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35"/>
  </p:notesMasterIdLst>
  <p:handoutMasterIdLst>
    <p:handoutMasterId r:id="rId36"/>
  </p:handoutMasterIdLst>
  <p:sldIdLst>
    <p:sldId id="277" r:id="rId6"/>
    <p:sldId id="275" r:id="rId7"/>
    <p:sldId id="261" r:id="rId8"/>
    <p:sldId id="280" r:id="rId9"/>
    <p:sldId id="281" r:id="rId10"/>
    <p:sldId id="282" r:id="rId11"/>
    <p:sldId id="322" r:id="rId12"/>
    <p:sldId id="293" r:id="rId13"/>
    <p:sldId id="331" r:id="rId14"/>
    <p:sldId id="294" r:id="rId15"/>
    <p:sldId id="393" r:id="rId16"/>
    <p:sldId id="332" r:id="rId17"/>
    <p:sldId id="296" r:id="rId18"/>
    <p:sldId id="279" r:id="rId19"/>
    <p:sldId id="273" r:id="rId20"/>
    <p:sldId id="298" r:id="rId21"/>
    <p:sldId id="352" r:id="rId22"/>
    <p:sldId id="353" r:id="rId23"/>
    <p:sldId id="354" r:id="rId24"/>
    <p:sldId id="355" r:id="rId25"/>
    <p:sldId id="356" r:id="rId26"/>
    <p:sldId id="360" r:id="rId27"/>
    <p:sldId id="361" r:id="rId28"/>
    <p:sldId id="362" r:id="rId29"/>
    <p:sldId id="357" r:id="rId30"/>
    <p:sldId id="358" r:id="rId31"/>
    <p:sldId id="359" r:id="rId32"/>
    <p:sldId id="394" r:id="rId33"/>
    <p:sldId id="39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66"/>
    <a:srgbClr val="7EB1EE"/>
    <a:srgbClr val="FFDC6D"/>
    <a:srgbClr val="01B0F0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789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513774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054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182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187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144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/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21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实验方案的设计与评价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实验剖析</a:t>
            </a:r>
            <a:endParaRPr kumimoji="1" lang="zh-CN" altLang="en-US" sz="2400" b="1" spc="200" baseline="0" dirty="0" smtClean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3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实验方案的设计与评价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21</a:t>
            </a:r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实验方案的设计与评价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21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实验方案的设计与评价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  <p:sldLayoutId id="2147483673" r:id="rId10"/>
    <p:sldLayoutId id="2147483672" r:id="rId11"/>
    <p:sldLayoutId id="2147483656" r:id="rId12"/>
    <p:sldLayoutId id="2147483657" r:id="rId13"/>
    <p:sldLayoutId id="2147483658" r:id="rId14"/>
    <p:sldLayoutId id="2147483659" r:id="rId15"/>
    <p:sldLayoutId id="214748371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4.xml"/><Relationship Id="rId5" Type="http://schemas.openxmlformats.org/officeDocument/2006/relationships/tags" Target="../tags/tag5.xml"/><Relationship Id="rId10" Type="http://schemas.openxmlformats.org/officeDocument/2006/relationships/slide" Target="slide7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" Target="slide14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" Target="slide14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817386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4005033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181139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413114"/>
            <a:ext cx="9712711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 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21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实验方案的设计与评价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72070" y="1649110"/>
            <a:ext cx="1102121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实验设计基本要求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科学性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原理、实验方法和操作过程必须科学、严谨、合理。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安全性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操作要尽量防止带有危险性的操作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尽量避免与有毒物质接触。若无法避免有毒物质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则应采取安全措施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以防造成环境污染和人体伤害。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可行性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设计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的实验方案要真正切实可行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所选药品、仪器、装置经济可靠。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简约性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实验设计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应简单易行。装置简单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实验操作简便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实验现象明显。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创新性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设计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的实验方案除了要满足以上四个原则外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更提倡多角度更有新意的设计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5427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72070" y="1464048"/>
            <a:ext cx="11108307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实验方案设计的几种思路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对比实验设计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实验是实验设计的一种基本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思路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有利于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实验现象的观察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有利于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推理论证结论。如探究二氧化碳与水反应的实验。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控制变量实验设计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个问题常常受多方面的因素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制约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研究每一个因素对问题的影响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程度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常常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采取控制变量法逐个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检验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一个现象只说明一个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问题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一个条件再检验。综合各个因素对问题的影响作出综合性的判断。如燃烧条件实验设计、铁的生锈条件实验设计都是控制变量实验设计。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综合实验设计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设计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一个实验探究多方面的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问题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设计一个组合实验探究某一混合气体的成分、某一气体的性质和组成等。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9248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0000" y="1745769"/>
            <a:ext cx="9832621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实验评价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9" name="圆角矩形 1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51111" y="2438395"/>
            <a:ext cx="107333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评价内容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实验原理及方案的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评价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评价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操作的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评价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现象的描述与结论分析的评价等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8857" y="4678989"/>
            <a:ext cx="10416086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河北中考选择题以结论分析或推论的评价为主。</a:t>
            </a:r>
          </a:p>
        </p:txBody>
      </p:sp>
    </p:spTree>
    <p:extLst>
      <p:ext uri="{BB962C8B-B14F-4D97-AF65-F5344CB8AC3E}">
        <p14:creationId xmlns:p14="http://schemas.microsoft.com/office/powerpoint/2010/main" xmlns="" val="177798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947057" y="1460544"/>
            <a:ext cx="8490857" cy="527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评价方法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化学反应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原理是否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正确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与实验目的相符。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装置是否科学、优化、安全。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操作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方法是否可行、简捷。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符合绿色化学的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理念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环境是否造成污染。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推理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过程是否严密。</a:t>
            </a:r>
          </a:p>
          <a:p>
            <a:pPr>
              <a:lnSpc>
                <a:spcPts val="4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实验现象与结论分析评价的要求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熟悉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相关实验原理。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熟记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相关实验结论。</a:t>
            </a:r>
          </a:p>
          <a:p>
            <a:pPr>
              <a:lnSpc>
                <a:spcPts val="4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拓展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实验结论涉及的相关知识点。</a:t>
            </a:r>
          </a:p>
        </p:txBody>
      </p:sp>
    </p:spTree>
    <p:extLst>
      <p:ext uri="{BB962C8B-B14F-4D97-AF65-F5344CB8AC3E}">
        <p14:creationId xmlns:p14="http://schemas.microsoft.com/office/powerpoint/2010/main" xmlns="" val="55860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F5A88B17-CAB7-7742-9C70-37C1F1ED5887}"/>
              </a:ext>
            </a:extLst>
          </p:cNvPr>
          <p:cNvSpPr/>
          <p:nvPr/>
        </p:nvSpPr>
        <p:spPr>
          <a:xfrm>
            <a:off x="5916285" y="391530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5905399" y="32105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760065" y="3148095"/>
            <a:ext cx="6404646" cy="1139713"/>
            <a:chOff x="3559940" y="2100735"/>
            <a:chExt cx="6404646" cy="113971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640464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实验方案的设计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2778783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实验方案的反思评价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363235"/>
            <a:ext cx="5397771" cy="627895"/>
            <a:chOff x="1034884" y="629878"/>
            <a:chExt cx="5397771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789972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实验方案的设计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43798" y="3081730"/>
            <a:ext cx="91165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下列实验方法达到实验目的的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22952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560114" y="319583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94610"/>
              </p:ext>
            </p:extLst>
          </p:nvPr>
        </p:nvGraphicFramePr>
        <p:xfrm>
          <a:off x="838275" y="3772005"/>
          <a:ext cx="8329084" cy="25426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7868"/>
                <a:gridCol w="3637416"/>
                <a:gridCol w="3733800"/>
              </a:tblGrid>
              <a:tr h="4843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选项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实验目的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实验方法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5442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FeCl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溶液中少量的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CuCl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加入足量锌粉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充分反应后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436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B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鉴别固体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加适量水溶解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测液体温度变化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891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C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中的少量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812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D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检验集气瓶是否集满氧气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将带火星的木条伸入集气瓶中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9228" y="1881107"/>
            <a:ext cx="101221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设计实验方案时一定要围绕实验目的来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进行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的方法有对比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实验设计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控制变量实验设计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控制变量法在实验上的反映为某两次实验只有一个条件不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相同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两次实验结果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与该条件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否则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无关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1509" y="1336862"/>
            <a:ext cx="108732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·石家庄裕华区校级一模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根据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实验现象可得到相应结论的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5034" y="254917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5976975"/>
              </p:ext>
            </p:extLst>
          </p:nvPr>
        </p:nvGraphicFramePr>
        <p:xfrm>
          <a:off x="1073043" y="3069416"/>
          <a:ext cx="10269870" cy="34402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6643"/>
                <a:gridCol w="3897085"/>
                <a:gridCol w="2764972"/>
                <a:gridCol w="2841170"/>
              </a:tblGrid>
              <a:tr h="3863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选项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实验操作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现象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结论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670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称量铜粉在空气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加热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前后的质量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加热后的质量比原来铜粉的质量大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该化学反应不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遵守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质量守恒定律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B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用拇指堵住收集了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的试管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口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靠近火焰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移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开拇指点火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发出尖锐爆鸣声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试管中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不纯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0014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C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在螺旋状细铁丝下端系一根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火柴至快燃尽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时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将铁丝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插入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盛有氧气的集气瓶中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铁丝剧烈燃烧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火星四射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生成黑色固体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加热时铁丝可在氧气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迅速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反应生成氧化铁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858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D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点燃某无色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气体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火焰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上方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罩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一个冷而干燥的小烧杯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烧杯内壁有水珠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该无色气体为氢气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73839" y="1704923"/>
            <a:ext cx="9098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·河北模拟拓展型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下列实验方案能达到目的的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55664" y="181902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94.eps" descr="id:2147508496;FounderCES"/>
          <p:cNvPicPr/>
          <p:nvPr/>
        </p:nvPicPr>
        <p:blipFill rotWithShape="1">
          <a:blip r:embed="rId3"/>
          <a:srcRect b="45361"/>
          <a:stretch/>
        </p:blipFill>
        <p:spPr>
          <a:xfrm>
            <a:off x="1415141" y="2503622"/>
            <a:ext cx="3849868" cy="1883320"/>
          </a:xfrm>
          <a:prstGeom prst="rect">
            <a:avLst/>
          </a:prstGeom>
        </p:spPr>
      </p:pic>
      <p:pic>
        <p:nvPicPr>
          <p:cNvPr id="11" name="XD+194.eps" descr="id:2147508496;FounderCES"/>
          <p:cNvPicPr/>
          <p:nvPr/>
        </p:nvPicPr>
        <p:blipFill rotWithShape="1">
          <a:blip r:embed="rId3"/>
          <a:srcRect t="54639"/>
          <a:stretch/>
        </p:blipFill>
        <p:spPr>
          <a:xfrm>
            <a:off x="5867420" y="2536280"/>
            <a:ext cx="4125237" cy="169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44553" y="1859390"/>
            <a:ext cx="10749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·河北模拟精点型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关于下列实验的分析合理的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18889" y="196281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98.eps" descr="id:214750850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32858" y="2623456"/>
            <a:ext cx="4379323" cy="2040164"/>
          </a:xfrm>
          <a:prstGeom prst="rect">
            <a:avLst/>
          </a:prstGeom>
        </p:spPr>
      </p:pic>
      <p:pic>
        <p:nvPicPr>
          <p:cNvPr id="11" name="XD+198A.eps" descr="id:214750851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395156" y="2779032"/>
            <a:ext cx="4289697" cy="1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2">
            <a:hlinkClick r:id="rId2" action="ppaction://hlinksldjump"/>
          </p:cNvPr>
          <p:cNvSpPr txBox="1"/>
          <p:nvPr/>
        </p:nvSpPr>
        <p:spPr>
          <a:xfrm>
            <a:off x="4609319" y="3419480"/>
            <a:ext cx="595708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实验方案的评价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48000" y="353871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9608" y="4276053"/>
            <a:ext cx="574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·石家庄新华区一模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下列实验方案能达到实验目的的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05942" y="197740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0730531"/>
              </p:ext>
            </p:extLst>
          </p:nvPr>
        </p:nvGraphicFramePr>
        <p:xfrm>
          <a:off x="1192384" y="2644874"/>
          <a:ext cx="8735392" cy="3566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6907"/>
                <a:gridCol w="3352800"/>
                <a:gridCol w="4125685"/>
              </a:tblGrid>
              <a:tr h="5228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选项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实验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目的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实验方案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70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检验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将带火星的木条伸入集气瓶内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B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鉴别尿素和氯化钾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加熟石灰研磨并闻气味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0014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C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分离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KCl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MnO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固体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加入水溶解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858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D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中的木炭粉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加入稀硫酸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·石家庄新华区校级模拟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下列实验操作能达到实验目的的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27274" y="197349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1747251"/>
              </p:ext>
            </p:extLst>
          </p:nvPr>
        </p:nvGraphicFramePr>
        <p:xfrm>
          <a:off x="1189102" y="2633990"/>
          <a:ext cx="9228519" cy="3512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0691"/>
                <a:gridCol w="4147457"/>
                <a:gridCol w="4060371"/>
              </a:tblGrid>
              <a:tr h="4684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选项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实验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目的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主要操作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70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中的少量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将混合物通过灼热的木炭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B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溶液中混有的少量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CaCl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蒸发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0014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C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鉴别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闻气味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8580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D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KNO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中混有的少量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蒸发结晶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1929346"/>
            <a:ext cx="5898514" cy="627895"/>
            <a:chOff x="1034884" y="629878"/>
            <a:chExt cx="5898514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4290715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实验方案的反思评价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2744579"/>
            <a:ext cx="1098423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·石家庄长安区模拟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下列实验方案不能达到实验目的的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用过滤的方法可以除去粗盐中的泥沙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用蒸发结晶的方法鉴别蒸馏水与氯化钾溶液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用灼热的氧化铜除去二氧化碳气体中的少量一氧化碳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用氯化铜溶液检验氢氧化钠溶液中是否含有少量的氢氧化钙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0479227" y="285463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8859" y="1789641"/>
            <a:ext cx="105249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评价实验方案要紧扣实验目的和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原理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试题给出的实验事实进行分析、加工、归纳、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总结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最后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作出合理的判断。通常包括对实验方案、实验步骤、实验装置等进行合理判断或指出不合理的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地方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实验方案在理论上是否科学、严谨、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简单易行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的描述及结论分析是否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正确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经济上是否节约试剂、降低原料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成本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是否环保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会对人或环境带来危害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其达到最优化。</a:t>
            </a: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77201" y="1911751"/>
            <a:ext cx="9425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下列实验设计不能达到实验目的的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7241" y="259263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202.eps" descr="id:2147508548;FounderCES"/>
          <p:cNvPicPr/>
          <p:nvPr/>
        </p:nvPicPr>
        <p:blipFill rotWithShape="1">
          <a:blip r:embed="rId3"/>
          <a:srcRect t="51654"/>
          <a:stretch/>
        </p:blipFill>
        <p:spPr>
          <a:xfrm>
            <a:off x="6191848" y="3382010"/>
            <a:ext cx="4110037" cy="1821362"/>
          </a:xfrm>
          <a:prstGeom prst="rect">
            <a:avLst/>
          </a:prstGeom>
        </p:spPr>
      </p:pic>
      <p:pic>
        <p:nvPicPr>
          <p:cNvPr id="11" name="XD+202.eps" descr="id:2147508548;FounderCES"/>
          <p:cNvPicPr/>
          <p:nvPr/>
        </p:nvPicPr>
        <p:blipFill rotWithShape="1">
          <a:blip r:embed="rId3"/>
          <a:srcRect b="48582"/>
          <a:stretch/>
        </p:blipFill>
        <p:spPr>
          <a:xfrm>
            <a:off x="1566066" y="3202396"/>
            <a:ext cx="4148229" cy="200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9229" y="1977912"/>
            <a:ext cx="9739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如图所示实验中得出的结论不正确的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58381" y="208532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206.eps" descr="id:2147508555;FounderCES"/>
          <p:cNvPicPr/>
          <p:nvPr/>
        </p:nvPicPr>
        <p:blipFill rotWithShape="1">
          <a:blip r:embed="rId3"/>
          <a:srcRect b="50000"/>
          <a:stretch/>
        </p:blipFill>
        <p:spPr>
          <a:xfrm>
            <a:off x="1544185" y="2728866"/>
            <a:ext cx="4230644" cy="2169706"/>
          </a:xfrm>
          <a:prstGeom prst="rect">
            <a:avLst/>
          </a:prstGeom>
        </p:spPr>
      </p:pic>
      <p:pic>
        <p:nvPicPr>
          <p:cNvPr id="11" name="XD+206.eps" descr="id:2147508555;FounderCES"/>
          <p:cNvPicPr/>
          <p:nvPr/>
        </p:nvPicPr>
        <p:blipFill rotWithShape="1">
          <a:blip r:embed="rId3"/>
          <a:srcRect t="50000"/>
          <a:stretch/>
        </p:blipFill>
        <p:spPr>
          <a:xfrm>
            <a:off x="6183084" y="2750631"/>
            <a:ext cx="4265665" cy="236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1514" y="1893624"/>
            <a:ext cx="1074951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·石家庄长安区模拟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如图所示实验的分析不正确的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49134" y="201350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210.eps" descr="id:2147508562;FounderCES"/>
          <p:cNvPicPr/>
          <p:nvPr/>
        </p:nvPicPr>
        <p:blipFill rotWithShape="1">
          <a:blip r:embed="rId3"/>
          <a:srcRect r="46216" b="45808"/>
          <a:stretch/>
        </p:blipFill>
        <p:spPr>
          <a:xfrm>
            <a:off x="1271947" y="2813486"/>
            <a:ext cx="2407422" cy="1932693"/>
          </a:xfrm>
          <a:prstGeom prst="rect">
            <a:avLst/>
          </a:prstGeom>
        </p:spPr>
      </p:pic>
      <p:pic>
        <p:nvPicPr>
          <p:cNvPr id="11" name="XD+210.eps" descr="id:2147508562;FounderCES"/>
          <p:cNvPicPr/>
          <p:nvPr/>
        </p:nvPicPr>
        <p:blipFill rotWithShape="1">
          <a:blip r:embed="rId3"/>
          <a:srcRect t="54332" r="50000"/>
          <a:stretch/>
        </p:blipFill>
        <p:spPr>
          <a:xfrm>
            <a:off x="5990165" y="2844223"/>
            <a:ext cx="2268445" cy="1892988"/>
          </a:xfrm>
          <a:prstGeom prst="rect">
            <a:avLst/>
          </a:prstGeom>
        </p:spPr>
      </p:pic>
      <p:pic>
        <p:nvPicPr>
          <p:cNvPr id="13" name="XD+210.eps" descr="id:2147508562;FounderCES"/>
          <p:cNvPicPr/>
          <p:nvPr/>
        </p:nvPicPr>
        <p:blipFill rotWithShape="1">
          <a:blip r:embed="rId3"/>
          <a:srcRect l="55297" b="53726"/>
          <a:stretch/>
        </p:blipFill>
        <p:spPr>
          <a:xfrm>
            <a:off x="3717903" y="2813486"/>
            <a:ext cx="2160379" cy="1658575"/>
          </a:xfrm>
          <a:prstGeom prst="rect">
            <a:avLst/>
          </a:prstGeom>
        </p:spPr>
      </p:pic>
      <p:pic>
        <p:nvPicPr>
          <p:cNvPr id="14" name="XD+210.eps" descr="id:2147508562;FounderCES"/>
          <p:cNvPicPr/>
          <p:nvPr/>
        </p:nvPicPr>
        <p:blipFill rotWithShape="1">
          <a:blip r:embed="rId3"/>
          <a:srcRect l="54248" t="45846"/>
          <a:stretch/>
        </p:blipFill>
        <p:spPr>
          <a:xfrm>
            <a:off x="8421035" y="2620499"/>
            <a:ext cx="2072789" cy="208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13903" y="1900866"/>
            <a:ext cx="9098467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·邢台桥东区模拟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如图实验不能达到相应目的的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XD+214.eps"/>
          <p:cNvPicPr/>
          <p:nvPr/>
        </p:nvPicPr>
        <p:blipFill>
          <a:blip r:embed="rId3"/>
          <a:stretch>
            <a:fillRect/>
          </a:stretch>
        </p:blipFill>
        <p:spPr>
          <a:xfrm>
            <a:off x="1066771" y="2868206"/>
            <a:ext cx="1959448" cy="1252038"/>
          </a:xfrm>
          <a:prstGeom prst="rect">
            <a:avLst/>
          </a:prstGeom>
        </p:spPr>
      </p:pic>
      <p:pic>
        <p:nvPicPr>
          <p:cNvPr id="7" name="XD+215.eps"/>
          <p:cNvPicPr/>
          <p:nvPr/>
        </p:nvPicPr>
        <p:blipFill>
          <a:blip r:embed="rId4"/>
          <a:stretch>
            <a:fillRect/>
          </a:stretch>
        </p:blipFill>
        <p:spPr>
          <a:xfrm>
            <a:off x="3559628" y="2941231"/>
            <a:ext cx="2097447" cy="1179013"/>
          </a:xfrm>
          <a:prstGeom prst="rect">
            <a:avLst/>
          </a:prstGeom>
        </p:spPr>
      </p:pic>
      <p:pic>
        <p:nvPicPr>
          <p:cNvPr id="11" name="XD+217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6237482" y="2840154"/>
            <a:ext cx="2173028" cy="1354024"/>
          </a:xfrm>
          <a:prstGeom prst="rect">
            <a:avLst/>
          </a:prstGeom>
        </p:spPr>
      </p:pic>
      <p:pic>
        <p:nvPicPr>
          <p:cNvPr id="13" name="XD+216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8926281" y="2948160"/>
            <a:ext cx="1955856" cy="1155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34113" y="4245429"/>
            <a:ext cx="1959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验证木炭具有吸附性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0255" y="4256311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观察乳化现象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37482" y="4267198"/>
            <a:ext cx="2205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探究钢铁生锈需要水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1468" y="4267939"/>
            <a:ext cx="2100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000" b="1" dirty="0">
                <a:latin typeface="宋体" pitchFamily="2" charset="-122"/>
                <a:ea typeface="宋体" pitchFamily="2" charset="-122"/>
              </a:rPr>
              <a:t>验证面粉在一定条件下能爆炸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5600" y="2009856"/>
            <a:ext cx="642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13902" y="1900866"/>
            <a:ext cx="9719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·河北模拟预测型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下列实验设计不能达到实验目的的是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04901" y="2014970"/>
            <a:ext cx="642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5" name="XD+218.eps" descr="id:2147508577;FounderCES"/>
          <p:cNvPicPr/>
          <p:nvPr/>
        </p:nvPicPr>
        <p:blipFill rotWithShape="1">
          <a:blip r:embed="rId3"/>
          <a:srcRect b="53463"/>
          <a:stretch/>
        </p:blipFill>
        <p:spPr>
          <a:xfrm>
            <a:off x="1578434" y="2721498"/>
            <a:ext cx="3921715" cy="1894041"/>
          </a:xfrm>
          <a:prstGeom prst="rect">
            <a:avLst/>
          </a:prstGeom>
        </p:spPr>
      </p:pic>
      <p:pic>
        <p:nvPicPr>
          <p:cNvPr id="16" name="XD+218.eps" descr="id:2147508577;FounderCES"/>
          <p:cNvPicPr/>
          <p:nvPr/>
        </p:nvPicPr>
        <p:blipFill rotWithShape="1">
          <a:blip r:embed="rId3"/>
          <a:srcRect t="46537"/>
          <a:stretch/>
        </p:blipFill>
        <p:spPr>
          <a:xfrm>
            <a:off x="6032885" y="2732384"/>
            <a:ext cx="3894442" cy="211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553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" action="ppaction://noaction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47057" y="2024747"/>
            <a:ext cx="10080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·河北模拟预测型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下列实验设计不能达到实验目的的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XD+218.eps" descr="id:2147508577;FounderCES"/>
          <p:cNvPicPr/>
          <p:nvPr/>
        </p:nvPicPr>
        <p:blipFill rotWithShape="1">
          <a:blip r:embed="rId2"/>
          <a:srcRect b="53463"/>
          <a:stretch/>
        </p:blipFill>
        <p:spPr>
          <a:xfrm>
            <a:off x="1502229" y="2770413"/>
            <a:ext cx="3780200" cy="1943100"/>
          </a:xfrm>
          <a:prstGeom prst="rect">
            <a:avLst/>
          </a:prstGeom>
        </p:spPr>
      </p:pic>
      <p:pic>
        <p:nvPicPr>
          <p:cNvPr id="8" name="XD+218.eps" descr="id:2147508577;FounderCES"/>
          <p:cNvPicPr/>
          <p:nvPr/>
        </p:nvPicPr>
        <p:blipFill rotWithShape="1">
          <a:blip r:embed="rId2"/>
          <a:srcRect t="46537"/>
          <a:stretch/>
        </p:blipFill>
        <p:spPr>
          <a:xfrm>
            <a:off x="5998028" y="2917371"/>
            <a:ext cx="3683091" cy="20029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940772" y="2134065"/>
            <a:ext cx="642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682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577951"/>
            <a:ext cx="5221067" cy="627895"/>
            <a:chOff x="1034884" y="629878"/>
            <a:chExt cx="5221067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3613270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 实验方案的评价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622026" y="3269688"/>
            <a:ext cx="111283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下列实验方案能够达到目的的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用点燃的方法除去二氧化碳中的少量一氧化碳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用溶解、过滤、蒸发的方法从粗盐中提取纯净的氯化钠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分别加入熟石灰研磨、闻气味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鉴别化肥氯化钾和氯化铵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分别将镁片、锌片放入硝酸银溶液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验证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镁、锌、银的金属活动性顺序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923623" y="3391281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4681" y="1537459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93987" y="1900178"/>
            <a:ext cx="91968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下列实验操作能够达到目的的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445738" y="2025168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1888667"/>
              </p:ext>
            </p:extLst>
          </p:nvPr>
        </p:nvGraphicFramePr>
        <p:xfrm>
          <a:off x="1021898" y="2601832"/>
          <a:ext cx="9428388" cy="2634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3102"/>
                <a:gridCol w="4778829"/>
                <a:gridCol w="3766457"/>
              </a:tblGrid>
              <a:tr h="4128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选项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实验操作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实验目的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566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高温煅烧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除去碳酸钙中混有的氧化钙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878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B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滴加石蕊溶液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鉴别稀盐酸和稀硫酸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769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向平行且自由下垂的两张纸中间吹气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探究气体流速与压强的关系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898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D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将两根用毛皮摩擦过的橡胶棒相互靠近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探究两种电荷间的相互作用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1755231"/>
            <a:ext cx="109059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3.(2016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,6)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下列验证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Zn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Fe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三种金属活动性顺序的实验方案中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“—”表示未进行金属与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盐溶液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之间的实验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不能达到实验目的的是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389244" y="2420711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4652339"/>
              </p:ext>
            </p:extLst>
          </p:nvPr>
        </p:nvGraphicFramePr>
        <p:xfrm>
          <a:off x="1437005" y="3075301"/>
          <a:ext cx="9428388" cy="27383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9824"/>
                <a:gridCol w="1393371"/>
                <a:gridCol w="1818398"/>
                <a:gridCol w="1818397"/>
                <a:gridCol w="1818398"/>
              </a:tblGrid>
              <a:tr h="10068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A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B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C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D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solidFill>
                      <a:srgbClr val="01B0F0"/>
                    </a:solidFill>
                  </a:tcPr>
                </a:tc>
              </a:tr>
              <a:tr h="5667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ZnSO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Ag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878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Zn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Ag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Zn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/>
                </a:tc>
              </a:tr>
              <a:tr h="5769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AgNO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—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436914" y="3483429"/>
            <a:ext cx="2579915" cy="5878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579914" y="3080658"/>
            <a:ext cx="1426029" cy="101237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49384" y="3189513"/>
            <a:ext cx="713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选项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013856" y="3200791"/>
            <a:ext cx="713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金属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553934" y="3691430"/>
            <a:ext cx="1025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盐溶液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3193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77847" y="1863088"/>
            <a:ext cx="98777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如图所示的实验设计中不能达到目的的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 flipH="1">
            <a:off x="9705714" y="1955420"/>
            <a:ext cx="485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12101.eps" descr="id:2147508405;FounderCES"/>
          <p:cNvPicPr/>
          <p:nvPr/>
        </p:nvPicPr>
        <p:blipFill rotWithShape="1">
          <a:blip r:embed="rId4"/>
          <a:srcRect b="56765"/>
          <a:stretch/>
        </p:blipFill>
        <p:spPr>
          <a:xfrm>
            <a:off x="1682942" y="2864442"/>
            <a:ext cx="4191000" cy="1653130"/>
          </a:xfrm>
          <a:prstGeom prst="rect">
            <a:avLst/>
          </a:prstGeom>
        </p:spPr>
      </p:pic>
      <p:pic>
        <p:nvPicPr>
          <p:cNvPr id="10" name="12101.eps" descr="id:2147508405;FounderCES"/>
          <p:cNvPicPr/>
          <p:nvPr/>
        </p:nvPicPr>
        <p:blipFill rotWithShape="1">
          <a:blip r:embed="rId4"/>
          <a:srcRect t="43235"/>
          <a:stretch/>
        </p:blipFill>
        <p:spPr>
          <a:xfrm>
            <a:off x="5920787" y="2614818"/>
            <a:ext cx="4402951" cy="190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040000" y="3454965"/>
            <a:ext cx="62642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9999" y="2354273"/>
            <a:ext cx="2502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实验设计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20000" y="1574230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0000" y="2858806"/>
            <a:ext cx="107208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设计内容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制备方案的设计。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金属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活动性顺序探究的设计。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混合物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分离或除杂方法的设计。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性质探究实验的设计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068343" y="2316778"/>
            <a:ext cx="9980657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河北中考近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年选择题设置以课本小实验及鉴别除杂的实验设计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0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3686</TotalTime>
  <Words>1614</Words>
  <Application>Microsoft Office PowerPoint</Application>
  <PresentationFormat>自定义</PresentationFormat>
  <Paragraphs>256</Paragraphs>
  <Slides>29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395</cp:revision>
  <dcterms:created xsi:type="dcterms:W3CDTF">2020-07-19T08:35:37Z</dcterms:created>
  <dcterms:modified xsi:type="dcterms:W3CDTF">2022-02-25T15:04:34Z</dcterms:modified>
</cp:coreProperties>
</file>