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tags/tag8.xml" ContentType="application/vnd.openxmlformats-officedocument.presentationml.tags+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notesSlides/notesSlide12.xml" ContentType="application/vnd.openxmlformats-officedocument.presentationml.notesSlide+xml"/>
  <Override PartName="/ppt/notesSlides/notesSlide7.xml" ContentType="application/vnd.openxmlformats-officedocument.presentationml.notesSlide+xml"/>
  <Override PartName="/ppt/tags/tag12.xml" ContentType="application/vnd.openxmlformats-officedocument.presentationml.tags+xml"/>
  <Override PartName="/ppt/tags/tag23.xml" ContentType="application/vnd.openxmlformats-officedocument.presentationml.tags+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ppt/tags/tag19.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tags/tag17.xml" ContentType="application/vnd.openxmlformats-officedocument.presentationml.tags+xml"/>
  <Override PartName="/ppt/tags/tag26.xml" ContentType="application/vnd.openxmlformats-officedocument.presentationml.tags+xml"/>
  <Override PartName="/ppt/notesSlides/notesSlide8.xml" ContentType="application/vnd.openxmlformats-officedocument.presentationml.notesSlide+xml"/>
  <Override PartName="/ppt/notesSlides/notesSlide11.xml" ContentType="application/vnd.openxmlformats-officedocument.presentationml.notesSlide+xml"/>
  <Override PartName="/ppt/tags/tag15.xml" ContentType="application/vnd.openxmlformats-officedocument.presentationml.tags+xml"/>
  <Override PartName="/ppt/tags/tag24.xml" ContentType="application/vnd.openxmlformats-officedocument.presentationml.tags+xml"/>
  <Override PartName="/ppt/notesSlides/notesSlide6.xml" ContentType="application/vnd.openxmlformats-officedocument.presentationml.notesSlide+xml"/>
  <Override PartName="/ppt/tags/tag13.xml" ContentType="application/vnd.openxmlformats-officedocument.presentationml.tags+xml"/>
  <Override PartName="/ppt/tags/tag22.xml" ContentType="application/vnd.openxmlformats-officedocument.presentationml.tags+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tags/tag18.xml" ContentType="application/vnd.openxmlformats-officedocument.presentationml.tags+xml"/>
  <Override PartName="/ppt/notesSlides/notesSlide9.xml" ContentType="application/vnd.openxmlformats-officedocument.presentationml.notesSlide+xml"/>
  <Override PartName="/ppt/tags/tag14.xml" ContentType="application/vnd.openxmlformats-officedocument.presentationml.tags+xml"/>
  <Override PartName="/ppt/tags/tag25.xml" ContentType="application/vnd.openxmlformats-officedocument.presentationml.tags+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notesSlides/notesSlide5.xml" ContentType="application/vnd.openxmlformats-officedocument.presentationml.notesSlide+xml"/>
  <Override PartName="/ppt/tags/tag21.xml" ContentType="application/vnd.openxmlformats-officedocument.presentationml.tag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tags/tag7.xml" ContentType="application/vnd.openxmlformats-officedocument.presentationml.tags+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0"/>
  </p:notesMasterIdLst>
  <p:handoutMasterIdLst>
    <p:handoutMasterId r:id="rId81"/>
  </p:handoutMasterIdLst>
  <p:sldIdLst>
    <p:sldId id="277" r:id="rId2"/>
    <p:sldId id="275" r:id="rId3"/>
    <p:sldId id="261" r:id="rId4"/>
    <p:sldId id="280" r:id="rId5"/>
    <p:sldId id="281" r:id="rId6"/>
    <p:sldId id="282" r:id="rId7"/>
    <p:sldId id="393" r:id="rId8"/>
    <p:sldId id="283" r:id="rId9"/>
    <p:sldId id="284" r:id="rId10"/>
    <p:sldId id="323" r:id="rId11"/>
    <p:sldId id="285" r:id="rId12"/>
    <p:sldId id="286" r:id="rId13"/>
    <p:sldId id="394" r:id="rId14"/>
    <p:sldId id="287" r:id="rId15"/>
    <p:sldId id="288" r:id="rId16"/>
    <p:sldId id="322" r:id="rId17"/>
    <p:sldId id="272" r:id="rId18"/>
    <p:sldId id="290" r:id="rId19"/>
    <p:sldId id="395" r:id="rId20"/>
    <p:sldId id="292" r:id="rId21"/>
    <p:sldId id="293" r:id="rId22"/>
    <p:sldId id="331" r:id="rId23"/>
    <p:sldId id="396" r:id="rId24"/>
    <p:sldId id="397" r:id="rId25"/>
    <p:sldId id="398" r:id="rId26"/>
    <p:sldId id="399" r:id="rId27"/>
    <p:sldId id="294" r:id="rId28"/>
    <p:sldId id="400" r:id="rId29"/>
    <p:sldId id="295" r:id="rId30"/>
    <p:sldId id="401" r:id="rId31"/>
    <p:sldId id="402" r:id="rId32"/>
    <p:sldId id="403" r:id="rId33"/>
    <p:sldId id="404" r:id="rId34"/>
    <p:sldId id="405" r:id="rId35"/>
    <p:sldId id="406" r:id="rId36"/>
    <p:sldId id="332" r:id="rId37"/>
    <p:sldId id="296" r:id="rId38"/>
    <p:sldId id="346" r:id="rId39"/>
    <p:sldId id="279" r:id="rId40"/>
    <p:sldId id="273" r:id="rId41"/>
    <p:sldId id="298" r:id="rId42"/>
    <p:sldId id="352" r:id="rId43"/>
    <p:sldId id="353" r:id="rId44"/>
    <p:sldId id="354" r:id="rId45"/>
    <p:sldId id="355" r:id="rId46"/>
    <p:sldId id="407" r:id="rId47"/>
    <p:sldId id="360" r:id="rId48"/>
    <p:sldId id="361" r:id="rId49"/>
    <p:sldId id="362" r:id="rId50"/>
    <p:sldId id="357" r:id="rId51"/>
    <p:sldId id="358" r:id="rId52"/>
    <p:sldId id="359" r:id="rId53"/>
    <p:sldId id="408" r:id="rId54"/>
    <p:sldId id="363" r:id="rId55"/>
    <p:sldId id="364" r:id="rId56"/>
    <p:sldId id="409" r:id="rId57"/>
    <p:sldId id="365" r:id="rId58"/>
    <p:sldId id="366" r:id="rId59"/>
    <p:sldId id="367" r:id="rId60"/>
    <p:sldId id="368" r:id="rId61"/>
    <p:sldId id="369" r:id="rId62"/>
    <p:sldId id="392" r:id="rId63"/>
    <p:sldId id="379" r:id="rId64"/>
    <p:sldId id="410" r:id="rId65"/>
    <p:sldId id="380" r:id="rId66"/>
    <p:sldId id="381" r:id="rId67"/>
    <p:sldId id="382" r:id="rId68"/>
    <p:sldId id="383" r:id="rId69"/>
    <p:sldId id="384" r:id="rId70"/>
    <p:sldId id="411" r:id="rId71"/>
    <p:sldId id="385" r:id="rId72"/>
    <p:sldId id="386" r:id="rId73"/>
    <p:sldId id="387" r:id="rId74"/>
    <p:sldId id="388" r:id="rId75"/>
    <p:sldId id="412" r:id="rId76"/>
    <p:sldId id="390" r:id="rId77"/>
    <p:sldId id="391" r:id="rId78"/>
    <p:sldId id="413" r:id="rId7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8BD6"/>
    <a:srgbClr val="01B0F0"/>
    <a:srgbClr val="FF9966"/>
    <a:srgbClr val="7EB1EE"/>
    <a:srgbClr val="FFDC6D"/>
    <a:srgbClr val="FAB529"/>
    <a:srgbClr val="FF6B00"/>
    <a:srgbClr val="E36B2A"/>
    <a:srgbClr val="D7A800"/>
    <a:srgbClr val="95411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主题样式 2 - 强调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205" autoAdjust="0"/>
    <p:restoredTop sz="98815" autoAdjust="0"/>
  </p:normalViewPr>
  <p:slideViewPr>
    <p:cSldViewPr snapToGrid="0">
      <p:cViewPr varScale="1">
        <p:scale>
          <a:sx n="65" d="100"/>
          <a:sy n="65" d="100"/>
        </p:scale>
        <p:origin x="-460" y="-6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presProps" Target="presProp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 xmlns:a16="http://schemas.microsoft.com/office/drawing/2014/main" id="{08930205-1E22-E940-A94F-F0392D8C0E1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a:extLst>
              <a:ext uri="{FF2B5EF4-FFF2-40B4-BE49-F238E27FC236}">
                <a16:creationId xmlns="" xmlns:a16="http://schemas.microsoft.com/office/drawing/2014/main" id="{E9CE4AED-E7A9-6147-9FA4-37D78A397C4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2022/2/25</a:t>
            </a:fld>
            <a:endParaRPr kumimoji="1" lang="zh-CN" altLang="en-US"/>
          </a:p>
        </p:txBody>
      </p:sp>
      <p:sp>
        <p:nvSpPr>
          <p:cNvPr id="4" name="页脚占位符 3">
            <a:extLst>
              <a:ext uri="{FF2B5EF4-FFF2-40B4-BE49-F238E27FC236}">
                <a16:creationId xmlns="" xmlns:a16="http://schemas.microsoft.com/office/drawing/2014/main" id="{7E564C8C-056B-7C45-AC09-4ADAC783970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a:extLst>
              <a:ext uri="{FF2B5EF4-FFF2-40B4-BE49-F238E27FC236}">
                <a16:creationId xmlns="" xmlns:a16="http://schemas.microsoft.com/office/drawing/2014/main" id="{D75139B1-FE43-A84D-B20B-9977333A2C9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extLst>
      <p:ext uri="{BB962C8B-B14F-4D97-AF65-F5344CB8AC3E}">
        <p14:creationId xmlns:p14="http://schemas.microsoft.com/office/powerpoint/2010/main" xmlns="" val="14563759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extLst>
      <p:ext uri="{BB962C8B-B14F-4D97-AF65-F5344CB8AC3E}">
        <p14:creationId xmlns:p14="http://schemas.microsoft.com/office/powerpoint/2010/main" xmlns="" val="6953440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3</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13</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14</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15</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21</a:t>
            </a:fld>
            <a:endParaRPr lang="zh-CN" altLang="en-US"/>
          </a:p>
        </p:txBody>
      </p:sp>
    </p:spTree>
    <p:extLst>
      <p:ext uri="{BB962C8B-B14F-4D97-AF65-F5344CB8AC3E}">
        <p14:creationId xmlns:p14="http://schemas.microsoft.com/office/powerpoint/2010/main" xmlns="" val="40135822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27</a:t>
            </a:fld>
            <a:endParaRPr lang="zh-CN" altLang="en-US"/>
          </a:p>
        </p:txBody>
      </p:sp>
    </p:spTree>
    <p:extLst>
      <p:ext uri="{BB962C8B-B14F-4D97-AF65-F5344CB8AC3E}">
        <p14:creationId xmlns:p14="http://schemas.microsoft.com/office/powerpoint/2010/main" xmlns="" val="28321083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28</a:t>
            </a:fld>
            <a:endParaRPr lang="zh-CN" altLang="en-US"/>
          </a:p>
        </p:txBody>
      </p:sp>
    </p:spTree>
    <p:extLst>
      <p:ext uri="{BB962C8B-B14F-4D97-AF65-F5344CB8AC3E}">
        <p14:creationId xmlns:p14="http://schemas.microsoft.com/office/powerpoint/2010/main" xmlns="" val="28321083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38</a:t>
            </a:fld>
            <a:endParaRPr lang="zh-CN" altLang="en-US"/>
          </a:p>
        </p:txBody>
      </p:sp>
    </p:spTree>
    <p:extLst>
      <p:ext uri="{BB962C8B-B14F-4D97-AF65-F5344CB8AC3E}">
        <p14:creationId xmlns:p14="http://schemas.microsoft.com/office/powerpoint/2010/main" xmlns="" val="2270467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4</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5</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6</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7</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8</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9</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11</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12</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6144382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427650299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10906344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156920013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a:extLst>
              <a:ext uri="{FF2B5EF4-FFF2-40B4-BE49-F238E27FC236}">
                <a16:creationId xmlns="" xmlns:a16="http://schemas.microsoft.com/office/drawing/2014/main" id="{33A7B541-75B7-9C4A-9785-F9C00D483A47}"/>
              </a:ext>
            </a:extLst>
          </p:cNvPr>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a:extLst>
              <a:ext uri="{FF2B5EF4-FFF2-40B4-BE49-F238E27FC236}">
                <a16:creationId xmlns="" xmlns:a16="http://schemas.microsoft.com/office/drawing/2014/main" id="{3321E111-BA94-7C4A-9F79-5B407CEA9C98}"/>
              </a:ext>
            </a:extLst>
          </p:cNvPr>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a:extLst>
              <a:ext uri="{FF2B5EF4-FFF2-40B4-BE49-F238E27FC236}">
                <a16:creationId xmlns="" xmlns:a16="http://schemas.microsoft.com/office/drawing/2014/main" id="{6C655FE1-6ED6-EB4A-859E-CC3BA04678E9}"/>
              </a:ext>
            </a:extLst>
          </p:cNvPr>
          <p:cNvSpPr txBox="1"/>
          <p:nvPr userDrawn="1"/>
        </p:nvSpPr>
        <p:spPr>
          <a:xfrm>
            <a:off x="306997" y="116050"/>
            <a:ext cx="8216114"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2</a:t>
            </a:r>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碳和碳的氧化物</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真题试做</a:t>
            </a:r>
            <a:endParaRPr kumimoji="1" lang="zh-CN" altLang="en-US" sz="2400" dirty="0"/>
          </a:p>
        </p:txBody>
      </p:sp>
    </p:spTree>
    <p:extLst>
      <p:ext uri="{BB962C8B-B14F-4D97-AF65-F5344CB8AC3E}">
        <p14:creationId xmlns:p14="http://schemas.microsoft.com/office/powerpoint/2010/main" xmlns="" val="56027438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格式2">
    <p:spTree>
      <p:nvGrpSpPr>
        <p:cNvPr id="1" name=""/>
        <p:cNvGrpSpPr/>
        <p:nvPr/>
      </p:nvGrpSpPr>
      <p:grpSpPr>
        <a:xfrm>
          <a:off x="0" y="0"/>
          <a:ext cx="0" cy="0"/>
          <a:chOff x="0" y="0"/>
          <a:chExt cx="0" cy="0"/>
        </a:xfrm>
      </p:grpSpPr>
      <p:sp>
        <p:nvSpPr>
          <p:cNvPr id="18" name="矩形 6">
            <a:extLst>
              <a:ext uri="{FF2B5EF4-FFF2-40B4-BE49-F238E27FC236}">
                <a16:creationId xmlns="" xmlns:a16="http://schemas.microsoft.com/office/drawing/2014/main" id="{33A7B541-75B7-9C4A-9785-F9C00D483A47}"/>
              </a:ext>
            </a:extLst>
          </p:cNvPr>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a:extLst>
              <a:ext uri="{FF2B5EF4-FFF2-40B4-BE49-F238E27FC236}">
                <a16:creationId xmlns="" xmlns:a16="http://schemas.microsoft.com/office/drawing/2014/main" id="{3321E111-BA94-7C4A-9F79-5B407CEA9C98}"/>
              </a:ext>
            </a:extLst>
          </p:cNvPr>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a:extLst>
              <a:ext uri="{FF2B5EF4-FFF2-40B4-BE49-F238E27FC236}">
                <a16:creationId xmlns="" xmlns:a16="http://schemas.microsoft.com/office/drawing/2014/main" id="{6C655FE1-6ED6-EB4A-859E-CC3BA04678E9}"/>
              </a:ext>
            </a:extLst>
          </p:cNvPr>
          <p:cNvSpPr txBox="1"/>
          <p:nvPr userDrawn="1"/>
        </p:nvSpPr>
        <p:spPr>
          <a:xfrm>
            <a:off x="306997" y="116050"/>
            <a:ext cx="8216114"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2</a:t>
            </a:r>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碳和碳的氧化物</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考点梳理</a:t>
            </a:r>
            <a:endParaRPr kumimoji="1" lang="zh-CN" altLang="en-US" sz="2400" dirty="0"/>
          </a:p>
        </p:txBody>
      </p:sp>
    </p:spTree>
    <p:extLst>
      <p:ext uri="{BB962C8B-B14F-4D97-AF65-F5344CB8AC3E}">
        <p14:creationId xmlns:p14="http://schemas.microsoft.com/office/powerpoint/2010/main" xmlns="" val="19322937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格式2">
    <p:spTree>
      <p:nvGrpSpPr>
        <p:cNvPr id="1" name=""/>
        <p:cNvGrpSpPr/>
        <p:nvPr/>
      </p:nvGrpSpPr>
      <p:grpSpPr>
        <a:xfrm>
          <a:off x="0" y="0"/>
          <a:ext cx="0" cy="0"/>
          <a:chOff x="0" y="0"/>
          <a:chExt cx="0" cy="0"/>
        </a:xfrm>
      </p:grpSpPr>
      <p:sp>
        <p:nvSpPr>
          <p:cNvPr id="18" name="矩形 6">
            <a:extLst>
              <a:ext uri="{FF2B5EF4-FFF2-40B4-BE49-F238E27FC236}">
                <a16:creationId xmlns="" xmlns:a16="http://schemas.microsoft.com/office/drawing/2014/main" id="{33A7B541-75B7-9C4A-9785-F9C00D483A47}"/>
              </a:ext>
            </a:extLst>
          </p:cNvPr>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a:extLst>
              <a:ext uri="{FF2B5EF4-FFF2-40B4-BE49-F238E27FC236}">
                <a16:creationId xmlns="" xmlns:a16="http://schemas.microsoft.com/office/drawing/2014/main" id="{3321E111-BA94-7C4A-9F79-5B407CEA9C98}"/>
              </a:ext>
            </a:extLst>
          </p:cNvPr>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a:extLst>
              <a:ext uri="{FF2B5EF4-FFF2-40B4-BE49-F238E27FC236}">
                <a16:creationId xmlns="" xmlns:a16="http://schemas.microsoft.com/office/drawing/2014/main" id="{6C655FE1-6ED6-EB4A-859E-CC3BA04678E9}"/>
              </a:ext>
            </a:extLst>
          </p:cNvPr>
          <p:cNvSpPr txBox="1"/>
          <p:nvPr userDrawn="1"/>
        </p:nvSpPr>
        <p:spPr>
          <a:xfrm>
            <a:off x="306997" y="116050"/>
            <a:ext cx="8216114"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2</a:t>
            </a:r>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碳和碳的氧化物</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题型突破</a:t>
            </a:r>
            <a:endParaRPr kumimoji="1" lang="zh-CN" altLang="en-US" sz="2400" dirty="0"/>
          </a:p>
        </p:txBody>
      </p:sp>
    </p:spTree>
    <p:extLst>
      <p:ext uri="{BB962C8B-B14F-4D97-AF65-F5344CB8AC3E}">
        <p14:creationId xmlns:p14="http://schemas.microsoft.com/office/powerpoint/2010/main" xmlns="" val="326559678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997" y="116050"/>
            <a:ext cx="8216114"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2</a:t>
            </a:r>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碳和碳的氧化物</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实验剖析</a:t>
            </a:r>
            <a:endParaRPr kumimoji="1"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spTree>
    <p:extLst>
      <p:ext uri="{BB962C8B-B14F-4D97-AF65-F5344CB8AC3E}">
        <p14:creationId xmlns:p14="http://schemas.microsoft.com/office/powerpoint/2010/main" xmlns="" val="26723776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98337641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10764455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5" r:id="rId5"/>
    <p:sldLayoutId id="2147483686" r:id="rId6"/>
    <p:sldLayoutId id="2147483687" r:id="rId7"/>
    <p:sldLayoutId id="2147483713" r:id="rId8"/>
    <p:sldLayoutId id="2147483714"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 Target="slide39.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 Target="slide16.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 Target="slide2.xml"/><Relationship Id="rId5" Type="http://schemas.openxmlformats.org/officeDocument/2006/relationships/tags" Target="../tags/tag5.xml"/><Relationship Id="rId10" Type="http://schemas.openxmlformats.org/officeDocument/2006/relationships/slide" Target="slide3.xml"/><Relationship Id="rId4" Type="http://schemas.openxmlformats.org/officeDocument/2006/relationships/tags" Target="../tags/tag4.xml"/><Relationship Id="rId9" Type="http://schemas.openxmlformats.org/officeDocument/2006/relationships/slideLayout" Target="../slideLayouts/slideLayout9.xml"/><Relationship Id="rId14" Type="http://schemas.openxmlformats.org/officeDocument/2006/relationships/slide" Target="slide62.xml"/></Relationships>
</file>

<file path=ppt/slides/_rels/slide1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4.jpe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 Target="slide2.xml"/><Relationship Id="rId5" Type="http://schemas.openxmlformats.org/officeDocument/2006/relationships/slide" Target="slide3.xml"/><Relationship Id="rId4" Type="http://schemas.openxmlformats.org/officeDocument/2006/relationships/notesSlide" Target="../notesSlides/notesSlide8.xml"/></Relationships>
</file>

<file path=ppt/slides/_rels/slide1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5.jpeg"/></Relationships>
</file>

<file path=ppt/slides/_rels/slide1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6.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slide" Target="slide3.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image" Target="../media/image7.png"/><Relationship Id="rId5" Type="http://schemas.openxmlformats.org/officeDocument/2006/relationships/slide" Target="slide2.xml"/><Relationship Id="rId4" Type="http://schemas.openxmlformats.org/officeDocument/2006/relationships/notesSlide" Target="../notesSlides/notesSlide11.xml"/></Relationships>
</file>

<file path=ppt/slides/_rels/slide1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7.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image" Target="../media/image11.png"/><Relationship Id="rId2" Type="http://schemas.openxmlformats.org/officeDocument/2006/relationships/slideLayout" Target="../slideLayouts/slideLayout6.xml"/><Relationship Id="rId1" Type="http://schemas.openxmlformats.org/officeDocument/2006/relationships/tags" Target="../tags/tag15.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slide" Target="slide16.xml"/><Relationship Id="rId1" Type="http://schemas.openxmlformats.org/officeDocument/2006/relationships/slideLayout" Target="../slideLayouts/slideLayout6.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18.png"/></Relationships>
</file>

<file path=ppt/slides/_rels/slide19.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slide" Target="slide16.xml"/><Relationship Id="rId1" Type="http://schemas.openxmlformats.org/officeDocument/2006/relationships/slideLayout" Target="../slideLayouts/slideLayout6.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9"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11.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slide" Target="slide16.xml"/><Relationship Id="rId1" Type="http://schemas.openxmlformats.org/officeDocument/2006/relationships/slideLayout" Target="../slideLayouts/slideLayout6.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xml"/><Relationship Id="rId1" Type="http://schemas.openxmlformats.org/officeDocument/2006/relationships/tags" Target="../tags/tag16.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slide" Target="slide16.xml"/></Relationships>
</file>

<file path=ppt/slides/_rels/slide22.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 Target="slide16.xml"/><Relationship Id="rId1" Type="http://schemas.openxmlformats.org/officeDocument/2006/relationships/slideLayout" Target="../slideLayouts/slideLayout6.xml"/><Relationship Id="rId4" Type="http://schemas.openxmlformats.org/officeDocument/2006/relationships/image" Target="../media/image34.png"/></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image" Target="../media/image37.png"/><Relationship Id="rId4" Type="http://schemas.openxmlformats.org/officeDocument/2006/relationships/image" Target="../media/image36.png"/></Relationships>
</file>

<file path=ppt/slides/_rels/slide27.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38.png"/></Relationships>
</file>

<file path=ppt/slides/_rels/slide28.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image" Target="../media/image42.png"/><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29.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slide" Target="slide2.xml"/><Relationship Id="rId5" Type="http://schemas.openxmlformats.org/officeDocument/2006/relationships/slide" Target="slide3.xml"/><Relationship Id="rId4" Type="http://schemas.openxmlformats.org/officeDocument/2006/relationships/notesSlide" Target="../notesSlides/notesSlide1.xml"/></Relationships>
</file>

<file path=ppt/slides/_rels/slide30.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slide" Target="slide16.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slide" Target="slide16.xml"/><Relationship Id="rId1" Type="http://schemas.openxmlformats.org/officeDocument/2006/relationships/slideLayout" Target="../slideLayouts/slideLayout6.xml"/><Relationship Id="rId4" Type="http://schemas.openxmlformats.org/officeDocument/2006/relationships/image" Target="../media/image45.png"/></Relationships>
</file>

<file path=ppt/slides/_rels/slide33.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slide" Target="slide16.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47.png"/></Relationships>
</file>

<file path=ppt/slides/_rels/slide39.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slide" Target="slide40.xml"/><Relationship Id="rId1" Type="http://schemas.openxmlformats.org/officeDocument/2006/relationships/slideLayout" Target="../slideLayouts/slideLayout7.xml"/><Relationship Id="rId4" Type="http://schemas.openxmlformats.org/officeDocument/2006/relationships/slide" Target="slide54.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1.jpe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8.xml"/><Relationship Id="rId1" Type="http://schemas.openxmlformats.org/officeDocument/2006/relationships/tags" Target="../tags/tag17.xml"/><Relationship Id="rId5" Type="http://schemas.openxmlformats.org/officeDocument/2006/relationships/slide" Target="slide39.xml"/><Relationship Id="rId4" Type="http://schemas.openxmlformats.org/officeDocument/2006/relationships/slide" Target="slide3.xml"/></Relationships>
</file>

<file path=ppt/slides/_rels/slide41.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slide" Target="slide39.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slide" Target="slide39.xml"/><Relationship Id="rId1" Type="http://schemas.openxmlformats.org/officeDocument/2006/relationships/slideLayout" Target="../slideLayouts/slideLayout7.xml"/><Relationship Id="rId4" Type="http://schemas.openxmlformats.org/officeDocument/2006/relationships/image" Target="../media/image50.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image" Target="../media/image51.jpeg"/><Relationship Id="rId5" Type="http://schemas.openxmlformats.org/officeDocument/2006/relationships/slide" Target="slide39.xml"/><Relationship Id="rId4" Type="http://schemas.openxmlformats.org/officeDocument/2006/relationships/slide" Target="slide3.xml"/></Relationships>
</file>

<file path=ppt/slides/_rels/slide48.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slide" Target="slide39.xml"/><Relationship Id="rId1" Type="http://schemas.openxmlformats.org/officeDocument/2006/relationships/slideLayout" Target="../slideLayouts/slideLayout7.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s>
</file>

<file path=ppt/slides/_rels/slide5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slide" Target="slide39.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2.xml"/><Relationship Id="rId1" Type="http://schemas.openxmlformats.org/officeDocument/2006/relationships/tags" Target="../tags/tag21.xml"/><Relationship Id="rId5" Type="http://schemas.openxmlformats.org/officeDocument/2006/relationships/slide" Target="slide39.xml"/><Relationship Id="rId4" Type="http://schemas.openxmlformats.org/officeDocument/2006/relationships/slide" Target="slide3.xml"/></Relationships>
</file>

<file path=ppt/slides/_rels/slide55.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slide" Target="slide39.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slide" Target="slide39.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63.xml"/><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image" Target="../media/image59.jpeg"/><Relationship Id="rId5" Type="http://schemas.openxmlformats.org/officeDocument/2006/relationships/slide" Target="slide62.xml"/><Relationship Id="rId4" Type="http://schemas.openxmlformats.org/officeDocument/2006/relationships/slide" Target="slide3.xml"/></Relationships>
</file>

<file path=ppt/slides/_rels/slide64.xml.rels><?xml version="1.0" encoding="UTF-8" standalone="yes"?>
<Relationships xmlns="http://schemas.openxmlformats.org/package/2006/relationships"><Relationship Id="rId3" Type="http://schemas.openxmlformats.org/officeDocument/2006/relationships/slide" Target="slide62.xml"/><Relationship Id="rId2" Type="http://schemas.openxmlformats.org/officeDocument/2006/relationships/image" Target="../media/image60.png"/><Relationship Id="rId1" Type="http://schemas.openxmlformats.org/officeDocument/2006/relationships/slideLayout" Target="../slideLayouts/slideLayout8.xml"/><Relationship Id="rId5" Type="http://schemas.openxmlformats.org/officeDocument/2006/relationships/image" Target="../media/image62.png"/><Relationship Id="rId4" Type="http://schemas.openxmlformats.org/officeDocument/2006/relationships/image" Target="../media/image61.png"/></Relationships>
</file>

<file path=ppt/slides/_rels/slide6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slide" Target="slide62.xml"/><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slide" Target="slide62.xml"/><Relationship Id="rId1" Type="http://schemas.openxmlformats.org/officeDocument/2006/relationships/slideLayout" Target="../slideLayouts/slideLayout8.xml"/><Relationship Id="rId4" Type="http://schemas.openxmlformats.org/officeDocument/2006/relationships/image" Target="../media/image65.jpeg"/></Relationships>
</file>

<file path=ppt/slides/_rels/slide67.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slide" Target="slide62.xml"/><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slide" Target="slide62.xml"/><Relationship Id="rId1" Type="http://schemas.openxmlformats.org/officeDocument/2006/relationships/slideLayout" Target="../slideLayouts/slideLayout8.xml"/><Relationship Id="rId4" Type="http://schemas.openxmlformats.org/officeDocument/2006/relationships/image" Target="../media/image68.png"/></Relationships>
</file>

<file path=ppt/slides/_rels/slide6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slide" Target="slide62.xml"/><Relationship Id="rId1" Type="http://schemas.openxmlformats.org/officeDocument/2006/relationships/slideLayout" Target="../slideLayouts/slideLayout8.xml"/><Relationship Id="rId4" Type="http://schemas.openxmlformats.org/officeDocument/2006/relationships/image" Target="../media/image70.jpeg"/></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2.jpeg"/></Relationships>
</file>

<file path=ppt/slides/_rels/slide70.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slide" Target="slide62.xml"/><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73.jpeg"/><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image" Target="../media/image72.png"/><Relationship Id="rId5" Type="http://schemas.openxmlformats.org/officeDocument/2006/relationships/slide" Target="slide62.xml"/><Relationship Id="rId4" Type="http://schemas.openxmlformats.org/officeDocument/2006/relationships/slide" Target="slide3.xml"/></Relationships>
</file>

<file path=ppt/slides/_rels/slide72.xml.rels><?xml version="1.0" encoding="UTF-8" standalone="yes"?>
<Relationships xmlns="http://schemas.openxmlformats.org/package/2006/relationships"><Relationship Id="rId2" Type="http://schemas.openxmlformats.org/officeDocument/2006/relationships/slide" Target="slide62.xml"/><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2" Type="http://schemas.openxmlformats.org/officeDocument/2006/relationships/slide" Target="slide62.xml"/><Relationship Id="rId1" Type="http://schemas.openxmlformats.org/officeDocument/2006/relationships/slideLayout" Target="../slideLayouts/slideLayout8.xml"/></Relationships>
</file>

<file path=ppt/slides/_rels/slide74.xml.rels><?xml version="1.0" encoding="UTF-8" standalone="yes"?>
<Relationships xmlns="http://schemas.openxmlformats.org/package/2006/relationships"><Relationship Id="rId2" Type="http://schemas.openxmlformats.org/officeDocument/2006/relationships/slide" Target="slide62.xml"/><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slide" Target="slide62.xml"/><Relationship Id="rId1" Type="http://schemas.openxmlformats.org/officeDocument/2006/relationships/slideLayout" Target="../slideLayouts/slideLayout8.xml"/><Relationship Id="rId6" Type="http://schemas.openxmlformats.org/officeDocument/2006/relationships/image" Target="../media/image77.jpeg"/><Relationship Id="rId5" Type="http://schemas.openxmlformats.org/officeDocument/2006/relationships/image" Target="../media/image76.jpeg"/><Relationship Id="rId4" Type="http://schemas.openxmlformats.org/officeDocument/2006/relationships/image" Target="../media/image75.jpeg"/></Relationships>
</file>

<file path=ppt/slides/_rels/slide76.xml.rels><?xml version="1.0" encoding="UTF-8" standalone="yes"?>
<Relationships xmlns="http://schemas.openxmlformats.org/package/2006/relationships"><Relationship Id="rId2" Type="http://schemas.openxmlformats.org/officeDocument/2006/relationships/slide" Target="slide62.xml"/><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2" Type="http://schemas.openxmlformats.org/officeDocument/2006/relationships/slide" Target="slide62.xml"/><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2" Type="http://schemas.openxmlformats.org/officeDocument/2006/relationships/slide" Target="slide62.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6" name="组合 65"/>
          <p:cNvGrpSpPr/>
          <p:nvPr/>
        </p:nvGrpSpPr>
        <p:grpSpPr>
          <a:xfrm>
            <a:off x="3132754" y="2523464"/>
            <a:ext cx="5990707" cy="872524"/>
            <a:chOff x="3027246" y="2016110"/>
            <a:chExt cx="5990707" cy="872524"/>
          </a:xfrm>
        </p:grpSpPr>
        <p:sp>
          <p:nvSpPr>
            <p:cNvPr id="38" name="圆角矩形 6">
              <a:hlinkClick r:id="rId10" action="ppaction://hlinksldjump"/>
            </p:cNvPr>
            <p:cNvSpPr/>
            <p:nvPr>
              <p:custDataLst>
                <p:tags r:id="rId7"/>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8"/>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3200" b="1" strike="noStrike" noProof="1">
                  <a:solidFill>
                    <a:schemeClr val="bg1"/>
                  </a:solidFill>
                  <a:latin typeface="Times New Roman" pitchFamily="18" charset="0"/>
                  <a:ea typeface="FZDaHei-B02" panose="03000509000000000000" pitchFamily="66" charset="-122"/>
                  <a:cs typeface="Times New Roman" pitchFamily="18" charset="0"/>
                </a:rPr>
                <a:t>1</a:t>
              </a:r>
              <a:endParaRPr lang="zh-CN" altLang="en-US" sz="3200" b="1" strike="noStrike" noProof="1">
                <a:solidFill>
                  <a:schemeClr val="bg1"/>
                </a:solidFill>
                <a:latin typeface="Times New Roman" pitchFamily="18" charset="0"/>
                <a:ea typeface="FZDaHei-B02" panose="03000509000000000000" pitchFamily="66" charset="-122"/>
                <a:cs typeface="Times New Roman" pitchFamily="18" charset="0"/>
              </a:endParaRPr>
            </a:p>
          </p:txBody>
        </p:sp>
        <p:sp>
          <p:nvSpPr>
            <p:cNvPr id="45" name="文本框 2">
              <a:hlinkClick r:id="rId11" action="ppaction://hlinksldjump"/>
            </p:cNvPr>
            <p:cNvSpPr txBox="1"/>
            <p:nvPr/>
          </p:nvSpPr>
          <p:spPr>
            <a:xfrm>
              <a:off x="4028596" y="2032230"/>
              <a:ext cx="4838313" cy="661207"/>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Times New Roman" panose="02020603050405020304" pitchFamily="18" charset="0"/>
                  <a:ea typeface="宋体" panose="02010600030101010101" pitchFamily="2" charset="-122"/>
                </a:rPr>
                <a:t>数据链接  真题试做</a:t>
              </a: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grpSp>
        <p:nvGrpSpPr>
          <p:cNvPr id="67" name="组合 66"/>
          <p:cNvGrpSpPr/>
          <p:nvPr/>
        </p:nvGrpSpPr>
        <p:grpSpPr>
          <a:xfrm>
            <a:off x="3131173" y="3602251"/>
            <a:ext cx="5992288" cy="872524"/>
            <a:chOff x="3043127" y="3252773"/>
            <a:chExt cx="5992288" cy="872524"/>
          </a:xfrm>
        </p:grpSpPr>
        <p:sp>
          <p:nvSpPr>
            <p:cNvPr id="42" name="圆角矩形 6">
              <a:hlinkClick r:id="" action="ppaction://noaction"/>
            </p:cNvPr>
            <p:cNvSpPr/>
            <p:nvPr>
              <p:custDataLst>
                <p:tags r:id="rId5"/>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6"/>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Times New Roman" pitchFamily="18" charset="0"/>
                  <a:ea typeface="FZDaHei-B02" panose="03000509000000000000" pitchFamily="66" charset="-122"/>
                  <a:cs typeface="Times New Roman" pitchFamily="18" charset="0"/>
                </a:rPr>
                <a:t>2</a:t>
              </a:r>
              <a:endParaRPr lang="zh-CN" altLang="en-US" sz="3200" b="1" noProof="1">
                <a:solidFill>
                  <a:schemeClr val="bg1"/>
                </a:solidFill>
                <a:latin typeface="Times New Roman" pitchFamily="18" charset="0"/>
                <a:ea typeface="FZDaHei-B02" panose="03000509000000000000" pitchFamily="66" charset="-122"/>
                <a:cs typeface="Times New Roman" pitchFamily="18" charset="0"/>
              </a:endParaRPr>
            </a:p>
          </p:txBody>
        </p:sp>
        <p:sp>
          <p:nvSpPr>
            <p:cNvPr id="46" name="文本框 16">
              <a:hlinkClick r:id="rId12" action="ppaction://hlinksldjump"/>
            </p:cNvPr>
            <p:cNvSpPr txBox="1"/>
            <p:nvPr/>
          </p:nvSpPr>
          <p:spPr>
            <a:xfrm>
              <a:off x="4299626" y="3288561"/>
              <a:ext cx="4329600" cy="738664"/>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Times New Roman" panose="02020603050405020304" pitchFamily="18" charset="0"/>
                  <a:ea typeface="宋体" panose="02010600030101010101" pitchFamily="2" charset="-122"/>
                  <a:sym typeface="宋体" panose="02010600030101010101" pitchFamily="2" charset="-122"/>
                </a:rPr>
                <a:t>数据聚集  </a:t>
              </a:r>
              <a:r>
                <a:rPr lang="zh-CN" altLang="en-US"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rPr>
                <a:t>考点梳理</a:t>
              </a: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3" dirty="0">
                  <a:solidFill>
                    <a:prstClr val="white"/>
                  </a:solidFill>
                </a:rPr>
                <a:t>a</a:t>
              </a:r>
              <a:endParaRPr lang="zh-CN" altLang="en-US" sz="1013" dirty="0">
                <a:solidFill>
                  <a:prstClr val="white"/>
                </a:solidFill>
              </a:endParaRPr>
            </a:p>
          </p:txBody>
        </p:sp>
      </p:grpSp>
      <p:grpSp>
        <p:nvGrpSpPr>
          <p:cNvPr id="68" name="组合 67"/>
          <p:cNvGrpSpPr/>
          <p:nvPr/>
        </p:nvGrpSpPr>
        <p:grpSpPr>
          <a:xfrm>
            <a:off x="3132754" y="4647725"/>
            <a:ext cx="5990707" cy="872524"/>
            <a:chOff x="3027246" y="4456098"/>
            <a:chExt cx="5990707" cy="872524"/>
          </a:xfrm>
        </p:grpSpPr>
        <p:sp>
          <p:nvSpPr>
            <p:cNvPr id="34" name="圆角矩形 6"/>
            <p:cNvSpPr/>
            <p:nvPr>
              <p:custDataLst>
                <p:tags r:id="rId3"/>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5" name="椭圆 7"/>
            <p:cNvSpPr>
              <a:spLocks noChangeAspect="1"/>
            </p:cNvSpPr>
            <p:nvPr>
              <p:custDataLst>
                <p:tags r:id="rId4"/>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Times New Roman" pitchFamily="18" charset="0"/>
                  <a:ea typeface="FZDaHei-B02" panose="03000509000000000000" pitchFamily="66" charset="-122"/>
                  <a:cs typeface="Times New Roman" pitchFamily="18" charset="0"/>
                </a:rPr>
                <a:t>3</a:t>
              </a:r>
              <a:endParaRPr lang="zh-CN" altLang="en-US" sz="3200" b="1" noProof="1">
                <a:solidFill>
                  <a:schemeClr val="bg1"/>
                </a:solidFill>
                <a:latin typeface="Times New Roman" pitchFamily="18" charset="0"/>
                <a:ea typeface="FZDaHei-B02" panose="03000509000000000000" pitchFamily="66" charset="-122"/>
                <a:cs typeface="Times New Roman" pitchFamily="18" charset="0"/>
              </a:endParaRPr>
            </a:p>
          </p:txBody>
        </p:sp>
        <p:sp>
          <p:nvSpPr>
            <p:cNvPr id="47" name="文本框 16">
              <a:hlinkClick r:id="rId13" action="ppaction://hlinksldjump"/>
            </p:cNvPr>
            <p:cNvSpPr txBox="1"/>
            <p:nvPr/>
          </p:nvSpPr>
          <p:spPr>
            <a:xfrm>
              <a:off x="4859829" y="4477069"/>
              <a:ext cx="4015810" cy="656846"/>
            </a:xfrm>
            <a:prstGeom prst="rect">
              <a:avLst/>
            </a:prstGeom>
            <a:noFill/>
            <a:ln w="9525">
              <a:noFill/>
            </a:ln>
          </p:spPr>
          <p:txBody>
            <a:bodyPr wrap="square" anchor="t">
              <a:spAutoFit/>
            </a:bodyPr>
            <a:lstStyle/>
            <a:p>
              <a:pPr>
                <a:lnSpc>
                  <a:spcPct val="150000"/>
                </a:lnSpc>
              </a:pPr>
              <a:r>
                <a:rPr lang="zh-CN" altLang="en-US"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rPr>
                <a:t>数据剖析  题型突破</a:t>
              </a: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70" name="文本框 5"/>
          <p:cNvSpPr txBox="1"/>
          <p:nvPr/>
        </p:nvSpPr>
        <p:spPr>
          <a:xfrm>
            <a:off x="1575833" y="1293368"/>
            <a:ext cx="9712711" cy="1107996"/>
          </a:xfrm>
          <a:prstGeom prst="rect">
            <a:avLst/>
          </a:prstGeom>
          <a:noFill/>
          <a:ln w="9525">
            <a:noFill/>
          </a:ln>
        </p:spPr>
        <p:txBody>
          <a:bodyPr wrap="square" anchor="t">
            <a:spAutoFit/>
          </a:bodyPr>
          <a:lstStyle/>
          <a:p>
            <a:pPr algn="ctr">
              <a:lnSpc>
                <a:spcPct val="150000"/>
              </a:lnSpc>
            </a:pPr>
            <a:r>
              <a:rPr lang="zh-CN" altLang="en-US" sz="44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 </a:t>
            </a:r>
            <a:r>
              <a:rPr lang="en-US" altLang="zh-CN" sz="4400" b="1"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2 </a:t>
            </a:r>
            <a:r>
              <a:rPr lang="zh-CN" altLang="en-US" sz="44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讲  碳</a:t>
            </a:r>
            <a:r>
              <a:rPr lang="zh-CN" altLang="en-US" sz="44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和碳的氧化物</a:t>
            </a:r>
            <a:endParaRPr lang="zh-CN" altLang="en-US" sz="44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3" name="矩形 2">
            <a:extLst>
              <a:ext uri="{FF2B5EF4-FFF2-40B4-BE49-F238E27FC236}">
                <a16:creationId xmlns="" xmlns:a16="http://schemas.microsoft.com/office/drawing/2014/main" id="{001DE56E-C6BE-B841-B4DA-6D6BA47EB1D7}"/>
              </a:ext>
            </a:extLst>
          </p:cNvPr>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a:extLst>
              <a:ext uri="{FF2B5EF4-FFF2-40B4-BE49-F238E27FC236}">
                <a16:creationId xmlns="" xmlns:a16="http://schemas.microsoft.com/office/drawing/2014/main" id="{F60F4D4A-97E6-9140-B92F-77CA4F1A3376}"/>
              </a:ext>
            </a:extLst>
          </p:cNvPr>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a:extLst>
              <a:ext uri="{FF2B5EF4-FFF2-40B4-BE49-F238E27FC236}">
                <a16:creationId xmlns="" xmlns:a16="http://schemas.microsoft.com/office/drawing/2014/main" id="{A0C25A63-5AF9-EB41-BABD-E76B33549D90}"/>
              </a:ext>
            </a:extLst>
          </p:cNvPr>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a:extLst>
              <a:ext uri="{FF2B5EF4-FFF2-40B4-BE49-F238E27FC236}">
                <a16:creationId xmlns="" xmlns:a16="http://schemas.microsoft.com/office/drawing/2014/main" id="{F8B2B58D-20A1-164F-8EBB-F6DA8E4B94FB}"/>
              </a:ext>
            </a:extLst>
          </p:cNvPr>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TextBox 1"/>
          <p:cNvSpPr txBox="1"/>
          <p:nvPr/>
        </p:nvSpPr>
        <p:spPr>
          <a:xfrm>
            <a:off x="2907323" y="6318738"/>
            <a:ext cx="6128092" cy="603794"/>
          </a:xfrm>
          <a:prstGeom prst="rect">
            <a:avLst/>
          </a:prstGeom>
          <a:noFill/>
        </p:spPr>
        <p:txBody>
          <a:bodyPr wrap="square" rtlCol="0">
            <a:spAutoFit/>
          </a:bodyPr>
          <a:lstStyle/>
          <a:p>
            <a:endParaRPr lang="zh-CN" altLang="en-US" dirty="0"/>
          </a:p>
        </p:txBody>
      </p:sp>
      <p:grpSp>
        <p:nvGrpSpPr>
          <p:cNvPr id="26" name="组合 25"/>
          <p:cNvGrpSpPr/>
          <p:nvPr/>
        </p:nvGrpSpPr>
        <p:grpSpPr>
          <a:xfrm>
            <a:off x="3142840" y="5640745"/>
            <a:ext cx="5990707" cy="872524"/>
            <a:chOff x="3027246" y="4456098"/>
            <a:chExt cx="5990707" cy="872524"/>
          </a:xfrm>
        </p:grpSpPr>
        <p:sp>
          <p:nvSpPr>
            <p:cNvPr id="27" name="圆角矩形 6"/>
            <p:cNvSpPr/>
            <p:nvPr>
              <p:custDataLst>
                <p:tags r:id="rId1"/>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8" name="椭圆 7"/>
            <p:cNvSpPr>
              <a:spLocks noChangeAspect="1"/>
            </p:cNvSpPr>
            <p:nvPr>
              <p:custDataLst>
                <p:tags r:id="rId2"/>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smtClean="0">
                  <a:solidFill>
                    <a:schemeClr val="bg1"/>
                  </a:solidFill>
                  <a:latin typeface="Times New Roman" pitchFamily="18" charset="0"/>
                  <a:ea typeface="FZDaHei-B02" panose="03000509000000000000" pitchFamily="66" charset="-122"/>
                  <a:cs typeface="Times New Roman" pitchFamily="18" charset="0"/>
                </a:rPr>
                <a:t>4</a:t>
              </a:r>
              <a:endParaRPr lang="zh-CN" altLang="en-US" sz="3200" b="1" noProof="1">
                <a:solidFill>
                  <a:schemeClr val="bg1"/>
                </a:solidFill>
                <a:latin typeface="Times New Roman" pitchFamily="18" charset="0"/>
                <a:ea typeface="FZDaHei-B02" panose="03000509000000000000" pitchFamily="66" charset="-122"/>
                <a:cs typeface="Times New Roman" pitchFamily="18" charset="0"/>
              </a:endParaRPr>
            </a:p>
          </p:txBody>
        </p:sp>
        <p:sp>
          <p:nvSpPr>
            <p:cNvPr id="29" name="文本框 16">
              <a:hlinkClick r:id="rId14" action="ppaction://hlinksldjump"/>
            </p:cNvPr>
            <p:cNvSpPr txBox="1"/>
            <p:nvPr/>
          </p:nvSpPr>
          <p:spPr>
            <a:xfrm>
              <a:off x="4859829" y="4477069"/>
              <a:ext cx="4015810" cy="738664"/>
            </a:xfrm>
            <a:prstGeom prst="rect">
              <a:avLst/>
            </a:prstGeom>
            <a:noFill/>
            <a:ln w="9525">
              <a:noFill/>
            </a:ln>
          </p:spPr>
          <p:txBody>
            <a:bodyPr wrap="square" anchor="t">
              <a:spAutoFit/>
            </a:bodyPr>
            <a:lstStyle/>
            <a:p>
              <a:pPr>
                <a:lnSpc>
                  <a:spcPct val="150000"/>
                </a:lnSpc>
              </a:pPr>
              <a:r>
                <a:rPr lang="zh-CN" altLang="en-US" sz="2800" b="1" dirty="0" smtClean="0">
                  <a:solidFill>
                    <a:srgbClr val="01B0F0"/>
                  </a:solidFill>
                  <a:latin typeface="Times New Roman" panose="02020603050405020304" pitchFamily="18" charset="0"/>
                  <a:ea typeface="宋体" panose="02010600030101010101" pitchFamily="2" charset="-122"/>
                  <a:sym typeface="宋体" panose="02010600030101010101" pitchFamily="2" charset="-122"/>
                </a:rPr>
                <a:t>数据透视  实验剖析</a:t>
              </a:r>
              <a:endParaRPr lang="zh-CN" altLang="en-US"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endParaRPr>
            </a:p>
          </p:txBody>
        </p:sp>
        <p:sp>
          <p:nvSpPr>
            <p:cNvPr id="30" name="圆角矩形 29"/>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Tree>
    <p:extLst>
      <p:ext uri="{BB962C8B-B14F-4D97-AF65-F5344CB8AC3E}">
        <p14:creationId xmlns:p14="http://schemas.microsoft.com/office/powerpoint/2010/main" xmlns="" val="31298717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20000" y="2489867"/>
            <a:ext cx="9683261" cy="1200329"/>
          </a:xfrm>
          <a:prstGeom prst="rect">
            <a:avLst/>
          </a:prstGeom>
          <a:noFill/>
        </p:spPr>
        <p:txBody>
          <a:bodyPr wrap="square" rtlCol="0">
            <a:spAutoFit/>
          </a:bodyPr>
          <a:lstStyle/>
          <a:p>
            <a:pPr>
              <a:lnSpc>
                <a:spcPct val="150000"/>
              </a:lnSpc>
            </a:pPr>
            <a:r>
              <a:rPr lang="en-US" altLang="zh-CN" sz="2400" b="1" dirty="0" smtClean="0">
                <a:latin typeface="Times New Roman" pitchFamily="18" charset="0"/>
                <a:ea typeface="宋体" pitchFamily="2" charset="-122"/>
                <a:cs typeface="Times New Roman" pitchFamily="18" charset="0"/>
              </a:rPr>
              <a:t>6.</a:t>
            </a:r>
            <a:r>
              <a:rPr lang="zh-CN" altLang="zh-CN"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2013</a:t>
            </a:r>
            <a:r>
              <a:rPr lang="zh-CN" altLang="zh-CN" sz="2400" b="1" dirty="0" smtClean="0">
                <a:latin typeface="Times New Roman" pitchFamily="18" charset="0"/>
                <a:ea typeface="宋体" pitchFamily="2" charset="-122"/>
                <a:cs typeface="Times New Roman" pitchFamily="18" charset="0"/>
              </a:rPr>
              <a:t>·河北</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29</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化学源于</a:t>
            </a:r>
            <a:r>
              <a:rPr lang="zh-CN" altLang="en-US" sz="2400" b="1" dirty="0" smtClean="0">
                <a:latin typeface="Times New Roman" pitchFamily="18" charset="0"/>
                <a:ea typeface="宋体" pitchFamily="2" charset="-122"/>
                <a:cs typeface="Times New Roman" pitchFamily="18" charset="0"/>
              </a:rPr>
              <a:t>生活，生活</a:t>
            </a:r>
            <a:r>
              <a:rPr lang="zh-CN" altLang="en-US" sz="2400" b="1" dirty="0">
                <a:latin typeface="Times New Roman" pitchFamily="18" charset="0"/>
                <a:ea typeface="宋体" pitchFamily="2" charset="-122"/>
                <a:cs typeface="Times New Roman" pitchFamily="18" charset="0"/>
              </a:rPr>
              <a:t>中蕴含着许多化学知识。</a:t>
            </a:r>
          </a:p>
          <a:p>
            <a:pPr>
              <a:lnSpc>
                <a:spcPct val="150000"/>
              </a:lnSpc>
            </a:pPr>
            <a:r>
              <a:rPr lang="zh-CN" altLang="en-US" sz="2400" b="1" dirty="0">
                <a:latin typeface="Times New Roman" pitchFamily="18" charset="0"/>
                <a:ea typeface="宋体" pitchFamily="2" charset="-122"/>
                <a:cs typeface="Times New Roman" pitchFamily="18" charset="0"/>
              </a:rPr>
              <a:t>生活用水在净化过程中常用</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u="sng" dirty="0">
                <a:latin typeface="Times New Roman" pitchFamily="18" charset="0"/>
                <a:ea typeface="宋体" pitchFamily="2" charset="-122"/>
                <a:cs typeface="Times New Roman" pitchFamily="18" charset="0"/>
              </a:rPr>
              <a:t>　　</a:t>
            </a:r>
            <a:r>
              <a:rPr lang="zh-CN" altLang="en-US" sz="2400" b="1" dirty="0">
                <a:latin typeface="Times New Roman" pitchFamily="18" charset="0"/>
                <a:ea typeface="宋体" pitchFamily="2" charset="-122"/>
                <a:cs typeface="Times New Roman" pitchFamily="18" charset="0"/>
              </a:rPr>
              <a:t>吸附色素和异味。</a:t>
            </a:r>
          </a:p>
        </p:txBody>
      </p:sp>
      <p:sp>
        <p:nvSpPr>
          <p:cNvPr id="3" name="TextBox 2"/>
          <p:cNvSpPr txBox="1"/>
          <p:nvPr/>
        </p:nvSpPr>
        <p:spPr>
          <a:xfrm>
            <a:off x="4835984" y="3102003"/>
            <a:ext cx="1107996"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rPr>
              <a:t>活性炭</a:t>
            </a:r>
          </a:p>
        </p:txBody>
      </p:sp>
      <p:grpSp>
        <p:nvGrpSpPr>
          <p:cNvPr id="4" name="组合 3"/>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3768087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720000" y="1459011"/>
            <a:ext cx="6448443" cy="627895"/>
            <a:chOff x="1034884" y="629878"/>
            <a:chExt cx="6448443" cy="627895"/>
          </a:xfrm>
        </p:grpSpPr>
        <p:sp>
          <p:nvSpPr>
            <p:cNvPr id="7" name="圆角矩形 6">
              <a:hlinkClick r:id="rId5" action="ppaction://hlinksldjump"/>
            </p:cNvPr>
            <p:cNvSpPr/>
            <p:nvPr>
              <p:custDataLst>
                <p:tags r:id="rId1"/>
              </p:custDataLst>
            </p:nvPr>
          </p:nvSpPr>
          <p:spPr>
            <a:xfrm flipH="1">
              <a:off x="2642676" y="664479"/>
              <a:ext cx="4840651" cy="580638"/>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400" b="1"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二氧化碳和一氧化碳的性质</a:t>
              </a:r>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 </a:t>
              </a:r>
              <a:r>
                <a:rPr lang="en-US" altLang="zh-CN" sz="2400" b="1" dirty="0" smtClean="0">
                  <a:solidFill>
                    <a:schemeClr val="bg1"/>
                  </a:solidFill>
                  <a:latin typeface="Times New Roman" pitchFamily="18" charset="0"/>
                  <a:ea typeface="黑体" panose="02010609060101010101" pitchFamily="49" charset="-122"/>
                  <a:cs typeface="Times New Roman" pitchFamily="18" charset="0"/>
                  <a:sym typeface="宋体" panose="02010600030101010101" pitchFamily="2" charset="-122"/>
                </a:rPr>
                <a:t>2</a:t>
              </a:r>
              <a:endParaRPr lang="zh-CN" altLang="en-US" sz="2400" b="1" strike="noStrike" noProof="1">
                <a:solidFill>
                  <a:schemeClr val="bg1"/>
                </a:solidFill>
                <a:latin typeface="Times New Roman" pitchFamily="18" charset="0"/>
                <a:cs typeface="Times New Roman" pitchFamily="18" charset="0"/>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20000" y="2280250"/>
            <a:ext cx="11020444" cy="44012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ts val="4200"/>
              </a:lnSpc>
            </a:pPr>
            <a:r>
              <a:rPr lang="en-US" altLang="zh-CN" sz="2400" b="1" dirty="0" smtClean="0">
                <a:latin typeface="Times New Roman" pitchFamily="18" charset="0"/>
                <a:ea typeface="宋体" pitchFamily="2" charset="-122"/>
              </a:rPr>
              <a:t>7.</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2018</a:t>
            </a:r>
            <a:r>
              <a:rPr lang="zh-CN" altLang="zh-CN" sz="2400" b="1" dirty="0" smtClean="0">
                <a:latin typeface="Times New Roman" pitchFamily="18" charset="0"/>
                <a:ea typeface="宋体" pitchFamily="2" charset="-122"/>
              </a:rPr>
              <a:t>·河北</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14</a:t>
            </a:r>
            <a:r>
              <a:rPr lang="zh-CN" altLang="en-US" sz="2400" b="1" dirty="0">
                <a:latin typeface="Times New Roman" pitchFamily="18" charset="0"/>
                <a:ea typeface="宋体" pitchFamily="2" charset="-122"/>
              </a:rPr>
              <a:t>）分析如图所示的实验现象的结论</a:t>
            </a:r>
            <a:r>
              <a:rPr lang="zh-CN" altLang="en-US" sz="2400" b="1" dirty="0" smtClean="0">
                <a:latin typeface="Times New Roman" pitchFamily="18" charset="0"/>
                <a:ea typeface="宋体" pitchFamily="2" charset="-122"/>
              </a:rPr>
              <a:t>中，合理</a:t>
            </a:r>
            <a:r>
              <a:rPr lang="zh-CN" altLang="en-US" sz="2400" b="1" dirty="0">
                <a:latin typeface="Times New Roman" pitchFamily="18" charset="0"/>
                <a:ea typeface="宋体" pitchFamily="2" charset="-122"/>
              </a:rPr>
              <a:t>的是（</a:t>
            </a:r>
            <a:r>
              <a:rPr lang="zh-CN" altLang="zh-CN" sz="2400" b="1" dirty="0">
                <a:latin typeface="Times New Roman" pitchFamily="18" charset="0"/>
                <a:ea typeface="宋体" pitchFamily="2" charset="-122"/>
              </a:rPr>
              <a:t>　　</a:t>
            </a:r>
            <a:r>
              <a:rPr lang="zh-CN" altLang="en-US" sz="2400" b="1" dirty="0" smtClean="0">
                <a:latin typeface="Times New Roman" pitchFamily="18" charset="0"/>
                <a:ea typeface="宋体" pitchFamily="2" charset="-122"/>
              </a:rPr>
              <a:t>）</a:t>
            </a:r>
          </a:p>
          <a:p>
            <a:pPr>
              <a:lnSpc>
                <a:spcPts val="4200"/>
              </a:lnSpc>
            </a:pPr>
            <a:endParaRPr lang="en-US" altLang="zh-CN" sz="2400" b="1" dirty="0">
              <a:latin typeface="Times New Roman" pitchFamily="18" charset="0"/>
              <a:ea typeface="宋体" pitchFamily="2" charset="-122"/>
              <a:cs typeface="Times New Roman" pitchFamily="18" charset="0"/>
            </a:endParaRPr>
          </a:p>
          <a:p>
            <a:pPr>
              <a:lnSpc>
                <a:spcPts val="4200"/>
              </a:lnSpc>
            </a:pPr>
            <a:endParaRPr lang="en-US" altLang="zh-CN" sz="2400" b="1" dirty="0">
              <a:latin typeface="Times New Roman" pitchFamily="18" charset="0"/>
              <a:ea typeface="宋体" pitchFamily="2" charset="-122"/>
              <a:cs typeface="Times New Roman" pitchFamily="18" charset="0"/>
            </a:endParaRPr>
          </a:p>
          <a:p>
            <a:pPr>
              <a:lnSpc>
                <a:spcPts val="4200"/>
              </a:lnSpc>
            </a:pPr>
            <a:endParaRPr lang="en-US" altLang="zh-CN" sz="2400" b="1" dirty="0" smtClean="0">
              <a:latin typeface="Times New Roman" pitchFamily="18" charset="0"/>
              <a:ea typeface="宋体" pitchFamily="2" charset="-122"/>
              <a:cs typeface="Times New Roman" pitchFamily="18" charset="0"/>
            </a:endParaRPr>
          </a:p>
          <a:p>
            <a:pPr>
              <a:lnSpc>
                <a:spcPts val="4200"/>
              </a:lnSpc>
            </a:pPr>
            <a:r>
              <a:rPr lang="en-US" altLang="zh-CN" sz="2400" b="1" dirty="0" smtClean="0">
                <a:latin typeface="Times New Roman" pitchFamily="18" charset="0"/>
                <a:ea typeface="宋体" pitchFamily="2" charset="-122"/>
                <a:cs typeface="Times New Roman" pitchFamily="18" charset="0"/>
              </a:rPr>
              <a:t>A</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甲</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烧杯内壁有水珠</a:t>
            </a:r>
            <a:r>
              <a:rPr lang="zh-CN" altLang="en-US" sz="2400" b="1" dirty="0" smtClean="0">
                <a:latin typeface="Times New Roman" pitchFamily="18" charset="0"/>
                <a:ea typeface="宋体" pitchFamily="2" charset="-122"/>
                <a:cs typeface="Times New Roman" pitchFamily="18" charset="0"/>
              </a:rPr>
              <a:t>生成，说明</a:t>
            </a:r>
            <a:r>
              <a:rPr lang="zh-CN" altLang="en-US" sz="2400" b="1" dirty="0">
                <a:latin typeface="Times New Roman" pitchFamily="18" charset="0"/>
                <a:ea typeface="宋体" pitchFamily="2" charset="-122"/>
                <a:cs typeface="Times New Roman" pitchFamily="18" charset="0"/>
              </a:rPr>
              <a:t>甲烷中含有碳元素和氢元素</a:t>
            </a:r>
          </a:p>
          <a:p>
            <a:pPr>
              <a:lnSpc>
                <a:spcPts val="42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乙</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摩擦后的塑料梳子能吸引碎</a:t>
            </a:r>
            <a:r>
              <a:rPr lang="zh-CN" altLang="en-US" sz="2400" b="1" dirty="0" smtClean="0">
                <a:latin typeface="Times New Roman" pitchFamily="18" charset="0"/>
                <a:ea typeface="宋体" pitchFamily="2" charset="-122"/>
                <a:cs typeface="Times New Roman" pitchFamily="18" charset="0"/>
              </a:rPr>
              <a:t>纸屑，说明</a:t>
            </a:r>
            <a:r>
              <a:rPr lang="zh-CN" altLang="en-US" sz="2400" b="1" dirty="0">
                <a:latin typeface="Times New Roman" pitchFamily="18" charset="0"/>
                <a:ea typeface="宋体" pitchFamily="2" charset="-122"/>
                <a:cs typeface="Times New Roman" pitchFamily="18" charset="0"/>
              </a:rPr>
              <a:t>纸屑与梳子带同种电荷</a:t>
            </a:r>
          </a:p>
          <a:p>
            <a:pPr>
              <a:lnSpc>
                <a:spcPts val="42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丙</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试管中无明显</a:t>
            </a:r>
            <a:r>
              <a:rPr lang="zh-CN" altLang="en-US" sz="2400" b="1" dirty="0" smtClean="0">
                <a:latin typeface="Times New Roman" pitchFamily="18" charset="0"/>
                <a:ea typeface="宋体" pitchFamily="2" charset="-122"/>
                <a:cs typeface="Times New Roman" pitchFamily="18" charset="0"/>
              </a:rPr>
              <a:t>现象，说明</a:t>
            </a:r>
            <a:r>
              <a:rPr lang="en-US" altLang="zh-CN" sz="2400" b="1" dirty="0">
                <a:latin typeface="Times New Roman" pitchFamily="18" charset="0"/>
                <a:ea typeface="宋体" pitchFamily="2" charset="-122"/>
                <a:cs typeface="Times New Roman" pitchFamily="18" charset="0"/>
              </a:rPr>
              <a:t>CO</a:t>
            </a:r>
            <a:r>
              <a:rPr lang="en-US" altLang="zh-CN" sz="2400" b="1" baseline="-25000" dirty="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与 </a:t>
            </a:r>
            <a:r>
              <a:rPr lang="en-US" altLang="zh-CN" sz="2400" b="1" dirty="0" err="1" smtClean="0">
                <a:latin typeface="Times New Roman" pitchFamily="18" charset="0"/>
                <a:ea typeface="宋体" pitchFamily="2" charset="-122"/>
                <a:cs typeface="Times New Roman" pitchFamily="18" charset="0"/>
              </a:rPr>
              <a:t>NaOH</a:t>
            </a:r>
            <a:r>
              <a:rPr lang="en-US" altLang="zh-CN" sz="2400" b="1"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溶液</a:t>
            </a:r>
            <a:r>
              <a:rPr lang="zh-CN" altLang="en-US" sz="2400" b="1" dirty="0">
                <a:latin typeface="Times New Roman" pitchFamily="18" charset="0"/>
                <a:ea typeface="宋体" pitchFamily="2" charset="-122"/>
                <a:cs typeface="Times New Roman" pitchFamily="18" charset="0"/>
              </a:rPr>
              <a:t>没有发生化学反应</a:t>
            </a:r>
          </a:p>
          <a:p>
            <a:pPr>
              <a:lnSpc>
                <a:spcPts val="42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丁</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弹簧测力计读数</a:t>
            </a:r>
            <a:r>
              <a:rPr lang="zh-CN" altLang="en-US" sz="2400" b="1" dirty="0" smtClean="0">
                <a:latin typeface="Times New Roman" pitchFamily="18" charset="0"/>
                <a:ea typeface="宋体" pitchFamily="2" charset="-122"/>
                <a:cs typeface="Times New Roman" pitchFamily="18" charset="0"/>
              </a:rPr>
              <a:t>相同，说明</a:t>
            </a:r>
            <a:r>
              <a:rPr lang="zh-CN" altLang="en-US" sz="2400" b="1" dirty="0">
                <a:latin typeface="Times New Roman" pitchFamily="18" charset="0"/>
                <a:ea typeface="宋体" pitchFamily="2" charset="-122"/>
                <a:cs typeface="Times New Roman" pitchFamily="18" charset="0"/>
              </a:rPr>
              <a:t>使用定滑轮不省力但可以改变力的</a:t>
            </a:r>
            <a:r>
              <a:rPr lang="zh-CN" altLang="en-US" sz="2400" b="1" dirty="0" smtClean="0">
                <a:latin typeface="Times New Roman" pitchFamily="18" charset="0"/>
                <a:ea typeface="宋体" pitchFamily="2" charset="-122"/>
                <a:cs typeface="Times New Roman" pitchFamily="18" charset="0"/>
              </a:rPr>
              <a:t>方向</a:t>
            </a:r>
            <a:endParaRPr lang="zh-CN" altLang="en-US" sz="2400" b="1" dirty="0">
              <a:latin typeface="Times New Roman" pitchFamily="18" charset="0"/>
              <a:ea typeface="宋体" pitchFamily="2" charset="-122"/>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10093291" y="2361141"/>
            <a:ext cx="611624" cy="461665"/>
          </a:xfrm>
          <a:prstGeom prst="rect">
            <a:avLst/>
          </a:prstGeom>
        </p:spPr>
        <p:txBody>
          <a:bodyPr wrap="square">
            <a:spAutoFit/>
          </a:bodyPr>
          <a:lstStyle/>
          <a:p>
            <a:r>
              <a:rPr lang="en-US" altLang="zh-CN" sz="2400" b="1" dirty="0" smtClean="0">
                <a:solidFill>
                  <a:srgbClr val="FF0000"/>
                </a:solidFill>
                <a:latin typeface="Times New Roman" pitchFamily="18" charset="0"/>
                <a:cs typeface="Times New Roman" pitchFamily="18" charset="0"/>
              </a:rPr>
              <a:t>D</a:t>
            </a:r>
            <a:endParaRPr lang="zh-CN" altLang="en-US" sz="2400" b="1" dirty="0">
              <a:solidFill>
                <a:srgbClr val="FF0000"/>
              </a:solidFill>
              <a:latin typeface="Times New Roman" pitchFamily="18" charset="0"/>
              <a:cs typeface="Times New Roman" pitchFamily="18" charset="0"/>
            </a:endParaRPr>
          </a:p>
        </p:txBody>
      </p:sp>
      <p:pic>
        <p:nvPicPr>
          <p:cNvPr id="13" name="1203.eps" descr="id:2147501923;FounderCES"/>
          <p:cNvPicPr>
            <a:picLocks noChangeAspect="1"/>
          </p:cNvPicPr>
          <p:nvPr/>
        </p:nvPicPr>
        <p:blipFill>
          <a:blip r:embed="rId7"/>
          <a:stretch>
            <a:fillRect/>
          </a:stretch>
        </p:blipFill>
        <p:spPr>
          <a:xfrm>
            <a:off x="4124407" y="2845384"/>
            <a:ext cx="4211630" cy="1558762"/>
          </a:xfrm>
          <a:prstGeom prst="rect">
            <a:avLst/>
          </a:prstGeom>
        </p:spPr>
      </p:pic>
    </p:spTree>
    <p:extLst>
      <p:ext uri="{BB962C8B-B14F-4D97-AF65-F5344CB8AC3E}">
        <p14:creationId xmlns:p14="http://schemas.microsoft.com/office/powerpoint/2010/main" xmlns="" val="1505692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423181" y="1307558"/>
            <a:ext cx="11128375"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8.</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2011</a:t>
            </a:r>
            <a:r>
              <a:rPr lang="zh-CN" altLang="zh-CN" sz="2400" b="1" dirty="0" smtClean="0">
                <a:latin typeface="Times New Roman" pitchFamily="18" charset="0"/>
                <a:ea typeface="宋体" pitchFamily="2" charset="-122"/>
                <a:cs typeface="Times New Roman" pitchFamily="18" charset="0"/>
              </a:rPr>
              <a:t>·河北</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14</a:t>
            </a:r>
            <a:r>
              <a:rPr lang="zh-CN" altLang="en-US" sz="2400" b="1" dirty="0">
                <a:latin typeface="Times New Roman" pitchFamily="18" charset="0"/>
                <a:ea typeface="宋体" pitchFamily="2" charset="-122"/>
                <a:cs typeface="Times New Roman" pitchFamily="18" charset="0"/>
              </a:rPr>
              <a:t>）从如图所示的实验中得出的结论不正确的</a:t>
            </a:r>
            <a:r>
              <a:rPr lang="zh-CN" altLang="en-US" sz="2400" b="1" dirty="0" smtClean="0">
                <a:latin typeface="Times New Roman" pitchFamily="18" charset="0"/>
                <a:ea typeface="宋体" pitchFamily="2" charset="-122"/>
                <a:cs typeface="Times New Roman" pitchFamily="18" charset="0"/>
              </a:rPr>
              <a:t>是（          ）</a:t>
            </a:r>
            <a:endParaRPr lang="en-US" altLang="zh-CN" sz="2400" b="1" dirty="0" smtClean="0">
              <a:latin typeface="Times New Roman" pitchFamily="18" charset="0"/>
              <a:ea typeface="宋体" pitchFamily="2" charset="-122"/>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pic>
        <p:nvPicPr>
          <p:cNvPr id="12" name="1204.eps" descr="id:2147501930;FounderCES"/>
          <p:cNvPicPr>
            <a:picLocks noChangeAspect="1"/>
          </p:cNvPicPr>
          <p:nvPr/>
        </p:nvPicPr>
        <p:blipFill>
          <a:blip r:embed="rId4"/>
          <a:stretch>
            <a:fillRect/>
          </a:stretch>
        </p:blipFill>
        <p:spPr>
          <a:xfrm>
            <a:off x="8421510" y="2811845"/>
            <a:ext cx="3360746" cy="2757876"/>
          </a:xfrm>
          <a:prstGeom prst="rect">
            <a:avLst/>
          </a:prstGeom>
        </p:spPr>
      </p:pic>
      <p:sp>
        <p:nvSpPr>
          <p:cNvPr id="13" name="文本框 99"/>
          <p:cNvSpPr txBox="1">
            <a:spLocks noChangeArrowheads="1"/>
          </p:cNvSpPr>
          <p:nvPr/>
        </p:nvSpPr>
        <p:spPr bwMode="auto">
          <a:xfrm>
            <a:off x="423181" y="2153447"/>
            <a:ext cx="7747487" cy="4524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A</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甲实验溶液由红色变为</a:t>
            </a:r>
            <a:r>
              <a:rPr lang="zh-CN" altLang="en-US" sz="2400" b="1" dirty="0" smtClean="0">
                <a:latin typeface="Times New Roman" pitchFamily="18" charset="0"/>
                <a:ea typeface="宋体" pitchFamily="2" charset="-122"/>
                <a:cs typeface="Times New Roman" pitchFamily="18" charset="0"/>
              </a:rPr>
              <a:t>紫色，说明</a:t>
            </a:r>
            <a:r>
              <a:rPr lang="zh-CN" altLang="en-US" sz="2400" b="1" dirty="0">
                <a:latin typeface="Times New Roman" pitchFamily="18" charset="0"/>
                <a:ea typeface="宋体" pitchFamily="2" charset="-122"/>
                <a:cs typeface="Times New Roman" pitchFamily="18" charset="0"/>
              </a:rPr>
              <a:t>碳酸</a:t>
            </a:r>
            <a:r>
              <a:rPr lang="zh-CN" altLang="en-US" sz="2400" b="1" dirty="0" smtClean="0">
                <a:latin typeface="Times New Roman" pitchFamily="18" charset="0"/>
                <a:ea typeface="宋体" pitchFamily="2" charset="-122"/>
                <a:cs typeface="Times New Roman" pitchFamily="18" charset="0"/>
              </a:rPr>
              <a:t>不稳定，受热</a:t>
            </a:r>
            <a:r>
              <a:rPr lang="zh-CN" altLang="en-US" sz="2400" b="1" dirty="0">
                <a:latin typeface="Times New Roman" pitchFamily="18" charset="0"/>
                <a:ea typeface="宋体" pitchFamily="2" charset="-122"/>
                <a:cs typeface="Times New Roman" pitchFamily="18" charset="0"/>
              </a:rPr>
              <a:t>分解</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乙实验铁球的运动方向发生了</a:t>
            </a:r>
            <a:r>
              <a:rPr lang="zh-CN" altLang="en-US" sz="2400" b="1" dirty="0" smtClean="0">
                <a:latin typeface="Times New Roman" pitchFamily="18" charset="0"/>
                <a:ea typeface="宋体" pitchFamily="2" charset="-122"/>
                <a:cs typeface="Times New Roman" pitchFamily="18" charset="0"/>
              </a:rPr>
              <a:t>变化，说明</a:t>
            </a:r>
            <a:r>
              <a:rPr lang="zh-CN" altLang="en-US" sz="2400" b="1" dirty="0">
                <a:latin typeface="Times New Roman" pitchFamily="18" charset="0"/>
                <a:ea typeface="宋体" pitchFamily="2" charset="-122"/>
                <a:cs typeface="Times New Roman" pitchFamily="18" charset="0"/>
              </a:rPr>
              <a:t>力可以改变物体的运动状态</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丙实验利用杠杆提起砝码的过程中省力但费</a:t>
            </a:r>
            <a:r>
              <a:rPr lang="zh-CN" altLang="en-US" sz="2400" b="1" dirty="0" smtClean="0">
                <a:latin typeface="Times New Roman" pitchFamily="18" charset="0"/>
                <a:ea typeface="宋体" pitchFamily="2" charset="-122"/>
                <a:cs typeface="Times New Roman" pitchFamily="18" charset="0"/>
              </a:rPr>
              <a:t>距离，说明</a:t>
            </a:r>
            <a:r>
              <a:rPr lang="zh-CN" altLang="en-US" sz="2400" b="1" dirty="0">
                <a:latin typeface="Times New Roman" pitchFamily="18" charset="0"/>
                <a:ea typeface="宋体" pitchFamily="2" charset="-122"/>
                <a:cs typeface="Times New Roman" pitchFamily="18" charset="0"/>
              </a:rPr>
              <a:t>使用机械可能省功</a:t>
            </a:r>
          </a:p>
          <a:p>
            <a:pPr algn="just">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丁实验下层蜡烛先</a:t>
            </a:r>
            <a:r>
              <a:rPr lang="zh-CN" altLang="en-US" sz="2400" b="1" dirty="0" smtClean="0">
                <a:latin typeface="Times New Roman" pitchFamily="18" charset="0"/>
                <a:ea typeface="宋体" pitchFamily="2" charset="-122"/>
                <a:cs typeface="Times New Roman" pitchFamily="18" charset="0"/>
              </a:rPr>
              <a:t>熄灭，说明</a:t>
            </a:r>
            <a:r>
              <a:rPr lang="zh-CN" altLang="en-US" sz="2400" b="1" dirty="0">
                <a:latin typeface="Times New Roman" pitchFamily="18" charset="0"/>
                <a:ea typeface="宋体" pitchFamily="2" charset="-122"/>
                <a:cs typeface="Times New Roman" pitchFamily="18" charset="0"/>
              </a:rPr>
              <a:t>二氧化碳不</a:t>
            </a:r>
            <a:r>
              <a:rPr lang="zh-CN" altLang="en-US" sz="2400" b="1" dirty="0" smtClean="0">
                <a:latin typeface="Times New Roman" pitchFamily="18" charset="0"/>
                <a:ea typeface="宋体" pitchFamily="2" charset="-122"/>
                <a:cs typeface="Times New Roman" pitchFamily="18" charset="0"/>
              </a:rPr>
              <a:t>燃烧，也</a:t>
            </a:r>
            <a:r>
              <a:rPr lang="zh-CN" altLang="en-US" sz="2400" b="1" dirty="0">
                <a:latin typeface="Times New Roman" pitchFamily="18" charset="0"/>
                <a:ea typeface="宋体" pitchFamily="2" charset="-122"/>
                <a:cs typeface="Times New Roman" pitchFamily="18" charset="0"/>
              </a:rPr>
              <a:t>不支持</a:t>
            </a:r>
            <a:r>
              <a:rPr lang="zh-CN" altLang="en-US" sz="2400" b="1" dirty="0" smtClean="0">
                <a:latin typeface="Times New Roman" pitchFamily="18" charset="0"/>
                <a:ea typeface="宋体" pitchFamily="2" charset="-122"/>
                <a:cs typeface="Times New Roman" pitchFamily="18" charset="0"/>
              </a:rPr>
              <a:t>燃烧，密度</a:t>
            </a:r>
            <a:r>
              <a:rPr lang="zh-CN" altLang="en-US" sz="2400" b="1" dirty="0">
                <a:latin typeface="Times New Roman" pitchFamily="18" charset="0"/>
                <a:ea typeface="宋体" pitchFamily="2" charset="-122"/>
                <a:cs typeface="Times New Roman" pitchFamily="18" charset="0"/>
              </a:rPr>
              <a:t>比空气</a:t>
            </a:r>
            <a:r>
              <a:rPr lang="zh-CN" altLang="en-US" sz="2400" b="1" dirty="0" smtClean="0">
                <a:latin typeface="Times New Roman" pitchFamily="18" charset="0"/>
                <a:ea typeface="宋体" pitchFamily="2" charset="-122"/>
                <a:cs typeface="Times New Roman" pitchFamily="18" charset="0"/>
              </a:rPr>
              <a:t>大</a:t>
            </a:r>
            <a:endParaRPr lang="zh-CN" altLang="en-US" sz="2400" b="1" dirty="0">
              <a:latin typeface="Times New Roman" pitchFamily="18" charset="0"/>
              <a:ea typeface="宋体" pitchFamily="2" charset="-122"/>
              <a:cs typeface="Times New Roman" pitchFamily="18" charset="0"/>
            </a:endParaRPr>
          </a:p>
        </p:txBody>
      </p:sp>
      <p:sp>
        <p:nvSpPr>
          <p:cNvPr id="14" name="矩形 13"/>
          <p:cNvSpPr/>
          <p:nvPr/>
        </p:nvSpPr>
        <p:spPr>
          <a:xfrm>
            <a:off x="9597601" y="1399563"/>
            <a:ext cx="611624" cy="461665"/>
          </a:xfrm>
          <a:prstGeom prst="rect">
            <a:avLst/>
          </a:prstGeom>
        </p:spPr>
        <p:txBody>
          <a:bodyPr wrap="square">
            <a:spAutoFit/>
          </a:bodyPr>
          <a:lstStyle/>
          <a:p>
            <a:r>
              <a:rPr lang="en-US" altLang="zh-CN" sz="2400" b="1" dirty="0" smtClean="0">
                <a:solidFill>
                  <a:srgbClr val="FF0000"/>
                </a:solidFill>
                <a:latin typeface="Times New Roman" pitchFamily="18" charset="0"/>
                <a:cs typeface="Times New Roman" pitchFamily="18" charset="0"/>
              </a:rPr>
              <a:t>C</a:t>
            </a:r>
            <a:endParaRPr lang="zh-CN" altLang="en-US"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3197669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文本框 99"/>
          <p:cNvSpPr txBox="1">
            <a:spLocks noChangeArrowheads="1"/>
          </p:cNvSpPr>
          <p:nvPr/>
        </p:nvSpPr>
        <p:spPr bwMode="auto">
          <a:xfrm>
            <a:off x="706445" y="1307558"/>
            <a:ext cx="9928730"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9.【2017·</a:t>
            </a:r>
            <a:r>
              <a:rPr lang="zh-CN" altLang="en-US" sz="2400" b="1" dirty="0" smtClean="0">
                <a:latin typeface="Times New Roman" pitchFamily="18" charset="0"/>
                <a:ea typeface="宋体" pitchFamily="2" charset="-122"/>
                <a:cs typeface="Times New Roman" pitchFamily="18" charset="0"/>
              </a:rPr>
              <a:t>河北，</a:t>
            </a:r>
            <a:r>
              <a:rPr lang="en-US" altLang="zh-CN" sz="2400" b="1" dirty="0" smtClean="0">
                <a:latin typeface="Times New Roman" pitchFamily="18" charset="0"/>
                <a:ea typeface="宋体" pitchFamily="2" charset="-122"/>
                <a:cs typeface="Times New Roman" pitchFamily="18" charset="0"/>
              </a:rPr>
              <a:t>30</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根据如图所示的实验回答问题</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p:txBody>
      </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3" name="文本框 99"/>
          <p:cNvSpPr txBox="1">
            <a:spLocks noChangeArrowheads="1"/>
          </p:cNvSpPr>
          <p:nvPr/>
        </p:nvSpPr>
        <p:spPr bwMode="auto">
          <a:xfrm>
            <a:off x="706444" y="4224608"/>
            <a:ext cx="9928730"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zh-CN" altLang="en-US" sz="2400" b="1" dirty="0">
                <a:latin typeface="Times New Roman" pitchFamily="18" charset="0"/>
                <a:ea typeface="宋体" pitchFamily="2" charset="-122"/>
                <a:cs typeface="Times New Roman" pitchFamily="18" charset="0"/>
              </a:rPr>
              <a:t>实验中验证人体呼出的气体中二氧化碳的含量比空气中</a:t>
            </a:r>
            <a:r>
              <a:rPr lang="zh-CN" altLang="en-US" sz="2400" b="1" dirty="0" smtClean="0">
                <a:latin typeface="Times New Roman" pitchFamily="18" charset="0"/>
                <a:ea typeface="宋体" pitchFamily="2" charset="-122"/>
                <a:cs typeface="Times New Roman" pitchFamily="18" charset="0"/>
              </a:rPr>
              <a:t>多时，除了</a:t>
            </a:r>
            <a:r>
              <a:rPr lang="zh-CN" altLang="en-US" sz="2400" b="1" dirty="0">
                <a:latin typeface="Times New Roman" pitchFamily="18" charset="0"/>
                <a:ea typeface="宋体" pitchFamily="2" charset="-122"/>
                <a:cs typeface="Times New Roman" pitchFamily="18" charset="0"/>
              </a:rPr>
              <a:t>要检验两种气体样品的体积相同</a:t>
            </a:r>
            <a:r>
              <a:rPr lang="zh-CN" altLang="en-US" sz="2400" b="1" dirty="0" smtClean="0">
                <a:latin typeface="Times New Roman" pitchFamily="18" charset="0"/>
                <a:ea typeface="宋体" pitchFamily="2" charset="-122"/>
                <a:cs typeface="Times New Roman" pitchFamily="18" charset="0"/>
              </a:rPr>
              <a:t>外，还要</a:t>
            </a:r>
            <a:r>
              <a:rPr lang="zh-CN" altLang="en-US" sz="2400" b="1" dirty="0">
                <a:latin typeface="Times New Roman" pitchFamily="18" charset="0"/>
                <a:ea typeface="宋体" pitchFamily="2" charset="-122"/>
                <a:cs typeface="Times New Roman" pitchFamily="18" charset="0"/>
              </a:rPr>
              <a:t>控制</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u="sng"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相同，实验</a:t>
            </a:r>
            <a:r>
              <a:rPr lang="zh-CN" altLang="en-US" sz="2400" b="1" dirty="0">
                <a:latin typeface="Times New Roman" pitchFamily="18" charset="0"/>
                <a:ea typeface="宋体" pitchFamily="2" charset="-122"/>
                <a:cs typeface="Times New Roman" pitchFamily="18" charset="0"/>
              </a:rPr>
              <a:t>现象</a:t>
            </a:r>
            <a:r>
              <a:rPr lang="zh-CN" altLang="en-US" sz="2400" b="1" dirty="0" smtClean="0">
                <a:latin typeface="Times New Roman" pitchFamily="18" charset="0"/>
                <a:ea typeface="宋体" pitchFamily="2" charset="-122"/>
                <a:cs typeface="Times New Roman" pitchFamily="18" charset="0"/>
              </a:rPr>
              <a:t>是</a:t>
            </a:r>
            <a:r>
              <a:rPr lang="zh-CN" altLang="en-US"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endParaRPr lang="zh-CN" altLang="en-US" sz="2400" b="1" dirty="0">
              <a:latin typeface="Times New Roman" pitchFamily="18" charset="0"/>
              <a:ea typeface="宋体" pitchFamily="2" charset="-122"/>
              <a:cs typeface="Times New Roman" pitchFamily="18" charset="0"/>
            </a:endParaRPr>
          </a:p>
        </p:txBody>
      </p:sp>
      <p:sp>
        <p:nvSpPr>
          <p:cNvPr id="14" name="矩形 13"/>
          <p:cNvSpPr/>
          <p:nvPr/>
        </p:nvSpPr>
        <p:spPr>
          <a:xfrm>
            <a:off x="6481951" y="4851439"/>
            <a:ext cx="3021166" cy="461665"/>
          </a:xfrm>
          <a:prstGeom prst="rect">
            <a:avLst/>
          </a:prstGeom>
        </p:spPr>
        <p:txBody>
          <a:bodyPr wrap="square">
            <a:spAutoFit/>
          </a:bodyPr>
          <a:lstStyle/>
          <a:p>
            <a:r>
              <a:rPr lang="zh-CN" altLang="en-US" sz="2400" b="1" dirty="0" smtClean="0">
                <a:solidFill>
                  <a:srgbClr val="FF0000"/>
                </a:solidFill>
                <a:latin typeface="Times New Roman" pitchFamily="18" charset="0"/>
                <a:cs typeface="Times New Roman" pitchFamily="18" charset="0"/>
              </a:rPr>
              <a:t>加入</a:t>
            </a:r>
            <a:r>
              <a:rPr lang="zh-CN" altLang="en-US" sz="2400" b="1" dirty="0">
                <a:solidFill>
                  <a:srgbClr val="FF0000"/>
                </a:solidFill>
                <a:latin typeface="Times New Roman" pitchFamily="18" charset="0"/>
                <a:cs typeface="Times New Roman" pitchFamily="18" charset="0"/>
              </a:rPr>
              <a:t>澄清石灰水的量</a:t>
            </a:r>
          </a:p>
        </p:txBody>
      </p:sp>
      <p:pic>
        <p:nvPicPr>
          <p:cNvPr id="11" name="1205.eps" descr="id:2147501937;FounderCES"/>
          <p:cNvPicPr>
            <a:picLocks noChangeAspect="1"/>
          </p:cNvPicPr>
          <p:nvPr/>
        </p:nvPicPr>
        <p:blipFill>
          <a:blip r:embed="rId4"/>
          <a:stretch>
            <a:fillRect/>
          </a:stretch>
        </p:blipFill>
        <p:spPr>
          <a:xfrm>
            <a:off x="4742626" y="2100645"/>
            <a:ext cx="1856366" cy="1755418"/>
          </a:xfrm>
          <a:prstGeom prst="rect">
            <a:avLst/>
          </a:prstGeom>
        </p:spPr>
      </p:pic>
      <p:sp>
        <p:nvSpPr>
          <p:cNvPr id="15" name="矩形 14"/>
          <p:cNvSpPr/>
          <p:nvPr/>
        </p:nvSpPr>
        <p:spPr>
          <a:xfrm>
            <a:off x="2446172" y="5406277"/>
            <a:ext cx="6043072" cy="461665"/>
          </a:xfrm>
          <a:prstGeom prst="rect">
            <a:avLst/>
          </a:prstGeom>
        </p:spPr>
        <p:txBody>
          <a:bodyPr wrap="square">
            <a:spAutoFit/>
          </a:bodyPr>
          <a:lstStyle/>
          <a:p>
            <a:r>
              <a:rPr lang="zh-CN" altLang="en-US" sz="2400" b="1" dirty="0">
                <a:solidFill>
                  <a:srgbClr val="FF0000"/>
                </a:solidFill>
                <a:latin typeface="Times New Roman" pitchFamily="18" charset="0"/>
                <a:cs typeface="Times New Roman" pitchFamily="18" charset="0"/>
              </a:rPr>
              <a:t>呼出气体瓶中的石灰水比空气瓶中的浑浊</a:t>
            </a:r>
          </a:p>
        </p:txBody>
      </p:sp>
    </p:spTree>
    <p:extLst>
      <p:ext uri="{BB962C8B-B14F-4D97-AF65-F5344CB8AC3E}">
        <p14:creationId xmlns:p14="http://schemas.microsoft.com/office/powerpoint/2010/main" xmlns="" val="2541879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randombar(horizontal)">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406400" y="2178853"/>
            <a:ext cx="11441975" cy="4524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Times New Roman" pitchFamily="18" charset="0"/>
                <a:ea typeface="宋体" pitchFamily="2" charset="-122"/>
                <a:cs typeface="Times New Roman" pitchFamily="18" charset="0"/>
              </a:rPr>
              <a:t>10.</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2011</a:t>
            </a:r>
            <a:r>
              <a:rPr lang="zh-CN" altLang="zh-CN" sz="2400" b="1" dirty="0" smtClean="0">
                <a:latin typeface="Times New Roman" pitchFamily="18" charset="0"/>
                <a:ea typeface="宋体" pitchFamily="2" charset="-122"/>
                <a:cs typeface="Times New Roman" pitchFamily="18" charset="0"/>
              </a:rPr>
              <a:t>·河北</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35</a:t>
            </a:r>
            <a:r>
              <a:rPr lang="zh-CN" altLang="en-US" sz="2400" b="1" dirty="0">
                <a:latin typeface="Times New Roman" pitchFamily="18" charset="0"/>
                <a:ea typeface="宋体" pitchFamily="2" charset="-122"/>
                <a:cs typeface="Times New Roman" pitchFamily="18" charset="0"/>
              </a:rPr>
              <a:t>）在一次实验课</a:t>
            </a:r>
            <a:r>
              <a:rPr lang="zh-CN" altLang="en-US" sz="2400" b="1" dirty="0" smtClean="0">
                <a:latin typeface="Times New Roman" pitchFamily="18" charset="0"/>
                <a:ea typeface="宋体" pitchFamily="2" charset="-122"/>
                <a:cs typeface="Times New Roman" pitchFamily="18" charset="0"/>
              </a:rPr>
              <a:t>上</a:t>
            </a:r>
            <a:r>
              <a:rPr lang="zh-CN" altLang="en-US" sz="2400" b="1" dirty="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各</a:t>
            </a:r>
            <a:r>
              <a:rPr lang="zh-CN" altLang="en-US" sz="2400" b="1" dirty="0">
                <a:latin typeface="Times New Roman" pitchFamily="18" charset="0"/>
                <a:ea typeface="宋体" pitchFamily="2" charset="-122"/>
                <a:cs typeface="Times New Roman" pitchFamily="18" charset="0"/>
              </a:rPr>
              <a:t>小组同学用在不同地点找来的小石块与稀盐酸反应制取二氧化碳。此反应的化学方程式为</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u="sng"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endParaRPr lang="zh-CN" altLang="en-US" sz="2400" b="1" dirty="0">
              <a:latin typeface="Times New Roman" pitchFamily="18" charset="0"/>
              <a:ea typeface="宋体" pitchFamily="2" charset="-122"/>
              <a:cs typeface="Times New Roman" pitchFamily="18" charset="0"/>
            </a:endParaRPr>
          </a:p>
          <a:p>
            <a:pPr>
              <a:lnSpc>
                <a:spcPct val="150000"/>
              </a:lnSpc>
            </a:pPr>
            <a:r>
              <a:rPr lang="zh-CN" altLang="en-US" sz="2400" b="1" dirty="0">
                <a:latin typeface="Times New Roman" pitchFamily="18" charset="0"/>
                <a:ea typeface="宋体" pitchFamily="2" charset="-122"/>
                <a:cs typeface="Times New Roman" pitchFamily="18" charset="0"/>
              </a:rPr>
              <a:t>小明发现</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相邻小组气体产生的速率比自己小组的快。小明将这一情况报告老师</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老师鼓励他们对此问题共同探究。</a:t>
            </a:r>
          </a:p>
          <a:p>
            <a:pPr>
              <a:lnSpc>
                <a:spcPct val="150000"/>
              </a:lnSpc>
            </a:pP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提出问题</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影响二氧化碳气体产生速率的因素是什么</a:t>
            </a:r>
            <a:r>
              <a:rPr lang="en-US" altLang="zh-CN" sz="2400" b="1" dirty="0">
                <a:latin typeface="Times New Roman" pitchFamily="18" charset="0"/>
                <a:ea typeface="宋体" pitchFamily="2" charset="-122"/>
                <a:cs typeface="Times New Roman" pitchFamily="18" charset="0"/>
              </a:rPr>
              <a:t>?</a:t>
            </a:r>
          </a:p>
          <a:p>
            <a:pPr>
              <a:lnSpc>
                <a:spcPct val="150000"/>
              </a:lnSpc>
            </a:pP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作出猜想</a:t>
            </a:r>
            <a:r>
              <a:rPr lang="en-US" altLang="zh-CN" sz="2400" b="1" dirty="0">
                <a:latin typeface="Times New Roman" pitchFamily="18" charset="0"/>
                <a:ea typeface="宋体" pitchFamily="2" charset="-122"/>
                <a:cs typeface="Times New Roman" pitchFamily="18" charset="0"/>
              </a:rPr>
              <a:t>】</a:t>
            </a:r>
          </a:p>
          <a:p>
            <a:pPr>
              <a:lnSpc>
                <a:spcPct val="150000"/>
              </a:lnSpc>
            </a:pPr>
            <a:r>
              <a:rPr lang="en-US" altLang="zh-CN" sz="2400" b="1" dirty="0">
                <a:latin typeface="Times New Roman" pitchFamily="18" charset="0"/>
                <a:ea typeface="宋体" pitchFamily="2" charset="-122"/>
                <a:cs typeface="Times New Roman" pitchFamily="18" charset="0"/>
              </a:rPr>
              <a:t>①</a:t>
            </a:r>
            <a:r>
              <a:rPr lang="zh-CN" altLang="en-US" sz="2400" b="1" dirty="0">
                <a:latin typeface="Times New Roman" pitchFamily="18" charset="0"/>
                <a:ea typeface="宋体" pitchFamily="2" charset="-122"/>
                <a:cs typeface="Times New Roman" pitchFamily="18" charset="0"/>
              </a:rPr>
              <a:t>不同地点石块中碳酸钙含量不同。</a:t>
            </a:r>
          </a:p>
          <a:p>
            <a:pPr>
              <a:lnSpc>
                <a:spcPct val="150000"/>
              </a:lnSpc>
            </a:pPr>
            <a:r>
              <a:rPr lang="zh-CN" altLang="en-US" sz="2400" b="1" dirty="0">
                <a:latin typeface="Times New Roman" pitchFamily="18" charset="0"/>
                <a:ea typeface="宋体" pitchFamily="2" charset="-122"/>
                <a:cs typeface="Times New Roman" pitchFamily="18" charset="0"/>
              </a:rPr>
              <a:t>②所用盐酸的溶质质量分数不同</a:t>
            </a:r>
            <a:r>
              <a:rPr lang="zh-CN" altLang="en-US" sz="2400" b="1" dirty="0" smtClean="0">
                <a:latin typeface="Times New Roman" pitchFamily="18" charset="0"/>
                <a:ea typeface="宋体" pitchFamily="2" charset="-122"/>
                <a:cs typeface="Times New Roman" pitchFamily="18" charset="0"/>
              </a:rPr>
              <a:t>。</a:t>
            </a:r>
            <a:endParaRPr lang="zh-CN" altLang="en-US" sz="2400" b="1" dirty="0">
              <a:latin typeface="Times New Roman" pitchFamily="18" charset="0"/>
              <a:ea typeface="宋体" pitchFamily="2" charset="-122"/>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mc:AlternateContent xmlns:mc="http://schemas.openxmlformats.org/markup-compatibility/2006">
        <mc:Choice xmlns:a14="http://schemas.microsoft.com/office/drawing/2010/main" xmlns="" Requires="a14">
          <p:sp>
            <p:nvSpPr>
              <p:cNvPr id="8" name="矩形 7"/>
              <p:cNvSpPr/>
              <p:nvPr/>
            </p:nvSpPr>
            <p:spPr>
              <a:xfrm>
                <a:off x="6989757" y="2856240"/>
                <a:ext cx="4338840" cy="427874"/>
              </a:xfrm>
              <a:prstGeom prst="rect">
                <a:avLst/>
              </a:prstGeom>
            </p:spPr>
            <p:txBody>
              <a:bodyPr wrap="square">
                <a:spAutoFit/>
              </a:bodyPr>
              <a:lstStyle/>
              <a:p>
                <a:r>
                  <a:rPr lang="en-US" altLang="zh-CN" sz="2000" b="1" dirty="0" smtClean="0">
                    <a:solidFill>
                      <a:srgbClr val="FF0000"/>
                    </a:solidFill>
                    <a:latin typeface="Times New Roman" pitchFamily="18" charset="0"/>
                    <a:cs typeface="Times New Roman" pitchFamily="18" charset="0"/>
                  </a:rPr>
                  <a:t>CaCO</a:t>
                </a:r>
                <a:r>
                  <a:rPr lang="en-US" altLang="zh-CN" sz="2000" b="1" baseline="-25000" dirty="0" smtClean="0">
                    <a:solidFill>
                      <a:srgbClr val="FF0000"/>
                    </a:solidFill>
                    <a:latin typeface="Times New Roman" pitchFamily="18" charset="0"/>
                    <a:cs typeface="Times New Roman" pitchFamily="18" charset="0"/>
                  </a:rPr>
                  <a:t>3</a:t>
                </a:r>
                <a:r>
                  <a:rPr lang="en-US" altLang="zh-CN" sz="2000" b="1" dirty="0" smtClean="0">
                    <a:solidFill>
                      <a:srgbClr val="FF0000"/>
                    </a:solidFill>
                    <a:latin typeface="Times New Roman" pitchFamily="18" charset="0"/>
                    <a:cs typeface="Times New Roman" pitchFamily="18" charset="0"/>
                  </a:rPr>
                  <a:t>+2HCl</a:t>
                </a:r>
                <a:r>
                  <a:rPr lang="en-US" altLang="zh-CN" sz="2000" b="1" dirty="0">
                    <a:solidFill>
                      <a:srgbClr val="FF0000"/>
                    </a:solidFill>
                    <a:latin typeface="Times New Roman" pitchFamily="18" charset="0"/>
                    <a:ea typeface="宋体" panose="02010600030101010101" pitchFamily="2" charset="-122"/>
                    <a:cs typeface="Times New Roman" pitchFamily="18" charset="0"/>
                  </a:rPr>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000" b="1" dirty="0">
                    <a:solidFill>
                      <a:srgbClr val="FF0000"/>
                    </a:solidFill>
                    <a:latin typeface="Times New Roman" pitchFamily="18" charset="0"/>
                    <a:cs typeface="Times New Roman" pitchFamily="18" charset="0"/>
                  </a:rPr>
                  <a:t>CaCl</a:t>
                </a:r>
                <a:r>
                  <a:rPr lang="en-US" altLang="zh-CN" sz="2000" b="1" baseline="-25000" dirty="0">
                    <a:solidFill>
                      <a:srgbClr val="FF0000"/>
                    </a:solidFill>
                    <a:latin typeface="Times New Roman" pitchFamily="18" charset="0"/>
                    <a:cs typeface="Times New Roman" pitchFamily="18" charset="0"/>
                  </a:rPr>
                  <a:t>2</a:t>
                </a:r>
                <a:r>
                  <a:rPr lang="en-US" altLang="zh-CN" sz="2000" b="1" dirty="0">
                    <a:solidFill>
                      <a:srgbClr val="FF0000"/>
                    </a:solidFill>
                    <a:latin typeface="Times New Roman" pitchFamily="18" charset="0"/>
                    <a:cs typeface="Times New Roman" pitchFamily="18" charset="0"/>
                  </a:rPr>
                  <a:t>+H</a:t>
                </a:r>
                <a:r>
                  <a:rPr lang="en-US" altLang="zh-CN" sz="2000" b="1" baseline="-25000" dirty="0">
                    <a:solidFill>
                      <a:srgbClr val="FF0000"/>
                    </a:solidFill>
                    <a:latin typeface="Times New Roman" pitchFamily="18" charset="0"/>
                    <a:cs typeface="Times New Roman" pitchFamily="18" charset="0"/>
                  </a:rPr>
                  <a:t>2</a:t>
                </a:r>
                <a:r>
                  <a:rPr lang="en-US" altLang="zh-CN" sz="2000" b="1" dirty="0">
                    <a:solidFill>
                      <a:srgbClr val="FF0000"/>
                    </a:solidFill>
                    <a:latin typeface="Times New Roman" pitchFamily="18" charset="0"/>
                    <a:cs typeface="Times New Roman" pitchFamily="18" charset="0"/>
                  </a:rPr>
                  <a:t>O+CO</a:t>
                </a:r>
                <a:r>
                  <a:rPr lang="en-US" altLang="zh-CN" sz="2000" b="1" baseline="-25000" dirty="0">
                    <a:solidFill>
                      <a:srgbClr val="FF0000"/>
                    </a:solidFill>
                    <a:latin typeface="Times New Roman" pitchFamily="18" charset="0"/>
                    <a:cs typeface="Times New Roman" pitchFamily="18" charset="0"/>
                  </a:rPr>
                  <a:t>2</a:t>
                </a:r>
                <a:r>
                  <a:rPr lang="zh-CN" altLang="zh-CN" sz="2000" b="1" dirty="0">
                    <a:solidFill>
                      <a:srgbClr val="FF0000"/>
                    </a:solidFill>
                    <a:latin typeface="Times New Roman" pitchFamily="18" charset="0"/>
                    <a:cs typeface="Times New Roman" pitchFamily="18" charset="0"/>
                  </a:rPr>
                  <a:t>↑</a:t>
                </a:r>
                <a:endParaRPr lang="zh-CN" altLang="en-US" sz="2000" b="1" dirty="0">
                  <a:solidFill>
                    <a:srgbClr val="FF0000"/>
                  </a:solidFill>
                  <a:latin typeface="Times New Roman" pitchFamily="18" charset="0"/>
                  <a:cs typeface="Times New Roman" pitchFamily="18" charset="0"/>
                </a:endParaRPr>
              </a:p>
            </p:txBody>
          </p:sp>
        </mc:Choice>
        <mc:Fallback>
          <p:sp>
            <p:nvSpPr>
              <p:cNvPr id="8" name="矩形 7"/>
              <p:cNvSpPr>
                <a:spLocks noRot="1" noChangeAspect="1" noMove="1" noResize="1" noEditPoints="1" noAdjustHandles="1" noChangeArrowheads="1" noChangeShapeType="1" noTextEdit="1"/>
              </p:cNvSpPr>
              <p:nvPr/>
            </p:nvSpPr>
            <p:spPr>
              <a:xfrm>
                <a:off x="6989757" y="2856240"/>
                <a:ext cx="4338840" cy="427874"/>
              </a:xfrm>
              <a:prstGeom prst="rect">
                <a:avLst/>
              </a:prstGeom>
              <a:blipFill rotWithShape="1">
                <a:blip r:embed="rId6"/>
                <a:stretch>
                  <a:fillRect l="-1547" t="-11429" r="-563" b="-14286"/>
                </a:stretch>
              </a:blipFill>
            </p:spPr>
            <p:txBody>
              <a:bodyPr/>
              <a:lstStyle/>
              <a:p>
                <a:r>
                  <a:rPr lang="zh-CN" altLang="en-US">
                    <a:noFill/>
                  </a:rPr>
                  <a:t> </a:t>
                </a:r>
              </a:p>
            </p:txBody>
          </p:sp>
        </mc:Fallback>
      </mc:AlternateContent>
      <p:grpSp>
        <p:nvGrpSpPr>
          <p:cNvPr id="10" name="组合 9"/>
          <p:cNvGrpSpPr/>
          <p:nvPr/>
        </p:nvGrpSpPr>
        <p:grpSpPr>
          <a:xfrm>
            <a:off x="720000" y="1447722"/>
            <a:ext cx="5538859" cy="627895"/>
            <a:chOff x="1034884" y="629878"/>
            <a:chExt cx="5538859" cy="627895"/>
          </a:xfrm>
        </p:grpSpPr>
        <p:sp>
          <p:nvSpPr>
            <p:cNvPr id="11" name="圆角矩形 6">
              <a:hlinkClick r:id="rId7" action="ppaction://hlinksldjump"/>
            </p:cNvPr>
            <p:cNvSpPr/>
            <p:nvPr>
              <p:custDataLst>
                <p:tags r:id="rId1"/>
              </p:custDataLst>
            </p:nvPr>
          </p:nvSpPr>
          <p:spPr>
            <a:xfrm flipH="1">
              <a:off x="2642677" y="664479"/>
              <a:ext cx="3931066" cy="580638"/>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400" b="1"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二氧化碳的制取</a:t>
              </a:r>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 </a:t>
              </a:r>
              <a:r>
                <a:rPr lang="en-US" altLang="zh-CN" sz="2400" b="1" dirty="0" smtClean="0">
                  <a:solidFill>
                    <a:schemeClr val="bg1"/>
                  </a:solidFill>
                  <a:latin typeface="Times New Roman" pitchFamily="18" charset="0"/>
                  <a:ea typeface="黑体" panose="02010609060101010101" pitchFamily="49" charset="-122"/>
                  <a:cs typeface="Times New Roman" pitchFamily="18" charset="0"/>
                  <a:sym typeface="宋体" panose="02010600030101010101" pitchFamily="2" charset="-122"/>
                </a:rPr>
                <a:t>3</a:t>
              </a:r>
              <a:endParaRPr lang="zh-CN" altLang="en-US" sz="2400" b="1" strike="noStrike" noProof="1">
                <a:solidFill>
                  <a:schemeClr val="bg1"/>
                </a:solidFill>
                <a:latin typeface="Times New Roman" pitchFamily="18" charset="0"/>
                <a:cs typeface="Times New Roman" pitchFamily="18" charset="0"/>
              </a:endParaRPr>
            </a:p>
          </p:txBody>
        </p:sp>
        <p:sp>
          <p:nvSpPr>
            <p:cNvPr id="13" name="圆角矩形 12"/>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Tree>
    <p:extLst>
      <p:ext uri="{BB962C8B-B14F-4D97-AF65-F5344CB8AC3E}">
        <p14:creationId xmlns:p14="http://schemas.microsoft.com/office/powerpoint/2010/main" xmlns="" val="1285522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372534" y="1257272"/>
            <a:ext cx="11475842" cy="54346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ts val="4700"/>
              </a:lnSpc>
            </a:pPr>
            <a:r>
              <a:rPr lang="zh-CN" altLang="en-US" sz="2400" b="1" dirty="0">
                <a:latin typeface="Times New Roman" pitchFamily="18" charset="0"/>
                <a:ea typeface="宋体" pitchFamily="2" charset="-122"/>
                <a:cs typeface="Times New Roman" pitchFamily="18" charset="0"/>
              </a:rPr>
              <a:t>③还可能是</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endParaRPr lang="zh-CN" altLang="en-US" sz="2400" b="1" dirty="0">
              <a:latin typeface="Times New Roman" pitchFamily="18" charset="0"/>
              <a:ea typeface="宋体" pitchFamily="2" charset="-122"/>
              <a:cs typeface="Times New Roman" pitchFamily="18" charset="0"/>
            </a:endParaRPr>
          </a:p>
          <a:p>
            <a:pPr>
              <a:lnSpc>
                <a:spcPts val="4700"/>
              </a:lnSpc>
            </a:pP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设计实验</a:t>
            </a:r>
            <a:r>
              <a:rPr lang="en-US" altLang="zh-CN" sz="2400" b="1" dirty="0" smtClean="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）验证</a:t>
            </a:r>
            <a:r>
              <a:rPr lang="zh-CN" altLang="en-US" sz="2400" b="1" dirty="0">
                <a:latin typeface="Times New Roman" pitchFamily="18" charset="0"/>
                <a:ea typeface="宋体" pitchFamily="2" charset="-122"/>
                <a:cs typeface="Times New Roman" pitchFamily="18" charset="0"/>
              </a:rPr>
              <a:t>猜想①是否</a:t>
            </a:r>
            <a:r>
              <a:rPr lang="zh-CN" altLang="en-US" sz="2400" b="1" dirty="0" smtClean="0">
                <a:latin typeface="Times New Roman" pitchFamily="18" charset="0"/>
                <a:ea typeface="宋体" pitchFamily="2" charset="-122"/>
                <a:cs typeface="Times New Roman" pitchFamily="18" charset="0"/>
              </a:rPr>
              <a:t>成立，要</a:t>
            </a:r>
            <a:r>
              <a:rPr lang="zh-CN" altLang="en-US" sz="2400" b="1" dirty="0">
                <a:latin typeface="Times New Roman" pitchFamily="18" charset="0"/>
                <a:ea typeface="宋体" pitchFamily="2" charset="-122"/>
                <a:cs typeface="Times New Roman" pitchFamily="18" charset="0"/>
              </a:rPr>
              <a:t>设计的实验</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分别取大小相同、质量</a:t>
            </a:r>
            <a:r>
              <a:rPr lang="zh-CN" altLang="en-US" sz="2400" b="1" dirty="0" smtClean="0">
                <a:latin typeface="Times New Roman" pitchFamily="18" charset="0"/>
                <a:ea typeface="宋体" pitchFamily="2" charset="-122"/>
                <a:cs typeface="Times New Roman" pitchFamily="18" charset="0"/>
              </a:rPr>
              <a:t>相同、</a:t>
            </a:r>
            <a:r>
              <a:rPr lang="en-US" altLang="zh-CN" sz="2400" b="1" dirty="0" smtClean="0">
                <a:latin typeface="Times New Roman" pitchFamily="18" charset="0"/>
                <a:ea typeface="宋体" pitchFamily="2" charset="-122"/>
                <a:cs typeface="Times New Roman" pitchFamily="18" charset="0"/>
              </a:rPr>
              <a:t>_____________</a:t>
            </a:r>
            <a:r>
              <a:rPr lang="zh-CN" altLang="en-US" sz="2400" b="1" dirty="0" smtClean="0">
                <a:latin typeface="Times New Roman" pitchFamily="18" charset="0"/>
                <a:ea typeface="宋体" pitchFamily="2" charset="-122"/>
                <a:cs typeface="Times New Roman" pitchFamily="18" charset="0"/>
              </a:rPr>
              <a:t>的石块，加入</a:t>
            </a:r>
            <a:r>
              <a:rPr lang="zh-CN" altLang="en-US" sz="2400" b="1" dirty="0">
                <a:latin typeface="Times New Roman" pitchFamily="18" charset="0"/>
                <a:ea typeface="宋体" pitchFamily="2" charset="-122"/>
                <a:cs typeface="Times New Roman" pitchFamily="18" charset="0"/>
              </a:rPr>
              <a:t>质量相同、</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u="sng" dirty="0">
                <a:latin typeface="Times New Roman" pitchFamily="18" charset="0"/>
                <a:ea typeface="宋体" pitchFamily="2" charset="-122"/>
                <a:cs typeface="Times New Roman" pitchFamily="18" charset="0"/>
              </a:rPr>
              <a:t>　　　</a:t>
            </a:r>
            <a:r>
              <a:rPr lang="zh-CN" altLang="en-US" sz="2400" b="1" dirty="0">
                <a:latin typeface="Times New Roman" pitchFamily="18" charset="0"/>
                <a:ea typeface="宋体" pitchFamily="2" charset="-122"/>
                <a:cs typeface="Times New Roman" pitchFamily="18" charset="0"/>
              </a:rPr>
              <a:t>的稀盐酸进行实验。 </a:t>
            </a:r>
          </a:p>
          <a:p>
            <a:pPr>
              <a:lnSpc>
                <a:spcPts val="47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）验证</a:t>
            </a:r>
            <a:r>
              <a:rPr lang="zh-CN" altLang="en-US" sz="2400" b="1" dirty="0">
                <a:latin typeface="Times New Roman" pitchFamily="18" charset="0"/>
                <a:ea typeface="宋体" pitchFamily="2" charset="-122"/>
                <a:cs typeface="Times New Roman" pitchFamily="18" charset="0"/>
              </a:rPr>
              <a:t>猜想②是否成立</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对盐酸的要求是</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u="sng" dirty="0">
                <a:latin typeface="Times New Roman" pitchFamily="18" charset="0"/>
                <a:ea typeface="宋体" pitchFamily="2" charset="-122"/>
                <a:cs typeface="Times New Roman" pitchFamily="18" charset="0"/>
              </a:rPr>
              <a:t>　　　　　　　　　</a:t>
            </a:r>
            <a:r>
              <a:rPr lang="zh-CN" altLang="en-US" sz="2400" b="1" dirty="0">
                <a:latin typeface="Times New Roman" pitchFamily="18" charset="0"/>
                <a:ea typeface="宋体" pitchFamily="2" charset="-122"/>
                <a:cs typeface="Times New Roman" pitchFamily="18" charset="0"/>
              </a:rPr>
              <a:t>。 </a:t>
            </a:r>
          </a:p>
          <a:p>
            <a:pPr>
              <a:lnSpc>
                <a:spcPts val="4700"/>
              </a:lnSpc>
            </a:pP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交流讨论</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实验中可以通过观察气泡产生的剧烈</a:t>
            </a:r>
            <a:r>
              <a:rPr lang="zh-CN" altLang="en-US" sz="2400" b="1" dirty="0" smtClean="0">
                <a:latin typeface="Times New Roman" pitchFamily="18" charset="0"/>
                <a:ea typeface="宋体" pitchFamily="2" charset="-122"/>
                <a:cs typeface="Times New Roman" pitchFamily="18" charset="0"/>
              </a:rPr>
              <a:t>程度，粗略</a:t>
            </a:r>
            <a:r>
              <a:rPr lang="zh-CN" altLang="en-US" sz="2400" b="1" dirty="0">
                <a:latin typeface="Times New Roman" pitchFamily="18" charset="0"/>
                <a:ea typeface="宋体" pitchFamily="2" charset="-122"/>
                <a:cs typeface="Times New Roman" pitchFamily="18" charset="0"/>
              </a:rPr>
              <a:t>地比较反应速率。若要做到精确</a:t>
            </a:r>
            <a:r>
              <a:rPr lang="zh-CN" altLang="en-US" sz="2400" b="1" dirty="0" smtClean="0">
                <a:latin typeface="Times New Roman" pitchFamily="18" charset="0"/>
                <a:ea typeface="宋体" pitchFamily="2" charset="-122"/>
                <a:cs typeface="Times New Roman" pitchFamily="18" charset="0"/>
              </a:rPr>
              <a:t>比较，应该</a:t>
            </a:r>
            <a:r>
              <a:rPr lang="zh-CN" altLang="en-US" sz="2400" b="1" dirty="0">
                <a:latin typeface="Times New Roman" pitchFamily="18" charset="0"/>
                <a:ea typeface="宋体" pitchFamily="2" charset="-122"/>
                <a:cs typeface="Times New Roman" pitchFamily="18" charset="0"/>
              </a:rPr>
              <a:t>测量的实验数据是</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endParaRPr lang="zh-CN" altLang="en-US" sz="2400" b="1" dirty="0">
              <a:latin typeface="Times New Roman" pitchFamily="18" charset="0"/>
              <a:ea typeface="宋体" pitchFamily="2" charset="-122"/>
              <a:cs typeface="Times New Roman" pitchFamily="18" charset="0"/>
            </a:endParaRPr>
          </a:p>
          <a:p>
            <a:pPr algn="just">
              <a:lnSpc>
                <a:spcPts val="4700"/>
              </a:lnSpc>
            </a:pP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拓展延伸</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上述实验</a:t>
            </a:r>
            <a:r>
              <a:rPr lang="zh-CN" altLang="en-US" sz="2400" b="1" dirty="0" smtClean="0">
                <a:latin typeface="Times New Roman" pitchFamily="18" charset="0"/>
                <a:ea typeface="宋体" pitchFamily="2" charset="-122"/>
                <a:cs typeface="Times New Roman" pitchFamily="18" charset="0"/>
              </a:rPr>
              <a:t>中</a:t>
            </a:r>
            <a:r>
              <a:rPr lang="zh-CN" altLang="en-US" sz="2400" b="1" dirty="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小</a:t>
            </a:r>
            <a:r>
              <a:rPr lang="zh-CN" altLang="en-US" sz="2400" b="1" dirty="0">
                <a:latin typeface="Times New Roman" pitchFamily="18" charset="0"/>
                <a:ea typeface="宋体" pitchFamily="2" charset="-122"/>
                <a:cs typeface="Times New Roman" pitchFamily="18" charset="0"/>
              </a:rPr>
              <a:t>明采用了控制变量的研究方法。用此方法探究“催化剂对用过氧化氢溶液制取氧气的反应速率的影响</a:t>
            </a:r>
            <a:r>
              <a:rPr lang="zh-CN" altLang="en-US" sz="2400" b="1" dirty="0" smtClean="0">
                <a:latin typeface="Times New Roman" pitchFamily="18" charset="0"/>
                <a:ea typeface="宋体" pitchFamily="2" charset="-122"/>
                <a:cs typeface="Times New Roman" pitchFamily="18" charset="0"/>
              </a:rPr>
              <a:t>”，需要</a:t>
            </a:r>
            <a:r>
              <a:rPr lang="zh-CN" altLang="en-US" sz="2400" b="1" dirty="0">
                <a:latin typeface="Times New Roman" pitchFamily="18" charset="0"/>
                <a:ea typeface="宋体" pitchFamily="2" charset="-122"/>
                <a:cs typeface="Times New Roman" pitchFamily="18" charset="0"/>
              </a:rPr>
              <a:t>控制不变的因素</a:t>
            </a:r>
            <a:r>
              <a:rPr lang="zh-CN" altLang="en-US" sz="2400" b="1" dirty="0" smtClean="0">
                <a:latin typeface="Times New Roman" pitchFamily="18" charset="0"/>
                <a:ea typeface="宋体" pitchFamily="2" charset="-122"/>
                <a:cs typeface="Times New Roman" pitchFamily="18" charset="0"/>
              </a:rPr>
              <a:t>有</a:t>
            </a:r>
            <a:r>
              <a:rPr lang="en-US" altLang="zh-CN" sz="2400" b="1" dirty="0" smtClean="0">
                <a:latin typeface="Times New Roman" pitchFamily="18" charset="0"/>
                <a:ea typeface="宋体" pitchFamily="2" charset="-122"/>
                <a:cs typeface="Times New Roman" pitchFamily="18" charset="0"/>
              </a:rPr>
              <a:t>_________________________</a:t>
            </a:r>
            <a:r>
              <a:rPr lang="zh-CN" altLang="en-US" sz="2400" b="1" dirty="0" smtClean="0">
                <a:latin typeface="Times New Roman" pitchFamily="18" charset="0"/>
                <a:ea typeface="宋体" pitchFamily="2" charset="-122"/>
                <a:cs typeface="Times New Roman" pitchFamily="18" charset="0"/>
              </a:rPr>
              <a:t>等</a:t>
            </a:r>
            <a:r>
              <a:rPr lang="zh-CN" altLang="en-US"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答出两点即可</a:t>
            </a:r>
            <a:r>
              <a:rPr lang="en-US" altLang="zh-CN" sz="2400" b="1" dirty="0">
                <a:latin typeface="Times New Roman" pitchFamily="18" charset="0"/>
                <a:ea typeface="宋体" pitchFamily="2" charset="-122"/>
                <a:cs typeface="Times New Roman" pitchFamily="18" charset="0"/>
              </a:rPr>
              <a:t>) </a:t>
            </a: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TextBox 1"/>
          <p:cNvSpPr txBox="1"/>
          <p:nvPr/>
        </p:nvSpPr>
        <p:spPr>
          <a:xfrm>
            <a:off x="2084654" y="1358873"/>
            <a:ext cx="6731968"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cs typeface="Times New Roman" pitchFamily="18" charset="0"/>
              </a:rPr>
              <a:t>石块</a:t>
            </a:r>
            <a:r>
              <a:rPr lang="zh-CN" altLang="en-US" sz="2400" b="1" dirty="0">
                <a:solidFill>
                  <a:srgbClr val="FF0000"/>
                </a:solidFill>
                <a:latin typeface="宋体" pitchFamily="2" charset="-122"/>
                <a:ea typeface="宋体" pitchFamily="2" charset="-122"/>
                <a:cs typeface="Times New Roman" pitchFamily="18" charset="0"/>
              </a:rPr>
              <a:t>大小不同</a:t>
            </a:r>
            <a:r>
              <a:rPr lang="en-US" altLang="zh-CN" sz="2400" b="1" dirty="0">
                <a:solidFill>
                  <a:srgbClr val="FF0000"/>
                </a:solidFill>
                <a:latin typeface="宋体" pitchFamily="2" charset="-122"/>
                <a:ea typeface="宋体" pitchFamily="2" charset="-122"/>
                <a:cs typeface="Times New Roman" pitchFamily="18" charset="0"/>
              </a:rPr>
              <a:t>(</a:t>
            </a:r>
            <a:r>
              <a:rPr lang="zh-CN" altLang="en-US" sz="2400" b="1" dirty="0">
                <a:solidFill>
                  <a:srgbClr val="FF0000"/>
                </a:solidFill>
                <a:latin typeface="宋体" pitchFamily="2" charset="-122"/>
                <a:ea typeface="宋体" pitchFamily="2" charset="-122"/>
                <a:cs typeface="Times New Roman" pitchFamily="18" charset="0"/>
              </a:rPr>
              <a:t>或石块质量不同、盐酸质量不同</a:t>
            </a:r>
            <a:r>
              <a:rPr lang="en-US" altLang="zh-CN" sz="2400" b="1" dirty="0">
                <a:solidFill>
                  <a:srgbClr val="FF0000"/>
                </a:solidFill>
                <a:latin typeface="宋体" pitchFamily="2" charset="-122"/>
                <a:ea typeface="宋体" pitchFamily="2" charset="-122"/>
                <a:cs typeface="Times New Roman" pitchFamily="18" charset="0"/>
              </a:rPr>
              <a:t>)</a:t>
            </a:r>
            <a:endParaRPr lang="zh-CN" altLang="en-US" sz="2400" b="1" dirty="0">
              <a:solidFill>
                <a:srgbClr val="FF0000"/>
              </a:solidFill>
              <a:latin typeface="宋体" pitchFamily="2" charset="-122"/>
              <a:ea typeface="宋体" pitchFamily="2" charset="-122"/>
              <a:cs typeface="Times New Roman" pitchFamily="18" charset="0"/>
            </a:endParaRPr>
          </a:p>
        </p:txBody>
      </p:sp>
      <p:sp>
        <p:nvSpPr>
          <p:cNvPr id="8" name="TextBox 7"/>
          <p:cNvSpPr txBox="1"/>
          <p:nvPr/>
        </p:nvSpPr>
        <p:spPr>
          <a:xfrm>
            <a:off x="722447" y="2580222"/>
            <a:ext cx="1476991" cy="461665"/>
          </a:xfrm>
          <a:prstGeom prst="rect">
            <a:avLst/>
          </a:prstGeom>
          <a:noFill/>
        </p:spPr>
        <p:txBody>
          <a:bodyPr wrap="square" rtlCol="0">
            <a:spAutoFit/>
          </a:bodyPr>
          <a:lstStyle/>
          <a:p>
            <a:r>
              <a:rPr lang="zh-CN" altLang="en-US" sz="2400" b="1" dirty="0">
                <a:solidFill>
                  <a:srgbClr val="FF0000"/>
                </a:solidFill>
                <a:latin typeface="宋体" pitchFamily="2" charset="-122"/>
                <a:ea typeface="宋体" pitchFamily="2" charset="-122"/>
                <a:cs typeface="Times New Roman" pitchFamily="18" charset="0"/>
              </a:rPr>
              <a:t>不同地点</a:t>
            </a:r>
          </a:p>
        </p:txBody>
      </p:sp>
      <p:sp>
        <p:nvSpPr>
          <p:cNvPr id="10" name="TextBox 9"/>
          <p:cNvSpPr txBox="1"/>
          <p:nvPr/>
        </p:nvSpPr>
        <p:spPr>
          <a:xfrm>
            <a:off x="6020973" y="2564000"/>
            <a:ext cx="2651036" cy="461665"/>
          </a:xfrm>
          <a:prstGeom prst="rect">
            <a:avLst/>
          </a:prstGeom>
          <a:noFill/>
        </p:spPr>
        <p:txBody>
          <a:bodyPr wrap="square" rtlCol="0">
            <a:spAutoFit/>
          </a:bodyPr>
          <a:lstStyle/>
          <a:p>
            <a:r>
              <a:rPr lang="zh-CN" altLang="en-US" sz="2400" b="1" dirty="0">
                <a:solidFill>
                  <a:srgbClr val="FF0000"/>
                </a:solidFill>
                <a:latin typeface="宋体" pitchFamily="2" charset="-122"/>
                <a:ea typeface="宋体" pitchFamily="2" charset="-122"/>
                <a:cs typeface="Times New Roman" pitchFamily="18" charset="0"/>
              </a:rPr>
              <a:t>溶质质量分数相同</a:t>
            </a:r>
          </a:p>
        </p:txBody>
      </p:sp>
      <p:sp>
        <p:nvSpPr>
          <p:cNvPr id="11" name="TextBox 10"/>
          <p:cNvSpPr txBox="1"/>
          <p:nvPr/>
        </p:nvSpPr>
        <p:spPr>
          <a:xfrm>
            <a:off x="6291078" y="3144668"/>
            <a:ext cx="4254057" cy="461665"/>
          </a:xfrm>
          <a:prstGeom prst="rect">
            <a:avLst/>
          </a:prstGeom>
          <a:noFill/>
        </p:spPr>
        <p:txBody>
          <a:bodyPr wrap="square" rtlCol="0">
            <a:spAutoFit/>
          </a:bodyPr>
          <a:lstStyle/>
          <a:p>
            <a:r>
              <a:rPr lang="zh-CN" altLang="en-US" sz="2400" b="1" dirty="0">
                <a:solidFill>
                  <a:srgbClr val="FF0000"/>
                </a:solidFill>
                <a:latin typeface="宋体" pitchFamily="2" charset="-122"/>
                <a:ea typeface="宋体" pitchFamily="2" charset="-122"/>
                <a:cs typeface="Times New Roman" pitchFamily="18" charset="0"/>
              </a:rPr>
              <a:t>质量相同、溶质质量分数不同</a:t>
            </a:r>
          </a:p>
        </p:txBody>
      </p:sp>
      <p:sp>
        <p:nvSpPr>
          <p:cNvPr id="12" name="TextBox 11"/>
          <p:cNvSpPr txBox="1"/>
          <p:nvPr/>
        </p:nvSpPr>
        <p:spPr>
          <a:xfrm>
            <a:off x="6079486" y="4123809"/>
            <a:ext cx="4283714" cy="707886"/>
          </a:xfrm>
          <a:prstGeom prst="rect">
            <a:avLst/>
          </a:prstGeom>
          <a:noFill/>
        </p:spPr>
        <p:txBody>
          <a:bodyPr wrap="square" rtlCol="0">
            <a:spAutoFit/>
          </a:bodyPr>
          <a:lstStyle/>
          <a:p>
            <a:r>
              <a:rPr lang="zh-CN" altLang="en-US" sz="2000" b="1" dirty="0">
                <a:solidFill>
                  <a:srgbClr val="FF0000"/>
                </a:solidFill>
                <a:latin typeface="宋体" pitchFamily="2" charset="-122"/>
                <a:ea typeface="宋体" pitchFamily="2" charset="-122"/>
                <a:cs typeface="Times New Roman" pitchFamily="18" charset="0"/>
              </a:rPr>
              <a:t>相同时间内收集的二氧化碳体积</a:t>
            </a:r>
            <a:r>
              <a:rPr lang="en-US" altLang="zh-CN" sz="2000" b="1" dirty="0">
                <a:solidFill>
                  <a:srgbClr val="FF0000"/>
                </a:solidFill>
                <a:latin typeface="宋体" pitchFamily="2" charset="-122"/>
                <a:ea typeface="宋体" pitchFamily="2" charset="-122"/>
                <a:cs typeface="Times New Roman" pitchFamily="18" charset="0"/>
              </a:rPr>
              <a:t>(</a:t>
            </a:r>
            <a:r>
              <a:rPr lang="zh-CN" altLang="en-US" sz="2000" b="1" dirty="0">
                <a:solidFill>
                  <a:srgbClr val="FF0000"/>
                </a:solidFill>
                <a:latin typeface="宋体" pitchFamily="2" charset="-122"/>
                <a:ea typeface="宋体" pitchFamily="2" charset="-122"/>
                <a:cs typeface="Times New Roman" pitchFamily="18" charset="0"/>
              </a:rPr>
              <a:t>或收集相同体积二氧化碳所需的时间</a:t>
            </a:r>
            <a:r>
              <a:rPr lang="en-US" altLang="zh-CN" sz="2000" b="1" dirty="0">
                <a:solidFill>
                  <a:srgbClr val="FF0000"/>
                </a:solidFill>
                <a:latin typeface="宋体" pitchFamily="2" charset="-122"/>
                <a:ea typeface="宋体" pitchFamily="2" charset="-122"/>
                <a:cs typeface="Times New Roman" pitchFamily="18" charset="0"/>
              </a:rPr>
              <a:t>)</a:t>
            </a:r>
            <a:endParaRPr lang="zh-CN" altLang="en-US" sz="2000" b="1" dirty="0">
              <a:solidFill>
                <a:srgbClr val="FF0000"/>
              </a:solidFill>
              <a:latin typeface="宋体" pitchFamily="2" charset="-122"/>
              <a:ea typeface="宋体" pitchFamily="2" charset="-122"/>
              <a:cs typeface="Times New Roman" pitchFamily="18" charset="0"/>
            </a:endParaRPr>
          </a:p>
        </p:txBody>
      </p:sp>
      <p:sp>
        <p:nvSpPr>
          <p:cNvPr id="13" name="TextBox 12"/>
          <p:cNvSpPr txBox="1"/>
          <p:nvPr/>
        </p:nvSpPr>
        <p:spPr>
          <a:xfrm>
            <a:off x="762442" y="5930616"/>
            <a:ext cx="2873991" cy="707886"/>
          </a:xfrm>
          <a:prstGeom prst="rect">
            <a:avLst/>
          </a:prstGeom>
          <a:noFill/>
        </p:spPr>
        <p:txBody>
          <a:bodyPr wrap="square" rtlCol="0">
            <a:spAutoFit/>
          </a:bodyPr>
          <a:lstStyle/>
          <a:p>
            <a:r>
              <a:rPr lang="zh-CN" altLang="en-US" sz="2000" b="1" dirty="0">
                <a:solidFill>
                  <a:srgbClr val="FF0000"/>
                </a:solidFill>
                <a:latin typeface="宋体" pitchFamily="2" charset="-122"/>
                <a:ea typeface="宋体" pitchFamily="2" charset="-122"/>
                <a:cs typeface="Times New Roman" pitchFamily="18" charset="0"/>
              </a:rPr>
              <a:t>温度、溶液的溶质质量分数、溶液质量、压强</a:t>
            </a:r>
          </a:p>
        </p:txBody>
      </p:sp>
    </p:spTree>
    <p:extLst>
      <p:ext uri="{BB962C8B-B14F-4D97-AF65-F5344CB8AC3E}">
        <p14:creationId xmlns:p14="http://schemas.microsoft.com/office/powerpoint/2010/main" xmlns="" val="2670387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randombar(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randombar(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randombar(horizontal)">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0" grpId="0"/>
      <p:bldP spid="11" grpId="0"/>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extLst>
              <a:ext uri="{FF2B5EF4-FFF2-40B4-BE49-F238E27FC236}">
                <a16:creationId xmlns:a16="http://schemas.microsoft.com/office/drawing/2014/main" xmlns="" id="{A0FEA59D-C2AE-DF42-8BCB-C8C0259D0B16}"/>
              </a:ext>
            </a:extLst>
          </p:cNvPr>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42418" y="2957815"/>
            <a:ext cx="2849714" cy="1446550"/>
          </a:xfrm>
          <a:prstGeom prst="rect">
            <a:avLst/>
          </a:prstGeom>
          <a:noFill/>
        </p:spPr>
        <p:txBody>
          <a:bodyPr wrap="square" rtlCol="0">
            <a:spAutoFit/>
          </a:bodyPr>
          <a:lstStyle/>
          <a:p>
            <a:r>
              <a:rPr lang="zh-CN" altLang="en-US" sz="4400" b="1" spc="600" dirty="0" smtClean="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数据聚集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考点梳理</a:t>
            </a:r>
          </a:p>
        </p:txBody>
      </p:sp>
      <p:sp>
        <p:nvSpPr>
          <p:cNvPr id="4" name="圆角矩形 3">
            <a:extLst>
              <a:ext uri="{FF2B5EF4-FFF2-40B4-BE49-F238E27FC236}">
                <a16:creationId xmlns:a16="http://schemas.microsoft.com/office/drawing/2014/main" xmlns="" id="{A964C95F-2FCC-314C-AFE2-CBA7E3267291}"/>
              </a:ext>
            </a:extLst>
          </p:cNvPr>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a:extLst>
              <a:ext uri="{FF2B5EF4-FFF2-40B4-BE49-F238E27FC236}">
                <a16:creationId xmlns:a16="http://schemas.microsoft.com/office/drawing/2014/main" xmlns="" id="{D9ABA66B-E34B-3749-821C-2A104C7ACF98}"/>
              </a:ext>
            </a:extLst>
          </p:cNvPr>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5040000" y="2901250"/>
            <a:ext cx="6264284" cy="1621235"/>
            <a:chOff x="3712376" y="2559513"/>
            <a:chExt cx="6264284" cy="1621235"/>
          </a:xfrm>
        </p:grpSpPr>
        <p:sp>
          <p:nvSpPr>
            <p:cNvPr id="18" name="文本框 2">
              <a:hlinkClick r:id="rId2" action="ppaction://hlinksldjump"/>
            </p:cNvPr>
            <p:cNvSpPr txBox="1"/>
            <p:nvPr/>
          </p:nvSpPr>
          <p:spPr>
            <a:xfrm>
              <a:off x="3712376" y="2559513"/>
              <a:ext cx="4838313" cy="523220"/>
            </a:xfrm>
            <a:prstGeom prst="rect">
              <a:avLst/>
            </a:prstGeom>
            <a:noFill/>
            <a:ln w="9525">
              <a:noFill/>
            </a:ln>
          </p:spPr>
          <p:txBody>
            <a:bodyPr wrap="square" anchor="t">
              <a:spAutoFit/>
            </a:bodyPr>
            <a:lstStyle/>
            <a:p>
              <a:r>
                <a:rPr lang="en-US" altLang="zh-CN" sz="28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化学方程式清单</a:t>
              </a:r>
              <a:endParaRPr lang="zh-CN" altLang="zh-CN" sz="2800" dirty="0">
                <a:latin typeface="黑体" panose="02010609060101010101" pitchFamily="49" charset="-122"/>
                <a:ea typeface="黑体" panose="02010609060101010101" pitchFamily="49" charset="-122"/>
              </a:endParaRPr>
            </a:p>
          </p:txBody>
        </p:sp>
        <p:sp>
          <p:nvSpPr>
            <p:cNvPr id="24" name="文本框 2">
              <a:hlinkClick r:id="rId3" action="ppaction://hlinksldjump"/>
            </p:cNvPr>
            <p:cNvSpPr txBox="1"/>
            <p:nvPr/>
          </p:nvSpPr>
          <p:spPr>
            <a:xfrm>
              <a:off x="3712376" y="3657528"/>
              <a:ext cx="6264284" cy="523220"/>
            </a:xfrm>
            <a:prstGeom prst="rect">
              <a:avLst/>
            </a:prstGeom>
            <a:noFill/>
            <a:ln w="9525">
              <a:noFill/>
            </a:ln>
          </p:spPr>
          <p:txBody>
            <a:bodyPr wrap="square" anchor="t">
              <a:spAutoFit/>
            </a:bodyPr>
            <a:lstStyle/>
            <a:p>
              <a:r>
                <a:rPr lang="en-US" altLang="zh-CN" sz="28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知识考点清单</a:t>
              </a:r>
              <a:endParaRPr lang="zh-CN" altLang="zh-CN" sz="2800" dirty="0">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xmlns="" val="145598796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27" name="组合 26"/>
          <p:cNvGrpSpPr/>
          <p:nvPr/>
        </p:nvGrpSpPr>
        <p:grpSpPr>
          <a:xfrm>
            <a:off x="2772621" y="1293475"/>
            <a:ext cx="5882885" cy="729465"/>
            <a:chOff x="823582" y="935961"/>
            <a:chExt cx="5767939" cy="729465"/>
          </a:xfrm>
        </p:grpSpPr>
        <p:sp>
          <p:nvSpPr>
            <p:cNvPr id="32" name="圆角矩形 31">
              <a:extLst>
                <a:ext uri="{FF2B5EF4-FFF2-40B4-BE49-F238E27FC236}">
                  <a16:creationId xmlns="" xmlns:a16="http://schemas.microsoft.com/office/drawing/2014/main" id="{4EC6608A-B202-7A41-BC30-4412A8F4D3B5}"/>
                </a:ext>
              </a:extLst>
            </p:cNvPr>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33" name="矩形 32">
              <a:extLst>
                <a:ext uri="{FF2B5EF4-FFF2-40B4-BE49-F238E27FC236}">
                  <a16:creationId xmlns="" xmlns:a16="http://schemas.microsoft.com/office/drawing/2014/main" id="{DF2E1927-ACF9-BF46-B1D7-698A0C93C3AE}"/>
                </a:ext>
              </a:extLst>
            </p:cNvPr>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itchFamily="2" charset="-122"/>
                  <a:ea typeface="宋体" pitchFamily="2" charset="-122"/>
                </a:rPr>
                <a:t>数据聚集</a:t>
              </a:r>
              <a:r>
                <a:rPr kumimoji="1" lang="en-US" altLang="zh-CN" sz="2800" b="1" dirty="0" smtClean="0">
                  <a:latin typeface="宋体" pitchFamily="2" charset="-122"/>
                  <a:ea typeface="宋体" pitchFamily="2" charset="-122"/>
                </a:rPr>
                <a:t>  </a:t>
              </a:r>
              <a:r>
                <a:rPr kumimoji="1" lang="zh-CN" altLang="en-US" sz="2800" b="1" dirty="0" smtClean="0">
                  <a:latin typeface="宋体" pitchFamily="2" charset="-122"/>
                  <a:ea typeface="宋体" pitchFamily="2" charset="-122"/>
                </a:rPr>
                <a:t>考点</a:t>
              </a:r>
              <a:r>
                <a:rPr kumimoji="1" lang="zh-CN" altLang="en-US" sz="2800" b="1" dirty="0">
                  <a:latin typeface="宋体" pitchFamily="2" charset="-122"/>
                  <a:ea typeface="宋体" pitchFamily="2" charset="-122"/>
                </a:rPr>
                <a:t>梳理</a:t>
              </a:r>
            </a:p>
          </p:txBody>
        </p:sp>
        <p:sp>
          <p:nvSpPr>
            <p:cNvPr id="34" name="椭圆 33">
              <a:extLst>
                <a:ext uri="{FF2B5EF4-FFF2-40B4-BE49-F238E27FC236}">
                  <a16:creationId xmlns="" xmlns:a16="http://schemas.microsoft.com/office/drawing/2014/main" id="{5920A314-74D5-1E43-9B9B-B3ABE0865528}"/>
                </a:ext>
              </a:extLst>
            </p:cNvPr>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5" name="TextBox 34"/>
            <p:cNvSpPr txBox="1"/>
            <p:nvPr/>
          </p:nvSpPr>
          <p:spPr>
            <a:xfrm>
              <a:off x="1245421" y="1049837"/>
              <a:ext cx="585627" cy="523220"/>
            </a:xfrm>
            <a:prstGeom prst="rect">
              <a:avLst/>
            </a:prstGeom>
            <a:noFill/>
          </p:spPr>
          <p:txBody>
            <a:bodyPr wrap="square" rtlCol="0">
              <a:spAutoFit/>
            </a:bodyPr>
            <a:lstStyle/>
            <a:p>
              <a:pPr algn="ctr"/>
              <a:r>
                <a:rPr lang="en-US" altLang="zh-CN" sz="2800" b="1" dirty="0">
                  <a:solidFill>
                    <a:schemeClr val="bg1"/>
                  </a:solidFill>
                  <a:latin typeface="Times New Roman" pitchFamily="18" charset="0"/>
                  <a:ea typeface="宋体" pitchFamily="2" charset="-122"/>
                  <a:cs typeface="Times New Roman" pitchFamily="18" charset="0"/>
                </a:rPr>
                <a:t>2</a:t>
              </a:r>
              <a:endParaRPr lang="zh-CN" altLang="en-US" sz="2800" b="1" dirty="0">
                <a:solidFill>
                  <a:schemeClr val="bg1"/>
                </a:solidFill>
                <a:latin typeface="Times New Roman" pitchFamily="18" charset="0"/>
                <a:ea typeface="宋体" pitchFamily="2" charset="-122"/>
                <a:cs typeface="Times New Roman" pitchFamily="18" charset="0"/>
              </a:endParaRPr>
            </a:p>
          </p:txBody>
        </p:sp>
      </p:grpSp>
      <p:sp>
        <p:nvSpPr>
          <p:cNvPr id="3" name="TextBox 2"/>
          <p:cNvSpPr txBox="1"/>
          <p:nvPr/>
        </p:nvSpPr>
        <p:spPr>
          <a:xfrm>
            <a:off x="719999" y="3316042"/>
            <a:ext cx="7599912" cy="2913618"/>
          </a:xfrm>
          <a:prstGeom prst="rect">
            <a:avLst/>
          </a:prstGeom>
          <a:noFill/>
        </p:spPr>
        <p:txBody>
          <a:bodyPr wrap="square" rtlCol="0">
            <a:spAutoFit/>
          </a:bodyPr>
          <a:lstStyle/>
          <a:p>
            <a:pPr>
              <a:lnSpc>
                <a:spcPts val="5500"/>
              </a:lnSpc>
            </a:pPr>
            <a:r>
              <a:rPr lang="en-US" altLang="zh-CN" sz="2400" b="1" dirty="0" smtClean="0">
                <a:latin typeface="Times New Roman" pitchFamily="18" charset="0"/>
                <a:ea typeface="宋体" pitchFamily="2" charset="-122"/>
                <a:cs typeface="Times New Roman" pitchFamily="18" charset="0"/>
              </a:rPr>
              <a:t>1</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碳在氧气中充分</a:t>
            </a:r>
            <a:r>
              <a:rPr lang="zh-CN" altLang="en-US" sz="2400" b="1" dirty="0" smtClean="0">
                <a:latin typeface="Times New Roman" pitchFamily="18" charset="0"/>
                <a:ea typeface="宋体" pitchFamily="2" charset="-122"/>
                <a:cs typeface="Times New Roman" pitchFamily="18" charset="0"/>
              </a:rPr>
              <a:t>燃烧：</a:t>
            </a:r>
            <a:r>
              <a:rPr lang="zh-CN" altLang="en-US" sz="2400" b="1" u="sng" dirty="0" smtClean="0">
                <a:latin typeface="Times New Roman" pitchFamily="18" charset="0"/>
                <a:ea typeface="宋体" pitchFamily="2" charset="-122"/>
                <a:cs typeface="Times New Roman" pitchFamily="18" charset="0"/>
              </a:rPr>
              <a:t>                               </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endParaRPr lang="zh-CN" altLang="en-US" sz="2400" b="1" dirty="0">
              <a:latin typeface="Times New Roman" pitchFamily="18" charset="0"/>
              <a:ea typeface="宋体" pitchFamily="2" charset="-122"/>
              <a:cs typeface="Times New Roman" pitchFamily="18" charset="0"/>
            </a:endParaRPr>
          </a:p>
          <a:p>
            <a:pPr>
              <a:lnSpc>
                <a:spcPts val="5500"/>
              </a:lnSpc>
            </a:pPr>
            <a:r>
              <a:rPr lang="en-US" altLang="zh-CN" sz="2400" b="1" dirty="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碳在空气中不充分</a:t>
            </a:r>
            <a:r>
              <a:rPr lang="zh-CN" altLang="en-US" sz="2400" b="1" dirty="0" smtClean="0">
                <a:latin typeface="Times New Roman" pitchFamily="18" charset="0"/>
                <a:ea typeface="宋体" pitchFamily="2" charset="-122"/>
                <a:cs typeface="Times New Roman" pitchFamily="18" charset="0"/>
              </a:rPr>
              <a:t>燃烧：</a:t>
            </a:r>
            <a:r>
              <a:rPr lang="zh-CN" altLang="en-US"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endParaRPr lang="zh-CN" altLang="en-US" sz="2400" b="1" dirty="0">
              <a:latin typeface="Times New Roman" pitchFamily="18" charset="0"/>
              <a:ea typeface="宋体" pitchFamily="2" charset="-122"/>
              <a:cs typeface="Times New Roman" pitchFamily="18" charset="0"/>
            </a:endParaRPr>
          </a:p>
          <a:p>
            <a:pPr>
              <a:lnSpc>
                <a:spcPts val="5500"/>
              </a:lnSpc>
            </a:pPr>
            <a:r>
              <a:rPr lang="en-US" altLang="zh-CN" sz="2400" b="1" dirty="0">
                <a:latin typeface="Times New Roman" pitchFamily="18" charset="0"/>
                <a:ea typeface="宋体" pitchFamily="2" charset="-122"/>
                <a:cs typeface="Times New Roman" pitchFamily="18" charset="0"/>
              </a:rPr>
              <a:t>3.</a:t>
            </a:r>
            <a:r>
              <a:rPr lang="zh-CN" altLang="en-US" sz="2400" b="1" dirty="0">
                <a:latin typeface="Times New Roman" pitchFamily="18" charset="0"/>
                <a:ea typeface="宋体" pitchFamily="2" charset="-122"/>
                <a:cs typeface="Times New Roman" pitchFamily="18" charset="0"/>
              </a:rPr>
              <a:t>木炭还原</a:t>
            </a:r>
            <a:r>
              <a:rPr lang="zh-CN" altLang="en-US" sz="2400" b="1" dirty="0" smtClean="0">
                <a:latin typeface="Times New Roman" pitchFamily="18" charset="0"/>
                <a:ea typeface="宋体" pitchFamily="2" charset="-122"/>
                <a:cs typeface="Times New Roman" pitchFamily="18" charset="0"/>
              </a:rPr>
              <a:t>氧化铜：</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endParaRPr lang="zh-CN" altLang="en-US" sz="2400" b="1" dirty="0">
              <a:latin typeface="Times New Roman" pitchFamily="18" charset="0"/>
              <a:ea typeface="宋体" pitchFamily="2" charset="-122"/>
              <a:cs typeface="Times New Roman" pitchFamily="18" charset="0"/>
            </a:endParaRPr>
          </a:p>
          <a:p>
            <a:pPr algn="just">
              <a:lnSpc>
                <a:spcPts val="5500"/>
              </a:lnSpc>
            </a:pPr>
            <a:r>
              <a:rPr lang="en-US" altLang="zh-CN" sz="2400" b="1" dirty="0">
                <a:latin typeface="Times New Roman" pitchFamily="18" charset="0"/>
                <a:ea typeface="宋体" pitchFamily="2" charset="-122"/>
                <a:cs typeface="Times New Roman" pitchFamily="18" charset="0"/>
              </a:rPr>
              <a:t>4.</a:t>
            </a:r>
            <a:r>
              <a:rPr lang="zh-CN" altLang="en-US" sz="2400" b="1" dirty="0">
                <a:latin typeface="Times New Roman" pitchFamily="18" charset="0"/>
                <a:ea typeface="宋体" pitchFamily="2" charset="-122"/>
                <a:cs typeface="Times New Roman" pitchFamily="18" charset="0"/>
              </a:rPr>
              <a:t>焦炭还原</a:t>
            </a:r>
            <a:r>
              <a:rPr lang="zh-CN" altLang="en-US" sz="2400" b="1" dirty="0" smtClean="0">
                <a:latin typeface="Times New Roman" pitchFamily="18" charset="0"/>
                <a:ea typeface="宋体" pitchFamily="2" charset="-122"/>
                <a:cs typeface="Times New Roman" pitchFamily="18" charset="0"/>
              </a:rPr>
              <a:t>氧化铁：</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p:txBody>
      </p:sp>
      <p:sp>
        <p:nvSpPr>
          <p:cNvPr id="26" name="椭圆 7"/>
          <p:cNvSpPr>
            <a:spLocks noChangeAspect="1"/>
          </p:cNvSpPr>
          <p:nvPr>
            <p:custDataLst>
              <p:tags r:id="rId1"/>
            </p:custDataLst>
          </p:nvPr>
        </p:nvSpPr>
        <p:spPr>
          <a:xfrm>
            <a:off x="720000" y="2267044"/>
            <a:ext cx="3445600"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en-US" altLang="zh-CN"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化学方程式清单</a:t>
            </a:r>
            <a:endParaRPr lang="zh-CN" altLang="en-US" sz="2400" b="1" strike="noStrike" noProof="1">
              <a:solidFill>
                <a:schemeClr val="bg1"/>
              </a:solidFill>
              <a:latin typeface="Times New Roman" pitchFamily="18" charset="0"/>
              <a:cs typeface="Times New Roman" pitchFamily="18" charset="0"/>
            </a:endParaRPr>
          </a:p>
        </p:txBody>
      </p:sp>
      <mc:AlternateContent xmlns:mc="http://schemas.openxmlformats.org/markup-compatibility/2006">
        <mc:Choice xmlns:a14="http://schemas.microsoft.com/office/drawing/2010/main" xmlns="" Requires="a14">
          <p:sp>
            <p:nvSpPr>
              <p:cNvPr id="15" name="TextBox 14"/>
              <p:cNvSpPr txBox="1"/>
              <p:nvPr/>
            </p:nvSpPr>
            <p:spPr>
              <a:xfrm>
                <a:off x="4612235" y="3428248"/>
                <a:ext cx="2468360" cy="538802"/>
              </a:xfrm>
              <a:prstGeom prst="rect">
                <a:avLst/>
              </a:prstGeom>
              <a:noFill/>
            </p:spPr>
            <p:txBody>
              <a:bodyPr wrap="square" rtlCol="0">
                <a:spAutoFit/>
              </a:bodyPr>
              <a:lstStyle/>
              <a:p>
                <a:r>
                  <a:rPr lang="en-US" altLang="zh-CN" sz="2400" b="1" dirty="0" smtClean="0">
                    <a:solidFill>
                      <a:srgbClr val="FF0000"/>
                    </a:solidFill>
                    <a:latin typeface="Times New Roman" pitchFamily="18" charset="0"/>
                    <a:cs typeface="Times New Roman" pitchFamily="18" charset="0"/>
                  </a:rPr>
                  <a:t>C+O</a:t>
                </a:r>
                <a:r>
                  <a:rPr lang="en-US" altLang="zh-CN" sz="2400" b="1" baseline="-25000" dirty="0" smtClean="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ea typeface="宋体" panose="02010600030101010101" pitchFamily="2" charset="-122"/>
                    <a:cs typeface="Times New Roman" pitchFamily="18"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0" dirty="0" smtClean="0">
                                <a:solidFill>
                                  <a:srgbClr val="FF0000"/>
                                </a:solidFill>
                                <a:latin typeface="Cambria Math"/>
                                <a:ea typeface="宋体" panose="02010600030101010101" pitchFamily="2" charset="-122"/>
                                <a:cs typeface="Cambria Math" panose="02040503050406030204" charset="0"/>
                              </a:rPr>
                              <m:t>  </m:t>
                            </m:r>
                            <m:r>
                              <a:rPr lang="zh-CN" altLang="en-US" sz="1600" b="1" dirty="0">
                                <a:solidFill>
                                  <a:srgbClr val="FF0000"/>
                                </a:solidFill>
                                <a:latin typeface="Cambria Math"/>
                                <a:ea typeface="宋体" panose="02010600030101010101" pitchFamily="2" charset="-122"/>
                                <a:cs typeface="Cambria Math" panose="02040503050406030204" charset="0"/>
                              </a:rPr>
                              <m:t>点燃</m:t>
                            </m:r>
                            <m:r>
                              <a:rPr lang="en-US" altLang="zh-CN" sz="1600" b="1" i="0"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smtClean="0">
                    <a:solidFill>
                      <a:srgbClr val="FF0000"/>
                    </a:solidFill>
                    <a:latin typeface="Times New Roman" pitchFamily="18" charset="0"/>
                    <a:cs typeface="Times New Roman" pitchFamily="18" charset="0"/>
                  </a:rPr>
                  <a:t>CO</a:t>
                </a:r>
                <a:r>
                  <a:rPr lang="en-US" altLang="zh-CN" sz="2400" b="1" baseline="-25000" dirty="0" smtClean="0">
                    <a:solidFill>
                      <a:srgbClr val="FF0000"/>
                    </a:solidFill>
                    <a:latin typeface="Times New Roman" pitchFamily="18" charset="0"/>
                    <a:cs typeface="Times New Roman" pitchFamily="18" charset="0"/>
                  </a:rPr>
                  <a:t>2</a:t>
                </a:r>
                <a:endParaRPr lang="zh-CN" altLang="en-US" b="1" dirty="0">
                  <a:solidFill>
                    <a:srgbClr val="FF0000"/>
                  </a:solidFill>
                  <a:latin typeface="Times New Roman" pitchFamily="18" charset="0"/>
                  <a:ea typeface="宋体" pitchFamily="2" charset="-122"/>
                  <a:cs typeface="Times New Roman" pitchFamily="18" charset="0"/>
                </a:endParaRPr>
              </a:p>
            </p:txBody>
          </p:sp>
        </mc:Choice>
        <mc:Fallback>
          <p:sp>
            <p:nvSpPr>
              <p:cNvPr id="15" name="TextBox 14"/>
              <p:cNvSpPr txBox="1">
                <a:spLocks noRot="1" noChangeAspect="1" noMove="1" noResize="1" noEditPoints="1" noAdjustHandles="1" noChangeArrowheads="1" noChangeShapeType="1" noTextEdit="1"/>
              </p:cNvSpPr>
              <p:nvPr/>
            </p:nvSpPr>
            <p:spPr>
              <a:xfrm>
                <a:off x="4612235" y="3428248"/>
                <a:ext cx="2468360" cy="538802"/>
              </a:xfrm>
              <a:prstGeom prst="rect">
                <a:avLst/>
              </a:prstGeom>
              <a:blipFill rotWithShape="1">
                <a:blip r:embed="rId4"/>
                <a:stretch>
                  <a:fillRect l="-3951" b="-1910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6" name="TextBox 15"/>
              <p:cNvSpPr txBox="1"/>
              <p:nvPr/>
            </p:nvSpPr>
            <p:spPr>
              <a:xfrm>
                <a:off x="4617183" y="4126066"/>
                <a:ext cx="2395732" cy="538802"/>
              </a:xfrm>
              <a:prstGeom prst="rect">
                <a:avLst/>
              </a:prstGeom>
              <a:noFill/>
            </p:spPr>
            <p:txBody>
              <a:bodyPr wrap="square" rtlCol="0">
                <a:spAutoFit/>
              </a:bodyPr>
              <a:lstStyle/>
              <a:p>
                <a:r>
                  <a:rPr lang="en-US" altLang="zh-CN" sz="2400" b="1" dirty="0" smtClean="0">
                    <a:solidFill>
                      <a:srgbClr val="FF0000"/>
                    </a:solidFill>
                    <a:latin typeface="Times New Roman" pitchFamily="18" charset="0"/>
                    <a:cs typeface="Times New Roman" pitchFamily="18" charset="0"/>
                  </a:rPr>
                  <a:t>2C+O</a:t>
                </a:r>
                <a:r>
                  <a:rPr lang="en-US" altLang="zh-CN" sz="2400" b="1" baseline="-25000" dirty="0" smtClean="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ea typeface="宋体" panose="02010600030101010101" pitchFamily="2" charset="-122"/>
                    <a:cs typeface="Times New Roman" pitchFamily="18"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0" dirty="0" smtClean="0">
                                <a:solidFill>
                                  <a:srgbClr val="FF0000"/>
                                </a:solidFill>
                                <a:latin typeface="Cambria Math"/>
                                <a:ea typeface="宋体" panose="02010600030101010101" pitchFamily="2" charset="-122"/>
                                <a:cs typeface="Cambria Math" panose="02040503050406030204" charset="0"/>
                              </a:rPr>
                              <m:t>  </m:t>
                            </m:r>
                            <m:r>
                              <a:rPr lang="zh-CN" altLang="en-US" sz="1600" b="1" dirty="0">
                                <a:solidFill>
                                  <a:srgbClr val="FF0000"/>
                                </a:solidFill>
                                <a:latin typeface="Cambria Math"/>
                                <a:ea typeface="宋体" panose="02010600030101010101" pitchFamily="2" charset="-122"/>
                                <a:cs typeface="Cambria Math" panose="02040503050406030204" charset="0"/>
                              </a:rPr>
                              <m:t>点燃</m:t>
                            </m:r>
                            <m:r>
                              <a:rPr lang="en-US" altLang="zh-CN" sz="1600" b="1" i="0"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smtClean="0">
                    <a:solidFill>
                      <a:srgbClr val="FF0000"/>
                    </a:solidFill>
                    <a:latin typeface="Times New Roman" pitchFamily="18" charset="0"/>
                    <a:cs typeface="Times New Roman" pitchFamily="18" charset="0"/>
                  </a:rPr>
                  <a:t>2CO</a:t>
                </a:r>
                <a:endParaRPr lang="zh-CN" altLang="en-US" b="1" dirty="0">
                  <a:solidFill>
                    <a:srgbClr val="FF0000"/>
                  </a:solidFill>
                  <a:latin typeface="Times New Roman" pitchFamily="18" charset="0"/>
                  <a:ea typeface="宋体" pitchFamily="2" charset="-122"/>
                  <a:cs typeface="Times New Roman" pitchFamily="18" charset="0"/>
                </a:endParaRPr>
              </a:p>
            </p:txBody>
          </p:sp>
        </mc:Choice>
        <mc:Fallback>
          <p:sp>
            <p:nvSpPr>
              <p:cNvPr id="16" name="TextBox 15"/>
              <p:cNvSpPr txBox="1">
                <a:spLocks noRot="1" noChangeAspect="1" noMove="1" noResize="1" noEditPoints="1" noAdjustHandles="1" noChangeArrowheads="1" noChangeShapeType="1" noTextEdit="1"/>
              </p:cNvSpPr>
              <p:nvPr/>
            </p:nvSpPr>
            <p:spPr>
              <a:xfrm>
                <a:off x="4617183" y="4126066"/>
                <a:ext cx="2395732" cy="538802"/>
              </a:xfrm>
              <a:prstGeom prst="rect">
                <a:avLst/>
              </a:prstGeom>
              <a:blipFill rotWithShape="1">
                <a:blip r:embed="rId5"/>
                <a:stretch>
                  <a:fillRect l="-3817" r="-1781" b="-2045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7" name="TextBox 16"/>
              <p:cNvSpPr txBox="1"/>
              <p:nvPr/>
            </p:nvSpPr>
            <p:spPr>
              <a:xfrm>
                <a:off x="3648274" y="4826868"/>
                <a:ext cx="3477532" cy="538802"/>
              </a:xfrm>
              <a:prstGeom prst="rect">
                <a:avLst/>
              </a:prstGeom>
              <a:noFill/>
            </p:spPr>
            <p:txBody>
              <a:bodyPr wrap="square" rtlCol="0">
                <a:spAutoFit/>
              </a:bodyPr>
              <a:lstStyle/>
              <a:p>
                <a:r>
                  <a:rPr lang="en-US" altLang="zh-CN" sz="2400" b="1" dirty="0">
                    <a:solidFill>
                      <a:srgbClr val="FF0000"/>
                    </a:solidFill>
                    <a:latin typeface="Times New Roman" pitchFamily="18" charset="0"/>
                    <a:cs typeface="Times New Roman" pitchFamily="18" charset="0"/>
                  </a:rPr>
                  <a:t>C+2CuO</a:t>
                </a:r>
                <a:r>
                  <a:rPr lang="en-US" altLang="zh-CN" sz="2400" b="1" dirty="0" smtClean="0">
                    <a:solidFill>
                      <a:srgbClr val="FF0000"/>
                    </a:solidFill>
                    <a:latin typeface="Times New Roman" pitchFamily="18" charset="0"/>
                    <a:ea typeface="宋体" panose="02010600030101010101" pitchFamily="2" charset="-122"/>
                    <a:cs typeface="Times New Roman" pitchFamily="18"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0" dirty="0" smtClean="0">
                                <a:solidFill>
                                  <a:srgbClr val="FF0000"/>
                                </a:solidFill>
                                <a:latin typeface="Cambria Math"/>
                                <a:ea typeface="宋体" panose="02010600030101010101" pitchFamily="2" charset="-122"/>
                                <a:cs typeface="Cambria Math" panose="02040503050406030204" charset="0"/>
                              </a:rPr>
                              <m:t>  </m:t>
                            </m:r>
                            <m:r>
                              <a:rPr lang="zh-CN" altLang="en-US" sz="1600" b="1" i="1" dirty="0">
                                <a:solidFill>
                                  <a:srgbClr val="FF0000"/>
                                </a:solidFill>
                                <a:latin typeface="Cambria Math"/>
                                <a:ea typeface="宋体" panose="02010600030101010101" pitchFamily="2" charset="-122"/>
                                <a:cs typeface="Cambria Math" panose="02040503050406030204" charset="0"/>
                              </a:rPr>
                              <m:t>高温</m:t>
                            </m:r>
                            <m:r>
                              <a:rPr lang="en-US" altLang="zh-CN" sz="1600" b="1" i="0"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2Cu+CO</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a:t>
                </a:r>
                <a:endParaRPr lang="zh-CN" altLang="en-US" b="1" dirty="0">
                  <a:solidFill>
                    <a:srgbClr val="FF0000"/>
                  </a:solidFill>
                  <a:latin typeface="Times New Roman" pitchFamily="18" charset="0"/>
                  <a:ea typeface="宋体" pitchFamily="2" charset="-122"/>
                  <a:cs typeface="Times New Roman" pitchFamily="18" charset="0"/>
                </a:endParaRPr>
              </a:p>
            </p:txBody>
          </p:sp>
        </mc:Choice>
        <mc:Fallback>
          <p:sp>
            <p:nvSpPr>
              <p:cNvPr id="17" name="TextBox 16"/>
              <p:cNvSpPr txBox="1">
                <a:spLocks noRot="1" noChangeAspect="1" noMove="1" noResize="1" noEditPoints="1" noAdjustHandles="1" noChangeArrowheads="1" noChangeShapeType="1" noTextEdit="1"/>
              </p:cNvSpPr>
              <p:nvPr/>
            </p:nvSpPr>
            <p:spPr>
              <a:xfrm>
                <a:off x="3648274" y="4826868"/>
                <a:ext cx="3477532" cy="538802"/>
              </a:xfrm>
              <a:prstGeom prst="rect">
                <a:avLst/>
              </a:prstGeom>
              <a:blipFill rotWithShape="1">
                <a:blip r:embed="rId6"/>
                <a:stretch>
                  <a:fillRect l="-2627" r="-1751" b="-2045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8" name="TextBox 17"/>
              <p:cNvSpPr txBox="1"/>
              <p:nvPr/>
            </p:nvSpPr>
            <p:spPr>
              <a:xfrm>
                <a:off x="3520962" y="5541520"/>
                <a:ext cx="3884549" cy="538802"/>
              </a:xfrm>
              <a:prstGeom prst="rect">
                <a:avLst/>
              </a:prstGeom>
              <a:noFill/>
            </p:spPr>
            <p:txBody>
              <a:bodyPr wrap="square" rtlCol="0">
                <a:spAutoFit/>
              </a:bodyPr>
              <a:lstStyle/>
              <a:p>
                <a:r>
                  <a:rPr lang="en-US" altLang="zh-CN" sz="2400" b="1" dirty="0">
                    <a:solidFill>
                      <a:srgbClr val="FF0000"/>
                    </a:solidFill>
                    <a:latin typeface="Times New Roman" pitchFamily="18" charset="0"/>
                    <a:cs typeface="Times New Roman" pitchFamily="18" charset="0"/>
                  </a:rPr>
                  <a:t>3C+2Fe</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r>
                  <a:rPr lang="en-US" altLang="zh-CN" sz="2400" b="1" baseline="-25000" dirty="0">
                    <a:solidFill>
                      <a:srgbClr val="FF0000"/>
                    </a:solidFill>
                    <a:latin typeface="Times New Roman" pitchFamily="18" charset="0"/>
                    <a:cs typeface="Times New Roman" pitchFamily="18" charset="0"/>
                  </a:rPr>
                  <a:t>3</a:t>
                </a:r>
                <a:r>
                  <a:rPr lang="en-US" altLang="zh-CN" sz="2400" b="1" dirty="0" smtClean="0">
                    <a:solidFill>
                      <a:srgbClr val="FF0000"/>
                    </a:solidFill>
                    <a:latin typeface="Times New Roman" pitchFamily="18" charset="0"/>
                    <a:ea typeface="宋体" panose="02010600030101010101" pitchFamily="2" charset="-122"/>
                    <a:cs typeface="Times New Roman" pitchFamily="18"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0" dirty="0" smtClean="0">
                                <a:solidFill>
                                  <a:srgbClr val="FF0000"/>
                                </a:solidFill>
                                <a:latin typeface="Cambria Math"/>
                                <a:ea typeface="宋体" panose="02010600030101010101" pitchFamily="2" charset="-122"/>
                                <a:cs typeface="Cambria Math" panose="02040503050406030204" charset="0"/>
                              </a:rPr>
                              <m:t>  </m:t>
                            </m:r>
                            <m:r>
                              <a:rPr lang="zh-CN" altLang="en-US" sz="1600" b="1" i="1" dirty="0">
                                <a:solidFill>
                                  <a:srgbClr val="FF0000"/>
                                </a:solidFill>
                                <a:latin typeface="Cambria Math"/>
                                <a:ea typeface="宋体" panose="02010600030101010101" pitchFamily="2" charset="-122"/>
                                <a:cs typeface="Cambria Math" panose="02040503050406030204" charset="0"/>
                              </a:rPr>
                              <m:t>高温</m:t>
                            </m:r>
                            <m:r>
                              <a:rPr lang="en-US" altLang="zh-CN" sz="1600" b="1" i="0"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4Fe+3CO</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a:t>
                </a:r>
                <a:endParaRPr lang="zh-CN" altLang="en-US" b="1" dirty="0">
                  <a:solidFill>
                    <a:srgbClr val="FF0000"/>
                  </a:solidFill>
                  <a:latin typeface="Times New Roman" pitchFamily="18" charset="0"/>
                  <a:ea typeface="宋体" pitchFamily="2" charset="-122"/>
                  <a:cs typeface="Times New Roman" pitchFamily="18" charset="0"/>
                </a:endParaRPr>
              </a:p>
            </p:txBody>
          </p:sp>
        </mc:Choice>
        <mc:Fallback>
          <p:sp>
            <p:nvSpPr>
              <p:cNvPr id="18" name="TextBox 17"/>
              <p:cNvSpPr txBox="1">
                <a:spLocks noRot="1" noChangeAspect="1" noMove="1" noResize="1" noEditPoints="1" noAdjustHandles="1" noChangeArrowheads="1" noChangeShapeType="1" noTextEdit="1"/>
              </p:cNvSpPr>
              <p:nvPr/>
            </p:nvSpPr>
            <p:spPr>
              <a:xfrm>
                <a:off x="3520962" y="5541520"/>
                <a:ext cx="3884549" cy="538802"/>
              </a:xfrm>
              <a:prstGeom prst="rect">
                <a:avLst/>
              </a:prstGeom>
              <a:blipFill rotWithShape="1">
                <a:blip r:embed="rId7"/>
                <a:stretch>
                  <a:fillRect l="-2512" r="-471" b="-20455"/>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2992627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randombar(horizontal)">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6">
                                            <p:txEl>
                                              <p:pRg st="0" end="0"/>
                                            </p:txEl>
                                          </p:spTgt>
                                        </p:tgtEl>
                                        <p:attrNameLst>
                                          <p:attrName>style.visibility</p:attrName>
                                        </p:attrNameLst>
                                      </p:cBhvr>
                                      <p:to>
                                        <p:strVal val="visible"/>
                                      </p:to>
                                    </p:set>
                                    <p:animEffect transition="in" filter="randombar(horizontal)">
                                      <p:cBhvr>
                                        <p:cTn id="12" dur="500"/>
                                        <p:tgtEl>
                                          <p:spTgt spid="1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7">
                                            <p:txEl>
                                              <p:pRg st="0" end="0"/>
                                            </p:txEl>
                                          </p:spTgt>
                                        </p:tgtEl>
                                        <p:attrNameLst>
                                          <p:attrName>style.visibility</p:attrName>
                                        </p:attrNameLst>
                                      </p:cBhvr>
                                      <p:to>
                                        <p:strVal val="visible"/>
                                      </p:to>
                                    </p:set>
                                    <p:animEffect transition="in" filter="randombar(horizontal)">
                                      <p:cBhvr>
                                        <p:cTn id="17" dur="500"/>
                                        <p:tgtEl>
                                          <p:spTgt spid="1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8">
                                            <p:txEl>
                                              <p:pRg st="0" end="0"/>
                                            </p:txEl>
                                          </p:spTgt>
                                        </p:tgtEl>
                                        <p:attrNameLst>
                                          <p:attrName>style.visibility</p:attrName>
                                        </p:attrNameLst>
                                      </p:cBhvr>
                                      <p:to>
                                        <p:strVal val="visible"/>
                                      </p:to>
                                    </p:set>
                                    <p:animEffect transition="in" filter="randombar(horizontal)">
                                      <p:cBhvr>
                                        <p:cTn id="22"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071557" y="824822"/>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TextBox 1"/>
          <p:cNvSpPr txBox="1"/>
          <p:nvPr/>
        </p:nvSpPr>
        <p:spPr>
          <a:xfrm>
            <a:off x="720000" y="1514012"/>
            <a:ext cx="11212356" cy="5029582"/>
          </a:xfrm>
          <a:prstGeom prst="rect">
            <a:avLst/>
          </a:prstGeom>
          <a:noFill/>
        </p:spPr>
        <p:txBody>
          <a:bodyPr wrap="square" rtlCol="0">
            <a:spAutoFit/>
          </a:bodyPr>
          <a:lstStyle/>
          <a:p>
            <a:pPr algn="just">
              <a:lnSpc>
                <a:spcPts val="5500"/>
              </a:lnSpc>
            </a:pPr>
            <a:r>
              <a:rPr lang="en-US" altLang="zh-CN" sz="2400" b="1" dirty="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5.</a:t>
            </a:r>
            <a:r>
              <a:rPr lang="zh-CN" altLang="en-US" sz="2400" b="1" dirty="0">
                <a:latin typeface="Times New Roman" pitchFamily="18" charset="0"/>
                <a:ea typeface="宋体" pitchFamily="2" charset="-122"/>
                <a:cs typeface="Times New Roman" pitchFamily="18" charset="0"/>
              </a:rPr>
              <a:t>焦炭还原四氧化三铁</a:t>
            </a:r>
            <a:r>
              <a:rPr lang="en-US" altLang="zh-CN" sz="2400" b="1" dirty="0" smtClean="0">
                <a:latin typeface="Times New Roman" pitchFamily="18" charset="0"/>
                <a:ea typeface="宋体" pitchFamily="2" charset="-122"/>
                <a:cs typeface="Times New Roman" pitchFamily="18" charset="0"/>
              </a:rPr>
              <a:t>:</a:t>
            </a:r>
            <a:r>
              <a:rPr lang="zh-CN" altLang="zh-CN" sz="2400" b="1" u="sng" dirty="0" smtClean="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en-US" altLang="zh-CN" sz="2400" b="1" dirty="0" smtClean="0">
              <a:latin typeface="Times New Roman" pitchFamily="18" charset="0"/>
              <a:ea typeface="宋体" pitchFamily="2" charset="-122"/>
              <a:cs typeface="Times New Roman" pitchFamily="18" charset="0"/>
            </a:endParaRPr>
          </a:p>
          <a:p>
            <a:pPr>
              <a:lnSpc>
                <a:spcPts val="5500"/>
              </a:lnSpc>
            </a:pPr>
            <a:r>
              <a:rPr lang="en-US" altLang="zh-CN" sz="2400" b="1" dirty="0" smtClean="0">
                <a:latin typeface="Times New Roman" pitchFamily="18" charset="0"/>
                <a:ea typeface="宋体" pitchFamily="2" charset="-122"/>
                <a:cs typeface="Times New Roman" pitchFamily="18" charset="0"/>
              </a:rPr>
              <a:t>6.</a:t>
            </a:r>
            <a:r>
              <a:rPr lang="zh-CN" altLang="en-US" sz="2400" b="1" dirty="0">
                <a:latin typeface="Times New Roman" pitchFamily="18" charset="0"/>
                <a:ea typeface="宋体" pitchFamily="2" charset="-122"/>
                <a:cs typeface="Times New Roman" pitchFamily="18" charset="0"/>
              </a:rPr>
              <a:t>二氧化碳通过灼热的碳层</a:t>
            </a:r>
            <a:r>
              <a:rPr lang="en-US" altLang="zh-CN" sz="2400" b="1" dirty="0" smtClean="0">
                <a:latin typeface="Times New Roman" pitchFamily="18" charset="0"/>
                <a:ea typeface="宋体" pitchFamily="2" charset="-122"/>
                <a:cs typeface="Times New Roman" pitchFamily="18" charset="0"/>
              </a:rPr>
              <a:t>:</a:t>
            </a:r>
            <a:r>
              <a:rPr lang="zh-CN" altLang="zh-CN" sz="2400" b="1" u="sng" dirty="0" smtClean="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 </a:t>
            </a:r>
            <a:endParaRPr lang="zh-CN" altLang="zh-CN" sz="2400" b="1" dirty="0" smtClean="0">
              <a:latin typeface="Times New Roman" pitchFamily="18" charset="0"/>
              <a:ea typeface="宋体" pitchFamily="2" charset="-122"/>
              <a:cs typeface="Times New Roman" pitchFamily="18" charset="0"/>
            </a:endParaRPr>
          </a:p>
          <a:p>
            <a:pPr>
              <a:lnSpc>
                <a:spcPts val="5500"/>
              </a:lnSpc>
            </a:pPr>
            <a:r>
              <a:rPr lang="en-US" altLang="zh-CN" sz="2400" b="1" dirty="0" smtClean="0">
                <a:latin typeface="Times New Roman" pitchFamily="18" charset="0"/>
                <a:ea typeface="宋体" pitchFamily="2" charset="-122"/>
                <a:cs typeface="Times New Roman" pitchFamily="18" charset="0"/>
              </a:rPr>
              <a:t>7.</a:t>
            </a:r>
            <a:r>
              <a:rPr lang="zh-CN" altLang="en-US" sz="2400" b="1" dirty="0">
                <a:latin typeface="Times New Roman" pitchFamily="18" charset="0"/>
                <a:ea typeface="宋体" pitchFamily="2" charset="-122"/>
                <a:cs typeface="Times New Roman" pitchFamily="18" charset="0"/>
              </a:rPr>
              <a:t>高温煅烧石灰石</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二氧化碳工业制法</a:t>
            </a:r>
            <a:r>
              <a:rPr lang="en-US" altLang="zh-CN" sz="2400" b="1" dirty="0">
                <a:latin typeface="Times New Roman" pitchFamily="18" charset="0"/>
                <a:ea typeface="宋体" pitchFamily="2" charset="-122"/>
                <a:cs typeface="Times New Roman" pitchFamily="18" charset="0"/>
              </a:rPr>
              <a:t>):</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a:p>
            <a:pPr>
              <a:lnSpc>
                <a:spcPts val="5500"/>
              </a:lnSpc>
            </a:pPr>
            <a:r>
              <a:rPr lang="en-US" altLang="zh-CN" sz="2400" b="1" dirty="0">
                <a:latin typeface="Times New Roman" pitchFamily="18" charset="0"/>
                <a:ea typeface="宋体" pitchFamily="2" charset="-122"/>
                <a:cs typeface="Times New Roman" pitchFamily="18" charset="0"/>
              </a:rPr>
              <a:t>8</a:t>
            </a:r>
            <a:r>
              <a:rPr lang="en-US" altLang="zh-CN"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大理石与稀盐酸</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实验室制取二氧化碳</a:t>
            </a:r>
            <a:r>
              <a:rPr lang="en-US" altLang="zh-CN" sz="2400" b="1" dirty="0" smtClean="0">
                <a:latin typeface="Times New Roman" pitchFamily="18" charset="0"/>
                <a:ea typeface="宋体" pitchFamily="2" charset="-122"/>
                <a:cs typeface="Times New Roman" pitchFamily="18" charset="0"/>
              </a:rPr>
              <a:t>):</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a:p>
            <a:pPr>
              <a:lnSpc>
                <a:spcPts val="5500"/>
              </a:lnSpc>
            </a:pPr>
            <a:r>
              <a:rPr lang="en-US" altLang="zh-CN" sz="2400" b="1" dirty="0">
                <a:latin typeface="Times New Roman" pitchFamily="18" charset="0"/>
                <a:ea typeface="宋体" pitchFamily="2" charset="-122"/>
                <a:cs typeface="Times New Roman" pitchFamily="18" charset="0"/>
              </a:rPr>
              <a:t>9</a:t>
            </a:r>
            <a:r>
              <a:rPr lang="en-US" altLang="zh-CN"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碳酸钠与稀盐酸</a:t>
            </a:r>
            <a:r>
              <a:rPr lang="en-US" altLang="zh-CN" sz="2400" b="1" dirty="0" smtClean="0">
                <a:latin typeface="Times New Roman" pitchFamily="18" charset="0"/>
                <a:ea typeface="宋体" pitchFamily="2" charset="-122"/>
                <a:cs typeface="Times New Roman" pitchFamily="18" charset="0"/>
              </a:rPr>
              <a:t>:</a:t>
            </a:r>
            <a:r>
              <a:rPr lang="en-US" altLang="zh-CN" sz="2400" b="1" u="sng" dirty="0" smtClean="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a:p>
            <a:pPr>
              <a:lnSpc>
                <a:spcPts val="5500"/>
              </a:lnSpc>
            </a:pPr>
            <a:r>
              <a:rPr lang="en-US" altLang="zh-CN" sz="2400" b="1" dirty="0">
                <a:latin typeface="Times New Roman" pitchFamily="18" charset="0"/>
                <a:ea typeface="宋体" pitchFamily="2" charset="-122"/>
                <a:cs typeface="Times New Roman" pitchFamily="18" charset="0"/>
              </a:rPr>
              <a:t>10</a:t>
            </a:r>
            <a:r>
              <a:rPr lang="en-US" altLang="zh-CN"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碳酸氢钠与稀盐酸</a:t>
            </a:r>
            <a:r>
              <a:rPr lang="en-US" altLang="zh-CN" sz="2400" b="1" dirty="0" smtClean="0">
                <a:latin typeface="Times New Roman" pitchFamily="18" charset="0"/>
                <a:ea typeface="宋体" pitchFamily="2" charset="-122"/>
                <a:cs typeface="Times New Roman" pitchFamily="18" charset="0"/>
              </a:rPr>
              <a:t>:</a:t>
            </a:r>
            <a:r>
              <a:rPr lang="zh-CN" altLang="zh-CN" sz="2400" b="1" u="sng" dirty="0" smtClean="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en-US" altLang="zh-CN" sz="2400" b="1" dirty="0" smtClean="0">
              <a:latin typeface="Times New Roman" pitchFamily="18" charset="0"/>
              <a:ea typeface="宋体" pitchFamily="2" charset="-122"/>
              <a:cs typeface="Times New Roman" pitchFamily="18" charset="0"/>
            </a:endParaRPr>
          </a:p>
          <a:p>
            <a:pPr>
              <a:lnSpc>
                <a:spcPts val="5500"/>
              </a:lnSpc>
            </a:pPr>
            <a:r>
              <a:rPr lang="en-US" altLang="zh-CN" sz="2400" b="1" dirty="0" smtClean="0">
                <a:latin typeface="Times New Roman" pitchFamily="18" charset="0"/>
                <a:ea typeface="宋体" pitchFamily="2" charset="-122"/>
                <a:cs typeface="Times New Roman" pitchFamily="18" charset="0"/>
              </a:rPr>
              <a:t>11.</a:t>
            </a:r>
            <a:r>
              <a:rPr lang="zh-CN" altLang="en-US" sz="2400" b="1" dirty="0">
                <a:latin typeface="Times New Roman" pitchFamily="18" charset="0"/>
                <a:ea typeface="宋体" pitchFamily="2" charset="-122"/>
                <a:cs typeface="Times New Roman" pitchFamily="18" charset="0"/>
              </a:rPr>
              <a:t>二氧化碳和水</a:t>
            </a:r>
            <a:r>
              <a:rPr lang="zh-CN" altLang="en-US" sz="2400" b="1" dirty="0" smtClean="0">
                <a:latin typeface="Times New Roman" pitchFamily="18" charset="0"/>
                <a:ea typeface="宋体" pitchFamily="2" charset="-122"/>
                <a:cs typeface="Times New Roman" pitchFamily="18" charset="0"/>
              </a:rPr>
              <a:t>反应</a:t>
            </a:r>
            <a:r>
              <a:rPr lang="en-US" altLang="zh-CN" sz="2400" b="1" dirty="0" smtClean="0">
                <a:latin typeface="Times New Roman" pitchFamily="18" charset="0"/>
                <a:ea typeface="宋体" pitchFamily="2" charset="-122"/>
                <a:cs typeface="Times New Roman" pitchFamily="18" charset="0"/>
              </a:rPr>
              <a:t>:</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p:txBody>
      </p:sp>
      <mc:AlternateContent xmlns:mc="http://schemas.openxmlformats.org/markup-compatibility/2006">
        <mc:Choice xmlns:a14="http://schemas.microsoft.com/office/drawing/2010/main" xmlns="" Requires="a14">
          <p:sp>
            <p:nvSpPr>
              <p:cNvPr id="16" name="TextBox 15"/>
              <p:cNvSpPr txBox="1"/>
              <p:nvPr/>
            </p:nvSpPr>
            <p:spPr>
              <a:xfrm>
                <a:off x="6323920" y="3818849"/>
                <a:ext cx="5283199" cy="465064"/>
              </a:xfrm>
              <a:prstGeom prst="rect">
                <a:avLst/>
              </a:prstGeom>
              <a:noFill/>
            </p:spPr>
            <p:txBody>
              <a:bodyPr wrap="square" rtlCol="0">
                <a:spAutoFit/>
              </a:bodyPr>
              <a:lstStyle/>
              <a:p>
                <a:r>
                  <a:rPr lang="en-US" altLang="zh-CN" sz="2400" b="1" dirty="0" smtClean="0">
                    <a:solidFill>
                      <a:srgbClr val="FF0000"/>
                    </a:solidFill>
                    <a:latin typeface="Times New Roman" pitchFamily="18" charset="0"/>
                    <a:cs typeface="Times New Roman" pitchFamily="18" charset="0"/>
                  </a:rPr>
                  <a:t>CaCO</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+2HCl</a:t>
                </a:r>
                <a:r>
                  <a:rPr lang="en-US" altLang="zh-CN" sz="20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sz="20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2000" b="1" i="1" dirty="0">
                                <a:solidFill>
                                  <a:srgbClr val="FF0000"/>
                                </a:solidFill>
                                <a:latin typeface="Cambria Math"/>
                                <a:ea typeface="宋体" panose="02010600030101010101" pitchFamily="2" charset="-122"/>
                                <a:cs typeface="Cambria Math" panose="02040503050406030204" charset="0"/>
                              </a:rPr>
                            </m:ctrlPr>
                          </m:barPr>
                          <m:e>
                            <m:r>
                              <a:rPr lang="en-US" altLang="zh-CN" sz="2000" b="1" dirty="0">
                                <a:solidFill>
                                  <a:srgbClr val="FF0000"/>
                                </a:solidFill>
                                <a:latin typeface="Cambria Math"/>
                                <a:ea typeface="宋体" panose="02010600030101010101" pitchFamily="2" charset="-122"/>
                                <a:cs typeface="Cambria Math" panose="02040503050406030204" charset="0"/>
                              </a:rPr>
                              <m:t>             </m:t>
                            </m:r>
                          </m:e>
                        </m:bar>
                      </m:num>
                      <m:den>
                        <m:r>
                          <a:rPr lang="en-US" altLang="zh-CN" sz="20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20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CaCl</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O+CO</a:t>
                </a:r>
                <a:r>
                  <a:rPr lang="en-US" altLang="zh-CN" sz="2400" b="1" baseline="-25000" dirty="0">
                    <a:solidFill>
                      <a:srgbClr val="FF0000"/>
                    </a:solidFill>
                    <a:latin typeface="Times New Roman" pitchFamily="18" charset="0"/>
                    <a:cs typeface="Times New Roman" pitchFamily="18" charset="0"/>
                  </a:rPr>
                  <a:t>2</a:t>
                </a:r>
                <a:r>
                  <a:rPr lang="zh-CN" altLang="zh-CN" sz="2400" b="1" dirty="0">
                    <a:solidFill>
                      <a:srgbClr val="FF0000"/>
                    </a:solidFill>
                    <a:latin typeface="Times New Roman" pitchFamily="18" charset="0"/>
                    <a:cs typeface="Times New Roman" pitchFamily="18" charset="0"/>
                  </a:rPr>
                  <a:t>↑</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16" name="TextBox 15"/>
              <p:cNvSpPr txBox="1">
                <a:spLocks noRot="1" noChangeAspect="1" noMove="1" noResize="1" noEditPoints="1" noAdjustHandles="1" noChangeArrowheads="1" noChangeShapeType="1" noTextEdit="1"/>
              </p:cNvSpPr>
              <p:nvPr/>
            </p:nvSpPr>
            <p:spPr>
              <a:xfrm>
                <a:off x="6323920" y="3818849"/>
                <a:ext cx="5283199" cy="465064"/>
              </a:xfrm>
              <a:prstGeom prst="rect">
                <a:avLst/>
              </a:prstGeom>
              <a:blipFill rotWithShape="1">
                <a:blip r:embed="rId3"/>
                <a:stretch>
                  <a:fillRect l="-1730" t="-18182" b="-1948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7" name="TextBox 16"/>
              <p:cNvSpPr txBox="1"/>
              <p:nvPr/>
            </p:nvSpPr>
            <p:spPr>
              <a:xfrm>
                <a:off x="4549419" y="1598126"/>
                <a:ext cx="3850683" cy="538802"/>
              </a:xfrm>
              <a:prstGeom prst="rect">
                <a:avLst/>
              </a:prstGeom>
              <a:noFill/>
            </p:spPr>
            <p:txBody>
              <a:bodyPr wrap="square" rtlCol="0">
                <a:spAutoFit/>
              </a:bodyPr>
              <a:lstStyle/>
              <a:p>
                <a:r>
                  <a:rPr lang="en-US" altLang="zh-CN" sz="2400" b="1" dirty="0">
                    <a:solidFill>
                      <a:srgbClr val="FF0000"/>
                    </a:solidFill>
                    <a:latin typeface="Times New Roman" pitchFamily="18" charset="0"/>
                    <a:cs typeface="Times New Roman" pitchFamily="18" charset="0"/>
                  </a:rPr>
                  <a:t>2C+Fe</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O</a:t>
                </a:r>
                <a:r>
                  <a:rPr lang="en-US" altLang="zh-CN" sz="2400" b="1" baseline="-25000" dirty="0">
                    <a:solidFill>
                      <a:srgbClr val="FF0000"/>
                    </a:solidFill>
                    <a:latin typeface="Times New Roman" pitchFamily="18" charset="0"/>
                    <a:cs typeface="Times New Roman" pitchFamily="18" charset="0"/>
                  </a:rPr>
                  <a:t>4</a:t>
                </a:r>
                <a:r>
                  <a:rPr lang="en-US" altLang="zh-CN" sz="2400" b="1" dirty="0" smtClean="0">
                    <a:solidFill>
                      <a:srgbClr val="FF0000"/>
                    </a:solidFill>
                    <a:latin typeface="Times New Roman" pitchFamily="18" charset="0"/>
                    <a:ea typeface="宋体" panose="02010600030101010101" pitchFamily="2" charset="-122"/>
                    <a:cs typeface="Times New Roman" pitchFamily="18"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0" dirty="0" smtClean="0">
                                <a:solidFill>
                                  <a:srgbClr val="FF0000"/>
                                </a:solidFill>
                                <a:latin typeface="Cambria Math"/>
                                <a:ea typeface="宋体" panose="02010600030101010101" pitchFamily="2" charset="-122"/>
                                <a:cs typeface="Cambria Math" panose="02040503050406030204" charset="0"/>
                              </a:rPr>
                              <m:t>  </m:t>
                            </m:r>
                            <m:r>
                              <a:rPr lang="zh-CN" altLang="en-US" sz="1600" b="1" i="1" dirty="0">
                                <a:solidFill>
                                  <a:srgbClr val="FF0000"/>
                                </a:solidFill>
                                <a:latin typeface="Cambria Math"/>
                                <a:ea typeface="宋体" panose="02010600030101010101" pitchFamily="2" charset="-122"/>
                                <a:cs typeface="Cambria Math" panose="02040503050406030204" charset="0"/>
                              </a:rPr>
                              <m:t>高温</m:t>
                            </m:r>
                            <m:r>
                              <a:rPr lang="en-US" altLang="zh-CN" sz="1600" b="1" i="0"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3Fe+2CO</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a:t>
                </a:r>
                <a:endParaRPr lang="zh-CN" altLang="en-US" b="1" dirty="0">
                  <a:solidFill>
                    <a:srgbClr val="FF0000"/>
                  </a:solidFill>
                  <a:latin typeface="Times New Roman" pitchFamily="18" charset="0"/>
                  <a:ea typeface="宋体" pitchFamily="2" charset="-122"/>
                  <a:cs typeface="Times New Roman" pitchFamily="18" charset="0"/>
                </a:endParaRPr>
              </a:p>
            </p:txBody>
          </p:sp>
        </mc:Choice>
        <mc:Fallback>
          <p:sp>
            <p:nvSpPr>
              <p:cNvPr id="17" name="TextBox 16"/>
              <p:cNvSpPr txBox="1">
                <a:spLocks noRot="1" noChangeAspect="1" noMove="1" noResize="1" noEditPoints="1" noAdjustHandles="1" noChangeArrowheads="1" noChangeShapeType="1" noTextEdit="1"/>
              </p:cNvSpPr>
              <p:nvPr/>
            </p:nvSpPr>
            <p:spPr>
              <a:xfrm>
                <a:off x="4549419" y="1598126"/>
                <a:ext cx="3850683" cy="538802"/>
              </a:xfrm>
              <a:prstGeom prst="rect">
                <a:avLst/>
              </a:prstGeom>
              <a:blipFill rotWithShape="1">
                <a:blip r:embed="rId4"/>
                <a:stretch>
                  <a:fillRect l="-2373" b="-1910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8" name="TextBox 17"/>
              <p:cNvSpPr txBox="1"/>
              <p:nvPr/>
            </p:nvSpPr>
            <p:spPr>
              <a:xfrm>
                <a:off x="5195455" y="2330853"/>
                <a:ext cx="2518594" cy="538802"/>
              </a:xfrm>
              <a:prstGeom prst="rect">
                <a:avLst/>
              </a:prstGeom>
              <a:noFill/>
            </p:spPr>
            <p:txBody>
              <a:bodyPr wrap="square" rtlCol="0">
                <a:spAutoFit/>
              </a:bodyPr>
              <a:lstStyle/>
              <a:p>
                <a:r>
                  <a:rPr lang="en-US" altLang="zh-CN" sz="2400" b="1" dirty="0">
                    <a:solidFill>
                      <a:srgbClr val="FF0000"/>
                    </a:solidFill>
                    <a:latin typeface="Times New Roman" pitchFamily="18" charset="0"/>
                    <a:cs typeface="Times New Roman" pitchFamily="18" charset="0"/>
                  </a:rPr>
                  <a:t>CO</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+C</a:t>
                </a:r>
                <a:r>
                  <a:rPr lang="en-US" altLang="zh-CN" sz="2400" b="1" dirty="0" smtClean="0">
                    <a:solidFill>
                      <a:srgbClr val="FF0000"/>
                    </a:solidFill>
                    <a:latin typeface="Times New Roman" pitchFamily="18" charset="0"/>
                    <a:cs typeface="Times New Roman" pitchFamily="18"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0" dirty="0" smtClean="0">
                                <a:solidFill>
                                  <a:srgbClr val="FF0000"/>
                                </a:solidFill>
                                <a:latin typeface="Cambria Math"/>
                                <a:ea typeface="宋体" panose="02010600030101010101" pitchFamily="2" charset="-122"/>
                                <a:cs typeface="Cambria Math" panose="02040503050406030204" charset="0"/>
                              </a:rPr>
                              <m:t>  </m:t>
                            </m:r>
                            <m:r>
                              <a:rPr lang="zh-CN" altLang="en-US" sz="1600" b="1" i="1" dirty="0">
                                <a:solidFill>
                                  <a:srgbClr val="FF0000"/>
                                </a:solidFill>
                                <a:latin typeface="Cambria Math"/>
                                <a:ea typeface="宋体" panose="02010600030101010101" pitchFamily="2" charset="-122"/>
                                <a:cs typeface="Cambria Math" panose="02040503050406030204" charset="0"/>
                              </a:rPr>
                              <m:t>高温</m:t>
                            </m:r>
                            <m:r>
                              <a:rPr lang="en-US" altLang="zh-CN" sz="1600" b="1" i="0"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smtClean="0">
                    <a:solidFill>
                      <a:srgbClr val="FF0000"/>
                    </a:solidFill>
                    <a:latin typeface="Times New Roman" pitchFamily="18" charset="0"/>
                    <a:cs typeface="Times New Roman" pitchFamily="18" charset="0"/>
                  </a:rPr>
                  <a:t>2CO</a:t>
                </a:r>
                <a:endParaRPr lang="zh-CN" altLang="en-US" b="1" dirty="0">
                  <a:solidFill>
                    <a:srgbClr val="FF0000"/>
                  </a:solidFill>
                  <a:latin typeface="Times New Roman" pitchFamily="18" charset="0"/>
                  <a:ea typeface="宋体" pitchFamily="2" charset="-122"/>
                  <a:cs typeface="Times New Roman" pitchFamily="18" charset="0"/>
                </a:endParaRPr>
              </a:p>
            </p:txBody>
          </p:sp>
        </mc:Choice>
        <mc:Fallback>
          <p:sp>
            <p:nvSpPr>
              <p:cNvPr id="18" name="TextBox 17"/>
              <p:cNvSpPr txBox="1">
                <a:spLocks noRot="1" noChangeAspect="1" noMove="1" noResize="1" noEditPoints="1" noAdjustHandles="1" noChangeArrowheads="1" noChangeShapeType="1" noTextEdit="1"/>
              </p:cNvSpPr>
              <p:nvPr/>
            </p:nvSpPr>
            <p:spPr>
              <a:xfrm>
                <a:off x="5195455" y="2330853"/>
                <a:ext cx="2518594" cy="538802"/>
              </a:xfrm>
              <a:prstGeom prst="rect">
                <a:avLst/>
              </a:prstGeom>
              <a:blipFill rotWithShape="1">
                <a:blip r:embed="rId5"/>
                <a:stretch>
                  <a:fillRect l="-3632" b="-1910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9" name="TextBox 18"/>
              <p:cNvSpPr txBox="1"/>
              <p:nvPr/>
            </p:nvSpPr>
            <p:spPr>
              <a:xfrm>
                <a:off x="6501222" y="2997805"/>
                <a:ext cx="3331394" cy="538802"/>
              </a:xfrm>
              <a:prstGeom prst="rect">
                <a:avLst/>
              </a:prstGeom>
              <a:noFill/>
            </p:spPr>
            <p:txBody>
              <a:bodyPr wrap="square" rtlCol="0">
                <a:spAutoFit/>
              </a:bodyPr>
              <a:lstStyle/>
              <a:p>
                <a:r>
                  <a:rPr lang="en-US" altLang="zh-CN" sz="2400" b="1" dirty="0">
                    <a:solidFill>
                      <a:srgbClr val="FF0000"/>
                    </a:solidFill>
                    <a:latin typeface="Times New Roman" pitchFamily="18" charset="0"/>
                    <a:cs typeface="Times New Roman" pitchFamily="18" charset="0"/>
                  </a:rPr>
                  <a:t>CaCO</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0" dirty="0" smtClean="0">
                                <a:solidFill>
                                  <a:srgbClr val="FF0000"/>
                                </a:solidFill>
                                <a:latin typeface="Cambria Math"/>
                                <a:ea typeface="宋体" panose="02010600030101010101" pitchFamily="2" charset="-122"/>
                                <a:cs typeface="Cambria Math" panose="02040503050406030204" charset="0"/>
                              </a:rPr>
                              <m:t>  </m:t>
                            </m:r>
                            <m:r>
                              <a:rPr lang="zh-CN" altLang="en-US" sz="1600" b="1" i="1" dirty="0">
                                <a:solidFill>
                                  <a:srgbClr val="FF0000"/>
                                </a:solidFill>
                                <a:latin typeface="Cambria Math"/>
                                <a:ea typeface="宋体" panose="02010600030101010101" pitchFamily="2" charset="-122"/>
                                <a:cs typeface="Cambria Math" panose="02040503050406030204" charset="0"/>
                              </a:rPr>
                              <m:t>高温</m:t>
                            </m:r>
                            <m:r>
                              <a:rPr lang="en-US" altLang="zh-CN" sz="1600" b="1" i="0"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CaO+CO</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a:t>
                </a:r>
                <a:endParaRPr lang="zh-CN" altLang="en-US" b="1" dirty="0">
                  <a:solidFill>
                    <a:srgbClr val="FF0000"/>
                  </a:solidFill>
                  <a:latin typeface="Times New Roman" pitchFamily="18" charset="0"/>
                  <a:ea typeface="宋体" pitchFamily="2" charset="-122"/>
                  <a:cs typeface="Times New Roman" pitchFamily="18" charset="0"/>
                </a:endParaRPr>
              </a:p>
            </p:txBody>
          </p:sp>
        </mc:Choice>
        <mc:Fallback>
          <p:sp>
            <p:nvSpPr>
              <p:cNvPr id="19" name="TextBox 18"/>
              <p:cNvSpPr txBox="1">
                <a:spLocks noRot="1" noChangeAspect="1" noMove="1" noResize="1" noEditPoints="1" noAdjustHandles="1" noChangeArrowheads="1" noChangeShapeType="1" noTextEdit="1"/>
              </p:cNvSpPr>
              <p:nvPr/>
            </p:nvSpPr>
            <p:spPr>
              <a:xfrm>
                <a:off x="6501222" y="2997805"/>
                <a:ext cx="3331394" cy="538802"/>
              </a:xfrm>
              <a:prstGeom prst="rect">
                <a:avLst/>
              </a:prstGeom>
              <a:blipFill rotWithShape="1">
                <a:blip r:embed="rId6"/>
                <a:stretch>
                  <a:fillRect l="-2742" r="-914" b="-2045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21" name="TextBox 20"/>
              <p:cNvSpPr txBox="1"/>
              <p:nvPr/>
            </p:nvSpPr>
            <p:spPr>
              <a:xfrm>
                <a:off x="3627472" y="4492406"/>
                <a:ext cx="5283199" cy="465064"/>
              </a:xfrm>
              <a:prstGeom prst="rect">
                <a:avLst/>
              </a:prstGeom>
              <a:noFill/>
            </p:spPr>
            <p:txBody>
              <a:bodyPr wrap="square" rtlCol="0">
                <a:spAutoFit/>
              </a:bodyPr>
              <a:lstStyle/>
              <a:p>
                <a:r>
                  <a:rPr lang="en-US" altLang="zh-CN" sz="2400" b="1" dirty="0" smtClean="0">
                    <a:solidFill>
                      <a:srgbClr val="FF0000"/>
                    </a:solidFill>
                    <a:latin typeface="Times New Roman" pitchFamily="18" charset="0"/>
                    <a:cs typeface="Times New Roman" pitchFamily="18" charset="0"/>
                  </a:rPr>
                  <a:t>Na</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CO</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+2HCl</a:t>
                </a:r>
                <a:r>
                  <a:rPr lang="en-US" altLang="zh-CN" sz="2000" b="1" dirty="0" smtClean="0">
                    <a:solidFill>
                      <a:srgbClr val="FF0000"/>
                    </a:solidFill>
                    <a:latin typeface="Times New Roman" pitchFamily="18" charset="0"/>
                    <a:cs typeface="Times New Roman" pitchFamily="18" charset="0"/>
                  </a:rPr>
                  <a:t/>
                </a:r>
                <a14:m>
                  <m:oMath xmlns:m="http://schemas.openxmlformats.org/officeDocument/2006/math">
                    <m:f>
                      <m:fPr>
                        <m:ctrlPr>
                          <a:rPr lang="en-US" altLang="zh-CN" sz="20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2000" b="1" i="1" dirty="0">
                                <a:solidFill>
                                  <a:srgbClr val="FF0000"/>
                                </a:solidFill>
                                <a:latin typeface="Cambria Math"/>
                                <a:ea typeface="宋体" panose="02010600030101010101" pitchFamily="2" charset="-122"/>
                                <a:cs typeface="Cambria Math" panose="02040503050406030204" charset="0"/>
                              </a:rPr>
                            </m:ctrlPr>
                          </m:barPr>
                          <m:e>
                            <m:r>
                              <a:rPr lang="en-US" altLang="zh-CN" sz="2000" b="1" dirty="0">
                                <a:solidFill>
                                  <a:srgbClr val="FF0000"/>
                                </a:solidFill>
                                <a:latin typeface="Cambria Math"/>
                                <a:ea typeface="宋体" panose="02010600030101010101" pitchFamily="2" charset="-122"/>
                                <a:cs typeface="Cambria Math" panose="02040503050406030204" charset="0"/>
                              </a:rPr>
                              <m:t>             </m:t>
                            </m:r>
                          </m:e>
                        </m:bar>
                      </m:num>
                      <m:den>
                        <m:r>
                          <a:rPr lang="en-US" altLang="zh-CN" sz="20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20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2NaCl+H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O+CO</a:t>
                </a:r>
                <a:r>
                  <a:rPr lang="en-US" altLang="zh-CN" sz="2400" b="1" baseline="-25000" dirty="0">
                    <a:solidFill>
                      <a:srgbClr val="FF0000"/>
                    </a:solidFill>
                    <a:latin typeface="Times New Roman" pitchFamily="18" charset="0"/>
                    <a:cs typeface="Times New Roman" pitchFamily="18" charset="0"/>
                  </a:rPr>
                  <a:t>2</a:t>
                </a:r>
                <a:r>
                  <a:rPr lang="zh-CN" altLang="zh-CN" sz="2400" b="1" dirty="0">
                    <a:solidFill>
                      <a:srgbClr val="FF0000"/>
                    </a:solidFill>
                    <a:latin typeface="Times New Roman" pitchFamily="18" charset="0"/>
                    <a:cs typeface="Times New Roman" pitchFamily="18" charset="0"/>
                  </a:rPr>
                  <a:t>↑</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21" name="TextBox 20"/>
              <p:cNvSpPr txBox="1">
                <a:spLocks noRot="1" noChangeAspect="1" noMove="1" noResize="1" noEditPoints="1" noAdjustHandles="1" noChangeArrowheads="1" noChangeShapeType="1" noTextEdit="1"/>
              </p:cNvSpPr>
              <p:nvPr/>
            </p:nvSpPr>
            <p:spPr>
              <a:xfrm>
                <a:off x="3627472" y="4492406"/>
                <a:ext cx="5283199" cy="465064"/>
              </a:xfrm>
              <a:prstGeom prst="rect">
                <a:avLst/>
              </a:prstGeom>
              <a:blipFill rotWithShape="1">
                <a:blip r:embed="rId7"/>
                <a:stretch>
                  <a:fillRect l="-1730" t="-18421" r="-115" b="-2105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22" name="TextBox 21"/>
              <p:cNvSpPr txBox="1"/>
              <p:nvPr/>
            </p:nvSpPr>
            <p:spPr>
              <a:xfrm>
                <a:off x="4210749" y="5209269"/>
                <a:ext cx="5283199" cy="465064"/>
              </a:xfrm>
              <a:prstGeom prst="rect">
                <a:avLst/>
              </a:prstGeom>
              <a:noFill/>
            </p:spPr>
            <p:txBody>
              <a:bodyPr wrap="square" rtlCol="0">
                <a:spAutoFit/>
              </a:bodyPr>
              <a:lstStyle/>
              <a:p>
                <a:r>
                  <a:rPr lang="en-US" altLang="zh-CN" sz="2400" b="1" dirty="0" smtClean="0">
                    <a:solidFill>
                      <a:srgbClr val="FF0000"/>
                    </a:solidFill>
                    <a:latin typeface="Times New Roman" pitchFamily="18" charset="0"/>
                    <a:cs typeface="Times New Roman" pitchFamily="18" charset="0"/>
                  </a:rPr>
                  <a:t>NaHCO</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+HCl</a:t>
                </a:r>
                <a:r>
                  <a:rPr lang="en-US" altLang="zh-CN" sz="2000" b="1" dirty="0" smtClean="0">
                    <a:solidFill>
                      <a:srgbClr val="FF0000"/>
                    </a:solidFill>
                    <a:latin typeface="Times New Roman" pitchFamily="18" charset="0"/>
                    <a:cs typeface="Times New Roman" pitchFamily="18" charset="0"/>
                  </a:rPr>
                  <a:t/>
                </a:r>
                <a14:m>
                  <m:oMath xmlns:m="http://schemas.openxmlformats.org/officeDocument/2006/math">
                    <m:f>
                      <m:fPr>
                        <m:ctrlPr>
                          <a:rPr lang="en-US" altLang="zh-CN" sz="20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2000" b="1" i="1" dirty="0">
                                <a:solidFill>
                                  <a:srgbClr val="FF0000"/>
                                </a:solidFill>
                                <a:latin typeface="Cambria Math"/>
                                <a:ea typeface="宋体" panose="02010600030101010101" pitchFamily="2" charset="-122"/>
                                <a:cs typeface="Cambria Math" panose="02040503050406030204" charset="0"/>
                              </a:rPr>
                            </m:ctrlPr>
                          </m:barPr>
                          <m:e>
                            <m:r>
                              <a:rPr lang="en-US" altLang="zh-CN" sz="2000" b="1" dirty="0">
                                <a:solidFill>
                                  <a:srgbClr val="FF0000"/>
                                </a:solidFill>
                                <a:latin typeface="Cambria Math"/>
                                <a:ea typeface="宋体" panose="02010600030101010101" pitchFamily="2" charset="-122"/>
                                <a:cs typeface="Cambria Math" panose="02040503050406030204" charset="0"/>
                              </a:rPr>
                              <m:t>             </m:t>
                            </m:r>
                          </m:e>
                        </m:bar>
                      </m:num>
                      <m:den>
                        <m:r>
                          <a:rPr lang="en-US" altLang="zh-CN" sz="20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2000" b="1" i="1" dirty="0">
                        <a:solidFill>
                          <a:srgbClr val="FF0000"/>
                        </a:solidFill>
                        <a:latin typeface="Cambria Math"/>
                        <a:ea typeface="宋体" panose="02010600030101010101" pitchFamily="2" charset="-122"/>
                        <a:cs typeface="Cambria Math" panose="02040503050406030204" charset="0"/>
                      </a:rPr>
                      <m:t> </m:t>
                    </m:r>
                  </m:oMath>
                </a14:m>
                <a:r>
                  <a:rPr lang="zh-CN" altLang="zh-CN" sz="2400" b="1" dirty="0">
                    <a:solidFill>
                      <a:srgbClr val="FF0000"/>
                    </a:solidFill>
                    <a:latin typeface="Times New Roman" pitchFamily="18" charset="0"/>
                    <a:cs typeface="Times New Roman" pitchFamily="18" charset="0"/>
                  </a:rPr>
                  <a:t/>
                </a:r>
                <a:r>
                  <a:rPr lang="en-US" altLang="zh-CN" sz="2400" b="1" dirty="0">
                    <a:solidFill>
                      <a:srgbClr val="FF0000"/>
                    </a:solidFill>
                    <a:latin typeface="Times New Roman" pitchFamily="18" charset="0"/>
                    <a:cs typeface="Times New Roman" pitchFamily="18" charset="0"/>
                  </a:rPr>
                  <a:t>NaCl+H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O+CO</a:t>
                </a:r>
                <a:r>
                  <a:rPr lang="en-US" altLang="zh-CN" sz="2400" b="1" baseline="-25000" dirty="0">
                    <a:solidFill>
                      <a:srgbClr val="FF0000"/>
                    </a:solidFill>
                    <a:latin typeface="Times New Roman" pitchFamily="18" charset="0"/>
                    <a:cs typeface="Times New Roman" pitchFamily="18" charset="0"/>
                  </a:rPr>
                  <a:t>2</a:t>
                </a:r>
                <a:r>
                  <a:rPr lang="zh-CN" altLang="zh-CN" sz="2400" b="1" dirty="0">
                    <a:solidFill>
                      <a:srgbClr val="FF0000"/>
                    </a:solidFill>
                    <a:latin typeface="Times New Roman" pitchFamily="18" charset="0"/>
                    <a:cs typeface="Times New Roman" pitchFamily="18" charset="0"/>
                  </a:rPr>
                  <a:t>↑</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22" name="TextBox 21"/>
              <p:cNvSpPr txBox="1">
                <a:spLocks noRot="1" noChangeAspect="1" noMove="1" noResize="1" noEditPoints="1" noAdjustHandles="1" noChangeArrowheads="1" noChangeShapeType="1" noTextEdit="1"/>
              </p:cNvSpPr>
              <p:nvPr/>
            </p:nvSpPr>
            <p:spPr>
              <a:xfrm>
                <a:off x="4210749" y="5209269"/>
                <a:ext cx="5283199" cy="465064"/>
              </a:xfrm>
              <a:prstGeom prst="rect">
                <a:avLst/>
              </a:prstGeom>
              <a:blipFill rotWithShape="1">
                <a:blip r:embed="rId8"/>
                <a:stretch>
                  <a:fillRect l="-1848" t="-18421" b="-2105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23" name="TextBox 22"/>
              <p:cNvSpPr txBox="1"/>
              <p:nvPr/>
            </p:nvSpPr>
            <p:spPr>
              <a:xfrm>
                <a:off x="4275994" y="5897891"/>
                <a:ext cx="3262490" cy="465064"/>
              </a:xfrm>
              <a:prstGeom prst="rect">
                <a:avLst/>
              </a:prstGeom>
              <a:noFill/>
            </p:spPr>
            <p:txBody>
              <a:bodyPr wrap="square" rtlCol="0">
                <a:spAutoFit/>
              </a:bodyPr>
              <a:lstStyle/>
              <a:p>
                <a:r>
                  <a:rPr lang="en-US" altLang="zh-CN" sz="2400" b="1" dirty="0" smtClean="0">
                    <a:solidFill>
                      <a:srgbClr val="FF0000"/>
                    </a:solidFill>
                    <a:latin typeface="Times New Roman" pitchFamily="18" charset="0"/>
                    <a:cs typeface="Times New Roman" pitchFamily="18" charset="0"/>
                  </a:rPr>
                  <a:t>CO</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r>
                  <a:rPr lang="en-US" altLang="zh-CN" sz="2400" b="1" dirty="0" smtClean="0">
                    <a:solidFill>
                      <a:srgbClr val="FF0000"/>
                    </a:solidFill>
                    <a:latin typeface="Times New Roman" pitchFamily="18" charset="0"/>
                    <a:cs typeface="Times New Roman" pitchFamily="18" charset="0"/>
                  </a:rPr>
                  <a:t/>
                </a:r>
                <a14:m>
                  <m:oMath xmlns:m="http://schemas.openxmlformats.org/officeDocument/2006/math">
                    <m:f>
                      <m:fPr>
                        <m:ctrlPr>
                          <a:rPr lang="en-US" altLang="zh-CN" sz="20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2000" b="1" i="1" dirty="0">
                                <a:solidFill>
                                  <a:srgbClr val="FF0000"/>
                                </a:solidFill>
                                <a:latin typeface="Cambria Math"/>
                                <a:ea typeface="宋体" panose="02010600030101010101" pitchFamily="2" charset="-122"/>
                                <a:cs typeface="Cambria Math" panose="02040503050406030204" charset="0"/>
                              </a:rPr>
                            </m:ctrlPr>
                          </m:barPr>
                          <m:e>
                            <m:r>
                              <a:rPr lang="en-US" altLang="zh-CN" sz="2000" b="1" dirty="0">
                                <a:solidFill>
                                  <a:srgbClr val="FF0000"/>
                                </a:solidFill>
                                <a:latin typeface="Cambria Math"/>
                                <a:ea typeface="宋体" panose="02010600030101010101" pitchFamily="2" charset="-122"/>
                                <a:cs typeface="Cambria Math" panose="02040503050406030204" charset="0"/>
                              </a:rPr>
                              <m:t>             </m:t>
                            </m:r>
                          </m:e>
                        </m:bar>
                      </m:num>
                      <m:den>
                        <m:r>
                          <a:rPr lang="en-US" altLang="zh-CN" sz="20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2000" b="1" i="1" dirty="0">
                        <a:solidFill>
                          <a:srgbClr val="FF0000"/>
                        </a:solidFill>
                        <a:latin typeface="Cambria Math"/>
                        <a:ea typeface="宋体" panose="02010600030101010101" pitchFamily="2" charset="-122"/>
                        <a:cs typeface="Cambria Math" panose="02040503050406030204" charset="0"/>
                      </a:rPr>
                      <m:t> </m:t>
                    </m:r>
                  </m:oMath>
                </a14:m>
                <a:r>
                  <a:rPr lang="zh-CN" altLang="zh-CN" sz="2400" b="1" dirty="0">
                    <a:solidFill>
                      <a:srgbClr val="FF0000"/>
                    </a:solidFill>
                    <a:latin typeface="Times New Roman" pitchFamily="18" charset="0"/>
                    <a:cs typeface="Times New Roman" pitchFamily="18" charset="0"/>
                  </a:rPr>
                  <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CO</a:t>
                </a:r>
                <a:r>
                  <a:rPr lang="en-US" altLang="zh-CN" sz="2400" b="1" baseline="-25000" dirty="0">
                    <a:solidFill>
                      <a:srgbClr val="FF0000"/>
                    </a:solidFill>
                    <a:latin typeface="Times New Roman" pitchFamily="18" charset="0"/>
                    <a:cs typeface="Times New Roman" pitchFamily="18" charset="0"/>
                  </a:rPr>
                  <a:t>3</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23" name="TextBox 22"/>
              <p:cNvSpPr txBox="1">
                <a:spLocks noRot="1" noChangeAspect="1" noMove="1" noResize="1" noEditPoints="1" noAdjustHandles="1" noChangeArrowheads="1" noChangeShapeType="1" noTextEdit="1"/>
              </p:cNvSpPr>
              <p:nvPr/>
            </p:nvSpPr>
            <p:spPr>
              <a:xfrm>
                <a:off x="4275994" y="5897891"/>
                <a:ext cx="3262490" cy="465064"/>
              </a:xfrm>
              <a:prstGeom prst="rect">
                <a:avLst/>
              </a:prstGeom>
              <a:blipFill rotWithShape="1">
                <a:blip r:embed="rId9"/>
                <a:stretch>
                  <a:fillRect l="-2799" t="-18421" b="-21053"/>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545793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randombar(horizontal)">
                                      <p:cBhvr>
                                        <p:cTn id="7" dur="5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8">
                                            <p:txEl>
                                              <p:pRg st="0" end="0"/>
                                            </p:txEl>
                                          </p:spTgt>
                                        </p:tgtEl>
                                        <p:attrNameLst>
                                          <p:attrName>style.visibility</p:attrName>
                                        </p:attrNameLst>
                                      </p:cBhvr>
                                      <p:to>
                                        <p:strVal val="visible"/>
                                      </p:to>
                                    </p:set>
                                    <p:animEffect transition="in" filter="randombar(horizontal)">
                                      <p:cBhvr>
                                        <p:cTn id="12" dur="500"/>
                                        <p:tgtEl>
                                          <p:spTgt spid="1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9">
                                            <p:txEl>
                                              <p:pRg st="0" end="0"/>
                                            </p:txEl>
                                          </p:spTgt>
                                        </p:tgtEl>
                                        <p:attrNameLst>
                                          <p:attrName>style.visibility</p:attrName>
                                        </p:attrNameLst>
                                      </p:cBhvr>
                                      <p:to>
                                        <p:strVal val="visible"/>
                                      </p:to>
                                    </p:set>
                                    <p:animEffect transition="in" filter="randombar(horizontal)">
                                      <p:cBhvr>
                                        <p:cTn id="17" dur="500"/>
                                        <p:tgtEl>
                                          <p:spTgt spid="1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randombar(horizontal)">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randombar(horizontal)">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randombar(horizontal)">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randombar(horizontal)">
                                      <p:cBhvr>
                                        <p:cTn id="3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animBg="1"/>
      <p:bldP spid="2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071557" y="824822"/>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TextBox 1"/>
          <p:cNvSpPr txBox="1"/>
          <p:nvPr/>
        </p:nvSpPr>
        <p:spPr>
          <a:xfrm>
            <a:off x="720000" y="1514012"/>
            <a:ext cx="11212356" cy="5029582"/>
          </a:xfrm>
          <a:prstGeom prst="rect">
            <a:avLst/>
          </a:prstGeom>
          <a:noFill/>
        </p:spPr>
        <p:txBody>
          <a:bodyPr wrap="square" rtlCol="0">
            <a:spAutoFit/>
          </a:bodyPr>
          <a:lstStyle/>
          <a:p>
            <a:pPr algn="just">
              <a:lnSpc>
                <a:spcPts val="5500"/>
              </a:lnSpc>
            </a:pPr>
            <a:r>
              <a:rPr lang="en-US" altLang="zh-CN" sz="2400" b="1" dirty="0">
                <a:latin typeface="Times New Roman" pitchFamily="18" charset="0"/>
                <a:ea typeface="宋体" pitchFamily="2" charset="-122"/>
                <a:cs typeface="Times New Roman" pitchFamily="18" charset="0"/>
              </a:rPr>
              <a:t>12.</a:t>
            </a:r>
            <a:r>
              <a:rPr lang="zh-CN" altLang="en-US" sz="2400" b="1" dirty="0">
                <a:latin typeface="Times New Roman" pitchFamily="18" charset="0"/>
                <a:ea typeface="宋体" pitchFamily="2" charset="-122"/>
                <a:cs typeface="Times New Roman" pitchFamily="18" charset="0"/>
              </a:rPr>
              <a:t>碳酸不稳定而分解</a:t>
            </a:r>
            <a:r>
              <a:rPr lang="en-US" altLang="zh-CN" sz="2400" b="1" dirty="0" smtClean="0">
                <a:latin typeface="Times New Roman" pitchFamily="18" charset="0"/>
                <a:ea typeface="宋体" pitchFamily="2" charset="-122"/>
                <a:cs typeface="Times New Roman" pitchFamily="18" charset="0"/>
              </a:rPr>
              <a:t>:</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endParaRPr lang="zh-CN" altLang="en-US" sz="2400" b="1" dirty="0">
              <a:latin typeface="Times New Roman" pitchFamily="18" charset="0"/>
              <a:ea typeface="宋体" pitchFamily="2" charset="-122"/>
              <a:cs typeface="Times New Roman" pitchFamily="18" charset="0"/>
            </a:endParaRPr>
          </a:p>
          <a:p>
            <a:pPr algn="just">
              <a:lnSpc>
                <a:spcPts val="5500"/>
              </a:lnSpc>
            </a:pPr>
            <a:r>
              <a:rPr lang="en-US" altLang="zh-CN" sz="2400" b="1" dirty="0">
                <a:latin typeface="Times New Roman" pitchFamily="18" charset="0"/>
                <a:ea typeface="宋体" pitchFamily="2" charset="-122"/>
                <a:cs typeface="Times New Roman" pitchFamily="18" charset="0"/>
              </a:rPr>
              <a:t>13.</a:t>
            </a:r>
            <a:r>
              <a:rPr lang="zh-CN" altLang="en-US" sz="2400" b="1" dirty="0">
                <a:latin typeface="Times New Roman" pitchFamily="18" charset="0"/>
                <a:ea typeface="宋体" pitchFamily="2" charset="-122"/>
                <a:cs typeface="Times New Roman" pitchFamily="18" charset="0"/>
              </a:rPr>
              <a:t>二氧化碳的检验</a:t>
            </a:r>
            <a:r>
              <a:rPr lang="en-US" altLang="zh-CN" sz="2400" b="1" dirty="0" smtClean="0">
                <a:latin typeface="Times New Roman" pitchFamily="18" charset="0"/>
                <a:ea typeface="宋体" pitchFamily="2" charset="-122"/>
                <a:cs typeface="Times New Roman" pitchFamily="18" charset="0"/>
              </a:rPr>
              <a:t>:</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endParaRPr lang="zh-CN" altLang="en-US" sz="2400" b="1" dirty="0">
              <a:latin typeface="Times New Roman" pitchFamily="18" charset="0"/>
              <a:ea typeface="宋体" pitchFamily="2" charset="-122"/>
              <a:cs typeface="Times New Roman" pitchFamily="18" charset="0"/>
            </a:endParaRPr>
          </a:p>
          <a:p>
            <a:pPr algn="just">
              <a:lnSpc>
                <a:spcPts val="5500"/>
              </a:lnSpc>
            </a:pPr>
            <a:r>
              <a:rPr lang="en-US" altLang="zh-CN" sz="2400" b="1" dirty="0">
                <a:latin typeface="Times New Roman" pitchFamily="18" charset="0"/>
                <a:ea typeface="宋体" pitchFamily="2" charset="-122"/>
                <a:cs typeface="Times New Roman" pitchFamily="18" charset="0"/>
              </a:rPr>
              <a:t>14.</a:t>
            </a:r>
            <a:r>
              <a:rPr lang="zh-CN" altLang="en-US" sz="2400" b="1" dirty="0">
                <a:latin typeface="Times New Roman" pitchFamily="18" charset="0"/>
                <a:ea typeface="宋体" pitchFamily="2" charset="-122"/>
                <a:cs typeface="Times New Roman" pitchFamily="18" charset="0"/>
              </a:rPr>
              <a:t>二氧化碳与氢氧化钠的反应</a:t>
            </a:r>
            <a:r>
              <a:rPr lang="en-US" altLang="zh-CN" sz="2400" b="1" dirty="0" smtClean="0">
                <a:latin typeface="Times New Roman" pitchFamily="18" charset="0"/>
                <a:ea typeface="宋体" pitchFamily="2" charset="-122"/>
                <a:cs typeface="Times New Roman" pitchFamily="18" charset="0"/>
              </a:rPr>
              <a:t>:</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endParaRPr lang="zh-CN" altLang="en-US" sz="2400" b="1" dirty="0">
              <a:latin typeface="Times New Roman" pitchFamily="18" charset="0"/>
              <a:ea typeface="宋体" pitchFamily="2" charset="-122"/>
              <a:cs typeface="Times New Roman" pitchFamily="18" charset="0"/>
            </a:endParaRPr>
          </a:p>
          <a:p>
            <a:pPr algn="just">
              <a:lnSpc>
                <a:spcPts val="5500"/>
              </a:lnSpc>
            </a:pPr>
            <a:r>
              <a:rPr lang="en-US" altLang="zh-CN" sz="2400" b="1" dirty="0">
                <a:latin typeface="Times New Roman" pitchFamily="18" charset="0"/>
                <a:ea typeface="宋体" pitchFamily="2" charset="-122"/>
                <a:cs typeface="Times New Roman" pitchFamily="18" charset="0"/>
              </a:rPr>
              <a:t>15.</a:t>
            </a:r>
            <a:r>
              <a:rPr lang="zh-CN" altLang="en-US" sz="2400" b="1" dirty="0">
                <a:latin typeface="Times New Roman" pitchFamily="18" charset="0"/>
                <a:ea typeface="宋体" pitchFamily="2" charset="-122"/>
                <a:cs typeface="Times New Roman" pitchFamily="18" charset="0"/>
              </a:rPr>
              <a:t>二氧化碳与水发生光合作用</a:t>
            </a:r>
            <a:r>
              <a:rPr lang="en-US" altLang="zh-CN" sz="2400" b="1" dirty="0" smtClean="0">
                <a:latin typeface="Times New Roman" pitchFamily="18" charset="0"/>
                <a:ea typeface="宋体" pitchFamily="2" charset="-122"/>
                <a:cs typeface="Times New Roman" pitchFamily="18" charset="0"/>
              </a:rPr>
              <a:t>:</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endParaRPr lang="zh-CN" altLang="en-US" sz="2400" b="1" dirty="0">
              <a:latin typeface="Times New Roman" pitchFamily="18" charset="0"/>
              <a:ea typeface="宋体" pitchFamily="2" charset="-122"/>
              <a:cs typeface="Times New Roman" pitchFamily="18" charset="0"/>
            </a:endParaRPr>
          </a:p>
          <a:p>
            <a:pPr algn="just">
              <a:lnSpc>
                <a:spcPts val="5500"/>
              </a:lnSpc>
            </a:pPr>
            <a:r>
              <a:rPr lang="en-US" altLang="zh-CN" sz="2400" b="1" dirty="0">
                <a:latin typeface="Times New Roman" pitchFamily="18" charset="0"/>
                <a:ea typeface="宋体" pitchFamily="2" charset="-122"/>
                <a:cs typeface="Times New Roman" pitchFamily="18" charset="0"/>
              </a:rPr>
              <a:t>16.</a:t>
            </a:r>
            <a:r>
              <a:rPr lang="zh-CN" altLang="en-US" sz="2400" b="1" dirty="0">
                <a:latin typeface="Times New Roman" pitchFamily="18" charset="0"/>
                <a:ea typeface="宋体" pitchFamily="2" charset="-122"/>
                <a:cs typeface="Times New Roman" pitchFamily="18" charset="0"/>
              </a:rPr>
              <a:t>一氧化碳在空气中燃烧</a:t>
            </a:r>
            <a:r>
              <a:rPr lang="en-US" altLang="zh-CN" sz="2400" b="1" dirty="0">
                <a:latin typeface="Times New Roman" pitchFamily="18" charset="0"/>
                <a:ea typeface="宋体" pitchFamily="2" charset="-122"/>
                <a:cs typeface="Times New Roman" pitchFamily="18" charset="0"/>
              </a:rPr>
              <a:t>:</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endParaRPr lang="zh-CN" altLang="en-US" sz="2400" b="1" dirty="0">
              <a:latin typeface="Times New Roman" pitchFamily="18" charset="0"/>
              <a:ea typeface="宋体" pitchFamily="2" charset="-122"/>
              <a:cs typeface="Times New Roman" pitchFamily="18" charset="0"/>
            </a:endParaRPr>
          </a:p>
          <a:p>
            <a:pPr algn="just">
              <a:lnSpc>
                <a:spcPts val="5500"/>
              </a:lnSpc>
            </a:pPr>
            <a:r>
              <a:rPr lang="en-US" altLang="zh-CN" sz="2400" b="1" dirty="0">
                <a:latin typeface="Times New Roman" pitchFamily="18" charset="0"/>
                <a:ea typeface="宋体" pitchFamily="2" charset="-122"/>
                <a:cs typeface="Times New Roman" pitchFamily="18" charset="0"/>
              </a:rPr>
              <a:t>17.</a:t>
            </a:r>
            <a:r>
              <a:rPr lang="zh-CN" altLang="en-US" sz="2400" b="1" dirty="0">
                <a:latin typeface="Times New Roman" pitchFamily="18" charset="0"/>
                <a:ea typeface="宋体" pitchFamily="2" charset="-122"/>
                <a:cs typeface="Times New Roman" pitchFamily="18" charset="0"/>
              </a:rPr>
              <a:t>赤铁矿炼铁的反应原理</a:t>
            </a:r>
            <a:r>
              <a:rPr lang="en-US" altLang="zh-CN" sz="2400" b="1" dirty="0">
                <a:latin typeface="Times New Roman" pitchFamily="18" charset="0"/>
                <a:ea typeface="宋体" pitchFamily="2" charset="-122"/>
                <a:cs typeface="Times New Roman" pitchFamily="18" charset="0"/>
              </a:rPr>
              <a:t>:</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endParaRPr lang="zh-CN" altLang="en-US" sz="2400" b="1" dirty="0">
              <a:latin typeface="Times New Roman" pitchFamily="18" charset="0"/>
              <a:ea typeface="宋体" pitchFamily="2" charset="-122"/>
              <a:cs typeface="Times New Roman" pitchFamily="18" charset="0"/>
            </a:endParaRPr>
          </a:p>
          <a:p>
            <a:pPr algn="just">
              <a:lnSpc>
                <a:spcPts val="5500"/>
              </a:lnSpc>
            </a:pPr>
            <a:r>
              <a:rPr lang="en-US" altLang="zh-CN" sz="2400" b="1" dirty="0">
                <a:latin typeface="Times New Roman" pitchFamily="18" charset="0"/>
                <a:ea typeface="宋体" pitchFamily="2" charset="-122"/>
                <a:cs typeface="Times New Roman" pitchFamily="18" charset="0"/>
              </a:rPr>
              <a:t>18.</a:t>
            </a:r>
            <a:r>
              <a:rPr lang="zh-CN" altLang="en-US" sz="2400" b="1" dirty="0">
                <a:latin typeface="Times New Roman" pitchFamily="18" charset="0"/>
                <a:ea typeface="宋体" pitchFamily="2" charset="-122"/>
                <a:cs typeface="Times New Roman" pitchFamily="18" charset="0"/>
              </a:rPr>
              <a:t>磁铁矿炼铁的反应原理</a:t>
            </a:r>
            <a:r>
              <a:rPr lang="en-US" altLang="zh-CN" sz="2400" b="1" dirty="0" smtClean="0">
                <a:latin typeface="Times New Roman" pitchFamily="18" charset="0"/>
                <a:ea typeface="宋体" pitchFamily="2" charset="-122"/>
                <a:cs typeface="Times New Roman" pitchFamily="18" charset="0"/>
              </a:rPr>
              <a:t>:</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endParaRPr lang="zh-CN" altLang="en-US" sz="2400" b="1" dirty="0">
              <a:latin typeface="Times New Roman" pitchFamily="18" charset="0"/>
              <a:ea typeface="宋体" pitchFamily="2" charset="-122"/>
              <a:cs typeface="Times New Roman" pitchFamily="18" charset="0"/>
            </a:endParaRPr>
          </a:p>
        </p:txBody>
      </p:sp>
      <mc:AlternateContent xmlns:mc="http://schemas.openxmlformats.org/markup-compatibility/2006">
        <mc:Choice xmlns:a14="http://schemas.microsoft.com/office/drawing/2010/main" xmlns="" Requires="a14">
          <p:sp>
            <p:nvSpPr>
              <p:cNvPr id="17" name="TextBox 16"/>
              <p:cNvSpPr txBox="1"/>
              <p:nvPr/>
            </p:nvSpPr>
            <p:spPr>
              <a:xfrm>
                <a:off x="4722565" y="5119462"/>
                <a:ext cx="3850683" cy="538802"/>
              </a:xfrm>
              <a:prstGeom prst="rect">
                <a:avLst/>
              </a:prstGeom>
              <a:noFill/>
            </p:spPr>
            <p:txBody>
              <a:bodyPr wrap="square" rtlCol="0">
                <a:spAutoFit/>
              </a:bodyPr>
              <a:lstStyle/>
              <a:p>
                <a:r>
                  <a:rPr lang="en-US" altLang="zh-CN" sz="2400" b="1" dirty="0" smtClean="0">
                    <a:solidFill>
                      <a:srgbClr val="FF0000"/>
                    </a:solidFill>
                    <a:latin typeface="Times New Roman" pitchFamily="18" charset="0"/>
                    <a:cs typeface="Times New Roman" pitchFamily="18" charset="0"/>
                  </a:rPr>
                  <a:t>Fe</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+3CO</a:t>
                </a:r>
                <a:r>
                  <a:rPr lang="en-US" altLang="zh-CN" sz="2400" b="1" dirty="0" smtClean="0">
                    <a:solidFill>
                      <a:srgbClr val="FF0000"/>
                    </a:solidFill>
                    <a:latin typeface="Times New Roman" pitchFamily="18" charset="0"/>
                    <a:ea typeface="宋体" panose="02010600030101010101" pitchFamily="2" charset="-122"/>
                    <a:cs typeface="Times New Roman" pitchFamily="18"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0" dirty="0" smtClean="0">
                                <a:solidFill>
                                  <a:srgbClr val="FF0000"/>
                                </a:solidFill>
                                <a:latin typeface="Cambria Math"/>
                                <a:ea typeface="宋体" panose="02010600030101010101" pitchFamily="2" charset="-122"/>
                                <a:cs typeface="Cambria Math" panose="02040503050406030204" charset="0"/>
                              </a:rPr>
                              <m:t>  </m:t>
                            </m:r>
                            <m:r>
                              <a:rPr lang="zh-CN" altLang="en-US" sz="1600" b="1" i="1" dirty="0">
                                <a:solidFill>
                                  <a:srgbClr val="FF0000"/>
                                </a:solidFill>
                                <a:latin typeface="Cambria Math"/>
                                <a:ea typeface="宋体" panose="02010600030101010101" pitchFamily="2" charset="-122"/>
                                <a:cs typeface="Cambria Math" panose="02040503050406030204" charset="0"/>
                              </a:rPr>
                              <m:t>高温</m:t>
                            </m:r>
                            <m:r>
                              <a:rPr lang="en-US" altLang="zh-CN" sz="1600" b="1" i="0"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2Fe+3CO</a:t>
                </a:r>
                <a:r>
                  <a:rPr lang="en-US" altLang="zh-CN" sz="2400" b="1" baseline="-25000" dirty="0">
                    <a:solidFill>
                      <a:srgbClr val="FF0000"/>
                    </a:solidFill>
                    <a:latin typeface="Times New Roman" pitchFamily="18" charset="0"/>
                    <a:cs typeface="Times New Roman" pitchFamily="18" charset="0"/>
                  </a:rPr>
                  <a:t>2</a:t>
                </a:r>
                <a:endParaRPr lang="zh-CN" altLang="en-US" b="1" dirty="0">
                  <a:solidFill>
                    <a:srgbClr val="FF0000"/>
                  </a:solidFill>
                  <a:latin typeface="Times New Roman" pitchFamily="18" charset="0"/>
                  <a:ea typeface="宋体" pitchFamily="2" charset="-122"/>
                  <a:cs typeface="Times New Roman" pitchFamily="18" charset="0"/>
                </a:endParaRPr>
              </a:p>
            </p:txBody>
          </p:sp>
        </mc:Choice>
        <mc:Fallback>
          <p:sp>
            <p:nvSpPr>
              <p:cNvPr id="17" name="TextBox 16"/>
              <p:cNvSpPr txBox="1">
                <a:spLocks noRot="1" noChangeAspect="1" noMove="1" noResize="1" noEditPoints="1" noAdjustHandles="1" noChangeArrowheads="1" noChangeShapeType="1" noTextEdit="1"/>
              </p:cNvSpPr>
              <p:nvPr/>
            </p:nvSpPr>
            <p:spPr>
              <a:xfrm>
                <a:off x="4722565" y="5119462"/>
                <a:ext cx="3850683" cy="538802"/>
              </a:xfrm>
              <a:prstGeom prst="rect">
                <a:avLst/>
              </a:prstGeom>
              <a:blipFill rotWithShape="1">
                <a:blip r:embed="rId3"/>
                <a:stretch>
                  <a:fillRect l="-2536" b="-2045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9" name="TextBox 18"/>
              <p:cNvSpPr txBox="1"/>
              <p:nvPr/>
            </p:nvSpPr>
            <p:spPr>
              <a:xfrm>
                <a:off x="4498035" y="5826296"/>
                <a:ext cx="4284721" cy="538802"/>
              </a:xfrm>
              <a:prstGeom prst="rect">
                <a:avLst/>
              </a:prstGeom>
              <a:noFill/>
            </p:spPr>
            <p:txBody>
              <a:bodyPr wrap="square" rtlCol="0">
                <a:spAutoFit/>
              </a:bodyPr>
              <a:lstStyle/>
              <a:p>
                <a:r>
                  <a:rPr lang="en-US" altLang="zh-CN" sz="2400" b="1" dirty="0" smtClean="0">
                    <a:solidFill>
                      <a:srgbClr val="FF0000"/>
                    </a:solidFill>
                    <a:latin typeface="Times New Roman" pitchFamily="18" charset="0"/>
                    <a:cs typeface="Times New Roman" pitchFamily="18" charset="0"/>
                  </a:rPr>
                  <a:t>Fe</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O</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+4CO</a:t>
                </a:r>
                <a:r>
                  <a:rPr lang="en-US" altLang="zh-CN" sz="2400" b="1" dirty="0" smtClean="0">
                    <a:solidFill>
                      <a:srgbClr val="FF0000"/>
                    </a:solidFill>
                    <a:latin typeface="Times New Roman" pitchFamily="18" charset="0"/>
                    <a:cs typeface="Times New Roman" pitchFamily="18"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0" dirty="0" smtClean="0">
                                <a:solidFill>
                                  <a:srgbClr val="FF0000"/>
                                </a:solidFill>
                                <a:latin typeface="Cambria Math"/>
                                <a:ea typeface="宋体" panose="02010600030101010101" pitchFamily="2" charset="-122"/>
                                <a:cs typeface="Cambria Math" panose="02040503050406030204" charset="0"/>
                              </a:rPr>
                              <m:t>  </m:t>
                            </m:r>
                            <m:r>
                              <a:rPr lang="zh-CN" altLang="en-US" sz="1600" b="1" i="1" dirty="0">
                                <a:solidFill>
                                  <a:srgbClr val="FF0000"/>
                                </a:solidFill>
                                <a:latin typeface="Cambria Math"/>
                                <a:ea typeface="宋体" panose="02010600030101010101" pitchFamily="2" charset="-122"/>
                                <a:cs typeface="Cambria Math" panose="02040503050406030204" charset="0"/>
                              </a:rPr>
                              <m:t>高温</m:t>
                            </m:r>
                            <m:r>
                              <a:rPr lang="en-US" altLang="zh-CN" sz="1600" b="1" i="0"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3Fe+4CO</a:t>
                </a:r>
                <a:r>
                  <a:rPr lang="en-US" altLang="zh-CN" sz="2400" b="1" baseline="-25000" dirty="0">
                    <a:solidFill>
                      <a:srgbClr val="FF0000"/>
                    </a:solidFill>
                    <a:latin typeface="Times New Roman" pitchFamily="18" charset="0"/>
                    <a:cs typeface="Times New Roman" pitchFamily="18" charset="0"/>
                  </a:rPr>
                  <a:t>2</a:t>
                </a:r>
                <a:endParaRPr lang="zh-CN" altLang="en-US" b="1" dirty="0">
                  <a:solidFill>
                    <a:srgbClr val="FF0000"/>
                  </a:solidFill>
                  <a:latin typeface="Times New Roman" pitchFamily="18" charset="0"/>
                  <a:ea typeface="宋体" pitchFamily="2" charset="-122"/>
                  <a:cs typeface="Times New Roman" pitchFamily="18" charset="0"/>
                </a:endParaRPr>
              </a:p>
            </p:txBody>
          </p:sp>
        </mc:Choice>
        <mc:Fallback>
          <p:sp>
            <p:nvSpPr>
              <p:cNvPr id="19" name="TextBox 18"/>
              <p:cNvSpPr txBox="1">
                <a:spLocks noRot="1" noChangeAspect="1" noMove="1" noResize="1" noEditPoints="1" noAdjustHandles="1" noChangeArrowheads="1" noChangeShapeType="1" noTextEdit="1"/>
              </p:cNvSpPr>
              <p:nvPr/>
            </p:nvSpPr>
            <p:spPr>
              <a:xfrm>
                <a:off x="4498035" y="5826296"/>
                <a:ext cx="4284721" cy="538802"/>
              </a:xfrm>
              <a:prstGeom prst="rect">
                <a:avLst/>
              </a:prstGeom>
              <a:blipFill rotWithShape="1">
                <a:blip r:embed="rId4"/>
                <a:stretch>
                  <a:fillRect l="-2276" b="-2045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21" name="TextBox 20"/>
              <p:cNvSpPr txBox="1"/>
              <p:nvPr/>
            </p:nvSpPr>
            <p:spPr>
              <a:xfrm>
                <a:off x="5176541" y="3103872"/>
                <a:ext cx="5283199" cy="465064"/>
              </a:xfrm>
              <a:prstGeom prst="rect">
                <a:avLst/>
              </a:prstGeom>
              <a:noFill/>
            </p:spPr>
            <p:txBody>
              <a:bodyPr wrap="square" rtlCol="0">
                <a:spAutoFit/>
              </a:bodyPr>
              <a:lstStyle/>
              <a:p>
                <a:r>
                  <a:rPr lang="en-US" altLang="zh-CN" sz="2400" b="1" dirty="0" smtClean="0">
                    <a:solidFill>
                      <a:srgbClr val="FF0000"/>
                    </a:solidFill>
                    <a:latin typeface="Times New Roman" pitchFamily="18" charset="0"/>
                    <a:cs typeface="Times New Roman" pitchFamily="18" charset="0"/>
                  </a:rPr>
                  <a:t>CO</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+2NaOH</a:t>
                </a:r>
                <a:r>
                  <a:rPr lang="en-US" altLang="zh-CN" sz="2000" b="1" dirty="0" smtClean="0">
                    <a:solidFill>
                      <a:srgbClr val="FF0000"/>
                    </a:solidFill>
                    <a:latin typeface="Times New Roman" pitchFamily="18" charset="0"/>
                    <a:cs typeface="Times New Roman" pitchFamily="18" charset="0"/>
                  </a:rPr>
                  <a:t/>
                </a:r>
                <a14:m>
                  <m:oMath xmlns:m="http://schemas.openxmlformats.org/officeDocument/2006/math">
                    <m:f>
                      <m:fPr>
                        <m:ctrlPr>
                          <a:rPr lang="en-US" altLang="zh-CN" sz="20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2000" b="1" i="1" dirty="0">
                                <a:solidFill>
                                  <a:srgbClr val="FF0000"/>
                                </a:solidFill>
                                <a:latin typeface="Cambria Math"/>
                                <a:ea typeface="宋体" panose="02010600030101010101" pitchFamily="2" charset="-122"/>
                                <a:cs typeface="Cambria Math" panose="02040503050406030204" charset="0"/>
                              </a:rPr>
                            </m:ctrlPr>
                          </m:barPr>
                          <m:e>
                            <m:r>
                              <a:rPr lang="en-US" altLang="zh-CN" sz="2000" b="1" dirty="0">
                                <a:solidFill>
                                  <a:srgbClr val="FF0000"/>
                                </a:solidFill>
                                <a:latin typeface="Cambria Math"/>
                                <a:ea typeface="宋体" panose="02010600030101010101" pitchFamily="2" charset="-122"/>
                                <a:cs typeface="Cambria Math" panose="02040503050406030204" charset="0"/>
                              </a:rPr>
                              <m:t>             </m:t>
                            </m:r>
                          </m:e>
                        </m:bar>
                      </m:num>
                      <m:den>
                        <m:r>
                          <a:rPr lang="en-US" altLang="zh-CN" sz="20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20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Na</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CO</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21" name="TextBox 20"/>
              <p:cNvSpPr txBox="1">
                <a:spLocks noRot="1" noChangeAspect="1" noMove="1" noResize="1" noEditPoints="1" noAdjustHandles="1" noChangeArrowheads="1" noChangeShapeType="1" noTextEdit="1"/>
              </p:cNvSpPr>
              <p:nvPr/>
            </p:nvSpPr>
            <p:spPr>
              <a:xfrm>
                <a:off x="5176541" y="3103872"/>
                <a:ext cx="5283199" cy="465064"/>
              </a:xfrm>
              <a:prstGeom prst="rect">
                <a:avLst/>
              </a:prstGeom>
              <a:blipFill rotWithShape="1">
                <a:blip r:embed="rId5"/>
                <a:stretch>
                  <a:fillRect l="-1730" t="-18421" b="-2105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22" name="TextBox 21"/>
              <p:cNvSpPr txBox="1"/>
              <p:nvPr/>
            </p:nvSpPr>
            <p:spPr>
              <a:xfrm>
                <a:off x="4146765" y="2397418"/>
                <a:ext cx="5283199" cy="465064"/>
              </a:xfrm>
              <a:prstGeom prst="rect">
                <a:avLst/>
              </a:prstGeom>
              <a:noFill/>
            </p:spPr>
            <p:txBody>
              <a:bodyPr wrap="square" rtlCol="0">
                <a:spAutoFit/>
              </a:bodyPr>
              <a:lstStyle/>
              <a:p>
                <a:r>
                  <a:rPr lang="en-US" altLang="zh-CN" sz="2400" b="1" dirty="0" smtClean="0">
                    <a:solidFill>
                      <a:srgbClr val="FF0000"/>
                    </a:solidFill>
                    <a:latin typeface="Times New Roman" pitchFamily="18" charset="0"/>
                    <a:cs typeface="Times New Roman" pitchFamily="18" charset="0"/>
                  </a:rPr>
                  <a:t>CO</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+Ca(OH)</a:t>
                </a:r>
                <a:r>
                  <a:rPr lang="en-US" altLang="zh-CN" sz="2400" b="1" baseline="-25000" dirty="0">
                    <a:solidFill>
                      <a:srgbClr val="FF0000"/>
                    </a:solidFill>
                    <a:latin typeface="Times New Roman" pitchFamily="18" charset="0"/>
                    <a:cs typeface="Times New Roman" pitchFamily="18" charset="0"/>
                  </a:rPr>
                  <a:t>2</a:t>
                </a:r>
                <a:r>
                  <a:rPr lang="en-US" altLang="zh-CN" sz="2000" b="1" dirty="0" smtClean="0">
                    <a:solidFill>
                      <a:srgbClr val="FF0000"/>
                    </a:solidFill>
                    <a:latin typeface="Times New Roman" pitchFamily="18" charset="0"/>
                    <a:cs typeface="Times New Roman" pitchFamily="18" charset="0"/>
                  </a:rPr>
                  <a:t/>
                </a:r>
                <a14:m>
                  <m:oMath xmlns:m="http://schemas.openxmlformats.org/officeDocument/2006/math">
                    <m:f>
                      <m:fPr>
                        <m:ctrlPr>
                          <a:rPr lang="en-US" altLang="zh-CN" sz="20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2000" b="1" i="1" dirty="0">
                                <a:solidFill>
                                  <a:srgbClr val="FF0000"/>
                                </a:solidFill>
                                <a:latin typeface="Cambria Math"/>
                                <a:ea typeface="宋体" panose="02010600030101010101" pitchFamily="2" charset="-122"/>
                                <a:cs typeface="Cambria Math" panose="02040503050406030204" charset="0"/>
                              </a:rPr>
                            </m:ctrlPr>
                          </m:barPr>
                          <m:e>
                            <m:r>
                              <a:rPr lang="en-US" altLang="zh-CN" sz="2000" b="1" dirty="0">
                                <a:solidFill>
                                  <a:srgbClr val="FF0000"/>
                                </a:solidFill>
                                <a:latin typeface="Cambria Math"/>
                                <a:ea typeface="宋体" panose="02010600030101010101" pitchFamily="2" charset="-122"/>
                                <a:cs typeface="Cambria Math" panose="02040503050406030204" charset="0"/>
                              </a:rPr>
                              <m:t>             </m:t>
                            </m:r>
                          </m:e>
                        </m:bar>
                      </m:num>
                      <m:den>
                        <m:r>
                          <a:rPr lang="en-US" altLang="zh-CN" sz="20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20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smtClean="0">
                    <a:solidFill>
                      <a:srgbClr val="FF0000"/>
                    </a:solidFill>
                    <a:latin typeface="Times New Roman" pitchFamily="18" charset="0"/>
                    <a:cs typeface="Times New Roman" pitchFamily="18" charset="0"/>
                  </a:rPr>
                  <a:t> CaCO</a:t>
                </a:r>
                <a:r>
                  <a:rPr lang="en-US" altLang="zh-CN" sz="2400" b="1" baseline="-25000" dirty="0" smtClean="0">
                    <a:solidFill>
                      <a:srgbClr val="FF0000"/>
                    </a:solidFill>
                    <a:latin typeface="Times New Roman" pitchFamily="18" charset="0"/>
                    <a:cs typeface="Times New Roman" pitchFamily="18" charset="0"/>
                  </a:rPr>
                  <a:t>3</a:t>
                </a:r>
                <a:r>
                  <a:rPr lang="zh-CN" altLang="zh-CN" sz="2400" b="1" dirty="0">
                    <a:solidFill>
                      <a:srgbClr val="FF0000"/>
                    </a:solidFill>
                    <a:latin typeface="Times New Roman" pitchFamily="18" charset="0"/>
                    <a:cs typeface="Times New Roman" pitchFamily="18" charset="0"/>
                  </a:rPr>
                  <a:t>↓</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22" name="TextBox 21"/>
              <p:cNvSpPr txBox="1">
                <a:spLocks noRot="1" noChangeAspect="1" noMove="1" noResize="1" noEditPoints="1" noAdjustHandles="1" noChangeArrowheads="1" noChangeShapeType="1" noTextEdit="1"/>
              </p:cNvSpPr>
              <p:nvPr/>
            </p:nvSpPr>
            <p:spPr>
              <a:xfrm>
                <a:off x="4146765" y="2397418"/>
                <a:ext cx="5283199" cy="465064"/>
              </a:xfrm>
              <a:prstGeom prst="rect">
                <a:avLst/>
              </a:prstGeom>
              <a:blipFill rotWithShape="1">
                <a:blip r:embed="rId6"/>
                <a:stretch>
                  <a:fillRect l="-1730" t="-18182" b="-1948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23" name="TextBox 22"/>
              <p:cNvSpPr txBox="1"/>
              <p:nvPr/>
            </p:nvSpPr>
            <p:spPr>
              <a:xfrm>
                <a:off x="4367554" y="1720083"/>
                <a:ext cx="3715291" cy="465064"/>
              </a:xfrm>
              <a:prstGeom prst="rect">
                <a:avLst/>
              </a:prstGeom>
              <a:noFill/>
            </p:spPr>
            <p:txBody>
              <a:bodyPr wrap="square" rtlCol="0">
                <a:spAutoFit/>
              </a:bodyPr>
              <a:lstStyle/>
              <a:p>
                <a:r>
                  <a:rPr lang="en-US" altLang="zh-CN" sz="2400" b="1" dirty="0" smtClean="0">
                    <a:solidFill>
                      <a:srgbClr val="FF0000"/>
                    </a:solidFill>
                    <a:latin typeface="Times New Roman" pitchFamily="18" charset="0"/>
                    <a:cs typeface="Times New Roman" pitchFamily="18" charset="0"/>
                  </a:rPr>
                  <a:t>H</a:t>
                </a:r>
                <a:r>
                  <a:rPr lang="en-US" altLang="zh-CN" sz="2400" b="1" baseline="-25000" dirty="0" smtClean="0">
                    <a:solidFill>
                      <a:srgbClr val="FF0000"/>
                    </a:solidFill>
                    <a:latin typeface="Times New Roman" pitchFamily="18" charset="0"/>
                    <a:cs typeface="Times New Roman" pitchFamily="18" charset="0"/>
                  </a:rPr>
                  <a:t>2</a:t>
                </a:r>
                <a:r>
                  <a:rPr lang="en-US" altLang="zh-CN" sz="2400" b="1" dirty="0" smtClean="0">
                    <a:solidFill>
                      <a:srgbClr val="FF0000"/>
                    </a:solidFill>
                    <a:latin typeface="Times New Roman" pitchFamily="18" charset="0"/>
                    <a:cs typeface="Times New Roman" pitchFamily="18" charset="0"/>
                  </a:rPr>
                  <a:t>CO</a:t>
                </a:r>
                <a:r>
                  <a:rPr lang="en-US" altLang="zh-CN" sz="2400" b="1" baseline="-25000" dirty="0" smtClean="0">
                    <a:solidFill>
                      <a:srgbClr val="FF0000"/>
                    </a:solidFill>
                    <a:latin typeface="Times New Roman" pitchFamily="18" charset="0"/>
                    <a:cs typeface="Times New Roman" pitchFamily="18" charset="0"/>
                  </a:rPr>
                  <a:t>3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2400" b="1" dirty="0" smtClean="0">
                    <a:solidFill>
                      <a:srgbClr val="FF0000"/>
                    </a:solidFill>
                    <a:latin typeface="Times New Roman" pitchFamily="18" charset="0"/>
                    <a:cs typeface="Times New Roman" pitchFamily="18" charset="0"/>
                  </a:rPr>
                  <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O+CO</a:t>
                </a:r>
                <a:r>
                  <a:rPr lang="en-US" altLang="zh-CN" sz="2400" b="1" baseline="-25000" dirty="0">
                    <a:solidFill>
                      <a:srgbClr val="FF0000"/>
                    </a:solidFill>
                    <a:latin typeface="Times New Roman" pitchFamily="18" charset="0"/>
                    <a:cs typeface="Times New Roman" pitchFamily="18" charset="0"/>
                  </a:rPr>
                  <a:t>2</a:t>
                </a:r>
                <a:r>
                  <a:rPr lang="zh-CN" altLang="zh-CN" sz="2400" b="1" dirty="0">
                    <a:solidFill>
                      <a:srgbClr val="FF0000"/>
                    </a:solidFill>
                    <a:latin typeface="Times New Roman" pitchFamily="18" charset="0"/>
                    <a:cs typeface="Times New Roman" pitchFamily="18" charset="0"/>
                  </a:rPr>
                  <a:t>↑</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23" name="TextBox 22"/>
              <p:cNvSpPr txBox="1">
                <a:spLocks noRot="1" noChangeAspect="1" noMove="1" noResize="1" noEditPoints="1" noAdjustHandles="1" noChangeArrowheads="1" noChangeShapeType="1" noTextEdit="1"/>
              </p:cNvSpPr>
              <p:nvPr/>
            </p:nvSpPr>
            <p:spPr>
              <a:xfrm>
                <a:off x="4367554" y="1720083"/>
                <a:ext cx="3715291" cy="465064"/>
              </a:xfrm>
              <a:prstGeom prst="rect">
                <a:avLst/>
              </a:prstGeom>
              <a:blipFill rotWithShape="1">
                <a:blip r:embed="rId7"/>
                <a:stretch>
                  <a:fillRect l="-2459" t="-17105" b="-2236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3" name="TextBox 12"/>
              <p:cNvSpPr txBox="1"/>
              <p:nvPr/>
            </p:nvSpPr>
            <p:spPr>
              <a:xfrm>
                <a:off x="5176541" y="3657678"/>
                <a:ext cx="4362092" cy="582082"/>
              </a:xfrm>
              <a:prstGeom prst="rect">
                <a:avLst/>
              </a:prstGeom>
              <a:noFill/>
            </p:spPr>
            <p:txBody>
              <a:bodyPr wrap="non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6CO</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en-US" altLang="zh-CN" sz="2400" b="1" dirty="0">
                    <a:solidFill>
                      <a:srgbClr val="FF0000"/>
                    </a:solidFill>
                    <a:latin typeface="Times New Roman" pitchFamily="18" charset="0"/>
                    <a:ea typeface="宋体" pitchFamily="2" charset="-122"/>
                    <a:cs typeface="Times New Roman" pitchFamily="18" charset="0"/>
                  </a:rPr>
                  <a:t>+6H</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en-US" altLang="zh-CN" sz="2400" b="1" dirty="0">
                    <a:solidFill>
                      <a:srgbClr val="FF0000"/>
                    </a:solidFill>
                    <a:latin typeface="Times New Roman" pitchFamily="18" charset="0"/>
                    <a:ea typeface="宋体" pitchFamily="2" charset="-122"/>
                    <a:cs typeface="Times New Roman" pitchFamily="18" charset="0"/>
                  </a:rPr>
                  <a:t>O</a:t>
                </a:r>
                <a:r>
                  <a:rPr lang="en-US" altLang="zh-CN" sz="2400" b="1" dirty="0" smtClean="0">
                    <a:solidFill>
                      <a:srgbClr val="FF0000"/>
                    </a:solidFill>
                    <a:latin typeface="Times New Roman" pitchFamily="18" charset="0"/>
                    <a:ea typeface="宋体" pitchFamily="2" charset="-122"/>
                    <a:cs typeface="Times New Roman" pitchFamily="18" charset="0"/>
                  </a:rPr>
                  <a:t/>
                </a:r>
                <a14:m>
                  <m:oMath xmlns:m="http://schemas.openxmlformats.org/officeDocument/2006/math">
                    <m:f>
                      <m:fPr>
                        <m:ctrlPr>
                          <a:rPr lang="zh-CN" altLang="zh-CN" sz="1600" b="1" i="1">
                            <a:solidFill>
                              <a:srgbClr val="FF0000"/>
                            </a:solidFill>
                            <a:latin typeface="Cambria Math"/>
                          </a:rPr>
                        </m:ctrlPr>
                      </m:fPr>
                      <m:num>
                        <m:bar>
                          <m:barPr>
                            <m:ctrlPr>
                              <a:rPr lang="zh-CN" altLang="zh-CN" sz="1600" b="1" i="1">
                                <a:solidFill>
                                  <a:srgbClr val="FF0000"/>
                                </a:solidFill>
                                <a:latin typeface="Cambria Math"/>
                              </a:rPr>
                            </m:ctrlPr>
                          </m:barPr>
                          <m:e>
                            <m:r>
                              <a:rPr lang="zh-CN" altLang="en-US" sz="1600" b="1" i="0">
                                <a:solidFill>
                                  <a:srgbClr val="FF0000"/>
                                </a:solidFill>
                                <a:latin typeface="Cambria Math"/>
                              </a:rPr>
                              <m:t>叶绿素</m:t>
                            </m:r>
                          </m:e>
                        </m:bar>
                      </m:num>
                      <m:den>
                        <m:r>
                          <a:rPr lang="zh-CN" altLang="en-US" sz="1600" b="1" i="0">
                            <a:solidFill>
                              <a:srgbClr val="FF0000"/>
                            </a:solidFill>
                            <a:latin typeface="Cambria Math"/>
                          </a:rPr>
                          <m:t>光照</m:t>
                        </m:r>
                      </m:den>
                    </m:f>
                  </m:oMath>
                </a14:m>
                <a:r>
                  <a:rPr lang="en-US" altLang="zh-CN" sz="2400" b="1" dirty="0">
                    <a:solidFill>
                      <a:srgbClr val="FF0000"/>
                    </a:solidFill>
                    <a:latin typeface="Times New Roman" pitchFamily="18" charset="0"/>
                    <a:ea typeface="宋体" pitchFamily="2" charset="-122"/>
                    <a:cs typeface="Times New Roman" pitchFamily="18" charset="0"/>
                  </a:rPr>
                  <a:t> C</a:t>
                </a:r>
                <a:r>
                  <a:rPr lang="en-US" altLang="zh-CN" sz="2400" b="1" baseline="-25000" dirty="0">
                    <a:solidFill>
                      <a:srgbClr val="FF0000"/>
                    </a:solidFill>
                    <a:latin typeface="Times New Roman" pitchFamily="18" charset="0"/>
                    <a:ea typeface="宋体" pitchFamily="2" charset="-122"/>
                    <a:cs typeface="Times New Roman" pitchFamily="18" charset="0"/>
                  </a:rPr>
                  <a:t>6</a:t>
                </a:r>
                <a:r>
                  <a:rPr lang="en-US" altLang="zh-CN" sz="2400" b="1" dirty="0">
                    <a:solidFill>
                      <a:srgbClr val="FF0000"/>
                    </a:solidFill>
                    <a:latin typeface="Times New Roman" pitchFamily="18" charset="0"/>
                    <a:ea typeface="宋体" pitchFamily="2" charset="-122"/>
                    <a:cs typeface="Times New Roman" pitchFamily="18" charset="0"/>
                  </a:rPr>
                  <a:t>H</a:t>
                </a:r>
                <a:r>
                  <a:rPr lang="en-US" altLang="zh-CN" sz="2400" b="1" baseline="-25000" dirty="0">
                    <a:solidFill>
                      <a:srgbClr val="FF0000"/>
                    </a:solidFill>
                    <a:latin typeface="Times New Roman" pitchFamily="18" charset="0"/>
                    <a:ea typeface="宋体" pitchFamily="2" charset="-122"/>
                    <a:cs typeface="Times New Roman" pitchFamily="18" charset="0"/>
                  </a:rPr>
                  <a:t>12</a:t>
                </a:r>
                <a:r>
                  <a:rPr lang="en-US" altLang="zh-CN" sz="2400" b="1" dirty="0">
                    <a:solidFill>
                      <a:srgbClr val="FF0000"/>
                    </a:solidFill>
                    <a:latin typeface="Times New Roman" pitchFamily="18" charset="0"/>
                    <a:ea typeface="宋体" pitchFamily="2" charset="-122"/>
                    <a:cs typeface="Times New Roman" pitchFamily="18" charset="0"/>
                  </a:rPr>
                  <a:t>O</a:t>
                </a:r>
                <a:r>
                  <a:rPr lang="en-US" altLang="zh-CN" sz="2400" b="1" baseline="-25000" dirty="0">
                    <a:solidFill>
                      <a:srgbClr val="FF0000"/>
                    </a:solidFill>
                    <a:latin typeface="Times New Roman" pitchFamily="18" charset="0"/>
                    <a:ea typeface="宋体" pitchFamily="2" charset="-122"/>
                    <a:cs typeface="Times New Roman" pitchFamily="18" charset="0"/>
                  </a:rPr>
                  <a:t>6</a:t>
                </a:r>
                <a:r>
                  <a:rPr lang="en-US" altLang="zh-CN" sz="2400" b="1" dirty="0">
                    <a:solidFill>
                      <a:srgbClr val="FF0000"/>
                    </a:solidFill>
                    <a:latin typeface="Times New Roman" pitchFamily="18" charset="0"/>
                    <a:ea typeface="宋体" pitchFamily="2" charset="-122"/>
                    <a:cs typeface="Times New Roman" pitchFamily="18" charset="0"/>
                  </a:rPr>
                  <a:t>+6O</a:t>
                </a:r>
                <a:r>
                  <a:rPr lang="en-US" altLang="zh-CN" sz="2400" b="1" baseline="-25000" dirty="0">
                    <a:solidFill>
                      <a:srgbClr val="FF0000"/>
                    </a:solidFill>
                    <a:latin typeface="Times New Roman" pitchFamily="18" charset="0"/>
                    <a:ea typeface="宋体" pitchFamily="2" charset="-122"/>
                    <a:cs typeface="Times New Roman" pitchFamily="18" charset="0"/>
                  </a:rPr>
                  <a:t>2</a:t>
                </a:r>
                <a:endParaRPr lang="zh-CN" altLang="en-US" b="1" dirty="0">
                  <a:solidFill>
                    <a:srgbClr val="FF0000"/>
                  </a:solidFill>
                  <a:latin typeface="Times New Roman" pitchFamily="18" charset="0"/>
                  <a:ea typeface="宋体" pitchFamily="2" charset="-122"/>
                  <a:cs typeface="Times New Roman" pitchFamily="18" charset="0"/>
                </a:endParaRPr>
              </a:p>
            </p:txBody>
          </p:sp>
        </mc:Choice>
        <mc:Fallback>
          <p:sp>
            <p:nvSpPr>
              <p:cNvPr id="13" name="TextBox 12"/>
              <p:cNvSpPr txBox="1">
                <a:spLocks noRot="1" noChangeAspect="1" noMove="1" noResize="1" noEditPoints="1" noAdjustHandles="1" noChangeArrowheads="1" noChangeShapeType="1" noTextEdit="1"/>
              </p:cNvSpPr>
              <p:nvPr/>
            </p:nvSpPr>
            <p:spPr>
              <a:xfrm>
                <a:off x="5176541" y="3657678"/>
                <a:ext cx="4362092" cy="582082"/>
              </a:xfrm>
              <a:prstGeom prst="rect">
                <a:avLst/>
              </a:prstGeom>
              <a:blipFill rotWithShape="1">
                <a:blip r:embed="rId8"/>
                <a:stretch>
                  <a:fillRect l="-2095" r="-140" b="-1157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4" name="TextBox 13"/>
              <p:cNvSpPr txBox="1"/>
              <p:nvPr/>
            </p:nvSpPr>
            <p:spPr>
              <a:xfrm>
                <a:off x="4934443" y="4424672"/>
                <a:ext cx="2923793" cy="538802"/>
              </a:xfrm>
              <a:prstGeom prst="rect">
                <a:avLst/>
              </a:prstGeom>
              <a:noFill/>
            </p:spPr>
            <p:txBody>
              <a:bodyPr wrap="square" rtlCol="0">
                <a:spAutoFit/>
              </a:bodyPr>
              <a:lstStyle/>
              <a:p>
                <a:r>
                  <a:rPr lang="en-US" altLang="zh-CN" sz="2400" b="1" dirty="0" smtClean="0">
                    <a:solidFill>
                      <a:srgbClr val="FF0000"/>
                    </a:solidFill>
                    <a:latin typeface="Times New Roman" pitchFamily="18" charset="0"/>
                    <a:cs typeface="Times New Roman" pitchFamily="18" charset="0"/>
                  </a:rPr>
                  <a:t>2CO+O</a:t>
                </a:r>
                <a:r>
                  <a:rPr lang="en-US" altLang="zh-CN" sz="2400" b="1" baseline="-25000" dirty="0" smtClean="0">
                    <a:solidFill>
                      <a:srgbClr val="FF0000"/>
                    </a:solidFill>
                    <a:latin typeface="Times New Roman" pitchFamily="18" charset="0"/>
                    <a:cs typeface="Times New Roman" pitchFamily="18" charset="0"/>
                  </a:rPr>
                  <a:t>2</a:t>
                </a:r>
                <a:r>
                  <a:rPr lang="en-US" altLang="zh-CN" sz="2400" b="1" dirty="0" smtClean="0">
                    <a:solidFill>
                      <a:srgbClr val="FF0000"/>
                    </a:solidFill>
                    <a:latin typeface="Times New Roman" pitchFamily="18" charset="0"/>
                    <a:ea typeface="宋体" panose="02010600030101010101" pitchFamily="2" charset="-122"/>
                    <a:cs typeface="Times New Roman" pitchFamily="18"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0" dirty="0" smtClean="0">
                                <a:solidFill>
                                  <a:srgbClr val="FF0000"/>
                                </a:solidFill>
                                <a:latin typeface="Cambria Math"/>
                                <a:ea typeface="宋体" panose="02010600030101010101" pitchFamily="2" charset="-122"/>
                                <a:cs typeface="Cambria Math" panose="02040503050406030204" charset="0"/>
                              </a:rPr>
                              <m:t>  </m:t>
                            </m:r>
                            <m:r>
                              <a:rPr lang="zh-CN" altLang="en-US" sz="1600" b="1" dirty="0">
                                <a:solidFill>
                                  <a:srgbClr val="FF0000"/>
                                </a:solidFill>
                                <a:latin typeface="Cambria Math"/>
                                <a:ea typeface="宋体" panose="02010600030101010101" pitchFamily="2" charset="-122"/>
                                <a:cs typeface="Cambria Math" panose="02040503050406030204" charset="0"/>
                              </a:rPr>
                              <m:t>点燃</m:t>
                            </m:r>
                            <m:r>
                              <a:rPr lang="en-US" altLang="zh-CN" sz="1600" b="1" i="0"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smtClean="0">
                    <a:solidFill>
                      <a:srgbClr val="FF0000"/>
                    </a:solidFill>
                    <a:latin typeface="Times New Roman" pitchFamily="18" charset="0"/>
                    <a:cs typeface="Times New Roman" pitchFamily="18" charset="0"/>
                  </a:rPr>
                  <a:t>2CO</a:t>
                </a:r>
                <a:r>
                  <a:rPr lang="en-US" altLang="zh-CN" sz="2400" b="1" baseline="-25000" dirty="0" smtClean="0">
                    <a:solidFill>
                      <a:srgbClr val="FF0000"/>
                    </a:solidFill>
                    <a:latin typeface="Times New Roman" pitchFamily="18" charset="0"/>
                    <a:cs typeface="Times New Roman" pitchFamily="18" charset="0"/>
                  </a:rPr>
                  <a:t>2</a:t>
                </a:r>
                <a:endParaRPr lang="zh-CN" altLang="en-US" b="1" baseline="-25000" dirty="0">
                  <a:solidFill>
                    <a:srgbClr val="FF0000"/>
                  </a:solidFill>
                  <a:latin typeface="Times New Roman" pitchFamily="18" charset="0"/>
                  <a:ea typeface="宋体" pitchFamily="2" charset="-122"/>
                  <a:cs typeface="Times New Roman" pitchFamily="18" charset="0"/>
                </a:endParaRPr>
              </a:p>
            </p:txBody>
          </p:sp>
        </mc:Choice>
        <mc:Fallback>
          <p:sp>
            <p:nvSpPr>
              <p:cNvPr id="14" name="TextBox 13"/>
              <p:cNvSpPr txBox="1">
                <a:spLocks noRot="1" noChangeAspect="1" noMove="1" noResize="1" noEditPoints="1" noAdjustHandles="1" noChangeArrowheads="1" noChangeShapeType="1" noTextEdit="1"/>
              </p:cNvSpPr>
              <p:nvPr/>
            </p:nvSpPr>
            <p:spPr>
              <a:xfrm>
                <a:off x="4934443" y="4424672"/>
                <a:ext cx="2923793" cy="538802"/>
              </a:xfrm>
              <a:prstGeom prst="rect">
                <a:avLst/>
              </a:prstGeom>
              <a:blipFill rotWithShape="1">
                <a:blip r:embed="rId9"/>
                <a:stretch>
                  <a:fillRect l="-3125" b="-20455"/>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3661543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randombar(horizont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randombar(horizontal)">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randombar(horizont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14">
                                            <p:txEl>
                                              <p:pRg st="0" end="0"/>
                                            </p:txEl>
                                          </p:spTgt>
                                        </p:tgtEl>
                                        <p:attrNameLst>
                                          <p:attrName>style.visibility</p:attrName>
                                        </p:attrNameLst>
                                      </p:cBhvr>
                                      <p:to>
                                        <p:strVal val="visible"/>
                                      </p:to>
                                    </p:set>
                                    <p:animEffect transition="in" filter="randombar(horizontal)">
                                      <p:cBhvr>
                                        <p:cTn id="27" dur="500"/>
                                        <p:tgtEl>
                                          <p:spTgt spid="14">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17">
                                            <p:txEl>
                                              <p:pRg st="0" end="0"/>
                                            </p:txEl>
                                          </p:spTgt>
                                        </p:tgtEl>
                                        <p:attrNameLst>
                                          <p:attrName>style.visibility</p:attrName>
                                        </p:attrNameLst>
                                      </p:cBhvr>
                                      <p:to>
                                        <p:strVal val="visible"/>
                                      </p:to>
                                    </p:set>
                                    <p:animEffect transition="in" filter="randombar(horizontal)">
                                      <p:cBhvr>
                                        <p:cTn id="32" dur="500"/>
                                        <p:tgtEl>
                                          <p:spTgt spid="1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19">
                                            <p:txEl>
                                              <p:pRg st="0" end="0"/>
                                            </p:txEl>
                                          </p:spTgt>
                                        </p:tgtEl>
                                        <p:attrNameLst>
                                          <p:attrName>style.visibility</p:attrName>
                                        </p:attrNameLst>
                                      </p:cBhvr>
                                      <p:to>
                                        <p:strVal val="visible"/>
                                      </p:to>
                                    </p:set>
                                    <p:animEffect transition="in" filter="randombar(horizontal)">
                                      <p:cBhvr>
                                        <p:cTn id="37"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extLst>
              <a:ext uri="{FF2B5EF4-FFF2-40B4-BE49-F238E27FC236}">
                <a16:creationId xmlns="" xmlns:a16="http://schemas.microsoft.com/office/drawing/2014/main" id="{A0FEA59D-C2AE-DF42-8BCB-C8C0259D0B16}"/>
              </a:ext>
            </a:extLst>
          </p:cNvPr>
          <p:cNvSpPr/>
          <p:nvPr/>
        </p:nvSpPr>
        <p:spPr>
          <a:xfrm>
            <a:off x="10720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424918" y="2957815"/>
            <a:ext cx="2849714" cy="144655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数据链接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真题试做</a:t>
            </a:r>
          </a:p>
        </p:txBody>
      </p:sp>
      <p:sp>
        <p:nvSpPr>
          <p:cNvPr id="4" name="圆角矩形 3">
            <a:extLst>
              <a:ext uri="{FF2B5EF4-FFF2-40B4-BE49-F238E27FC236}">
                <a16:creationId xmlns="" xmlns:a16="http://schemas.microsoft.com/office/drawing/2014/main" id="{A964C95F-2FCC-314C-AFE2-CBA7E3267291}"/>
              </a:ext>
            </a:extLst>
          </p:cNvPr>
          <p:cNvSpPr/>
          <p:nvPr/>
        </p:nvSpPr>
        <p:spPr>
          <a:xfrm>
            <a:off x="43067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a:extLst>
              <a:ext uri="{FF2B5EF4-FFF2-40B4-BE49-F238E27FC236}">
                <a16:creationId xmlns="" xmlns:a16="http://schemas.microsoft.com/office/drawing/2014/main" id="{D9ABA66B-E34B-3749-821C-2A104C7ACF98}"/>
              </a:ext>
            </a:extLst>
          </p:cNvPr>
          <p:cNvSpPr/>
          <p:nvPr/>
        </p:nvSpPr>
        <p:spPr>
          <a:xfrm>
            <a:off x="40898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4609319" y="2700000"/>
            <a:ext cx="7255303" cy="1962697"/>
            <a:chOff x="3236309" y="2163606"/>
            <a:chExt cx="7255303" cy="706942"/>
          </a:xfrm>
        </p:grpSpPr>
        <p:sp>
          <p:nvSpPr>
            <p:cNvPr id="18" name="文本框 2">
              <a:hlinkClick r:id="rId2" action="ppaction://hlinksldjump"/>
            </p:cNvPr>
            <p:cNvSpPr txBox="1"/>
            <p:nvPr/>
          </p:nvSpPr>
          <p:spPr>
            <a:xfrm>
              <a:off x="3236309" y="2163606"/>
              <a:ext cx="7255303" cy="188458"/>
            </a:xfrm>
            <a:prstGeom prst="rect">
              <a:avLst/>
            </a:prstGeom>
            <a:noFill/>
            <a:ln w="9525">
              <a:noFill/>
            </a:ln>
          </p:spPr>
          <p:txBody>
            <a:bodyPr wrap="square" anchor="t">
              <a:spAutoFit/>
            </a:bodyPr>
            <a:lstStyle/>
            <a:p>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 命题点 </a:t>
              </a:r>
              <a:r>
                <a:rPr lang="en-US" altLang="zh-CN" sz="2800" b="1" dirty="0">
                  <a:solidFill>
                    <a:schemeClr val="bg1"/>
                  </a:solidFill>
                  <a:latin typeface="Times New Roman" pitchFamily="18" charset="0"/>
                  <a:ea typeface="黑体" panose="02010609060101010101" pitchFamily="49" charset="-122"/>
                  <a:cs typeface="Times New Roman" pitchFamily="18" charset="0"/>
                  <a:sym typeface="宋体" panose="02010600030101010101" pitchFamily="2" charset="-122"/>
                </a:rPr>
                <a:t>1</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  碳</a:t>
              </a:r>
              <a:r>
                <a:rPr lang="zh-CN" altLang="en-US" sz="2800" b="1" dirty="0">
                  <a:latin typeface="黑体" panose="02010609060101010101" pitchFamily="49" charset="-122"/>
                  <a:ea typeface="黑体" panose="02010609060101010101" pitchFamily="49" charset="-122"/>
                  <a:sym typeface="宋体" panose="02010600030101010101" pitchFamily="2" charset="-122"/>
                </a:rPr>
                <a:t>单质的性质和用途</a:t>
              </a:r>
              <a:endParaRPr lang="zh-CN" altLang="zh-CN" sz="2800" dirty="0">
                <a:latin typeface="黑体" panose="02010609060101010101" pitchFamily="49" charset="-122"/>
                <a:ea typeface="黑体" panose="02010609060101010101" pitchFamily="49" charset="-122"/>
              </a:endParaRPr>
            </a:p>
          </p:txBody>
        </p:sp>
        <p:sp>
          <p:nvSpPr>
            <p:cNvPr id="20" name="文本框 2">
              <a:hlinkClick r:id="rId3" action="ppaction://hlinksldjump"/>
            </p:cNvPr>
            <p:cNvSpPr txBox="1"/>
            <p:nvPr/>
          </p:nvSpPr>
          <p:spPr>
            <a:xfrm>
              <a:off x="3237628" y="2682090"/>
              <a:ext cx="7253984" cy="188458"/>
            </a:xfrm>
            <a:prstGeom prst="rect">
              <a:avLst/>
            </a:prstGeom>
            <a:noFill/>
            <a:ln w="9525">
              <a:noFill/>
            </a:ln>
          </p:spPr>
          <p:txBody>
            <a:bodyPr wrap="square" anchor="t">
              <a:spAutoFit/>
            </a:bodyPr>
            <a:lstStyle/>
            <a:p>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 命题点    二氧化碳</a:t>
              </a:r>
              <a:r>
                <a:rPr lang="zh-CN" altLang="en-US" sz="2800" b="1" dirty="0">
                  <a:latin typeface="黑体" panose="02010609060101010101" pitchFamily="49" charset="-122"/>
                  <a:ea typeface="黑体" panose="02010609060101010101" pitchFamily="49" charset="-122"/>
                  <a:sym typeface="宋体" panose="02010600030101010101" pitchFamily="2" charset="-122"/>
                </a:rPr>
                <a:t>的制取</a:t>
              </a:r>
              <a:endParaRPr lang="zh-CN" altLang="zh-CN" sz="2800" dirty="0">
                <a:latin typeface="黑体" panose="02010609060101010101" pitchFamily="49" charset="-122"/>
                <a:ea typeface="黑体" panose="02010609060101010101" pitchFamily="49" charset="-122"/>
              </a:endParaRPr>
            </a:p>
          </p:txBody>
        </p:sp>
      </p:grpSp>
      <p:sp>
        <p:nvSpPr>
          <p:cNvPr id="31" name="椭圆 30">
            <a:extLst>
              <a:ext uri="{FF2B5EF4-FFF2-40B4-BE49-F238E27FC236}">
                <a16:creationId xmlns="" xmlns:a16="http://schemas.microsoft.com/office/drawing/2014/main" id="{097CE391-17D6-1348-B001-A9F01EE6070D}"/>
              </a:ext>
            </a:extLst>
          </p:cNvPr>
          <p:cNvSpPr/>
          <p:nvPr/>
        </p:nvSpPr>
        <p:spPr>
          <a:xfrm>
            <a:off x="6048000" y="4228555"/>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400" b="1" dirty="0" smtClean="0">
                <a:latin typeface="Times New Roman" pitchFamily="18" charset="0"/>
                <a:cs typeface="Times New Roman" pitchFamily="18" charset="0"/>
              </a:rPr>
              <a:t>3</a:t>
            </a:r>
            <a:endParaRPr kumimoji="1" lang="zh-CN" altLang="en-US" sz="2400" b="1" dirty="0">
              <a:latin typeface="Times New Roman" pitchFamily="18" charset="0"/>
              <a:cs typeface="Times New Roman" pitchFamily="18" charset="0"/>
            </a:endParaRPr>
          </a:p>
        </p:txBody>
      </p:sp>
      <p:sp>
        <p:nvSpPr>
          <p:cNvPr id="14" name="文本框 2">
            <a:hlinkClick r:id="rId4" action="ppaction://hlinksldjump"/>
          </p:cNvPr>
          <p:cNvSpPr txBox="1"/>
          <p:nvPr/>
        </p:nvSpPr>
        <p:spPr>
          <a:xfrm>
            <a:off x="4610638" y="3419480"/>
            <a:ext cx="6994340" cy="523220"/>
          </a:xfrm>
          <a:prstGeom prst="rect">
            <a:avLst/>
          </a:prstGeom>
          <a:noFill/>
          <a:ln w="9525">
            <a:noFill/>
          </a:ln>
        </p:spPr>
        <p:txBody>
          <a:bodyPr wrap="square" anchor="t">
            <a:spAutoFit/>
          </a:bodyPr>
          <a:lstStyle/>
          <a:p>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 命题点    二氧化碳</a:t>
            </a:r>
            <a:r>
              <a:rPr lang="zh-CN" altLang="en-US" sz="2800" b="1" dirty="0">
                <a:latin typeface="黑体" panose="02010609060101010101" pitchFamily="49" charset="-122"/>
                <a:ea typeface="黑体" panose="02010609060101010101" pitchFamily="49" charset="-122"/>
                <a:sym typeface="宋体" panose="02010600030101010101" pitchFamily="2" charset="-122"/>
              </a:rPr>
              <a:t>和一氧化碳的性质</a:t>
            </a:r>
            <a:endParaRPr lang="zh-CN" altLang="zh-CN" sz="2800" dirty="0">
              <a:latin typeface="黑体" panose="02010609060101010101" pitchFamily="49" charset="-122"/>
              <a:ea typeface="黑体" panose="02010609060101010101" pitchFamily="49" charset="-122"/>
            </a:endParaRPr>
          </a:p>
        </p:txBody>
      </p:sp>
      <p:sp>
        <p:nvSpPr>
          <p:cNvPr id="15" name="椭圆 14">
            <a:extLst>
              <a:ext uri="{FF2B5EF4-FFF2-40B4-BE49-F238E27FC236}">
                <a16:creationId xmlns="" xmlns:a16="http://schemas.microsoft.com/office/drawing/2014/main" id="{097CE391-17D6-1348-B001-A9F01EE6070D}"/>
              </a:ext>
            </a:extLst>
          </p:cNvPr>
          <p:cNvSpPr/>
          <p:nvPr/>
        </p:nvSpPr>
        <p:spPr>
          <a:xfrm>
            <a:off x="6048000" y="3509075"/>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400" b="1" dirty="0" smtClean="0">
                <a:latin typeface="Times New Roman" pitchFamily="18" charset="0"/>
                <a:cs typeface="Times New Roman" pitchFamily="18" charset="0"/>
              </a:rPr>
              <a:t>2</a:t>
            </a:r>
            <a:endParaRPr kumimoji="1" lang="zh-CN" altLang="en-US" sz="2400" b="1" dirty="0">
              <a:latin typeface="Times New Roman" pitchFamily="18" charset="0"/>
              <a:cs typeface="Times New Roman" pitchFamily="18" charset="0"/>
            </a:endParaRPr>
          </a:p>
        </p:txBody>
      </p:sp>
      <p:sp>
        <p:nvSpPr>
          <p:cNvPr id="23" name="椭圆 22">
            <a:extLst>
              <a:ext uri="{FF2B5EF4-FFF2-40B4-BE49-F238E27FC236}">
                <a16:creationId xmlns="" xmlns:a16="http://schemas.microsoft.com/office/drawing/2014/main" id="{097CE391-17D6-1348-B001-A9F01EE6070D}"/>
              </a:ext>
            </a:extLst>
          </p:cNvPr>
          <p:cNvSpPr/>
          <p:nvPr/>
        </p:nvSpPr>
        <p:spPr>
          <a:xfrm>
            <a:off x="6048000" y="2810496"/>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400" b="1" dirty="0" smtClean="0">
                <a:latin typeface="Times New Roman" pitchFamily="18" charset="0"/>
                <a:cs typeface="Times New Roman" pitchFamily="18" charset="0"/>
              </a:rPr>
              <a:t>1</a:t>
            </a:r>
            <a:endParaRPr kumimoji="1" lang="zh-CN" altLang="en-US" sz="2400" b="1" dirty="0">
              <a:latin typeface="Times New Roman" pitchFamily="18" charset="0"/>
              <a:cs typeface="Times New Roman" pitchFamily="18" charset="0"/>
            </a:endParaRPr>
          </a:p>
        </p:txBody>
      </p:sp>
    </p:spTree>
    <p:extLst>
      <p:ext uri="{BB962C8B-B14F-4D97-AF65-F5344CB8AC3E}">
        <p14:creationId xmlns:p14="http://schemas.microsoft.com/office/powerpoint/2010/main" xmlns="" val="18844896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8" name="TextBox 17"/>
          <p:cNvSpPr txBox="1"/>
          <p:nvPr/>
        </p:nvSpPr>
        <p:spPr>
          <a:xfrm>
            <a:off x="720000" y="1770702"/>
            <a:ext cx="11065601" cy="3618939"/>
          </a:xfrm>
          <a:prstGeom prst="rect">
            <a:avLst/>
          </a:prstGeom>
          <a:noFill/>
        </p:spPr>
        <p:txBody>
          <a:bodyPr wrap="square" rtlCol="0">
            <a:spAutoFit/>
          </a:bodyPr>
          <a:lstStyle/>
          <a:p>
            <a:pPr>
              <a:lnSpc>
                <a:spcPts val="5500"/>
              </a:lnSpc>
            </a:pPr>
            <a:r>
              <a:rPr lang="en-US" altLang="zh-CN" sz="2400" b="1" dirty="0">
                <a:latin typeface="Times New Roman" pitchFamily="18" charset="0"/>
                <a:ea typeface="宋体" pitchFamily="2" charset="-122"/>
                <a:cs typeface="Times New Roman" pitchFamily="18" charset="0"/>
              </a:rPr>
              <a:t>19.</a:t>
            </a:r>
            <a:r>
              <a:rPr lang="zh-CN" altLang="en-US" sz="2400" b="1" dirty="0">
                <a:latin typeface="Times New Roman" pitchFamily="18" charset="0"/>
                <a:ea typeface="宋体" pitchFamily="2" charset="-122"/>
                <a:cs typeface="Times New Roman" pitchFamily="18" charset="0"/>
              </a:rPr>
              <a:t>一氧化碳还原氧化铜</a:t>
            </a:r>
            <a:r>
              <a:rPr lang="en-US" altLang="zh-CN" sz="2400" b="1" dirty="0" smtClean="0">
                <a:latin typeface="Times New Roman" pitchFamily="18" charset="0"/>
                <a:ea typeface="宋体" pitchFamily="2" charset="-122"/>
                <a:cs typeface="Times New Roman" pitchFamily="18" charset="0"/>
              </a:rPr>
              <a:t>:</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en-US" sz="2400" b="1" dirty="0" smtClean="0">
                <a:latin typeface="Times New Roman" pitchFamily="18" charset="0"/>
                <a:ea typeface="宋体" pitchFamily="2" charset="-122"/>
                <a:cs typeface="Times New Roman" pitchFamily="18" charset="0"/>
              </a:rPr>
              <a:t>。 </a:t>
            </a:r>
            <a:endParaRPr lang="zh-CN" altLang="en-US" sz="2400" b="1" dirty="0">
              <a:latin typeface="Times New Roman" pitchFamily="18" charset="0"/>
              <a:ea typeface="宋体" pitchFamily="2" charset="-122"/>
              <a:cs typeface="Times New Roman" pitchFamily="18" charset="0"/>
            </a:endParaRPr>
          </a:p>
          <a:p>
            <a:pPr>
              <a:lnSpc>
                <a:spcPts val="5500"/>
              </a:lnSpc>
            </a:pPr>
            <a:r>
              <a:rPr lang="en-US" altLang="zh-CN" sz="2400" b="1" dirty="0">
                <a:latin typeface="Times New Roman" pitchFamily="18" charset="0"/>
                <a:ea typeface="宋体" pitchFamily="2" charset="-122"/>
                <a:cs typeface="Times New Roman" pitchFamily="18" charset="0"/>
              </a:rPr>
              <a:t>20.</a:t>
            </a:r>
            <a:r>
              <a:rPr lang="zh-CN" altLang="en-US" sz="2400" b="1" dirty="0">
                <a:latin typeface="Times New Roman" pitchFamily="18" charset="0"/>
                <a:ea typeface="宋体" pitchFamily="2" charset="-122"/>
                <a:cs typeface="Times New Roman" pitchFamily="18" charset="0"/>
              </a:rPr>
              <a:t>天然气、沼气、煤矿瓦斯气的燃烧或爆炸</a:t>
            </a:r>
            <a:r>
              <a:rPr lang="en-US" altLang="zh-CN" sz="2400" b="1" dirty="0">
                <a:latin typeface="Times New Roman" pitchFamily="18" charset="0"/>
                <a:ea typeface="宋体" pitchFamily="2" charset="-122"/>
                <a:cs typeface="Times New Roman" pitchFamily="18" charset="0"/>
              </a:rPr>
              <a:t>:</a:t>
            </a:r>
            <a:r>
              <a:rPr lang="zh-CN" altLang="en-US" sz="2400" b="1" u="sng" dirty="0">
                <a:latin typeface="Times New Roman" pitchFamily="18" charset="0"/>
                <a:ea typeface="宋体" pitchFamily="2" charset="-122"/>
                <a:cs typeface="Times New Roman" pitchFamily="18" charset="0"/>
              </a:rPr>
              <a:t>　　　　　　　　　　　　　　</a:t>
            </a:r>
            <a:r>
              <a:rPr lang="zh-CN" altLang="en-US" sz="2400" b="1" dirty="0">
                <a:latin typeface="Times New Roman" pitchFamily="18" charset="0"/>
                <a:ea typeface="宋体" pitchFamily="2" charset="-122"/>
                <a:cs typeface="Times New Roman" pitchFamily="18" charset="0"/>
              </a:rPr>
              <a:t>。 </a:t>
            </a:r>
          </a:p>
          <a:p>
            <a:pPr>
              <a:lnSpc>
                <a:spcPts val="5500"/>
              </a:lnSpc>
            </a:pPr>
            <a:r>
              <a:rPr lang="en-US" altLang="zh-CN" sz="2400" b="1" dirty="0">
                <a:latin typeface="Times New Roman" pitchFamily="18" charset="0"/>
                <a:ea typeface="宋体" pitchFamily="2" charset="-122"/>
                <a:cs typeface="Times New Roman" pitchFamily="18" charset="0"/>
              </a:rPr>
              <a:t>21.</a:t>
            </a:r>
            <a:r>
              <a:rPr lang="zh-CN" altLang="en-US" sz="2400" b="1" dirty="0">
                <a:latin typeface="Times New Roman" pitchFamily="18" charset="0"/>
                <a:ea typeface="宋体" pitchFamily="2" charset="-122"/>
                <a:cs typeface="Times New Roman" pitchFamily="18" charset="0"/>
              </a:rPr>
              <a:t>乙醇燃烧</a:t>
            </a:r>
            <a:r>
              <a:rPr lang="en-US" altLang="zh-CN" sz="2400" b="1" dirty="0" smtClean="0">
                <a:latin typeface="Times New Roman" pitchFamily="18" charset="0"/>
                <a:ea typeface="宋体" pitchFamily="2" charset="-122"/>
                <a:cs typeface="Times New Roman" pitchFamily="18" charset="0"/>
              </a:rPr>
              <a:t>:</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zh-CN" altLang="en-US" sz="2400" b="1" dirty="0" smtClean="0">
                <a:latin typeface="Times New Roman" pitchFamily="18" charset="0"/>
                <a:ea typeface="宋体" pitchFamily="2" charset="-122"/>
                <a:cs typeface="Times New Roman" pitchFamily="18" charset="0"/>
              </a:rPr>
              <a:t>。 </a:t>
            </a:r>
            <a:endParaRPr lang="zh-CN" altLang="en-US" sz="2400" b="1" dirty="0">
              <a:latin typeface="Times New Roman" pitchFamily="18" charset="0"/>
              <a:ea typeface="宋体" pitchFamily="2" charset="-122"/>
              <a:cs typeface="Times New Roman" pitchFamily="18" charset="0"/>
            </a:endParaRPr>
          </a:p>
          <a:p>
            <a:pPr>
              <a:lnSpc>
                <a:spcPts val="5500"/>
              </a:lnSpc>
            </a:pPr>
            <a:r>
              <a:rPr lang="en-US" altLang="zh-CN" sz="2400" b="1" dirty="0">
                <a:latin typeface="Times New Roman" pitchFamily="18" charset="0"/>
                <a:ea typeface="宋体" pitchFamily="2" charset="-122"/>
                <a:cs typeface="Times New Roman" pitchFamily="18" charset="0"/>
              </a:rPr>
              <a:t>22.</a:t>
            </a:r>
            <a:r>
              <a:rPr lang="zh-CN" altLang="en-US" sz="2400" b="1" dirty="0">
                <a:latin typeface="Times New Roman" pitchFamily="18" charset="0"/>
                <a:ea typeface="宋体" pitchFamily="2" charset="-122"/>
                <a:cs typeface="Times New Roman" pitchFamily="18" charset="0"/>
              </a:rPr>
              <a:t>碳酸氢钠受热分解</a:t>
            </a:r>
            <a:r>
              <a:rPr lang="en-US" altLang="zh-CN" sz="2400" b="1" dirty="0" smtClean="0">
                <a:latin typeface="Times New Roman" pitchFamily="18" charset="0"/>
                <a:ea typeface="宋体" pitchFamily="2" charset="-122"/>
                <a:cs typeface="Times New Roman" pitchFamily="18" charset="0"/>
              </a:rPr>
              <a:t>:</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zh-CN" altLang="en-US" sz="2400" b="1" dirty="0" smtClean="0">
                <a:latin typeface="Times New Roman" pitchFamily="18" charset="0"/>
                <a:ea typeface="宋体" pitchFamily="2" charset="-122"/>
                <a:cs typeface="Times New Roman" pitchFamily="18" charset="0"/>
              </a:rPr>
              <a:t>。 </a:t>
            </a:r>
            <a:endParaRPr lang="zh-CN" altLang="en-US" sz="2400" b="1" dirty="0">
              <a:latin typeface="Times New Roman" pitchFamily="18" charset="0"/>
              <a:ea typeface="宋体" pitchFamily="2" charset="-122"/>
              <a:cs typeface="Times New Roman" pitchFamily="18" charset="0"/>
            </a:endParaRPr>
          </a:p>
          <a:p>
            <a:pPr>
              <a:lnSpc>
                <a:spcPts val="5500"/>
              </a:lnSpc>
            </a:pPr>
            <a:r>
              <a:rPr lang="en-US" altLang="zh-CN" sz="2400" b="1" dirty="0">
                <a:latin typeface="Times New Roman" pitchFamily="18" charset="0"/>
                <a:ea typeface="宋体" pitchFamily="2" charset="-122"/>
                <a:cs typeface="Times New Roman" pitchFamily="18" charset="0"/>
              </a:rPr>
              <a:t>23.</a:t>
            </a:r>
            <a:r>
              <a:rPr lang="zh-CN" altLang="en-US" sz="2400" b="1" dirty="0">
                <a:latin typeface="Times New Roman" pitchFamily="18" charset="0"/>
                <a:ea typeface="宋体" pitchFamily="2" charset="-122"/>
                <a:cs typeface="Times New Roman" pitchFamily="18" charset="0"/>
              </a:rPr>
              <a:t>碳酸氢铵受热分解</a:t>
            </a:r>
            <a:r>
              <a:rPr lang="en-US" altLang="zh-CN" sz="2400" b="1" dirty="0" smtClean="0">
                <a:latin typeface="Times New Roman" pitchFamily="18" charset="0"/>
                <a:ea typeface="宋体" pitchFamily="2" charset="-122"/>
                <a:cs typeface="Times New Roman" pitchFamily="18" charset="0"/>
              </a:rPr>
              <a:t>:</a:t>
            </a:r>
            <a:r>
              <a:rPr lang="zh-CN" altLang="zh-CN" sz="2400" b="1" u="sng" dirty="0" smtClean="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endParaRPr lang="zh-CN" altLang="en-US" sz="2400" b="1" dirty="0">
              <a:latin typeface="宋体" pitchFamily="2" charset="-122"/>
              <a:ea typeface="宋体" pitchFamily="2" charset="-122"/>
            </a:endParaRPr>
          </a:p>
        </p:txBody>
      </p:sp>
      <mc:AlternateContent xmlns:mc="http://schemas.openxmlformats.org/markup-compatibility/2006">
        <mc:Choice xmlns:a14="http://schemas.microsoft.com/office/drawing/2010/main" xmlns="" Requires="a14">
          <p:sp>
            <p:nvSpPr>
              <p:cNvPr id="16" name="TextBox 15"/>
              <p:cNvSpPr txBox="1"/>
              <p:nvPr/>
            </p:nvSpPr>
            <p:spPr>
              <a:xfrm>
                <a:off x="4438521" y="1937517"/>
                <a:ext cx="3185487" cy="520592"/>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CuO+CO</a:t>
                </a:r>
                <a:r>
                  <a:rPr lang="en-US" altLang="zh-CN" sz="2400" b="1" baseline="-25000" dirty="0" smtClean="0">
                    <a:solidFill>
                      <a:srgbClr val="FF0000"/>
                    </a:solidFill>
                    <a:latin typeface="Times New Roman" pitchFamily="18" charset="0"/>
                    <a:ea typeface="宋体" pitchFamily="2" charset="-122"/>
                    <a:cs typeface="Times New Roman" pitchFamily="18" charset="0"/>
                  </a:rPr>
                  <a:t/>
                </a:r>
                <a14:m>
                  <m:oMath xmlns:m="http://schemas.openxmlformats.org/officeDocument/2006/math">
                    <m:f>
                      <m:fPr>
                        <m:ctrlPr>
                          <a:rPr lang="en-US" altLang="zh-CN" sz="20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2000" b="1" i="1" dirty="0">
                                <a:solidFill>
                                  <a:srgbClr val="FF0000"/>
                                </a:solidFill>
                                <a:latin typeface="Cambria Math"/>
                                <a:ea typeface="宋体" panose="02010600030101010101" pitchFamily="2" charset="-122"/>
                                <a:cs typeface="Cambria Math" panose="02040503050406030204" charset="0"/>
                              </a:rPr>
                            </m:ctrlPr>
                          </m:barPr>
                          <m:e>
                            <m:r>
                              <a:rPr lang="en-US" altLang="zh-CN" sz="2000" b="1" dirty="0">
                                <a:solidFill>
                                  <a:srgbClr val="FF0000"/>
                                </a:solidFill>
                                <a:latin typeface="Cambria Math"/>
                                <a:ea typeface="宋体" panose="02010600030101010101" pitchFamily="2" charset="-122"/>
                                <a:cs typeface="Cambria Math" panose="02040503050406030204" charset="0"/>
                              </a:rPr>
                              <m:t>  </m:t>
                            </m:r>
                            <m:r>
                              <a:rPr lang="en-US" altLang="zh-CN" sz="2000" b="1" i="1" dirty="0">
                                <a:solidFill>
                                  <a:srgbClr val="FF0000"/>
                                </a:solidFill>
                                <a:latin typeface="Cambria Math"/>
                                <a:ea typeface="宋体" panose="02010600030101010101" pitchFamily="2" charset="-122"/>
                                <a:cs typeface="Cambria Math" panose="02040503050406030204" charset="0"/>
                              </a:rPr>
                              <m:t>  </m:t>
                            </m:r>
                            <m:r>
                              <a:rPr lang="zh-CN" altLang="en-US" sz="2000" b="1" i="1" dirty="0">
                                <a:solidFill>
                                  <a:srgbClr val="FF0000"/>
                                </a:solidFill>
                                <a:latin typeface="Cambria Math"/>
                                <a:ea typeface="宋体" panose="02010600030101010101" pitchFamily="2" charset="-122"/>
                                <a:cs typeface="Cambria Math" panose="02040503050406030204" charset="0"/>
                              </a:rPr>
                              <m:t>△</m:t>
                            </m:r>
                            <m:r>
                              <a:rPr lang="en-US" altLang="zh-CN" sz="2000" b="1" i="1" dirty="0">
                                <a:solidFill>
                                  <a:srgbClr val="FF0000"/>
                                </a:solidFill>
                                <a:latin typeface="Cambria Math"/>
                                <a:ea typeface="宋体" panose="02010600030101010101" pitchFamily="2" charset="-122"/>
                                <a:cs typeface="Cambria Math" panose="02040503050406030204" charset="0"/>
                              </a:rPr>
                              <m:t>    </m:t>
                            </m:r>
                          </m:e>
                        </m:bar>
                      </m:num>
                      <m:den>
                        <m:r>
                          <a:rPr lang="en-US" altLang="zh-CN" sz="2000"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2400" b="1" dirty="0">
                    <a:solidFill>
                      <a:srgbClr val="FF0000"/>
                    </a:solidFill>
                    <a:latin typeface="Times New Roman" pitchFamily="18" charset="0"/>
                    <a:ea typeface="宋体" pitchFamily="2" charset="-122"/>
                    <a:cs typeface="Times New Roman" pitchFamily="18" charset="0"/>
                  </a:rPr>
                  <a:t/>
                </a:r>
                <a:r>
                  <a:rPr lang="en-US" altLang="zh-CN" sz="2400" b="1" dirty="0">
                    <a:solidFill>
                      <a:srgbClr val="FF0000"/>
                    </a:solidFill>
                    <a:latin typeface="Times New Roman" pitchFamily="18" charset="0"/>
                    <a:cs typeface="Times New Roman" pitchFamily="18" charset="0"/>
                  </a:rPr>
                  <a:t>Cu+CO</a:t>
                </a:r>
                <a:r>
                  <a:rPr lang="en-US" altLang="zh-CN" sz="2400" b="1" baseline="-25000" dirty="0">
                    <a:solidFill>
                      <a:srgbClr val="FF0000"/>
                    </a:solidFill>
                    <a:latin typeface="Times New Roman" pitchFamily="18" charset="0"/>
                    <a:cs typeface="Times New Roman" pitchFamily="18" charset="0"/>
                  </a:rPr>
                  <a:t>2</a:t>
                </a:r>
                <a:endParaRPr lang="zh-CN" altLang="en-US" b="1" dirty="0">
                  <a:solidFill>
                    <a:srgbClr val="FF0000"/>
                  </a:solidFill>
                  <a:latin typeface="Times New Roman" pitchFamily="18" charset="0"/>
                  <a:ea typeface="宋体" pitchFamily="2" charset="-122"/>
                  <a:cs typeface="Times New Roman" pitchFamily="18" charset="0"/>
                </a:endParaRPr>
              </a:p>
            </p:txBody>
          </p:sp>
        </mc:Choice>
        <mc:Fallback>
          <p:sp>
            <p:nvSpPr>
              <p:cNvPr id="16" name="TextBox 15"/>
              <p:cNvSpPr txBox="1">
                <a:spLocks noRot="1" noChangeAspect="1" noMove="1" noResize="1" noEditPoints="1" noAdjustHandles="1" noChangeArrowheads="1" noChangeShapeType="1" noTextEdit="1"/>
              </p:cNvSpPr>
              <p:nvPr/>
            </p:nvSpPr>
            <p:spPr>
              <a:xfrm>
                <a:off x="4438521" y="1937517"/>
                <a:ext cx="3185487" cy="520592"/>
              </a:xfrm>
              <a:prstGeom prst="rect">
                <a:avLst/>
              </a:prstGeom>
              <a:blipFill rotWithShape="1">
                <a:blip r:embed="rId3"/>
                <a:stretch>
                  <a:fillRect l="-2868" t="-8235" b="-1647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1" name="TextBox 10"/>
              <p:cNvSpPr txBox="1"/>
              <p:nvPr/>
            </p:nvSpPr>
            <p:spPr>
              <a:xfrm>
                <a:off x="7316398" y="2581517"/>
                <a:ext cx="3599957" cy="538802"/>
              </a:xfrm>
              <a:prstGeom prst="rect">
                <a:avLst/>
              </a:prstGeom>
              <a:noFill/>
            </p:spPr>
            <p:txBody>
              <a:bodyPr wrap="square" rtlCol="0">
                <a:spAutoFit/>
              </a:bodyPr>
              <a:lstStyle/>
              <a:p>
                <a:r>
                  <a:rPr lang="en-US" altLang="zh-CN" sz="2400" b="1" dirty="0" smtClean="0">
                    <a:solidFill>
                      <a:srgbClr val="FF0000"/>
                    </a:solidFill>
                    <a:latin typeface="Times New Roman" pitchFamily="18" charset="0"/>
                    <a:cs typeface="Times New Roman" pitchFamily="18" charset="0"/>
                  </a:rPr>
                  <a:t>CH</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+2O</a:t>
                </a:r>
                <a:r>
                  <a:rPr lang="en-US" altLang="zh-CN" sz="2400" b="1" baseline="-25000" dirty="0">
                    <a:solidFill>
                      <a:srgbClr val="FF0000"/>
                    </a:solidFill>
                    <a:latin typeface="Times New Roman" pitchFamily="18" charset="0"/>
                    <a:cs typeface="Times New Roman" pitchFamily="18" charset="0"/>
                  </a:rPr>
                  <a:t>2</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0" dirty="0" smtClean="0">
                                <a:solidFill>
                                  <a:srgbClr val="FF0000"/>
                                </a:solidFill>
                                <a:latin typeface="Cambria Math"/>
                                <a:ea typeface="宋体" panose="02010600030101010101" pitchFamily="2" charset="-122"/>
                                <a:cs typeface="Cambria Math" panose="02040503050406030204" charset="0"/>
                              </a:rPr>
                              <m:t>  </m:t>
                            </m:r>
                            <m:r>
                              <a:rPr lang="zh-CN" altLang="en-US" sz="1600" b="1" dirty="0">
                                <a:solidFill>
                                  <a:srgbClr val="FF0000"/>
                                </a:solidFill>
                                <a:latin typeface="Cambria Math"/>
                                <a:ea typeface="宋体" panose="02010600030101010101" pitchFamily="2" charset="-122"/>
                                <a:cs typeface="Cambria Math" panose="02040503050406030204" charset="0"/>
                              </a:rPr>
                              <m:t>点燃</m:t>
                            </m:r>
                            <m:r>
                              <a:rPr lang="en-US" altLang="zh-CN" sz="1600" b="1" i="0"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CO</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+2H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endParaRPr lang="zh-CN" altLang="en-US" b="1" baseline="-25000" dirty="0">
                  <a:solidFill>
                    <a:srgbClr val="FF0000"/>
                  </a:solidFill>
                  <a:latin typeface="Times New Roman" pitchFamily="18" charset="0"/>
                  <a:ea typeface="宋体" pitchFamily="2" charset="-122"/>
                  <a:cs typeface="Times New Roman" pitchFamily="18" charset="0"/>
                </a:endParaRPr>
              </a:p>
            </p:txBody>
          </p:sp>
        </mc:Choice>
        <mc:Fallback>
          <p:sp>
            <p:nvSpPr>
              <p:cNvPr id="11" name="TextBox 10"/>
              <p:cNvSpPr txBox="1">
                <a:spLocks noRot="1" noChangeAspect="1" noMove="1" noResize="1" noEditPoints="1" noAdjustHandles="1" noChangeArrowheads="1" noChangeShapeType="1" noTextEdit="1"/>
              </p:cNvSpPr>
              <p:nvPr/>
            </p:nvSpPr>
            <p:spPr>
              <a:xfrm>
                <a:off x="7316398" y="2581517"/>
                <a:ext cx="3599957" cy="538802"/>
              </a:xfrm>
              <a:prstGeom prst="rect">
                <a:avLst/>
              </a:prstGeom>
              <a:blipFill rotWithShape="1">
                <a:blip r:embed="rId4"/>
                <a:stretch>
                  <a:fillRect l="-2538" b="-1910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2" name="TextBox 11"/>
              <p:cNvSpPr txBox="1"/>
              <p:nvPr/>
            </p:nvSpPr>
            <p:spPr>
              <a:xfrm>
                <a:off x="2703843" y="3299532"/>
                <a:ext cx="4488378" cy="538802"/>
              </a:xfrm>
              <a:prstGeom prst="rect">
                <a:avLst/>
              </a:prstGeom>
              <a:noFill/>
            </p:spPr>
            <p:txBody>
              <a:bodyPr wrap="square" rtlCol="0">
                <a:spAutoFit/>
              </a:bodyPr>
              <a:lstStyle/>
              <a:p>
                <a:r>
                  <a:rPr lang="en-US" altLang="zh-CN" sz="2400" b="1" dirty="0" smtClean="0">
                    <a:solidFill>
                      <a:srgbClr val="FF0000"/>
                    </a:solidFill>
                    <a:latin typeface="Times New Roman" pitchFamily="18" charset="0"/>
                    <a:cs typeface="Times New Roman" pitchFamily="18" charset="0"/>
                  </a:rPr>
                  <a:t>C</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5</a:t>
                </a:r>
                <a:r>
                  <a:rPr lang="en-US" altLang="zh-CN" sz="2400" b="1" dirty="0">
                    <a:solidFill>
                      <a:srgbClr val="FF0000"/>
                    </a:solidFill>
                    <a:latin typeface="Times New Roman" pitchFamily="18" charset="0"/>
                    <a:cs typeface="Times New Roman" pitchFamily="18" charset="0"/>
                  </a:rPr>
                  <a:t>OH+3O</a:t>
                </a:r>
                <a:r>
                  <a:rPr lang="en-US" altLang="zh-CN" sz="2400" b="1" baseline="-25000" dirty="0">
                    <a:solidFill>
                      <a:srgbClr val="FF0000"/>
                    </a:solidFill>
                    <a:latin typeface="Times New Roman" pitchFamily="18" charset="0"/>
                    <a:cs typeface="Times New Roman" pitchFamily="18" charset="0"/>
                  </a:rPr>
                  <a:t>2</a:t>
                </a:r>
                <a:r>
                  <a:rPr lang="en-US" altLang="zh-CN" sz="2400" b="1" baseline="-25000" dirty="0" smtClean="0">
                    <a:solidFill>
                      <a:srgbClr val="FF0000"/>
                    </a:solidFill>
                    <a:latin typeface="Times New Roman" pitchFamily="18" charset="0"/>
                    <a:cs typeface="Times New Roman" pitchFamily="18"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0" dirty="0" smtClean="0">
                                <a:solidFill>
                                  <a:srgbClr val="FF0000"/>
                                </a:solidFill>
                                <a:latin typeface="Cambria Math"/>
                                <a:ea typeface="宋体" panose="02010600030101010101" pitchFamily="2" charset="-122"/>
                                <a:cs typeface="Cambria Math" panose="02040503050406030204" charset="0"/>
                              </a:rPr>
                              <m:t>  </m:t>
                            </m:r>
                            <m:r>
                              <a:rPr lang="zh-CN" altLang="en-US" sz="1600" b="1" dirty="0">
                                <a:solidFill>
                                  <a:srgbClr val="FF0000"/>
                                </a:solidFill>
                                <a:latin typeface="Cambria Math"/>
                                <a:ea typeface="宋体" panose="02010600030101010101" pitchFamily="2" charset="-122"/>
                                <a:cs typeface="Cambria Math" panose="02040503050406030204" charset="0"/>
                              </a:rPr>
                              <m:t>点燃</m:t>
                            </m:r>
                            <m:r>
                              <a:rPr lang="en-US" altLang="zh-CN" sz="1600" b="1" i="0"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2CO</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+3H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endParaRPr lang="zh-CN" altLang="en-US" b="1" baseline="-25000" dirty="0">
                  <a:solidFill>
                    <a:srgbClr val="FF0000"/>
                  </a:solidFill>
                  <a:latin typeface="Times New Roman" pitchFamily="18" charset="0"/>
                  <a:ea typeface="宋体" pitchFamily="2" charset="-122"/>
                  <a:cs typeface="Times New Roman" pitchFamily="18" charset="0"/>
                </a:endParaRPr>
              </a:p>
            </p:txBody>
          </p:sp>
        </mc:Choice>
        <mc:Fallback>
          <p:sp>
            <p:nvSpPr>
              <p:cNvPr id="12" name="TextBox 11"/>
              <p:cNvSpPr txBox="1">
                <a:spLocks noRot="1" noChangeAspect="1" noMove="1" noResize="1" noEditPoints="1" noAdjustHandles="1" noChangeArrowheads="1" noChangeShapeType="1" noTextEdit="1"/>
              </p:cNvSpPr>
              <p:nvPr/>
            </p:nvSpPr>
            <p:spPr>
              <a:xfrm>
                <a:off x="2703843" y="3299532"/>
                <a:ext cx="4488378" cy="538802"/>
              </a:xfrm>
              <a:prstGeom prst="rect">
                <a:avLst/>
              </a:prstGeom>
              <a:blipFill rotWithShape="1">
                <a:blip r:embed="rId5"/>
                <a:stretch>
                  <a:fillRect l="-2174" b="-1910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9" name="TextBox 18"/>
              <p:cNvSpPr txBox="1"/>
              <p:nvPr/>
            </p:nvSpPr>
            <p:spPr>
              <a:xfrm>
                <a:off x="4074466" y="4031719"/>
                <a:ext cx="4814101" cy="520592"/>
              </a:xfrm>
              <a:prstGeom prst="rect">
                <a:avLst/>
              </a:prstGeom>
              <a:noFill/>
            </p:spPr>
            <p:txBody>
              <a:bodyPr wrap="square" rtlCol="0">
                <a:spAutoFit/>
              </a:bodyPr>
              <a:lstStyle/>
              <a:p>
                <a:r>
                  <a:rPr lang="en-US" altLang="zh-CN" sz="2400" b="1" dirty="0" smtClean="0">
                    <a:solidFill>
                      <a:srgbClr val="FF0000"/>
                    </a:solidFill>
                    <a:latin typeface="Times New Roman" pitchFamily="18" charset="0"/>
                    <a:cs typeface="Times New Roman" pitchFamily="18" charset="0"/>
                  </a:rPr>
                  <a:t>2NaHCO</a:t>
                </a:r>
                <a:r>
                  <a:rPr lang="en-US" altLang="zh-CN" sz="2400" b="1" baseline="-25000" dirty="0">
                    <a:solidFill>
                      <a:srgbClr val="FF0000"/>
                    </a:solidFill>
                    <a:latin typeface="Times New Roman" pitchFamily="18" charset="0"/>
                    <a:cs typeface="Times New Roman" pitchFamily="18" charset="0"/>
                  </a:rPr>
                  <a:t>3</a:t>
                </a:r>
                <a:r>
                  <a:rPr lang="en-US" altLang="zh-CN" sz="2400" b="1" baseline="-25000" dirty="0" smtClean="0">
                    <a:solidFill>
                      <a:srgbClr val="FF0000"/>
                    </a:solidFill>
                    <a:latin typeface="Times New Roman" pitchFamily="18" charset="0"/>
                    <a:ea typeface="宋体" pitchFamily="2" charset="-122"/>
                    <a:cs typeface="Times New Roman" pitchFamily="18" charset="0"/>
                  </a:rPr>
                  <a:t/>
                </a:r>
                <a14:m>
                  <m:oMath xmlns:m="http://schemas.openxmlformats.org/officeDocument/2006/math">
                    <m:f>
                      <m:fPr>
                        <m:ctrlPr>
                          <a:rPr lang="en-US" altLang="zh-CN" sz="20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2000" b="1" i="1" dirty="0">
                                <a:solidFill>
                                  <a:srgbClr val="FF0000"/>
                                </a:solidFill>
                                <a:latin typeface="Cambria Math"/>
                                <a:ea typeface="宋体" panose="02010600030101010101" pitchFamily="2" charset="-122"/>
                                <a:cs typeface="Cambria Math" panose="02040503050406030204" charset="0"/>
                              </a:rPr>
                            </m:ctrlPr>
                          </m:barPr>
                          <m:e>
                            <m:r>
                              <a:rPr lang="en-US" altLang="zh-CN" sz="2000" b="1" dirty="0">
                                <a:solidFill>
                                  <a:srgbClr val="FF0000"/>
                                </a:solidFill>
                                <a:latin typeface="Cambria Math"/>
                                <a:ea typeface="宋体" panose="02010600030101010101" pitchFamily="2" charset="-122"/>
                                <a:cs typeface="Cambria Math" panose="02040503050406030204" charset="0"/>
                              </a:rPr>
                              <m:t>  </m:t>
                            </m:r>
                            <m:r>
                              <a:rPr lang="en-US" altLang="zh-CN" sz="2000" b="1" i="1" dirty="0">
                                <a:solidFill>
                                  <a:srgbClr val="FF0000"/>
                                </a:solidFill>
                                <a:latin typeface="Cambria Math"/>
                                <a:ea typeface="宋体" panose="02010600030101010101" pitchFamily="2" charset="-122"/>
                                <a:cs typeface="Cambria Math" panose="02040503050406030204" charset="0"/>
                              </a:rPr>
                              <m:t>  </m:t>
                            </m:r>
                            <m:r>
                              <a:rPr lang="zh-CN" altLang="en-US" sz="2000" b="1" i="1" dirty="0">
                                <a:solidFill>
                                  <a:srgbClr val="FF0000"/>
                                </a:solidFill>
                                <a:latin typeface="Cambria Math"/>
                                <a:ea typeface="宋体" panose="02010600030101010101" pitchFamily="2" charset="-122"/>
                                <a:cs typeface="Cambria Math" panose="02040503050406030204" charset="0"/>
                              </a:rPr>
                              <m:t>△</m:t>
                            </m:r>
                            <m:r>
                              <a:rPr lang="en-US" altLang="zh-CN" sz="2000" b="1" i="1" dirty="0">
                                <a:solidFill>
                                  <a:srgbClr val="FF0000"/>
                                </a:solidFill>
                                <a:latin typeface="Cambria Math"/>
                                <a:ea typeface="宋体" panose="02010600030101010101" pitchFamily="2" charset="-122"/>
                                <a:cs typeface="Cambria Math" panose="02040503050406030204" charset="0"/>
                              </a:rPr>
                              <m:t>    </m:t>
                            </m:r>
                          </m:e>
                        </m:bar>
                      </m:num>
                      <m:den>
                        <m:r>
                          <a:rPr lang="en-US" altLang="zh-CN" sz="2000"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2400" b="1" dirty="0">
                    <a:solidFill>
                      <a:srgbClr val="FF0000"/>
                    </a:solidFill>
                    <a:latin typeface="Times New Roman" pitchFamily="18" charset="0"/>
                    <a:ea typeface="宋体" pitchFamily="2" charset="-122"/>
                    <a:cs typeface="Times New Roman" pitchFamily="18" charset="0"/>
                  </a:rPr>
                  <a:t/>
                </a:r>
                <a:r>
                  <a:rPr lang="en-US" altLang="zh-CN" sz="2400" b="1" dirty="0">
                    <a:solidFill>
                      <a:srgbClr val="FF0000"/>
                    </a:solidFill>
                    <a:latin typeface="Times New Roman" pitchFamily="18" charset="0"/>
                    <a:cs typeface="Times New Roman" pitchFamily="18" charset="0"/>
                  </a:rPr>
                  <a:t>Na</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CO</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+CO</a:t>
                </a:r>
                <a:r>
                  <a:rPr lang="en-US" altLang="zh-CN" sz="2400" b="1" baseline="-25000" dirty="0">
                    <a:solidFill>
                      <a:srgbClr val="FF0000"/>
                    </a:solidFill>
                    <a:latin typeface="Times New Roman" pitchFamily="18" charset="0"/>
                    <a:cs typeface="Times New Roman" pitchFamily="18" charset="0"/>
                  </a:rPr>
                  <a:t>2</a:t>
                </a:r>
                <a:r>
                  <a:rPr lang="zh-CN" altLang="zh-CN" sz="2400" b="1" dirty="0">
                    <a:solidFill>
                      <a:srgbClr val="FF0000"/>
                    </a:solidFill>
                    <a:latin typeface="Times New Roman" pitchFamily="18" charset="0"/>
                    <a:cs typeface="Times New Roman" pitchFamily="18" charset="0"/>
                  </a:rPr>
                  <a:t>↑</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endParaRPr lang="zh-CN" altLang="en-US" b="1" dirty="0">
                  <a:solidFill>
                    <a:srgbClr val="FF0000"/>
                  </a:solidFill>
                  <a:latin typeface="Times New Roman" pitchFamily="18" charset="0"/>
                  <a:ea typeface="宋体" pitchFamily="2" charset="-122"/>
                  <a:cs typeface="Times New Roman" pitchFamily="18" charset="0"/>
                </a:endParaRPr>
              </a:p>
            </p:txBody>
          </p:sp>
        </mc:Choice>
        <mc:Fallback>
          <p:sp>
            <p:nvSpPr>
              <p:cNvPr id="19" name="TextBox 18"/>
              <p:cNvSpPr txBox="1">
                <a:spLocks noRot="1" noChangeAspect="1" noMove="1" noResize="1" noEditPoints="1" noAdjustHandles="1" noChangeArrowheads="1" noChangeShapeType="1" noTextEdit="1"/>
              </p:cNvSpPr>
              <p:nvPr/>
            </p:nvSpPr>
            <p:spPr>
              <a:xfrm>
                <a:off x="4074466" y="4031719"/>
                <a:ext cx="4814101" cy="520592"/>
              </a:xfrm>
              <a:prstGeom prst="rect">
                <a:avLst/>
              </a:prstGeom>
              <a:blipFill rotWithShape="1">
                <a:blip r:embed="rId6"/>
                <a:stretch>
                  <a:fillRect l="-1899" t="-8140" r="-886" b="-1511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20" name="TextBox 19"/>
              <p:cNvSpPr txBox="1"/>
              <p:nvPr/>
            </p:nvSpPr>
            <p:spPr>
              <a:xfrm>
                <a:off x="3933355" y="4734519"/>
                <a:ext cx="4814101" cy="520592"/>
              </a:xfrm>
              <a:prstGeom prst="rect">
                <a:avLst/>
              </a:prstGeom>
              <a:noFill/>
            </p:spPr>
            <p:txBody>
              <a:bodyPr wrap="square" rtlCol="0">
                <a:spAutoFit/>
              </a:bodyPr>
              <a:lstStyle/>
              <a:p>
                <a:r>
                  <a:rPr lang="en-US" altLang="zh-CN" sz="2400" b="1" dirty="0" smtClean="0">
                    <a:solidFill>
                      <a:srgbClr val="FF0000"/>
                    </a:solidFill>
                    <a:latin typeface="Times New Roman" pitchFamily="18" charset="0"/>
                    <a:cs typeface="Times New Roman" pitchFamily="18" charset="0"/>
                  </a:rPr>
                  <a:t>NH</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HCO</a:t>
                </a:r>
                <a:r>
                  <a:rPr lang="en-US" altLang="zh-CN" sz="2400" b="1" baseline="-25000" dirty="0">
                    <a:solidFill>
                      <a:srgbClr val="FF0000"/>
                    </a:solidFill>
                    <a:latin typeface="Times New Roman" pitchFamily="18" charset="0"/>
                    <a:cs typeface="Times New Roman" pitchFamily="18" charset="0"/>
                  </a:rPr>
                  <a:t>3</a:t>
                </a:r>
                <a14:m>
                  <m:oMath xmlns:m="http://schemas.openxmlformats.org/officeDocument/2006/math">
                    <m:f>
                      <m:fPr>
                        <m:ctrlPr>
                          <a:rPr lang="en-US" altLang="zh-CN" sz="20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2000" b="1" i="1" dirty="0">
                                <a:solidFill>
                                  <a:srgbClr val="FF0000"/>
                                </a:solidFill>
                                <a:latin typeface="Cambria Math"/>
                                <a:ea typeface="宋体" panose="02010600030101010101" pitchFamily="2" charset="-122"/>
                                <a:cs typeface="Cambria Math" panose="02040503050406030204" charset="0"/>
                              </a:rPr>
                            </m:ctrlPr>
                          </m:barPr>
                          <m:e>
                            <m:r>
                              <a:rPr lang="en-US" altLang="zh-CN" sz="2000" b="1" dirty="0">
                                <a:solidFill>
                                  <a:srgbClr val="FF0000"/>
                                </a:solidFill>
                                <a:latin typeface="Cambria Math"/>
                                <a:ea typeface="宋体" panose="02010600030101010101" pitchFamily="2" charset="-122"/>
                                <a:cs typeface="Cambria Math" panose="02040503050406030204" charset="0"/>
                              </a:rPr>
                              <m:t>  </m:t>
                            </m:r>
                            <m:r>
                              <a:rPr lang="en-US" altLang="zh-CN" sz="2000" b="1" i="1" dirty="0">
                                <a:solidFill>
                                  <a:srgbClr val="FF0000"/>
                                </a:solidFill>
                                <a:latin typeface="Cambria Math"/>
                                <a:ea typeface="宋体" panose="02010600030101010101" pitchFamily="2" charset="-122"/>
                                <a:cs typeface="Cambria Math" panose="02040503050406030204" charset="0"/>
                              </a:rPr>
                              <m:t>  </m:t>
                            </m:r>
                            <m:r>
                              <a:rPr lang="zh-CN" altLang="en-US" sz="2000" b="1" i="1" dirty="0">
                                <a:solidFill>
                                  <a:srgbClr val="FF0000"/>
                                </a:solidFill>
                                <a:latin typeface="Cambria Math"/>
                                <a:ea typeface="宋体" panose="02010600030101010101" pitchFamily="2" charset="-122"/>
                                <a:cs typeface="Cambria Math" panose="02040503050406030204" charset="0"/>
                              </a:rPr>
                              <m:t>△</m:t>
                            </m:r>
                            <m:r>
                              <a:rPr lang="en-US" altLang="zh-CN" sz="2000" b="1" i="1" dirty="0">
                                <a:solidFill>
                                  <a:srgbClr val="FF0000"/>
                                </a:solidFill>
                                <a:latin typeface="Cambria Math"/>
                                <a:ea typeface="宋体" panose="02010600030101010101" pitchFamily="2" charset="-122"/>
                                <a:cs typeface="Cambria Math" panose="02040503050406030204" charset="0"/>
                              </a:rPr>
                              <m:t>    </m:t>
                            </m:r>
                          </m:e>
                        </m:bar>
                      </m:num>
                      <m:den>
                        <m:r>
                          <a:rPr lang="en-US" altLang="zh-CN" sz="2000"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2400" b="1" dirty="0">
                    <a:solidFill>
                      <a:srgbClr val="FF0000"/>
                    </a:solidFill>
                    <a:latin typeface="Times New Roman" pitchFamily="18" charset="0"/>
                    <a:ea typeface="宋体" pitchFamily="2" charset="-122"/>
                    <a:cs typeface="Times New Roman" pitchFamily="18" charset="0"/>
                  </a:rPr>
                  <a:t/>
                </a:r>
                <a:r>
                  <a:rPr lang="en-US" altLang="zh-CN" sz="2400" b="1" dirty="0">
                    <a:solidFill>
                      <a:srgbClr val="FF0000"/>
                    </a:solidFill>
                    <a:latin typeface="Times New Roman" pitchFamily="18" charset="0"/>
                    <a:cs typeface="Times New Roman" pitchFamily="18" charset="0"/>
                  </a:rPr>
                  <a:t>NH</a:t>
                </a:r>
                <a:r>
                  <a:rPr lang="en-US" altLang="zh-CN" sz="2400" b="1" baseline="-25000" dirty="0">
                    <a:solidFill>
                      <a:srgbClr val="FF0000"/>
                    </a:solidFill>
                    <a:latin typeface="Times New Roman" pitchFamily="18" charset="0"/>
                    <a:cs typeface="Times New Roman" pitchFamily="18" charset="0"/>
                  </a:rPr>
                  <a:t>3</a:t>
                </a:r>
                <a:r>
                  <a:rPr lang="zh-CN" altLang="zh-CN" sz="2400" b="1" dirty="0">
                    <a:solidFill>
                      <a:srgbClr val="FF0000"/>
                    </a:solidFill>
                    <a:latin typeface="Times New Roman" pitchFamily="18" charset="0"/>
                    <a:cs typeface="Times New Roman" pitchFamily="18" charset="0"/>
                  </a:rPr>
                  <a:t>↑</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O+CO</a:t>
                </a:r>
                <a:r>
                  <a:rPr lang="en-US" altLang="zh-CN" sz="2400" b="1" baseline="-25000" dirty="0">
                    <a:solidFill>
                      <a:srgbClr val="FF0000"/>
                    </a:solidFill>
                    <a:latin typeface="Times New Roman" pitchFamily="18" charset="0"/>
                    <a:cs typeface="Times New Roman" pitchFamily="18" charset="0"/>
                  </a:rPr>
                  <a:t>2</a:t>
                </a:r>
                <a:r>
                  <a:rPr lang="zh-CN" altLang="zh-CN" sz="2400" b="1" dirty="0">
                    <a:solidFill>
                      <a:srgbClr val="FF0000"/>
                    </a:solidFill>
                    <a:latin typeface="Times New Roman" pitchFamily="18" charset="0"/>
                    <a:cs typeface="Times New Roman" pitchFamily="18" charset="0"/>
                  </a:rPr>
                  <a:t>↑</a:t>
                </a:r>
                <a:endParaRPr lang="zh-CN" altLang="en-US" b="1" dirty="0">
                  <a:solidFill>
                    <a:srgbClr val="FF0000"/>
                  </a:solidFill>
                  <a:latin typeface="Times New Roman" pitchFamily="18" charset="0"/>
                  <a:ea typeface="宋体" pitchFamily="2" charset="-122"/>
                  <a:cs typeface="Times New Roman" pitchFamily="18" charset="0"/>
                </a:endParaRPr>
              </a:p>
            </p:txBody>
          </p:sp>
        </mc:Choice>
        <mc:Fallback>
          <p:sp>
            <p:nvSpPr>
              <p:cNvPr id="20" name="TextBox 19"/>
              <p:cNvSpPr txBox="1">
                <a:spLocks noRot="1" noChangeAspect="1" noMove="1" noResize="1" noEditPoints="1" noAdjustHandles="1" noChangeArrowheads="1" noChangeShapeType="1" noTextEdit="1"/>
              </p:cNvSpPr>
              <p:nvPr/>
            </p:nvSpPr>
            <p:spPr>
              <a:xfrm>
                <a:off x="3933355" y="4734519"/>
                <a:ext cx="4814101" cy="520592"/>
              </a:xfrm>
              <a:prstGeom prst="rect">
                <a:avLst/>
              </a:prstGeom>
              <a:blipFill rotWithShape="1">
                <a:blip r:embed="rId7"/>
                <a:stretch>
                  <a:fillRect l="-1899" t="-8235" b="-16471"/>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1195515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randombar(horizontal)">
                                      <p:cBhvr>
                                        <p:cTn id="12" dur="500"/>
                                        <p:tgtEl>
                                          <p:spTgt spid="1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animEffect transition="in" filter="randombar(horizontal)">
                                      <p:cBhvr>
                                        <p:cTn id="17" dur="500"/>
                                        <p:tgtEl>
                                          <p:spTgt spid="1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randombar(horizontal)">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randombar(horizontal)">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9" grpId="0" animBg="1"/>
      <p:bldP spid="2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1" name="TextBox 10"/>
          <p:cNvSpPr txBox="1"/>
          <p:nvPr/>
        </p:nvSpPr>
        <p:spPr>
          <a:xfrm>
            <a:off x="719999" y="1744657"/>
            <a:ext cx="2116285" cy="461665"/>
          </a:xfrm>
          <a:prstGeom prst="rect">
            <a:avLst/>
          </a:prstGeom>
          <a:noFill/>
        </p:spPr>
        <p:txBody>
          <a:bodyPr wrap="none" rtlCol="0">
            <a:spAutoFit/>
          </a:bodyPr>
          <a:lstStyle/>
          <a:p>
            <a:r>
              <a:rPr lang="zh-CN" altLang="en-US" sz="2400" b="1" dirty="0" smtClean="0">
                <a:solidFill>
                  <a:schemeClr val="accent2"/>
                </a:solidFill>
                <a:latin typeface="Times New Roman" pitchFamily="18" charset="0"/>
                <a:ea typeface="黑体" pitchFamily="49" charset="-122"/>
              </a:rPr>
              <a:t>考点 </a:t>
            </a:r>
            <a:r>
              <a:rPr lang="en-US" altLang="zh-CN" sz="2400" b="1" dirty="0" smtClean="0">
                <a:solidFill>
                  <a:schemeClr val="accent2"/>
                </a:solidFill>
                <a:latin typeface="Times New Roman" pitchFamily="18" charset="0"/>
                <a:ea typeface="黑体" pitchFamily="49" charset="-122"/>
              </a:rPr>
              <a:t>1  </a:t>
            </a:r>
            <a:r>
              <a:rPr lang="zh-CN" altLang="en-US" sz="2400" b="1" dirty="0" smtClean="0">
                <a:solidFill>
                  <a:schemeClr val="accent2"/>
                </a:solidFill>
                <a:latin typeface="Times New Roman" pitchFamily="18" charset="0"/>
                <a:ea typeface="黑体" pitchFamily="49" charset="-122"/>
              </a:rPr>
              <a:t>碳</a:t>
            </a:r>
            <a:r>
              <a:rPr lang="zh-CN" altLang="en-US" sz="2400" b="1" dirty="0">
                <a:solidFill>
                  <a:schemeClr val="accent2"/>
                </a:solidFill>
                <a:latin typeface="Times New Roman" pitchFamily="18" charset="0"/>
                <a:ea typeface="黑体" pitchFamily="49" charset="-122"/>
              </a:rPr>
              <a:t>单质</a:t>
            </a:r>
          </a:p>
        </p:txBody>
      </p:sp>
      <p:sp>
        <p:nvSpPr>
          <p:cNvPr id="20" name="TextBox 19"/>
          <p:cNvSpPr txBox="1"/>
          <p:nvPr/>
        </p:nvSpPr>
        <p:spPr>
          <a:xfrm>
            <a:off x="1195754" y="2790092"/>
            <a:ext cx="184731" cy="369332"/>
          </a:xfrm>
          <a:prstGeom prst="rect">
            <a:avLst/>
          </a:prstGeom>
          <a:noFill/>
        </p:spPr>
        <p:txBody>
          <a:bodyPr wrap="none" rtlCol="0">
            <a:spAutoFit/>
          </a:bodyPr>
          <a:lstStyle/>
          <a:p>
            <a:endParaRPr lang="zh-CN" altLang="en-US" dirty="0"/>
          </a:p>
        </p:txBody>
      </p:sp>
      <p:sp>
        <p:nvSpPr>
          <p:cNvPr id="21" name="TextBox 20"/>
          <p:cNvSpPr txBox="1"/>
          <p:nvPr/>
        </p:nvSpPr>
        <p:spPr>
          <a:xfrm>
            <a:off x="855785" y="2696308"/>
            <a:ext cx="184731" cy="369332"/>
          </a:xfrm>
          <a:prstGeom prst="rect">
            <a:avLst/>
          </a:prstGeom>
          <a:noFill/>
        </p:spPr>
        <p:txBody>
          <a:bodyPr wrap="none" rtlCol="0">
            <a:spAutoFit/>
          </a:bodyPr>
          <a:lstStyle/>
          <a:p>
            <a:endParaRPr lang="zh-CN" altLang="en-US" dirty="0"/>
          </a:p>
        </p:txBody>
      </p:sp>
      <p:sp>
        <p:nvSpPr>
          <p:cNvPr id="14" name="椭圆 7"/>
          <p:cNvSpPr>
            <a:spLocks noChangeAspect="1"/>
          </p:cNvSpPr>
          <p:nvPr>
            <p:custDataLst>
              <p:tags r:id="rId1"/>
            </p:custDataLst>
          </p:nvPr>
        </p:nvSpPr>
        <p:spPr>
          <a:xfrm>
            <a:off x="720000" y="1051702"/>
            <a:ext cx="3445600"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en-US" altLang="zh-CN"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知识考点清单</a:t>
            </a:r>
            <a:endParaRPr lang="zh-CN" altLang="en-US" sz="2400" b="1" strike="noStrike" noProof="1">
              <a:solidFill>
                <a:schemeClr val="bg1"/>
              </a:solidFill>
              <a:latin typeface="Times New Roman" pitchFamily="18" charset="0"/>
              <a:cs typeface="Times New Roman" pitchFamily="18" charset="0"/>
            </a:endParaRPr>
          </a:p>
        </p:txBody>
      </p:sp>
      <p:sp>
        <p:nvSpPr>
          <p:cNvPr id="15" name="TextBox 14"/>
          <p:cNvSpPr txBox="1"/>
          <p:nvPr/>
        </p:nvSpPr>
        <p:spPr>
          <a:xfrm>
            <a:off x="720000" y="2249044"/>
            <a:ext cx="10456000" cy="2308324"/>
          </a:xfrm>
          <a:prstGeom prst="rect">
            <a:avLst/>
          </a:prstGeom>
          <a:noFill/>
        </p:spPr>
        <p:txBody>
          <a:bodyPr wrap="square" rtlCol="0">
            <a:spAutoFit/>
          </a:bodyPr>
          <a:lstStyle/>
          <a:p>
            <a:pPr>
              <a:lnSpc>
                <a:spcPct val="150000"/>
              </a:lnSpc>
            </a:pPr>
            <a:r>
              <a:rPr lang="en-US" altLang="zh-CN" sz="2400" b="1" dirty="0">
                <a:latin typeface="Times New Roman" pitchFamily="18" charset="0"/>
                <a:ea typeface="宋体" pitchFamily="2" charset="-122"/>
                <a:cs typeface="Times New Roman" pitchFamily="18" charset="0"/>
              </a:rPr>
              <a:t>1.</a:t>
            </a:r>
            <a:r>
              <a:rPr lang="zh-CN" altLang="en-US" sz="2400" b="1" dirty="0">
                <a:latin typeface="Times New Roman" pitchFamily="18" charset="0"/>
                <a:ea typeface="宋体" pitchFamily="2" charset="-122"/>
                <a:cs typeface="Times New Roman" pitchFamily="18" charset="0"/>
              </a:rPr>
              <a:t>碳的几种单质的物理性质和用途</a:t>
            </a:r>
          </a:p>
          <a:p>
            <a:pPr>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）常见</a:t>
            </a:r>
            <a:r>
              <a:rPr lang="zh-CN" altLang="en-US" sz="2400" b="1" dirty="0">
                <a:latin typeface="Times New Roman" pitchFamily="18" charset="0"/>
                <a:ea typeface="宋体" pitchFamily="2" charset="-122"/>
                <a:cs typeface="Times New Roman" pitchFamily="18" charset="0"/>
              </a:rPr>
              <a:t>的碳单质</a:t>
            </a:r>
            <a:r>
              <a:rPr lang="zh-CN" altLang="en-US" sz="2400" b="1" dirty="0" smtClean="0">
                <a:latin typeface="Times New Roman" pitchFamily="18" charset="0"/>
                <a:ea typeface="宋体" pitchFamily="2" charset="-122"/>
                <a:cs typeface="Times New Roman" pitchFamily="18" charset="0"/>
              </a:rPr>
              <a:t>有</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r>
              <a:rPr lang="zh-CN" altLang="en-US" sz="2400" b="1" u="sng"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等，物理性质</a:t>
            </a:r>
            <a:r>
              <a:rPr lang="zh-CN" altLang="en-US" sz="2400" b="1" dirty="0">
                <a:latin typeface="Times New Roman" pitchFamily="18" charset="0"/>
                <a:ea typeface="宋体" pitchFamily="2" charset="-122"/>
                <a:cs typeface="Times New Roman" pitchFamily="18" charset="0"/>
              </a:rPr>
              <a:t>有很大差异</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其原因</a:t>
            </a:r>
            <a:r>
              <a:rPr lang="zh-CN" altLang="en-US" sz="2400" b="1" dirty="0" smtClean="0">
                <a:latin typeface="Times New Roman" pitchFamily="18" charset="0"/>
                <a:ea typeface="宋体" pitchFamily="2" charset="-122"/>
                <a:cs typeface="Times New Roman" pitchFamily="18" charset="0"/>
              </a:rPr>
              <a:t>是</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u="sng" dirty="0">
                <a:latin typeface="Times New Roman" pitchFamily="18" charset="0"/>
                <a:ea typeface="宋体" pitchFamily="2" charset="-122"/>
                <a:cs typeface="Times New Roman" pitchFamily="18" charset="0"/>
              </a:rPr>
              <a:t>　　　　　　　　　　</a:t>
            </a:r>
            <a:r>
              <a:rPr lang="zh-CN" altLang="en-US" sz="2400" b="1" dirty="0">
                <a:latin typeface="Times New Roman" pitchFamily="18" charset="0"/>
                <a:ea typeface="宋体" pitchFamily="2" charset="-122"/>
                <a:cs typeface="Times New Roman" pitchFamily="18" charset="0"/>
              </a:rPr>
              <a:t>。 </a:t>
            </a:r>
          </a:p>
          <a:p>
            <a:pPr>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）金刚石</a:t>
            </a:r>
            <a:r>
              <a:rPr lang="zh-CN" altLang="en-US" sz="2400" b="1" dirty="0">
                <a:latin typeface="Times New Roman" pitchFamily="18" charset="0"/>
                <a:ea typeface="宋体" pitchFamily="2" charset="-122"/>
                <a:cs typeface="Times New Roman" pitchFamily="18" charset="0"/>
              </a:rPr>
              <a:t>、石墨的比较</a:t>
            </a:r>
          </a:p>
        </p:txBody>
      </p:sp>
      <p:graphicFrame>
        <p:nvGraphicFramePr>
          <p:cNvPr id="16" name="表格 15"/>
          <p:cNvGraphicFramePr>
            <a:graphicFrameLocks noGrp="1"/>
          </p:cNvGraphicFramePr>
          <p:nvPr>
            <p:extLst>
              <p:ext uri="{D42A27DB-BD31-4B8C-83A1-F6EECF244321}">
                <p14:modId xmlns:p14="http://schemas.microsoft.com/office/powerpoint/2010/main" xmlns="" val="3384977979"/>
              </p:ext>
            </p:extLst>
          </p:nvPr>
        </p:nvGraphicFramePr>
        <p:xfrm>
          <a:off x="976539" y="4577290"/>
          <a:ext cx="9942923" cy="1994747"/>
        </p:xfrm>
        <a:graphic>
          <a:graphicData uri="http://schemas.openxmlformats.org/drawingml/2006/table">
            <a:tbl>
              <a:tblPr firstRow="1" bandRow="1">
                <a:tableStyleId>{5940675A-B579-460E-94D1-54222C63F5DA}</a:tableStyleId>
              </a:tblPr>
              <a:tblGrid>
                <a:gridCol w="2263372"/>
                <a:gridCol w="3714045"/>
                <a:gridCol w="3965506"/>
              </a:tblGrid>
              <a:tr h="581732">
                <a:tc>
                  <a:txBody>
                    <a:bodyPr/>
                    <a:lstStyle/>
                    <a:p>
                      <a:pPr algn="ctr">
                        <a:lnSpc>
                          <a:spcPct val="150000"/>
                        </a:lnSpc>
                      </a:pPr>
                      <a:endParaRPr lang="zh-CN" altLang="en-US" sz="2400" b="1" dirty="0">
                        <a:latin typeface="黑体" pitchFamily="49" charset="-122"/>
                        <a:ea typeface="黑体" pitchFamily="49" charset="-122"/>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400" b="1" dirty="0" smtClean="0">
                          <a:latin typeface="黑体" pitchFamily="49" charset="-122"/>
                          <a:ea typeface="黑体" pitchFamily="49" charset="-122"/>
                        </a:rPr>
                        <a:t>金刚石</a:t>
                      </a:r>
                      <a:endParaRPr lang="zh-CN" altLang="en-US" sz="24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400" b="1" dirty="0" smtClean="0">
                          <a:latin typeface="黑体" pitchFamily="49" charset="-122"/>
                          <a:ea typeface="黑体" pitchFamily="49" charset="-122"/>
                        </a:rPr>
                        <a:t>石墨</a:t>
                      </a:r>
                      <a:endParaRPr lang="zh-CN" altLang="en-US" sz="24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solidFill>
                      <a:srgbClr val="01B0F0"/>
                    </a:solidFill>
                  </a:tcPr>
                </a:tc>
              </a:tr>
              <a:tr h="1354667">
                <a:tc>
                  <a:txBody>
                    <a:bodyPr/>
                    <a:lstStyle/>
                    <a:p>
                      <a:pPr algn="ctr">
                        <a:lnSpc>
                          <a:spcPct val="150000"/>
                        </a:lnSpc>
                      </a:pPr>
                      <a:r>
                        <a:rPr lang="zh-CN" altLang="en-US" sz="2400" b="1" dirty="0" smtClean="0">
                          <a:latin typeface="宋体" pitchFamily="2" charset="-122"/>
                          <a:ea typeface="宋体" pitchFamily="2" charset="-122"/>
                        </a:rPr>
                        <a:t>结构模型</a:t>
                      </a:r>
                      <a:endParaRPr lang="zh-CN" altLang="en-US" sz="2400"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l">
                        <a:lnSpc>
                          <a:spcPct val="150000"/>
                        </a:lnSpc>
                      </a:pPr>
                      <a:endParaRPr lang="zh-CN" altLang="en-US" sz="2400" b="1" dirty="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endParaRPr lang="en-US" altLang="zh-CN" sz="2400" b="1" kern="1200" dirty="0" smtClean="0">
                        <a:solidFill>
                          <a:schemeClr val="tx1"/>
                        </a:solidFill>
                        <a:effectLst/>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r>
            </a:tbl>
          </a:graphicData>
        </a:graphic>
      </p:graphicFrame>
      <p:sp>
        <p:nvSpPr>
          <p:cNvPr id="17" name="TextBox 16"/>
          <p:cNvSpPr txBox="1"/>
          <p:nvPr/>
        </p:nvSpPr>
        <p:spPr>
          <a:xfrm>
            <a:off x="3838181" y="2858396"/>
            <a:ext cx="1106353" cy="461665"/>
          </a:xfrm>
          <a:prstGeom prst="rect">
            <a:avLst/>
          </a:prstGeom>
          <a:noFill/>
        </p:spPr>
        <p:txBody>
          <a:bodyPr wrap="square" rtlCol="0">
            <a:spAutoFit/>
          </a:bodyPr>
          <a:lstStyle/>
          <a:p>
            <a:r>
              <a:rPr lang="zh-CN" altLang="en-US" sz="2400" b="1" dirty="0">
                <a:solidFill>
                  <a:srgbClr val="FF0000"/>
                </a:solidFill>
                <a:latin typeface="宋体" pitchFamily="2" charset="-122"/>
                <a:ea typeface="宋体" pitchFamily="2" charset="-122"/>
                <a:cs typeface="Times New Roman" pitchFamily="18" charset="0"/>
              </a:rPr>
              <a:t>金刚石</a:t>
            </a:r>
          </a:p>
        </p:txBody>
      </p:sp>
      <p:sp>
        <p:nvSpPr>
          <p:cNvPr id="18" name="TextBox 17"/>
          <p:cNvSpPr txBox="1"/>
          <p:nvPr/>
        </p:nvSpPr>
        <p:spPr>
          <a:xfrm>
            <a:off x="5502552" y="2846096"/>
            <a:ext cx="890895" cy="461665"/>
          </a:xfrm>
          <a:prstGeom prst="rect">
            <a:avLst/>
          </a:prstGeom>
          <a:noFill/>
        </p:spPr>
        <p:txBody>
          <a:bodyPr wrap="square" rtlCol="0">
            <a:spAutoFit/>
          </a:bodyPr>
          <a:lstStyle/>
          <a:p>
            <a:r>
              <a:rPr lang="zh-CN" altLang="en-US" sz="2400" b="1" dirty="0">
                <a:solidFill>
                  <a:srgbClr val="FF0000"/>
                </a:solidFill>
                <a:latin typeface="宋体" pitchFamily="2" charset="-122"/>
                <a:ea typeface="宋体" pitchFamily="2" charset="-122"/>
                <a:cs typeface="Times New Roman" pitchFamily="18" charset="0"/>
              </a:rPr>
              <a:t>石墨</a:t>
            </a:r>
          </a:p>
        </p:txBody>
      </p:sp>
      <p:sp>
        <p:nvSpPr>
          <p:cNvPr id="19" name="TextBox 18"/>
          <p:cNvSpPr txBox="1"/>
          <p:nvPr/>
        </p:nvSpPr>
        <p:spPr>
          <a:xfrm>
            <a:off x="7141947" y="2847106"/>
            <a:ext cx="738495" cy="461665"/>
          </a:xfrm>
          <a:prstGeom prst="rect">
            <a:avLst/>
          </a:prstGeom>
          <a:noFill/>
        </p:spPr>
        <p:txBody>
          <a:bodyPr wrap="square" rtlCol="0">
            <a:spAutoFit/>
          </a:bodyPr>
          <a:lstStyle/>
          <a:p>
            <a:r>
              <a:rPr lang="en-US" altLang="zh-CN" sz="2400" b="1" dirty="0">
                <a:solidFill>
                  <a:srgbClr val="FF0000"/>
                </a:solidFill>
                <a:latin typeface="Times New Roman" pitchFamily="18" charset="0"/>
                <a:ea typeface="宋体" pitchFamily="2" charset="-122"/>
                <a:cs typeface="Times New Roman" pitchFamily="18" charset="0"/>
              </a:rPr>
              <a:t>C</a:t>
            </a:r>
            <a:r>
              <a:rPr lang="en-US" altLang="zh-CN" sz="2400" b="1" baseline="-25000" dirty="0">
                <a:solidFill>
                  <a:srgbClr val="FF0000"/>
                </a:solidFill>
                <a:latin typeface="Times New Roman" pitchFamily="18" charset="0"/>
                <a:ea typeface="宋体" pitchFamily="2" charset="-122"/>
                <a:cs typeface="Times New Roman" pitchFamily="18" charset="0"/>
              </a:rPr>
              <a:t>60</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p:sp>
        <p:nvSpPr>
          <p:cNvPr id="22" name="TextBox 21"/>
          <p:cNvSpPr txBox="1"/>
          <p:nvPr/>
        </p:nvSpPr>
        <p:spPr>
          <a:xfrm>
            <a:off x="2866135" y="3421767"/>
            <a:ext cx="3352800" cy="461665"/>
          </a:xfrm>
          <a:prstGeom prst="rect">
            <a:avLst/>
          </a:prstGeom>
          <a:noFill/>
        </p:spPr>
        <p:txBody>
          <a:bodyPr wrap="square" rtlCol="0">
            <a:spAutoFit/>
          </a:bodyPr>
          <a:lstStyle/>
          <a:p>
            <a:r>
              <a:rPr lang="zh-CN" altLang="en-US" sz="2400" b="1" dirty="0">
                <a:solidFill>
                  <a:srgbClr val="FF0000"/>
                </a:solidFill>
                <a:latin typeface="宋体" pitchFamily="2" charset="-122"/>
                <a:ea typeface="宋体" pitchFamily="2" charset="-122"/>
                <a:cs typeface="Times New Roman" pitchFamily="18" charset="0"/>
              </a:rPr>
              <a:t>碳原子的排列方式不同</a:t>
            </a:r>
          </a:p>
        </p:txBody>
      </p:sp>
      <p:pic>
        <p:nvPicPr>
          <p:cNvPr id="25" name="1208.eps"/>
          <p:cNvPicPr>
            <a:picLocks noChangeAspect="1"/>
          </p:cNvPicPr>
          <p:nvPr/>
        </p:nvPicPr>
        <p:blipFill>
          <a:blip r:embed="rId5"/>
          <a:stretch>
            <a:fillRect/>
          </a:stretch>
        </p:blipFill>
        <p:spPr>
          <a:xfrm>
            <a:off x="4542535" y="5319015"/>
            <a:ext cx="1291473" cy="1080000"/>
          </a:xfrm>
          <a:prstGeom prst="rect">
            <a:avLst/>
          </a:prstGeom>
        </p:spPr>
      </p:pic>
      <p:pic>
        <p:nvPicPr>
          <p:cNvPr id="26" name="1209.eps"/>
          <p:cNvPicPr>
            <a:picLocks noChangeAspect="1"/>
          </p:cNvPicPr>
          <p:nvPr/>
        </p:nvPicPr>
        <p:blipFill>
          <a:blip r:embed="rId6"/>
          <a:stretch>
            <a:fillRect/>
          </a:stretch>
        </p:blipFill>
        <p:spPr>
          <a:xfrm>
            <a:off x="8342489" y="5358486"/>
            <a:ext cx="991611" cy="1080000"/>
          </a:xfrm>
          <a:prstGeom prst="rect">
            <a:avLst/>
          </a:prstGeom>
        </p:spPr>
      </p:pic>
    </p:spTree>
    <p:extLst>
      <p:ext uri="{BB962C8B-B14F-4D97-AF65-F5344CB8AC3E}">
        <p14:creationId xmlns:p14="http://schemas.microsoft.com/office/powerpoint/2010/main" xmlns="" val="1553039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randombar(horizontal)">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randombar(horizontal)">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randombar(horizontal)">
                                      <p:cBhvr>
                                        <p:cTn id="2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8" name="表格 7"/>
          <p:cNvGraphicFramePr>
            <a:graphicFrameLocks noGrp="1"/>
          </p:cNvGraphicFramePr>
          <p:nvPr>
            <p:extLst>
              <p:ext uri="{D42A27DB-BD31-4B8C-83A1-F6EECF244321}">
                <p14:modId xmlns:p14="http://schemas.microsoft.com/office/powerpoint/2010/main" xmlns="" val="2557696330"/>
              </p:ext>
            </p:extLst>
          </p:nvPr>
        </p:nvGraphicFramePr>
        <p:xfrm>
          <a:off x="976538" y="2003423"/>
          <a:ext cx="10425240" cy="4297680"/>
        </p:xfrm>
        <a:graphic>
          <a:graphicData uri="http://schemas.openxmlformats.org/drawingml/2006/table">
            <a:tbl>
              <a:tblPr firstRow="1" bandRow="1">
                <a:tableStyleId>{5940675A-B579-460E-94D1-54222C63F5DA}</a:tableStyleId>
              </a:tblPr>
              <a:tblGrid>
                <a:gridCol w="2218218"/>
                <a:gridCol w="3736622"/>
                <a:gridCol w="4470400"/>
              </a:tblGrid>
              <a:tr h="581732">
                <a:tc>
                  <a:txBody>
                    <a:bodyPr/>
                    <a:lstStyle/>
                    <a:p>
                      <a:pPr algn="ctr">
                        <a:lnSpc>
                          <a:spcPct val="150000"/>
                        </a:lnSpc>
                      </a:pPr>
                      <a:endParaRPr lang="zh-CN" altLang="en-US" sz="2400" b="1" dirty="0">
                        <a:latin typeface="黑体" pitchFamily="49" charset="-122"/>
                        <a:ea typeface="黑体" pitchFamily="49" charset="-122"/>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400" b="1" dirty="0" smtClean="0">
                          <a:latin typeface="黑体" pitchFamily="49" charset="-122"/>
                          <a:ea typeface="黑体" pitchFamily="49" charset="-122"/>
                        </a:rPr>
                        <a:t>金刚石</a:t>
                      </a:r>
                      <a:endParaRPr lang="zh-CN" altLang="en-US" sz="24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400" b="1" dirty="0" smtClean="0">
                          <a:latin typeface="黑体" pitchFamily="49" charset="-122"/>
                          <a:ea typeface="黑体" pitchFamily="49" charset="-122"/>
                        </a:rPr>
                        <a:t>石墨</a:t>
                      </a:r>
                      <a:endParaRPr lang="zh-CN" altLang="en-US" sz="24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solidFill>
                      <a:srgbClr val="01B0F0"/>
                    </a:solidFill>
                  </a:tcPr>
                </a:tc>
              </a:tr>
              <a:tr h="338667">
                <a:tc>
                  <a:txBody>
                    <a:bodyPr/>
                    <a:lstStyle/>
                    <a:p>
                      <a:pPr algn="ctr">
                        <a:lnSpc>
                          <a:spcPct val="150000"/>
                        </a:lnSpc>
                      </a:pPr>
                      <a:r>
                        <a:rPr lang="zh-CN" altLang="en-US" sz="2400" b="1" dirty="0" smtClean="0">
                          <a:latin typeface="宋体" pitchFamily="2" charset="-122"/>
                          <a:ea typeface="宋体" pitchFamily="2" charset="-122"/>
                        </a:rPr>
                        <a:t>色、态、形</a:t>
                      </a:r>
                      <a:endParaRPr lang="zh-CN" altLang="en-US" sz="2400"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lnSpc>
                          <a:spcPct val="150000"/>
                        </a:lnSpc>
                      </a:pPr>
                      <a:r>
                        <a:rPr lang="zh-CN" altLang="en-US" sz="2400" b="1" u="sng" dirty="0" smtClean="0">
                          <a:latin typeface="宋体" pitchFamily="2" charset="-122"/>
                          <a:ea typeface="宋体" pitchFamily="2" charset="-122"/>
                        </a:rPr>
                        <a:t>　　　</a:t>
                      </a:r>
                      <a:r>
                        <a:rPr lang="zh-CN" altLang="en-US" sz="2400" b="1" dirty="0" smtClean="0">
                          <a:latin typeface="宋体" pitchFamily="2" charset="-122"/>
                          <a:ea typeface="宋体" pitchFamily="2" charset="-122"/>
                        </a:rPr>
                        <a:t>色、透明、</a:t>
                      </a:r>
                      <a:endParaRPr lang="en-US" altLang="zh-CN" sz="2400" b="1" dirty="0" smtClean="0">
                        <a:latin typeface="宋体" pitchFamily="2" charset="-122"/>
                        <a:ea typeface="宋体" pitchFamily="2" charset="-122"/>
                      </a:endParaRPr>
                    </a:p>
                    <a:p>
                      <a:pPr algn="ctr">
                        <a:lnSpc>
                          <a:spcPct val="150000"/>
                        </a:lnSpc>
                      </a:pPr>
                      <a:r>
                        <a:rPr lang="en-US" altLang="zh-CN" sz="2400" b="1" dirty="0" smtClean="0">
                          <a:latin typeface="宋体" pitchFamily="2" charset="-122"/>
                          <a:ea typeface="宋体" pitchFamily="2" charset="-122"/>
                        </a:rPr>
                        <a:t>___________</a:t>
                      </a:r>
                      <a:r>
                        <a:rPr lang="zh-CN" altLang="en-US" sz="2400" b="1" dirty="0" smtClean="0">
                          <a:latin typeface="宋体" pitchFamily="2" charset="-122"/>
                          <a:ea typeface="宋体" pitchFamily="2" charset="-122"/>
                        </a:rPr>
                        <a:t>形状的固体 </a:t>
                      </a:r>
                      <a:endParaRPr lang="zh-CN" altLang="en-US" sz="2400" b="1" dirty="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1" u="sng" kern="1200" dirty="0" smtClean="0">
                          <a:solidFill>
                            <a:schemeClr val="tx1"/>
                          </a:solidFill>
                          <a:effectLst/>
                          <a:latin typeface="Times New Roman" pitchFamily="18" charset="0"/>
                          <a:ea typeface="宋体" pitchFamily="2" charset="-122"/>
                          <a:cs typeface="Times New Roman" pitchFamily="18" charset="0"/>
                        </a:rPr>
                        <a:t>　　　</a:t>
                      </a:r>
                      <a:r>
                        <a:rPr lang="zh-CN" altLang="en-US" sz="2400" b="1" kern="1200" dirty="0" smtClean="0">
                          <a:solidFill>
                            <a:schemeClr val="tx1"/>
                          </a:solidFill>
                          <a:effectLst/>
                          <a:latin typeface="Times New Roman" pitchFamily="18" charset="0"/>
                          <a:ea typeface="宋体" pitchFamily="2" charset="-122"/>
                          <a:cs typeface="Times New Roman" pitchFamily="18" charset="0"/>
                        </a:rPr>
                        <a:t>色、</a:t>
                      </a:r>
                      <a:r>
                        <a:rPr lang="zh-CN" altLang="en-US" sz="2400" b="1" u="sng" kern="1200" dirty="0" smtClean="0">
                          <a:solidFill>
                            <a:schemeClr val="tx1"/>
                          </a:solidFill>
                          <a:effectLst/>
                          <a:latin typeface="Times New Roman" pitchFamily="18" charset="0"/>
                          <a:ea typeface="宋体" pitchFamily="2" charset="-122"/>
                          <a:cs typeface="Times New Roman" pitchFamily="18" charset="0"/>
                        </a:rPr>
                        <a:t>　      　　              </a:t>
                      </a:r>
                      <a:r>
                        <a:rPr lang="zh-CN" altLang="en-US" sz="2400" b="1" kern="1200" dirty="0" smtClean="0">
                          <a:solidFill>
                            <a:schemeClr val="tx1"/>
                          </a:solidFill>
                          <a:effectLst/>
                          <a:latin typeface="Times New Roman" pitchFamily="18" charset="0"/>
                          <a:ea typeface="宋体" pitchFamily="2" charset="-122"/>
                          <a:cs typeface="Times New Roman" pitchFamily="18" charset="0"/>
                        </a:rPr>
                        <a:t>固体、有金属光泽</a:t>
                      </a:r>
                      <a:endParaRPr lang="en-US" altLang="zh-CN" sz="2400" b="1" kern="1200" dirty="0" smtClean="0">
                        <a:solidFill>
                          <a:schemeClr val="tx1"/>
                        </a:solidFill>
                        <a:effectLst/>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r>
              <a:tr h="338667">
                <a:tc>
                  <a:txBody>
                    <a:bodyPr/>
                    <a:lstStyle/>
                    <a:p>
                      <a:pPr algn="ctr">
                        <a:lnSpc>
                          <a:spcPct val="150000"/>
                        </a:lnSpc>
                      </a:pPr>
                      <a:r>
                        <a:rPr lang="zh-CN" altLang="en-US" sz="2400" b="1" dirty="0" smtClean="0">
                          <a:latin typeface="宋体" pitchFamily="2" charset="-122"/>
                          <a:ea typeface="宋体" pitchFamily="2" charset="-122"/>
                        </a:rPr>
                        <a:t>硬度</a:t>
                      </a:r>
                      <a:endParaRPr lang="zh-CN" altLang="en-US" sz="2400"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zh-CN" altLang="en-US" sz="2400" b="1" dirty="0" smtClean="0">
                          <a:latin typeface="宋体" pitchFamily="2" charset="-122"/>
                          <a:ea typeface="宋体" pitchFamily="2" charset="-122"/>
                        </a:rPr>
                        <a:t>天然存在的最硬的物质</a:t>
                      </a:r>
                      <a:endParaRPr lang="zh-CN" altLang="en-US" sz="2400" b="1" dirty="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1" kern="1200" dirty="0" smtClean="0">
                          <a:solidFill>
                            <a:schemeClr val="tx1"/>
                          </a:solidFill>
                          <a:effectLst/>
                          <a:latin typeface="Times New Roman" pitchFamily="18" charset="0"/>
                          <a:ea typeface="宋体" pitchFamily="2" charset="-122"/>
                          <a:cs typeface="Times New Roman" pitchFamily="18" charset="0"/>
                        </a:rPr>
                        <a:t>质软</a:t>
                      </a:r>
                      <a:endParaRPr lang="en-US" altLang="zh-CN" sz="2400" b="1" kern="1200" dirty="0" smtClean="0">
                        <a:solidFill>
                          <a:schemeClr val="tx1"/>
                        </a:solidFill>
                        <a:effectLst/>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8667">
                <a:tc>
                  <a:txBody>
                    <a:bodyPr/>
                    <a:lstStyle/>
                    <a:p>
                      <a:pPr algn="ctr">
                        <a:lnSpc>
                          <a:spcPct val="150000"/>
                        </a:lnSpc>
                      </a:pPr>
                      <a:r>
                        <a:rPr lang="zh-CN" altLang="en-US" sz="2400" b="1" dirty="0" smtClean="0">
                          <a:latin typeface="宋体" pitchFamily="2" charset="-122"/>
                          <a:ea typeface="宋体" pitchFamily="2" charset="-122"/>
                        </a:rPr>
                        <a:t>导电性</a:t>
                      </a:r>
                      <a:endParaRPr lang="zh-CN" altLang="en-US" sz="2400"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zh-CN" altLang="en-US" sz="2400" b="1" dirty="0" smtClean="0">
                          <a:latin typeface="宋体" pitchFamily="2" charset="-122"/>
                          <a:ea typeface="宋体" pitchFamily="2" charset="-122"/>
                        </a:rPr>
                        <a:t>不导电</a:t>
                      </a:r>
                      <a:endParaRPr lang="zh-CN" altLang="en-US" sz="2400" b="1" dirty="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400" b="1" kern="1200" dirty="0" smtClean="0">
                          <a:solidFill>
                            <a:schemeClr val="tx1"/>
                          </a:solidFill>
                          <a:effectLst/>
                          <a:latin typeface="Times New Roman" pitchFamily="18" charset="0"/>
                          <a:ea typeface="宋体" pitchFamily="2" charset="-122"/>
                          <a:cs typeface="Times New Roman" pitchFamily="18" charset="0"/>
                        </a:rPr>
                        <a:t>导电性好</a:t>
                      </a:r>
                      <a:endParaRPr lang="en-US" altLang="zh-CN" sz="2400" b="1" kern="1200" dirty="0" smtClean="0">
                        <a:solidFill>
                          <a:schemeClr val="tx1"/>
                        </a:solidFill>
                        <a:effectLst/>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8667">
                <a:tc>
                  <a:txBody>
                    <a:bodyPr/>
                    <a:lstStyle/>
                    <a:p>
                      <a:pPr algn="ctr">
                        <a:lnSpc>
                          <a:spcPct val="150000"/>
                        </a:lnSpc>
                      </a:pPr>
                      <a:r>
                        <a:rPr lang="zh-CN" altLang="en-US" sz="2400" b="1" dirty="0" smtClean="0">
                          <a:latin typeface="宋体" pitchFamily="2" charset="-122"/>
                          <a:ea typeface="宋体" pitchFamily="2" charset="-122"/>
                        </a:rPr>
                        <a:t>用途</a:t>
                      </a:r>
                      <a:endParaRPr lang="zh-CN" altLang="en-US" sz="2400"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50000"/>
                        </a:lnSpc>
                      </a:pPr>
                      <a:r>
                        <a:rPr lang="zh-CN" altLang="en-US" sz="2400" b="1" dirty="0" smtClean="0">
                          <a:latin typeface="宋体" pitchFamily="2" charset="-122"/>
                          <a:ea typeface="宋体" pitchFamily="2" charset="-122"/>
                        </a:rPr>
                        <a:t>钻探机钻头、玻璃刀、装饰品等</a:t>
                      </a:r>
                      <a:endParaRPr lang="zh-CN" altLang="en-US" sz="2400" b="1" dirty="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400" b="1" kern="1200" dirty="0" smtClean="0">
                          <a:solidFill>
                            <a:schemeClr val="tx1"/>
                          </a:solidFill>
                          <a:effectLst/>
                          <a:latin typeface="Times New Roman" pitchFamily="18" charset="0"/>
                          <a:ea typeface="宋体" pitchFamily="2" charset="-122"/>
                          <a:cs typeface="Times New Roman" pitchFamily="18" charset="0"/>
                        </a:rPr>
                        <a:t>铅笔芯、电极、电刷、润滑剂等</a:t>
                      </a:r>
                      <a:endParaRPr lang="en-US" altLang="zh-CN" sz="2400" b="1" kern="1200" dirty="0" smtClean="0">
                        <a:solidFill>
                          <a:schemeClr val="tx1"/>
                        </a:solidFill>
                        <a:effectLst/>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9" name="TextBox 8"/>
          <p:cNvSpPr txBox="1"/>
          <p:nvPr/>
        </p:nvSpPr>
        <p:spPr>
          <a:xfrm>
            <a:off x="10160000" y="1418356"/>
            <a:ext cx="1207909" cy="461665"/>
          </a:xfrm>
          <a:prstGeom prst="rect">
            <a:avLst/>
          </a:prstGeom>
          <a:noFill/>
        </p:spPr>
        <p:txBody>
          <a:bodyPr wrap="square" rtlCol="0">
            <a:spAutoFit/>
          </a:bodyPr>
          <a:lstStyle/>
          <a:p>
            <a:pPr algn="r"/>
            <a:r>
              <a:rPr lang="zh-CN" altLang="en-US" sz="2400" b="1" dirty="0">
                <a:latin typeface="宋体" pitchFamily="2" charset="-122"/>
                <a:ea typeface="宋体" pitchFamily="2" charset="-122"/>
              </a:rPr>
              <a:t>续表</a:t>
            </a:r>
          </a:p>
        </p:txBody>
      </p:sp>
      <p:sp>
        <p:nvSpPr>
          <p:cNvPr id="10" name="TextBox 9"/>
          <p:cNvSpPr txBox="1"/>
          <p:nvPr/>
        </p:nvSpPr>
        <p:spPr>
          <a:xfrm>
            <a:off x="4221264" y="2696474"/>
            <a:ext cx="616026" cy="461665"/>
          </a:xfrm>
          <a:prstGeom prst="rect">
            <a:avLst/>
          </a:prstGeom>
          <a:noFill/>
        </p:spPr>
        <p:txBody>
          <a:bodyPr wrap="square" rtlCol="0">
            <a:spAutoFit/>
          </a:bodyPr>
          <a:lstStyle/>
          <a:p>
            <a:r>
              <a:rPr lang="zh-CN" altLang="en-US" sz="2400" b="1" dirty="0">
                <a:solidFill>
                  <a:srgbClr val="FF0000"/>
                </a:solidFill>
                <a:latin typeface="宋体" pitchFamily="2" charset="-122"/>
                <a:ea typeface="宋体" pitchFamily="2" charset="-122"/>
                <a:cs typeface="Times New Roman" pitchFamily="18" charset="0"/>
              </a:rPr>
              <a:t>无</a:t>
            </a:r>
          </a:p>
        </p:txBody>
      </p:sp>
      <p:sp>
        <p:nvSpPr>
          <p:cNvPr id="11" name="TextBox 10"/>
          <p:cNvSpPr txBox="1"/>
          <p:nvPr/>
        </p:nvSpPr>
        <p:spPr>
          <a:xfrm>
            <a:off x="3786642" y="3259741"/>
            <a:ext cx="1485270" cy="461665"/>
          </a:xfrm>
          <a:prstGeom prst="rect">
            <a:avLst/>
          </a:prstGeom>
          <a:noFill/>
        </p:spPr>
        <p:txBody>
          <a:bodyPr wrap="square" rtlCol="0">
            <a:spAutoFit/>
          </a:bodyPr>
          <a:lstStyle/>
          <a:p>
            <a:r>
              <a:rPr lang="zh-CN" altLang="en-US" sz="2400" b="1" dirty="0">
                <a:solidFill>
                  <a:srgbClr val="FF0000"/>
                </a:solidFill>
                <a:latin typeface="宋体" pitchFamily="2" charset="-122"/>
                <a:ea typeface="宋体" pitchFamily="2" charset="-122"/>
                <a:cs typeface="Times New Roman" pitchFamily="18" charset="0"/>
              </a:rPr>
              <a:t>正八面体</a:t>
            </a:r>
          </a:p>
        </p:txBody>
      </p:sp>
      <p:sp>
        <p:nvSpPr>
          <p:cNvPr id="12" name="TextBox 11"/>
          <p:cNvSpPr txBox="1"/>
          <p:nvPr/>
        </p:nvSpPr>
        <p:spPr>
          <a:xfrm>
            <a:off x="7060420" y="2736605"/>
            <a:ext cx="846668" cy="461665"/>
          </a:xfrm>
          <a:prstGeom prst="rect">
            <a:avLst/>
          </a:prstGeom>
          <a:noFill/>
        </p:spPr>
        <p:txBody>
          <a:bodyPr wrap="square" rtlCol="0">
            <a:spAutoFit/>
          </a:bodyPr>
          <a:lstStyle/>
          <a:p>
            <a:r>
              <a:rPr lang="zh-CN" altLang="en-US" sz="2400" b="1" dirty="0">
                <a:solidFill>
                  <a:srgbClr val="FF0000"/>
                </a:solidFill>
                <a:latin typeface="宋体" pitchFamily="2" charset="-122"/>
                <a:ea typeface="宋体" pitchFamily="2" charset="-122"/>
                <a:cs typeface="Times New Roman" pitchFamily="18" charset="0"/>
              </a:rPr>
              <a:t>深灰</a:t>
            </a:r>
          </a:p>
        </p:txBody>
      </p:sp>
      <p:sp>
        <p:nvSpPr>
          <p:cNvPr id="13" name="TextBox 12"/>
          <p:cNvSpPr txBox="1"/>
          <p:nvPr/>
        </p:nvSpPr>
        <p:spPr>
          <a:xfrm>
            <a:off x="8466232" y="2733516"/>
            <a:ext cx="2704470" cy="430887"/>
          </a:xfrm>
          <a:prstGeom prst="rect">
            <a:avLst/>
          </a:prstGeom>
          <a:noFill/>
        </p:spPr>
        <p:txBody>
          <a:bodyPr wrap="square" rtlCol="0">
            <a:spAutoFit/>
          </a:bodyPr>
          <a:lstStyle/>
          <a:p>
            <a:r>
              <a:rPr lang="zh-CN" altLang="en-US" sz="2200" b="1" dirty="0">
                <a:solidFill>
                  <a:srgbClr val="FF0000"/>
                </a:solidFill>
                <a:latin typeface="宋体" pitchFamily="2" charset="-122"/>
                <a:ea typeface="宋体" pitchFamily="2" charset="-122"/>
                <a:cs typeface="Times New Roman" pitchFamily="18" charset="0"/>
              </a:rPr>
              <a:t>不透明的细鳞片状</a:t>
            </a:r>
          </a:p>
        </p:txBody>
      </p:sp>
    </p:spTree>
    <p:extLst>
      <p:ext uri="{BB962C8B-B14F-4D97-AF65-F5344CB8AC3E}">
        <p14:creationId xmlns:p14="http://schemas.microsoft.com/office/powerpoint/2010/main" xmlns="" val="3300018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randombar(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9" name="TextBox 8"/>
          <p:cNvSpPr txBox="1"/>
          <p:nvPr/>
        </p:nvSpPr>
        <p:spPr>
          <a:xfrm>
            <a:off x="1151468" y="1915072"/>
            <a:ext cx="10013243" cy="3416320"/>
          </a:xfrm>
          <a:prstGeom prst="rect">
            <a:avLst/>
          </a:prstGeom>
          <a:noFill/>
        </p:spPr>
        <p:txBody>
          <a:bodyPr wrap="square" rtlCol="0">
            <a:spAutoFit/>
          </a:bodyPr>
          <a:lstStyle/>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C</a:t>
            </a:r>
            <a:r>
              <a:rPr lang="en-US" altLang="zh-CN" sz="2400" b="1" baseline="-25000" dirty="0" smtClean="0">
                <a:latin typeface="Times New Roman" pitchFamily="18" charset="0"/>
                <a:ea typeface="宋体" pitchFamily="2" charset="-122"/>
                <a:cs typeface="Times New Roman" pitchFamily="18" charset="0"/>
              </a:rPr>
              <a:t>60</a:t>
            </a:r>
            <a:r>
              <a:rPr lang="en-US" altLang="zh-CN" sz="2400" b="1" dirty="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一种由分子构成的</a:t>
            </a:r>
            <a:r>
              <a:rPr lang="zh-CN" altLang="zh-CN" sz="2400" b="1" dirty="0" smtClean="0">
                <a:latin typeface="Times New Roman" pitchFamily="18" charset="0"/>
                <a:ea typeface="宋体" pitchFamily="2" charset="-122"/>
                <a:cs typeface="Times New Roman" pitchFamily="18" charset="0"/>
              </a:rPr>
              <a:t>物质</a:t>
            </a:r>
            <a:r>
              <a:rPr lang="zh-CN" altLang="en-US" sz="2400" b="1" dirty="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一</a:t>
            </a:r>
            <a:r>
              <a:rPr lang="zh-CN" altLang="zh-CN" sz="2400" b="1" dirty="0">
                <a:latin typeface="Times New Roman" pitchFamily="18" charset="0"/>
                <a:ea typeface="宋体" pitchFamily="2" charset="-122"/>
                <a:cs typeface="Times New Roman" pitchFamily="18" charset="0"/>
              </a:rPr>
              <a:t>个</a:t>
            </a:r>
            <a:r>
              <a:rPr lang="en-US" altLang="zh-CN" sz="2400" b="1" dirty="0">
                <a:latin typeface="Times New Roman" pitchFamily="18" charset="0"/>
                <a:ea typeface="宋体" pitchFamily="2" charset="-122"/>
                <a:cs typeface="Times New Roman" pitchFamily="18" charset="0"/>
              </a:rPr>
              <a:t>C</a:t>
            </a:r>
            <a:r>
              <a:rPr lang="en-US" altLang="zh-CN" sz="2400" b="1" baseline="-25000" dirty="0">
                <a:latin typeface="Times New Roman" pitchFamily="18" charset="0"/>
                <a:ea typeface="宋体" pitchFamily="2" charset="-122"/>
                <a:cs typeface="Times New Roman" pitchFamily="18" charset="0"/>
              </a:rPr>
              <a:t>60</a:t>
            </a:r>
            <a:r>
              <a:rPr lang="zh-CN" altLang="zh-CN" sz="2400" b="1" dirty="0">
                <a:latin typeface="Times New Roman" pitchFamily="18" charset="0"/>
                <a:ea typeface="宋体" pitchFamily="2" charset="-122"/>
                <a:cs typeface="Times New Roman" pitchFamily="18" charset="0"/>
              </a:rPr>
              <a:t>分子由</a:t>
            </a:r>
            <a:r>
              <a:rPr lang="en-US" altLang="zh-CN" sz="2400" b="1" dirty="0">
                <a:latin typeface="Times New Roman" pitchFamily="18" charset="0"/>
                <a:ea typeface="宋体" pitchFamily="2" charset="-122"/>
                <a:cs typeface="Times New Roman" pitchFamily="18" charset="0"/>
              </a:rPr>
              <a:t>60</a:t>
            </a:r>
            <a:r>
              <a:rPr lang="zh-CN" altLang="zh-CN" sz="2400" b="1" dirty="0">
                <a:latin typeface="Times New Roman" pitchFamily="18" charset="0"/>
                <a:ea typeface="宋体" pitchFamily="2" charset="-122"/>
                <a:cs typeface="Times New Roman" pitchFamily="18" charset="0"/>
              </a:rPr>
              <a:t>个碳原子</a:t>
            </a:r>
            <a:r>
              <a:rPr lang="zh-CN" altLang="zh-CN" sz="2400" b="1" dirty="0" smtClean="0">
                <a:latin typeface="Times New Roman" pitchFamily="18" charset="0"/>
                <a:ea typeface="宋体" pitchFamily="2" charset="-122"/>
                <a:cs typeface="Times New Roman" pitchFamily="18" charset="0"/>
              </a:rPr>
              <a:t>构成</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形似足球</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应用</a:t>
            </a:r>
            <a:r>
              <a:rPr lang="zh-CN" altLang="zh-CN" sz="2400" b="1" dirty="0">
                <a:latin typeface="Times New Roman" pitchFamily="18" charset="0"/>
                <a:ea typeface="宋体" pitchFamily="2" charset="-122"/>
                <a:cs typeface="Times New Roman" pitchFamily="18" charset="0"/>
              </a:rPr>
              <a:t>于材料科学、超导体的研究。</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4</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相关</a:t>
            </a:r>
            <a:r>
              <a:rPr lang="zh-CN" altLang="zh-CN" sz="2400" b="1" dirty="0">
                <a:latin typeface="Times New Roman" pitchFamily="18" charset="0"/>
                <a:ea typeface="宋体" pitchFamily="2" charset="-122"/>
                <a:cs typeface="Times New Roman" pitchFamily="18" charset="0"/>
              </a:rPr>
              <a:t>物质</a:t>
            </a:r>
            <a:r>
              <a:rPr lang="en-US" altLang="zh-CN" sz="2400" b="1" dirty="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活性炭、木炭、焦炭和炭黑都是由石墨的微小晶体和少量杂质组成。活性炭和木炭具有疏松多孔的</a:t>
            </a:r>
            <a:r>
              <a:rPr lang="zh-CN" altLang="zh-CN" sz="2400" b="1" dirty="0" smtClean="0">
                <a:latin typeface="Times New Roman" pitchFamily="18" charset="0"/>
                <a:ea typeface="宋体" pitchFamily="2" charset="-122"/>
                <a:cs typeface="Times New Roman" pitchFamily="18" charset="0"/>
              </a:rPr>
              <a:t>结构</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有</a:t>
            </a:r>
            <a:r>
              <a:rPr lang="zh-CN" altLang="zh-CN" sz="2400" b="1" dirty="0">
                <a:latin typeface="Times New Roman" pitchFamily="18" charset="0"/>
                <a:ea typeface="宋体" pitchFamily="2" charset="-122"/>
                <a:cs typeface="Times New Roman" pitchFamily="18" charset="0"/>
              </a:rPr>
              <a:t>较强</a:t>
            </a:r>
            <a:r>
              <a:rPr lang="zh-CN" altLang="zh-CN" sz="2400" b="1" dirty="0" smtClean="0">
                <a:latin typeface="Times New Roman" pitchFamily="18" charset="0"/>
                <a:ea typeface="宋体" pitchFamily="2" charset="-122"/>
                <a:cs typeface="Times New Roman" pitchFamily="18" charset="0"/>
              </a:rPr>
              <a:t>的</a:t>
            </a:r>
            <a:r>
              <a:rPr lang="zh-CN" altLang="zh-CN" sz="2400" b="1" u="sng" dirty="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能力</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可用</a:t>
            </a:r>
            <a:r>
              <a:rPr lang="zh-CN" altLang="zh-CN" sz="2400" b="1" dirty="0">
                <a:latin typeface="Times New Roman" pitchFamily="18" charset="0"/>
                <a:ea typeface="宋体" pitchFamily="2" charset="-122"/>
                <a:cs typeface="Times New Roman" pitchFamily="18" charset="0"/>
              </a:rPr>
              <a:t>于吸附颜色、异味或毒气等。焦炭可用于冶炼</a:t>
            </a:r>
            <a:r>
              <a:rPr lang="zh-CN" altLang="zh-CN" sz="2400" b="1" dirty="0" smtClean="0">
                <a:latin typeface="Times New Roman" pitchFamily="18" charset="0"/>
                <a:ea typeface="宋体" pitchFamily="2" charset="-122"/>
                <a:cs typeface="Times New Roman" pitchFamily="18" charset="0"/>
              </a:rPr>
              <a:t>金属</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炭黑</a:t>
            </a:r>
            <a:r>
              <a:rPr lang="zh-CN" altLang="zh-CN" sz="2400" b="1" dirty="0">
                <a:latin typeface="Times New Roman" pitchFamily="18" charset="0"/>
                <a:ea typeface="宋体" pitchFamily="2" charset="-122"/>
                <a:cs typeface="Times New Roman" pitchFamily="18" charset="0"/>
              </a:rPr>
              <a:t>可作碳素墨水、染料、颜料、鞋油、轮胎的耐磨剂。</a:t>
            </a:r>
            <a:endParaRPr lang="zh-CN" altLang="en-US" sz="2400" b="1" dirty="0">
              <a:latin typeface="Times New Roman" pitchFamily="18" charset="0"/>
              <a:ea typeface="宋体" pitchFamily="2" charset="-122"/>
              <a:cs typeface="Times New Roman" pitchFamily="18" charset="0"/>
            </a:endParaRPr>
          </a:p>
        </p:txBody>
      </p:sp>
      <p:sp>
        <p:nvSpPr>
          <p:cNvPr id="11" name="TextBox 10"/>
          <p:cNvSpPr txBox="1"/>
          <p:nvPr/>
        </p:nvSpPr>
        <p:spPr>
          <a:xfrm>
            <a:off x="9092420" y="3623232"/>
            <a:ext cx="943402" cy="461665"/>
          </a:xfrm>
          <a:prstGeom prst="rect">
            <a:avLst/>
          </a:prstGeom>
          <a:noFill/>
        </p:spPr>
        <p:txBody>
          <a:bodyPr wrap="square" rtlCol="0">
            <a:spAutoFit/>
          </a:bodyPr>
          <a:lstStyle/>
          <a:p>
            <a:r>
              <a:rPr lang="zh-CN" altLang="en-US" sz="2400" b="1" dirty="0">
                <a:solidFill>
                  <a:srgbClr val="FF0000"/>
                </a:solidFill>
                <a:latin typeface="宋体" pitchFamily="2" charset="-122"/>
                <a:ea typeface="宋体" pitchFamily="2" charset="-122"/>
                <a:cs typeface="Times New Roman" pitchFamily="18" charset="0"/>
              </a:rPr>
              <a:t>吸附</a:t>
            </a:r>
          </a:p>
        </p:txBody>
      </p:sp>
    </p:spTree>
    <p:extLst>
      <p:ext uri="{BB962C8B-B14F-4D97-AF65-F5344CB8AC3E}">
        <p14:creationId xmlns:p14="http://schemas.microsoft.com/office/powerpoint/2010/main" xmlns="" val="2422407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7" name="TextBox 6"/>
          <p:cNvSpPr txBox="1"/>
          <p:nvPr/>
        </p:nvSpPr>
        <p:spPr>
          <a:xfrm>
            <a:off x="719999" y="2089177"/>
            <a:ext cx="10749511" cy="3970318"/>
          </a:xfrm>
          <a:prstGeom prst="rect">
            <a:avLst/>
          </a:prstGeom>
          <a:solidFill>
            <a:schemeClr val="accent4">
              <a:lumMod val="60000"/>
              <a:lumOff val="40000"/>
            </a:schemeClr>
          </a:solidFill>
        </p:spPr>
        <p:txBody>
          <a:bodyPr wrap="square" rtlCol="0">
            <a:spAutoFit/>
          </a:bodyPr>
          <a:lstStyle/>
          <a:p>
            <a:pPr>
              <a:lnSpc>
                <a:spcPct val="150000"/>
              </a:lnSpc>
            </a:pPr>
            <a:r>
              <a:rPr lang="en-US" altLang="zh-CN" sz="2400" b="1" dirty="0" smtClean="0">
                <a:latin typeface="Times New Roman" pitchFamily="18" charset="0"/>
                <a:ea typeface="黑体" pitchFamily="49" charset="-122"/>
                <a:cs typeface="Times New Roman" pitchFamily="18" charset="0"/>
              </a:rPr>
              <a:t>【</a:t>
            </a:r>
            <a:r>
              <a:rPr lang="zh-CN" altLang="en-US" sz="2400" b="1" dirty="0">
                <a:latin typeface="Times New Roman" pitchFamily="18" charset="0"/>
                <a:ea typeface="黑体" pitchFamily="49" charset="-122"/>
                <a:cs typeface="Times New Roman" pitchFamily="18" charset="0"/>
              </a:rPr>
              <a:t>温馨提示</a:t>
            </a:r>
            <a:r>
              <a:rPr lang="en-US" altLang="zh-CN" sz="2400" b="1" dirty="0" smtClean="0">
                <a:latin typeface="Times New Roman" pitchFamily="18" charset="0"/>
                <a:ea typeface="黑体" pitchFamily="49" charset="-122"/>
                <a:cs typeface="Times New Roman" pitchFamily="18" charset="0"/>
              </a:rPr>
              <a:t>】</a:t>
            </a:r>
          </a:p>
          <a:p>
            <a:pPr>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）金刚石</a:t>
            </a:r>
            <a:r>
              <a:rPr lang="zh-CN" altLang="en-US" sz="2400" b="1" dirty="0">
                <a:latin typeface="Times New Roman" pitchFamily="18" charset="0"/>
                <a:ea typeface="宋体" pitchFamily="2" charset="-122"/>
                <a:cs typeface="Times New Roman" pitchFamily="18" charset="0"/>
              </a:rPr>
              <a:t>、石墨和</a:t>
            </a:r>
            <a:r>
              <a:rPr lang="en-US" altLang="zh-CN" sz="2400" b="1" dirty="0">
                <a:latin typeface="Times New Roman" pitchFamily="18" charset="0"/>
                <a:ea typeface="宋体" pitchFamily="2" charset="-122"/>
                <a:cs typeface="Times New Roman" pitchFamily="18" charset="0"/>
              </a:rPr>
              <a:t>C</a:t>
            </a:r>
            <a:r>
              <a:rPr lang="en-US" altLang="zh-CN" sz="2400" b="1" baseline="-25000" dirty="0">
                <a:latin typeface="Times New Roman" pitchFamily="18" charset="0"/>
                <a:ea typeface="宋体" pitchFamily="2" charset="-122"/>
                <a:cs typeface="Times New Roman" pitchFamily="18" charset="0"/>
              </a:rPr>
              <a:t>60</a:t>
            </a:r>
            <a:r>
              <a:rPr lang="zh-CN" altLang="en-US" sz="2400" b="1" dirty="0">
                <a:latin typeface="Times New Roman" pitchFamily="18" charset="0"/>
                <a:ea typeface="宋体" pitchFamily="2" charset="-122"/>
                <a:cs typeface="Times New Roman" pitchFamily="18" charset="0"/>
              </a:rPr>
              <a:t>都是碳元素组成的</a:t>
            </a:r>
            <a:r>
              <a:rPr lang="zh-CN" altLang="en-US" sz="2400" b="1" dirty="0" smtClean="0">
                <a:latin typeface="Times New Roman" pitchFamily="18" charset="0"/>
                <a:ea typeface="宋体" pitchFamily="2" charset="-122"/>
                <a:cs typeface="Times New Roman" pitchFamily="18" charset="0"/>
              </a:rPr>
              <a:t>单质，说明</a:t>
            </a:r>
            <a:r>
              <a:rPr lang="zh-CN" altLang="en-US" sz="2400" b="1" dirty="0">
                <a:latin typeface="Times New Roman" pitchFamily="18" charset="0"/>
                <a:ea typeface="宋体" pitchFamily="2" charset="-122"/>
                <a:cs typeface="Times New Roman" pitchFamily="18" charset="0"/>
              </a:rPr>
              <a:t>同一种元素可以组成不同的单质</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只由一种元素组成的物质不一定是纯净物</a:t>
            </a:r>
            <a:r>
              <a:rPr lang="en-US" altLang="zh-CN" sz="2400" b="1" dirty="0">
                <a:latin typeface="宋体" pitchFamily="2" charset="-122"/>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。金刚石和石墨都是由碳原子构成的</a:t>
            </a:r>
            <a:r>
              <a:rPr lang="en-US" altLang="zh-CN" sz="2400" b="1" dirty="0">
                <a:latin typeface="宋体" pitchFamily="2" charset="-122"/>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C</a:t>
            </a:r>
            <a:r>
              <a:rPr lang="en-US" altLang="zh-CN" sz="2400" b="1" baseline="-25000" dirty="0">
                <a:latin typeface="Times New Roman" pitchFamily="18" charset="0"/>
                <a:ea typeface="宋体" pitchFamily="2" charset="-122"/>
                <a:cs typeface="Times New Roman" pitchFamily="18" charset="0"/>
              </a:rPr>
              <a:t>60</a:t>
            </a:r>
            <a:r>
              <a:rPr lang="zh-CN" altLang="en-US" sz="2400" b="1" dirty="0">
                <a:latin typeface="Times New Roman" pitchFamily="18" charset="0"/>
                <a:ea typeface="宋体" pitchFamily="2" charset="-122"/>
                <a:cs typeface="Times New Roman" pitchFamily="18" charset="0"/>
              </a:rPr>
              <a:t>是由分子构成的</a:t>
            </a:r>
            <a:r>
              <a:rPr lang="en-US" altLang="zh-CN" sz="2400" b="1" dirty="0">
                <a:latin typeface="宋体" pitchFamily="2" charset="-122"/>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但原子的排列方式</a:t>
            </a:r>
            <a:r>
              <a:rPr lang="zh-CN" altLang="en-US" sz="2400" b="1" dirty="0" smtClean="0">
                <a:latin typeface="Times New Roman" pitchFamily="18" charset="0"/>
                <a:ea typeface="宋体" pitchFamily="2" charset="-122"/>
                <a:cs typeface="Times New Roman" pitchFamily="18" charset="0"/>
              </a:rPr>
              <a:t>不同，所以</a:t>
            </a:r>
            <a:r>
              <a:rPr lang="zh-CN" altLang="en-US" sz="2400" b="1" dirty="0">
                <a:latin typeface="Times New Roman" pitchFamily="18" charset="0"/>
                <a:ea typeface="宋体" pitchFamily="2" charset="-122"/>
                <a:cs typeface="Times New Roman" pitchFamily="18" charset="0"/>
              </a:rPr>
              <a:t>两者物理性质上存在很大的</a:t>
            </a:r>
            <a:r>
              <a:rPr lang="zh-CN" altLang="en-US" sz="2400" b="1" dirty="0" smtClean="0">
                <a:latin typeface="Times New Roman" pitchFamily="18" charset="0"/>
                <a:ea typeface="宋体" pitchFamily="2" charset="-122"/>
                <a:cs typeface="Times New Roman" pitchFamily="18" charset="0"/>
              </a:rPr>
              <a:t>差异，由此</a:t>
            </a:r>
            <a:r>
              <a:rPr lang="zh-CN" altLang="en-US" sz="2400" b="1" dirty="0">
                <a:latin typeface="Times New Roman" pitchFamily="18" charset="0"/>
                <a:ea typeface="宋体" pitchFamily="2" charset="-122"/>
                <a:cs typeface="Times New Roman" pitchFamily="18" charset="0"/>
              </a:rPr>
              <a:t>说明物质的性质与其结构有密切的关系。</a:t>
            </a:r>
          </a:p>
          <a:p>
            <a:pPr>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）石墨</a:t>
            </a:r>
            <a:r>
              <a:rPr lang="zh-CN" altLang="en-US" sz="2400" b="1" dirty="0">
                <a:latin typeface="Times New Roman" pitchFamily="18" charset="0"/>
                <a:ea typeface="宋体" pitchFamily="2" charset="-122"/>
                <a:cs typeface="Times New Roman" pitchFamily="18" charset="0"/>
              </a:rPr>
              <a:t>在一定条件下可以转化为</a:t>
            </a:r>
            <a:r>
              <a:rPr lang="zh-CN" altLang="en-US" sz="2400" b="1" dirty="0" smtClean="0">
                <a:latin typeface="Times New Roman" pitchFamily="18" charset="0"/>
                <a:ea typeface="宋体" pitchFamily="2" charset="-122"/>
                <a:cs typeface="Times New Roman" pitchFamily="18" charset="0"/>
              </a:rPr>
              <a:t>金刚石，该</a:t>
            </a:r>
            <a:r>
              <a:rPr lang="zh-CN" altLang="en-US" sz="2400" b="1" dirty="0">
                <a:latin typeface="Times New Roman" pitchFamily="18" charset="0"/>
                <a:ea typeface="宋体" pitchFamily="2" charset="-122"/>
                <a:cs typeface="Times New Roman" pitchFamily="18" charset="0"/>
              </a:rPr>
              <a:t>变化为化学变化。</a:t>
            </a:r>
          </a:p>
          <a:p>
            <a:pPr>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）活性炭</a:t>
            </a:r>
            <a:r>
              <a:rPr lang="zh-CN" altLang="en-US" sz="2400" b="1" dirty="0">
                <a:latin typeface="Times New Roman" pitchFamily="18" charset="0"/>
                <a:ea typeface="宋体" pitchFamily="2" charset="-122"/>
                <a:cs typeface="Times New Roman" pitchFamily="18" charset="0"/>
              </a:rPr>
              <a:t>的吸附性是</a:t>
            </a:r>
            <a:r>
              <a:rPr lang="zh-CN" altLang="en-US" sz="2400" b="1" dirty="0" smtClean="0">
                <a:latin typeface="Times New Roman" pitchFamily="18" charset="0"/>
                <a:ea typeface="宋体" pitchFamily="2" charset="-122"/>
                <a:cs typeface="Times New Roman" pitchFamily="18" charset="0"/>
              </a:rPr>
              <a:t>物理性质。</a:t>
            </a:r>
            <a:endParaRPr lang="zh-CN" altLang="en-US" sz="2400" b="1" dirty="0">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347123328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9" name="TextBox 8"/>
          <p:cNvSpPr txBox="1"/>
          <p:nvPr/>
        </p:nvSpPr>
        <p:spPr>
          <a:xfrm>
            <a:off x="720000" y="1892494"/>
            <a:ext cx="10659200" cy="3416320"/>
          </a:xfrm>
          <a:prstGeom prst="rect">
            <a:avLst/>
          </a:prstGeom>
          <a:noFill/>
        </p:spPr>
        <p:txBody>
          <a:bodyPr wrap="square" rtlCol="0">
            <a:spAutoFit/>
          </a:bodyPr>
          <a:lstStyle/>
          <a:p>
            <a:pPr algn="just">
              <a:lnSpc>
                <a:spcPct val="150000"/>
              </a:lnSpc>
            </a:pPr>
            <a:r>
              <a:rPr lang="en-US" altLang="zh-CN" sz="2400" b="1"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碳单质的化学性质及用途</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碳</a:t>
            </a:r>
            <a:r>
              <a:rPr lang="zh-CN" altLang="zh-CN" sz="2400" b="1" dirty="0">
                <a:latin typeface="Times New Roman" pitchFamily="18" charset="0"/>
                <a:cs typeface="Times New Roman" pitchFamily="18" charset="0"/>
              </a:rPr>
              <a:t>在常温下</a:t>
            </a:r>
            <a:r>
              <a:rPr lang="zh-CN" altLang="zh-CN" sz="2400" b="1" dirty="0" smtClean="0">
                <a:latin typeface="Times New Roman" pitchFamily="18" charset="0"/>
                <a:cs typeface="Times New Roman" pitchFamily="18" charset="0"/>
              </a:rPr>
              <a:t>化学性质</a:t>
            </a:r>
            <a:r>
              <a:rPr lang="zh-CN" altLang="zh-CN" sz="2400" b="1" u="sng" dirty="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所以</a:t>
            </a:r>
            <a:r>
              <a:rPr lang="zh-CN" altLang="zh-CN" sz="2400" b="1" dirty="0">
                <a:latin typeface="Times New Roman" pitchFamily="18" charset="0"/>
                <a:cs typeface="Times New Roman" pitchFamily="18" charset="0"/>
              </a:rPr>
              <a:t>古代的字画能保存至今而不褪色。</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可燃性</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碳单质在一定条件下可以</a:t>
            </a:r>
            <a:r>
              <a:rPr lang="zh-CN" altLang="zh-CN" sz="2400" b="1" dirty="0" smtClean="0">
                <a:latin typeface="Times New Roman" pitchFamily="18" charset="0"/>
                <a:cs typeface="Times New Roman" pitchFamily="18" charset="0"/>
              </a:rPr>
              <a:t>燃烧</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其</a:t>
            </a:r>
            <a:r>
              <a:rPr lang="zh-CN" altLang="zh-CN" sz="2400" b="1" dirty="0">
                <a:latin typeface="Times New Roman" pitchFamily="18" charset="0"/>
                <a:cs typeface="Times New Roman" pitchFamily="18" charset="0"/>
              </a:rPr>
              <a:t>燃烧产物与碳和氧气的量有关</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氧气</a:t>
            </a:r>
            <a:r>
              <a:rPr lang="zh-CN" altLang="zh-CN" sz="2400" b="1" dirty="0" smtClean="0">
                <a:latin typeface="Times New Roman" pitchFamily="18" charset="0"/>
                <a:cs typeface="Times New Roman" pitchFamily="18" charset="0"/>
              </a:rPr>
              <a:t>充足</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发生</a:t>
            </a:r>
            <a:r>
              <a:rPr lang="zh-CN" altLang="zh-CN" sz="2400" b="1" dirty="0">
                <a:latin typeface="Times New Roman" pitchFamily="18" charset="0"/>
                <a:cs typeface="Times New Roman" pitchFamily="18" charset="0"/>
              </a:rPr>
              <a:t>充分</a:t>
            </a:r>
            <a:r>
              <a:rPr lang="zh-CN" altLang="zh-CN" sz="2400" b="1" dirty="0" smtClean="0">
                <a:latin typeface="Times New Roman" pitchFamily="18" charset="0"/>
                <a:cs typeface="Times New Roman" pitchFamily="18" charset="0"/>
              </a:rPr>
              <a:t>燃烧</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其</a:t>
            </a:r>
            <a:r>
              <a:rPr lang="zh-CN" altLang="zh-CN" sz="2400" b="1" dirty="0">
                <a:latin typeface="Times New Roman" pitchFamily="18" charset="0"/>
                <a:cs typeface="Times New Roman" pitchFamily="18" charset="0"/>
              </a:rPr>
              <a:t>化学方程式表示为</a:t>
            </a:r>
            <a:r>
              <a:rPr lang="en-US" altLang="zh-CN" sz="2400" b="1" u="sng" dirty="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若</a:t>
            </a:r>
            <a:r>
              <a:rPr lang="zh-CN" altLang="zh-CN" sz="2400" b="1" dirty="0">
                <a:latin typeface="Times New Roman" pitchFamily="18" charset="0"/>
                <a:cs typeface="Times New Roman" pitchFamily="18" charset="0"/>
              </a:rPr>
              <a:t>氧气不足</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则发生不充分</a:t>
            </a:r>
            <a:r>
              <a:rPr lang="zh-CN" altLang="zh-CN" sz="2400" b="1" dirty="0" smtClean="0">
                <a:latin typeface="Times New Roman" pitchFamily="18" charset="0"/>
                <a:cs typeface="Times New Roman" pitchFamily="18" charset="0"/>
              </a:rPr>
              <a:t>燃烧</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其</a:t>
            </a:r>
            <a:r>
              <a:rPr lang="zh-CN" altLang="zh-CN" sz="2400" b="1" dirty="0">
                <a:latin typeface="Times New Roman" pitchFamily="18" charset="0"/>
                <a:cs typeface="Times New Roman" pitchFamily="18" charset="0"/>
              </a:rPr>
              <a:t>化学方程式</a:t>
            </a:r>
            <a:r>
              <a:rPr lang="zh-CN" altLang="zh-CN" sz="2400" b="1" dirty="0" smtClean="0">
                <a:latin typeface="Times New Roman" pitchFamily="18" charset="0"/>
                <a:cs typeface="Times New Roman" pitchFamily="18" charset="0"/>
              </a:rPr>
              <a:t>为</a:t>
            </a:r>
            <a:r>
              <a:rPr lang="zh-CN" altLang="zh-CN" sz="2400" b="1" u="sng" dirty="0">
                <a:latin typeface="Times New Roman" pitchFamily="18" charset="0"/>
                <a:cs typeface="Times New Roman" pitchFamily="18" charset="0"/>
              </a:rPr>
              <a:t>　　　　　　　　　　</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说明了反应物的量</a:t>
            </a:r>
            <a:r>
              <a:rPr lang="zh-CN" altLang="zh-CN" sz="2400" b="1" dirty="0" smtClean="0">
                <a:latin typeface="宋体" pitchFamily="2" charset="-122"/>
                <a:ea typeface="宋体" pitchFamily="2" charset="-122"/>
                <a:cs typeface="Times New Roman" pitchFamily="18" charset="0"/>
              </a:rPr>
              <a:t>不同</a:t>
            </a:r>
            <a:r>
              <a:rPr lang="zh-CN" altLang="en-US" sz="2400" b="1" dirty="0" smtClean="0">
                <a:latin typeface="宋体" pitchFamily="2" charset="-122"/>
                <a:ea typeface="宋体" pitchFamily="2" charset="-122"/>
                <a:cs typeface="Times New Roman" pitchFamily="18" charset="0"/>
              </a:rPr>
              <a:t>，</a:t>
            </a:r>
            <a:r>
              <a:rPr lang="zh-CN" altLang="zh-CN" sz="2400" b="1" dirty="0" smtClean="0">
                <a:latin typeface="宋体" pitchFamily="2" charset="-122"/>
                <a:ea typeface="宋体" pitchFamily="2" charset="-122"/>
                <a:cs typeface="Times New Roman" pitchFamily="18" charset="0"/>
              </a:rPr>
              <a:t>反应</a:t>
            </a:r>
            <a:r>
              <a:rPr lang="zh-CN" altLang="zh-CN" sz="2400" b="1" dirty="0">
                <a:latin typeface="宋体" pitchFamily="2" charset="-122"/>
                <a:ea typeface="宋体" pitchFamily="2" charset="-122"/>
                <a:cs typeface="Times New Roman" pitchFamily="18" charset="0"/>
              </a:rPr>
              <a:t>产物也可能不同</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a:t>
            </a:r>
            <a:r>
              <a:rPr lang="zh-CN" altLang="zh-CN" sz="2400" b="1" dirty="0">
                <a:latin typeface="Times New Roman" pitchFamily="18" charset="0"/>
                <a:cs typeface="Times New Roman" pitchFamily="18" charset="0"/>
              </a:rPr>
              <a:t>利用此性质碳可作</a:t>
            </a:r>
            <a:r>
              <a:rPr lang="en-US" altLang="zh-CN" sz="2400" b="1" dirty="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en-US"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p:txBody>
      </p:sp>
      <p:sp>
        <p:nvSpPr>
          <p:cNvPr id="7" name="TextBox 6"/>
          <p:cNvSpPr txBox="1"/>
          <p:nvPr/>
        </p:nvSpPr>
        <p:spPr>
          <a:xfrm>
            <a:off x="4568006" y="2508327"/>
            <a:ext cx="853092" cy="461665"/>
          </a:xfrm>
          <a:prstGeom prst="rect">
            <a:avLst/>
          </a:prstGeom>
          <a:noFill/>
        </p:spPr>
        <p:txBody>
          <a:bodyPr wrap="square" rtlCol="0">
            <a:spAutoFit/>
          </a:bodyPr>
          <a:lstStyle/>
          <a:p>
            <a:r>
              <a:rPr lang="zh-CN" altLang="en-US" sz="2400" b="1" dirty="0">
                <a:solidFill>
                  <a:srgbClr val="FF0000"/>
                </a:solidFill>
                <a:latin typeface="宋体" pitchFamily="2" charset="-122"/>
                <a:ea typeface="宋体" pitchFamily="2" charset="-122"/>
                <a:cs typeface="Times New Roman" pitchFamily="18" charset="0"/>
              </a:rPr>
              <a:t>稳定</a:t>
            </a:r>
          </a:p>
        </p:txBody>
      </p:sp>
      <mc:AlternateContent xmlns:mc="http://schemas.openxmlformats.org/markup-compatibility/2006">
        <mc:Choice xmlns:a14="http://schemas.microsoft.com/office/drawing/2010/main" xmlns="" Requires="a14">
          <p:sp>
            <p:nvSpPr>
              <p:cNvPr id="8" name="TextBox 7"/>
              <p:cNvSpPr txBox="1"/>
              <p:nvPr/>
            </p:nvSpPr>
            <p:spPr>
              <a:xfrm>
                <a:off x="7445747" y="3541138"/>
                <a:ext cx="2314625" cy="538802"/>
              </a:xfrm>
              <a:prstGeom prst="rect">
                <a:avLst/>
              </a:prstGeom>
              <a:noFill/>
            </p:spPr>
            <p:txBody>
              <a:bodyPr wrap="square" rtlCol="0">
                <a:spAutoFit/>
              </a:bodyPr>
              <a:lstStyle/>
              <a:p>
                <a:r>
                  <a:rPr lang="en-US" altLang="zh-CN" sz="2400" b="1" dirty="0" smtClean="0">
                    <a:solidFill>
                      <a:srgbClr val="FF0000"/>
                    </a:solidFill>
                    <a:latin typeface="Times New Roman" pitchFamily="18" charset="0"/>
                    <a:cs typeface="Times New Roman" pitchFamily="18" charset="0"/>
                  </a:rPr>
                  <a:t>C+O</a:t>
                </a:r>
                <a:r>
                  <a:rPr lang="en-US" altLang="zh-CN" sz="2400" b="1" baseline="-25000" dirty="0" smtClean="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ea typeface="宋体" panose="02010600030101010101" pitchFamily="2" charset="-122"/>
                    <a:cs typeface="Times New Roman" pitchFamily="18"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0" dirty="0" smtClean="0">
                                <a:solidFill>
                                  <a:srgbClr val="FF0000"/>
                                </a:solidFill>
                                <a:latin typeface="Cambria Math"/>
                                <a:ea typeface="宋体" panose="02010600030101010101" pitchFamily="2" charset="-122"/>
                                <a:cs typeface="Cambria Math" panose="02040503050406030204" charset="0"/>
                              </a:rPr>
                              <m:t>  </m:t>
                            </m:r>
                            <m:r>
                              <a:rPr lang="zh-CN" altLang="en-US" sz="1600" b="1" dirty="0">
                                <a:solidFill>
                                  <a:srgbClr val="FF0000"/>
                                </a:solidFill>
                                <a:latin typeface="Cambria Math"/>
                                <a:ea typeface="宋体" panose="02010600030101010101" pitchFamily="2" charset="-122"/>
                                <a:cs typeface="Cambria Math" panose="02040503050406030204" charset="0"/>
                              </a:rPr>
                              <m:t>点燃</m:t>
                            </m:r>
                            <m:r>
                              <a:rPr lang="en-US" altLang="zh-CN" sz="1600" b="1" i="0"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smtClean="0">
                    <a:solidFill>
                      <a:srgbClr val="FF0000"/>
                    </a:solidFill>
                    <a:latin typeface="Times New Roman" pitchFamily="18" charset="0"/>
                    <a:cs typeface="Times New Roman" pitchFamily="18" charset="0"/>
                  </a:rPr>
                  <a:t>CO</a:t>
                </a:r>
                <a:r>
                  <a:rPr lang="en-US" altLang="zh-CN" sz="2400" b="1" baseline="-25000" dirty="0" smtClean="0">
                    <a:solidFill>
                      <a:srgbClr val="FF0000"/>
                    </a:solidFill>
                    <a:latin typeface="Times New Roman" pitchFamily="18" charset="0"/>
                    <a:cs typeface="Times New Roman" pitchFamily="18" charset="0"/>
                  </a:rPr>
                  <a:t>2</a:t>
                </a:r>
                <a:endParaRPr lang="zh-CN" altLang="en-US" b="1" dirty="0">
                  <a:solidFill>
                    <a:srgbClr val="FF0000"/>
                  </a:solidFill>
                  <a:latin typeface="Times New Roman" pitchFamily="18" charset="0"/>
                  <a:ea typeface="宋体" pitchFamily="2" charset="-122"/>
                  <a:cs typeface="Times New Roman" pitchFamily="18" charset="0"/>
                </a:endParaRPr>
              </a:p>
            </p:txBody>
          </p:sp>
        </mc:Choice>
        <mc:Fallback>
          <p:sp>
            <p:nvSpPr>
              <p:cNvPr id="8" name="TextBox 7"/>
              <p:cNvSpPr txBox="1">
                <a:spLocks noRot="1" noChangeAspect="1" noMove="1" noResize="1" noEditPoints="1" noAdjustHandles="1" noChangeArrowheads="1" noChangeShapeType="1" noTextEdit="1"/>
              </p:cNvSpPr>
              <p:nvPr/>
            </p:nvSpPr>
            <p:spPr>
              <a:xfrm>
                <a:off x="7445747" y="3541138"/>
                <a:ext cx="2314625" cy="538802"/>
              </a:xfrm>
              <a:prstGeom prst="rect">
                <a:avLst/>
              </a:prstGeom>
              <a:blipFill rotWithShape="1">
                <a:blip r:embed="rId3"/>
                <a:stretch>
                  <a:fillRect l="-3947" b="-2045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0" name="TextBox 9"/>
              <p:cNvSpPr txBox="1"/>
              <p:nvPr/>
            </p:nvSpPr>
            <p:spPr>
              <a:xfrm>
                <a:off x="6814777" y="4102518"/>
                <a:ext cx="2395732" cy="538802"/>
              </a:xfrm>
              <a:prstGeom prst="rect">
                <a:avLst/>
              </a:prstGeom>
              <a:noFill/>
            </p:spPr>
            <p:txBody>
              <a:bodyPr wrap="square" rtlCol="0">
                <a:spAutoFit/>
              </a:bodyPr>
              <a:lstStyle/>
              <a:p>
                <a:r>
                  <a:rPr lang="en-US" altLang="zh-CN" sz="2400" b="1" dirty="0" smtClean="0">
                    <a:solidFill>
                      <a:srgbClr val="FF0000"/>
                    </a:solidFill>
                    <a:latin typeface="Times New Roman" pitchFamily="18" charset="0"/>
                    <a:cs typeface="Times New Roman" pitchFamily="18" charset="0"/>
                  </a:rPr>
                  <a:t>2C+O</a:t>
                </a:r>
                <a:r>
                  <a:rPr lang="en-US" altLang="zh-CN" sz="2400" b="1" baseline="-25000" dirty="0" smtClean="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ea typeface="宋体" panose="02010600030101010101" pitchFamily="2" charset="-122"/>
                    <a:cs typeface="Times New Roman" pitchFamily="18"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0" dirty="0" smtClean="0">
                                <a:solidFill>
                                  <a:srgbClr val="FF0000"/>
                                </a:solidFill>
                                <a:latin typeface="Cambria Math"/>
                                <a:ea typeface="宋体" panose="02010600030101010101" pitchFamily="2" charset="-122"/>
                                <a:cs typeface="Cambria Math" panose="02040503050406030204" charset="0"/>
                              </a:rPr>
                              <m:t>  </m:t>
                            </m:r>
                            <m:r>
                              <a:rPr lang="zh-CN" altLang="en-US" sz="1600" b="1" dirty="0">
                                <a:solidFill>
                                  <a:srgbClr val="FF0000"/>
                                </a:solidFill>
                                <a:latin typeface="Cambria Math"/>
                                <a:ea typeface="宋体" panose="02010600030101010101" pitchFamily="2" charset="-122"/>
                                <a:cs typeface="Cambria Math" panose="02040503050406030204" charset="0"/>
                              </a:rPr>
                              <m:t>点燃</m:t>
                            </m:r>
                            <m:r>
                              <a:rPr lang="en-US" altLang="zh-CN" sz="1600" b="1" i="0"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smtClean="0">
                    <a:solidFill>
                      <a:srgbClr val="FF0000"/>
                    </a:solidFill>
                    <a:latin typeface="Times New Roman" pitchFamily="18" charset="0"/>
                    <a:cs typeface="Times New Roman" pitchFamily="18" charset="0"/>
                  </a:rPr>
                  <a:t>2CO</a:t>
                </a:r>
                <a:endParaRPr lang="zh-CN" altLang="en-US" b="1" dirty="0">
                  <a:solidFill>
                    <a:srgbClr val="FF0000"/>
                  </a:solidFill>
                  <a:latin typeface="Times New Roman" pitchFamily="18" charset="0"/>
                  <a:ea typeface="宋体" pitchFamily="2" charset="-122"/>
                  <a:cs typeface="Times New Roman" pitchFamily="18" charset="0"/>
                </a:endParaRPr>
              </a:p>
            </p:txBody>
          </p:sp>
        </mc:Choice>
        <mc:Fallback>
          <p:sp>
            <p:nvSpPr>
              <p:cNvPr id="10" name="TextBox 9"/>
              <p:cNvSpPr txBox="1">
                <a:spLocks noRot="1" noChangeAspect="1" noMove="1" noResize="1" noEditPoints="1" noAdjustHandles="1" noChangeArrowheads="1" noChangeShapeType="1" noTextEdit="1"/>
              </p:cNvSpPr>
              <p:nvPr/>
            </p:nvSpPr>
            <p:spPr>
              <a:xfrm>
                <a:off x="6814777" y="4102518"/>
                <a:ext cx="2395732" cy="538802"/>
              </a:xfrm>
              <a:prstGeom prst="rect">
                <a:avLst/>
              </a:prstGeom>
              <a:blipFill rotWithShape="1">
                <a:blip r:embed="rId4"/>
                <a:stretch>
                  <a:fillRect l="-4071" r="-1527" b="-20455"/>
                </a:stretch>
              </a:blipFill>
            </p:spPr>
            <p:txBody>
              <a:bodyPr/>
              <a:lstStyle/>
              <a:p>
                <a:r>
                  <a:rPr lang="zh-CN" altLang="en-US">
                    <a:noFill/>
                  </a:rPr>
                  <a:t> </a:t>
                </a:r>
              </a:p>
            </p:txBody>
          </p:sp>
        </mc:Fallback>
      </mc:AlternateContent>
      <p:sp>
        <p:nvSpPr>
          <p:cNvPr id="12" name="TextBox 11"/>
          <p:cNvSpPr txBox="1"/>
          <p:nvPr/>
        </p:nvSpPr>
        <p:spPr>
          <a:xfrm>
            <a:off x="8620067" y="4683024"/>
            <a:ext cx="853092"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cs typeface="Times New Roman" pitchFamily="18" charset="0"/>
              </a:rPr>
              <a:t>燃料</a:t>
            </a:r>
            <a:endParaRPr lang="zh-CN" altLang="en-US" sz="2400" b="1" dirty="0">
              <a:solidFill>
                <a:srgbClr val="FF0000"/>
              </a:solidFill>
              <a:latin typeface="宋体" pitchFamily="2" charset="-122"/>
              <a:ea typeface="宋体" pitchFamily="2" charset="-122"/>
              <a:cs typeface="Times New Roman" pitchFamily="18" charset="0"/>
            </a:endParaRPr>
          </a:p>
        </p:txBody>
      </p:sp>
    </p:spTree>
    <p:extLst>
      <p:ext uri="{BB962C8B-B14F-4D97-AF65-F5344CB8AC3E}">
        <p14:creationId xmlns:p14="http://schemas.microsoft.com/office/powerpoint/2010/main" xmlns="" val="545492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randombar(horizontal)">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randombar(horizontal)">
                                      <p:cBhvr>
                                        <p:cTn id="17" dur="500"/>
                                        <p:tgtEl>
                                          <p:spTgt spid="1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randombar(horizontal)">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9" name="TextBox 8"/>
          <p:cNvSpPr txBox="1"/>
          <p:nvPr/>
        </p:nvSpPr>
        <p:spPr>
          <a:xfrm>
            <a:off x="1038578" y="1915072"/>
            <a:ext cx="10193866" cy="3970318"/>
          </a:xfrm>
          <a:prstGeom prst="rect">
            <a:avLst/>
          </a:prstGeom>
          <a:noFill/>
        </p:spPr>
        <p:txBody>
          <a:bodyPr wrap="square" rtlCol="0">
            <a:spAutoFit/>
          </a:bodyPr>
          <a:lstStyle/>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cs typeface="Times New Roman" pitchFamily="18" charset="0"/>
              </a:rPr>
              <a:t>还原性</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碳在高温条件下表现出</a:t>
            </a:r>
            <a:r>
              <a:rPr lang="zh-CN" altLang="zh-CN" sz="2400" b="1" dirty="0" smtClean="0">
                <a:latin typeface="Times New Roman" pitchFamily="18" charset="0"/>
                <a:cs typeface="Times New Roman" pitchFamily="18" charset="0"/>
              </a:rPr>
              <a:t>还原性</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能</a:t>
            </a:r>
            <a:r>
              <a:rPr lang="zh-CN" altLang="zh-CN" sz="2400" b="1" dirty="0">
                <a:latin typeface="Times New Roman" pitchFamily="18" charset="0"/>
                <a:cs typeface="Times New Roman" pitchFamily="18" charset="0"/>
              </a:rPr>
              <a:t>与一些金属氧化物、二氧化碳等反应。</a:t>
            </a:r>
          </a:p>
          <a:p>
            <a:pPr algn="just">
              <a:lnSpc>
                <a:spcPct val="150000"/>
              </a:lnSpc>
            </a:pPr>
            <a:r>
              <a:rPr lang="en-US" altLang="zh-CN" sz="2400" b="1" dirty="0">
                <a:latin typeface="Times New Roman" pitchFamily="18" charset="0"/>
                <a:cs typeface="Times New Roman" pitchFamily="18" charset="0"/>
              </a:rPr>
              <a:t>a.</a:t>
            </a:r>
            <a:r>
              <a:rPr lang="zh-CN" altLang="zh-CN" sz="2400" b="1" dirty="0">
                <a:latin typeface="Times New Roman" pitchFamily="18" charset="0"/>
                <a:cs typeface="Times New Roman" pitchFamily="18" charset="0"/>
              </a:rPr>
              <a:t>高温下还原氧化铜的化学方程式为</a:t>
            </a:r>
            <a:r>
              <a:rPr lang="en-US" altLang="zh-CN" sz="2400" b="1" u="sng" dirty="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现象为</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b.</a:t>
            </a:r>
            <a:r>
              <a:rPr lang="zh-CN" altLang="zh-CN" sz="2400" b="1" dirty="0">
                <a:latin typeface="Times New Roman" pitchFamily="18" charset="0"/>
                <a:cs typeface="Times New Roman" pitchFamily="18" charset="0"/>
              </a:rPr>
              <a:t>高温下还原氧化铁的化学方程式为</a:t>
            </a:r>
            <a:r>
              <a:rPr lang="en-US" altLang="zh-CN" sz="2400" b="1" dirty="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endParaRPr lang="en-US" altLang="zh-CN" sz="2400" b="1" dirty="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c.</a:t>
            </a:r>
            <a:r>
              <a:rPr lang="zh-CN" altLang="zh-CN" sz="2400" b="1" dirty="0">
                <a:latin typeface="Times New Roman" pitchFamily="18" charset="0"/>
                <a:cs typeface="Times New Roman" pitchFamily="18" charset="0"/>
              </a:rPr>
              <a:t>高温下与二氧化碳反应的化学方程式为</a:t>
            </a:r>
            <a:r>
              <a:rPr lang="en-US" altLang="zh-CN" sz="2400" b="1" u="sng" dirty="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该反应</a:t>
            </a:r>
            <a:r>
              <a:rPr lang="zh-CN" altLang="en-US" sz="2400" b="1" dirty="0" smtClean="0">
                <a:latin typeface="Times New Roman" pitchFamily="18" charset="0"/>
                <a:cs typeface="Times New Roman" pitchFamily="18" charset="0"/>
              </a:rPr>
              <a:t>是</a:t>
            </a:r>
            <a:r>
              <a:rPr lang="en-US" altLang="zh-CN" sz="2400" b="1" dirty="0" smtClean="0">
                <a:latin typeface="Times New Roman" pitchFamily="18" charset="0"/>
                <a:cs typeface="Times New Roman" pitchFamily="18" charset="0"/>
              </a:rPr>
              <a:t>_________</a:t>
            </a:r>
            <a:r>
              <a:rPr lang="en-US" altLang="zh-CN" sz="2400" b="1" dirty="0" smtClean="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填“吸热”或“放热”</a:t>
            </a:r>
            <a:r>
              <a:rPr lang="en-US" altLang="zh-CN" sz="2400" b="1" dirty="0">
                <a:latin typeface="宋体" pitchFamily="2" charset="-122"/>
                <a:ea typeface="宋体" pitchFamily="2" charset="-122"/>
                <a:cs typeface="Times New Roman" pitchFamily="18" charset="0"/>
              </a:rPr>
              <a:t>)</a:t>
            </a:r>
            <a:r>
              <a:rPr lang="zh-CN" altLang="zh-CN" sz="2400" b="1" dirty="0">
                <a:latin typeface="Times New Roman" pitchFamily="18" charset="0"/>
                <a:cs typeface="Times New Roman" pitchFamily="18" charset="0"/>
              </a:rPr>
              <a:t>反应。利用碳的还原性可</a:t>
            </a:r>
            <a:r>
              <a:rPr lang="en-US" altLang="zh-CN" sz="2400" b="1" u="sng" dirty="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endParaRPr lang="zh-CN" altLang="en-US" sz="2400" b="1" dirty="0">
              <a:latin typeface="Times New Roman" pitchFamily="18" charset="0"/>
              <a:ea typeface="宋体" pitchFamily="2" charset="-122"/>
              <a:cs typeface="Times New Roman" pitchFamily="18" charset="0"/>
            </a:endParaRPr>
          </a:p>
        </p:txBody>
      </p:sp>
      <mc:AlternateContent xmlns:mc="http://schemas.openxmlformats.org/markup-compatibility/2006">
        <mc:Choice xmlns:a14="http://schemas.microsoft.com/office/drawing/2010/main" xmlns="" Requires="a14">
          <p:sp>
            <p:nvSpPr>
              <p:cNvPr id="8" name="TextBox 7"/>
              <p:cNvSpPr txBox="1"/>
              <p:nvPr/>
            </p:nvSpPr>
            <p:spPr>
              <a:xfrm>
                <a:off x="6496755" y="3015870"/>
                <a:ext cx="3477532" cy="538802"/>
              </a:xfrm>
              <a:prstGeom prst="rect">
                <a:avLst/>
              </a:prstGeom>
              <a:noFill/>
            </p:spPr>
            <p:txBody>
              <a:bodyPr wrap="square" rtlCol="0">
                <a:spAutoFit/>
              </a:bodyPr>
              <a:lstStyle/>
              <a:p>
                <a:r>
                  <a:rPr lang="en-US" altLang="zh-CN" sz="2400" b="1" dirty="0">
                    <a:solidFill>
                      <a:srgbClr val="FF0000"/>
                    </a:solidFill>
                    <a:latin typeface="Times New Roman" pitchFamily="18" charset="0"/>
                    <a:cs typeface="Times New Roman" pitchFamily="18" charset="0"/>
                  </a:rPr>
                  <a:t>C+2CuO</a:t>
                </a:r>
                <a:r>
                  <a:rPr lang="en-US" altLang="zh-CN" sz="2400" b="1" dirty="0" smtClean="0">
                    <a:solidFill>
                      <a:srgbClr val="FF0000"/>
                    </a:solidFill>
                    <a:latin typeface="Times New Roman" pitchFamily="18" charset="0"/>
                    <a:ea typeface="宋体" panose="02010600030101010101" pitchFamily="2" charset="-122"/>
                    <a:cs typeface="Times New Roman" pitchFamily="18"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0" dirty="0" smtClean="0">
                                <a:solidFill>
                                  <a:srgbClr val="FF0000"/>
                                </a:solidFill>
                                <a:latin typeface="Cambria Math"/>
                                <a:ea typeface="宋体" panose="02010600030101010101" pitchFamily="2" charset="-122"/>
                                <a:cs typeface="Cambria Math" panose="02040503050406030204" charset="0"/>
                              </a:rPr>
                              <m:t>  </m:t>
                            </m:r>
                            <m:r>
                              <a:rPr lang="zh-CN" altLang="en-US" sz="1600" b="1" i="1" dirty="0">
                                <a:solidFill>
                                  <a:srgbClr val="FF0000"/>
                                </a:solidFill>
                                <a:latin typeface="Cambria Math"/>
                                <a:ea typeface="宋体" panose="02010600030101010101" pitchFamily="2" charset="-122"/>
                                <a:cs typeface="Cambria Math" panose="02040503050406030204" charset="0"/>
                              </a:rPr>
                              <m:t>高温</m:t>
                            </m:r>
                            <m:r>
                              <a:rPr lang="en-US" altLang="zh-CN" sz="1600" b="1" i="0"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2Cu+CO</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a:t>
                </a:r>
                <a:endParaRPr lang="zh-CN" altLang="en-US" b="1" dirty="0">
                  <a:solidFill>
                    <a:srgbClr val="FF0000"/>
                  </a:solidFill>
                  <a:latin typeface="Times New Roman" pitchFamily="18" charset="0"/>
                  <a:ea typeface="宋体" pitchFamily="2" charset="-122"/>
                  <a:cs typeface="Times New Roman" pitchFamily="18" charset="0"/>
                </a:endParaRPr>
              </a:p>
            </p:txBody>
          </p:sp>
        </mc:Choice>
        <mc:Fallback>
          <p:sp>
            <p:nvSpPr>
              <p:cNvPr id="8" name="TextBox 7"/>
              <p:cNvSpPr txBox="1">
                <a:spLocks noRot="1" noChangeAspect="1" noMove="1" noResize="1" noEditPoints="1" noAdjustHandles="1" noChangeArrowheads="1" noChangeShapeType="1" noTextEdit="1"/>
              </p:cNvSpPr>
              <p:nvPr/>
            </p:nvSpPr>
            <p:spPr>
              <a:xfrm>
                <a:off x="6496755" y="3015870"/>
                <a:ext cx="3477532" cy="538802"/>
              </a:xfrm>
              <a:prstGeom prst="rect">
                <a:avLst/>
              </a:prstGeom>
              <a:blipFill rotWithShape="1">
                <a:blip r:embed="rId3"/>
                <a:stretch>
                  <a:fillRect l="-2807" r="-1754" b="-20455"/>
                </a:stretch>
              </a:blipFill>
            </p:spPr>
            <p:txBody>
              <a:bodyPr/>
              <a:lstStyle/>
              <a:p>
                <a:r>
                  <a:rPr lang="zh-CN" altLang="en-US">
                    <a:noFill/>
                  </a:rPr>
                  <a:t> </a:t>
                </a:r>
              </a:p>
            </p:txBody>
          </p:sp>
        </mc:Fallback>
      </mc:AlternateContent>
      <p:sp>
        <p:nvSpPr>
          <p:cNvPr id="10" name="TextBox 9"/>
          <p:cNvSpPr txBox="1"/>
          <p:nvPr/>
        </p:nvSpPr>
        <p:spPr>
          <a:xfrm>
            <a:off x="1580444" y="3630830"/>
            <a:ext cx="5407378" cy="461665"/>
          </a:xfrm>
          <a:prstGeom prst="rect">
            <a:avLst/>
          </a:prstGeom>
          <a:noFill/>
        </p:spPr>
        <p:txBody>
          <a:bodyPr wrap="square" rtlCol="0">
            <a:spAutoFit/>
          </a:bodyPr>
          <a:lstStyle/>
          <a:p>
            <a:r>
              <a:rPr lang="zh-CN" altLang="en-US" sz="2400" b="1" dirty="0">
                <a:solidFill>
                  <a:srgbClr val="FF0000"/>
                </a:solidFill>
                <a:latin typeface="Times New Roman" pitchFamily="18" charset="0"/>
                <a:cs typeface="Times New Roman" pitchFamily="18" charset="0"/>
              </a:rPr>
              <a:t>黑色粉末变为</a:t>
            </a:r>
            <a:r>
              <a:rPr lang="zh-CN" altLang="en-US" sz="2400" b="1" dirty="0" smtClean="0">
                <a:solidFill>
                  <a:srgbClr val="FF0000"/>
                </a:solidFill>
                <a:latin typeface="Times New Roman" pitchFamily="18" charset="0"/>
                <a:cs typeface="Times New Roman" pitchFamily="18" charset="0"/>
              </a:rPr>
              <a:t>红色，澄清</a:t>
            </a:r>
            <a:r>
              <a:rPr lang="zh-CN" altLang="en-US" sz="2400" b="1" dirty="0">
                <a:solidFill>
                  <a:srgbClr val="FF0000"/>
                </a:solidFill>
                <a:latin typeface="Times New Roman" pitchFamily="18" charset="0"/>
                <a:cs typeface="Times New Roman" pitchFamily="18" charset="0"/>
              </a:rPr>
              <a:t>石灰水变浑浊</a:t>
            </a:r>
            <a:endParaRPr lang="zh-CN" altLang="en-US" b="1" dirty="0">
              <a:solidFill>
                <a:srgbClr val="FF0000"/>
              </a:solidFill>
              <a:latin typeface="Times New Roman" pitchFamily="18" charset="0"/>
              <a:ea typeface="宋体" pitchFamily="2" charset="-122"/>
              <a:cs typeface="Times New Roman" pitchFamily="18" charset="0"/>
            </a:endParaRPr>
          </a:p>
        </p:txBody>
      </p:sp>
      <mc:AlternateContent xmlns:mc="http://schemas.openxmlformats.org/markup-compatibility/2006">
        <mc:Choice xmlns:a14="http://schemas.microsoft.com/office/drawing/2010/main" xmlns="" Requires="a14">
          <p:sp>
            <p:nvSpPr>
              <p:cNvPr id="12" name="TextBox 11"/>
              <p:cNvSpPr txBox="1"/>
              <p:nvPr/>
            </p:nvSpPr>
            <p:spPr>
              <a:xfrm>
                <a:off x="6296127" y="4103784"/>
                <a:ext cx="3884549" cy="538802"/>
              </a:xfrm>
              <a:prstGeom prst="rect">
                <a:avLst/>
              </a:prstGeom>
              <a:noFill/>
            </p:spPr>
            <p:txBody>
              <a:bodyPr wrap="square" rtlCol="0">
                <a:spAutoFit/>
              </a:bodyPr>
              <a:lstStyle/>
              <a:p>
                <a:r>
                  <a:rPr lang="en-US" altLang="zh-CN" sz="2400" b="1" dirty="0">
                    <a:solidFill>
                      <a:srgbClr val="FF0000"/>
                    </a:solidFill>
                    <a:latin typeface="Times New Roman" pitchFamily="18" charset="0"/>
                    <a:cs typeface="Times New Roman" pitchFamily="18" charset="0"/>
                  </a:rPr>
                  <a:t>3C+2Fe</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r>
                  <a:rPr lang="en-US" altLang="zh-CN" sz="2400" b="1" baseline="-25000" dirty="0">
                    <a:solidFill>
                      <a:srgbClr val="FF0000"/>
                    </a:solidFill>
                    <a:latin typeface="Times New Roman" pitchFamily="18" charset="0"/>
                    <a:cs typeface="Times New Roman" pitchFamily="18" charset="0"/>
                  </a:rPr>
                  <a:t>3</a:t>
                </a:r>
                <a:r>
                  <a:rPr lang="en-US" altLang="zh-CN" sz="2400" b="1" dirty="0" smtClean="0">
                    <a:solidFill>
                      <a:srgbClr val="FF0000"/>
                    </a:solidFill>
                    <a:latin typeface="Times New Roman" pitchFamily="18" charset="0"/>
                    <a:ea typeface="宋体" panose="02010600030101010101" pitchFamily="2" charset="-122"/>
                    <a:cs typeface="Times New Roman" pitchFamily="18"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0" dirty="0" smtClean="0">
                                <a:solidFill>
                                  <a:srgbClr val="FF0000"/>
                                </a:solidFill>
                                <a:latin typeface="Cambria Math"/>
                                <a:ea typeface="宋体" panose="02010600030101010101" pitchFamily="2" charset="-122"/>
                                <a:cs typeface="Cambria Math" panose="02040503050406030204" charset="0"/>
                              </a:rPr>
                              <m:t>  </m:t>
                            </m:r>
                            <m:r>
                              <a:rPr lang="zh-CN" altLang="en-US" sz="1600" b="1" i="1" dirty="0">
                                <a:solidFill>
                                  <a:srgbClr val="FF0000"/>
                                </a:solidFill>
                                <a:latin typeface="Cambria Math"/>
                                <a:ea typeface="宋体" panose="02010600030101010101" pitchFamily="2" charset="-122"/>
                                <a:cs typeface="Cambria Math" panose="02040503050406030204" charset="0"/>
                              </a:rPr>
                              <m:t>高温</m:t>
                            </m:r>
                            <m:r>
                              <a:rPr lang="en-US" altLang="zh-CN" sz="1600" b="1" i="0"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4Fe+3CO</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a:t>
                </a:r>
                <a:endParaRPr lang="zh-CN" altLang="en-US" b="1" dirty="0">
                  <a:solidFill>
                    <a:srgbClr val="FF0000"/>
                  </a:solidFill>
                  <a:latin typeface="Times New Roman" pitchFamily="18" charset="0"/>
                  <a:ea typeface="宋体" pitchFamily="2" charset="-122"/>
                  <a:cs typeface="Times New Roman" pitchFamily="18" charset="0"/>
                </a:endParaRPr>
              </a:p>
            </p:txBody>
          </p:sp>
        </mc:Choice>
        <mc:Fallback>
          <p:sp>
            <p:nvSpPr>
              <p:cNvPr id="12" name="TextBox 11"/>
              <p:cNvSpPr txBox="1">
                <a:spLocks noRot="1" noChangeAspect="1" noMove="1" noResize="1" noEditPoints="1" noAdjustHandles="1" noChangeArrowheads="1" noChangeShapeType="1" noTextEdit="1"/>
              </p:cNvSpPr>
              <p:nvPr/>
            </p:nvSpPr>
            <p:spPr>
              <a:xfrm>
                <a:off x="6296127" y="4103784"/>
                <a:ext cx="3884549" cy="538802"/>
              </a:xfrm>
              <a:prstGeom prst="rect">
                <a:avLst/>
              </a:prstGeom>
              <a:blipFill rotWithShape="1">
                <a:blip r:embed="rId4"/>
                <a:stretch>
                  <a:fillRect l="-2512" r="-471" b="-1910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3" name="TextBox 12"/>
              <p:cNvSpPr txBox="1"/>
              <p:nvPr/>
            </p:nvSpPr>
            <p:spPr>
              <a:xfrm>
                <a:off x="6933948" y="4670506"/>
                <a:ext cx="2518594" cy="538802"/>
              </a:xfrm>
              <a:prstGeom prst="rect">
                <a:avLst/>
              </a:prstGeom>
              <a:noFill/>
            </p:spPr>
            <p:txBody>
              <a:bodyPr wrap="square" rtlCol="0">
                <a:spAutoFit/>
              </a:bodyPr>
              <a:lstStyle/>
              <a:p>
                <a:r>
                  <a:rPr lang="en-US" altLang="zh-CN" sz="2400" b="1" dirty="0">
                    <a:solidFill>
                      <a:srgbClr val="FF0000"/>
                    </a:solidFill>
                    <a:latin typeface="Times New Roman" pitchFamily="18" charset="0"/>
                    <a:cs typeface="Times New Roman" pitchFamily="18" charset="0"/>
                  </a:rPr>
                  <a:t>CO</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+C</a:t>
                </a:r>
                <a:r>
                  <a:rPr lang="en-US" altLang="zh-CN" sz="2400" b="1" dirty="0" smtClean="0">
                    <a:solidFill>
                      <a:srgbClr val="FF0000"/>
                    </a:solidFill>
                    <a:latin typeface="Times New Roman" pitchFamily="18" charset="0"/>
                    <a:cs typeface="Times New Roman" pitchFamily="18"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0" dirty="0" smtClean="0">
                                <a:solidFill>
                                  <a:srgbClr val="FF0000"/>
                                </a:solidFill>
                                <a:latin typeface="Cambria Math"/>
                                <a:ea typeface="宋体" panose="02010600030101010101" pitchFamily="2" charset="-122"/>
                                <a:cs typeface="Cambria Math" panose="02040503050406030204" charset="0"/>
                              </a:rPr>
                              <m:t>  </m:t>
                            </m:r>
                            <m:r>
                              <a:rPr lang="zh-CN" altLang="en-US" sz="1600" b="1" i="1" dirty="0">
                                <a:solidFill>
                                  <a:srgbClr val="FF0000"/>
                                </a:solidFill>
                                <a:latin typeface="Cambria Math"/>
                                <a:ea typeface="宋体" panose="02010600030101010101" pitchFamily="2" charset="-122"/>
                                <a:cs typeface="Cambria Math" panose="02040503050406030204" charset="0"/>
                              </a:rPr>
                              <m:t>高温</m:t>
                            </m:r>
                            <m:r>
                              <a:rPr lang="en-US" altLang="zh-CN" sz="1600" b="1" i="0"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smtClean="0">
                    <a:solidFill>
                      <a:srgbClr val="FF0000"/>
                    </a:solidFill>
                    <a:latin typeface="Times New Roman" pitchFamily="18" charset="0"/>
                    <a:cs typeface="Times New Roman" pitchFamily="18" charset="0"/>
                  </a:rPr>
                  <a:t>2CO</a:t>
                </a:r>
                <a:endParaRPr lang="zh-CN" altLang="en-US" b="1" dirty="0">
                  <a:solidFill>
                    <a:srgbClr val="FF0000"/>
                  </a:solidFill>
                  <a:latin typeface="Times New Roman" pitchFamily="18" charset="0"/>
                  <a:ea typeface="宋体" pitchFamily="2" charset="-122"/>
                  <a:cs typeface="Times New Roman" pitchFamily="18" charset="0"/>
                </a:endParaRPr>
              </a:p>
            </p:txBody>
          </p:sp>
        </mc:Choice>
        <mc:Fallback>
          <p:sp>
            <p:nvSpPr>
              <p:cNvPr id="13" name="TextBox 12"/>
              <p:cNvSpPr txBox="1">
                <a:spLocks noRot="1" noChangeAspect="1" noMove="1" noResize="1" noEditPoints="1" noAdjustHandles="1" noChangeArrowheads="1" noChangeShapeType="1" noTextEdit="1"/>
              </p:cNvSpPr>
              <p:nvPr/>
            </p:nvSpPr>
            <p:spPr>
              <a:xfrm>
                <a:off x="6933948" y="4670506"/>
                <a:ext cx="2518594" cy="538802"/>
              </a:xfrm>
              <a:prstGeom prst="rect">
                <a:avLst/>
              </a:prstGeom>
              <a:blipFill rotWithShape="1">
                <a:blip r:embed="rId5"/>
                <a:stretch>
                  <a:fillRect l="-3623" b="-19101"/>
                </a:stretch>
              </a:blipFill>
            </p:spPr>
            <p:txBody>
              <a:bodyPr/>
              <a:lstStyle/>
              <a:p>
                <a:r>
                  <a:rPr lang="zh-CN" altLang="en-US">
                    <a:noFill/>
                  </a:rPr>
                  <a:t> </a:t>
                </a:r>
              </a:p>
            </p:txBody>
          </p:sp>
        </mc:Fallback>
      </mc:AlternateContent>
      <p:sp>
        <p:nvSpPr>
          <p:cNvPr id="14" name="TextBox 13"/>
          <p:cNvSpPr txBox="1"/>
          <p:nvPr/>
        </p:nvSpPr>
        <p:spPr>
          <a:xfrm>
            <a:off x="1450624" y="5322124"/>
            <a:ext cx="886178" cy="461665"/>
          </a:xfrm>
          <a:prstGeom prst="rect">
            <a:avLst/>
          </a:prstGeom>
          <a:noFill/>
        </p:spPr>
        <p:txBody>
          <a:bodyPr wrap="square" rtlCol="0">
            <a:spAutoFit/>
          </a:bodyPr>
          <a:lstStyle/>
          <a:p>
            <a:r>
              <a:rPr lang="zh-CN" altLang="en-US" sz="2400" b="1" dirty="0" smtClean="0">
                <a:solidFill>
                  <a:srgbClr val="FF0000"/>
                </a:solidFill>
                <a:latin typeface="Times New Roman" pitchFamily="18" charset="0"/>
                <a:ea typeface="宋体" pitchFamily="2" charset="-122"/>
                <a:cs typeface="Times New Roman" pitchFamily="18" charset="0"/>
              </a:rPr>
              <a:t>吸热</a:t>
            </a:r>
            <a:endParaRPr lang="zh-CN" altLang="en-US" sz="2400" b="1" dirty="0">
              <a:solidFill>
                <a:srgbClr val="FF0000"/>
              </a:solidFill>
              <a:latin typeface="Times New Roman" pitchFamily="18" charset="0"/>
              <a:ea typeface="宋体" pitchFamily="2" charset="-122"/>
              <a:cs typeface="Times New Roman" pitchFamily="18" charset="0"/>
            </a:endParaRPr>
          </a:p>
        </p:txBody>
      </p:sp>
      <p:sp>
        <p:nvSpPr>
          <p:cNvPr id="15" name="TextBox 14"/>
          <p:cNvSpPr txBox="1"/>
          <p:nvPr/>
        </p:nvSpPr>
        <p:spPr>
          <a:xfrm>
            <a:off x="9486409" y="5293589"/>
            <a:ext cx="1490134" cy="461665"/>
          </a:xfrm>
          <a:prstGeom prst="rect">
            <a:avLst/>
          </a:prstGeom>
          <a:noFill/>
        </p:spPr>
        <p:txBody>
          <a:bodyPr wrap="square" rtlCol="0">
            <a:spAutoFit/>
          </a:bodyPr>
          <a:lstStyle/>
          <a:p>
            <a:r>
              <a:rPr lang="zh-CN" altLang="en-US" sz="2400" b="1" dirty="0">
                <a:solidFill>
                  <a:srgbClr val="FF0000"/>
                </a:solidFill>
                <a:latin typeface="Times New Roman" pitchFamily="18" charset="0"/>
                <a:cs typeface="Times New Roman" pitchFamily="18" charset="0"/>
              </a:rPr>
              <a:t>冶炼金属</a:t>
            </a:r>
            <a:endParaRPr lang="zh-CN" altLang="en-US" b="1" dirty="0">
              <a:solidFill>
                <a:srgbClr val="FF000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545492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randombar(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randombar(horizontal)">
                                      <p:cBhvr>
                                        <p:cTn id="12" dur="50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animEffect transition="in" filter="randombar(horizontal)">
                                      <p:cBhvr>
                                        <p:cTn id="17" dur="500"/>
                                        <p:tgtEl>
                                          <p:spTgt spid="1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3">
                                            <p:txEl>
                                              <p:pRg st="0" end="0"/>
                                            </p:txEl>
                                          </p:spTgt>
                                        </p:tgtEl>
                                        <p:attrNameLst>
                                          <p:attrName>style.visibility</p:attrName>
                                        </p:attrNameLst>
                                      </p:cBhvr>
                                      <p:to>
                                        <p:strVal val="visible"/>
                                      </p:to>
                                    </p:set>
                                    <p:animEffect transition="in" filter="randombar(horizontal)">
                                      <p:cBhvr>
                                        <p:cTn id="22" dur="500"/>
                                        <p:tgtEl>
                                          <p:spTgt spid="1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14">
                                            <p:txEl>
                                              <p:pRg st="0" end="0"/>
                                            </p:txEl>
                                          </p:spTgt>
                                        </p:tgtEl>
                                        <p:attrNameLst>
                                          <p:attrName>style.visibility</p:attrName>
                                        </p:attrNameLst>
                                      </p:cBhvr>
                                      <p:to>
                                        <p:strVal val="visible"/>
                                      </p:to>
                                    </p:set>
                                    <p:animEffect transition="in" filter="randombar(horizontal)">
                                      <p:cBhvr>
                                        <p:cTn id="27" dur="500"/>
                                        <p:tgtEl>
                                          <p:spTgt spid="14">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15">
                                            <p:txEl>
                                              <p:pRg st="0" end="0"/>
                                            </p:txEl>
                                          </p:spTgt>
                                        </p:tgtEl>
                                        <p:attrNameLst>
                                          <p:attrName>style.visibility</p:attrName>
                                        </p:attrNameLst>
                                      </p:cBhvr>
                                      <p:to>
                                        <p:strVal val="visible"/>
                                      </p:to>
                                    </p:set>
                                    <p:animEffect transition="in" filter="randombar(horizontal)">
                                      <p:cBhvr>
                                        <p:cTn id="32"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99"/>
          <p:cNvSpPr txBox="1">
            <a:spLocks noChangeArrowheads="1"/>
          </p:cNvSpPr>
          <p:nvPr/>
        </p:nvSpPr>
        <p:spPr bwMode="auto">
          <a:xfrm>
            <a:off x="519291" y="1649110"/>
            <a:ext cx="11334040"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a:latin typeface="Times New Roman" pitchFamily="18" charset="0"/>
                <a:ea typeface="宋体" pitchFamily="2" charset="-122"/>
                <a:cs typeface="Times New Roman" pitchFamily="18" charset="0"/>
              </a:rPr>
              <a:t>1.</a:t>
            </a:r>
            <a:r>
              <a:rPr lang="zh-CN" altLang="zh-CN" sz="2400" b="1" dirty="0">
                <a:latin typeface="Times New Roman" pitchFamily="18" charset="0"/>
                <a:ea typeface="宋体" pitchFamily="2" charset="-122"/>
                <a:cs typeface="Times New Roman" pitchFamily="18" charset="0"/>
              </a:rPr>
              <a:t>二氧化碳</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物理性质</a:t>
            </a:r>
            <a:endParaRPr lang="zh-CN" altLang="zh-CN" sz="2400" b="1" dirty="0">
              <a:latin typeface="Times New Roman" pitchFamily="18" charset="0"/>
              <a:ea typeface="宋体" pitchFamily="2" charset="-122"/>
              <a:cs typeface="Times New Roman" pitchFamily="18" charset="0"/>
            </a:endParaRPr>
          </a:p>
          <a:p>
            <a:pPr algn="just">
              <a:lnSpc>
                <a:spcPct val="150000"/>
              </a:lnSpc>
            </a:pPr>
            <a:r>
              <a:rPr lang="zh-CN" altLang="zh-CN" sz="2400" b="1" dirty="0">
                <a:latin typeface="Times New Roman" pitchFamily="18" charset="0"/>
                <a:ea typeface="宋体" pitchFamily="2" charset="-122"/>
                <a:cs typeface="Times New Roman" pitchFamily="18" charset="0"/>
              </a:rPr>
              <a:t>无色无味</a:t>
            </a:r>
            <a:r>
              <a:rPr lang="zh-CN" altLang="zh-CN" sz="2400" b="1" dirty="0" smtClean="0">
                <a:latin typeface="Times New Roman" pitchFamily="18" charset="0"/>
                <a:ea typeface="宋体" pitchFamily="2" charset="-122"/>
                <a:cs typeface="Times New Roman" pitchFamily="18" charset="0"/>
              </a:rPr>
              <a:t>气体</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密度</a:t>
            </a:r>
            <a:r>
              <a:rPr lang="zh-CN" altLang="zh-CN" sz="2400" b="1" dirty="0">
                <a:latin typeface="Times New Roman" pitchFamily="18" charset="0"/>
                <a:ea typeface="宋体" pitchFamily="2" charset="-122"/>
                <a:cs typeface="Times New Roman" pitchFamily="18" charset="0"/>
              </a:rPr>
              <a:t>比空气</a:t>
            </a:r>
            <a:r>
              <a:rPr lang="en-US" altLang="zh-CN" sz="2400" b="1" dirty="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zh-CN" altLang="zh-CN" sz="2400" b="1" dirty="0">
                <a:latin typeface="Times New Roman" pitchFamily="18" charset="0"/>
                <a:ea typeface="宋体" pitchFamily="2" charset="-122"/>
                <a:cs typeface="Times New Roman" pitchFamily="18" charset="0"/>
              </a:rPr>
              <a:t>溶于水</a:t>
            </a:r>
            <a:r>
              <a:rPr lang="en-US" altLang="zh-CN" sz="2400" b="1" dirty="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固体俗称</a:t>
            </a:r>
            <a:r>
              <a:rPr lang="en-US" altLang="zh-CN" sz="2400" b="1" dirty="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zh-CN" altLang="zh-CN"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化学性质</a:t>
            </a:r>
            <a:endParaRPr lang="zh-CN" altLang="zh-CN" sz="2400" b="1" dirty="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zh-CN" sz="2400" b="1" dirty="0">
                <a:latin typeface="Times New Roman" pitchFamily="18" charset="0"/>
                <a:ea typeface="宋体" pitchFamily="2" charset="-122"/>
                <a:cs typeface="Times New Roman" pitchFamily="18" charset="0"/>
              </a:rPr>
              <a:t>一般情况</a:t>
            </a:r>
            <a:r>
              <a:rPr lang="zh-CN" altLang="zh-CN" sz="2400" b="1" dirty="0" smtClean="0">
                <a:latin typeface="Times New Roman" pitchFamily="18" charset="0"/>
                <a:ea typeface="宋体" pitchFamily="2" charset="-122"/>
                <a:cs typeface="Times New Roman" pitchFamily="18" charset="0"/>
              </a:rPr>
              <a:t>下</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CO</a:t>
            </a:r>
            <a:r>
              <a:rPr lang="en-US" altLang="zh-CN" sz="2400" b="1" baseline="-25000" dirty="0" smtClean="0">
                <a:latin typeface="Times New Roman" pitchFamily="18" charset="0"/>
                <a:ea typeface="宋体" pitchFamily="2" charset="-122"/>
                <a:cs typeface="Times New Roman" pitchFamily="18" charset="0"/>
              </a:rPr>
              <a:t>2</a:t>
            </a:r>
            <a:r>
              <a:rPr lang="zh-CN" altLang="zh-CN" sz="2400" b="1" dirty="0">
                <a:latin typeface="Times New Roman" pitchFamily="18" charset="0"/>
                <a:ea typeface="宋体" pitchFamily="2" charset="-122"/>
                <a:cs typeface="Times New Roman" pitchFamily="18" charset="0"/>
              </a:rPr>
              <a:t>不能</a:t>
            </a:r>
            <a:r>
              <a:rPr lang="zh-CN" altLang="zh-CN" sz="2400" b="1" dirty="0" smtClean="0">
                <a:latin typeface="Times New Roman" pitchFamily="18" charset="0"/>
                <a:ea typeface="宋体" pitchFamily="2" charset="-122"/>
                <a:cs typeface="Times New Roman" pitchFamily="18" charset="0"/>
              </a:rPr>
              <a:t>燃烧</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也</a:t>
            </a:r>
            <a:r>
              <a:rPr lang="zh-CN" altLang="zh-CN" sz="2400" b="1" dirty="0">
                <a:latin typeface="Times New Roman" pitchFamily="18" charset="0"/>
                <a:ea typeface="宋体" pitchFamily="2" charset="-122"/>
                <a:cs typeface="Times New Roman" pitchFamily="18" charset="0"/>
              </a:rPr>
              <a:t>不支持燃烧</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用于灭火</a:t>
            </a:r>
            <a:r>
              <a:rPr lang="en-US" altLang="zh-CN" sz="2400" b="1" dirty="0">
                <a:latin typeface="宋体" pitchFamily="2" charset="-122"/>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zh-CN" sz="2400" b="1" dirty="0">
                <a:latin typeface="Times New Roman" pitchFamily="18" charset="0"/>
                <a:ea typeface="宋体" pitchFamily="2" charset="-122"/>
                <a:cs typeface="Times New Roman" pitchFamily="18" charset="0"/>
              </a:rPr>
              <a:t>不能供给呼吸</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进入深井、菜窖前做灯火试验</a:t>
            </a:r>
            <a:r>
              <a:rPr lang="en-US" altLang="zh-CN" sz="2400" b="1" dirty="0">
                <a:latin typeface="宋体" pitchFamily="2" charset="-122"/>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zh-CN" sz="2400" b="1" dirty="0">
                <a:latin typeface="Times New Roman" pitchFamily="18" charset="0"/>
                <a:ea typeface="宋体" pitchFamily="2" charset="-122"/>
                <a:cs typeface="Times New Roman" pitchFamily="18" charset="0"/>
              </a:rPr>
              <a:t>与水反应的化学方程式为</a:t>
            </a:r>
            <a:r>
              <a:rPr lang="en-US" altLang="zh-CN" sz="2400" b="1"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zh-CN" altLang="zh-CN" sz="2400" b="1" u="sng" dirty="0" smtClean="0">
                <a:latin typeface="Times New Roman" pitchFamily="18" charset="0"/>
                <a:ea typeface="宋体" pitchFamily="2" charset="-122"/>
                <a:cs typeface="Times New Roman" pitchFamily="18" charset="0"/>
              </a:rPr>
              <a:t> </a:t>
            </a:r>
            <a:r>
              <a:rPr lang="en-US" altLang="zh-CN" sz="2400" b="1" dirty="0" smtClean="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制汽水</a:t>
            </a:r>
            <a:r>
              <a:rPr lang="en-US" altLang="zh-CN" sz="2400" b="1" dirty="0">
                <a:latin typeface="宋体" pitchFamily="2" charset="-122"/>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9650365" y="2833647"/>
            <a:ext cx="803425"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干冰</a:t>
            </a:r>
          </a:p>
        </p:txBody>
      </p:sp>
      <p:sp>
        <p:nvSpPr>
          <p:cNvPr id="13" name="TextBox 12"/>
          <p:cNvSpPr txBox="1"/>
          <p:nvPr/>
        </p:nvSpPr>
        <p:spPr>
          <a:xfrm>
            <a:off x="4651024" y="2830604"/>
            <a:ext cx="494046"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大</a:t>
            </a:r>
          </a:p>
        </p:txBody>
      </p:sp>
      <p:sp>
        <p:nvSpPr>
          <p:cNvPr id="14" name="TextBox 13"/>
          <p:cNvSpPr txBox="1"/>
          <p:nvPr/>
        </p:nvSpPr>
        <p:spPr>
          <a:xfrm>
            <a:off x="6377197" y="2819314"/>
            <a:ext cx="494046"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能</a:t>
            </a:r>
          </a:p>
        </p:txBody>
      </p:sp>
      <p:sp>
        <p:nvSpPr>
          <p:cNvPr id="19" name="TextBox 18"/>
          <p:cNvSpPr txBox="1"/>
          <p:nvPr/>
        </p:nvSpPr>
        <p:spPr>
          <a:xfrm>
            <a:off x="519291" y="1071301"/>
            <a:ext cx="4484179" cy="461665"/>
          </a:xfrm>
          <a:prstGeom prst="rect">
            <a:avLst/>
          </a:prstGeom>
          <a:noFill/>
        </p:spPr>
        <p:txBody>
          <a:bodyPr wrap="square" rtlCol="0">
            <a:spAutoFit/>
          </a:bodyPr>
          <a:lstStyle/>
          <a:p>
            <a:r>
              <a:rPr lang="zh-CN" altLang="en-US" sz="2400" b="1" dirty="0" smtClean="0">
                <a:solidFill>
                  <a:schemeClr val="accent2"/>
                </a:solidFill>
                <a:latin typeface="Times New Roman" pitchFamily="18" charset="0"/>
                <a:ea typeface="黑体" pitchFamily="49" charset="-122"/>
              </a:rPr>
              <a:t>考点 </a:t>
            </a:r>
            <a:r>
              <a:rPr lang="en-US" altLang="zh-CN" sz="2400" b="1" dirty="0" smtClean="0">
                <a:solidFill>
                  <a:schemeClr val="accent2"/>
                </a:solidFill>
                <a:latin typeface="Times New Roman" pitchFamily="18" charset="0"/>
                <a:ea typeface="黑体" pitchFamily="49" charset="-122"/>
              </a:rPr>
              <a:t>2  </a:t>
            </a:r>
            <a:r>
              <a:rPr lang="zh-CN" altLang="en-US" sz="2400" b="1" dirty="0" smtClean="0">
                <a:solidFill>
                  <a:schemeClr val="accent2"/>
                </a:solidFill>
                <a:latin typeface="Times New Roman" pitchFamily="18" charset="0"/>
                <a:ea typeface="黑体" pitchFamily="49" charset="-122"/>
              </a:rPr>
              <a:t>碳</a:t>
            </a:r>
            <a:r>
              <a:rPr lang="zh-CN" altLang="en-US" sz="2400" b="1" dirty="0">
                <a:solidFill>
                  <a:schemeClr val="accent2"/>
                </a:solidFill>
                <a:latin typeface="Times New Roman" pitchFamily="18" charset="0"/>
                <a:ea typeface="黑体" pitchFamily="49" charset="-122"/>
              </a:rPr>
              <a:t>的氧化物</a:t>
            </a:r>
          </a:p>
        </p:txBody>
      </p:sp>
      <mc:AlternateContent xmlns:mc="http://schemas.openxmlformats.org/markup-compatibility/2006">
        <mc:Choice xmlns:a14="http://schemas.microsoft.com/office/drawing/2010/main" xmlns="" Requires="a14">
          <p:sp>
            <p:nvSpPr>
              <p:cNvPr id="20" name="TextBox 19"/>
              <p:cNvSpPr txBox="1"/>
              <p:nvPr/>
            </p:nvSpPr>
            <p:spPr>
              <a:xfrm>
                <a:off x="4605868" y="5028646"/>
                <a:ext cx="3262490" cy="465064"/>
              </a:xfrm>
              <a:prstGeom prst="rect">
                <a:avLst/>
              </a:prstGeom>
              <a:noFill/>
            </p:spPr>
            <p:txBody>
              <a:bodyPr wrap="square" rtlCol="0">
                <a:spAutoFit/>
              </a:bodyPr>
              <a:lstStyle/>
              <a:p>
                <a:r>
                  <a:rPr lang="en-US" altLang="zh-CN" sz="2400" b="1" dirty="0" smtClean="0">
                    <a:solidFill>
                      <a:srgbClr val="FF0000"/>
                    </a:solidFill>
                    <a:latin typeface="Times New Roman" pitchFamily="18" charset="0"/>
                    <a:cs typeface="Times New Roman" pitchFamily="18" charset="0"/>
                  </a:rPr>
                  <a:t>CO</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r>
                  <a:rPr lang="en-US" altLang="zh-CN" sz="2400" b="1" dirty="0" smtClean="0">
                    <a:solidFill>
                      <a:srgbClr val="FF0000"/>
                    </a:solidFill>
                    <a:latin typeface="Times New Roman" pitchFamily="18" charset="0"/>
                    <a:cs typeface="Times New Roman" pitchFamily="18" charset="0"/>
                  </a:rPr>
                  <a:t/>
                </a:r>
                <a14:m>
                  <m:oMath xmlns:m="http://schemas.openxmlformats.org/officeDocument/2006/math">
                    <m:f>
                      <m:fPr>
                        <m:ctrlPr>
                          <a:rPr lang="en-US" altLang="zh-CN" sz="20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2000" b="1" i="1" dirty="0">
                                <a:solidFill>
                                  <a:srgbClr val="FF0000"/>
                                </a:solidFill>
                                <a:latin typeface="Cambria Math"/>
                                <a:ea typeface="宋体" panose="02010600030101010101" pitchFamily="2" charset="-122"/>
                                <a:cs typeface="Cambria Math" panose="02040503050406030204" charset="0"/>
                              </a:rPr>
                            </m:ctrlPr>
                          </m:barPr>
                          <m:e>
                            <m:r>
                              <a:rPr lang="en-US" altLang="zh-CN" sz="2000" b="1" dirty="0">
                                <a:solidFill>
                                  <a:srgbClr val="FF0000"/>
                                </a:solidFill>
                                <a:latin typeface="Cambria Math"/>
                                <a:ea typeface="宋体" panose="02010600030101010101" pitchFamily="2" charset="-122"/>
                                <a:cs typeface="Cambria Math" panose="02040503050406030204" charset="0"/>
                              </a:rPr>
                              <m:t>             </m:t>
                            </m:r>
                          </m:e>
                        </m:bar>
                      </m:num>
                      <m:den>
                        <m:r>
                          <a:rPr lang="en-US" altLang="zh-CN" sz="20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2000" b="1" i="1" dirty="0">
                        <a:solidFill>
                          <a:srgbClr val="FF0000"/>
                        </a:solidFill>
                        <a:latin typeface="Cambria Math"/>
                        <a:ea typeface="宋体" panose="02010600030101010101" pitchFamily="2" charset="-122"/>
                        <a:cs typeface="Cambria Math" panose="02040503050406030204" charset="0"/>
                      </a:rPr>
                      <m:t> </m:t>
                    </m:r>
                  </m:oMath>
                </a14:m>
                <a:r>
                  <a:rPr lang="zh-CN" altLang="zh-CN" sz="2400" b="1" dirty="0">
                    <a:solidFill>
                      <a:srgbClr val="FF0000"/>
                    </a:solidFill>
                    <a:latin typeface="Times New Roman" pitchFamily="18" charset="0"/>
                    <a:cs typeface="Times New Roman" pitchFamily="18" charset="0"/>
                  </a:rPr>
                  <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CO</a:t>
                </a:r>
                <a:r>
                  <a:rPr lang="en-US" altLang="zh-CN" sz="2400" b="1" baseline="-25000" dirty="0">
                    <a:solidFill>
                      <a:srgbClr val="FF0000"/>
                    </a:solidFill>
                    <a:latin typeface="Times New Roman" pitchFamily="18" charset="0"/>
                    <a:cs typeface="Times New Roman" pitchFamily="18" charset="0"/>
                  </a:rPr>
                  <a:t>3</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20" name="TextBox 19"/>
              <p:cNvSpPr txBox="1">
                <a:spLocks noRot="1" noChangeAspect="1" noMove="1" noResize="1" noEditPoints="1" noAdjustHandles="1" noChangeArrowheads="1" noChangeShapeType="1" noTextEdit="1"/>
              </p:cNvSpPr>
              <p:nvPr/>
            </p:nvSpPr>
            <p:spPr>
              <a:xfrm>
                <a:off x="4605868" y="5028646"/>
                <a:ext cx="3262490" cy="465064"/>
              </a:xfrm>
              <a:prstGeom prst="rect">
                <a:avLst/>
              </a:prstGeom>
              <a:blipFill rotWithShape="1">
                <a:blip r:embed="rId4"/>
                <a:stretch>
                  <a:fillRect l="-2991" t="-18421" b="-21053"/>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954276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randombar(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randombar(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randombar(horizontal)">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2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99"/>
          <p:cNvSpPr txBox="1">
            <a:spLocks noChangeArrowheads="1"/>
          </p:cNvSpPr>
          <p:nvPr/>
        </p:nvSpPr>
        <p:spPr bwMode="auto">
          <a:xfrm>
            <a:off x="790221" y="1773289"/>
            <a:ext cx="10645423" cy="4524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Times New Roman" pitchFamily="18" charset="0"/>
                <a:ea typeface="宋体" pitchFamily="2" charset="-122"/>
                <a:cs typeface="Times New Roman" pitchFamily="18" charset="0"/>
              </a:rPr>
              <a:t>d.</a:t>
            </a:r>
            <a:r>
              <a:rPr lang="zh-CN" altLang="zh-CN" sz="2400" b="1" dirty="0">
                <a:latin typeface="Times New Roman" pitchFamily="18" charset="0"/>
                <a:ea typeface="宋体" pitchFamily="2" charset="-122"/>
                <a:cs typeface="Times New Roman" pitchFamily="18" charset="0"/>
              </a:rPr>
              <a:t>与碱反应生成盐和水。</a:t>
            </a:r>
          </a:p>
          <a:p>
            <a:pPr algn="just">
              <a:lnSpc>
                <a:spcPct val="150000"/>
              </a:lnSpc>
            </a:pPr>
            <a:r>
              <a:rPr lang="zh-CN" altLang="zh-CN" sz="2400" b="1" dirty="0">
                <a:latin typeface="Times New Roman" pitchFamily="18" charset="0"/>
                <a:ea typeface="宋体" pitchFamily="2" charset="-122"/>
                <a:cs typeface="Times New Roman" pitchFamily="18" charset="0"/>
              </a:rPr>
              <a:t>与氢氧化钙反应的化学方程式为</a:t>
            </a:r>
            <a:r>
              <a:rPr lang="en-US" altLang="zh-CN" sz="2400" b="1" dirty="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检验</a:t>
            </a:r>
            <a:r>
              <a:rPr lang="en-US" altLang="zh-CN" sz="2400" b="1" dirty="0" smtClean="0">
                <a:latin typeface="Times New Roman" pitchFamily="18" charset="0"/>
                <a:ea typeface="宋体" pitchFamily="2" charset="-122"/>
                <a:cs typeface="Times New Roman" pitchFamily="18" charset="0"/>
              </a:rPr>
              <a:t>CO</a:t>
            </a:r>
            <a:r>
              <a:rPr lang="en-US" altLang="zh-CN" sz="2400" b="1" baseline="-25000"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a:p>
            <a:pPr algn="just">
              <a:lnSpc>
                <a:spcPct val="150000"/>
              </a:lnSpc>
            </a:pPr>
            <a:r>
              <a:rPr lang="zh-CN" altLang="zh-CN" sz="2400" b="1" dirty="0">
                <a:latin typeface="Times New Roman" pitchFamily="18" charset="0"/>
                <a:ea typeface="宋体" pitchFamily="2" charset="-122"/>
                <a:cs typeface="Times New Roman" pitchFamily="18" charset="0"/>
              </a:rPr>
              <a:t>与氢氧化钠反应的化学方程式为</a:t>
            </a:r>
            <a:r>
              <a:rPr lang="en-US" altLang="zh-CN" sz="2400" b="1" dirty="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dirty="0">
                <a:latin typeface="宋体" pitchFamily="2" charset="-122"/>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吸收</a:t>
            </a:r>
            <a:r>
              <a:rPr lang="en-US" altLang="zh-CN" sz="2400" b="1" dirty="0" smtClean="0">
                <a:latin typeface="Times New Roman" pitchFamily="18" charset="0"/>
                <a:ea typeface="宋体" pitchFamily="2" charset="-122"/>
                <a:cs typeface="Times New Roman" pitchFamily="18" charset="0"/>
              </a:rPr>
              <a:t>CO</a:t>
            </a:r>
            <a:r>
              <a:rPr lang="en-US" altLang="zh-CN" sz="2400" b="1" baseline="-25000"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a:p>
            <a:pPr>
              <a:lnSpc>
                <a:spcPct val="150000"/>
              </a:lnSpc>
            </a:pPr>
            <a:r>
              <a:rPr lang="en-US" altLang="zh-CN" sz="2400" b="1" dirty="0">
                <a:latin typeface="Times New Roman" pitchFamily="18" charset="0"/>
                <a:ea typeface="宋体" pitchFamily="2" charset="-122"/>
                <a:cs typeface="Times New Roman" pitchFamily="18" charset="0"/>
              </a:rPr>
              <a:t>e.</a:t>
            </a:r>
            <a:r>
              <a:rPr lang="zh-CN" altLang="zh-CN" sz="2400" b="1" dirty="0">
                <a:latin typeface="Times New Roman" pitchFamily="18" charset="0"/>
                <a:ea typeface="宋体" pitchFamily="2" charset="-122"/>
                <a:cs typeface="Times New Roman" pitchFamily="18" charset="0"/>
              </a:rPr>
              <a:t>与碳反应的化学方程式为</a:t>
            </a:r>
            <a:r>
              <a:rPr lang="en-US" altLang="zh-CN" sz="2400" b="1" dirty="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zh-CN" altLang="zh-CN"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a:p>
            <a:pPr>
              <a:lnSpc>
                <a:spcPct val="150000"/>
              </a:lnSpc>
            </a:pPr>
            <a:r>
              <a:rPr lang="en-US" altLang="zh-CN" sz="2400" b="1" dirty="0">
                <a:latin typeface="Times New Roman" pitchFamily="18" charset="0"/>
                <a:ea typeface="宋体" pitchFamily="2" charset="-122"/>
                <a:cs typeface="Times New Roman" pitchFamily="18" charset="0"/>
              </a:rPr>
              <a:t>f.</a:t>
            </a:r>
            <a:r>
              <a:rPr lang="zh-CN" altLang="zh-CN" sz="2400" b="1" dirty="0">
                <a:latin typeface="Times New Roman" pitchFamily="18" charset="0"/>
                <a:ea typeface="宋体" pitchFamily="2" charset="-122"/>
                <a:cs typeface="Times New Roman" pitchFamily="18" charset="0"/>
              </a:rPr>
              <a:t>与水发生光合作用的化学方程式为</a:t>
            </a:r>
            <a:r>
              <a:rPr lang="en-US" altLang="zh-CN" sz="2400" b="1" dirty="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zh-CN" altLang="zh-CN" sz="2400" b="1" u="sng" dirty="0" smtClean="0">
                <a:latin typeface="Times New Roman" pitchFamily="18" charset="0"/>
                <a:ea typeface="宋体" pitchFamily="2" charset="-122"/>
                <a:cs typeface="Times New Roman" pitchFamily="18" charset="0"/>
              </a:rPr>
              <a:t> </a:t>
            </a:r>
            <a:r>
              <a:rPr lang="en-US" altLang="zh-CN" sz="2400" b="1" dirty="0" smtClean="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作气体肥料</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a:t>
            </a:r>
            <a:r>
              <a:rPr lang="en-US" altLang="zh-CN" sz="2400" b="1" dirty="0">
                <a:latin typeface="宋体" pitchFamily="2" charset="-122"/>
                <a:ea typeface="宋体" pitchFamily="2" charset="-122"/>
                <a:cs typeface="Times New Roman" pitchFamily="18" charset="0"/>
              </a:rPr>
              <a:t> </a:t>
            </a:r>
            <a:endParaRPr lang="zh-CN" altLang="zh-CN" sz="2400" b="1" dirty="0">
              <a:latin typeface="宋体" pitchFamily="2" charset="-122"/>
              <a:ea typeface="宋体" pitchFamily="2" charset="-122"/>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mc:AlternateContent xmlns:mc="http://schemas.openxmlformats.org/markup-compatibility/2006">
        <mc:Choice xmlns:a14="http://schemas.microsoft.com/office/drawing/2010/main" xmlns="" Requires="a14">
          <p:sp>
            <p:nvSpPr>
              <p:cNvPr id="11" name="TextBox 10"/>
              <p:cNvSpPr txBox="1"/>
              <p:nvPr/>
            </p:nvSpPr>
            <p:spPr>
              <a:xfrm>
                <a:off x="5429958" y="2392881"/>
                <a:ext cx="4842932" cy="465064"/>
              </a:xfrm>
              <a:prstGeom prst="rect">
                <a:avLst/>
              </a:prstGeom>
              <a:noFill/>
            </p:spPr>
            <p:txBody>
              <a:bodyPr wrap="square" rtlCol="0">
                <a:spAutoFit/>
              </a:bodyPr>
              <a:lstStyle/>
              <a:p>
                <a:r>
                  <a:rPr lang="en-US" altLang="zh-CN" sz="2400" b="1" dirty="0" smtClean="0">
                    <a:solidFill>
                      <a:srgbClr val="FF0000"/>
                    </a:solidFill>
                    <a:latin typeface="Times New Roman" pitchFamily="18" charset="0"/>
                    <a:cs typeface="Times New Roman" pitchFamily="18" charset="0"/>
                  </a:rPr>
                  <a:t>CO</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+Ca(OH)</a:t>
                </a:r>
                <a:r>
                  <a:rPr lang="en-US" altLang="zh-CN" sz="2400" b="1" baseline="-25000" dirty="0">
                    <a:solidFill>
                      <a:srgbClr val="FF0000"/>
                    </a:solidFill>
                    <a:latin typeface="Times New Roman" pitchFamily="18" charset="0"/>
                    <a:cs typeface="Times New Roman" pitchFamily="18" charset="0"/>
                  </a:rPr>
                  <a:t>2</a:t>
                </a:r>
                <a:r>
                  <a:rPr lang="en-US" altLang="zh-CN" sz="2000" b="1" dirty="0" smtClean="0">
                    <a:solidFill>
                      <a:srgbClr val="FF0000"/>
                    </a:solidFill>
                    <a:latin typeface="Times New Roman" pitchFamily="18" charset="0"/>
                    <a:cs typeface="Times New Roman" pitchFamily="18" charset="0"/>
                  </a:rPr>
                  <a:t/>
                </a:r>
                <a14:m>
                  <m:oMath xmlns:m="http://schemas.openxmlformats.org/officeDocument/2006/math">
                    <m:f>
                      <m:fPr>
                        <m:ctrlPr>
                          <a:rPr lang="en-US" altLang="zh-CN" sz="20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2000" b="1" i="1" dirty="0">
                                <a:solidFill>
                                  <a:srgbClr val="FF0000"/>
                                </a:solidFill>
                                <a:latin typeface="Cambria Math"/>
                                <a:ea typeface="宋体" panose="02010600030101010101" pitchFamily="2" charset="-122"/>
                                <a:cs typeface="Cambria Math" panose="02040503050406030204" charset="0"/>
                              </a:rPr>
                            </m:ctrlPr>
                          </m:barPr>
                          <m:e>
                            <m:r>
                              <a:rPr lang="en-US" altLang="zh-CN" sz="2000" b="1" dirty="0">
                                <a:solidFill>
                                  <a:srgbClr val="FF0000"/>
                                </a:solidFill>
                                <a:latin typeface="Cambria Math"/>
                                <a:ea typeface="宋体" panose="02010600030101010101" pitchFamily="2" charset="-122"/>
                                <a:cs typeface="Cambria Math" panose="02040503050406030204" charset="0"/>
                              </a:rPr>
                              <m:t>             </m:t>
                            </m:r>
                          </m:e>
                        </m:bar>
                      </m:num>
                      <m:den>
                        <m:r>
                          <a:rPr lang="en-US" altLang="zh-CN" sz="20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20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smtClean="0">
                    <a:solidFill>
                      <a:srgbClr val="FF0000"/>
                    </a:solidFill>
                    <a:latin typeface="Times New Roman" pitchFamily="18" charset="0"/>
                    <a:cs typeface="Times New Roman" pitchFamily="18" charset="0"/>
                  </a:rPr>
                  <a:t> CaCO</a:t>
                </a:r>
                <a:r>
                  <a:rPr lang="en-US" altLang="zh-CN" sz="2400" b="1" baseline="-25000" dirty="0" smtClean="0">
                    <a:solidFill>
                      <a:srgbClr val="FF0000"/>
                    </a:solidFill>
                    <a:latin typeface="Times New Roman" pitchFamily="18" charset="0"/>
                    <a:cs typeface="Times New Roman" pitchFamily="18" charset="0"/>
                  </a:rPr>
                  <a:t>3</a:t>
                </a:r>
                <a:r>
                  <a:rPr lang="zh-CN" altLang="zh-CN" sz="2400" b="1" dirty="0">
                    <a:solidFill>
                      <a:srgbClr val="FF0000"/>
                    </a:solidFill>
                    <a:latin typeface="Times New Roman" pitchFamily="18" charset="0"/>
                    <a:cs typeface="Times New Roman" pitchFamily="18" charset="0"/>
                  </a:rPr>
                  <a:t>↓</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11" name="TextBox 10"/>
              <p:cNvSpPr txBox="1">
                <a:spLocks noRot="1" noChangeAspect="1" noMove="1" noResize="1" noEditPoints="1" noAdjustHandles="1" noChangeArrowheads="1" noChangeShapeType="1" noTextEdit="1"/>
              </p:cNvSpPr>
              <p:nvPr/>
            </p:nvSpPr>
            <p:spPr>
              <a:xfrm>
                <a:off x="5429958" y="2392881"/>
                <a:ext cx="4842932" cy="465064"/>
              </a:xfrm>
              <a:prstGeom prst="rect">
                <a:avLst/>
              </a:prstGeom>
              <a:blipFill rotWithShape="1">
                <a:blip r:embed="rId4"/>
                <a:stretch>
                  <a:fillRect l="-2015" t="-18421" b="-2105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5" name="TextBox 14"/>
              <p:cNvSpPr txBox="1"/>
              <p:nvPr/>
            </p:nvSpPr>
            <p:spPr>
              <a:xfrm>
                <a:off x="5655738" y="3492049"/>
                <a:ext cx="4388510" cy="465064"/>
              </a:xfrm>
              <a:prstGeom prst="rect">
                <a:avLst/>
              </a:prstGeom>
              <a:noFill/>
            </p:spPr>
            <p:txBody>
              <a:bodyPr wrap="square" rtlCol="0">
                <a:spAutoFit/>
              </a:bodyPr>
              <a:lstStyle/>
              <a:p>
                <a:r>
                  <a:rPr lang="en-US" altLang="zh-CN" sz="2400" b="1" dirty="0" smtClean="0">
                    <a:solidFill>
                      <a:srgbClr val="FF0000"/>
                    </a:solidFill>
                    <a:latin typeface="Times New Roman" pitchFamily="18" charset="0"/>
                    <a:cs typeface="Times New Roman" pitchFamily="18" charset="0"/>
                  </a:rPr>
                  <a:t>CO</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+2NaOH</a:t>
                </a:r>
                <a:r>
                  <a:rPr lang="en-US" altLang="zh-CN" sz="2000" b="1" dirty="0" smtClean="0">
                    <a:solidFill>
                      <a:srgbClr val="FF0000"/>
                    </a:solidFill>
                    <a:latin typeface="Times New Roman" pitchFamily="18" charset="0"/>
                    <a:cs typeface="Times New Roman" pitchFamily="18" charset="0"/>
                  </a:rPr>
                  <a:t/>
                </a:r>
                <a14:m>
                  <m:oMath xmlns:m="http://schemas.openxmlformats.org/officeDocument/2006/math">
                    <m:f>
                      <m:fPr>
                        <m:ctrlPr>
                          <a:rPr lang="en-US" altLang="zh-CN" sz="20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2000" b="1" i="1" dirty="0">
                                <a:solidFill>
                                  <a:srgbClr val="FF0000"/>
                                </a:solidFill>
                                <a:latin typeface="Cambria Math"/>
                                <a:ea typeface="宋体" panose="02010600030101010101" pitchFamily="2" charset="-122"/>
                                <a:cs typeface="Cambria Math" panose="02040503050406030204" charset="0"/>
                              </a:rPr>
                            </m:ctrlPr>
                          </m:barPr>
                          <m:e>
                            <m:r>
                              <a:rPr lang="en-US" altLang="zh-CN" sz="2000" b="1" dirty="0">
                                <a:solidFill>
                                  <a:srgbClr val="FF0000"/>
                                </a:solidFill>
                                <a:latin typeface="Cambria Math"/>
                                <a:ea typeface="宋体" panose="02010600030101010101" pitchFamily="2" charset="-122"/>
                                <a:cs typeface="Cambria Math" panose="02040503050406030204" charset="0"/>
                              </a:rPr>
                              <m:t>             </m:t>
                            </m:r>
                          </m:e>
                        </m:bar>
                      </m:num>
                      <m:den>
                        <m:r>
                          <a:rPr lang="en-US" altLang="zh-CN" sz="20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20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Na</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CO</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15" name="TextBox 14"/>
              <p:cNvSpPr txBox="1">
                <a:spLocks noRot="1" noChangeAspect="1" noMove="1" noResize="1" noEditPoints="1" noAdjustHandles="1" noChangeArrowheads="1" noChangeShapeType="1" noTextEdit="1"/>
              </p:cNvSpPr>
              <p:nvPr/>
            </p:nvSpPr>
            <p:spPr>
              <a:xfrm>
                <a:off x="5655738" y="3492049"/>
                <a:ext cx="4388510" cy="465064"/>
              </a:xfrm>
              <a:prstGeom prst="rect">
                <a:avLst/>
              </a:prstGeom>
              <a:blipFill rotWithShape="1">
                <a:blip r:embed="rId5"/>
                <a:stretch>
                  <a:fillRect l="-2222" t="-18421" r="-1250" b="-2105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6" name="TextBox 15"/>
              <p:cNvSpPr txBox="1"/>
              <p:nvPr/>
            </p:nvSpPr>
            <p:spPr>
              <a:xfrm>
                <a:off x="4868079" y="4520896"/>
                <a:ext cx="2518594" cy="538802"/>
              </a:xfrm>
              <a:prstGeom prst="rect">
                <a:avLst/>
              </a:prstGeom>
              <a:noFill/>
            </p:spPr>
            <p:txBody>
              <a:bodyPr wrap="square" rtlCol="0">
                <a:spAutoFit/>
              </a:bodyPr>
              <a:lstStyle/>
              <a:p>
                <a:r>
                  <a:rPr lang="en-US" altLang="zh-CN" sz="2400" b="1" dirty="0">
                    <a:solidFill>
                      <a:srgbClr val="FF0000"/>
                    </a:solidFill>
                    <a:latin typeface="Times New Roman" pitchFamily="18" charset="0"/>
                    <a:cs typeface="Times New Roman" pitchFamily="18" charset="0"/>
                  </a:rPr>
                  <a:t>CO</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+C</a:t>
                </a:r>
                <a:r>
                  <a:rPr lang="en-US" altLang="zh-CN" sz="2400" b="1" dirty="0" smtClean="0">
                    <a:solidFill>
                      <a:srgbClr val="FF0000"/>
                    </a:solidFill>
                    <a:latin typeface="Times New Roman" pitchFamily="18" charset="0"/>
                    <a:cs typeface="Times New Roman" pitchFamily="18"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0" dirty="0" smtClean="0">
                                <a:solidFill>
                                  <a:srgbClr val="FF0000"/>
                                </a:solidFill>
                                <a:latin typeface="Cambria Math"/>
                                <a:ea typeface="宋体" panose="02010600030101010101" pitchFamily="2" charset="-122"/>
                                <a:cs typeface="Cambria Math" panose="02040503050406030204" charset="0"/>
                              </a:rPr>
                              <m:t>  </m:t>
                            </m:r>
                            <m:r>
                              <a:rPr lang="zh-CN" altLang="en-US" sz="1600" b="1" i="1" dirty="0">
                                <a:solidFill>
                                  <a:srgbClr val="FF0000"/>
                                </a:solidFill>
                                <a:latin typeface="Cambria Math"/>
                                <a:ea typeface="宋体" panose="02010600030101010101" pitchFamily="2" charset="-122"/>
                                <a:cs typeface="Cambria Math" panose="02040503050406030204" charset="0"/>
                              </a:rPr>
                              <m:t>高温</m:t>
                            </m:r>
                            <m:r>
                              <a:rPr lang="en-US" altLang="zh-CN" sz="1600" b="1" i="0"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smtClean="0">
                    <a:solidFill>
                      <a:srgbClr val="FF0000"/>
                    </a:solidFill>
                    <a:latin typeface="Times New Roman" pitchFamily="18" charset="0"/>
                    <a:cs typeface="Times New Roman" pitchFamily="18" charset="0"/>
                  </a:rPr>
                  <a:t>2CO</a:t>
                </a:r>
                <a:endParaRPr lang="zh-CN" altLang="en-US" b="1" dirty="0">
                  <a:solidFill>
                    <a:srgbClr val="FF0000"/>
                  </a:solidFill>
                  <a:latin typeface="Times New Roman" pitchFamily="18" charset="0"/>
                  <a:ea typeface="宋体" pitchFamily="2" charset="-122"/>
                  <a:cs typeface="Times New Roman" pitchFamily="18" charset="0"/>
                </a:endParaRPr>
              </a:p>
            </p:txBody>
          </p:sp>
        </mc:Choice>
        <mc:Fallback>
          <p:sp>
            <p:nvSpPr>
              <p:cNvPr id="16" name="TextBox 15"/>
              <p:cNvSpPr txBox="1">
                <a:spLocks noRot="1" noChangeAspect="1" noMove="1" noResize="1" noEditPoints="1" noAdjustHandles="1" noChangeArrowheads="1" noChangeShapeType="1" noTextEdit="1"/>
              </p:cNvSpPr>
              <p:nvPr/>
            </p:nvSpPr>
            <p:spPr>
              <a:xfrm>
                <a:off x="4868079" y="4520896"/>
                <a:ext cx="2518594" cy="538802"/>
              </a:xfrm>
              <a:prstGeom prst="rect">
                <a:avLst/>
              </a:prstGeom>
              <a:blipFill rotWithShape="1">
                <a:blip r:embed="rId6"/>
                <a:stretch>
                  <a:fillRect l="-3874" b="-2045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7" name="TextBox 16"/>
              <p:cNvSpPr txBox="1"/>
              <p:nvPr/>
            </p:nvSpPr>
            <p:spPr>
              <a:xfrm>
                <a:off x="5837422" y="5003557"/>
                <a:ext cx="4362092" cy="582082"/>
              </a:xfrm>
              <a:prstGeom prst="rect">
                <a:avLst/>
              </a:prstGeom>
              <a:noFill/>
            </p:spPr>
            <p:txBody>
              <a:bodyPr wrap="non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6CO</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en-US" altLang="zh-CN" sz="2400" b="1" dirty="0">
                    <a:solidFill>
                      <a:srgbClr val="FF0000"/>
                    </a:solidFill>
                    <a:latin typeface="Times New Roman" pitchFamily="18" charset="0"/>
                    <a:ea typeface="宋体" pitchFamily="2" charset="-122"/>
                    <a:cs typeface="Times New Roman" pitchFamily="18" charset="0"/>
                  </a:rPr>
                  <a:t>+6H</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en-US" altLang="zh-CN" sz="2400" b="1" dirty="0">
                    <a:solidFill>
                      <a:srgbClr val="FF0000"/>
                    </a:solidFill>
                    <a:latin typeface="Times New Roman" pitchFamily="18" charset="0"/>
                    <a:ea typeface="宋体" pitchFamily="2" charset="-122"/>
                    <a:cs typeface="Times New Roman" pitchFamily="18" charset="0"/>
                  </a:rPr>
                  <a:t>O</a:t>
                </a:r>
                <a:r>
                  <a:rPr lang="en-US" altLang="zh-CN" sz="2400" b="1" dirty="0" smtClean="0">
                    <a:solidFill>
                      <a:srgbClr val="FF0000"/>
                    </a:solidFill>
                    <a:latin typeface="Times New Roman" pitchFamily="18" charset="0"/>
                    <a:ea typeface="宋体" pitchFamily="2" charset="-122"/>
                    <a:cs typeface="Times New Roman" pitchFamily="18" charset="0"/>
                  </a:rPr>
                  <a:t/>
                </a:r>
                <a14:m>
                  <m:oMath xmlns:m="http://schemas.openxmlformats.org/officeDocument/2006/math">
                    <m:f>
                      <m:fPr>
                        <m:ctrlPr>
                          <a:rPr lang="zh-CN" altLang="zh-CN" sz="1600" b="1" i="1">
                            <a:solidFill>
                              <a:srgbClr val="FF0000"/>
                            </a:solidFill>
                            <a:latin typeface="Cambria Math"/>
                          </a:rPr>
                        </m:ctrlPr>
                      </m:fPr>
                      <m:num>
                        <m:bar>
                          <m:barPr>
                            <m:ctrlPr>
                              <a:rPr lang="zh-CN" altLang="zh-CN" sz="1600" b="1" i="1">
                                <a:solidFill>
                                  <a:srgbClr val="FF0000"/>
                                </a:solidFill>
                                <a:latin typeface="Cambria Math"/>
                              </a:rPr>
                            </m:ctrlPr>
                          </m:barPr>
                          <m:e>
                            <m:r>
                              <a:rPr lang="zh-CN" altLang="en-US" sz="1600" b="1" i="0">
                                <a:solidFill>
                                  <a:srgbClr val="FF0000"/>
                                </a:solidFill>
                                <a:latin typeface="Cambria Math"/>
                              </a:rPr>
                              <m:t>叶绿素</m:t>
                            </m:r>
                          </m:e>
                        </m:bar>
                      </m:num>
                      <m:den>
                        <m:r>
                          <a:rPr lang="zh-CN" altLang="en-US" sz="1600" b="1" i="0">
                            <a:solidFill>
                              <a:srgbClr val="FF0000"/>
                            </a:solidFill>
                            <a:latin typeface="Cambria Math"/>
                          </a:rPr>
                          <m:t>光照</m:t>
                        </m:r>
                      </m:den>
                    </m:f>
                  </m:oMath>
                </a14:m>
                <a:r>
                  <a:rPr lang="en-US" altLang="zh-CN" sz="2400" b="1" dirty="0">
                    <a:solidFill>
                      <a:srgbClr val="FF0000"/>
                    </a:solidFill>
                    <a:latin typeface="Times New Roman" pitchFamily="18" charset="0"/>
                    <a:ea typeface="宋体" pitchFamily="2" charset="-122"/>
                    <a:cs typeface="Times New Roman" pitchFamily="18" charset="0"/>
                  </a:rPr>
                  <a:t> C</a:t>
                </a:r>
                <a:r>
                  <a:rPr lang="en-US" altLang="zh-CN" sz="2400" b="1" baseline="-25000" dirty="0">
                    <a:solidFill>
                      <a:srgbClr val="FF0000"/>
                    </a:solidFill>
                    <a:latin typeface="Times New Roman" pitchFamily="18" charset="0"/>
                    <a:ea typeface="宋体" pitchFamily="2" charset="-122"/>
                    <a:cs typeface="Times New Roman" pitchFamily="18" charset="0"/>
                  </a:rPr>
                  <a:t>6</a:t>
                </a:r>
                <a:r>
                  <a:rPr lang="en-US" altLang="zh-CN" sz="2400" b="1" dirty="0">
                    <a:solidFill>
                      <a:srgbClr val="FF0000"/>
                    </a:solidFill>
                    <a:latin typeface="Times New Roman" pitchFamily="18" charset="0"/>
                    <a:ea typeface="宋体" pitchFamily="2" charset="-122"/>
                    <a:cs typeface="Times New Roman" pitchFamily="18" charset="0"/>
                  </a:rPr>
                  <a:t>H</a:t>
                </a:r>
                <a:r>
                  <a:rPr lang="en-US" altLang="zh-CN" sz="2400" b="1" baseline="-25000" dirty="0">
                    <a:solidFill>
                      <a:srgbClr val="FF0000"/>
                    </a:solidFill>
                    <a:latin typeface="Times New Roman" pitchFamily="18" charset="0"/>
                    <a:ea typeface="宋体" pitchFamily="2" charset="-122"/>
                    <a:cs typeface="Times New Roman" pitchFamily="18" charset="0"/>
                  </a:rPr>
                  <a:t>12</a:t>
                </a:r>
                <a:r>
                  <a:rPr lang="en-US" altLang="zh-CN" sz="2400" b="1" dirty="0">
                    <a:solidFill>
                      <a:srgbClr val="FF0000"/>
                    </a:solidFill>
                    <a:latin typeface="Times New Roman" pitchFamily="18" charset="0"/>
                    <a:ea typeface="宋体" pitchFamily="2" charset="-122"/>
                    <a:cs typeface="Times New Roman" pitchFamily="18" charset="0"/>
                  </a:rPr>
                  <a:t>O</a:t>
                </a:r>
                <a:r>
                  <a:rPr lang="en-US" altLang="zh-CN" sz="2400" b="1" baseline="-25000" dirty="0">
                    <a:solidFill>
                      <a:srgbClr val="FF0000"/>
                    </a:solidFill>
                    <a:latin typeface="Times New Roman" pitchFamily="18" charset="0"/>
                    <a:ea typeface="宋体" pitchFamily="2" charset="-122"/>
                    <a:cs typeface="Times New Roman" pitchFamily="18" charset="0"/>
                  </a:rPr>
                  <a:t>6</a:t>
                </a:r>
                <a:r>
                  <a:rPr lang="en-US" altLang="zh-CN" sz="2400" b="1" dirty="0">
                    <a:solidFill>
                      <a:srgbClr val="FF0000"/>
                    </a:solidFill>
                    <a:latin typeface="Times New Roman" pitchFamily="18" charset="0"/>
                    <a:ea typeface="宋体" pitchFamily="2" charset="-122"/>
                    <a:cs typeface="Times New Roman" pitchFamily="18" charset="0"/>
                  </a:rPr>
                  <a:t>+6O</a:t>
                </a:r>
                <a:r>
                  <a:rPr lang="en-US" altLang="zh-CN" sz="2400" b="1" baseline="-25000" dirty="0">
                    <a:solidFill>
                      <a:srgbClr val="FF0000"/>
                    </a:solidFill>
                    <a:latin typeface="Times New Roman" pitchFamily="18" charset="0"/>
                    <a:ea typeface="宋体" pitchFamily="2" charset="-122"/>
                    <a:cs typeface="Times New Roman" pitchFamily="18" charset="0"/>
                  </a:rPr>
                  <a:t>2</a:t>
                </a:r>
                <a:endParaRPr lang="zh-CN" altLang="en-US" b="1" dirty="0">
                  <a:solidFill>
                    <a:srgbClr val="FF0000"/>
                  </a:solidFill>
                  <a:latin typeface="Times New Roman" pitchFamily="18" charset="0"/>
                  <a:ea typeface="宋体" pitchFamily="2" charset="-122"/>
                  <a:cs typeface="Times New Roman" pitchFamily="18" charset="0"/>
                </a:endParaRPr>
              </a:p>
            </p:txBody>
          </p:sp>
        </mc:Choice>
        <mc:Fallback>
          <p:sp>
            <p:nvSpPr>
              <p:cNvPr id="17" name="TextBox 16"/>
              <p:cNvSpPr txBox="1">
                <a:spLocks noRot="1" noChangeAspect="1" noMove="1" noResize="1" noEditPoints="1" noAdjustHandles="1" noChangeArrowheads="1" noChangeShapeType="1" noTextEdit="1"/>
              </p:cNvSpPr>
              <p:nvPr/>
            </p:nvSpPr>
            <p:spPr>
              <a:xfrm>
                <a:off x="5837422" y="5003557"/>
                <a:ext cx="4362092" cy="582082"/>
              </a:xfrm>
              <a:prstGeom prst="rect">
                <a:avLst/>
              </a:prstGeom>
              <a:blipFill rotWithShape="1">
                <a:blip r:embed="rId7"/>
                <a:stretch>
                  <a:fillRect l="-2238" r="-140" b="-11579"/>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3210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randombar(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6">
                                            <p:txEl>
                                              <p:pRg st="0" end="0"/>
                                            </p:txEl>
                                          </p:spTgt>
                                        </p:tgtEl>
                                        <p:attrNameLst>
                                          <p:attrName>style.visibility</p:attrName>
                                        </p:attrNameLst>
                                      </p:cBhvr>
                                      <p:to>
                                        <p:strVal val="visible"/>
                                      </p:to>
                                    </p:set>
                                    <p:animEffect transition="in" filter="randombar(horizontal)">
                                      <p:cBhvr>
                                        <p:cTn id="17" dur="500"/>
                                        <p:tgtEl>
                                          <p:spTgt spid="1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randombar(horizontal)">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1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6" name="TextBox 5"/>
          <p:cNvSpPr txBox="1"/>
          <p:nvPr/>
        </p:nvSpPr>
        <p:spPr>
          <a:xfrm>
            <a:off x="719999" y="1784374"/>
            <a:ext cx="10749511" cy="3970318"/>
          </a:xfrm>
          <a:prstGeom prst="rect">
            <a:avLst/>
          </a:prstGeom>
          <a:solidFill>
            <a:schemeClr val="accent4">
              <a:lumMod val="60000"/>
              <a:lumOff val="40000"/>
            </a:schemeClr>
          </a:solidFill>
        </p:spPr>
        <p:txBody>
          <a:bodyPr wrap="square" rtlCol="0">
            <a:spAutoFit/>
          </a:bodyPr>
          <a:lstStyle/>
          <a:p>
            <a:pPr>
              <a:lnSpc>
                <a:spcPct val="150000"/>
              </a:lnSpc>
            </a:pPr>
            <a:r>
              <a:rPr lang="en-US" altLang="zh-CN" sz="2400" b="1" dirty="0" smtClean="0">
                <a:latin typeface="Times New Roman" pitchFamily="18" charset="0"/>
                <a:ea typeface="黑体" pitchFamily="49" charset="-122"/>
                <a:cs typeface="Times New Roman" pitchFamily="18" charset="0"/>
              </a:rPr>
              <a:t>【</a:t>
            </a:r>
            <a:r>
              <a:rPr lang="zh-CN" altLang="en-US" sz="2400" b="1" dirty="0">
                <a:latin typeface="Times New Roman" pitchFamily="18" charset="0"/>
                <a:ea typeface="黑体" pitchFamily="49" charset="-122"/>
                <a:cs typeface="Times New Roman" pitchFamily="18" charset="0"/>
              </a:rPr>
              <a:t>温馨提示</a:t>
            </a:r>
            <a:r>
              <a:rPr lang="en-US" altLang="zh-CN" sz="2400" b="1" dirty="0" smtClean="0">
                <a:latin typeface="Times New Roman" pitchFamily="18" charset="0"/>
                <a:ea typeface="黑体" pitchFamily="49" charset="-122"/>
                <a:cs typeface="Times New Roman" pitchFamily="18" charset="0"/>
              </a:rPr>
              <a:t>】</a:t>
            </a:r>
          </a:p>
          <a:p>
            <a:pPr algn="just">
              <a:lnSpc>
                <a:spcPct val="150000"/>
              </a:lnSpc>
            </a:pPr>
            <a:r>
              <a:rPr lang="zh-CN" altLang="zh-CN" sz="2400" b="1" dirty="0">
                <a:latin typeface="宋体" pitchFamily="2" charset="-122"/>
                <a:ea typeface="宋体" pitchFamily="2" charset="-122"/>
              </a:rPr>
              <a:t>反应物相同反应条件不同时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反应产物会有所不同。比如二氧化碳与水反应和与水发生光合作用的产物不同。二氧化碳与氢氧化钙溶液反应常用于检验二氧化碳</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与氢氧化钠反应常用于吸收二氧化碳。二氧化碳不能使干燥的紫色石蕊变红</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但能使紫色石蕊溶液变红</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因为二氧化碳与水反应生成的碳酸能使紫色石蕊变红。二氧化碳不能供给呼吸</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空气中二氧化碳含量过高会影响人体健康</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进入久未开启的菜窖、人迹罕至的溶洞探险时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应该先进行灯火</a:t>
            </a:r>
            <a:r>
              <a:rPr lang="zh-CN" altLang="zh-CN" sz="2400" b="1" dirty="0" smtClean="0">
                <a:latin typeface="宋体" pitchFamily="2" charset="-122"/>
                <a:ea typeface="宋体" pitchFamily="2" charset="-122"/>
              </a:rPr>
              <a:t>试验</a:t>
            </a:r>
            <a:r>
              <a:rPr lang="zh-CN" altLang="en-US" sz="2400" b="1" dirty="0" smtClean="0">
                <a:latin typeface="宋体" pitchFamily="2" charset="-122"/>
                <a:ea typeface="宋体" pitchFamily="2" charset="-122"/>
              </a:rPr>
              <a:t>。</a:t>
            </a:r>
            <a:endParaRPr lang="zh-CN" altLang="en-US" sz="2400" b="1" dirty="0">
              <a:latin typeface="宋体" pitchFamily="2" charset="-122"/>
              <a:ea typeface="宋体" pitchFamily="2" charset="-122"/>
              <a:cs typeface="Times New Roman" pitchFamily="18" charset="0"/>
            </a:endParaRPr>
          </a:p>
        </p:txBody>
      </p:sp>
    </p:spTree>
    <p:extLst>
      <p:ext uri="{BB962C8B-B14F-4D97-AF65-F5344CB8AC3E}">
        <p14:creationId xmlns:p14="http://schemas.microsoft.com/office/powerpoint/2010/main" xmlns="" val="14638623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720000" y="2338459"/>
            <a:ext cx="5221067" cy="627895"/>
            <a:chOff x="1034884" y="629878"/>
            <a:chExt cx="5221067" cy="627895"/>
          </a:xfrm>
        </p:grpSpPr>
        <p:sp>
          <p:nvSpPr>
            <p:cNvPr id="7" name="圆角矩形 6">
              <a:hlinkClick r:id="rId5" action="ppaction://hlinksldjump"/>
            </p:cNvPr>
            <p:cNvSpPr/>
            <p:nvPr>
              <p:custDataLst>
                <p:tags r:id="rId1"/>
              </p:custDataLst>
            </p:nvPr>
          </p:nvSpPr>
          <p:spPr>
            <a:xfrm flipH="1">
              <a:off x="2642681" y="664479"/>
              <a:ext cx="3613270" cy="580638"/>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400" b="1"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碳</a:t>
              </a:r>
              <a:r>
                <a:rPr lang="zh-CN" altLang="en-US" sz="2400" b="1"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单质的性质和用途</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 </a:t>
              </a:r>
              <a:r>
                <a:rPr lang="en-US" altLang="zh-CN" sz="2400" b="1" dirty="0" smtClean="0">
                  <a:solidFill>
                    <a:schemeClr val="bg1"/>
                  </a:solidFill>
                  <a:latin typeface="Times New Roman" pitchFamily="18" charset="0"/>
                  <a:ea typeface="黑体" panose="02010609060101010101" pitchFamily="49" charset="-122"/>
                  <a:cs typeface="Times New Roman" pitchFamily="18" charset="0"/>
                  <a:sym typeface="宋体" panose="02010600030101010101" pitchFamily="2" charset="-122"/>
                </a:rPr>
                <a:t>1</a:t>
              </a:r>
              <a:endParaRPr lang="zh-CN" altLang="en-US" sz="2400" b="1" strike="noStrike" noProof="1">
                <a:solidFill>
                  <a:schemeClr val="bg1"/>
                </a:solidFill>
                <a:latin typeface="Times New Roman" pitchFamily="18" charset="0"/>
                <a:cs typeface="Times New Roman" pitchFamily="18" charset="0"/>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20000" y="3324118"/>
            <a:ext cx="11128375" cy="26776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r>
              <a:rPr lang="en-US" altLang="zh-CN" sz="2400" b="1" dirty="0">
                <a:latin typeface="Times New Roman" pitchFamily="18" charset="0"/>
                <a:ea typeface="宋体" pitchFamily="2" charset="-122"/>
              </a:rPr>
              <a:t>1</a:t>
            </a:r>
            <a:r>
              <a:rPr lang="en-US" altLang="zh-CN" sz="2400" b="1" dirty="0" smtClean="0">
                <a:latin typeface="Times New Roman" pitchFamily="18" charset="0"/>
                <a:ea typeface="宋体" pitchFamily="2" charset="-122"/>
              </a:rPr>
              <a:t>.</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2018·</a:t>
            </a:r>
            <a:r>
              <a:rPr lang="zh-CN" altLang="zh-CN" sz="2400" b="1" dirty="0" smtClean="0">
                <a:latin typeface="Times New Roman" pitchFamily="18" charset="0"/>
                <a:ea typeface="宋体" pitchFamily="2" charset="-122"/>
              </a:rPr>
              <a:t>河北</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13</a:t>
            </a:r>
            <a:r>
              <a:rPr lang="zh-CN" altLang="en-US" sz="2400" b="1" dirty="0">
                <a:latin typeface="Times New Roman" pitchFamily="18" charset="0"/>
                <a:ea typeface="宋体" pitchFamily="2" charset="-122"/>
              </a:rPr>
              <a:t>）下列应用与原理对应不正确的是（</a:t>
            </a:r>
            <a:r>
              <a:rPr lang="zh-CN" altLang="zh-CN" sz="2400" b="1" dirty="0">
                <a:latin typeface="Times New Roman" pitchFamily="18" charset="0"/>
                <a:ea typeface="宋体" pitchFamily="2" charset="-122"/>
              </a:rPr>
              <a:t>　</a:t>
            </a:r>
            <a:r>
              <a:rPr lang="zh-CN" altLang="zh-CN" sz="2400" b="1" dirty="0" smtClean="0">
                <a:latin typeface="Times New Roman" pitchFamily="18" charset="0"/>
                <a:ea typeface="宋体" pitchFamily="2" charset="-122"/>
              </a:rPr>
              <a:t>　</a:t>
            </a:r>
            <a:r>
              <a:rPr lang="zh-CN" altLang="en-US" sz="2400" b="1" dirty="0" smtClean="0">
                <a:latin typeface="Times New Roman" pitchFamily="18" charset="0"/>
                <a:ea typeface="宋体" pitchFamily="2" charset="-122"/>
              </a:rPr>
              <a:t>）</a:t>
            </a:r>
            <a:endParaRPr lang="en-US" altLang="zh-CN" sz="2400" b="1" dirty="0" smtClean="0">
              <a:latin typeface="Times New Roman" pitchFamily="18" charset="0"/>
              <a:ea typeface="宋体" pitchFamily="2" charset="-122"/>
            </a:endParaRPr>
          </a:p>
          <a:p>
            <a:pPr>
              <a:lnSpc>
                <a:spcPct val="150000"/>
              </a:lnSpc>
            </a:pPr>
            <a:r>
              <a:rPr lang="en-US" altLang="zh-CN" sz="2400" b="1" dirty="0" smtClean="0">
                <a:latin typeface="Times New Roman" pitchFamily="18" charset="0"/>
                <a:ea typeface="宋体" pitchFamily="2" charset="-122"/>
              </a:rPr>
              <a:t>A</a:t>
            </a:r>
            <a:r>
              <a:rPr lang="en-US" altLang="zh-CN" sz="2400" b="1" dirty="0">
                <a:latin typeface="Times New Roman" pitchFamily="18" charset="0"/>
                <a:ea typeface="宋体" pitchFamily="2" charset="-122"/>
              </a:rPr>
              <a:t>.</a:t>
            </a:r>
            <a:r>
              <a:rPr lang="zh-CN" altLang="en-US" sz="2400" b="1" dirty="0">
                <a:latin typeface="Times New Roman" pitchFamily="18" charset="0"/>
                <a:ea typeface="宋体" pitchFamily="2" charset="-122"/>
              </a:rPr>
              <a:t>防毒面具</a:t>
            </a:r>
            <a:r>
              <a:rPr lang="en-US" altLang="zh-CN" sz="2400" b="1" dirty="0">
                <a:latin typeface="Times New Roman" pitchFamily="18" charset="0"/>
                <a:ea typeface="宋体" pitchFamily="2" charset="-122"/>
              </a:rPr>
              <a:t>——</a:t>
            </a:r>
            <a:r>
              <a:rPr lang="zh-CN" altLang="en-US" sz="2400" b="1" dirty="0">
                <a:latin typeface="Times New Roman" pitchFamily="18" charset="0"/>
                <a:ea typeface="宋体" pitchFamily="2" charset="-122"/>
              </a:rPr>
              <a:t>活性炭吸附有毒物质</a:t>
            </a:r>
          </a:p>
          <a:p>
            <a:pPr>
              <a:lnSpc>
                <a:spcPct val="150000"/>
              </a:lnSpc>
            </a:pPr>
            <a:r>
              <a:rPr lang="en-US" altLang="zh-CN" sz="2400" b="1" dirty="0">
                <a:latin typeface="Times New Roman" pitchFamily="18" charset="0"/>
                <a:ea typeface="宋体" pitchFamily="2" charset="-122"/>
              </a:rPr>
              <a:t>B.</a:t>
            </a:r>
            <a:r>
              <a:rPr lang="zh-CN" altLang="en-US" sz="2400" b="1" dirty="0">
                <a:latin typeface="Times New Roman" pitchFamily="18" charset="0"/>
                <a:ea typeface="宋体" pitchFamily="2" charset="-122"/>
              </a:rPr>
              <a:t>利用声呐探知海洋深度</a:t>
            </a:r>
            <a:r>
              <a:rPr lang="en-US" altLang="zh-CN" sz="2400" b="1" dirty="0">
                <a:latin typeface="Times New Roman" pitchFamily="18" charset="0"/>
                <a:ea typeface="宋体" pitchFamily="2" charset="-122"/>
              </a:rPr>
              <a:t>——</a:t>
            </a:r>
            <a:r>
              <a:rPr lang="zh-CN" altLang="en-US" sz="2400" b="1" dirty="0">
                <a:latin typeface="Times New Roman" pitchFamily="18" charset="0"/>
                <a:ea typeface="宋体" pitchFamily="2" charset="-122"/>
              </a:rPr>
              <a:t>回声定位</a:t>
            </a:r>
          </a:p>
          <a:p>
            <a:pPr>
              <a:lnSpc>
                <a:spcPct val="150000"/>
              </a:lnSpc>
            </a:pPr>
            <a:r>
              <a:rPr lang="en-US" altLang="zh-CN" sz="2400" b="1" dirty="0">
                <a:latin typeface="Times New Roman" pitchFamily="18" charset="0"/>
                <a:ea typeface="宋体" pitchFamily="2" charset="-122"/>
              </a:rPr>
              <a:t>C.</a:t>
            </a:r>
            <a:r>
              <a:rPr lang="zh-CN" altLang="en-US" sz="2400" b="1" dirty="0">
                <a:latin typeface="Times New Roman" pitchFamily="18" charset="0"/>
                <a:ea typeface="宋体" pitchFamily="2" charset="-122"/>
              </a:rPr>
              <a:t>油锅着火时用锅盖盖灭</a:t>
            </a:r>
            <a:r>
              <a:rPr lang="en-US" altLang="zh-CN" sz="2400" b="1" dirty="0">
                <a:latin typeface="Times New Roman" pitchFamily="18" charset="0"/>
                <a:ea typeface="宋体" pitchFamily="2" charset="-122"/>
              </a:rPr>
              <a:t>——</a:t>
            </a:r>
            <a:r>
              <a:rPr lang="zh-CN" altLang="en-US" sz="2400" b="1" dirty="0">
                <a:latin typeface="Times New Roman" pitchFamily="18" charset="0"/>
                <a:ea typeface="宋体" pitchFamily="2" charset="-122"/>
              </a:rPr>
              <a:t>隔绝空气</a:t>
            </a:r>
          </a:p>
          <a:p>
            <a:pPr>
              <a:lnSpc>
                <a:spcPct val="150000"/>
              </a:lnSpc>
            </a:pPr>
            <a:r>
              <a:rPr lang="en-US" altLang="zh-CN" sz="2400" b="1" dirty="0">
                <a:latin typeface="Times New Roman" pitchFamily="18" charset="0"/>
                <a:ea typeface="宋体" pitchFamily="2" charset="-122"/>
              </a:rPr>
              <a:t>D.</a:t>
            </a:r>
            <a:r>
              <a:rPr lang="zh-CN" altLang="en-US" sz="2400" b="1" dirty="0">
                <a:latin typeface="Times New Roman" pitchFamily="18" charset="0"/>
                <a:ea typeface="宋体" pitchFamily="2" charset="-122"/>
              </a:rPr>
              <a:t>船闸</a:t>
            </a:r>
            <a:r>
              <a:rPr lang="en-US" altLang="zh-CN" sz="2400" b="1" dirty="0">
                <a:latin typeface="Times New Roman" pitchFamily="18" charset="0"/>
                <a:ea typeface="宋体" pitchFamily="2" charset="-122"/>
              </a:rPr>
              <a:t>——</a:t>
            </a:r>
            <a:r>
              <a:rPr lang="zh-CN" altLang="en-US" sz="2400" b="1" dirty="0">
                <a:latin typeface="Times New Roman" pitchFamily="18" charset="0"/>
                <a:ea typeface="宋体" pitchFamily="2" charset="-122"/>
              </a:rPr>
              <a:t>流体中流速越大的位置压强越小</a:t>
            </a: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8321149" y="3306725"/>
            <a:ext cx="461606" cy="461665"/>
          </a:xfrm>
          <a:prstGeom prst="rect">
            <a:avLst/>
          </a:prstGeom>
        </p:spPr>
        <p:txBody>
          <a:bodyPr wrap="square">
            <a:spAutoFit/>
          </a:bodyPr>
          <a:lstStyle/>
          <a:p>
            <a:r>
              <a:rPr lang="en-US" altLang="zh-CN" sz="2400" b="1" dirty="0" smtClean="0">
                <a:solidFill>
                  <a:srgbClr val="FF0000"/>
                </a:solidFill>
                <a:latin typeface="Times New Roman" pitchFamily="18" charset="0"/>
                <a:cs typeface="Times New Roman" pitchFamily="18" charset="0"/>
              </a:rPr>
              <a:t>D</a:t>
            </a:r>
            <a:endParaRPr lang="zh-CN" altLang="en-US" sz="2400" b="1" dirty="0">
              <a:solidFill>
                <a:srgbClr val="FF0000"/>
              </a:solidFill>
              <a:latin typeface="Times New Roman" pitchFamily="18" charset="0"/>
              <a:cs typeface="Times New Roman" pitchFamily="18" charset="0"/>
            </a:endParaRPr>
          </a:p>
        </p:txBody>
      </p:sp>
      <p:grpSp>
        <p:nvGrpSpPr>
          <p:cNvPr id="2" name="组合 1"/>
          <p:cNvGrpSpPr/>
          <p:nvPr/>
        </p:nvGrpSpPr>
        <p:grpSpPr>
          <a:xfrm>
            <a:off x="2574681" y="1276195"/>
            <a:ext cx="5882885" cy="729465"/>
            <a:chOff x="823582" y="935961"/>
            <a:chExt cx="5767939" cy="729465"/>
          </a:xfrm>
        </p:grpSpPr>
        <p:sp>
          <p:nvSpPr>
            <p:cNvPr id="13" name="圆角矩形 12">
              <a:extLst>
                <a:ext uri="{FF2B5EF4-FFF2-40B4-BE49-F238E27FC236}">
                  <a16:creationId xmlns="" xmlns:a16="http://schemas.microsoft.com/office/drawing/2014/main" id="{4EC6608A-B202-7A41-BC30-4412A8F4D3B5}"/>
                </a:ext>
              </a:extLst>
            </p:cNvPr>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4" name="矩形 13">
              <a:extLst>
                <a:ext uri="{FF2B5EF4-FFF2-40B4-BE49-F238E27FC236}">
                  <a16:creationId xmlns="" xmlns:a16="http://schemas.microsoft.com/office/drawing/2014/main" id="{DF2E1927-ACF9-BF46-B1D7-698A0C93C3AE}"/>
                </a:ext>
              </a:extLst>
            </p:cNvPr>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itchFamily="2" charset="-122"/>
                  <a:ea typeface="宋体" pitchFamily="2" charset="-122"/>
                </a:rPr>
                <a:t>数据链接</a:t>
              </a:r>
              <a:r>
                <a:rPr kumimoji="1" lang="en-US" altLang="zh-CN" sz="2800" b="1" dirty="0">
                  <a:latin typeface="宋体" pitchFamily="2" charset="-122"/>
                  <a:ea typeface="宋体" pitchFamily="2" charset="-122"/>
                </a:rPr>
                <a:t> </a:t>
              </a:r>
              <a:r>
                <a:rPr kumimoji="1" lang="en-US" altLang="zh-CN" sz="2800" b="1" dirty="0" smtClean="0">
                  <a:latin typeface="宋体" pitchFamily="2" charset="-122"/>
                  <a:ea typeface="宋体" pitchFamily="2" charset="-122"/>
                </a:rPr>
                <a:t> </a:t>
              </a:r>
              <a:r>
                <a:rPr kumimoji="1" lang="zh-CN" altLang="en-US" sz="2800" b="1" dirty="0" smtClean="0">
                  <a:latin typeface="宋体" pitchFamily="2" charset="-122"/>
                  <a:ea typeface="宋体" pitchFamily="2" charset="-122"/>
                </a:rPr>
                <a:t>真题试做</a:t>
              </a:r>
              <a:endParaRPr kumimoji="1" lang="zh-CN" altLang="en-US" sz="2800" b="1" dirty="0">
                <a:latin typeface="宋体" pitchFamily="2" charset="-122"/>
                <a:ea typeface="宋体" pitchFamily="2" charset="-122"/>
              </a:endParaRPr>
            </a:p>
          </p:txBody>
        </p:sp>
        <p:sp>
          <p:nvSpPr>
            <p:cNvPr id="15" name="椭圆 14">
              <a:extLst>
                <a:ext uri="{FF2B5EF4-FFF2-40B4-BE49-F238E27FC236}">
                  <a16:creationId xmlns="" xmlns:a16="http://schemas.microsoft.com/office/drawing/2014/main" id="{5920A314-74D5-1E43-9B9B-B3ABE0865528}"/>
                </a:ext>
              </a:extLst>
            </p:cNvPr>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TextBox 15"/>
            <p:cNvSpPr txBox="1"/>
            <p:nvPr/>
          </p:nvSpPr>
          <p:spPr>
            <a:xfrm>
              <a:off x="1245421" y="1049837"/>
              <a:ext cx="585627" cy="523220"/>
            </a:xfrm>
            <a:prstGeom prst="rect">
              <a:avLst/>
            </a:prstGeom>
            <a:noFill/>
          </p:spPr>
          <p:txBody>
            <a:bodyPr wrap="square" rtlCol="0">
              <a:spAutoFit/>
            </a:bodyPr>
            <a:lstStyle/>
            <a:p>
              <a:pPr algn="ctr"/>
              <a:r>
                <a:rPr lang="en-US" altLang="zh-CN" sz="2800" b="1" dirty="0" smtClean="0">
                  <a:solidFill>
                    <a:schemeClr val="bg1"/>
                  </a:solidFill>
                  <a:latin typeface="Times New Roman" pitchFamily="18" charset="0"/>
                  <a:ea typeface="宋体" pitchFamily="2" charset="-122"/>
                  <a:cs typeface="Times New Roman" pitchFamily="18" charset="0"/>
                </a:rPr>
                <a:t>1</a:t>
              </a:r>
              <a:endParaRPr lang="zh-CN" altLang="en-US" sz="2800" b="1" dirty="0">
                <a:solidFill>
                  <a:schemeClr val="bg1"/>
                </a:solidFill>
                <a:latin typeface="Times New Roman" pitchFamily="18" charset="0"/>
                <a:ea typeface="宋体" pitchFamily="2" charset="-122"/>
                <a:cs typeface="Times New Roman" pitchFamily="18" charset="0"/>
              </a:endParaRPr>
            </a:p>
          </p:txBody>
        </p:sp>
      </p:grpSp>
    </p:spTree>
    <p:extLst>
      <p:ext uri="{BB962C8B-B14F-4D97-AF65-F5344CB8AC3E}">
        <p14:creationId xmlns:p14="http://schemas.microsoft.com/office/powerpoint/2010/main" xmlns="" val="2622750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6" name="TextBox 5"/>
          <p:cNvSpPr txBox="1"/>
          <p:nvPr/>
        </p:nvSpPr>
        <p:spPr>
          <a:xfrm>
            <a:off x="719997" y="3805085"/>
            <a:ext cx="10749511" cy="1754326"/>
          </a:xfrm>
          <a:prstGeom prst="rect">
            <a:avLst/>
          </a:prstGeom>
          <a:solidFill>
            <a:schemeClr val="accent4">
              <a:lumMod val="60000"/>
              <a:lumOff val="40000"/>
            </a:schemeClr>
          </a:solidFill>
        </p:spPr>
        <p:txBody>
          <a:bodyPr wrap="square" rtlCol="0">
            <a:spAutoFit/>
          </a:bodyPr>
          <a:lstStyle/>
          <a:p>
            <a:pPr>
              <a:lnSpc>
                <a:spcPct val="150000"/>
              </a:lnSpc>
            </a:pPr>
            <a:r>
              <a:rPr lang="en-US" altLang="zh-CN" sz="2400" b="1" dirty="0" smtClean="0">
                <a:latin typeface="Times New Roman" pitchFamily="18" charset="0"/>
                <a:ea typeface="黑体" pitchFamily="49" charset="-122"/>
                <a:cs typeface="Times New Roman" pitchFamily="18" charset="0"/>
              </a:rPr>
              <a:t>【</a:t>
            </a:r>
            <a:r>
              <a:rPr lang="zh-CN" altLang="en-US" sz="2400" b="1" dirty="0">
                <a:latin typeface="Times New Roman" pitchFamily="18" charset="0"/>
                <a:ea typeface="黑体" pitchFamily="49" charset="-122"/>
                <a:cs typeface="Times New Roman" pitchFamily="18" charset="0"/>
              </a:rPr>
              <a:t>温馨提示</a:t>
            </a:r>
            <a:r>
              <a:rPr lang="en-US" altLang="zh-CN" sz="2400" b="1" dirty="0" smtClean="0">
                <a:latin typeface="Times New Roman" pitchFamily="18" charset="0"/>
                <a:ea typeface="黑体" pitchFamily="49" charset="-122"/>
                <a:cs typeface="Times New Roman" pitchFamily="18" charset="0"/>
              </a:rPr>
              <a:t>】</a:t>
            </a:r>
          </a:p>
          <a:p>
            <a:pPr algn="just">
              <a:lnSpc>
                <a:spcPct val="150000"/>
              </a:lnSpc>
            </a:pPr>
            <a:r>
              <a:rPr lang="zh-CN" altLang="zh-CN" sz="2400" b="1" dirty="0"/>
              <a:t>二氧化碳用于灭火利用了二氧化碳不能燃烧也不支持燃烧</a:t>
            </a:r>
            <a:r>
              <a:rPr lang="en-US" altLang="zh-CN" sz="2400" b="1" dirty="0"/>
              <a:t>,</a:t>
            </a:r>
            <a:r>
              <a:rPr lang="zh-CN" altLang="zh-CN" sz="2400" b="1" dirty="0"/>
              <a:t>且密度比空气大的性质。干冰升华时吸热</a:t>
            </a:r>
            <a:r>
              <a:rPr lang="en-US" altLang="zh-CN" sz="2400" b="1" dirty="0"/>
              <a:t>,</a:t>
            </a:r>
            <a:r>
              <a:rPr lang="zh-CN" altLang="zh-CN" sz="2400" b="1" dirty="0"/>
              <a:t>可作制冷剂</a:t>
            </a:r>
            <a:r>
              <a:rPr lang="en-US" altLang="zh-CN" sz="2400" b="1" dirty="0"/>
              <a:t>,</a:t>
            </a:r>
            <a:r>
              <a:rPr lang="zh-CN" altLang="zh-CN" sz="2400" b="1" dirty="0"/>
              <a:t>用于冷藏保鲜与运输</a:t>
            </a:r>
            <a:r>
              <a:rPr lang="en-US" altLang="zh-CN" sz="2400" b="1" dirty="0"/>
              <a:t>,</a:t>
            </a:r>
            <a:r>
              <a:rPr lang="zh-CN" altLang="zh-CN" sz="2400" b="1" dirty="0"/>
              <a:t>也可用于人工降雨</a:t>
            </a:r>
            <a:r>
              <a:rPr lang="zh-CN" altLang="en-US" sz="2400" b="1" dirty="0" smtClean="0">
                <a:latin typeface="宋体" pitchFamily="2" charset="-122"/>
                <a:ea typeface="宋体" pitchFamily="2" charset="-122"/>
              </a:rPr>
              <a:t>。</a:t>
            </a:r>
            <a:endParaRPr lang="zh-CN" altLang="en-US" sz="2400" b="1" dirty="0">
              <a:latin typeface="宋体" pitchFamily="2" charset="-122"/>
              <a:ea typeface="宋体" pitchFamily="2" charset="-122"/>
              <a:cs typeface="Times New Roman" pitchFamily="18" charset="0"/>
            </a:endParaRPr>
          </a:p>
        </p:txBody>
      </p:sp>
      <p:sp>
        <p:nvSpPr>
          <p:cNvPr id="7" name="TextBox 6"/>
          <p:cNvSpPr txBox="1"/>
          <p:nvPr/>
        </p:nvSpPr>
        <p:spPr>
          <a:xfrm>
            <a:off x="719997" y="1643970"/>
            <a:ext cx="10749511" cy="1754326"/>
          </a:xfrm>
          <a:prstGeom prst="rect">
            <a:avLst/>
          </a:prstGeom>
          <a:noFill/>
        </p:spPr>
        <p:txBody>
          <a:bodyPr wrap="square" rtlCol="0">
            <a:spAutoFit/>
          </a:bodyPr>
          <a:lstStyle/>
          <a:p>
            <a:pPr algn="just">
              <a:lnSpc>
                <a:spcPct val="150000"/>
              </a:lnSpc>
            </a:pPr>
            <a:r>
              <a:rPr lang="zh-CN" altLang="en-US" sz="2400" b="1" dirty="0" smtClean="0">
                <a:latin typeface="宋体" pitchFamily="2" charset="-122"/>
                <a:ea typeface="宋体" pitchFamily="2" charset="-122"/>
              </a:rPr>
              <a:t>（</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用途</a:t>
            </a:r>
            <a:endParaRPr lang="zh-CN" altLang="zh-CN" sz="2400" b="1" dirty="0">
              <a:latin typeface="宋体" pitchFamily="2" charset="-122"/>
              <a:ea typeface="宋体" pitchFamily="2" charset="-122"/>
            </a:endParaRPr>
          </a:p>
          <a:p>
            <a:pPr algn="just">
              <a:lnSpc>
                <a:spcPct val="150000"/>
              </a:lnSpc>
            </a:pPr>
            <a:r>
              <a:rPr lang="zh-CN" altLang="zh-CN" sz="2400" b="1" dirty="0" smtClean="0">
                <a:latin typeface="宋体" pitchFamily="2" charset="-122"/>
                <a:ea typeface="宋体" pitchFamily="2" charset="-122"/>
              </a:rPr>
              <a:t>灭火</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固体</a:t>
            </a:r>
            <a:r>
              <a:rPr lang="zh-CN" altLang="zh-CN" sz="2400" b="1" dirty="0">
                <a:latin typeface="宋体" pitchFamily="2" charset="-122"/>
                <a:ea typeface="宋体" pitchFamily="2" charset="-122"/>
              </a:rPr>
              <a:t>干冰可作</a:t>
            </a:r>
            <a:r>
              <a:rPr lang="zh-CN" altLang="zh-CN" sz="2400" b="1" dirty="0" smtClean="0">
                <a:latin typeface="宋体" pitchFamily="2" charset="-122"/>
                <a:ea typeface="宋体" pitchFamily="2" charset="-122"/>
              </a:rPr>
              <a:t>制冷剂</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工业</a:t>
            </a:r>
            <a:r>
              <a:rPr lang="zh-CN" altLang="zh-CN" sz="2400" b="1" dirty="0">
                <a:latin typeface="宋体" pitchFamily="2" charset="-122"/>
                <a:ea typeface="宋体" pitchFamily="2" charset="-122"/>
              </a:rPr>
              <a:t>上用于生产化工产品的</a:t>
            </a:r>
            <a:r>
              <a:rPr lang="zh-CN" altLang="zh-CN" sz="2400" b="1" dirty="0" smtClean="0">
                <a:latin typeface="宋体" pitchFamily="2" charset="-122"/>
                <a:ea typeface="宋体" pitchFamily="2" charset="-122"/>
              </a:rPr>
              <a:t>原料</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作气体肥料</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制汽水</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人工降雨</a:t>
            </a:r>
            <a:r>
              <a:rPr lang="zh-CN" altLang="zh-CN" sz="2400" b="1" dirty="0">
                <a:latin typeface="宋体" pitchFamily="2" charset="-122"/>
                <a:ea typeface="宋体" pitchFamily="2" charset="-122"/>
              </a:rPr>
              <a:t>等</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spTree>
    <p:extLst>
      <p:ext uri="{BB962C8B-B14F-4D97-AF65-F5344CB8AC3E}">
        <p14:creationId xmlns:p14="http://schemas.microsoft.com/office/powerpoint/2010/main" xmlns="" val="81715310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7" name="TextBox 6"/>
          <p:cNvSpPr txBox="1"/>
          <p:nvPr/>
        </p:nvSpPr>
        <p:spPr>
          <a:xfrm>
            <a:off x="719997" y="1775230"/>
            <a:ext cx="10749511" cy="3970318"/>
          </a:xfrm>
          <a:prstGeom prst="rect">
            <a:avLst/>
          </a:prstGeom>
          <a:noFill/>
        </p:spPr>
        <p:txBody>
          <a:bodyPr wrap="square" rtlCol="0">
            <a:spAutoFit/>
          </a:bodyPr>
          <a:lstStyle/>
          <a:p>
            <a:pPr algn="just">
              <a:lnSpc>
                <a:spcPct val="150000"/>
              </a:lnSpc>
            </a:pPr>
            <a:r>
              <a:rPr lang="en-US" altLang="zh-CN" sz="2400" b="1"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一氧化碳</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物理性质</a:t>
            </a:r>
            <a:endParaRPr lang="zh-CN" altLang="zh-CN" sz="2400" b="1" dirty="0">
              <a:latin typeface="Times New Roman" pitchFamily="18" charset="0"/>
              <a:cs typeface="Times New Roman" pitchFamily="18" charset="0"/>
            </a:endParaRPr>
          </a:p>
          <a:p>
            <a:pPr algn="just">
              <a:lnSpc>
                <a:spcPct val="150000"/>
              </a:lnSpc>
            </a:pPr>
            <a:r>
              <a:rPr lang="zh-CN" altLang="zh-CN" sz="2400" b="1" dirty="0">
                <a:latin typeface="Times New Roman" pitchFamily="18" charset="0"/>
                <a:cs typeface="Times New Roman" pitchFamily="18" charset="0"/>
              </a:rPr>
              <a:t>通常情况</a:t>
            </a:r>
            <a:r>
              <a:rPr lang="zh-CN" altLang="zh-CN" sz="2400" b="1" dirty="0" smtClean="0">
                <a:latin typeface="Times New Roman" pitchFamily="18" charset="0"/>
                <a:cs typeface="Times New Roman" pitchFamily="18" charset="0"/>
              </a:rPr>
              <a:t>下</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一氧化碳</a:t>
            </a:r>
            <a:r>
              <a:rPr lang="zh-CN" altLang="zh-CN" sz="2400" b="1" dirty="0">
                <a:latin typeface="Times New Roman" pitchFamily="18" charset="0"/>
                <a:cs typeface="Times New Roman" pitchFamily="18" charset="0"/>
              </a:rPr>
              <a:t>是一种</a:t>
            </a:r>
            <a:r>
              <a:rPr lang="en-US" altLang="zh-CN" sz="2400" b="1" dirty="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色、</a:t>
            </a:r>
            <a:r>
              <a:rPr lang="en-US" altLang="zh-CN" sz="2400" b="1" dirty="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味的</a:t>
            </a:r>
            <a:r>
              <a:rPr lang="zh-CN" altLang="zh-CN" sz="2400" b="1" dirty="0" smtClean="0">
                <a:latin typeface="Times New Roman" pitchFamily="18" charset="0"/>
                <a:cs typeface="Times New Roman" pitchFamily="18" charset="0"/>
              </a:rPr>
              <a:t>气体</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溶于</a:t>
            </a:r>
            <a:r>
              <a:rPr lang="zh-CN" altLang="zh-CN" sz="2400" b="1" dirty="0" smtClean="0">
                <a:latin typeface="Times New Roman" pitchFamily="18" charset="0"/>
                <a:cs typeface="Times New Roman" pitchFamily="18" charset="0"/>
              </a:rPr>
              <a:t>水</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密度</a:t>
            </a:r>
            <a:r>
              <a:rPr lang="zh-CN" altLang="zh-CN" sz="2400" b="1" dirty="0">
                <a:latin typeface="Times New Roman" pitchFamily="18" charset="0"/>
                <a:cs typeface="Times New Roman" pitchFamily="18" charset="0"/>
              </a:rPr>
              <a:t>比空气略</a:t>
            </a:r>
            <a:r>
              <a:rPr lang="en-US" altLang="zh-CN" sz="2400" b="1" dirty="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化学性质</a:t>
            </a:r>
            <a:endParaRPr lang="zh-CN" altLang="zh-CN" sz="2400" b="1" dirty="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a.</a:t>
            </a:r>
            <a:r>
              <a:rPr lang="zh-CN" altLang="zh-CN" sz="2400" b="1" dirty="0" smtClean="0">
                <a:latin typeface="Times New Roman" pitchFamily="18" charset="0"/>
                <a:cs typeface="Times New Roman" pitchFamily="18" charset="0"/>
              </a:rPr>
              <a:t>可燃性</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在</a:t>
            </a:r>
            <a:r>
              <a:rPr lang="zh-CN" altLang="zh-CN" sz="2400" b="1" dirty="0">
                <a:latin typeface="Times New Roman" pitchFamily="18" charset="0"/>
                <a:cs typeface="Times New Roman" pitchFamily="18" charset="0"/>
              </a:rPr>
              <a:t>空气中燃烧的化学方程式</a:t>
            </a:r>
            <a:r>
              <a:rPr lang="zh-CN" altLang="zh-CN" sz="2400" b="1" dirty="0" smtClean="0">
                <a:latin typeface="Times New Roman" pitchFamily="18" charset="0"/>
                <a:cs typeface="Times New Roman" pitchFamily="18" charset="0"/>
              </a:rPr>
              <a:t>为</a:t>
            </a:r>
            <a:r>
              <a:rPr lang="zh-CN" altLang="zh-CN" sz="2400" b="1" u="sng" dirty="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现象</a:t>
            </a:r>
            <a:r>
              <a:rPr lang="zh-CN" altLang="zh-CN" sz="2400" b="1" dirty="0">
                <a:latin typeface="Times New Roman" pitchFamily="18" charset="0"/>
                <a:cs typeface="Times New Roman" pitchFamily="18" charset="0"/>
              </a:rPr>
              <a:t>为发出</a:t>
            </a:r>
            <a:r>
              <a:rPr lang="en-US" altLang="zh-CN" sz="2400" b="1" dirty="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色</a:t>
            </a:r>
            <a:r>
              <a:rPr lang="zh-CN" altLang="zh-CN" sz="2400" b="1" dirty="0" smtClean="0">
                <a:latin typeface="Times New Roman" pitchFamily="18" charset="0"/>
                <a:cs typeface="Times New Roman" pitchFamily="18" charset="0"/>
              </a:rPr>
              <a:t>火焰</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产生</a:t>
            </a:r>
            <a:r>
              <a:rPr lang="zh-CN" altLang="zh-CN" sz="2400" b="1" dirty="0">
                <a:latin typeface="Times New Roman" pitchFamily="18" charset="0"/>
                <a:cs typeface="Times New Roman" pitchFamily="18" charset="0"/>
              </a:rPr>
              <a:t>能使澄清石灰水变</a:t>
            </a:r>
            <a:r>
              <a:rPr lang="en-US" altLang="zh-CN" sz="2400" b="1" dirty="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的气体。</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p:txBody>
      </p:sp>
      <p:sp>
        <p:nvSpPr>
          <p:cNvPr id="8" name="TextBox 7"/>
          <p:cNvSpPr txBox="1"/>
          <p:nvPr/>
        </p:nvSpPr>
        <p:spPr>
          <a:xfrm>
            <a:off x="5316043" y="2954781"/>
            <a:ext cx="494046"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无</a:t>
            </a:r>
          </a:p>
        </p:txBody>
      </p:sp>
      <p:sp>
        <p:nvSpPr>
          <p:cNvPr id="9" name="TextBox 8"/>
          <p:cNvSpPr txBox="1"/>
          <p:nvPr/>
        </p:nvSpPr>
        <p:spPr>
          <a:xfrm>
            <a:off x="7359333" y="2954780"/>
            <a:ext cx="494046"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无</a:t>
            </a:r>
          </a:p>
        </p:txBody>
      </p:sp>
      <p:sp>
        <p:nvSpPr>
          <p:cNvPr id="10" name="TextBox 9"/>
          <p:cNvSpPr txBox="1"/>
          <p:nvPr/>
        </p:nvSpPr>
        <p:spPr>
          <a:xfrm>
            <a:off x="10260573" y="2954781"/>
            <a:ext cx="494046"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难</a:t>
            </a:r>
          </a:p>
        </p:txBody>
      </p:sp>
      <p:sp>
        <p:nvSpPr>
          <p:cNvPr id="11" name="TextBox 10"/>
          <p:cNvSpPr txBox="1"/>
          <p:nvPr/>
        </p:nvSpPr>
        <p:spPr>
          <a:xfrm>
            <a:off x="3950086" y="3507935"/>
            <a:ext cx="494046"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小</a:t>
            </a:r>
          </a:p>
        </p:txBody>
      </p:sp>
      <p:sp>
        <p:nvSpPr>
          <p:cNvPr id="12" name="TextBox 11"/>
          <p:cNvSpPr txBox="1"/>
          <p:nvPr/>
        </p:nvSpPr>
        <p:spPr>
          <a:xfrm>
            <a:off x="1564437" y="5148756"/>
            <a:ext cx="494046"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蓝</a:t>
            </a:r>
          </a:p>
        </p:txBody>
      </p:sp>
      <p:sp>
        <p:nvSpPr>
          <p:cNvPr id="13" name="TextBox 12"/>
          <p:cNvSpPr txBox="1"/>
          <p:nvPr/>
        </p:nvSpPr>
        <p:spPr>
          <a:xfrm>
            <a:off x="7033287" y="5156114"/>
            <a:ext cx="803425"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浑浊</a:t>
            </a:r>
          </a:p>
        </p:txBody>
      </p:sp>
      <mc:AlternateContent xmlns:mc="http://schemas.openxmlformats.org/markup-compatibility/2006">
        <mc:Choice xmlns:a14="http://schemas.microsoft.com/office/drawing/2010/main" xmlns="" Requires="a14">
          <p:sp>
            <p:nvSpPr>
              <p:cNvPr id="14" name="TextBox 13"/>
              <p:cNvSpPr txBox="1"/>
              <p:nvPr/>
            </p:nvSpPr>
            <p:spPr>
              <a:xfrm>
                <a:off x="6659748" y="4503695"/>
                <a:ext cx="2923793" cy="538802"/>
              </a:xfrm>
              <a:prstGeom prst="rect">
                <a:avLst/>
              </a:prstGeom>
              <a:noFill/>
            </p:spPr>
            <p:txBody>
              <a:bodyPr wrap="square" rtlCol="0">
                <a:spAutoFit/>
              </a:bodyPr>
              <a:lstStyle/>
              <a:p>
                <a:r>
                  <a:rPr lang="en-US" altLang="zh-CN" sz="2400" b="1" dirty="0" smtClean="0">
                    <a:solidFill>
                      <a:srgbClr val="FF0000"/>
                    </a:solidFill>
                    <a:latin typeface="Times New Roman" pitchFamily="18" charset="0"/>
                    <a:cs typeface="Times New Roman" pitchFamily="18" charset="0"/>
                  </a:rPr>
                  <a:t>2CO+O</a:t>
                </a:r>
                <a:r>
                  <a:rPr lang="en-US" altLang="zh-CN" sz="2400" b="1" baseline="-25000" dirty="0" smtClean="0">
                    <a:solidFill>
                      <a:srgbClr val="FF0000"/>
                    </a:solidFill>
                    <a:latin typeface="Times New Roman" pitchFamily="18" charset="0"/>
                    <a:cs typeface="Times New Roman" pitchFamily="18" charset="0"/>
                  </a:rPr>
                  <a:t>2</a:t>
                </a:r>
                <a:r>
                  <a:rPr lang="en-US" altLang="zh-CN" sz="2400" b="1" dirty="0" smtClean="0">
                    <a:solidFill>
                      <a:srgbClr val="FF0000"/>
                    </a:solidFill>
                    <a:latin typeface="Times New Roman" pitchFamily="18" charset="0"/>
                    <a:ea typeface="宋体" panose="02010600030101010101" pitchFamily="2" charset="-122"/>
                    <a:cs typeface="Times New Roman" pitchFamily="18"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0" dirty="0" smtClean="0">
                                <a:solidFill>
                                  <a:srgbClr val="FF0000"/>
                                </a:solidFill>
                                <a:latin typeface="Cambria Math"/>
                                <a:ea typeface="宋体" panose="02010600030101010101" pitchFamily="2" charset="-122"/>
                                <a:cs typeface="Cambria Math" panose="02040503050406030204" charset="0"/>
                              </a:rPr>
                              <m:t>  </m:t>
                            </m:r>
                            <m:r>
                              <a:rPr lang="zh-CN" altLang="en-US" sz="1600" b="1" dirty="0">
                                <a:solidFill>
                                  <a:srgbClr val="FF0000"/>
                                </a:solidFill>
                                <a:latin typeface="Cambria Math"/>
                                <a:ea typeface="宋体" panose="02010600030101010101" pitchFamily="2" charset="-122"/>
                                <a:cs typeface="Cambria Math" panose="02040503050406030204" charset="0"/>
                              </a:rPr>
                              <m:t>点燃</m:t>
                            </m:r>
                            <m:r>
                              <a:rPr lang="en-US" altLang="zh-CN" sz="1600" b="1" i="0"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smtClean="0">
                    <a:solidFill>
                      <a:srgbClr val="FF0000"/>
                    </a:solidFill>
                    <a:latin typeface="Times New Roman" pitchFamily="18" charset="0"/>
                    <a:cs typeface="Times New Roman" pitchFamily="18" charset="0"/>
                  </a:rPr>
                  <a:t>2CO</a:t>
                </a:r>
                <a:r>
                  <a:rPr lang="en-US" altLang="zh-CN" sz="2400" b="1" baseline="-25000" dirty="0" smtClean="0">
                    <a:solidFill>
                      <a:srgbClr val="FF0000"/>
                    </a:solidFill>
                    <a:latin typeface="Times New Roman" pitchFamily="18" charset="0"/>
                    <a:cs typeface="Times New Roman" pitchFamily="18" charset="0"/>
                  </a:rPr>
                  <a:t>2</a:t>
                </a:r>
                <a:endParaRPr lang="zh-CN" altLang="en-US" b="1" baseline="-25000" dirty="0">
                  <a:solidFill>
                    <a:srgbClr val="FF0000"/>
                  </a:solidFill>
                  <a:latin typeface="Times New Roman" pitchFamily="18" charset="0"/>
                  <a:ea typeface="宋体" pitchFamily="2" charset="-122"/>
                  <a:cs typeface="Times New Roman" pitchFamily="18" charset="0"/>
                </a:endParaRPr>
              </a:p>
            </p:txBody>
          </p:sp>
        </mc:Choice>
        <mc:Fallback>
          <p:sp>
            <p:nvSpPr>
              <p:cNvPr id="14" name="TextBox 13"/>
              <p:cNvSpPr txBox="1">
                <a:spLocks noRot="1" noChangeAspect="1" noMove="1" noResize="1" noEditPoints="1" noAdjustHandles="1" noChangeArrowheads="1" noChangeShapeType="1" noTextEdit="1"/>
              </p:cNvSpPr>
              <p:nvPr/>
            </p:nvSpPr>
            <p:spPr>
              <a:xfrm>
                <a:off x="6659748" y="4503695"/>
                <a:ext cx="2923793" cy="538802"/>
              </a:xfrm>
              <a:prstGeom prst="rect">
                <a:avLst/>
              </a:prstGeom>
              <a:blipFill rotWithShape="1">
                <a:blip r:embed="rId3"/>
                <a:stretch>
                  <a:fillRect l="-3125" b="-20455"/>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233251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randombar(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14">
                                            <p:txEl>
                                              <p:pRg st="0" end="0"/>
                                            </p:txEl>
                                          </p:spTgt>
                                        </p:tgtEl>
                                        <p:attrNameLst>
                                          <p:attrName>style.visibility</p:attrName>
                                        </p:attrNameLst>
                                      </p:cBhvr>
                                      <p:to>
                                        <p:strVal val="visible"/>
                                      </p:to>
                                    </p:set>
                                    <p:animEffect transition="in" filter="randombar(horizontal)">
                                      <p:cBhvr>
                                        <p:cTn id="27" dur="500"/>
                                        <p:tgtEl>
                                          <p:spTgt spid="14">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randombar(horizontal)">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randombar(horizontal)">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7" name="TextBox 6"/>
          <p:cNvSpPr txBox="1"/>
          <p:nvPr/>
        </p:nvSpPr>
        <p:spPr>
          <a:xfrm>
            <a:off x="719997" y="1752652"/>
            <a:ext cx="10873692" cy="4524315"/>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cs typeface="Times New Roman" pitchFamily="18" charset="0"/>
              </a:rPr>
              <a:t>b</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还原性</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与氧化铜反应的化学方程式</a:t>
            </a:r>
            <a:r>
              <a:rPr lang="zh-CN" altLang="zh-CN" sz="2400" b="1" dirty="0" smtClean="0">
                <a:latin typeface="Times New Roman" pitchFamily="18" charset="0"/>
                <a:cs typeface="Times New Roman" pitchFamily="18" charset="0"/>
              </a:rPr>
              <a:t>为</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en-US"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现象为</a:t>
            </a:r>
            <a:r>
              <a:rPr lang="en-US" altLang="zh-CN" sz="2400" b="1" dirty="0" smtClean="0">
                <a:latin typeface="Times New Roman" pitchFamily="18" charset="0"/>
                <a:cs typeface="Times New Roman" pitchFamily="18" charset="0"/>
              </a:rPr>
              <a:t>____</a:t>
            </a:r>
            <a:r>
              <a:rPr lang="zh-CN" altLang="zh-CN" sz="2400" b="1" dirty="0" smtClean="0">
                <a:latin typeface="Times New Roman" pitchFamily="18" charset="0"/>
                <a:cs typeface="Times New Roman" pitchFamily="18" charset="0"/>
              </a:rPr>
              <a:t>色</a:t>
            </a:r>
            <a:r>
              <a:rPr lang="zh-CN" altLang="zh-CN" sz="2400" b="1" dirty="0">
                <a:latin typeface="Times New Roman" pitchFamily="18" charset="0"/>
                <a:cs typeface="Times New Roman" pitchFamily="18" charset="0"/>
              </a:rPr>
              <a:t>粉末逐渐</a:t>
            </a:r>
            <a:r>
              <a:rPr lang="zh-CN" altLang="zh-CN" sz="2400" b="1" dirty="0" smtClean="0">
                <a:latin typeface="Times New Roman" pitchFamily="18" charset="0"/>
                <a:cs typeface="Times New Roman" pitchFamily="18" charset="0"/>
              </a:rPr>
              <a:t>变成</a:t>
            </a:r>
            <a:r>
              <a:rPr lang="zh-CN" altLang="zh-CN" sz="2400" b="1" u="sng" dirty="0">
                <a:latin typeface="Times New Roman" pitchFamily="18" charset="0"/>
                <a:cs typeface="Times New Roman" pitchFamily="18" charset="0"/>
              </a:rPr>
              <a:t>　　</a:t>
            </a:r>
            <a:r>
              <a:rPr lang="zh-CN" altLang="zh-CN" sz="2400" b="1" u="sng"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色</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澄清</a:t>
            </a:r>
            <a:r>
              <a:rPr lang="zh-CN" altLang="zh-CN" sz="2400" b="1" dirty="0">
                <a:latin typeface="Times New Roman" pitchFamily="18" charset="0"/>
                <a:cs typeface="Times New Roman" pitchFamily="18" charset="0"/>
              </a:rPr>
              <a:t>石灰水变浑浊。还原氧化铁的化学方程式</a:t>
            </a:r>
            <a:r>
              <a:rPr lang="zh-CN" altLang="zh-CN" sz="2400" b="1" dirty="0" smtClean="0">
                <a:latin typeface="Times New Roman" pitchFamily="18" charset="0"/>
                <a:cs typeface="Times New Roman" pitchFamily="18" charset="0"/>
              </a:rPr>
              <a:t>为</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现象</a:t>
            </a:r>
            <a:r>
              <a:rPr lang="zh-CN" altLang="zh-CN" sz="2400" b="1" dirty="0">
                <a:latin typeface="Times New Roman" pitchFamily="18" charset="0"/>
                <a:cs typeface="Times New Roman" pitchFamily="18" charset="0"/>
              </a:rPr>
              <a:t>为</a:t>
            </a:r>
            <a:r>
              <a:rPr lang="en-US" altLang="zh-CN" sz="2400" b="1" dirty="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色粉末变成</a:t>
            </a:r>
            <a:r>
              <a:rPr lang="en-US" altLang="zh-CN" sz="2400" b="1" dirty="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色</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澄清</a:t>
            </a:r>
            <a:r>
              <a:rPr lang="zh-CN" altLang="zh-CN" sz="2400" b="1" dirty="0">
                <a:latin typeface="Times New Roman" pitchFamily="18" charset="0"/>
                <a:cs typeface="Times New Roman" pitchFamily="18" charset="0"/>
              </a:rPr>
              <a:t>石灰水变浑浊</a:t>
            </a:r>
            <a:r>
              <a:rPr lang="zh-CN" altLang="zh-CN" sz="2400" b="1" dirty="0" smtClean="0">
                <a:latin typeface="Times New Roman" pitchFamily="18" charset="0"/>
                <a:cs typeface="Times New Roman" pitchFamily="18" charset="0"/>
              </a:rPr>
              <a:t>。</a:t>
            </a:r>
            <a:endParaRPr lang="en-US" altLang="zh-CN" sz="2400" b="1" dirty="0" smtClean="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c.</a:t>
            </a:r>
            <a:r>
              <a:rPr lang="zh-CN" altLang="zh-CN" sz="2400" b="1" dirty="0" smtClean="0">
                <a:latin typeface="Times New Roman" pitchFamily="18" charset="0"/>
                <a:cs typeface="Times New Roman" pitchFamily="18" charset="0"/>
              </a:rPr>
              <a:t>毒性</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一氧化碳</a:t>
            </a:r>
            <a:r>
              <a:rPr lang="zh-CN" altLang="zh-CN" sz="2400" b="1" dirty="0">
                <a:latin typeface="Times New Roman" pitchFamily="18" charset="0"/>
                <a:cs typeface="Times New Roman" pitchFamily="18" charset="0"/>
              </a:rPr>
              <a:t>极易与血液中的血红蛋白</a:t>
            </a:r>
            <a:r>
              <a:rPr lang="zh-CN" altLang="zh-CN" sz="2400" b="1" dirty="0" smtClean="0">
                <a:latin typeface="Times New Roman" pitchFamily="18" charset="0"/>
                <a:cs typeface="Times New Roman" pitchFamily="18" charset="0"/>
              </a:rPr>
              <a:t>结合</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从而</a:t>
            </a:r>
            <a:r>
              <a:rPr lang="zh-CN" altLang="zh-CN" sz="2400" b="1" dirty="0">
                <a:latin typeface="Times New Roman" pitchFamily="18" charset="0"/>
                <a:cs typeface="Times New Roman" pitchFamily="18" charset="0"/>
              </a:rPr>
              <a:t>使血红蛋白不能再与氧气</a:t>
            </a:r>
            <a:r>
              <a:rPr lang="zh-CN" altLang="zh-CN" sz="2400" b="1" dirty="0" smtClean="0">
                <a:latin typeface="Times New Roman" pitchFamily="18" charset="0"/>
                <a:cs typeface="Times New Roman" pitchFamily="18" charset="0"/>
              </a:rPr>
              <a:t>结合</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造成</a:t>
            </a:r>
            <a:r>
              <a:rPr lang="zh-CN" altLang="zh-CN" sz="2400" b="1" dirty="0">
                <a:latin typeface="Times New Roman" pitchFamily="18" charset="0"/>
                <a:cs typeface="Times New Roman" pitchFamily="18" charset="0"/>
              </a:rPr>
              <a:t>生物体内</a:t>
            </a:r>
            <a:r>
              <a:rPr lang="zh-CN" altLang="zh-CN" sz="2400" b="1" dirty="0" smtClean="0">
                <a:latin typeface="Times New Roman" pitchFamily="18" charset="0"/>
                <a:cs typeface="Times New Roman" pitchFamily="18" charset="0"/>
              </a:rPr>
              <a:t>缺氧</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甚至</a:t>
            </a:r>
            <a:r>
              <a:rPr lang="zh-CN" altLang="zh-CN" sz="2400" b="1" dirty="0">
                <a:latin typeface="Times New Roman" pitchFamily="18" charset="0"/>
                <a:cs typeface="Times New Roman" pitchFamily="18" charset="0"/>
              </a:rPr>
              <a:t>危及生命。</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3</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用途</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一氧化碳</a:t>
            </a:r>
            <a:r>
              <a:rPr lang="zh-CN" altLang="zh-CN" sz="2400" b="1" dirty="0">
                <a:latin typeface="Times New Roman" pitchFamily="18" charset="0"/>
                <a:cs typeface="Times New Roman" pitchFamily="18" charset="0"/>
              </a:rPr>
              <a:t>具有</a:t>
            </a:r>
            <a:r>
              <a:rPr lang="zh-CN" altLang="zh-CN" sz="2400" b="1" dirty="0" smtClean="0">
                <a:latin typeface="Times New Roman" pitchFamily="18" charset="0"/>
                <a:cs typeface="Times New Roman" pitchFamily="18" charset="0"/>
              </a:rPr>
              <a:t>可燃性</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可用作</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具有还原性</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可用于</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endParaRPr lang="zh-CN" altLang="zh-CN" sz="2400" b="1" dirty="0">
              <a:latin typeface="Times New Roman" pitchFamily="18" charset="0"/>
              <a:ea typeface="宋体" pitchFamily="2" charset="-122"/>
              <a:cs typeface="Times New Roman" pitchFamily="18" charset="0"/>
            </a:endParaRPr>
          </a:p>
        </p:txBody>
      </p:sp>
      <mc:AlternateContent xmlns:mc="http://schemas.openxmlformats.org/markup-compatibility/2006">
        <mc:Choice xmlns:a14="http://schemas.microsoft.com/office/drawing/2010/main" xmlns="" Requires="a14">
          <p:sp>
            <p:nvSpPr>
              <p:cNvPr id="6" name="TextBox 5"/>
              <p:cNvSpPr txBox="1"/>
              <p:nvPr/>
            </p:nvSpPr>
            <p:spPr>
              <a:xfrm>
                <a:off x="6201999" y="1804925"/>
                <a:ext cx="3185487" cy="520592"/>
              </a:xfrm>
              <a:prstGeom prst="rect">
                <a:avLst/>
              </a:prstGeom>
              <a:noFill/>
            </p:spPr>
            <p:txBody>
              <a:bodyPr wrap="none" rtlCol="0">
                <a:spAutoFit/>
              </a:bodyPr>
              <a:lstStyle/>
              <a:p>
                <a:r>
                  <a:rPr lang="en-US" altLang="zh-CN" sz="2400" b="1" dirty="0" smtClean="0">
                    <a:solidFill>
                      <a:srgbClr val="FF0000"/>
                    </a:solidFill>
                    <a:latin typeface="Times New Roman" pitchFamily="18" charset="0"/>
                    <a:cs typeface="Times New Roman" pitchFamily="18" charset="0"/>
                  </a:rPr>
                  <a:t>CuO+CO</a:t>
                </a:r>
                <a:r>
                  <a:rPr lang="en-US" altLang="zh-CN" sz="2400" b="1" baseline="-25000" dirty="0" smtClean="0">
                    <a:solidFill>
                      <a:srgbClr val="FF0000"/>
                    </a:solidFill>
                    <a:latin typeface="Times New Roman" pitchFamily="18" charset="0"/>
                    <a:ea typeface="宋体" pitchFamily="2" charset="-122"/>
                    <a:cs typeface="Times New Roman" pitchFamily="18" charset="0"/>
                  </a:rPr>
                  <a:t/>
                </a:r>
                <a14:m>
                  <m:oMath xmlns:m="http://schemas.openxmlformats.org/officeDocument/2006/math">
                    <m:f>
                      <m:fPr>
                        <m:ctrlPr>
                          <a:rPr lang="en-US" altLang="zh-CN" sz="20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2000" b="1" i="1" dirty="0">
                                <a:solidFill>
                                  <a:srgbClr val="FF0000"/>
                                </a:solidFill>
                                <a:latin typeface="Cambria Math"/>
                                <a:ea typeface="宋体" panose="02010600030101010101" pitchFamily="2" charset="-122"/>
                                <a:cs typeface="Cambria Math" panose="02040503050406030204" charset="0"/>
                              </a:rPr>
                            </m:ctrlPr>
                          </m:barPr>
                          <m:e>
                            <m:r>
                              <a:rPr lang="en-US" altLang="zh-CN" sz="2000" b="1" dirty="0">
                                <a:solidFill>
                                  <a:srgbClr val="FF0000"/>
                                </a:solidFill>
                                <a:latin typeface="Cambria Math"/>
                                <a:ea typeface="宋体" panose="02010600030101010101" pitchFamily="2" charset="-122"/>
                                <a:cs typeface="Cambria Math" panose="02040503050406030204" charset="0"/>
                              </a:rPr>
                              <m:t>  </m:t>
                            </m:r>
                            <m:r>
                              <a:rPr lang="en-US" altLang="zh-CN" sz="2000" b="1" i="1" dirty="0">
                                <a:solidFill>
                                  <a:srgbClr val="FF0000"/>
                                </a:solidFill>
                                <a:latin typeface="Cambria Math"/>
                                <a:ea typeface="宋体" panose="02010600030101010101" pitchFamily="2" charset="-122"/>
                                <a:cs typeface="Cambria Math" panose="02040503050406030204" charset="0"/>
                              </a:rPr>
                              <m:t>  </m:t>
                            </m:r>
                            <m:r>
                              <a:rPr lang="zh-CN" altLang="en-US" sz="2000" b="1" i="1" dirty="0">
                                <a:solidFill>
                                  <a:srgbClr val="FF0000"/>
                                </a:solidFill>
                                <a:latin typeface="Cambria Math"/>
                                <a:ea typeface="宋体" panose="02010600030101010101" pitchFamily="2" charset="-122"/>
                                <a:cs typeface="Cambria Math" panose="02040503050406030204" charset="0"/>
                              </a:rPr>
                              <m:t>△</m:t>
                            </m:r>
                            <m:r>
                              <a:rPr lang="en-US" altLang="zh-CN" sz="2000" b="1" i="1" dirty="0">
                                <a:solidFill>
                                  <a:srgbClr val="FF0000"/>
                                </a:solidFill>
                                <a:latin typeface="Cambria Math"/>
                                <a:ea typeface="宋体" panose="02010600030101010101" pitchFamily="2" charset="-122"/>
                                <a:cs typeface="Cambria Math" panose="02040503050406030204" charset="0"/>
                              </a:rPr>
                              <m:t>    </m:t>
                            </m:r>
                          </m:e>
                        </m:bar>
                      </m:num>
                      <m:den>
                        <m:r>
                          <a:rPr lang="en-US" altLang="zh-CN" sz="2000"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2400" b="1" dirty="0">
                    <a:solidFill>
                      <a:srgbClr val="FF0000"/>
                    </a:solidFill>
                    <a:latin typeface="Times New Roman" pitchFamily="18" charset="0"/>
                    <a:ea typeface="宋体" pitchFamily="2" charset="-122"/>
                    <a:cs typeface="Times New Roman" pitchFamily="18" charset="0"/>
                  </a:rPr>
                  <a:t/>
                </a:r>
                <a:r>
                  <a:rPr lang="en-US" altLang="zh-CN" sz="2400" b="1" dirty="0">
                    <a:solidFill>
                      <a:srgbClr val="FF0000"/>
                    </a:solidFill>
                    <a:latin typeface="Times New Roman" pitchFamily="18" charset="0"/>
                    <a:cs typeface="Times New Roman" pitchFamily="18" charset="0"/>
                  </a:rPr>
                  <a:t>Cu+CO</a:t>
                </a:r>
                <a:r>
                  <a:rPr lang="en-US" altLang="zh-CN" sz="2400" b="1" baseline="-25000" dirty="0">
                    <a:solidFill>
                      <a:srgbClr val="FF0000"/>
                    </a:solidFill>
                    <a:latin typeface="Times New Roman" pitchFamily="18" charset="0"/>
                    <a:cs typeface="Times New Roman" pitchFamily="18" charset="0"/>
                  </a:rPr>
                  <a:t>2</a:t>
                </a:r>
                <a:endParaRPr lang="zh-CN" altLang="en-US" b="1" dirty="0">
                  <a:solidFill>
                    <a:srgbClr val="FF0000"/>
                  </a:solidFill>
                  <a:latin typeface="Times New Roman" pitchFamily="18" charset="0"/>
                  <a:ea typeface="宋体" pitchFamily="2" charset="-122"/>
                  <a:cs typeface="Times New Roman" pitchFamily="18" charset="0"/>
                </a:endParaRPr>
              </a:p>
            </p:txBody>
          </p:sp>
        </mc:Choice>
        <mc:Fallback>
          <p:sp>
            <p:nvSpPr>
              <p:cNvPr id="6" name="TextBox 5"/>
              <p:cNvSpPr txBox="1">
                <a:spLocks noRot="1" noChangeAspect="1" noMove="1" noResize="1" noEditPoints="1" noAdjustHandles="1" noChangeArrowheads="1" noChangeShapeType="1" noTextEdit="1"/>
              </p:cNvSpPr>
              <p:nvPr/>
            </p:nvSpPr>
            <p:spPr>
              <a:xfrm>
                <a:off x="6201999" y="1804925"/>
                <a:ext cx="3185487" cy="520592"/>
              </a:xfrm>
              <a:prstGeom prst="rect">
                <a:avLst/>
              </a:prstGeom>
              <a:blipFill rotWithShape="1">
                <a:blip r:embed="rId3"/>
                <a:stretch>
                  <a:fillRect l="-2868" t="-8235" b="-16471"/>
                </a:stretch>
              </a:blipFill>
            </p:spPr>
            <p:txBody>
              <a:bodyPr/>
              <a:lstStyle/>
              <a:p>
                <a:r>
                  <a:rPr lang="zh-CN" altLang="en-US">
                    <a:noFill/>
                  </a:rPr>
                  <a:t> </a:t>
                </a:r>
              </a:p>
            </p:txBody>
          </p:sp>
        </mc:Fallback>
      </mc:AlternateContent>
      <p:sp>
        <p:nvSpPr>
          <p:cNvPr id="8" name="TextBox 7"/>
          <p:cNvSpPr txBox="1"/>
          <p:nvPr/>
        </p:nvSpPr>
        <p:spPr>
          <a:xfrm>
            <a:off x="10926621" y="1834388"/>
            <a:ext cx="494046"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黑</a:t>
            </a:r>
          </a:p>
        </p:txBody>
      </p:sp>
      <p:sp>
        <p:nvSpPr>
          <p:cNvPr id="9" name="TextBox 8"/>
          <p:cNvSpPr txBox="1"/>
          <p:nvPr/>
        </p:nvSpPr>
        <p:spPr>
          <a:xfrm>
            <a:off x="6920398" y="2943491"/>
            <a:ext cx="494046" cy="461665"/>
          </a:xfrm>
          <a:prstGeom prst="rect">
            <a:avLst/>
          </a:prstGeom>
          <a:noFill/>
        </p:spPr>
        <p:txBody>
          <a:bodyPr wrap="none" rtlCol="0">
            <a:spAutoFit/>
          </a:bodyPr>
          <a:lstStyle/>
          <a:p>
            <a:r>
              <a:rPr lang="zh-CN" altLang="en-US" sz="2400" b="1" dirty="0" smtClean="0">
                <a:solidFill>
                  <a:srgbClr val="FF0000"/>
                </a:solidFill>
                <a:latin typeface="Times New Roman" pitchFamily="18" charset="0"/>
                <a:ea typeface="宋体" pitchFamily="2" charset="-122"/>
                <a:cs typeface="Times New Roman" pitchFamily="18" charset="0"/>
              </a:rPr>
              <a:t>红</a:t>
            </a:r>
            <a:endParaRPr lang="zh-CN" altLang="en-US" sz="2400" b="1" dirty="0">
              <a:solidFill>
                <a:srgbClr val="FF0000"/>
              </a:solidFill>
              <a:latin typeface="Times New Roman" pitchFamily="18" charset="0"/>
              <a:ea typeface="宋体" pitchFamily="2" charset="-122"/>
              <a:cs typeface="Times New Roman" pitchFamily="18" charset="0"/>
            </a:endParaRPr>
          </a:p>
        </p:txBody>
      </p:sp>
      <p:sp>
        <p:nvSpPr>
          <p:cNvPr id="10" name="TextBox 9"/>
          <p:cNvSpPr txBox="1"/>
          <p:nvPr/>
        </p:nvSpPr>
        <p:spPr>
          <a:xfrm>
            <a:off x="9770955" y="2943491"/>
            <a:ext cx="494046" cy="461665"/>
          </a:xfrm>
          <a:prstGeom prst="rect">
            <a:avLst/>
          </a:prstGeom>
          <a:noFill/>
        </p:spPr>
        <p:txBody>
          <a:bodyPr wrap="none" rtlCol="0">
            <a:spAutoFit/>
          </a:bodyPr>
          <a:lstStyle/>
          <a:p>
            <a:r>
              <a:rPr lang="zh-CN" altLang="en-US" sz="2400" b="1" dirty="0" smtClean="0">
                <a:solidFill>
                  <a:srgbClr val="FF0000"/>
                </a:solidFill>
                <a:latin typeface="Times New Roman" pitchFamily="18" charset="0"/>
                <a:ea typeface="宋体" pitchFamily="2" charset="-122"/>
                <a:cs typeface="Times New Roman" pitchFamily="18" charset="0"/>
              </a:rPr>
              <a:t>黑</a:t>
            </a:r>
            <a:endParaRPr lang="zh-CN" altLang="en-US" sz="2400" b="1" dirty="0">
              <a:solidFill>
                <a:srgbClr val="FF0000"/>
              </a:solidFill>
              <a:latin typeface="Times New Roman" pitchFamily="18" charset="0"/>
              <a:ea typeface="宋体" pitchFamily="2" charset="-122"/>
              <a:cs typeface="Times New Roman" pitchFamily="18" charset="0"/>
            </a:endParaRPr>
          </a:p>
        </p:txBody>
      </p:sp>
      <p:sp>
        <p:nvSpPr>
          <p:cNvPr id="11" name="TextBox 10"/>
          <p:cNvSpPr txBox="1"/>
          <p:nvPr/>
        </p:nvSpPr>
        <p:spPr>
          <a:xfrm>
            <a:off x="7344665" y="5131808"/>
            <a:ext cx="803425" cy="461665"/>
          </a:xfrm>
          <a:prstGeom prst="rect">
            <a:avLst/>
          </a:prstGeom>
          <a:noFill/>
        </p:spPr>
        <p:txBody>
          <a:bodyPr wrap="none" rtlCol="0">
            <a:spAutoFit/>
          </a:bodyPr>
          <a:lstStyle/>
          <a:p>
            <a:r>
              <a:rPr lang="zh-CN" altLang="en-US" sz="2400" b="1" dirty="0" smtClean="0">
                <a:solidFill>
                  <a:srgbClr val="FF0000"/>
                </a:solidFill>
                <a:latin typeface="Times New Roman" pitchFamily="18" charset="0"/>
                <a:ea typeface="宋体" pitchFamily="2" charset="-122"/>
                <a:cs typeface="Times New Roman" pitchFamily="18" charset="0"/>
              </a:rPr>
              <a:t>燃料</a:t>
            </a:r>
            <a:endParaRPr lang="zh-CN" altLang="en-US" sz="2400" b="1" dirty="0">
              <a:solidFill>
                <a:srgbClr val="FF0000"/>
              </a:solidFill>
              <a:latin typeface="Times New Roman" pitchFamily="18" charset="0"/>
              <a:ea typeface="宋体" pitchFamily="2" charset="-122"/>
              <a:cs typeface="Times New Roman" pitchFamily="18" charset="0"/>
            </a:endParaRPr>
          </a:p>
        </p:txBody>
      </p:sp>
      <p:sp>
        <p:nvSpPr>
          <p:cNvPr id="12" name="TextBox 11"/>
          <p:cNvSpPr txBox="1"/>
          <p:nvPr/>
        </p:nvSpPr>
        <p:spPr>
          <a:xfrm>
            <a:off x="1353641" y="5675404"/>
            <a:ext cx="1422184" cy="461665"/>
          </a:xfrm>
          <a:prstGeom prst="rect">
            <a:avLst/>
          </a:prstGeom>
          <a:noFill/>
        </p:spPr>
        <p:txBody>
          <a:bodyPr wrap="none" rtlCol="0">
            <a:spAutoFit/>
          </a:bodyPr>
          <a:lstStyle/>
          <a:p>
            <a:r>
              <a:rPr lang="zh-CN" altLang="en-US" sz="2400" b="1" dirty="0" smtClean="0">
                <a:solidFill>
                  <a:srgbClr val="FF0000"/>
                </a:solidFill>
                <a:latin typeface="Times New Roman" pitchFamily="18" charset="0"/>
                <a:ea typeface="宋体" pitchFamily="2" charset="-122"/>
                <a:cs typeface="Times New Roman" pitchFamily="18" charset="0"/>
              </a:rPr>
              <a:t>冶炼金属</a:t>
            </a:r>
            <a:endParaRPr lang="zh-CN" altLang="en-US" sz="2400" b="1" dirty="0">
              <a:solidFill>
                <a:srgbClr val="FF0000"/>
              </a:solidFill>
              <a:latin typeface="Times New Roman" pitchFamily="18" charset="0"/>
              <a:ea typeface="宋体" pitchFamily="2" charset="-122"/>
              <a:cs typeface="Times New Roman" pitchFamily="18" charset="0"/>
            </a:endParaRPr>
          </a:p>
        </p:txBody>
      </p:sp>
      <p:sp>
        <p:nvSpPr>
          <p:cNvPr id="13" name="TextBox 12"/>
          <p:cNvSpPr txBox="1"/>
          <p:nvPr/>
        </p:nvSpPr>
        <p:spPr>
          <a:xfrm>
            <a:off x="3481599" y="2391952"/>
            <a:ext cx="494046"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红</a:t>
            </a:r>
          </a:p>
        </p:txBody>
      </p:sp>
      <mc:AlternateContent xmlns:mc="http://schemas.openxmlformats.org/markup-compatibility/2006">
        <mc:Choice xmlns:a14="http://schemas.microsoft.com/office/drawing/2010/main" xmlns="" Requires="a14">
          <p:sp>
            <p:nvSpPr>
              <p:cNvPr id="14" name="TextBox 13"/>
              <p:cNvSpPr txBox="1"/>
              <p:nvPr/>
            </p:nvSpPr>
            <p:spPr>
              <a:xfrm>
                <a:off x="1234296" y="2855066"/>
                <a:ext cx="3850683" cy="538802"/>
              </a:xfrm>
              <a:prstGeom prst="rect">
                <a:avLst/>
              </a:prstGeom>
              <a:noFill/>
            </p:spPr>
            <p:txBody>
              <a:bodyPr wrap="square" rtlCol="0">
                <a:spAutoFit/>
              </a:bodyPr>
              <a:lstStyle/>
              <a:p>
                <a:r>
                  <a:rPr lang="en-US" altLang="zh-CN" sz="2400" b="1" dirty="0" smtClean="0">
                    <a:solidFill>
                      <a:srgbClr val="FF0000"/>
                    </a:solidFill>
                    <a:latin typeface="Times New Roman" pitchFamily="18" charset="0"/>
                    <a:cs typeface="Times New Roman" pitchFamily="18" charset="0"/>
                  </a:rPr>
                  <a:t>Fe</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+3CO</a:t>
                </a:r>
                <a:r>
                  <a:rPr lang="en-US" altLang="zh-CN" sz="2400" b="1" dirty="0" smtClean="0">
                    <a:solidFill>
                      <a:srgbClr val="FF0000"/>
                    </a:solidFill>
                    <a:latin typeface="Times New Roman" pitchFamily="18" charset="0"/>
                    <a:ea typeface="宋体" panose="02010600030101010101" pitchFamily="2" charset="-122"/>
                    <a:cs typeface="Times New Roman" pitchFamily="18"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0" dirty="0" smtClean="0">
                                <a:solidFill>
                                  <a:srgbClr val="FF0000"/>
                                </a:solidFill>
                                <a:latin typeface="Cambria Math"/>
                                <a:ea typeface="宋体" panose="02010600030101010101" pitchFamily="2" charset="-122"/>
                                <a:cs typeface="Cambria Math" panose="02040503050406030204" charset="0"/>
                              </a:rPr>
                              <m:t>  </m:t>
                            </m:r>
                            <m:r>
                              <a:rPr lang="zh-CN" altLang="en-US" sz="1600" b="1" i="1" dirty="0">
                                <a:solidFill>
                                  <a:srgbClr val="FF0000"/>
                                </a:solidFill>
                                <a:latin typeface="Cambria Math"/>
                                <a:ea typeface="宋体" panose="02010600030101010101" pitchFamily="2" charset="-122"/>
                                <a:cs typeface="Cambria Math" panose="02040503050406030204" charset="0"/>
                              </a:rPr>
                              <m:t>高温</m:t>
                            </m:r>
                            <m:r>
                              <a:rPr lang="en-US" altLang="zh-CN" sz="1600" b="1" i="0"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2Fe+3CO</a:t>
                </a:r>
                <a:r>
                  <a:rPr lang="en-US" altLang="zh-CN" sz="2400" b="1" baseline="-25000" dirty="0">
                    <a:solidFill>
                      <a:srgbClr val="FF0000"/>
                    </a:solidFill>
                    <a:latin typeface="Times New Roman" pitchFamily="18" charset="0"/>
                    <a:cs typeface="Times New Roman" pitchFamily="18" charset="0"/>
                  </a:rPr>
                  <a:t>2</a:t>
                </a:r>
                <a:endParaRPr lang="zh-CN" altLang="en-US" b="1" dirty="0">
                  <a:solidFill>
                    <a:srgbClr val="FF0000"/>
                  </a:solidFill>
                  <a:latin typeface="Times New Roman" pitchFamily="18" charset="0"/>
                  <a:ea typeface="宋体" pitchFamily="2" charset="-122"/>
                  <a:cs typeface="Times New Roman" pitchFamily="18" charset="0"/>
                </a:endParaRPr>
              </a:p>
            </p:txBody>
          </p:sp>
        </mc:Choice>
        <mc:Fallback>
          <p:sp>
            <p:nvSpPr>
              <p:cNvPr id="14" name="TextBox 13"/>
              <p:cNvSpPr txBox="1">
                <a:spLocks noRot="1" noChangeAspect="1" noMove="1" noResize="1" noEditPoints="1" noAdjustHandles="1" noChangeArrowheads="1" noChangeShapeType="1" noTextEdit="1"/>
              </p:cNvSpPr>
              <p:nvPr/>
            </p:nvSpPr>
            <p:spPr>
              <a:xfrm>
                <a:off x="1234296" y="2855066"/>
                <a:ext cx="3850683" cy="538802"/>
              </a:xfrm>
              <a:prstGeom prst="rect">
                <a:avLst/>
              </a:prstGeom>
              <a:blipFill rotWithShape="1">
                <a:blip r:embed="rId4"/>
                <a:stretch>
                  <a:fillRect l="-2373" b="-19101"/>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1626933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randombar(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4">
                                            <p:txEl>
                                              <p:pRg st="0" end="0"/>
                                            </p:txEl>
                                          </p:spTgt>
                                        </p:tgtEl>
                                        <p:attrNameLst>
                                          <p:attrName>style.visibility</p:attrName>
                                        </p:attrNameLst>
                                      </p:cBhvr>
                                      <p:to>
                                        <p:strVal val="visible"/>
                                      </p:to>
                                    </p:set>
                                    <p:animEffect transition="in" filter="randombar(horizontal)">
                                      <p:cBhvr>
                                        <p:cTn id="22" dur="500"/>
                                        <p:tgtEl>
                                          <p:spTgt spid="1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randombar(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randombar(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randombar(horizontal)">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9" grpId="0"/>
      <p:bldP spid="10" grpId="0"/>
      <p:bldP spid="11" grpId="0"/>
      <p:bldP spid="12" grpId="0"/>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6" name="TextBox 5"/>
          <p:cNvSpPr txBox="1"/>
          <p:nvPr/>
        </p:nvSpPr>
        <p:spPr>
          <a:xfrm>
            <a:off x="719999" y="2269801"/>
            <a:ext cx="10749511" cy="2862322"/>
          </a:xfrm>
          <a:prstGeom prst="rect">
            <a:avLst/>
          </a:prstGeom>
          <a:solidFill>
            <a:schemeClr val="accent4">
              <a:lumMod val="60000"/>
              <a:lumOff val="40000"/>
            </a:schemeClr>
          </a:solidFill>
        </p:spPr>
        <p:txBody>
          <a:bodyPr wrap="square" rtlCol="0">
            <a:spAutoFit/>
          </a:bodyPr>
          <a:lstStyle/>
          <a:p>
            <a:pPr algn="just">
              <a:lnSpc>
                <a:spcPct val="150000"/>
              </a:lnSpc>
            </a:pPr>
            <a:r>
              <a:rPr lang="en-US" altLang="zh-CN" sz="2400" b="1" dirty="0" smtClean="0">
                <a:latin typeface="Times New Roman" pitchFamily="18" charset="0"/>
                <a:ea typeface="黑体" pitchFamily="49" charset="-122"/>
                <a:cs typeface="Times New Roman" pitchFamily="18" charset="0"/>
              </a:rPr>
              <a:t>【</a:t>
            </a:r>
            <a:r>
              <a:rPr lang="zh-CN" altLang="en-US" sz="2400" b="1" dirty="0">
                <a:latin typeface="Times New Roman" pitchFamily="18" charset="0"/>
                <a:ea typeface="黑体" pitchFamily="49" charset="-122"/>
                <a:cs typeface="Times New Roman" pitchFamily="18" charset="0"/>
              </a:rPr>
              <a:t>温馨提示</a:t>
            </a:r>
            <a:r>
              <a:rPr lang="en-US" altLang="zh-CN" sz="2400" b="1" dirty="0" smtClean="0">
                <a:latin typeface="Times New Roman" pitchFamily="18" charset="0"/>
                <a:ea typeface="黑体" pitchFamily="49" charset="-122"/>
                <a:cs typeface="Times New Roman" pitchFamily="18" charset="0"/>
              </a:rPr>
              <a:t>】</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a:t>
            </a:r>
            <a:r>
              <a:rPr lang="zh-CN" altLang="zh-CN" sz="2400" b="1" dirty="0" smtClean="0"/>
              <a:t>可燃性气体</a:t>
            </a:r>
            <a:r>
              <a:rPr lang="zh-CN" altLang="zh-CN" sz="2400" b="1" dirty="0"/>
              <a:t>点燃前一定要验</a:t>
            </a:r>
            <a:r>
              <a:rPr lang="zh-CN" altLang="zh-CN" sz="2400" b="1" dirty="0" smtClean="0"/>
              <a:t>纯</a:t>
            </a:r>
            <a:r>
              <a:rPr lang="zh-CN" altLang="en-US" sz="2400" b="1" dirty="0" smtClean="0"/>
              <a:t>，</a:t>
            </a:r>
            <a:r>
              <a:rPr lang="zh-CN" altLang="zh-CN" sz="2400" b="1" dirty="0" smtClean="0"/>
              <a:t>一氧化碳</a:t>
            </a:r>
            <a:r>
              <a:rPr lang="zh-CN" altLang="zh-CN" sz="2400" b="1" dirty="0"/>
              <a:t>还原氧化铜的条件是加热而不是</a:t>
            </a:r>
            <a:r>
              <a:rPr lang="zh-CN" altLang="zh-CN" sz="2400" b="1" dirty="0" smtClean="0"/>
              <a:t>高温</a:t>
            </a:r>
            <a:r>
              <a:rPr lang="zh-CN" altLang="en-US" sz="2400" b="1" dirty="0" smtClean="0"/>
              <a:t>，</a:t>
            </a:r>
            <a:r>
              <a:rPr lang="zh-CN" altLang="zh-CN" sz="2400" b="1" dirty="0" smtClean="0"/>
              <a:t>反应类型</a:t>
            </a:r>
            <a:r>
              <a:rPr lang="zh-CN" altLang="zh-CN" sz="2400" b="1" dirty="0"/>
              <a:t>属于氧化还原</a:t>
            </a:r>
            <a:r>
              <a:rPr lang="zh-CN" altLang="zh-CN" sz="2400" b="1" dirty="0" smtClean="0"/>
              <a:t>反应</a:t>
            </a:r>
            <a:r>
              <a:rPr lang="zh-CN" altLang="en-US" sz="2400" b="1" dirty="0" smtClean="0"/>
              <a:t>，</a:t>
            </a:r>
            <a:r>
              <a:rPr lang="zh-CN" altLang="zh-CN" sz="2400" b="1" dirty="0" smtClean="0"/>
              <a:t>而</a:t>
            </a:r>
            <a:r>
              <a:rPr lang="zh-CN" altLang="zh-CN" sz="2400" b="1" dirty="0"/>
              <a:t>不属于置换反应。</a:t>
            </a:r>
          </a:p>
          <a:p>
            <a:pPr algn="just">
              <a:lnSpc>
                <a:spcPct val="150000"/>
              </a:lnSpc>
            </a:pPr>
            <a:r>
              <a:rPr lang="zh-CN" altLang="en-US" sz="2400" b="1" dirty="0" smtClean="0"/>
              <a:t>（</a:t>
            </a:r>
            <a:r>
              <a:rPr lang="en-US" altLang="zh-CN" sz="2400" b="1" dirty="0" smtClean="0"/>
              <a:t>2</a:t>
            </a:r>
            <a:r>
              <a:rPr lang="zh-CN" altLang="en-US" sz="2400" b="1" dirty="0" smtClean="0"/>
              <a:t>）</a:t>
            </a:r>
            <a:r>
              <a:rPr lang="zh-CN" altLang="zh-CN" sz="2400" b="1" dirty="0" smtClean="0"/>
              <a:t>一氧化碳</a:t>
            </a:r>
            <a:r>
              <a:rPr lang="zh-CN" altLang="zh-CN" sz="2400" b="1" dirty="0"/>
              <a:t>与二氧化碳都是由碳元素和氧元素组成的</a:t>
            </a:r>
            <a:r>
              <a:rPr lang="zh-CN" altLang="zh-CN" sz="2400" b="1" dirty="0" smtClean="0"/>
              <a:t>化合物</a:t>
            </a:r>
            <a:r>
              <a:rPr lang="zh-CN" altLang="en-US" sz="2400" b="1" dirty="0" smtClean="0"/>
              <a:t>，</a:t>
            </a:r>
            <a:r>
              <a:rPr lang="zh-CN" altLang="zh-CN" sz="2400" b="1" dirty="0" smtClean="0"/>
              <a:t>但</a:t>
            </a:r>
            <a:r>
              <a:rPr lang="zh-CN" altLang="zh-CN" sz="2400" b="1" dirty="0"/>
              <a:t>其性质差异</a:t>
            </a:r>
            <a:r>
              <a:rPr lang="zh-CN" altLang="zh-CN" sz="2400" b="1" dirty="0" smtClean="0"/>
              <a:t>很大</a:t>
            </a:r>
            <a:r>
              <a:rPr lang="zh-CN" altLang="en-US" sz="2400" b="1" dirty="0" smtClean="0"/>
              <a:t>，</a:t>
            </a:r>
            <a:r>
              <a:rPr lang="zh-CN" altLang="zh-CN" sz="2400" b="1" dirty="0" smtClean="0"/>
              <a:t>其</a:t>
            </a:r>
            <a:r>
              <a:rPr lang="zh-CN" altLang="zh-CN" sz="2400" b="1" dirty="0"/>
              <a:t>原因是它们的分子构成不同</a:t>
            </a:r>
            <a:r>
              <a:rPr lang="zh-CN" altLang="en-US" sz="2400" b="1" dirty="0" smtClean="0">
                <a:latin typeface="宋体" pitchFamily="2" charset="-122"/>
                <a:ea typeface="宋体" pitchFamily="2" charset="-122"/>
              </a:rPr>
              <a:t>。</a:t>
            </a:r>
            <a:endParaRPr lang="zh-CN" altLang="en-US" sz="2400" b="1" dirty="0">
              <a:latin typeface="宋体" pitchFamily="2" charset="-122"/>
              <a:ea typeface="宋体" pitchFamily="2" charset="-122"/>
              <a:cs typeface="Times New Roman" pitchFamily="18" charset="0"/>
            </a:endParaRPr>
          </a:p>
        </p:txBody>
      </p:sp>
    </p:spTree>
    <p:extLst>
      <p:ext uri="{BB962C8B-B14F-4D97-AF65-F5344CB8AC3E}">
        <p14:creationId xmlns:p14="http://schemas.microsoft.com/office/powerpoint/2010/main" xmlns="" val="219934886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7" name="TextBox 6"/>
          <p:cNvSpPr txBox="1"/>
          <p:nvPr/>
        </p:nvSpPr>
        <p:spPr>
          <a:xfrm>
            <a:off x="1036086" y="2102605"/>
            <a:ext cx="10275381" cy="3416320"/>
          </a:xfrm>
          <a:prstGeom prst="rect">
            <a:avLst/>
          </a:prstGeom>
          <a:noFill/>
        </p:spPr>
        <p:txBody>
          <a:bodyPr wrap="square" rtlCol="0">
            <a:spAutoFit/>
          </a:bodyPr>
          <a:lstStyle/>
          <a:p>
            <a:pPr algn="just">
              <a:lnSpc>
                <a:spcPct val="150000"/>
              </a:lnSpc>
            </a:pPr>
            <a:r>
              <a:rPr lang="en-US" altLang="zh-CN" sz="2400" b="1" dirty="0">
                <a:latin typeface="Times New Roman" pitchFamily="18" charset="0"/>
                <a:ea typeface="宋体" pitchFamily="2" charset="-122"/>
                <a:cs typeface="Times New Roman" pitchFamily="18" charset="0"/>
              </a:rPr>
              <a:t>3.CO</a:t>
            </a:r>
            <a:r>
              <a:rPr lang="zh-CN" altLang="en-US" sz="2400" b="1" dirty="0">
                <a:latin typeface="Times New Roman" pitchFamily="18" charset="0"/>
                <a:ea typeface="宋体" pitchFamily="2" charset="-122"/>
                <a:cs typeface="Times New Roman" pitchFamily="18" charset="0"/>
              </a:rPr>
              <a:t>与</a:t>
            </a:r>
            <a:r>
              <a:rPr lang="en-US" altLang="zh-CN" sz="2400" b="1" dirty="0">
                <a:latin typeface="Times New Roman" pitchFamily="18" charset="0"/>
                <a:ea typeface="宋体" pitchFamily="2" charset="-122"/>
                <a:cs typeface="Times New Roman" pitchFamily="18" charset="0"/>
              </a:rPr>
              <a:t>CO</a:t>
            </a:r>
            <a:r>
              <a:rPr lang="en-US" altLang="zh-CN" sz="2400" b="1" baseline="-25000" dirty="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的鉴别与除杂</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）鉴别</a:t>
            </a:r>
            <a:endParaRPr lang="zh-CN" altLang="en-US" sz="2400" b="1" dirty="0">
              <a:latin typeface="Times New Roman" pitchFamily="18" charset="0"/>
              <a:ea typeface="宋体" pitchFamily="2" charset="-122"/>
              <a:cs typeface="Times New Roman" pitchFamily="18" charset="0"/>
            </a:endParaRPr>
          </a:p>
          <a:p>
            <a:pPr algn="just">
              <a:lnSpc>
                <a:spcPct val="150000"/>
              </a:lnSpc>
            </a:pPr>
            <a:r>
              <a:rPr lang="zh-CN" altLang="en-US" sz="2400" b="1" dirty="0">
                <a:latin typeface="Times New Roman" pitchFamily="18" charset="0"/>
                <a:ea typeface="宋体" pitchFamily="2" charset="-122"/>
                <a:cs typeface="Times New Roman" pitchFamily="18" charset="0"/>
              </a:rPr>
              <a:t>①依据</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两种气体的性质不同。</a:t>
            </a:r>
          </a:p>
          <a:p>
            <a:pPr algn="just">
              <a:lnSpc>
                <a:spcPct val="150000"/>
              </a:lnSpc>
            </a:pPr>
            <a:r>
              <a:rPr lang="zh-CN" altLang="en-US" sz="2400" b="1" dirty="0">
                <a:latin typeface="Times New Roman" pitchFamily="18" charset="0"/>
                <a:ea typeface="宋体" pitchFamily="2" charset="-122"/>
                <a:cs typeface="Times New Roman" pitchFamily="18" charset="0"/>
              </a:rPr>
              <a:t>②鉴别方法</a:t>
            </a: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通入澄清石灰水中</a:t>
            </a: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通入紫色石蕊溶液中</a:t>
            </a: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通过灼热的氧化铜</a:t>
            </a: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点燃</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zh-CN" altLang="en-US"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CO</a:t>
            </a:r>
            <a:r>
              <a:rPr lang="zh-CN" altLang="en-US" sz="2400" b="1" dirty="0">
                <a:latin typeface="Times New Roman" pitchFamily="18" charset="0"/>
                <a:ea typeface="宋体" pitchFamily="2" charset="-122"/>
                <a:cs typeface="Times New Roman" pitchFamily="18" charset="0"/>
              </a:rPr>
              <a:t>与</a:t>
            </a:r>
            <a:r>
              <a:rPr lang="en-US" altLang="zh-CN" sz="2400" b="1" dirty="0">
                <a:latin typeface="Times New Roman" pitchFamily="18" charset="0"/>
                <a:ea typeface="宋体" pitchFamily="2" charset="-122"/>
                <a:cs typeface="Times New Roman" pitchFamily="18" charset="0"/>
              </a:rPr>
              <a:t>CO</a:t>
            </a:r>
            <a:r>
              <a:rPr lang="en-US" altLang="zh-CN" sz="2400" b="1" baseline="-25000" dirty="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互为杂质时的除杂</a:t>
            </a:r>
            <a:r>
              <a:rPr lang="zh-CN" altLang="en-US" sz="2400" b="1" dirty="0" smtClean="0">
                <a:latin typeface="Times New Roman" pitchFamily="18" charset="0"/>
                <a:ea typeface="宋体" pitchFamily="2" charset="-122"/>
                <a:cs typeface="Times New Roman" pitchFamily="18" charset="0"/>
              </a:rPr>
              <a:t>方法</a:t>
            </a:r>
            <a:endParaRPr lang="en-US" altLang="zh-CN" sz="2400" b="1" dirty="0">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196520441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mc:AlternateContent xmlns:mc="http://schemas.openxmlformats.org/markup-compatibility/2006">
        <mc:Choice xmlns:a14="http://schemas.microsoft.com/office/drawing/2010/main" xmlns="" Requires="a14">
          <p:graphicFrame>
            <p:nvGraphicFramePr>
              <p:cNvPr id="9" name="表格 8"/>
              <p:cNvGraphicFramePr>
                <a:graphicFrameLocks noGrp="1"/>
              </p:cNvGraphicFramePr>
              <p:nvPr>
                <p:extLst>
                  <p:ext uri="{D42A27DB-BD31-4B8C-83A1-F6EECF244321}">
                    <p14:modId xmlns:p14="http://schemas.microsoft.com/office/powerpoint/2010/main" val="2610039234"/>
                  </p:ext>
                </p:extLst>
              </p:nvPr>
            </p:nvGraphicFramePr>
            <p:xfrm>
              <a:off x="1123292" y="1447008"/>
              <a:ext cx="9942923" cy="3511974"/>
            </p:xfrm>
            <a:graphic>
              <a:graphicData uri="http://schemas.openxmlformats.org/drawingml/2006/table">
                <a:tbl>
                  <a:tblPr firstRow="1" bandRow="1">
                    <a:tableStyleId>{5940675A-B579-460E-94D1-54222C63F5DA}</a:tableStyleId>
                  </a:tblPr>
                  <a:tblGrid>
                    <a:gridCol w="2263372"/>
                    <a:gridCol w="3714045"/>
                    <a:gridCol w="3965506"/>
                  </a:tblGrid>
                  <a:tr h="581732">
                    <a:tc>
                      <a:txBody>
                        <a:bodyPr/>
                        <a:lstStyle/>
                        <a:p>
                          <a:pPr algn="ctr">
                            <a:lnSpc>
                              <a:spcPct val="150000"/>
                            </a:lnSpc>
                          </a:pPr>
                          <a:r>
                            <a:rPr lang="zh-CN" altLang="en-US" sz="2000" b="1" dirty="0" smtClean="0">
                              <a:latin typeface="黑体" pitchFamily="49" charset="-122"/>
                              <a:ea typeface="黑体" pitchFamily="49" charset="-122"/>
                            </a:rPr>
                            <a:t>物质</a:t>
                          </a:r>
                          <a:endParaRPr lang="en-US" altLang="zh-CN" sz="2000" b="1" dirty="0" smtClean="0">
                            <a:latin typeface="黑体" pitchFamily="49" charset="-122"/>
                            <a:ea typeface="黑体" pitchFamily="49" charset="-122"/>
                          </a:endParaRPr>
                        </a:p>
                        <a:p>
                          <a:pPr algn="ctr">
                            <a:lnSpc>
                              <a:spcPct val="150000"/>
                            </a:lnSpc>
                          </a:pPr>
                          <a:r>
                            <a:rPr lang="en-US" altLang="zh-CN" sz="2000" b="1" dirty="0" smtClean="0">
                              <a:latin typeface="黑体" pitchFamily="49" charset="-122"/>
                              <a:ea typeface="黑体" pitchFamily="49" charset="-122"/>
                            </a:rPr>
                            <a:t>(</a:t>
                          </a:r>
                          <a:r>
                            <a:rPr lang="zh-CN" altLang="en-US" sz="2000" b="1" dirty="0" smtClean="0">
                              <a:latin typeface="黑体" pitchFamily="49" charset="-122"/>
                              <a:ea typeface="黑体" pitchFamily="49" charset="-122"/>
                            </a:rPr>
                            <a:t>括号内为杂质</a:t>
                          </a:r>
                          <a:r>
                            <a:rPr lang="en-US" altLang="zh-CN" sz="2000" b="1" dirty="0" smtClean="0">
                              <a:latin typeface="黑体" pitchFamily="49" charset="-122"/>
                              <a:ea typeface="黑体" pitchFamily="49" charset="-122"/>
                            </a:rPr>
                            <a:t>)</a:t>
                          </a: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000" b="1" dirty="0" smtClean="0">
                              <a:latin typeface="黑体" pitchFamily="49" charset="-122"/>
                              <a:ea typeface="黑体" pitchFamily="49" charset="-122"/>
                            </a:rPr>
                            <a:t>除杂方法</a:t>
                          </a: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000" b="1" dirty="0" smtClean="0">
                              <a:latin typeface="黑体" pitchFamily="49" charset="-122"/>
                              <a:ea typeface="黑体" pitchFamily="49" charset="-122"/>
                            </a:rPr>
                            <a:t>化学方程式</a:t>
                          </a: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solidFill>
                          <a:srgbClr val="01B0F0"/>
                        </a:solidFill>
                      </a:tcPr>
                    </a:tc>
                  </a:tr>
                  <a:tr h="677334">
                    <a:tc>
                      <a:txBody>
                        <a:bodyPr/>
                        <a:lstStyle/>
                        <a:p>
                          <a:pPr algn="ctr">
                            <a:lnSpc>
                              <a:spcPct val="150000"/>
                            </a:lnSpc>
                          </a:pPr>
                          <a:r>
                            <a:rPr lang="en-US" altLang="zh-CN" sz="2000" b="1" kern="1200" dirty="0" smtClean="0">
                              <a:solidFill>
                                <a:schemeClr val="tx1"/>
                              </a:solidFill>
                              <a:effectLst/>
                              <a:latin typeface="Times New Roman" pitchFamily="18" charset="0"/>
                              <a:ea typeface="宋体" pitchFamily="2" charset="-122"/>
                              <a:cs typeface="Times New Roman" pitchFamily="18" charset="0"/>
                            </a:rPr>
                            <a:t>CO</a:t>
                          </a:r>
                          <a:r>
                            <a:rPr lang="en-US" altLang="zh-CN" sz="2000" b="1" kern="1200" baseline="-25000" dirty="0" smtClean="0">
                              <a:solidFill>
                                <a:schemeClr val="tx1"/>
                              </a:solidFill>
                              <a:effectLst/>
                              <a:latin typeface="Times New Roman" pitchFamily="18" charset="0"/>
                              <a:ea typeface="宋体" pitchFamily="2" charset="-122"/>
                              <a:cs typeface="Times New Roman" pitchFamily="18" charset="0"/>
                            </a:rPr>
                            <a:t>2</a:t>
                          </a:r>
                          <a:r>
                            <a:rPr lang="en-US" altLang="zh-CN" sz="2000" b="1" kern="1200" dirty="0" smtClean="0">
                              <a:solidFill>
                                <a:schemeClr val="tx1"/>
                              </a:solidFill>
                              <a:effectLst/>
                              <a:latin typeface="Times New Roman" pitchFamily="18" charset="0"/>
                              <a:ea typeface="宋体" pitchFamily="2" charset="-122"/>
                              <a:cs typeface="Times New Roman" pitchFamily="18" charset="0"/>
                            </a:rPr>
                            <a:t>(CO)</a:t>
                          </a:r>
                          <a:endParaRPr lang="zh-CN" altLang="en-US" sz="2800" b="1" dirty="0">
                            <a:latin typeface="Times New Roman" pitchFamily="18" charset="0"/>
                            <a:ea typeface="宋体" pitchFamily="2" charset="-122"/>
                            <a:cs typeface="Times New Roman" pitchFamily="18" charset="0"/>
                          </a:endParaRPr>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lnSpc>
                              <a:spcPct val="150000"/>
                            </a:lnSpc>
                          </a:pPr>
                          <a:r>
                            <a:rPr lang="zh-CN" altLang="zh-CN" sz="2000" b="1" kern="1200" dirty="0" smtClean="0">
                              <a:solidFill>
                                <a:schemeClr val="tx1"/>
                              </a:solidFill>
                              <a:effectLst/>
                              <a:latin typeface="Times New Roman" pitchFamily="18" charset="0"/>
                              <a:ea typeface="宋体" pitchFamily="2" charset="-122"/>
                              <a:cs typeface="Times New Roman" pitchFamily="18" charset="0"/>
                            </a:rPr>
                            <a:t>通过足量灼热的氧化铜</a:t>
                          </a:r>
                          <a:endParaRPr lang="zh-CN" altLang="en-US" sz="2800" b="1" dirty="0">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000" b="1" dirty="0" smtClean="0">
                              <a:solidFill>
                                <a:schemeClr val="tx1"/>
                              </a:solidFill>
                              <a:latin typeface="Times New Roman" pitchFamily="18" charset="0"/>
                              <a:cs typeface="Times New Roman" pitchFamily="18" charset="0"/>
                            </a:rPr>
                            <a:t>CuO+CO</a:t>
                          </a:r>
                          <a:r>
                            <a:rPr lang="en-US" altLang="zh-CN" sz="2400" b="1" baseline="-25000" dirty="0" smtClean="0">
                              <a:solidFill>
                                <a:schemeClr val="tx1"/>
                              </a:solidFill>
                              <a:latin typeface="Times New Roman" pitchFamily="18" charset="0"/>
                              <a:ea typeface="宋体" pitchFamily="2" charset="-122"/>
                              <a:cs typeface="Times New Roman" pitchFamily="18" charset="0"/>
                            </a:rPr>
                            <a:t/>
                          </a:r>
                          <a14:m>
                            <m:oMath xmlns:m="http://schemas.openxmlformats.org/officeDocument/2006/math">
                              <m:f>
                                <m:fPr>
                                  <m:ctrlPr>
                                    <a:rPr lang="en-US" altLang="zh-CN" sz="1800" b="1" i="1" dirty="0">
                                      <a:solidFill>
                                        <a:schemeClr val="tx1"/>
                                      </a:solidFill>
                                      <a:latin typeface="Cambria Math"/>
                                      <a:ea typeface="宋体" panose="02010600030101010101" pitchFamily="2" charset="-122"/>
                                      <a:cs typeface="Cambria Math" panose="02040503050406030204" charset="0"/>
                                    </a:rPr>
                                  </m:ctrlPr>
                                </m:fPr>
                                <m:num>
                                  <m:bar>
                                    <m:barPr>
                                      <m:ctrlPr>
                                        <a:rPr lang="en-US" altLang="zh-CN" sz="1800" b="1" i="1" dirty="0">
                                          <a:solidFill>
                                            <a:schemeClr val="tx1"/>
                                          </a:solidFill>
                                          <a:latin typeface="Cambria Math"/>
                                          <a:ea typeface="宋体" panose="02010600030101010101" pitchFamily="2" charset="-122"/>
                                          <a:cs typeface="Cambria Math" panose="02040503050406030204" charset="0"/>
                                        </a:rPr>
                                      </m:ctrlPr>
                                    </m:barPr>
                                    <m:e>
                                      <m:r>
                                        <a:rPr lang="en-US" altLang="zh-CN" sz="1800" b="1" dirty="0">
                                          <a:solidFill>
                                            <a:schemeClr val="tx1"/>
                                          </a:solidFill>
                                          <a:latin typeface="Cambria Math"/>
                                          <a:ea typeface="宋体" panose="02010600030101010101" pitchFamily="2" charset="-122"/>
                                          <a:cs typeface="Cambria Math" panose="02040503050406030204" charset="0"/>
                                        </a:rPr>
                                        <m:t>  </m:t>
                                      </m:r>
                                      <m:r>
                                        <a:rPr lang="en-US" altLang="zh-CN" sz="1800" b="1" i="1" dirty="0">
                                          <a:solidFill>
                                            <a:schemeClr val="tx1"/>
                                          </a:solidFill>
                                          <a:latin typeface="Cambria Math"/>
                                          <a:ea typeface="宋体" panose="02010600030101010101" pitchFamily="2" charset="-122"/>
                                          <a:cs typeface="Cambria Math" panose="02040503050406030204" charset="0"/>
                                        </a:rPr>
                                        <m:t>  </m:t>
                                      </m:r>
                                      <m:r>
                                        <a:rPr lang="zh-CN" altLang="en-US" sz="1800" b="1" i="1" dirty="0">
                                          <a:solidFill>
                                            <a:schemeClr val="tx1"/>
                                          </a:solidFill>
                                          <a:latin typeface="Cambria Math"/>
                                          <a:ea typeface="宋体" panose="02010600030101010101" pitchFamily="2" charset="-122"/>
                                          <a:cs typeface="Cambria Math" panose="02040503050406030204" charset="0"/>
                                        </a:rPr>
                                        <m:t>△</m:t>
                                      </m:r>
                                      <m:r>
                                        <a:rPr lang="en-US" altLang="zh-CN" sz="1800" b="1" i="1" dirty="0">
                                          <a:solidFill>
                                            <a:schemeClr val="tx1"/>
                                          </a:solidFill>
                                          <a:latin typeface="Cambria Math"/>
                                          <a:ea typeface="宋体" panose="02010600030101010101" pitchFamily="2" charset="-122"/>
                                          <a:cs typeface="Cambria Math" panose="02040503050406030204" charset="0"/>
                                        </a:rPr>
                                        <m:t>    </m:t>
                                      </m:r>
                                    </m:e>
                                  </m:bar>
                                </m:num>
                                <m:den>
                                  <m:r>
                                    <a:rPr lang="en-US" altLang="zh-CN" sz="1800" b="1" i="1" dirty="0">
                                      <a:solidFill>
                                        <a:schemeClr val="tx1"/>
                                      </a:solidFill>
                                      <a:latin typeface="Cambria Math" panose="02040503050406030204" charset="0"/>
                                      <a:ea typeface="宋体" panose="02010600030101010101" pitchFamily="2" charset="-122"/>
                                      <a:cs typeface="Cambria Math" panose="02040503050406030204" charset="0"/>
                                    </a:rPr>
                                    <m:t> </m:t>
                                  </m:r>
                                </m:den>
                              </m:f>
                            </m:oMath>
                          </a14:m>
                          <a:r>
                            <a:rPr lang="en-US" altLang="zh-CN" sz="2400" b="1" dirty="0">
                              <a:solidFill>
                                <a:schemeClr val="tx1"/>
                              </a:solidFill>
                              <a:latin typeface="Times New Roman" pitchFamily="18" charset="0"/>
                              <a:ea typeface="宋体" pitchFamily="2" charset="-122"/>
                              <a:cs typeface="Times New Roman" pitchFamily="18" charset="0"/>
                            </a:rPr>
                            <a:t/>
                          </a:r>
                          <a:r>
                            <a:rPr lang="en-US" altLang="zh-CN" sz="2000" b="1" dirty="0" smtClean="0">
                              <a:solidFill>
                                <a:schemeClr val="tx1"/>
                              </a:solidFill>
                              <a:latin typeface="Times New Roman" pitchFamily="18" charset="0"/>
                              <a:cs typeface="Times New Roman" pitchFamily="18" charset="0"/>
                            </a:rPr>
                            <a:t>Cu+CO</a:t>
                          </a:r>
                          <a:r>
                            <a:rPr lang="en-US" altLang="zh-CN" sz="2000" b="1" baseline="-25000" dirty="0" smtClean="0">
                              <a:solidFill>
                                <a:schemeClr val="tx1"/>
                              </a:solidFill>
                              <a:latin typeface="Times New Roman" pitchFamily="18" charset="0"/>
                              <a:cs typeface="Times New Roman" pitchFamily="18" charset="0"/>
                            </a:rPr>
                            <a:t>2</a:t>
                          </a:r>
                          <a:endParaRPr lang="zh-CN" altLang="en-US" sz="2000" b="1" dirty="0">
                            <a:solidFill>
                              <a:schemeClr val="tx1"/>
                            </a:solidFill>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r>
                  <a:tr h="338667">
                    <a:tc rowSpan="2">
                      <a:txBody>
                        <a:bodyPr/>
                        <a:lstStyle/>
                        <a:p>
                          <a:pPr algn="ctr">
                            <a:lnSpc>
                              <a:spcPct val="150000"/>
                            </a:lnSpc>
                          </a:pPr>
                          <a:r>
                            <a:rPr lang="en-US" altLang="zh-CN" sz="2000" b="1" kern="1200" dirty="0" smtClean="0">
                              <a:solidFill>
                                <a:schemeClr val="tx1"/>
                              </a:solidFill>
                              <a:effectLst/>
                              <a:latin typeface="Times New Roman" pitchFamily="18" charset="0"/>
                              <a:ea typeface="宋体" pitchFamily="2" charset="-122"/>
                              <a:cs typeface="Times New Roman" pitchFamily="18" charset="0"/>
                            </a:rPr>
                            <a:t>CO(CO</a:t>
                          </a:r>
                          <a:r>
                            <a:rPr lang="en-US" altLang="zh-CN" sz="2000" b="1" kern="1200" baseline="-25000" dirty="0" smtClean="0">
                              <a:solidFill>
                                <a:schemeClr val="tx1"/>
                              </a:solidFill>
                              <a:effectLst/>
                              <a:latin typeface="Times New Roman" pitchFamily="18" charset="0"/>
                              <a:ea typeface="宋体" pitchFamily="2" charset="-122"/>
                              <a:cs typeface="Times New Roman" pitchFamily="18" charset="0"/>
                            </a:rPr>
                            <a:t>2</a:t>
                          </a:r>
                          <a:r>
                            <a:rPr lang="en-US" altLang="zh-CN" sz="2000" b="1" kern="1200" dirty="0" smtClean="0">
                              <a:solidFill>
                                <a:schemeClr val="tx1"/>
                              </a:solidFill>
                              <a:effectLst/>
                              <a:latin typeface="Times New Roman" pitchFamily="18" charset="0"/>
                              <a:ea typeface="宋体" pitchFamily="2" charset="-122"/>
                              <a:cs typeface="Times New Roman" pitchFamily="18" charset="0"/>
                            </a:rPr>
                            <a:t>)</a:t>
                          </a:r>
                          <a:endParaRPr lang="zh-CN" altLang="en-US" sz="2800" b="1" dirty="0">
                            <a:latin typeface="Times New Roman" pitchFamily="18" charset="0"/>
                            <a:ea typeface="宋体" pitchFamily="2" charset="-122"/>
                            <a:cs typeface="Times New Roman" pitchFamily="18" charset="0"/>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50000"/>
                            </a:lnSpc>
                          </a:pPr>
                          <a:r>
                            <a:rPr lang="zh-CN" altLang="zh-CN" sz="2000" b="1" kern="1200" dirty="0" smtClean="0">
                              <a:solidFill>
                                <a:schemeClr val="tx1"/>
                              </a:solidFill>
                              <a:effectLst/>
                              <a:latin typeface="Times New Roman" pitchFamily="18" charset="0"/>
                              <a:ea typeface="宋体" pitchFamily="2" charset="-122"/>
                              <a:cs typeface="Times New Roman" pitchFamily="18" charset="0"/>
                            </a:rPr>
                            <a:t>先通入足量</a:t>
                          </a:r>
                          <a:r>
                            <a:rPr lang="en-US" altLang="zh-CN" sz="2000" b="1" kern="1200" dirty="0" smtClean="0">
                              <a:solidFill>
                                <a:schemeClr val="tx1"/>
                              </a:solidFill>
                              <a:effectLst/>
                              <a:latin typeface="Times New Roman" pitchFamily="18" charset="0"/>
                              <a:ea typeface="宋体" pitchFamily="2" charset="-122"/>
                              <a:cs typeface="Times New Roman" pitchFamily="18" charset="0"/>
                            </a:rPr>
                            <a:t/>
                          </a:r>
                          <a:r>
                            <a:rPr lang="en-US" altLang="zh-CN" sz="2000" b="1" kern="1200" dirty="0" err="1" smtClean="0">
                              <a:solidFill>
                                <a:schemeClr val="tx1"/>
                              </a:solidFill>
                              <a:effectLst/>
                              <a:latin typeface="Times New Roman" pitchFamily="18" charset="0"/>
                              <a:ea typeface="宋体" pitchFamily="2" charset="-122"/>
                              <a:cs typeface="Times New Roman" pitchFamily="18" charset="0"/>
                            </a:rPr>
                            <a:t>NaOH</a:t>
                          </a:r>
                          <a:r>
                            <a:rPr lang="en-US" altLang="zh-CN" sz="2000" b="1" kern="1200" dirty="0" smtClean="0">
                              <a:solidFill>
                                <a:schemeClr val="tx1"/>
                              </a:solidFill>
                              <a:effectLst/>
                              <a:latin typeface="Times New Roman" pitchFamily="18" charset="0"/>
                              <a:ea typeface="宋体" pitchFamily="2" charset="-122"/>
                              <a:cs typeface="Times New Roman" pitchFamily="18" charset="0"/>
                            </a:rPr>
                            <a:t/>
                          </a:r>
                          <a:r>
                            <a:rPr lang="zh-CN" altLang="zh-CN" sz="2000" b="1" kern="1200" dirty="0" smtClean="0">
                              <a:solidFill>
                                <a:schemeClr val="tx1"/>
                              </a:solidFill>
                              <a:effectLst/>
                              <a:latin typeface="Times New Roman" pitchFamily="18" charset="0"/>
                              <a:ea typeface="宋体" pitchFamily="2" charset="-122"/>
                              <a:cs typeface="Times New Roman" pitchFamily="18" charset="0"/>
                            </a:rPr>
                            <a:t>溶液</a:t>
                          </a:r>
                          <a:r>
                            <a:rPr lang="zh-CN" altLang="en-US" sz="2000" b="1" kern="1200" dirty="0" smtClean="0">
                              <a:solidFill>
                                <a:schemeClr val="tx1"/>
                              </a:solidFill>
                              <a:effectLst/>
                              <a:latin typeface="Times New Roman" pitchFamily="18" charset="0"/>
                              <a:ea typeface="宋体" pitchFamily="2" charset="-122"/>
                              <a:cs typeface="Times New Roman" pitchFamily="18" charset="0"/>
                            </a:rPr>
                            <a:t>，</a:t>
                          </a:r>
                          <a:r>
                            <a:rPr lang="zh-CN" altLang="zh-CN" sz="2000" b="1" kern="1200" dirty="0" smtClean="0">
                              <a:solidFill>
                                <a:schemeClr val="tx1"/>
                              </a:solidFill>
                              <a:effectLst/>
                              <a:latin typeface="Times New Roman" pitchFamily="18" charset="0"/>
                              <a:ea typeface="宋体" pitchFamily="2" charset="-122"/>
                              <a:cs typeface="Times New Roman" pitchFamily="18" charset="0"/>
                            </a:rPr>
                            <a:t>再通过浓硫酸</a:t>
                          </a:r>
                          <a:endParaRPr lang="zh-CN" altLang="en-US" sz="2800" b="1" dirty="0">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000" b="1" dirty="0" smtClean="0">
                              <a:solidFill>
                                <a:schemeClr val="tx1"/>
                              </a:solidFill>
                              <a:latin typeface="Times New Roman" pitchFamily="18" charset="0"/>
                              <a:cs typeface="Times New Roman" pitchFamily="18" charset="0"/>
                            </a:rPr>
                            <a:t>CO</a:t>
                          </a:r>
                          <a:r>
                            <a:rPr lang="en-US" altLang="zh-CN" sz="2000" b="1" baseline="-25000" dirty="0">
                              <a:solidFill>
                                <a:schemeClr val="tx1"/>
                              </a:solidFill>
                              <a:latin typeface="Times New Roman" pitchFamily="18" charset="0"/>
                              <a:cs typeface="Times New Roman" pitchFamily="18" charset="0"/>
                            </a:rPr>
                            <a:t>2</a:t>
                          </a:r>
                          <a:r>
                            <a:rPr lang="en-US" altLang="zh-CN" sz="2000" b="1" dirty="0">
                              <a:solidFill>
                                <a:schemeClr val="tx1"/>
                              </a:solidFill>
                              <a:latin typeface="Times New Roman" pitchFamily="18" charset="0"/>
                              <a:cs typeface="Times New Roman" pitchFamily="18" charset="0"/>
                            </a:rPr>
                            <a:t>+2NaOH</a:t>
                          </a:r>
                          <a:r>
                            <a:rPr lang="en-US" altLang="zh-CN" sz="2000" b="1" dirty="0" smtClean="0">
                              <a:solidFill>
                                <a:schemeClr val="tx1"/>
                              </a:solidFill>
                              <a:latin typeface="Times New Roman" pitchFamily="18" charset="0"/>
                              <a:cs typeface="Times New Roman" pitchFamily="18" charset="0"/>
                            </a:rPr>
                            <a:t/>
                          </a:r>
                          <a14:m>
                            <m:oMath xmlns:m="http://schemas.openxmlformats.org/officeDocument/2006/math">
                              <m:f>
                                <m:fPr>
                                  <m:ctrlPr>
                                    <a:rPr lang="en-US" altLang="zh-CN" sz="1600" b="1" i="1" dirty="0">
                                      <a:solidFill>
                                        <a:schemeClr val="tx1"/>
                                      </a:solidFill>
                                      <a:latin typeface="Cambria Math"/>
                                      <a:ea typeface="宋体" panose="02010600030101010101" pitchFamily="2" charset="-122"/>
                                      <a:cs typeface="Cambria Math" panose="02040503050406030204" charset="0"/>
                                    </a:rPr>
                                  </m:ctrlPr>
                                </m:fPr>
                                <m:num>
                                  <m:bar>
                                    <m:barPr>
                                      <m:ctrlPr>
                                        <a:rPr lang="en-US" altLang="zh-CN" sz="1600" b="1" i="1" dirty="0">
                                          <a:solidFill>
                                            <a:schemeClr val="tx1"/>
                                          </a:solidFill>
                                          <a:latin typeface="Cambria Math"/>
                                          <a:ea typeface="宋体" panose="02010600030101010101" pitchFamily="2" charset="-122"/>
                                          <a:cs typeface="Cambria Math" panose="02040503050406030204" charset="0"/>
                                        </a:rPr>
                                      </m:ctrlPr>
                                    </m:barPr>
                                    <m:e>
                                      <m:r>
                                        <a:rPr lang="en-US" altLang="zh-CN" sz="1600" b="1" dirty="0">
                                          <a:solidFill>
                                            <a:schemeClr val="tx1"/>
                                          </a:solidFill>
                                          <a:latin typeface="Cambria Math"/>
                                          <a:ea typeface="宋体" panose="02010600030101010101" pitchFamily="2" charset="-122"/>
                                          <a:cs typeface="Cambria Math" panose="02040503050406030204" charset="0"/>
                                        </a:rPr>
                                        <m:t>             </m:t>
                                      </m:r>
                                    </m:e>
                                  </m:bar>
                                </m:num>
                                <m:den>
                                  <m:r>
                                    <a:rPr lang="en-US" altLang="zh-CN" sz="1600" b="1" i="1" dirty="0">
                                      <a:solidFill>
                                        <a:schemeClr val="tx1"/>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chemeClr val="tx1"/>
                                  </a:solidFill>
                                  <a:latin typeface="Cambria Math"/>
                                  <a:ea typeface="宋体" panose="02010600030101010101" pitchFamily="2" charset="-122"/>
                                  <a:cs typeface="Cambria Math" panose="02040503050406030204" charset="0"/>
                                </a:rPr>
                                <m:t> </m:t>
                              </m:r>
                            </m:oMath>
                          </a14:m>
                          <a:r>
                            <a:rPr lang="en-US" altLang="zh-CN" sz="2000" b="1" dirty="0" smtClean="0">
                              <a:solidFill>
                                <a:schemeClr val="tx1"/>
                              </a:solidFill>
                              <a:latin typeface="Times New Roman" pitchFamily="18" charset="0"/>
                              <a:cs typeface="Times New Roman" pitchFamily="18" charset="0"/>
                            </a:rPr>
                            <a:t>Na</a:t>
                          </a:r>
                          <a:r>
                            <a:rPr lang="en-US" altLang="zh-CN" sz="2000" b="1" baseline="-25000" dirty="0" smtClean="0">
                              <a:solidFill>
                                <a:schemeClr val="tx1"/>
                              </a:solidFill>
                              <a:latin typeface="Times New Roman" pitchFamily="18" charset="0"/>
                              <a:cs typeface="Times New Roman" pitchFamily="18" charset="0"/>
                            </a:rPr>
                            <a:t>2</a:t>
                          </a:r>
                          <a:r>
                            <a:rPr lang="en-US" altLang="zh-CN" sz="2000" b="1" dirty="0" smtClean="0">
                              <a:solidFill>
                                <a:schemeClr val="tx1"/>
                              </a:solidFill>
                              <a:latin typeface="Times New Roman" pitchFamily="18" charset="0"/>
                              <a:cs typeface="Times New Roman" pitchFamily="18" charset="0"/>
                            </a:rPr>
                            <a:t>CO</a:t>
                          </a:r>
                          <a:r>
                            <a:rPr lang="en-US" altLang="zh-CN" sz="2000" b="1" baseline="-25000" dirty="0" smtClean="0">
                              <a:solidFill>
                                <a:schemeClr val="tx1"/>
                              </a:solidFill>
                              <a:latin typeface="Times New Roman" pitchFamily="18" charset="0"/>
                              <a:cs typeface="Times New Roman" pitchFamily="18" charset="0"/>
                            </a:rPr>
                            <a:t>3</a:t>
                          </a:r>
                          <a:r>
                            <a:rPr lang="en-US" altLang="zh-CN" sz="2000" b="1" dirty="0" smtClean="0">
                              <a:solidFill>
                                <a:schemeClr val="tx1"/>
                              </a:solidFill>
                              <a:latin typeface="Times New Roman" pitchFamily="18" charset="0"/>
                              <a:cs typeface="Times New Roman" pitchFamily="18" charset="0"/>
                            </a:rPr>
                            <a:t>+H</a:t>
                          </a:r>
                          <a:r>
                            <a:rPr lang="en-US" altLang="zh-CN" sz="2000" b="1" baseline="-25000" dirty="0" smtClean="0">
                              <a:solidFill>
                                <a:schemeClr val="tx1"/>
                              </a:solidFill>
                              <a:latin typeface="Times New Roman" pitchFamily="18" charset="0"/>
                              <a:cs typeface="Times New Roman" pitchFamily="18" charset="0"/>
                            </a:rPr>
                            <a:t>2</a:t>
                          </a:r>
                          <a:r>
                            <a:rPr lang="en-US" altLang="zh-CN" sz="2000" b="1" dirty="0" smtClean="0">
                              <a:solidFill>
                                <a:schemeClr val="tx1"/>
                              </a:solidFill>
                              <a:latin typeface="Times New Roman" pitchFamily="18" charset="0"/>
                              <a:cs typeface="Times New Roman" pitchFamily="18" charset="0"/>
                            </a:rPr>
                            <a:t>O</a:t>
                          </a:r>
                          <a:endParaRPr lang="zh-CN" altLang="en-US" sz="2400" b="1" dirty="0">
                            <a:solidFill>
                              <a:schemeClr val="tx1"/>
                            </a:solidFill>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8667">
                    <a:tc vMerge="1">
                      <a:txBody>
                        <a:bodyPr/>
                        <a:lstStyle/>
                        <a:p>
                          <a:endParaRPr lang="zh-CN" altLang="en-US"/>
                        </a:p>
                      </a:txBody>
                      <a:tcPr/>
                    </a:tc>
                    <a:tc>
                      <a:txBody>
                        <a:bodyPr/>
                        <a:lstStyle/>
                        <a:p>
                          <a:pPr algn="ctr">
                            <a:lnSpc>
                              <a:spcPct val="150000"/>
                            </a:lnSpc>
                          </a:pPr>
                          <a:r>
                            <a:rPr lang="zh-CN" altLang="zh-CN" sz="2000" b="1" kern="1200" dirty="0" smtClean="0">
                              <a:solidFill>
                                <a:schemeClr val="tx1"/>
                              </a:solidFill>
                              <a:effectLst/>
                              <a:latin typeface="Times New Roman" pitchFamily="18" charset="0"/>
                              <a:ea typeface="宋体" pitchFamily="2" charset="-122"/>
                              <a:cs typeface="Times New Roman" pitchFamily="18" charset="0"/>
                            </a:rPr>
                            <a:t>通过足量灼热的碳粉</a:t>
                          </a:r>
                          <a:endParaRPr lang="zh-CN" altLang="en-US" sz="2800" b="1" dirty="0">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000" b="1" dirty="0" smtClean="0">
                              <a:solidFill>
                                <a:schemeClr val="tx1"/>
                              </a:solidFill>
                              <a:latin typeface="Times New Roman" pitchFamily="18" charset="0"/>
                              <a:cs typeface="Times New Roman" pitchFamily="18" charset="0"/>
                            </a:rPr>
                            <a:t>CO</a:t>
                          </a:r>
                          <a:r>
                            <a:rPr lang="en-US" altLang="zh-CN" sz="2000" b="1" baseline="-25000" dirty="0">
                              <a:solidFill>
                                <a:schemeClr val="tx1"/>
                              </a:solidFill>
                              <a:latin typeface="Times New Roman" pitchFamily="18" charset="0"/>
                              <a:cs typeface="Times New Roman" pitchFamily="18" charset="0"/>
                            </a:rPr>
                            <a:t>2</a:t>
                          </a:r>
                          <a:r>
                            <a:rPr lang="en-US" altLang="zh-CN" sz="2000" b="1" dirty="0">
                              <a:solidFill>
                                <a:schemeClr val="tx1"/>
                              </a:solidFill>
                              <a:latin typeface="Times New Roman" pitchFamily="18" charset="0"/>
                              <a:cs typeface="Times New Roman" pitchFamily="18" charset="0"/>
                            </a:rPr>
                            <a:t>+C</a:t>
                          </a:r>
                          <a:r>
                            <a:rPr lang="en-US" altLang="zh-CN" sz="3200" b="1" dirty="0" smtClean="0">
                              <a:solidFill>
                                <a:schemeClr val="tx1"/>
                              </a:solidFill>
                              <a:latin typeface="Times New Roman" pitchFamily="18" charset="0"/>
                              <a:cs typeface="Times New Roman" pitchFamily="18" charset="0"/>
                            </a:rPr>
                            <a:t/>
                          </a:r>
                          <a14:m>
                            <m:oMath xmlns:m="http://schemas.openxmlformats.org/officeDocument/2006/math">
                              <m:f>
                                <m:fPr>
                                  <m:ctrlPr>
                                    <a:rPr lang="en-US" altLang="zh-CN" sz="1400" b="1" i="1" dirty="0">
                                      <a:solidFill>
                                        <a:schemeClr val="tx1"/>
                                      </a:solidFill>
                                      <a:latin typeface="Cambria Math"/>
                                      <a:ea typeface="宋体" panose="02010600030101010101" pitchFamily="2" charset="-122"/>
                                      <a:cs typeface="Cambria Math" panose="02040503050406030204" charset="0"/>
                                    </a:rPr>
                                  </m:ctrlPr>
                                </m:fPr>
                                <m:num>
                                  <m:bar>
                                    <m:barPr>
                                      <m:ctrlPr>
                                        <a:rPr lang="en-US" altLang="zh-CN" sz="1400" b="1" i="1" dirty="0">
                                          <a:solidFill>
                                            <a:schemeClr val="tx1"/>
                                          </a:solidFill>
                                          <a:latin typeface="Cambria Math"/>
                                          <a:ea typeface="宋体" panose="02010600030101010101" pitchFamily="2" charset="-122"/>
                                          <a:cs typeface="Cambria Math" panose="02040503050406030204" charset="0"/>
                                        </a:rPr>
                                      </m:ctrlPr>
                                    </m:barPr>
                                    <m:e>
                                      <m:r>
                                        <a:rPr lang="en-US" altLang="zh-CN" sz="1400" b="1" i="0" dirty="0" smtClean="0">
                                          <a:solidFill>
                                            <a:schemeClr val="tx1"/>
                                          </a:solidFill>
                                          <a:latin typeface="Cambria Math"/>
                                          <a:ea typeface="宋体" panose="02010600030101010101" pitchFamily="2" charset="-122"/>
                                          <a:cs typeface="Cambria Math" panose="02040503050406030204" charset="0"/>
                                        </a:rPr>
                                        <m:t>  </m:t>
                                      </m:r>
                                      <m:r>
                                        <a:rPr lang="zh-CN" altLang="en-US" sz="1400" b="1" i="1" dirty="0">
                                          <a:solidFill>
                                            <a:schemeClr val="tx1"/>
                                          </a:solidFill>
                                          <a:latin typeface="Cambria Math"/>
                                          <a:ea typeface="宋体" panose="02010600030101010101" pitchFamily="2" charset="-122"/>
                                          <a:cs typeface="Cambria Math" panose="02040503050406030204" charset="0"/>
                                        </a:rPr>
                                        <m:t>高温</m:t>
                                      </m:r>
                                      <m:r>
                                        <a:rPr lang="en-US" altLang="zh-CN" sz="1400" b="1" i="0" dirty="0" smtClean="0">
                                          <a:solidFill>
                                            <a:schemeClr val="tx1"/>
                                          </a:solidFill>
                                          <a:latin typeface="Cambria Math"/>
                                          <a:ea typeface="宋体" panose="02010600030101010101" pitchFamily="2" charset="-122"/>
                                          <a:cs typeface="Cambria Math" panose="02040503050406030204" charset="0"/>
                                        </a:rPr>
                                        <m:t>  </m:t>
                                      </m:r>
                                    </m:e>
                                  </m:bar>
                                </m:num>
                                <m:den>
                                  <m:r>
                                    <a:rPr lang="en-US" altLang="zh-CN" sz="1400" b="1" i="1" dirty="0">
                                      <a:solidFill>
                                        <a:schemeClr val="tx1"/>
                                      </a:solidFill>
                                      <a:latin typeface="Cambria Math" panose="02040503050406030204" charset="0"/>
                                      <a:ea typeface="宋体" panose="02010600030101010101" pitchFamily="2" charset="-122"/>
                                      <a:cs typeface="Cambria Math" panose="02040503050406030204" charset="0"/>
                                    </a:rPr>
                                    <m:t> </m:t>
                                  </m:r>
                                </m:den>
                              </m:f>
                              <m:r>
                                <a:rPr lang="en-US" altLang="zh-CN" sz="1400" b="1" i="1" dirty="0">
                                  <a:solidFill>
                                    <a:schemeClr val="tx1"/>
                                  </a:solidFill>
                                  <a:latin typeface="Cambria Math"/>
                                  <a:ea typeface="宋体" panose="02010600030101010101" pitchFamily="2" charset="-122"/>
                                  <a:cs typeface="Cambria Math" panose="02040503050406030204" charset="0"/>
                                </a:rPr>
                                <m:t> </m:t>
                              </m:r>
                            </m:oMath>
                          </a14:m>
                          <a:r>
                            <a:rPr lang="en-US" altLang="zh-CN" sz="2000" b="1" dirty="0" smtClean="0">
                              <a:solidFill>
                                <a:schemeClr val="tx1"/>
                              </a:solidFill>
                              <a:latin typeface="Times New Roman" pitchFamily="18" charset="0"/>
                              <a:cs typeface="Times New Roman" pitchFamily="18" charset="0"/>
                            </a:rPr>
                            <a:t>2CO</a:t>
                          </a:r>
                          <a:endParaRPr lang="zh-CN" altLang="en-US" sz="1400" b="1" dirty="0">
                            <a:solidFill>
                              <a:schemeClr val="tx1"/>
                            </a:solidFill>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mc:Choice>
        <mc:Fallback>
          <p:graphicFrame>
            <p:nvGraphicFramePr>
              <p:cNvPr id="9" name="表格 8"/>
              <p:cNvGraphicFramePr>
                <a:graphicFrameLocks noGrp="1"/>
              </p:cNvGraphicFramePr>
              <p:nvPr>
                <p:extLst>
                  <p:ext uri="{D42A27DB-BD31-4B8C-83A1-F6EECF244321}">
                    <p14:modId xmlns:p14="http://schemas.microsoft.com/office/powerpoint/2010/main" xmlns="" xmlns:a14="http://schemas.microsoft.com/office/drawing/2010/main" val="2610039234"/>
                  </p:ext>
                </p:extLst>
              </p:nvPr>
            </p:nvGraphicFramePr>
            <p:xfrm>
              <a:off x="1123292" y="1447008"/>
              <a:ext cx="9942923" cy="3511974"/>
            </p:xfrm>
            <a:graphic>
              <a:graphicData uri="http://schemas.openxmlformats.org/drawingml/2006/table">
                <a:tbl>
                  <a:tblPr firstRow="1" bandRow="1">
                    <a:tableStyleId>{5940675A-B579-460E-94D1-54222C63F5DA}</a:tableStyleId>
                  </a:tblPr>
                  <a:tblGrid>
                    <a:gridCol w="2263372"/>
                    <a:gridCol w="3714045"/>
                    <a:gridCol w="3965506"/>
                  </a:tblGrid>
                  <a:tr h="1005840">
                    <a:tc>
                      <a:txBody>
                        <a:bodyPr/>
                        <a:lstStyle/>
                        <a:p>
                          <a:pPr algn="ctr">
                            <a:lnSpc>
                              <a:spcPct val="150000"/>
                            </a:lnSpc>
                          </a:pPr>
                          <a:r>
                            <a:rPr lang="zh-CN" altLang="en-US" sz="2000" b="1" dirty="0" smtClean="0">
                              <a:latin typeface="黑体" pitchFamily="49" charset="-122"/>
                              <a:ea typeface="黑体" pitchFamily="49" charset="-122"/>
                            </a:rPr>
                            <a:t>物质</a:t>
                          </a:r>
                          <a:endParaRPr lang="en-US" altLang="zh-CN" sz="2000" b="1" dirty="0" smtClean="0">
                            <a:latin typeface="黑体" pitchFamily="49" charset="-122"/>
                            <a:ea typeface="黑体" pitchFamily="49" charset="-122"/>
                          </a:endParaRPr>
                        </a:p>
                        <a:p>
                          <a:pPr algn="ctr">
                            <a:lnSpc>
                              <a:spcPct val="150000"/>
                            </a:lnSpc>
                          </a:pPr>
                          <a:r>
                            <a:rPr lang="en-US" altLang="zh-CN" sz="2000" b="1" dirty="0" smtClean="0">
                              <a:latin typeface="黑体" pitchFamily="49" charset="-122"/>
                              <a:ea typeface="黑体" pitchFamily="49" charset="-122"/>
                            </a:rPr>
                            <a:t>(</a:t>
                          </a:r>
                          <a:r>
                            <a:rPr lang="zh-CN" altLang="en-US" sz="2000" b="1" dirty="0" smtClean="0">
                              <a:latin typeface="黑体" pitchFamily="49" charset="-122"/>
                              <a:ea typeface="黑体" pitchFamily="49" charset="-122"/>
                            </a:rPr>
                            <a:t>括号内为杂质</a:t>
                          </a:r>
                          <a:r>
                            <a:rPr lang="en-US" altLang="zh-CN" sz="2000" b="1" dirty="0" smtClean="0">
                              <a:latin typeface="黑体" pitchFamily="49" charset="-122"/>
                              <a:ea typeface="黑体" pitchFamily="49" charset="-122"/>
                            </a:rPr>
                            <a:t>)</a:t>
                          </a: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000" b="1" dirty="0" smtClean="0">
                              <a:latin typeface="黑体" pitchFamily="49" charset="-122"/>
                              <a:ea typeface="黑体" pitchFamily="49" charset="-122"/>
                            </a:rPr>
                            <a:t>除杂方法</a:t>
                          </a: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000" b="1" dirty="0" smtClean="0">
                              <a:latin typeface="黑体" pitchFamily="49" charset="-122"/>
                              <a:ea typeface="黑体" pitchFamily="49" charset="-122"/>
                            </a:rPr>
                            <a:t>化学方程式</a:t>
                          </a: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solidFill>
                          <a:srgbClr val="01B0F0"/>
                        </a:solidFill>
                      </a:tcPr>
                    </a:tc>
                  </a:tr>
                  <a:tr h="677334">
                    <a:tc>
                      <a:txBody>
                        <a:bodyPr/>
                        <a:lstStyle/>
                        <a:p>
                          <a:pPr algn="ctr">
                            <a:lnSpc>
                              <a:spcPct val="150000"/>
                            </a:lnSpc>
                          </a:pPr>
                          <a:r>
                            <a:rPr lang="en-US" altLang="zh-CN" sz="2000" b="1" kern="1200" dirty="0" smtClean="0">
                              <a:solidFill>
                                <a:schemeClr val="tx1"/>
                              </a:solidFill>
                              <a:effectLst/>
                              <a:latin typeface="Times New Roman" pitchFamily="18" charset="0"/>
                              <a:ea typeface="宋体" pitchFamily="2" charset="-122"/>
                              <a:cs typeface="Times New Roman" pitchFamily="18" charset="0"/>
                            </a:rPr>
                            <a:t>CO</a:t>
                          </a:r>
                          <a:r>
                            <a:rPr lang="en-US" altLang="zh-CN" sz="2000" b="1" kern="1200" baseline="-25000" dirty="0" smtClean="0">
                              <a:solidFill>
                                <a:schemeClr val="tx1"/>
                              </a:solidFill>
                              <a:effectLst/>
                              <a:latin typeface="Times New Roman" pitchFamily="18" charset="0"/>
                              <a:ea typeface="宋体" pitchFamily="2" charset="-122"/>
                              <a:cs typeface="Times New Roman" pitchFamily="18" charset="0"/>
                            </a:rPr>
                            <a:t>2</a:t>
                          </a:r>
                          <a:r>
                            <a:rPr lang="en-US" altLang="zh-CN" sz="2000" b="1" kern="1200" dirty="0" smtClean="0">
                              <a:solidFill>
                                <a:schemeClr val="tx1"/>
                              </a:solidFill>
                              <a:effectLst/>
                              <a:latin typeface="Times New Roman" pitchFamily="18" charset="0"/>
                              <a:ea typeface="宋体" pitchFamily="2" charset="-122"/>
                              <a:cs typeface="Times New Roman" pitchFamily="18" charset="0"/>
                            </a:rPr>
                            <a:t>(CO)</a:t>
                          </a:r>
                          <a:endParaRPr lang="zh-CN" altLang="en-US" sz="2800" b="1" dirty="0">
                            <a:latin typeface="Times New Roman" pitchFamily="18" charset="0"/>
                            <a:ea typeface="宋体" pitchFamily="2" charset="-122"/>
                            <a:cs typeface="Times New Roman" pitchFamily="18" charset="0"/>
                          </a:endParaRPr>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lnSpc>
                              <a:spcPct val="150000"/>
                            </a:lnSpc>
                          </a:pPr>
                          <a:r>
                            <a:rPr lang="zh-CN" altLang="zh-CN" sz="2000" b="1" kern="1200" dirty="0" smtClean="0">
                              <a:solidFill>
                                <a:schemeClr val="tx1"/>
                              </a:solidFill>
                              <a:effectLst/>
                              <a:latin typeface="Times New Roman" pitchFamily="18" charset="0"/>
                              <a:ea typeface="宋体" pitchFamily="2" charset="-122"/>
                              <a:cs typeface="Times New Roman" pitchFamily="18" charset="0"/>
                            </a:rPr>
                            <a:t>通过足量灼热的氧化铜</a:t>
                          </a:r>
                          <a:endParaRPr lang="zh-CN" altLang="en-US" sz="2800" b="1" dirty="0">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endParaRPr lang="zh-CN"/>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blipFill rotWithShape="1">
                          <a:blip r:embed="rId3"/>
                          <a:stretch>
                            <a:fillRect l="-150923" t="-148649" r="-154" b="-271171"/>
                          </a:stretch>
                        </a:blipFill>
                      </a:tcPr>
                    </a:tc>
                  </a:tr>
                  <a:tr h="1005840">
                    <a:tc rowSpan="2">
                      <a:txBody>
                        <a:bodyPr/>
                        <a:lstStyle/>
                        <a:p>
                          <a:pPr algn="ctr">
                            <a:lnSpc>
                              <a:spcPct val="150000"/>
                            </a:lnSpc>
                          </a:pPr>
                          <a:r>
                            <a:rPr lang="en-US" altLang="zh-CN" sz="2000" b="1" kern="1200" dirty="0" smtClean="0">
                              <a:solidFill>
                                <a:schemeClr val="tx1"/>
                              </a:solidFill>
                              <a:effectLst/>
                              <a:latin typeface="Times New Roman" pitchFamily="18" charset="0"/>
                              <a:ea typeface="宋体" pitchFamily="2" charset="-122"/>
                              <a:cs typeface="Times New Roman" pitchFamily="18" charset="0"/>
                            </a:rPr>
                            <a:t>CO(CO</a:t>
                          </a:r>
                          <a:r>
                            <a:rPr lang="en-US" altLang="zh-CN" sz="2000" b="1" kern="1200" baseline="-25000" dirty="0" smtClean="0">
                              <a:solidFill>
                                <a:schemeClr val="tx1"/>
                              </a:solidFill>
                              <a:effectLst/>
                              <a:latin typeface="Times New Roman" pitchFamily="18" charset="0"/>
                              <a:ea typeface="宋体" pitchFamily="2" charset="-122"/>
                              <a:cs typeface="Times New Roman" pitchFamily="18" charset="0"/>
                            </a:rPr>
                            <a:t>2</a:t>
                          </a:r>
                          <a:r>
                            <a:rPr lang="en-US" altLang="zh-CN" sz="2000" b="1" kern="1200" dirty="0" smtClean="0">
                              <a:solidFill>
                                <a:schemeClr val="tx1"/>
                              </a:solidFill>
                              <a:effectLst/>
                              <a:latin typeface="Times New Roman" pitchFamily="18" charset="0"/>
                              <a:ea typeface="宋体" pitchFamily="2" charset="-122"/>
                              <a:cs typeface="Times New Roman" pitchFamily="18" charset="0"/>
                            </a:rPr>
                            <a:t>)</a:t>
                          </a:r>
                          <a:endParaRPr lang="zh-CN" altLang="en-US" sz="2800" b="1" dirty="0">
                            <a:latin typeface="Times New Roman" pitchFamily="18" charset="0"/>
                            <a:ea typeface="宋体" pitchFamily="2" charset="-122"/>
                            <a:cs typeface="Times New Roman" pitchFamily="18" charset="0"/>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50000"/>
                            </a:lnSpc>
                          </a:pPr>
                          <a:r>
                            <a:rPr lang="zh-CN" altLang="zh-CN" sz="2000" b="1" kern="1200" dirty="0" smtClean="0">
                              <a:solidFill>
                                <a:schemeClr val="tx1"/>
                              </a:solidFill>
                              <a:effectLst/>
                              <a:latin typeface="Times New Roman" pitchFamily="18" charset="0"/>
                              <a:ea typeface="宋体" pitchFamily="2" charset="-122"/>
                              <a:cs typeface="Times New Roman" pitchFamily="18" charset="0"/>
                            </a:rPr>
                            <a:t>先通入足量</a:t>
                          </a:r>
                          <a:r>
                            <a:rPr lang="en-US" altLang="zh-CN" sz="2000" b="1" kern="1200" dirty="0" err="1" smtClean="0">
                              <a:solidFill>
                                <a:schemeClr val="tx1"/>
                              </a:solidFill>
                              <a:effectLst/>
                              <a:latin typeface="Times New Roman" pitchFamily="18" charset="0"/>
                              <a:ea typeface="宋体" pitchFamily="2" charset="-122"/>
                              <a:cs typeface="Times New Roman" pitchFamily="18" charset="0"/>
                            </a:rPr>
                            <a:t>NaOH</a:t>
                          </a:r>
                          <a:r>
                            <a:rPr lang="zh-CN" altLang="zh-CN" sz="2000" b="1" kern="1200" dirty="0" smtClean="0">
                              <a:solidFill>
                                <a:schemeClr val="tx1"/>
                              </a:solidFill>
                              <a:effectLst/>
                              <a:latin typeface="Times New Roman" pitchFamily="18" charset="0"/>
                              <a:ea typeface="宋体" pitchFamily="2" charset="-122"/>
                              <a:cs typeface="Times New Roman" pitchFamily="18" charset="0"/>
                            </a:rPr>
                            <a:t>溶液</a:t>
                          </a:r>
                          <a:r>
                            <a:rPr lang="zh-CN" altLang="en-US" sz="2000" b="1" kern="1200" dirty="0" smtClean="0">
                              <a:solidFill>
                                <a:schemeClr val="tx1"/>
                              </a:solidFill>
                              <a:effectLst/>
                              <a:latin typeface="Times New Roman" pitchFamily="18" charset="0"/>
                              <a:ea typeface="宋体" pitchFamily="2" charset="-122"/>
                              <a:cs typeface="Times New Roman" pitchFamily="18" charset="0"/>
                            </a:rPr>
                            <a:t>，</a:t>
                          </a:r>
                          <a:r>
                            <a:rPr lang="zh-CN" altLang="zh-CN" sz="2000" b="1" kern="1200" dirty="0" smtClean="0">
                              <a:solidFill>
                                <a:schemeClr val="tx1"/>
                              </a:solidFill>
                              <a:effectLst/>
                              <a:latin typeface="Times New Roman" pitchFamily="18" charset="0"/>
                              <a:ea typeface="宋体" pitchFamily="2" charset="-122"/>
                              <a:cs typeface="Times New Roman" pitchFamily="18" charset="0"/>
                            </a:rPr>
                            <a:t>再通过浓硫酸</a:t>
                          </a:r>
                          <a:endParaRPr lang="zh-CN" altLang="en-US" sz="2800" b="1" dirty="0">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1">
                          <a:blip r:embed="rId3"/>
                          <a:stretch>
                            <a:fillRect l="-150923" t="-167273" r="-154" b="-82424"/>
                          </a:stretch>
                        </a:blipFill>
                      </a:tcPr>
                    </a:tc>
                  </a:tr>
                  <a:tr h="822960">
                    <a:tc vMerge="1">
                      <a:txBody>
                        <a:bodyPr/>
                        <a:lstStyle/>
                        <a:p>
                          <a:endParaRPr lang="zh-CN" altLang="en-US"/>
                        </a:p>
                      </a:txBody>
                      <a:tcPr/>
                    </a:tc>
                    <a:tc>
                      <a:txBody>
                        <a:bodyPr/>
                        <a:lstStyle/>
                        <a:p>
                          <a:pPr algn="ctr">
                            <a:lnSpc>
                              <a:spcPct val="150000"/>
                            </a:lnSpc>
                          </a:pPr>
                          <a:r>
                            <a:rPr lang="zh-CN" altLang="zh-CN" sz="2000" b="1" kern="1200" dirty="0" smtClean="0">
                              <a:solidFill>
                                <a:schemeClr val="tx1"/>
                              </a:solidFill>
                              <a:effectLst/>
                              <a:latin typeface="Times New Roman" pitchFamily="18" charset="0"/>
                              <a:ea typeface="宋体" pitchFamily="2" charset="-122"/>
                              <a:cs typeface="Times New Roman" pitchFamily="18" charset="0"/>
                            </a:rPr>
                            <a:t>通过足量灼热的碳粉</a:t>
                          </a:r>
                          <a:endParaRPr lang="zh-CN" altLang="en-US" sz="2800" b="1" dirty="0">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1">
                          <a:blip r:embed="rId3"/>
                          <a:stretch>
                            <a:fillRect l="-150923" t="-326667" r="-154" b="-741"/>
                          </a:stretch>
                        </a:blipFill>
                      </a:tcPr>
                    </a:tc>
                  </a:tr>
                </a:tbl>
              </a:graphicData>
            </a:graphic>
          </p:graphicFrame>
        </mc:Fallback>
      </mc:AlternateContent>
      <p:sp>
        <p:nvSpPr>
          <p:cNvPr id="10" name="TextBox 9"/>
          <p:cNvSpPr txBox="1"/>
          <p:nvPr/>
        </p:nvSpPr>
        <p:spPr>
          <a:xfrm>
            <a:off x="719999" y="5125893"/>
            <a:ext cx="10749511" cy="1395062"/>
          </a:xfrm>
          <a:prstGeom prst="rect">
            <a:avLst/>
          </a:prstGeom>
          <a:solidFill>
            <a:schemeClr val="accent4">
              <a:lumMod val="60000"/>
              <a:lumOff val="40000"/>
            </a:schemeClr>
          </a:solidFill>
        </p:spPr>
        <p:txBody>
          <a:bodyPr wrap="square" rtlCol="0">
            <a:spAutoFit/>
          </a:bodyPr>
          <a:lstStyle/>
          <a:p>
            <a:pPr algn="just">
              <a:lnSpc>
                <a:spcPts val="3500"/>
              </a:lnSpc>
            </a:pPr>
            <a:r>
              <a:rPr lang="en-US" altLang="zh-CN" sz="2400" b="1" dirty="0" smtClean="0">
                <a:latin typeface="Times New Roman" pitchFamily="18" charset="0"/>
                <a:ea typeface="黑体" pitchFamily="49" charset="-122"/>
                <a:cs typeface="Times New Roman" pitchFamily="18" charset="0"/>
              </a:rPr>
              <a:t>【</a:t>
            </a:r>
            <a:r>
              <a:rPr lang="zh-CN" altLang="en-US" sz="2400" b="1" dirty="0">
                <a:latin typeface="Times New Roman" pitchFamily="18" charset="0"/>
                <a:ea typeface="黑体" pitchFamily="49" charset="-122"/>
                <a:cs typeface="Times New Roman" pitchFamily="18" charset="0"/>
              </a:rPr>
              <a:t>温馨提示</a:t>
            </a:r>
            <a:r>
              <a:rPr lang="en-US" altLang="zh-CN" sz="2400" b="1" dirty="0" smtClean="0">
                <a:latin typeface="Times New Roman" pitchFamily="18" charset="0"/>
                <a:ea typeface="黑体" pitchFamily="49" charset="-122"/>
                <a:cs typeface="Times New Roman" pitchFamily="18" charset="0"/>
              </a:rPr>
              <a:t>】</a:t>
            </a:r>
          </a:p>
          <a:p>
            <a:pPr algn="just">
              <a:lnSpc>
                <a:spcPts val="3500"/>
              </a:lnSpc>
            </a:pPr>
            <a:r>
              <a:rPr lang="zh-CN" altLang="zh-CN" sz="2400" b="1" dirty="0" smtClean="0">
                <a:latin typeface="Times New Roman" pitchFamily="18" charset="0"/>
                <a:cs typeface="Times New Roman" pitchFamily="18" charset="0"/>
              </a:rPr>
              <a:t>用</a:t>
            </a:r>
            <a:r>
              <a:rPr lang="zh-CN" altLang="zh-CN" sz="2400" b="1" dirty="0">
                <a:latin typeface="Times New Roman" pitchFamily="18" charset="0"/>
                <a:cs typeface="Times New Roman" pitchFamily="18" charset="0"/>
              </a:rPr>
              <a:t>点燃的方法不能除去</a:t>
            </a:r>
            <a:r>
              <a:rPr lang="en-US" altLang="zh-CN" sz="2400" b="1" dirty="0">
                <a:latin typeface="Times New Roman" pitchFamily="18" charset="0"/>
                <a:cs typeface="Times New Roman" pitchFamily="18" charset="0"/>
              </a:rPr>
              <a:t>CO</a:t>
            </a:r>
            <a:r>
              <a:rPr lang="en-US" altLang="zh-CN" sz="2400" b="1" baseline="-25000"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中的</a:t>
            </a:r>
            <a:r>
              <a:rPr lang="en-US" altLang="zh-CN" sz="2400" b="1" dirty="0" smtClean="0">
                <a:latin typeface="Times New Roman" pitchFamily="18" charset="0"/>
                <a:cs typeface="Times New Roman" pitchFamily="18" charset="0"/>
              </a:rPr>
              <a:t>CO</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原因</a:t>
            </a:r>
            <a:r>
              <a:rPr lang="zh-CN" altLang="zh-CN" sz="2400" b="1" dirty="0">
                <a:latin typeface="Times New Roman" pitchFamily="18" charset="0"/>
                <a:cs typeface="Times New Roman" pitchFamily="18" charset="0"/>
              </a:rPr>
              <a:t>是</a:t>
            </a:r>
            <a:r>
              <a:rPr lang="en-US" altLang="zh-CN" sz="2400" b="1" dirty="0">
                <a:latin typeface="Times New Roman" pitchFamily="18" charset="0"/>
                <a:cs typeface="Times New Roman" pitchFamily="18" charset="0"/>
              </a:rPr>
              <a:t>CO</a:t>
            </a:r>
            <a:r>
              <a:rPr lang="zh-CN" altLang="zh-CN" sz="2400" b="1" dirty="0">
                <a:latin typeface="Times New Roman" pitchFamily="18" charset="0"/>
                <a:cs typeface="Times New Roman" pitchFamily="18" charset="0"/>
              </a:rPr>
              <a:t>含量</a:t>
            </a:r>
            <a:r>
              <a:rPr lang="zh-CN" altLang="zh-CN" sz="2400" b="1" dirty="0" smtClean="0">
                <a:latin typeface="Times New Roman" pitchFamily="18" charset="0"/>
                <a:cs typeface="Times New Roman" pitchFamily="18" charset="0"/>
              </a:rPr>
              <a:t>很少</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不能</a:t>
            </a:r>
            <a:r>
              <a:rPr lang="zh-CN" altLang="zh-CN" sz="2400" b="1" dirty="0">
                <a:latin typeface="Times New Roman" pitchFamily="18" charset="0"/>
                <a:cs typeface="Times New Roman" pitchFamily="18" charset="0"/>
              </a:rPr>
              <a:t>被</a:t>
            </a:r>
            <a:r>
              <a:rPr lang="zh-CN" altLang="zh-CN" sz="2400" b="1" dirty="0" smtClean="0">
                <a:latin typeface="Times New Roman" pitchFamily="18" charset="0"/>
                <a:cs typeface="Times New Roman" pitchFamily="18" charset="0"/>
              </a:rPr>
              <a:t>点燃</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其次</a:t>
            </a:r>
            <a:r>
              <a:rPr lang="zh-CN" altLang="zh-CN" sz="2400" b="1" dirty="0">
                <a:latin typeface="Times New Roman" pitchFamily="18" charset="0"/>
                <a:cs typeface="Times New Roman" pitchFamily="18" charset="0"/>
              </a:rPr>
              <a:t>会引入新</a:t>
            </a:r>
            <a:r>
              <a:rPr lang="zh-CN" altLang="zh-CN" sz="2400" b="1" dirty="0" smtClean="0">
                <a:latin typeface="Times New Roman" pitchFamily="18" charset="0"/>
                <a:cs typeface="Times New Roman" pitchFamily="18" charset="0"/>
              </a:rPr>
              <a:t>杂质</a:t>
            </a:r>
            <a:r>
              <a:rPr lang="en-US" altLang="zh-CN" sz="2400" b="1" dirty="0" smtClean="0">
                <a:latin typeface="Times New Roman" pitchFamily="18" charset="0"/>
                <a:cs typeface="Times New Roman" pitchFamily="18" charset="0"/>
              </a:rPr>
              <a:t>O</a:t>
            </a:r>
            <a:r>
              <a:rPr lang="en-US" altLang="zh-CN" sz="2400" b="1" baseline="-25000" dirty="0" smtClean="0">
                <a:latin typeface="Times New Roman" pitchFamily="18" charset="0"/>
                <a:cs typeface="Times New Roman" pitchFamily="18" charset="0"/>
              </a:rPr>
              <a:t>2</a:t>
            </a:r>
            <a:r>
              <a:rPr lang="zh-CN" altLang="en-US" sz="2400" b="1" dirty="0">
                <a:latin typeface="Times New Roman" pitchFamily="18" charset="0"/>
                <a:cs typeface="Times New Roman" pitchFamily="18" charset="0"/>
              </a:rPr>
              <a:t>。</a:t>
            </a:r>
            <a:endParaRPr lang="zh-CN" altLang="zh-CN" sz="2400" b="1" dirty="0">
              <a:latin typeface="Times New Roman" pitchFamily="18" charset="0"/>
              <a:cs typeface="Times New Roman" pitchFamily="18" charset="0"/>
            </a:endParaRPr>
          </a:p>
        </p:txBody>
      </p:sp>
    </p:spTree>
    <p:extLst>
      <p:ext uri="{BB962C8B-B14F-4D97-AF65-F5344CB8AC3E}">
        <p14:creationId xmlns:p14="http://schemas.microsoft.com/office/powerpoint/2010/main" xmlns="" val="332931496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720001" y="1190190"/>
            <a:ext cx="4301180" cy="646331"/>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rPr>
              <a:t>考点 </a:t>
            </a:r>
            <a:r>
              <a:rPr lang="en-US" altLang="zh-CN" sz="2400" b="1" dirty="0" smtClean="0">
                <a:solidFill>
                  <a:schemeClr val="accent2"/>
                </a:solidFill>
                <a:latin typeface="Times New Roman" pitchFamily="18" charset="0"/>
                <a:ea typeface="黑体" pitchFamily="49" charset="-122"/>
              </a:rPr>
              <a:t>3  </a:t>
            </a:r>
            <a:r>
              <a:rPr lang="zh-CN" altLang="en-US" sz="2400" b="1" dirty="0" smtClean="0">
                <a:solidFill>
                  <a:schemeClr val="accent2"/>
                </a:solidFill>
                <a:latin typeface="Times New Roman" pitchFamily="18" charset="0"/>
                <a:ea typeface="黑体" pitchFamily="49" charset="-122"/>
              </a:rPr>
              <a:t>碳循环</a:t>
            </a:r>
            <a:r>
              <a:rPr lang="zh-CN" altLang="en-US" sz="2400" b="1" dirty="0">
                <a:solidFill>
                  <a:schemeClr val="accent2"/>
                </a:solidFill>
                <a:latin typeface="Times New Roman" pitchFamily="18" charset="0"/>
                <a:ea typeface="黑体" pitchFamily="49" charset="-122"/>
              </a:rPr>
              <a:t>及温室效应</a:t>
            </a:r>
            <a:endParaRPr lang="en-US" altLang="zh-CN" sz="2400" b="1" dirty="0" smtClean="0">
              <a:solidFill>
                <a:schemeClr val="accent2"/>
              </a:solidFill>
              <a:latin typeface="Times New Roman" pitchFamily="18" charset="0"/>
              <a:ea typeface="黑体" pitchFamily="49" charset="-122"/>
            </a:endParaRPr>
          </a:p>
        </p:txBody>
      </p:sp>
      <p:sp>
        <p:nvSpPr>
          <p:cNvPr id="11" name="TextBox 10"/>
          <p:cNvSpPr txBox="1"/>
          <p:nvPr/>
        </p:nvSpPr>
        <p:spPr>
          <a:xfrm>
            <a:off x="361243" y="1971989"/>
            <a:ext cx="11469511" cy="4708981"/>
          </a:xfrm>
          <a:prstGeom prst="rect">
            <a:avLst/>
          </a:prstGeom>
          <a:noFill/>
        </p:spPr>
        <p:txBody>
          <a:bodyPr wrap="square" rtlCol="0">
            <a:spAutoFit/>
          </a:bodyPr>
          <a:lstStyle/>
          <a:p>
            <a:pPr algn="just">
              <a:lnSpc>
                <a:spcPts val="4000"/>
              </a:lnSpc>
            </a:pPr>
            <a:r>
              <a:rPr lang="en-US" altLang="zh-CN" sz="2400" b="1" dirty="0" smtClean="0">
                <a:latin typeface="Times New Roman" pitchFamily="18" charset="0"/>
                <a:ea typeface="宋体" pitchFamily="2" charset="-122"/>
                <a:cs typeface="Times New Roman" pitchFamily="18" charset="0"/>
              </a:rPr>
              <a:t>1.</a:t>
            </a:r>
            <a:r>
              <a:rPr lang="en-US" altLang="zh-CN" sz="2400" b="1" dirty="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二氧化碳</a:t>
            </a:r>
            <a:r>
              <a:rPr lang="zh-CN" altLang="zh-CN" sz="2400" b="1" dirty="0">
                <a:latin typeface="Times New Roman" pitchFamily="18" charset="0"/>
                <a:cs typeface="Times New Roman" pitchFamily="18" charset="0"/>
              </a:rPr>
              <a:t>在自然界中的循环</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化石燃料燃烧、动植物呼吸、动植物尸体腐烂会向大气中释放二氧化碳</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绿色植物</a:t>
            </a:r>
            <a:r>
              <a:rPr lang="zh-CN" altLang="zh-CN" sz="2400" b="1" dirty="0" smtClean="0">
                <a:latin typeface="Times New Roman" pitchFamily="18" charset="0"/>
                <a:cs typeface="Times New Roman" pitchFamily="18" charset="0"/>
              </a:rPr>
              <a:t>通过</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消耗</a:t>
            </a:r>
            <a:r>
              <a:rPr lang="zh-CN" altLang="zh-CN" sz="2400" b="1" dirty="0" smtClean="0">
                <a:latin typeface="Times New Roman" pitchFamily="18" charset="0"/>
                <a:cs typeface="Times New Roman" pitchFamily="18" charset="0"/>
              </a:rPr>
              <a:t>二氧化碳</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此外</a:t>
            </a:r>
            <a:r>
              <a:rPr lang="zh-CN" altLang="zh-CN" sz="2400" b="1" dirty="0">
                <a:latin typeface="Times New Roman" pitchFamily="18" charset="0"/>
                <a:cs typeface="Times New Roman" pitchFamily="18" charset="0"/>
              </a:rPr>
              <a:t>海水能吸收部分二氧化碳。</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ts val="4000"/>
              </a:lnSpc>
            </a:pPr>
            <a:r>
              <a:rPr lang="en-US" altLang="zh-CN" sz="2400" b="1"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温室效应</a:t>
            </a:r>
          </a:p>
          <a:p>
            <a:pPr algn="just">
              <a:lnSpc>
                <a:spcPts val="4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能</a:t>
            </a:r>
            <a:r>
              <a:rPr lang="zh-CN" altLang="zh-CN" sz="2400" b="1" dirty="0">
                <a:latin typeface="Times New Roman" pitchFamily="18" charset="0"/>
                <a:cs typeface="Times New Roman" pitchFamily="18" charset="0"/>
              </a:rPr>
              <a:t>产生温室效应的气体</a:t>
            </a:r>
            <a:r>
              <a:rPr lang="en-US" altLang="zh-CN" sz="2400" b="1" dirty="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二氧化碳</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CO</a:t>
            </a:r>
            <a:r>
              <a:rPr lang="en-US" altLang="zh-CN" sz="2400" b="1" baseline="-25000"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、臭氧</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O</a:t>
            </a:r>
            <a:r>
              <a:rPr lang="en-US" altLang="zh-CN" sz="2400" b="1" baseline="-25000" dirty="0" smtClean="0">
                <a:latin typeface="Times New Roman" pitchFamily="18" charset="0"/>
                <a:cs typeface="Times New Roman" pitchFamily="18" charset="0"/>
              </a:rPr>
              <a:t>3</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、甲烷</a:t>
            </a:r>
            <a:r>
              <a:rPr lang="zh-CN" altLang="en-US" sz="2400" b="1" dirty="0" smtClean="0">
                <a:latin typeface="Times New Roman" pitchFamily="18" charset="0"/>
                <a:cs typeface="Times New Roman" pitchFamily="18" charset="0"/>
              </a:rPr>
              <a:t>（ </a:t>
            </a:r>
            <a:r>
              <a:rPr lang="en-US" altLang="zh-CN" sz="2400" b="1" dirty="0" smtClean="0">
                <a:latin typeface="Times New Roman" pitchFamily="18" charset="0"/>
                <a:cs typeface="Times New Roman" pitchFamily="18" charset="0"/>
              </a:rPr>
              <a:t>CH</a:t>
            </a:r>
            <a:r>
              <a:rPr lang="en-US" altLang="zh-CN" sz="2400" b="1" baseline="-25000" dirty="0" smtClean="0">
                <a:latin typeface="Times New Roman" pitchFamily="18" charset="0"/>
                <a:cs typeface="Times New Roman" pitchFamily="18" charset="0"/>
              </a:rPr>
              <a:t>4</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a:t>
            </a:r>
            <a:r>
              <a:rPr lang="zh-CN" altLang="zh-CN" sz="2400" b="1" dirty="0">
                <a:latin typeface="Times New Roman" pitchFamily="18" charset="0"/>
                <a:cs typeface="Times New Roman" pitchFamily="18" charset="0"/>
              </a:rPr>
              <a:t>氟氯代烷</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商品名为氟利昂</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等。二氧化碳是空气的成分</a:t>
            </a:r>
            <a:r>
              <a:rPr lang="zh-CN" altLang="zh-CN" sz="2400" b="1" dirty="0" smtClean="0">
                <a:latin typeface="宋体" pitchFamily="2" charset="-122"/>
                <a:ea typeface="宋体" pitchFamily="2" charset="-122"/>
                <a:cs typeface="Times New Roman" pitchFamily="18" charset="0"/>
              </a:rPr>
              <a:t>之一</a:t>
            </a:r>
            <a:r>
              <a:rPr lang="zh-CN" altLang="en-US" sz="2400" b="1" dirty="0" smtClean="0">
                <a:latin typeface="宋体" pitchFamily="2" charset="-122"/>
                <a:ea typeface="宋体" pitchFamily="2" charset="-122"/>
                <a:cs typeface="Times New Roman" pitchFamily="18" charset="0"/>
              </a:rPr>
              <a:t>，</a:t>
            </a:r>
            <a:r>
              <a:rPr lang="zh-CN" altLang="zh-CN" sz="2400" b="1" dirty="0" smtClean="0">
                <a:latin typeface="宋体" pitchFamily="2" charset="-122"/>
                <a:ea typeface="宋体" pitchFamily="2" charset="-122"/>
                <a:cs typeface="Times New Roman" pitchFamily="18" charset="0"/>
              </a:rPr>
              <a:t>目前</a:t>
            </a:r>
            <a:r>
              <a:rPr lang="zh-CN" altLang="zh-CN" sz="2400" b="1" dirty="0">
                <a:latin typeface="宋体" pitchFamily="2" charset="-122"/>
                <a:ea typeface="宋体" pitchFamily="2" charset="-122"/>
                <a:cs typeface="Times New Roman" pitchFamily="18" charset="0"/>
              </a:rPr>
              <a:t>普遍认为二氧化碳是使温室效应加剧的主要气体</a:t>
            </a:r>
            <a:r>
              <a:rPr lang="zh-CN" altLang="zh-CN" sz="2400" b="1" dirty="0">
                <a:latin typeface="Times New Roman" pitchFamily="18" charset="0"/>
                <a:cs typeface="Times New Roman" pitchFamily="18" charset="0"/>
              </a:rPr>
              <a:t>。</a:t>
            </a:r>
          </a:p>
          <a:p>
            <a:pPr algn="just">
              <a:lnSpc>
                <a:spcPts val="4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温室效应</a:t>
            </a:r>
            <a:r>
              <a:rPr lang="zh-CN" altLang="zh-CN" sz="2400" b="1" dirty="0">
                <a:latin typeface="Times New Roman" pitchFamily="18" charset="0"/>
                <a:cs typeface="Times New Roman" pitchFamily="18" charset="0"/>
              </a:rPr>
              <a:t>的危害</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可能导致两极的冰川</a:t>
            </a:r>
            <a:r>
              <a:rPr lang="zh-CN" altLang="zh-CN" sz="2400" b="1" dirty="0" smtClean="0">
                <a:latin typeface="Times New Roman" pitchFamily="18" charset="0"/>
                <a:cs typeface="Times New Roman" pitchFamily="18" charset="0"/>
              </a:rPr>
              <a:t>融化</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使</a:t>
            </a:r>
            <a:r>
              <a:rPr lang="zh-CN" altLang="zh-CN" sz="2400" b="1" dirty="0">
                <a:latin typeface="Times New Roman" pitchFamily="18" charset="0"/>
                <a:cs typeface="Times New Roman" pitchFamily="18" charset="0"/>
              </a:rPr>
              <a:t>海平面</a:t>
            </a:r>
            <a:r>
              <a:rPr lang="zh-CN" altLang="zh-CN" sz="2400" b="1" dirty="0" smtClean="0">
                <a:latin typeface="Times New Roman" pitchFamily="18" charset="0"/>
                <a:cs typeface="Times New Roman" pitchFamily="18" charset="0"/>
              </a:rPr>
              <a:t>升高</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淹没</a:t>
            </a:r>
            <a:r>
              <a:rPr lang="zh-CN" altLang="zh-CN" sz="2400" b="1" dirty="0">
                <a:latin typeface="Times New Roman" pitchFamily="18" charset="0"/>
                <a:cs typeface="Times New Roman" pitchFamily="18" charset="0"/>
              </a:rPr>
              <a:t>部分沿海</a:t>
            </a:r>
            <a:r>
              <a:rPr lang="zh-CN" altLang="zh-CN" sz="2400" b="1" dirty="0" smtClean="0">
                <a:latin typeface="Times New Roman" pitchFamily="18" charset="0"/>
                <a:cs typeface="Times New Roman" pitchFamily="18" charset="0"/>
              </a:rPr>
              <a:t>城市</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以及</a:t>
            </a:r>
            <a:r>
              <a:rPr lang="zh-CN" altLang="zh-CN" sz="2400" b="1" dirty="0">
                <a:latin typeface="Times New Roman" pitchFamily="18" charset="0"/>
                <a:cs typeface="Times New Roman" pitchFamily="18" charset="0"/>
              </a:rPr>
              <a:t>使土地沙漠化、农业减产</a:t>
            </a:r>
            <a:r>
              <a:rPr lang="zh-CN" altLang="zh-CN" sz="2400" b="1" dirty="0" smtClean="0">
                <a:latin typeface="Times New Roman" pitchFamily="18" charset="0"/>
                <a:cs typeface="Times New Roman" pitchFamily="18" charset="0"/>
              </a:rPr>
              <a:t>。</a:t>
            </a:r>
            <a:endParaRPr lang="zh-CN" altLang="zh-CN" sz="2400" b="1" dirty="0">
              <a:latin typeface="Times New Roman" pitchFamily="18" charset="0"/>
              <a:cs typeface="Times New Roman" pitchFamily="18" charset="0"/>
            </a:endParaRPr>
          </a:p>
        </p:txBody>
      </p:sp>
      <p:sp>
        <p:nvSpPr>
          <p:cNvPr id="12" name="TextBox 11"/>
          <p:cNvSpPr txBox="1"/>
          <p:nvPr/>
        </p:nvSpPr>
        <p:spPr>
          <a:xfrm>
            <a:off x="5021180" y="2529349"/>
            <a:ext cx="1422184" cy="461665"/>
          </a:xfrm>
          <a:prstGeom prst="rect">
            <a:avLst/>
          </a:prstGeom>
          <a:noFill/>
        </p:spPr>
        <p:txBody>
          <a:bodyPr wrap="none" rtlCol="0">
            <a:spAutoFit/>
          </a:bodyPr>
          <a:lstStyle/>
          <a:p>
            <a:r>
              <a:rPr lang="zh-CN" altLang="en-US" sz="2400" b="1" dirty="0">
                <a:solidFill>
                  <a:srgbClr val="FF0000"/>
                </a:solidFill>
                <a:latin typeface="宋体" pitchFamily="2" charset="-122"/>
                <a:ea typeface="宋体" pitchFamily="2" charset="-122"/>
              </a:rPr>
              <a:t>光合作用</a:t>
            </a:r>
          </a:p>
        </p:txBody>
      </p:sp>
      <p:grpSp>
        <p:nvGrpSpPr>
          <p:cNvPr id="18" name="组合 17"/>
          <p:cNvGrpSpPr/>
          <p:nvPr/>
        </p:nvGrpSpPr>
        <p:grpSpPr>
          <a:xfrm>
            <a:off x="8071557" y="824822"/>
            <a:ext cx="1746910" cy="457900"/>
            <a:chOff x="8480182" y="1575737"/>
            <a:chExt cx="1678579" cy="520692"/>
          </a:xfrm>
        </p:grpSpPr>
        <p:sp>
          <p:nvSpPr>
            <p:cNvPr id="19" name="圆角矩形 1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1777987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3" name="TextBox 2"/>
          <p:cNvSpPr txBox="1"/>
          <p:nvPr/>
        </p:nvSpPr>
        <p:spPr>
          <a:xfrm>
            <a:off x="872398" y="1133982"/>
            <a:ext cx="5288627" cy="646331"/>
          </a:xfrm>
          <a:prstGeom prst="rect">
            <a:avLst/>
          </a:prstGeom>
          <a:noFill/>
        </p:spPr>
        <p:txBody>
          <a:bodyPr wrap="none" rtlCol="0">
            <a:spAutoFit/>
          </a:bodyPr>
          <a:lstStyle/>
          <a:p>
            <a:pPr>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）温室效应</a:t>
            </a:r>
            <a:r>
              <a:rPr lang="zh-CN" altLang="en-US" sz="2400" b="1" dirty="0">
                <a:latin typeface="Times New Roman" pitchFamily="18" charset="0"/>
                <a:ea typeface="宋体" pitchFamily="2" charset="-122"/>
                <a:cs typeface="Times New Roman" pitchFamily="18" charset="0"/>
              </a:rPr>
              <a:t>产生的原因和防治措施</a:t>
            </a:r>
          </a:p>
        </p:txBody>
      </p:sp>
      <p:graphicFrame>
        <p:nvGraphicFramePr>
          <p:cNvPr id="10" name="表格 9"/>
          <p:cNvGraphicFramePr>
            <a:graphicFrameLocks noGrp="1"/>
          </p:cNvGraphicFramePr>
          <p:nvPr>
            <p:extLst>
              <p:ext uri="{D42A27DB-BD31-4B8C-83A1-F6EECF244321}">
                <p14:modId xmlns:p14="http://schemas.microsoft.com/office/powerpoint/2010/main" xmlns="" val="2486210603"/>
              </p:ext>
            </p:extLst>
          </p:nvPr>
        </p:nvGraphicFramePr>
        <p:xfrm>
          <a:off x="1009160" y="1986842"/>
          <a:ext cx="9942922" cy="2651469"/>
        </p:xfrm>
        <a:graphic>
          <a:graphicData uri="http://schemas.openxmlformats.org/drawingml/2006/table">
            <a:tbl>
              <a:tblPr firstRow="1" bandRow="1">
                <a:tableStyleId>{5940675A-B579-460E-94D1-54222C63F5DA}</a:tableStyleId>
              </a:tblPr>
              <a:tblGrid>
                <a:gridCol w="4883641"/>
                <a:gridCol w="5059281"/>
              </a:tblGrid>
              <a:tr h="639789">
                <a:tc>
                  <a:txBody>
                    <a:bodyPr/>
                    <a:lstStyle/>
                    <a:p>
                      <a:pPr algn="ctr">
                        <a:lnSpc>
                          <a:spcPct val="150000"/>
                        </a:lnSpc>
                      </a:pPr>
                      <a:r>
                        <a:rPr lang="zh-CN" altLang="en-US" sz="2000" b="1" dirty="0" smtClean="0">
                          <a:latin typeface="黑体" pitchFamily="49" charset="-122"/>
                          <a:ea typeface="黑体" pitchFamily="49" charset="-122"/>
                        </a:rPr>
                        <a:t>产生的原因</a:t>
                      </a:r>
                      <a:endParaRPr lang="zh-CN" altLang="en-US" sz="2000" b="1" dirty="0">
                        <a:latin typeface="黑体" pitchFamily="49" charset="-122"/>
                        <a:ea typeface="黑体" pitchFamily="49" charset="-122"/>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000" b="1" dirty="0" smtClean="0">
                          <a:latin typeface="黑体" pitchFamily="49" charset="-122"/>
                          <a:ea typeface="黑体" pitchFamily="49" charset="-122"/>
                        </a:rPr>
                        <a:t>防治措施</a:t>
                      </a: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solidFill>
                      <a:srgbClr val="01B0F0"/>
                    </a:solidFill>
                  </a:tcPr>
                </a:tc>
              </a:tr>
              <a:tr h="670560">
                <a:tc>
                  <a:txBody>
                    <a:bodyPr/>
                    <a:lstStyle/>
                    <a:p>
                      <a:pPr algn="l">
                        <a:lnSpc>
                          <a:spcPct val="150000"/>
                        </a:lnSpc>
                      </a:pPr>
                      <a:r>
                        <a:rPr lang="zh-CN" altLang="en-US" sz="2000" b="1" dirty="0" smtClean="0">
                          <a:latin typeface="宋体" pitchFamily="2" charset="-122"/>
                          <a:ea typeface="宋体" pitchFamily="2" charset="-122"/>
                        </a:rPr>
                        <a:t>化石燃料的使用急剧增加</a:t>
                      </a:r>
                      <a:r>
                        <a:rPr lang="en-US" altLang="zh-CN" sz="2000" b="1" dirty="0" smtClean="0">
                          <a:latin typeface="宋体" pitchFamily="2" charset="-122"/>
                          <a:ea typeface="宋体" pitchFamily="2" charset="-122"/>
                        </a:rPr>
                        <a:t>,</a:t>
                      </a:r>
                      <a:r>
                        <a:rPr lang="zh-CN" altLang="en-US" sz="2000" b="1" dirty="0" smtClean="0">
                          <a:latin typeface="宋体" pitchFamily="2" charset="-122"/>
                          <a:ea typeface="宋体" pitchFamily="2" charset="-122"/>
                        </a:rPr>
                        <a:t>排放到大气中的二氧化碳的含量不断上升</a:t>
                      </a:r>
                      <a:endParaRPr lang="zh-CN" altLang="en-US" sz="2000"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000" b="1" kern="1200" dirty="0" smtClean="0">
                          <a:solidFill>
                            <a:schemeClr val="tx1"/>
                          </a:solidFill>
                          <a:effectLst/>
                          <a:latin typeface="Times New Roman" pitchFamily="18" charset="0"/>
                          <a:ea typeface="宋体" pitchFamily="2" charset="-122"/>
                          <a:cs typeface="Times New Roman" pitchFamily="18" charset="0"/>
                        </a:rPr>
                        <a:t>减少使用煤、石油、天然气等化石燃料</a:t>
                      </a:r>
                      <a:r>
                        <a:rPr lang="en-US" altLang="zh-CN" sz="2000" b="1" kern="1200" dirty="0" smtClean="0">
                          <a:solidFill>
                            <a:schemeClr val="tx1"/>
                          </a:solidFill>
                          <a:effectLst/>
                          <a:latin typeface="Times New Roman" pitchFamily="18" charset="0"/>
                          <a:ea typeface="宋体" pitchFamily="2" charset="-122"/>
                          <a:cs typeface="Times New Roman" pitchFamily="18" charset="0"/>
                        </a:rPr>
                        <a:t>,</a:t>
                      </a:r>
                      <a:r>
                        <a:rPr lang="zh-CN" altLang="en-US" sz="2000" b="1" kern="1200" dirty="0" smtClean="0">
                          <a:solidFill>
                            <a:schemeClr val="tx1"/>
                          </a:solidFill>
                          <a:effectLst/>
                          <a:latin typeface="Times New Roman" pitchFamily="18" charset="0"/>
                          <a:ea typeface="宋体" pitchFamily="2" charset="-122"/>
                          <a:cs typeface="Times New Roman" pitchFamily="18" charset="0"/>
                        </a:rPr>
                        <a:t>更多地利用太阳能、风能、地热能等清洁能源</a:t>
                      </a:r>
                      <a:endParaRPr lang="en-US" altLang="zh-CN" sz="2000" b="1" kern="1200" dirty="0" smtClean="0">
                        <a:solidFill>
                          <a:schemeClr val="tx1"/>
                        </a:solidFill>
                        <a:effectLst/>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tcPr>
                </a:tc>
              </a:tr>
              <a:tr h="670560">
                <a:tc>
                  <a:txBody>
                    <a:bodyPr/>
                    <a:lstStyle/>
                    <a:p>
                      <a:pPr algn="l">
                        <a:lnSpc>
                          <a:spcPct val="150000"/>
                        </a:lnSpc>
                      </a:pPr>
                      <a:r>
                        <a:rPr lang="zh-CN" altLang="en-US" sz="2000" b="1" dirty="0" smtClean="0">
                          <a:latin typeface="宋体" pitchFamily="2" charset="-122"/>
                          <a:ea typeface="宋体" pitchFamily="2" charset="-122"/>
                        </a:rPr>
                        <a:t>人类的乱砍滥伐</a:t>
                      </a:r>
                      <a:r>
                        <a:rPr lang="en-US" altLang="zh-CN" sz="2000" b="1" dirty="0" smtClean="0">
                          <a:latin typeface="宋体" pitchFamily="2" charset="-122"/>
                          <a:ea typeface="宋体" pitchFamily="2" charset="-122"/>
                        </a:rPr>
                        <a:t>,</a:t>
                      </a:r>
                      <a:r>
                        <a:rPr lang="zh-CN" altLang="en-US" sz="2000" b="1" dirty="0" smtClean="0">
                          <a:latin typeface="宋体" pitchFamily="2" charset="-122"/>
                          <a:ea typeface="宋体" pitchFamily="2" charset="-122"/>
                        </a:rPr>
                        <a:t>使森林遭到破坏</a:t>
                      </a:r>
                      <a:r>
                        <a:rPr lang="en-US" altLang="zh-CN" sz="2000" b="1" dirty="0" smtClean="0">
                          <a:latin typeface="宋体" pitchFamily="2" charset="-122"/>
                          <a:ea typeface="宋体" pitchFamily="2" charset="-122"/>
                        </a:rPr>
                        <a:t>,</a:t>
                      </a:r>
                      <a:r>
                        <a:rPr lang="zh-CN" altLang="en-US" sz="2000" b="1" dirty="0" smtClean="0">
                          <a:latin typeface="宋体" pitchFamily="2" charset="-122"/>
                          <a:ea typeface="宋体" pitchFamily="2" charset="-122"/>
                        </a:rPr>
                        <a:t>能够吸收二氧化碳的绿色植物减少</a:t>
                      </a:r>
                      <a:endParaRPr lang="zh-CN" altLang="en-US" sz="2000"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000" b="1" kern="1200" dirty="0" smtClean="0">
                          <a:solidFill>
                            <a:schemeClr val="tx1"/>
                          </a:solidFill>
                          <a:effectLst/>
                          <a:latin typeface="Times New Roman" pitchFamily="18" charset="0"/>
                          <a:ea typeface="宋体" pitchFamily="2" charset="-122"/>
                          <a:cs typeface="Times New Roman" pitchFamily="18" charset="0"/>
                        </a:rPr>
                        <a:t>大力植树造林，严禁乱砍滥伐等</a:t>
                      </a:r>
                      <a:endParaRPr lang="en-US" altLang="zh-CN" sz="2000" b="1" kern="1200" dirty="0" smtClean="0">
                        <a:solidFill>
                          <a:schemeClr val="tx1"/>
                        </a:solidFill>
                        <a:effectLst/>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r>
            </a:tbl>
          </a:graphicData>
        </a:graphic>
      </p:graphicFrame>
      <p:sp>
        <p:nvSpPr>
          <p:cNvPr id="11" name="TextBox 10"/>
          <p:cNvSpPr txBox="1"/>
          <p:nvPr/>
        </p:nvSpPr>
        <p:spPr>
          <a:xfrm>
            <a:off x="872398" y="4943984"/>
            <a:ext cx="9942358" cy="1200329"/>
          </a:xfrm>
          <a:prstGeom prst="rect">
            <a:avLst/>
          </a:prstGeom>
          <a:noFill/>
        </p:spPr>
        <p:txBody>
          <a:bodyPr wrap="square" rtlCol="0">
            <a:spAutoFit/>
          </a:bodyPr>
          <a:lstStyle/>
          <a:p>
            <a:pPr>
              <a:lnSpc>
                <a:spcPct val="150000"/>
              </a:lnSpc>
            </a:pPr>
            <a:r>
              <a:rPr lang="en-US" altLang="zh-CN" sz="2400" b="1" dirty="0">
                <a:latin typeface="Times New Roman" pitchFamily="18" charset="0"/>
                <a:ea typeface="宋体" pitchFamily="2" charset="-122"/>
                <a:cs typeface="Times New Roman" pitchFamily="18" charset="0"/>
              </a:rPr>
              <a:t>3.</a:t>
            </a:r>
            <a:r>
              <a:rPr lang="zh-CN" altLang="en-US" sz="2400" b="1" dirty="0">
                <a:latin typeface="Times New Roman" pitchFamily="18" charset="0"/>
                <a:ea typeface="宋体" pitchFamily="2" charset="-122"/>
                <a:cs typeface="Times New Roman" pitchFamily="18" charset="0"/>
              </a:rPr>
              <a:t>低碳生活指生活中要尽量减少消耗</a:t>
            </a:r>
            <a:r>
              <a:rPr lang="zh-CN" altLang="en-US" sz="2400" b="1" dirty="0" smtClean="0">
                <a:latin typeface="Times New Roman" pitchFamily="18" charset="0"/>
                <a:ea typeface="宋体" pitchFamily="2" charset="-122"/>
                <a:cs typeface="Times New Roman" pitchFamily="18" charset="0"/>
              </a:rPr>
              <a:t>能量，特别是</a:t>
            </a:r>
            <a:r>
              <a:rPr lang="zh-CN" altLang="en-US" sz="2400" b="1" dirty="0">
                <a:latin typeface="Times New Roman" pitchFamily="18" charset="0"/>
                <a:ea typeface="宋体" pitchFamily="2" charset="-122"/>
                <a:cs typeface="Times New Roman" pitchFamily="18" charset="0"/>
              </a:rPr>
              <a:t>二氧化碳的</a:t>
            </a:r>
            <a:r>
              <a:rPr lang="zh-CN" altLang="en-US" sz="2400" b="1" dirty="0" smtClean="0">
                <a:latin typeface="Times New Roman" pitchFamily="18" charset="0"/>
                <a:ea typeface="宋体" pitchFamily="2" charset="-122"/>
                <a:cs typeface="Times New Roman" pitchFamily="18" charset="0"/>
              </a:rPr>
              <a:t>排放量，从而</a:t>
            </a:r>
            <a:r>
              <a:rPr lang="zh-CN" altLang="en-US" sz="2400" b="1" dirty="0">
                <a:latin typeface="Times New Roman" pitchFamily="18" charset="0"/>
                <a:ea typeface="宋体" pitchFamily="2" charset="-122"/>
                <a:cs typeface="Times New Roman" pitchFamily="18" charset="0"/>
              </a:rPr>
              <a:t>减少对大气的</a:t>
            </a:r>
            <a:r>
              <a:rPr lang="zh-CN" altLang="en-US" sz="2400" b="1" dirty="0" smtClean="0">
                <a:latin typeface="Times New Roman" pitchFamily="18" charset="0"/>
                <a:ea typeface="宋体" pitchFamily="2" charset="-122"/>
                <a:cs typeface="Times New Roman" pitchFamily="18" charset="0"/>
              </a:rPr>
              <a:t>污染，减缓</a:t>
            </a:r>
            <a:r>
              <a:rPr lang="zh-CN" altLang="en-US" sz="2400" b="1" dirty="0">
                <a:latin typeface="Times New Roman" pitchFamily="18" charset="0"/>
                <a:ea typeface="宋体" pitchFamily="2" charset="-122"/>
                <a:cs typeface="Times New Roman" pitchFamily="18" charset="0"/>
              </a:rPr>
              <a:t>生态恶化。</a:t>
            </a:r>
          </a:p>
        </p:txBody>
      </p:sp>
    </p:spTree>
    <p:extLst>
      <p:ext uri="{BB962C8B-B14F-4D97-AF65-F5344CB8AC3E}">
        <p14:creationId xmlns:p14="http://schemas.microsoft.com/office/powerpoint/2010/main" xmlns="" val="55860614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 name="TextBox 9"/>
          <p:cNvSpPr txBox="1"/>
          <p:nvPr/>
        </p:nvSpPr>
        <p:spPr>
          <a:xfrm>
            <a:off x="719999" y="1752030"/>
            <a:ext cx="10230223" cy="1754326"/>
          </a:xfrm>
          <a:prstGeom prst="rect">
            <a:avLst/>
          </a:prstGeom>
          <a:noFill/>
        </p:spPr>
        <p:txBody>
          <a:bodyPr wrap="square" rtlCol="0">
            <a:spAutoFit/>
          </a:bodyPr>
          <a:lstStyle/>
          <a:p>
            <a:pPr algn="just">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考点 </a:t>
            </a:r>
            <a:r>
              <a:rPr lang="en-US" altLang="zh-CN" sz="2400" b="1" dirty="0" smtClean="0">
                <a:solidFill>
                  <a:schemeClr val="accent2"/>
                </a:solidFill>
                <a:latin typeface="Times New Roman" pitchFamily="18" charset="0"/>
                <a:ea typeface="黑体" pitchFamily="49" charset="-122"/>
                <a:cs typeface="Times New Roman" pitchFamily="18" charset="0"/>
              </a:rPr>
              <a:t>4</a:t>
            </a:r>
            <a:r>
              <a:rPr lang="zh-CN" altLang="en-US" sz="2400" b="1" dirty="0">
                <a:solidFill>
                  <a:schemeClr val="accent2"/>
                </a:solidFill>
                <a:latin typeface="Times New Roman" pitchFamily="18" charset="0"/>
                <a:ea typeface="黑体" pitchFamily="49" charset="-122"/>
                <a:cs typeface="Times New Roman" pitchFamily="18" charset="0"/>
              </a:rPr>
              <a:t>　二氧化碳的实验室制法</a:t>
            </a:r>
            <a:r>
              <a:rPr lang="en-US" altLang="zh-CN" sz="2400" b="1" dirty="0">
                <a:solidFill>
                  <a:schemeClr val="accent2"/>
                </a:solidFill>
                <a:latin typeface="黑体" pitchFamily="49" charset="-122"/>
                <a:ea typeface="黑体" pitchFamily="49" charset="-122"/>
                <a:cs typeface="Times New Roman" pitchFamily="18" charset="0"/>
              </a:rPr>
              <a:t>(</a:t>
            </a:r>
            <a:r>
              <a:rPr lang="zh-CN" altLang="en-US" sz="2400" b="1" dirty="0">
                <a:solidFill>
                  <a:schemeClr val="accent2"/>
                </a:solidFill>
                <a:latin typeface="黑体" pitchFamily="49" charset="-122"/>
                <a:ea typeface="黑体" pitchFamily="49" charset="-122"/>
                <a:cs typeface="Times New Roman" pitchFamily="18" charset="0"/>
              </a:rPr>
              <a:t>详见</a:t>
            </a:r>
            <a:r>
              <a:rPr lang="zh-CN" altLang="en-US" sz="2400" b="1" dirty="0" smtClean="0">
                <a:solidFill>
                  <a:schemeClr val="accent2"/>
                </a:solidFill>
                <a:latin typeface="黑体" pitchFamily="49" charset="-122"/>
                <a:ea typeface="黑体" pitchFamily="49" charset="-122"/>
                <a:cs typeface="Times New Roman" pitchFamily="18" charset="0"/>
              </a:rPr>
              <a:t>“中考实验剖析”</a:t>
            </a:r>
            <a:r>
              <a:rPr lang="en-US" altLang="zh-CN" sz="2400" b="1" dirty="0">
                <a:solidFill>
                  <a:schemeClr val="accent2"/>
                </a:solidFill>
                <a:latin typeface="黑体" pitchFamily="49" charset="-122"/>
                <a:ea typeface="黑体" pitchFamily="49" charset="-122"/>
                <a:cs typeface="Times New Roman" pitchFamily="18" charset="0"/>
              </a:rPr>
              <a:t>)</a:t>
            </a:r>
          </a:p>
          <a:p>
            <a:pPr algn="just">
              <a:lnSpc>
                <a:spcPct val="150000"/>
              </a:lnSpc>
            </a:pP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考点 </a:t>
            </a:r>
            <a:r>
              <a:rPr lang="en-US" altLang="zh-CN" sz="2400" b="1" dirty="0" smtClean="0">
                <a:solidFill>
                  <a:schemeClr val="accent2"/>
                </a:solidFill>
                <a:latin typeface="Times New Roman" pitchFamily="18" charset="0"/>
                <a:ea typeface="黑体" pitchFamily="49" charset="-122"/>
                <a:cs typeface="Times New Roman" pitchFamily="18" charset="0"/>
              </a:rPr>
              <a:t>5</a:t>
            </a:r>
            <a:r>
              <a:rPr lang="zh-CN" altLang="en-US" sz="2400" b="1" dirty="0">
                <a:solidFill>
                  <a:schemeClr val="accent2"/>
                </a:solidFill>
                <a:latin typeface="Times New Roman" pitchFamily="18" charset="0"/>
                <a:ea typeface="黑体" pitchFamily="49" charset="-122"/>
                <a:cs typeface="Times New Roman" pitchFamily="18" charset="0"/>
              </a:rPr>
              <a:t>　二氧化碳的工业制</a:t>
            </a:r>
            <a:r>
              <a:rPr lang="zh-CN" altLang="en-US" sz="2400" b="1" dirty="0" smtClean="0">
                <a:solidFill>
                  <a:schemeClr val="accent2"/>
                </a:solidFill>
                <a:latin typeface="Times New Roman" pitchFamily="18" charset="0"/>
                <a:ea typeface="黑体" pitchFamily="49" charset="-122"/>
                <a:cs typeface="Times New Roman" pitchFamily="18" charset="0"/>
              </a:rPr>
              <a:t>法</a:t>
            </a:r>
            <a:endParaRPr lang="zh-CN" altLang="en-US" sz="2400" b="1" dirty="0">
              <a:solidFill>
                <a:schemeClr val="accent2"/>
              </a:solidFill>
              <a:latin typeface="Times New Roman" pitchFamily="18" charset="0"/>
              <a:ea typeface="黑体" pitchFamily="49" charset="-122"/>
              <a:cs typeface="Times New Roman" pitchFamily="18" charset="0"/>
            </a:endParaRPr>
          </a:p>
        </p:txBody>
      </p:sp>
      <mc:AlternateContent xmlns:mc="http://schemas.openxmlformats.org/markup-compatibility/2006">
        <mc:Choice xmlns:a14="http://schemas.microsoft.com/office/drawing/2010/main" xmlns="" Requires="a14">
          <p:sp>
            <p:nvSpPr>
              <p:cNvPr id="12" name="TextBox 11"/>
              <p:cNvSpPr txBox="1"/>
              <p:nvPr/>
            </p:nvSpPr>
            <p:spPr>
              <a:xfrm>
                <a:off x="720000" y="4051571"/>
                <a:ext cx="9970578" cy="1041311"/>
              </a:xfrm>
              <a:prstGeom prst="rect">
                <a:avLst/>
              </a:prstGeom>
              <a:noFill/>
            </p:spPr>
            <p:txBody>
              <a:bodyPr wrap="square" rtlCol="0">
                <a:spAutoFit/>
              </a:bodyPr>
              <a:lstStyle/>
              <a:p>
                <a:pPr algn="just">
                  <a:lnSpc>
                    <a:spcPts val="3700"/>
                  </a:lnSpc>
                </a:pPr>
                <a:r>
                  <a:rPr lang="zh-CN" altLang="en-US" sz="2400" b="1" dirty="0">
                    <a:latin typeface="Times New Roman" pitchFamily="18" charset="0"/>
                    <a:ea typeface="宋体" pitchFamily="2" charset="-122"/>
                    <a:cs typeface="Times New Roman" pitchFamily="18" charset="0"/>
                  </a:rPr>
                  <a:t>工业上制取二氧化碳的方法是高温煅烧</a:t>
                </a:r>
                <a:r>
                  <a:rPr lang="zh-CN" altLang="en-US" sz="2400" b="1" dirty="0" smtClean="0">
                    <a:latin typeface="Times New Roman" pitchFamily="18" charset="0"/>
                    <a:ea typeface="宋体" pitchFamily="2" charset="-122"/>
                    <a:cs typeface="Times New Roman" pitchFamily="18" charset="0"/>
                  </a:rPr>
                  <a:t>石灰石，反应</a:t>
                </a:r>
                <a:r>
                  <a:rPr lang="zh-CN" altLang="en-US" sz="2400" b="1" dirty="0">
                    <a:latin typeface="Times New Roman" pitchFamily="18" charset="0"/>
                    <a:ea typeface="宋体" pitchFamily="2" charset="-122"/>
                    <a:cs typeface="Times New Roman" pitchFamily="18" charset="0"/>
                  </a:rPr>
                  <a:t>的化学方程式</a:t>
                </a:r>
                <a:r>
                  <a:rPr lang="zh-CN" altLang="en-US" sz="2400" b="1" dirty="0" smtClean="0">
                    <a:latin typeface="Times New Roman" pitchFamily="18" charset="0"/>
                    <a:ea typeface="宋体" pitchFamily="2" charset="-122"/>
                    <a:cs typeface="Times New Roman" pitchFamily="18" charset="0"/>
                  </a:rPr>
                  <a:t>为 </a:t>
                </a:r>
                <a:r>
                  <a:rPr lang="en-US" altLang="zh-CN" sz="2400" b="1" dirty="0" smtClean="0">
                    <a:latin typeface="Times New Roman" pitchFamily="18" charset="0"/>
                    <a:cs typeface="Times New Roman" pitchFamily="18" charset="0"/>
                  </a:rPr>
                  <a:t>CaCO</a:t>
                </a:r>
                <a:r>
                  <a:rPr lang="en-US" altLang="zh-CN" sz="2400" b="1" baseline="-25000" dirty="0" smtClean="0">
                    <a:latin typeface="Times New Roman" pitchFamily="18" charset="0"/>
                    <a:cs typeface="Times New Roman" pitchFamily="18" charset="0"/>
                  </a:rPr>
                  <a:t>3</a:t>
                </a:r>
                <a:r>
                  <a:rPr lang="en-US" altLang="zh-CN" sz="2400" b="1" dirty="0" smtClean="0">
                    <a:solidFill>
                      <a:schemeClr val="tx1"/>
                    </a:solidFill>
                    <a:latin typeface="Times New Roman" pitchFamily="18" charset="0"/>
                    <a:ea typeface="宋体" panose="02010600030101010101" pitchFamily="2" charset="-122"/>
                    <a:cs typeface="Times New Roman" pitchFamily="18" charset="0"/>
                  </a:rPr>
                  <a:t/>
                </a:r>
                <a14:m>
                  <m:oMath xmlns:m="http://schemas.openxmlformats.org/officeDocument/2006/math">
                    <m:f>
                      <m:fPr>
                        <m:ctrlPr>
                          <a:rPr lang="en-US" altLang="zh-CN" sz="1600" b="1" i="1" dirty="0">
                            <a:solidFill>
                              <a:schemeClr val="tx1"/>
                            </a:solidFill>
                            <a:latin typeface="Cambria Math"/>
                            <a:ea typeface="宋体" panose="02010600030101010101" pitchFamily="2" charset="-122"/>
                            <a:cs typeface="Cambria Math" panose="02040503050406030204" charset="0"/>
                          </a:rPr>
                        </m:ctrlPr>
                      </m:fPr>
                      <m:num>
                        <m:bar>
                          <m:barPr>
                            <m:ctrlPr>
                              <a:rPr lang="en-US" altLang="zh-CN" sz="1600" b="1" i="1" dirty="0">
                                <a:solidFill>
                                  <a:schemeClr val="tx1"/>
                                </a:solidFill>
                                <a:latin typeface="Cambria Math"/>
                                <a:ea typeface="宋体" panose="02010600030101010101" pitchFamily="2" charset="-122"/>
                                <a:cs typeface="Cambria Math" panose="02040503050406030204" charset="0"/>
                              </a:rPr>
                            </m:ctrlPr>
                          </m:barPr>
                          <m:e>
                            <m:r>
                              <a:rPr lang="en-US" altLang="zh-CN" sz="1600" b="1" dirty="0">
                                <a:solidFill>
                                  <a:schemeClr val="tx1"/>
                                </a:solidFill>
                                <a:latin typeface="Cambria Math"/>
                                <a:ea typeface="宋体" panose="02010600030101010101" pitchFamily="2" charset="-122"/>
                                <a:cs typeface="Cambria Math" panose="02040503050406030204" charset="0"/>
                              </a:rPr>
                              <m:t>  </m:t>
                            </m:r>
                            <m:r>
                              <a:rPr lang="zh-CN" altLang="en-US" sz="1600" b="1" i="1" dirty="0">
                                <a:solidFill>
                                  <a:schemeClr val="tx1"/>
                                </a:solidFill>
                                <a:latin typeface="Cambria Math"/>
                                <a:ea typeface="宋体" panose="02010600030101010101" pitchFamily="2" charset="-122"/>
                                <a:cs typeface="Cambria Math" panose="02040503050406030204" charset="0"/>
                              </a:rPr>
                              <m:t>高温</m:t>
                            </m:r>
                            <m:r>
                              <a:rPr lang="en-US" altLang="zh-CN" sz="1600" b="1" dirty="0">
                                <a:solidFill>
                                  <a:schemeClr val="tx1"/>
                                </a:solidFill>
                                <a:latin typeface="Cambria Math"/>
                                <a:ea typeface="宋体" panose="02010600030101010101" pitchFamily="2" charset="-122"/>
                                <a:cs typeface="Cambria Math" panose="02040503050406030204" charset="0"/>
                              </a:rPr>
                              <m:t>  </m:t>
                            </m:r>
                          </m:e>
                        </m:bar>
                      </m:num>
                      <m:den>
                        <m:r>
                          <a:rPr lang="en-US" altLang="zh-CN" sz="1600" b="1" i="1" dirty="0">
                            <a:solidFill>
                              <a:schemeClr val="tx1"/>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chemeClr val="tx1"/>
                        </a:solidFill>
                        <a:latin typeface="Cambria Math"/>
                        <a:ea typeface="宋体" panose="02010600030101010101" pitchFamily="2" charset="-122"/>
                        <a:cs typeface="Cambria Math" panose="02040503050406030204" charset="0"/>
                      </a:rPr>
                      <m:t> </m:t>
                    </m:r>
                  </m:oMath>
                </a14:m>
                <a:r>
                  <a:rPr lang="en-US" altLang="zh-CN" sz="2400" b="1" dirty="0">
                    <a:latin typeface="Times New Roman" pitchFamily="18" charset="0"/>
                    <a:cs typeface="Times New Roman" pitchFamily="18" charset="0"/>
                  </a:rPr>
                  <a:t>CaO+CO</a:t>
                </a:r>
                <a:r>
                  <a:rPr lang="en-US" altLang="zh-CN" sz="2400" b="1" baseline="-25000" dirty="0" smtClean="0">
                    <a:solidFill>
                      <a:schemeClr val="tx1"/>
                    </a:solidFill>
                    <a:latin typeface="Times New Roman" pitchFamily="18" charset="0"/>
                    <a:cs typeface="Times New Roman" pitchFamily="18" charset="0"/>
                  </a:rPr>
                  <a:t>2</a:t>
                </a:r>
                <a:r>
                  <a:rPr lang="en-US" altLang="zh-CN" sz="2400" b="1" dirty="0" smtClean="0">
                    <a:solidFill>
                      <a:schemeClr val="tx1"/>
                    </a:solidFill>
                    <a:latin typeface="Times New Roman" pitchFamily="18" charset="0"/>
                    <a:cs typeface="Times New Roman" pitchFamily="18" charset="0"/>
                  </a:rPr>
                  <a:t>↑</a:t>
                </a:r>
                <a:r>
                  <a:rPr lang="zh-CN" altLang="en-US" sz="2400" b="1" dirty="0" smtClean="0">
                    <a:latin typeface="Times New Roman" pitchFamily="18" charset="0"/>
                    <a:ea typeface="宋体" pitchFamily="2" charset="-122"/>
                    <a:cs typeface="Times New Roman" pitchFamily="18" charset="0"/>
                  </a:rPr>
                  <a:t>。</a:t>
                </a:r>
                <a:endParaRPr lang="zh-CN" altLang="zh-CN" sz="2400" b="1" dirty="0">
                  <a:latin typeface="Times New Roman" pitchFamily="18" charset="0"/>
                  <a:ea typeface="宋体" pitchFamily="2" charset="-122"/>
                  <a:cs typeface="Times New Roman" pitchFamily="18" charset="0"/>
                </a:endParaRPr>
              </a:p>
            </p:txBody>
          </p:sp>
        </mc:Choice>
        <mc:Fallback>
          <p:sp>
            <p:nvSpPr>
              <p:cNvPr id="12" name="TextBox 11"/>
              <p:cNvSpPr txBox="1">
                <a:spLocks noRot="1" noChangeAspect="1" noMove="1" noResize="1" noEditPoints="1" noAdjustHandles="1" noChangeArrowheads="1" noChangeShapeType="1" noTextEdit="1"/>
              </p:cNvSpPr>
              <p:nvPr/>
            </p:nvSpPr>
            <p:spPr>
              <a:xfrm>
                <a:off x="720000" y="4051571"/>
                <a:ext cx="9970578" cy="1041311"/>
              </a:xfrm>
              <a:prstGeom prst="rect">
                <a:avLst/>
              </a:prstGeom>
              <a:blipFill rotWithShape="1">
                <a:blip r:embed="rId4"/>
                <a:stretch>
                  <a:fillRect l="-917" t="-1176" r="-978" b="-8824"/>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316661610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extLst>
              <a:ext uri="{FF2B5EF4-FFF2-40B4-BE49-F238E27FC236}">
                <a16:creationId xmlns="" xmlns:a16="http://schemas.microsoft.com/office/drawing/2014/main" id="{A0FEA59D-C2AE-DF42-8BCB-C8C0259D0B16}"/>
              </a:ext>
            </a:extLst>
          </p:cNvPr>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42418" y="2957815"/>
            <a:ext cx="2849714" cy="144655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数据剖析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题型突破</a:t>
            </a:r>
          </a:p>
        </p:txBody>
      </p:sp>
      <p:sp>
        <p:nvSpPr>
          <p:cNvPr id="4" name="圆角矩形 3">
            <a:extLst>
              <a:ext uri="{FF2B5EF4-FFF2-40B4-BE49-F238E27FC236}">
                <a16:creationId xmlns="" xmlns:a16="http://schemas.microsoft.com/office/drawing/2014/main" id="{A964C95F-2FCC-314C-AFE2-CBA7E3267291}"/>
              </a:ext>
            </a:extLst>
          </p:cNvPr>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a:extLst>
              <a:ext uri="{FF2B5EF4-FFF2-40B4-BE49-F238E27FC236}">
                <a16:creationId xmlns="" xmlns:a16="http://schemas.microsoft.com/office/drawing/2014/main" id="{D9ABA66B-E34B-3749-821C-2A104C7ACF98}"/>
              </a:ext>
            </a:extLst>
          </p:cNvPr>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a:extLst>
              <a:ext uri="{FF2B5EF4-FFF2-40B4-BE49-F238E27FC236}">
                <a16:creationId xmlns="" xmlns:a16="http://schemas.microsoft.com/office/drawing/2014/main" id="{097CE391-17D6-1348-B001-A9F01EE6070D}"/>
              </a:ext>
            </a:extLst>
          </p:cNvPr>
          <p:cNvSpPr/>
          <p:nvPr/>
        </p:nvSpPr>
        <p:spPr>
          <a:xfrm>
            <a:off x="5748772" y="3528637"/>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椭圆 21">
            <a:extLst>
              <a:ext uri="{FF2B5EF4-FFF2-40B4-BE49-F238E27FC236}">
                <a16:creationId xmlns="" xmlns:a16="http://schemas.microsoft.com/office/drawing/2014/main" id="{62E685FC-60A4-F341-ABC6-326D6EC66351}"/>
              </a:ext>
            </a:extLst>
          </p:cNvPr>
          <p:cNvSpPr/>
          <p:nvPr/>
        </p:nvSpPr>
        <p:spPr>
          <a:xfrm>
            <a:off x="5748772" y="4461360"/>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椭圆 9">
            <a:extLst>
              <a:ext uri="{FF2B5EF4-FFF2-40B4-BE49-F238E27FC236}">
                <a16:creationId xmlns="" xmlns:a16="http://schemas.microsoft.com/office/drawing/2014/main" id="{F5A88B17-CAB7-7742-9C70-37C1F1ED5887}"/>
              </a:ext>
            </a:extLst>
          </p:cNvPr>
          <p:cNvSpPr/>
          <p:nvPr/>
        </p:nvSpPr>
        <p:spPr>
          <a:xfrm>
            <a:off x="5748772" y="2632765"/>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4911017" y="2554386"/>
            <a:ext cx="6404646" cy="2279614"/>
            <a:chOff x="3710892" y="1757564"/>
            <a:chExt cx="6404646" cy="2279614"/>
          </a:xfrm>
        </p:grpSpPr>
        <p:sp>
          <p:nvSpPr>
            <p:cNvPr id="18" name="文本框 2">
              <a:hlinkClick r:id="rId2" action="ppaction://hlinksldjump"/>
            </p:cNvPr>
            <p:cNvSpPr txBox="1"/>
            <p:nvPr/>
          </p:nvSpPr>
          <p:spPr>
            <a:xfrm>
              <a:off x="3710892" y="1757564"/>
              <a:ext cx="6404646" cy="46166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题型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一</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碳</a:t>
              </a:r>
              <a:r>
                <a:rPr lang="zh-CN" altLang="en-US" sz="2400" b="1" dirty="0">
                  <a:latin typeface="黑体" panose="02010609060101010101" pitchFamily="49" charset="-122"/>
                  <a:ea typeface="黑体" panose="02010609060101010101" pitchFamily="49" charset="-122"/>
                  <a:sym typeface="宋体" panose="02010600030101010101" pitchFamily="2" charset="-122"/>
                </a:rPr>
                <a:t>单质的性质和用途</a:t>
              </a:r>
              <a:endParaRPr lang="zh-CN" altLang="zh-CN" sz="2400" dirty="0">
                <a:latin typeface="黑体" panose="02010609060101010101" pitchFamily="49" charset="-122"/>
                <a:ea typeface="黑体" panose="02010609060101010101" pitchFamily="49" charset="-122"/>
              </a:endParaRPr>
            </a:p>
          </p:txBody>
        </p:sp>
        <p:sp>
          <p:nvSpPr>
            <p:cNvPr id="20" name="文本框 2">
              <a:hlinkClick r:id="rId3" action="ppaction://hlinksldjump"/>
            </p:cNvPr>
            <p:cNvSpPr txBox="1"/>
            <p:nvPr/>
          </p:nvSpPr>
          <p:spPr>
            <a:xfrm>
              <a:off x="3710892" y="2653435"/>
              <a:ext cx="6264284" cy="46166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题型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二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二氧化碳</a:t>
              </a:r>
              <a:r>
                <a:rPr lang="zh-CN" altLang="en-US" sz="2400" b="1" dirty="0">
                  <a:latin typeface="黑体" panose="02010609060101010101" pitchFamily="49" charset="-122"/>
                  <a:ea typeface="黑体" panose="02010609060101010101" pitchFamily="49" charset="-122"/>
                  <a:sym typeface="宋体" panose="02010600030101010101" pitchFamily="2" charset="-122"/>
                </a:rPr>
                <a:t>和一氧化碳</a:t>
              </a:r>
              <a:endParaRPr lang="zh-CN" altLang="zh-CN" sz="2400" dirty="0">
                <a:latin typeface="黑体" panose="02010609060101010101" pitchFamily="49" charset="-122"/>
                <a:ea typeface="黑体" panose="02010609060101010101" pitchFamily="49" charset="-122"/>
              </a:endParaRPr>
            </a:p>
          </p:txBody>
        </p:sp>
        <p:sp>
          <p:nvSpPr>
            <p:cNvPr id="23" name="文本框 2">
              <a:hlinkClick r:id="rId4" action="ppaction://hlinksldjump"/>
            </p:cNvPr>
            <p:cNvSpPr txBox="1"/>
            <p:nvPr/>
          </p:nvSpPr>
          <p:spPr>
            <a:xfrm>
              <a:off x="3710892" y="3575513"/>
              <a:ext cx="6264284" cy="46166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题型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三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二氧化碳</a:t>
              </a:r>
              <a:r>
                <a:rPr lang="zh-CN" altLang="en-US" sz="2400" b="1" dirty="0">
                  <a:latin typeface="黑体" panose="02010609060101010101" pitchFamily="49" charset="-122"/>
                  <a:ea typeface="黑体" panose="02010609060101010101" pitchFamily="49" charset="-122"/>
                  <a:sym typeface="宋体" panose="02010600030101010101" pitchFamily="2" charset="-122"/>
                </a:rPr>
                <a:t>对生活和环境的影响</a:t>
              </a:r>
              <a:endParaRPr lang="zh-CN" altLang="zh-CN" sz="2400" dirty="0">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xmlns="" val="13732666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415200" y="1384419"/>
            <a:ext cx="8717512" cy="5078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a:latin typeface="Times New Roman" pitchFamily="18" charset="0"/>
                <a:ea typeface="宋体" pitchFamily="2" charset="-122"/>
              </a:rPr>
              <a:t>2</a:t>
            </a:r>
            <a:r>
              <a:rPr lang="en-US" altLang="zh-CN" sz="2400" b="1" dirty="0" smtClean="0">
                <a:latin typeface="Times New Roman" pitchFamily="18" charset="0"/>
                <a:ea typeface="宋体" pitchFamily="2" charset="-122"/>
              </a:rPr>
              <a:t>.</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2013</a:t>
            </a:r>
            <a:r>
              <a:rPr lang="zh-CN" altLang="zh-CN" sz="2400" b="1" dirty="0" smtClean="0">
                <a:latin typeface="Times New Roman" pitchFamily="18" charset="0"/>
                <a:ea typeface="宋体" pitchFamily="2" charset="-122"/>
              </a:rPr>
              <a:t>·河北</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14</a:t>
            </a:r>
            <a:r>
              <a:rPr lang="zh-CN" altLang="en-US" sz="2400" b="1" dirty="0">
                <a:latin typeface="Times New Roman" pitchFamily="18" charset="0"/>
                <a:ea typeface="宋体" pitchFamily="2" charset="-122"/>
              </a:rPr>
              <a:t>）对如图所示的事例分析不正确的</a:t>
            </a:r>
            <a:r>
              <a:rPr lang="zh-CN" altLang="en-US" sz="2400" b="1" dirty="0" smtClean="0">
                <a:latin typeface="Times New Roman" pitchFamily="18" charset="0"/>
                <a:ea typeface="宋体" pitchFamily="2" charset="-122"/>
              </a:rPr>
              <a:t>是（</a:t>
            </a:r>
            <a:r>
              <a:rPr lang="zh-CN" altLang="zh-CN" sz="2400" b="1" dirty="0">
                <a:latin typeface="Times New Roman" pitchFamily="18" charset="0"/>
                <a:ea typeface="宋体" pitchFamily="2" charset="-122"/>
              </a:rPr>
              <a:t>　　</a:t>
            </a:r>
            <a:r>
              <a:rPr lang="zh-CN" altLang="en-US" sz="2400" b="1" dirty="0" smtClean="0">
                <a:latin typeface="Times New Roman" pitchFamily="18" charset="0"/>
                <a:ea typeface="宋体" pitchFamily="2" charset="-122"/>
              </a:rPr>
              <a:t>）</a:t>
            </a:r>
            <a:endParaRPr lang="en-US" altLang="zh-CN" sz="2400" b="1" dirty="0" smtClean="0">
              <a:latin typeface="Times New Roman" pitchFamily="18" charset="0"/>
              <a:ea typeface="宋体" pitchFamily="2" charset="-122"/>
            </a:endParaRPr>
          </a:p>
          <a:p>
            <a:pPr algn="just">
              <a:lnSpc>
                <a:spcPct val="150000"/>
              </a:lnSpc>
            </a:pPr>
            <a:r>
              <a:rPr lang="en-US" altLang="zh-CN" sz="2400" b="1" dirty="0" smtClean="0">
                <a:latin typeface="Times New Roman" pitchFamily="18" charset="0"/>
                <a:ea typeface="宋体" pitchFamily="2" charset="-122"/>
              </a:rPr>
              <a:t>A</a:t>
            </a:r>
            <a:r>
              <a:rPr lang="en-US" altLang="zh-CN" sz="2400" b="1" dirty="0">
                <a:latin typeface="Times New Roman" pitchFamily="18" charset="0"/>
                <a:ea typeface="宋体" pitchFamily="2" charset="-122"/>
              </a:rPr>
              <a:t>.</a:t>
            </a:r>
            <a:r>
              <a:rPr lang="zh-CN" altLang="en-US" sz="2400" b="1" dirty="0">
                <a:latin typeface="Times New Roman" pitchFamily="18" charset="0"/>
                <a:ea typeface="宋体" pitchFamily="2" charset="-122"/>
              </a:rPr>
              <a:t>图</a:t>
            </a:r>
            <a:r>
              <a:rPr lang="zh-CN" altLang="en-US" sz="2400" b="1" dirty="0" smtClean="0">
                <a:latin typeface="Times New Roman" pitchFamily="18" charset="0"/>
                <a:ea typeface="宋体" pitchFamily="2" charset="-122"/>
              </a:rPr>
              <a:t>①：用</a:t>
            </a:r>
            <a:r>
              <a:rPr lang="zh-CN" altLang="en-US" sz="2400" b="1" dirty="0">
                <a:latin typeface="Times New Roman" pitchFamily="18" charset="0"/>
                <a:ea typeface="宋体" pitchFamily="2" charset="-122"/>
              </a:rPr>
              <a:t>墨绘制的古画保存至今</a:t>
            </a:r>
            <a:r>
              <a:rPr lang="en-US" altLang="zh-CN" sz="2400" b="1" dirty="0">
                <a:latin typeface="Times New Roman" pitchFamily="18" charset="0"/>
                <a:ea typeface="宋体" pitchFamily="2" charset="-122"/>
              </a:rPr>
              <a:t>——</a:t>
            </a:r>
            <a:r>
              <a:rPr lang="zh-CN" altLang="en-US" sz="2400" b="1" dirty="0">
                <a:latin typeface="Times New Roman" pitchFamily="18" charset="0"/>
                <a:ea typeface="宋体" pitchFamily="2" charset="-122"/>
              </a:rPr>
              <a:t>常温下碳的化学性质不活泼</a:t>
            </a:r>
          </a:p>
          <a:p>
            <a:pPr algn="just">
              <a:lnSpc>
                <a:spcPct val="150000"/>
              </a:lnSpc>
            </a:pPr>
            <a:r>
              <a:rPr lang="en-US" altLang="zh-CN" sz="2400" b="1" dirty="0">
                <a:latin typeface="Times New Roman" pitchFamily="18" charset="0"/>
                <a:ea typeface="宋体" pitchFamily="2" charset="-122"/>
              </a:rPr>
              <a:t>B.</a:t>
            </a:r>
            <a:r>
              <a:rPr lang="zh-CN" altLang="en-US" sz="2400" b="1" dirty="0">
                <a:latin typeface="Times New Roman" pitchFamily="18" charset="0"/>
                <a:ea typeface="宋体" pitchFamily="2" charset="-122"/>
              </a:rPr>
              <a:t>图</a:t>
            </a:r>
            <a:r>
              <a:rPr lang="zh-CN" altLang="en-US" sz="2400" b="1" dirty="0" smtClean="0">
                <a:latin typeface="Times New Roman" pitchFamily="18" charset="0"/>
                <a:ea typeface="宋体" pitchFamily="2" charset="-122"/>
              </a:rPr>
              <a:t>②：往</a:t>
            </a:r>
            <a:r>
              <a:rPr lang="zh-CN" altLang="en-US" sz="2400" b="1" dirty="0">
                <a:latin typeface="Times New Roman" pitchFamily="18" charset="0"/>
                <a:ea typeface="宋体" pitchFamily="2" charset="-122"/>
              </a:rPr>
              <a:t>鱼缸里不断通入</a:t>
            </a:r>
            <a:r>
              <a:rPr lang="zh-CN" altLang="en-US" sz="2400" b="1" dirty="0" smtClean="0">
                <a:latin typeface="Times New Roman" pitchFamily="18" charset="0"/>
                <a:ea typeface="宋体" pitchFamily="2" charset="-122"/>
              </a:rPr>
              <a:t>空气，增加</a:t>
            </a:r>
            <a:r>
              <a:rPr lang="zh-CN" altLang="en-US" sz="2400" b="1" dirty="0">
                <a:latin typeface="Times New Roman" pitchFamily="18" charset="0"/>
                <a:ea typeface="宋体" pitchFamily="2" charset="-122"/>
              </a:rPr>
              <a:t>水中含氧量</a:t>
            </a:r>
            <a:r>
              <a:rPr lang="en-US" altLang="zh-CN" sz="2400" b="1" dirty="0">
                <a:latin typeface="Times New Roman" pitchFamily="18" charset="0"/>
                <a:ea typeface="宋体" pitchFamily="2" charset="-122"/>
              </a:rPr>
              <a:t>——</a:t>
            </a:r>
            <a:r>
              <a:rPr lang="zh-CN" altLang="en-US" sz="2400" b="1" dirty="0">
                <a:latin typeface="Times New Roman" pitchFamily="18" charset="0"/>
                <a:ea typeface="宋体" pitchFamily="2" charset="-122"/>
              </a:rPr>
              <a:t>氧气不易溶于水</a:t>
            </a:r>
          </a:p>
          <a:p>
            <a:pPr algn="just">
              <a:lnSpc>
                <a:spcPct val="150000"/>
              </a:lnSpc>
            </a:pPr>
            <a:r>
              <a:rPr lang="en-US" altLang="zh-CN" sz="2400" b="1" dirty="0">
                <a:latin typeface="Times New Roman" pitchFamily="18" charset="0"/>
                <a:ea typeface="宋体" pitchFamily="2" charset="-122"/>
              </a:rPr>
              <a:t>C.</a:t>
            </a:r>
            <a:r>
              <a:rPr lang="zh-CN" altLang="en-US" sz="2400" b="1" dirty="0">
                <a:latin typeface="Times New Roman" pitchFamily="18" charset="0"/>
                <a:ea typeface="宋体" pitchFamily="2" charset="-122"/>
              </a:rPr>
              <a:t>图</a:t>
            </a:r>
            <a:r>
              <a:rPr lang="zh-CN" altLang="en-US" sz="2400" b="1" dirty="0" smtClean="0">
                <a:latin typeface="Times New Roman" pitchFamily="18" charset="0"/>
                <a:ea typeface="宋体" pitchFamily="2" charset="-122"/>
              </a:rPr>
              <a:t>③：利用</a:t>
            </a:r>
            <a:r>
              <a:rPr lang="zh-CN" altLang="en-US" sz="2400" b="1" dirty="0">
                <a:latin typeface="Times New Roman" pitchFamily="18" charset="0"/>
                <a:ea typeface="宋体" pitchFamily="2" charset="-122"/>
              </a:rPr>
              <a:t>悬挂重物的细线检查墙壁是否竖直</a:t>
            </a:r>
            <a:r>
              <a:rPr lang="en-US" altLang="zh-CN" sz="2400" b="1" dirty="0">
                <a:latin typeface="Times New Roman" pitchFamily="18" charset="0"/>
                <a:ea typeface="宋体" pitchFamily="2" charset="-122"/>
              </a:rPr>
              <a:t>——</a:t>
            </a:r>
            <a:r>
              <a:rPr lang="zh-CN" altLang="en-US" sz="2400" b="1" dirty="0">
                <a:latin typeface="Times New Roman" pitchFamily="18" charset="0"/>
                <a:ea typeface="宋体" pitchFamily="2" charset="-122"/>
              </a:rPr>
              <a:t>重力的方向总是</a:t>
            </a:r>
            <a:r>
              <a:rPr lang="zh-CN" altLang="en-US" sz="2400" b="1" dirty="0" smtClean="0">
                <a:latin typeface="Times New Roman" pitchFamily="18" charset="0"/>
                <a:ea typeface="宋体" pitchFamily="2" charset="-122"/>
              </a:rPr>
              <a:t>竖直向下</a:t>
            </a:r>
            <a:endParaRPr lang="zh-CN" altLang="en-US" sz="2400" b="1" dirty="0">
              <a:latin typeface="Times New Roman" pitchFamily="18" charset="0"/>
              <a:ea typeface="宋体" pitchFamily="2" charset="-122"/>
            </a:endParaRPr>
          </a:p>
          <a:p>
            <a:pPr algn="just">
              <a:lnSpc>
                <a:spcPct val="150000"/>
              </a:lnSpc>
            </a:pPr>
            <a:r>
              <a:rPr lang="en-US" altLang="zh-CN" sz="2400" b="1" dirty="0">
                <a:latin typeface="Times New Roman" pitchFamily="18" charset="0"/>
                <a:ea typeface="宋体" pitchFamily="2" charset="-122"/>
              </a:rPr>
              <a:t>D.</a:t>
            </a:r>
            <a:r>
              <a:rPr lang="zh-CN" altLang="en-US" sz="2400" b="1" dirty="0">
                <a:latin typeface="Times New Roman" pitchFamily="18" charset="0"/>
                <a:ea typeface="宋体" pitchFamily="2" charset="-122"/>
              </a:rPr>
              <a:t>图</a:t>
            </a:r>
            <a:r>
              <a:rPr lang="zh-CN" altLang="en-US" sz="2400" b="1" dirty="0" smtClean="0">
                <a:latin typeface="Times New Roman" pitchFamily="18" charset="0"/>
                <a:ea typeface="宋体" pitchFamily="2" charset="-122"/>
              </a:rPr>
              <a:t>④：用</a:t>
            </a:r>
            <a:r>
              <a:rPr lang="zh-CN" altLang="en-US" sz="2400" b="1" dirty="0">
                <a:latin typeface="Times New Roman" pitchFamily="18" charset="0"/>
                <a:ea typeface="宋体" pitchFamily="2" charset="-122"/>
              </a:rPr>
              <a:t>等大的力拉伸和压缩</a:t>
            </a:r>
            <a:r>
              <a:rPr lang="zh-CN" altLang="en-US" sz="2400" b="1" dirty="0" smtClean="0">
                <a:latin typeface="Times New Roman" pitchFamily="18" charset="0"/>
                <a:ea typeface="宋体" pitchFamily="2" charset="-122"/>
              </a:rPr>
              <a:t>弹簧，弹簧</a:t>
            </a:r>
            <a:r>
              <a:rPr lang="zh-CN" altLang="en-US" sz="2400" b="1" dirty="0">
                <a:latin typeface="Times New Roman" pitchFamily="18" charset="0"/>
                <a:ea typeface="宋体" pitchFamily="2" charset="-122"/>
              </a:rPr>
              <a:t>形状不同</a:t>
            </a:r>
            <a:r>
              <a:rPr lang="en-US" altLang="zh-CN" sz="2400" b="1" dirty="0">
                <a:latin typeface="Times New Roman" pitchFamily="18" charset="0"/>
                <a:ea typeface="宋体" pitchFamily="2" charset="-122"/>
              </a:rPr>
              <a:t>——</a:t>
            </a:r>
            <a:r>
              <a:rPr lang="zh-CN" altLang="en-US" sz="2400" b="1" dirty="0">
                <a:latin typeface="Times New Roman" pitchFamily="18" charset="0"/>
                <a:ea typeface="宋体" pitchFamily="2" charset="-122"/>
              </a:rPr>
              <a:t>力的作用效果与作用点有关</a:t>
            </a: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8536264" y="1484524"/>
            <a:ext cx="363890" cy="461665"/>
          </a:xfrm>
          <a:prstGeom prst="rect">
            <a:avLst/>
          </a:prstGeom>
        </p:spPr>
        <p:txBody>
          <a:bodyPr wrap="square">
            <a:spAutoFit/>
          </a:body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pic>
        <p:nvPicPr>
          <p:cNvPr id="9" name="1201.eps" descr="id:2147501893;FounderCES"/>
          <p:cNvPicPr>
            <a:picLocks noChangeAspect="1"/>
          </p:cNvPicPr>
          <p:nvPr/>
        </p:nvPicPr>
        <p:blipFill>
          <a:blip r:embed="rId4"/>
          <a:stretch>
            <a:fillRect/>
          </a:stretch>
        </p:blipFill>
        <p:spPr>
          <a:xfrm>
            <a:off x="9214994" y="2645026"/>
            <a:ext cx="2567768" cy="2880000"/>
          </a:xfrm>
          <a:prstGeom prst="rect">
            <a:avLst/>
          </a:prstGeom>
        </p:spPr>
      </p:pic>
    </p:spTree>
    <p:extLst>
      <p:ext uri="{BB962C8B-B14F-4D97-AF65-F5344CB8AC3E}">
        <p14:creationId xmlns:p14="http://schemas.microsoft.com/office/powerpoint/2010/main" xmlns="" val="720535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20000" y="2548297"/>
            <a:ext cx="6522213" cy="627895"/>
            <a:chOff x="1034884" y="629878"/>
            <a:chExt cx="6522213" cy="627895"/>
          </a:xfrm>
        </p:grpSpPr>
        <p:sp>
          <p:nvSpPr>
            <p:cNvPr id="17" name="圆角矩形 6">
              <a:hlinkClick r:id="rId4" action="ppaction://hlinksldjump"/>
            </p:cNvPr>
            <p:cNvSpPr/>
            <p:nvPr>
              <p:custDataLst>
                <p:tags r:id="rId1"/>
              </p:custDataLst>
            </p:nvPr>
          </p:nvSpPr>
          <p:spPr>
            <a:xfrm flipH="1">
              <a:off x="2642683" y="664479"/>
              <a:ext cx="4914414"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碳单质的性质和用途</a:t>
              </a: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题型一</a:t>
              </a:r>
              <a:endParaRPr lang="zh-CN" altLang="en-US" sz="24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20" name="文本框 99"/>
          <p:cNvSpPr txBox="1">
            <a:spLocks noChangeArrowheads="1"/>
          </p:cNvSpPr>
          <p:nvPr/>
        </p:nvSpPr>
        <p:spPr bwMode="auto">
          <a:xfrm>
            <a:off x="720000" y="3473626"/>
            <a:ext cx="10984232" cy="28623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a:latin typeface="Times New Roman" pitchFamily="18" charset="0"/>
                <a:ea typeface="宋体" pitchFamily="2" charset="-122"/>
                <a:cs typeface="Times New Roman" pitchFamily="18" charset="0"/>
              </a:rPr>
              <a:t>例</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石家庄栾城区期末</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关于碳的单质的</a:t>
            </a:r>
            <a:r>
              <a:rPr lang="zh-CN" altLang="en-US" sz="2400" b="1" dirty="0" smtClean="0">
                <a:latin typeface="Times New Roman" pitchFamily="18" charset="0"/>
                <a:ea typeface="宋体" pitchFamily="2" charset="-122"/>
                <a:cs typeface="Times New Roman" pitchFamily="18" charset="0"/>
              </a:rPr>
              <a:t>说法，错误</a:t>
            </a:r>
            <a:r>
              <a:rPr lang="zh-CN" altLang="en-US" sz="2400" b="1" dirty="0">
                <a:latin typeface="Times New Roman" pitchFamily="18" charset="0"/>
                <a:ea typeface="宋体" pitchFamily="2" charset="-122"/>
                <a:cs typeface="Times New Roman" pitchFamily="18" charset="0"/>
              </a:rPr>
              <a:t>的是（ 　　</a:t>
            </a:r>
            <a:r>
              <a:rPr lang="zh-CN" altLang="en-US" sz="2400" b="1" dirty="0" smtClean="0">
                <a:latin typeface="Times New Roman" pitchFamily="18" charset="0"/>
                <a:ea typeface="宋体" pitchFamily="2" charset="-122"/>
                <a:cs typeface="Times New Roman" pitchFamily="18" charset="0"/>
              </a:rPr>
              <a:t>）</a:t>
            </a:r>
            <a:endParaRPr lang="en-US" altLang="zh-CN" sz="2400" b="1" dirty="0">
              <a:latin typeface="Times New Roman" pitchFamily="18" charset="0"/>
              <a:ea typeface="宋体" pitchFamily="2" charset="-122"/>
              <a:cs typeface="Times New Roman" pitchFamily="18" charset="0"/>
            </a:endParaRPr>
          </a:p>
          <a:p>
            <a:pPr>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金刚石、石墨、</a:t>
            </a:r>
            <a:r>
              <a:rPr lang="en-US" altLang="zh-CN" sz="2400" b="1" dirty="0">
                <a:latin typeface="Times New Roman" pitchFamily="18" charset="0"/>
                <a:ea typeface="宋体" pitchFamily="2" charset="-122"/>
                <a:cs typeface="Times New Roman" pitchFamily="18" charset="0"/>
              </a:rPr>
              <a:t>C</a:t>
            </a:r>
            <a:r>
              <a:rPr lang="en-US" altLang="zh-CN" sz="2400" b="1" baseline="-25000" dirty="0">
                <a:latin typeface="Times New Roman" pitchFamily="18" charset="0"/>
                <a:ea typeface="宋体" pitchFamily="2" charset="-122"/>
                <a:cs typeface="Times New Roman" pitchFamily="18" charset="0"/>
              </a:rPr>
              <a:t>60</a:t>
            </a:r>
            <a:r>
              <a:rPr lang="zh-CN" altLang="en-US" sz="2400" b="1" dirty="0">
                <a:latin typeface="Times New Roman" pitchFamily="18" charset="0"/>
                <a:ea typeface="宋体" pitchFamily="2" charset="-122"/>
                <a:cs typeface="Times New Roman" pitchFamily="18" charset="0"/>
              </a:rPr>
              <a:t>都直接由碳原子构成</a:t>
            </a:r>
          </a:p>
          <a:p>
            <a:pPr>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原子的排列方式</a:t>
            </a:r>
            <a:r>
              <a:rPr lang="zh-CN" altLang="en-US" sz="2400" b="1" dirty="0" smtClean="0">
                <a:latin typeface="Times New Roman" pitchFamily="18" charset="0"/>
                <a:ea typeface="宋体" pitchFamily="2" charset="-122"/>
                <a:cs typeface="Times New Roman" pitchFamily="18" charset="0"/>
              </a:rPr>
              <a:t>不同，决定</a:t>
            </a:r>
            <a:r>
              <a:rPr lang="zh-CN" altLang="en-US" sz="2400" b="1" dirty="0">
                <a:latin typeface="Times New Roman" pitchFamily="18" charset="0"/>
                <a:ea typeface="宋体" pitchFamily="2" charset="-122"/>
                <a:cs typeface="Times New Roman" pitchFamily="18" charset="0"/>
              </a:rPr>
              <a:t>了碳单质的性质的不同</a:t>
            </a:r>
          </a:p>
          <a:p>
            <a:pPr>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木炭、活性炭都具有吸附能力</a:t>
            </a:r>
          </a:p>
          <a:p>
            <a:pPr>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金刚石可用来裁玻璃</a:t>
            </a:r>
          </a:p>
        </p:txBody>
      </p:sp>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5" name="组合 14"/>
          <p:cNvGrpSpPr/>
          <p:nvPr/>
        </p:nvGrpSpPr>
        <p:grpSpPr>
          <a:xfrm>
            <a:off x="2574681" y="1422952"/>
            <a:ext cx="5882885" cy="729465"/>
            <a:chOff x="823582" y="935961"/>
            <a:chExt cx="5767939" cy="729465"/>
          </a:xfrm>
        </p:grpSpPr>
        <p:sp>
          <p:nvSpPr>
            <p:cNvPr id="21" name="圆角矩形 20">
              <a:extLst>
                <a:ext uri="{FF2B5EF4-FFF2-40B4-BE49-F238E27FC236}">
                  <a16:creationId xmlns="" xmlns:a16="http://schemas.microsoft.com/office/drawing/2014/main" id="{4EC6608A-B202-7A41-BC30-4412A8F4D3B5}"/>
                </a:ext>
              </a:extLst>
            </p:cNvPr>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2" name="矩形 21">
              <a:extLst>
                <a:ext uri="{FF2B5EF4-FFF2-40B4-BE49-F238E27FC236}">
                  <a16:creationId xmlns="" xmlns:a16="http://schemas.microsoft.com/office/drawing/2014/main" id="{DF2E1927-ACF9-BF46-B1D7-698A0C93C3AE}"/>
                </a:ext>
              </a:extLst>
            </p:cNvPr>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itchFamily="2" charset="-122"/>
                  <a:ea typeface="宋体" pitchFamily="2" charset="-122"/>
                </a:rPr>
                <a:t>数据剖析</a:t>
              </a:r>
              <a:r>
                <a:rPr kumimoji="1" lang="en-US" altLang="zh-CN" sz="2800" b="1" dirty="0" smtClean="0">
                  <a:latin typeface="宋体" pitchFamily="2" charset="-122"/>
                  <a:ea typeface="宋体" pitchFamily="2" charset="-122"/>
                </a:rPr>
                <a:t>  </a:t>
              </a:r>
              <a:r>
                <a:rPr kumimoji="1" lang="zh-CN" altLang="en-US" sz="2800" b="1" dirty="0">
                  <a:latin typeface="宋体" pitchFamily="2" charset="-122"/>
                  <a:ea typeface="宋体" pitchFamily="2" charset="-122"/>
                </a:rPr>
                <a:t>题型突破</a:t>
              </a:r>
            </a:p>
          </p:txBody>
        </p:sp>
        <p:sp>
          <p:nvSpPr>
            <p:cNvPr id="23" name="椭圆 22">
              <a:extLst>
                <a:ext uri="{FF2B5EF4-FFF2-40B4-BE49-F238E27FC236}">
                  <a16:creationId xmlns="" xmlns:a16="http://schemas.microsoft.com/office/drawing/2014/main" id="{5920A314-74D5-1E43-9B9B-B3ABE0865528}"/>
                </a:ext>
              </a:extLst>
            </p:cNvPr>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TextBox 26"/>
            <p:cNvSpPr txBox="1"/>
            <p:nvPr/>
          </p:nvSpPr>
          <p:spPr>
            <a:xfrm>
              <a:off x="1245421" y="1049837"/>
              <a:ext cx="585627" cy="523220"/>
            </a:xfrm>
            <a:prstGeom prst="rect">
              <a:avLst/>
            </a:prstGeom>
            <a:noFill/>
          </p:spPr>
          <p:txBody>
            <a:bodyPr wrap="square" rtlCol="0">
              <a:spAutoFit/>
            </a:bodyPr>
            <a:lstStyle/>
            <a:p>
              <a:pPr algn="ctr"/>
              <a:r>
                <a:rPr lang="en-US" altLang="zh-CN" sz="2800" b="1" dirty="0">
                  <a:solidFill>
                    <a:schemeClr val="bg1"/>
                  </a:solidFill>
                  <a:latin typeface="Times New Roman" pitchFamily="18" charset="0"/>
                  <a:ea typeface="宋体" pitchFamily="2" charset="-122"/>
                  <a:cs typeface="Times New Roman" pitchFamily="18" charset="0"/>
                </a:rPr>
                <a:t>3</a:t>
              </a:r>
              <a:endParaRPr lang="zh-CN" altLang="en-US" sz="2800" b="1" dirty="0">
                <a:solidFill>
                  <a:schemeClr val="bg1"/>
                </a:solidFill>
                <a:latin typeface="Times New Roman" pitchFamily="18" charset="0"/>
                <a:ea typeface="宋体" pitchFamily="2" charset="-122"/>
                <a:cs typeface="Times New Roman" pitchFamily="18" charset="0"/>
              </a:endParaRPr>
            </a:p>
          </p:txBody>
        </p:sp>
      </p:grpSp>
      <p:sp>
        <p:nvSpPr>
          <p:cNvPr id="28" name="矩形 27"/>
          <p:cNvSpPr/>
          <p:nvPr/>
        </p:nvSpPr>
        <p:spPr>
          <a:xfrm>
            <a:off x="9950666" y="3570564"/>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A</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1936125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2378684"/>
            <a:ext cx="10749511" cy="2308324"/>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题型解法</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nSpc>
                <a:spcPct val="150000"/>
              </a:lnSpc>
            </a:pP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r>
              <a:rPr lang="zh-CN" altLang="en-US" sz="2400" b="1" dirty="0" smtClean="0">
                <a:latin typeface="Times New Roman" pitchFamily="18" charset="0"/>
                <a:ea typeface="宋体" pitchFamily="2" charset="-122"/>
                <a:cs typeface="Times New Roman" pitchFamily="18" charset="0"/>
              </a:rPr>
              <a:t>金刚石</a:t>
            </a:r>
            <a:r>
              <a:rPr lang="zh-CN" altLang="en-US" sz="2400" b="1" dirty="0">
                <a:latin typeface="Times New Roman" pitchFamily="18" charset="0"/>
                <a:ea typeface="宋体" pitchFamily="2" charset="-122"/>
                <a:cs typeface="Times New Roman" pitchFamily="18" charset="0"/>
              </a:rPr>
              <a:t>和石墨都是由碳原子构成的</a:t>
            </a:r>
            <a:r>
              <a:rPr lang="en-US" altLang="zh-CN" sz="2400" b="1" dirty="0">
                <a:latin typeface="宋体" pitchFamily="2" charset="-122"/>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C</a:t>
            </a:r>
            <a:r>
              <a:rPr lang="en-US" altLang="zh-CN" sz="2400" b="1" baseline="-25000" dirty="0">
                <a:latin typeface="Times New Roman" pitchFamily="18" charset="0"/>
                <a:ea typeface="宋体" pitchFamily="2" charset="-122"/>
                <a:cs typeface="Times New Roman" pitchFamily="18" charset="0"/>
              </a:rPr>
              <a:t>60</a:t>
            </a:r>
            <a:r>
              <a:rPr lang="zh-CN" altLang="en-US" sz="2400" b="1" dirty="0">
                <a:latin typeface="Times New Roman" pitchFamily="18" charset="0"/>
                <a:ea typeface="宋体" pitchFamily="2" charset="-122"/>
                <a:cs typeface="Times New Roman" pitchFamily="18" charset="0"/>
              </a:rPr>
              <a:t>是由分子构成</a:t>
            </a:r>
            <a:r>
              <a:rPr lang="zh-CN" altLang="en-US" sz="2400" b="1" dirty="0">
                <a:latin typeface="宋体" pitchFamily="2" charset="-122"/>
                <a:ea typeface="宋体" pitchFamily="2" charset="-122"/>
                <a:cs typeface="Times New Roman" pitchFamily="18" charset="0"/>
              </a:rPr>
              <a:t>的</a:t>
            </a:r>
            <a:r>
              <a:rPr lang="en-US" altLang="zh-CN" sz="2400" b="1" dirty="0">
                <a:latin typeface="宋体" pitchFamily="2" charset="-122"/>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碳</a:t>
            </a:r>
            <a:r>
              <a:rPr lang="zh-CN" altLang="en-US" sz="2400" b="1" dirty="0" smtClean="0">
                <a:latin typeface="Times New Roman" pitchFamily="18" charset="0"/>
                <a:ea typeface="宋体" pitchFamily="2" charset="-122"/>
                <a:cs typeface="Times New Roman" pitchFamily="18" charset="0"/>
              </a:rPr>
              <a:t>单质，由于</a:t>
            </a:r>
            <a:r>
              <a:rPr lang="zh-CN" altLang="en-US" sz="2400" b="1" dirty="0">
                <a:latin typeface="Times New Roman" pitchFamily="18" charset="0"/>
                <a:ea typeface="宋体" pitchFamily="2" charset="-122"/>
                <a:cs typeface="Times New Roman" pitchFamily="18" charset="0"/>
              </a:rPr>
              <a:t>碳原子的排列方式</a:t>
            </a:r>
            <a:r>
              <a:rPr lang="zh-CN" altLang="en-US" sz="2400" b="1" dirty="0" smtClean="0">
                <a:latin typeface="Times New Roman" pitchFamily="18" charset="0"/>
                <a:ea typeface="宋体" pitchFamily="2" charset="-122"/>
                <a:cs typeface="Times New Roman" pitchFamily="18" charset="0"/>
              </a:rPr>
              <a:t>不同，所以</a:t>
            </a:r>
            <a:r>
              <a:rPr lang="zh-CN" altLang="en-US" sz="2400" b="1" dirty="0">
                <a:latin typeface="Times New Roman" pitchFamily="18" charset="0"/>
                <a:ea typeface="宋体" pitchFamily="2" charset="-122"/>
                <a:cs typeface="Times New Roman" pitchFamily="18" charset="0"/>
              </a:rPr>
              <a:t>它们的物理性质存在很大</a:t>
            </a:r>
            <a:r>
              <a:rPr lang="zh-CN" altLang="en-US" sz="2400" b="1" dirty="0" smtClean="0">
                <a:latin typeface="Times New Roman" pitchFamily="18" charset="0"/>
                <a:ea typeface="宋体" pitchFamily="2" charset="-122"/>
                <a:cs typeface="Times New Roman" pitchFamily="18" charset="0"/>
              </a:rPr>
              <a:t>差异，但</a:t>
            </a:r>
            <a:r>
              <a:rPr lang="zh-CN" altLang="en-US" sz="2400" b="1" dirty="0">
                <a:latin typeface="Times New Roman" pitchFamily="18" charset="0"/>
                <a:ea typeface="宋体" pitchFamily="2" charset="-122"/>
                <a:cs typeface="Times New Roman" pitchFamily="18" charset="0"/>
              </a:rPr>
              <a:t>化学性质相似。</a:t>
            </a:r>
          </a:p>
        </p:txBody>
      </p:sp>
    </p:spTree>
    <p:extLst>
      <p:ext uri="{BB962C8B-B14F-4D97-AF65-F5344CB8AC3E}">
        <p14:creationId xmlns:p14="http://schemas.microsoft.com/office/powerpoint/2010/main" xmlns="" val="365050479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859390"/>
            <a:ext cx="10749511" cy="2862322"/>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题型演练</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秦皇岛卢龙县期末</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下列物质</a:t>
            </a:r>
            <a:r>
              <a:rPr lang="zh-CN" altLang="en-US" sz="2400" b="1" dirty="0" smtClean="0">
                <a:latin typeface="Times New Roman" pitchFamily="18" charset="0"/>
                <a:ea typeface="宋体" pitchFamily="2" charset="-122"/>
                <a:cs typeface="Times New Roman" pitchFamily="18" charset="0"/>
              </a:rPr>
              <a:t>中，不</a:t>
            </a:r>
            <a:r>
              <a:rPr lang="zh-CN" altLang="en-US" sz="2400" b="1" dirty="0">
                <a:latin typeface="Times New Roman" pitchFamily="18" charset="0"/>
                <a:ea typeface="宋体" pitchFamily="2" charset="-122"/>
                <a:cs typeface="Times New Roman" pitchFamily="18" charset="0"/>
              </a:rPr>
              <a:t>属于碳单质的是（　　</a:t>
            </a:r>
            <a:r>
              <a:rPr lang="zh-CN" altLang="en-US" sz="2400" b="1" dirty="0" smtClean="0">
                <a:latin typeface="Times New Roman" pitchFamily="18" charset="0"/>
                <a:ea typeface="宋体" pitchFamily="2" charset="-122"/>
                <a:cs typeface="Times New Roman" pitchFamily="18" charset="0"/>
              </a:rPr>
              <a:t>）</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石墨　　</a:t>
            </a:r>
            <a:r>
              <a:rPr lang="zh-CN" altLang="en-US" sz="2400" b="1" dirty="0" smtClean="0">
                <a:latin typeface="Times New Roman" pitchFamily="18" charset="0"/>
                <a:ea typeface="宋体" pitchFamily="2" charset="-122"/>
                <a:cs typeface="Times New Roman" pitchFamily="18" charset="0"/>
              </a:rPr>
              <a:t>     </a:t>
            </a:r>
            <a:r>
              <a:rPr lang="zh-CN" altLang="en-US" sz="2400" b="1" dirty="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B.C</a:t>
            </a:r>
            <a:r>
              <a:rPr lang="en-US" altLang="zh-CN" sz="2400" b="1" baseline="-25000" dirty="0" smtClean="0">
                <a:latin typeface="Times New Roman" pitchFamily="18" charset="0"/>
                <a:ea typeface="宋体" pitchFamily="2" charset="-122"/>
                <a:cs typeface="Times New Roman" pitchFamily="18" charset="0"/>
              </a:rPr>
              <a:t>60</a:t>
            </a:r>
            <a:r>
              <a:rPr lang="en-US" altLang="zh-CN" sz="2400" b="1" dirty="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                    C</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煤炭	</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D</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金刚石</a:t>
            </a:r>
            <a:endParaRPr lang="en-US" altLang="zh-CN" sz="2400" b="1" dirty="0">
              <a:latin typeface="Times New Roman" pitchFamily="18" charset="0"/>
              <a:ea typeface="宋体" pitchFamily="2" charset="-122"/>
              <a:cs typeface="Times New Roman" pitchFamily="18" charset="0"/>
            </a:endParaRPr>
          </a:p>
        </p:txBody>
      </p:sp>
      <p:sp>
        <p:nvSpPr>
          <p:cNvPr id="6" name="矩形 5"/>
          <p:cNvSpPr/>
          <p:nvPr/>
        </p:nvSpPr>
        <p:spPr>
          <a:xfrm>
            <a:off x="9516064" y="3075293"/>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2504869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678766"/>
            <a:ext cx="10749511" cy="1130246"/>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承德宽城县期末</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物质的性质在很大程度上决定了物质的用途。下列关于碳单质的描述中正确的是（　　</a:t>
            </a:r>
            <a:r>
              <a:rPr lang="zh-CN" altLang="en-US"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p:txBody>
      </p:sp>
      <p:sp>
        <p:nvSpPr>
          <p:cNvPr id="6" name="矩形 5"/>
          <p:cNvSpPr/>
          <p:nvPr/>
        </p:nvSpPr>
        <p:spPr>
          <a:xfrm>
            <a:off x="5223894" y="2322670"/>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A</a:t>
            </a:r>
            <a:endParaRPr lang="zh-CN" altLang="en-US" sz="2400" dirty="0">
              <a:latin typeface="Times New Roman" pitchFamily="18" charset="0"/>
              <a:cs typeface="Times New Roman" pitchFamily="18" charset="0"/>
            </a:endParaRPr>
          </a:p>
        </p:txBody>
      </p:sp>
      <p:graphicFrame>
        <p:nvGraphicFramePr>
          <p:cNvPr id="7" name="表格 6"/>
          <p:cNvGraphicFramePr>
            <a:graphicFrameLocks noGrp="1"/>
          </p:cNvGraphicFramePr>
          <p:nvPr>
            <p:extLst>
              <p:ext uri="{D42A27DB-BD31-4B8C-83A1-F6EECF244321}">
                <p14:modId xmlns:p14="http://schemas.microsoft.com/office/powerpoint/2010/main" xmlns="" val="1444511344"/>
              </p:ext>
            </p:extLst>
          </p:nvPr>
        </p:nvGraphicFramePr>
        <p:xfrm>
          <a:off x="874936" y="2980267"/>
          <a:ext cx="9942923" cy="3041695"/>
        </p:xfrm>
        <a:graphic>
          <a:graphicData uri="http://schemas.openxmlformats.org/drawingml/2006/table">
            <a:tbl>
              <a:tblPr firstRow="1" bandRow="1">
                <a:tableStyleId>{5940675A-B579-460E-94D1-54222C63F5DA}</a:tableStyleId>
              </a:tblPr>
              <a:tblGrid>
                <a:gridCol w="1021597"/>
                <a:gridCol w="4165600"/>
                <a:gridCol w="4755726"/>
              </a:tblGrid>
              <a:tr h="608339">
                <a:tc>
                  <a:txBody>
                    <a:bodyPr/>
                    <a:lstStyle/>
                    <a:p>
                      <a:pPr algn="ctr">
                        <a:lnSpc>
                          <a:spcPct val="150000"/>
                        </a:lnSpc>
                      </a:pPr>
                      <a:r>
                        <a:rPr lang="zh-CN" altLang="en-US" sz="2000" b="1" dirty="0" smtClean="0">
                          <a:latin typeface="黑体" pitchFamily="49" charset="-122"/>
                          <a:ea typeface="黑体" pitchFamily="49" charset="-122"/>
                        </a:rPr>
                        <a:t>选项</a:t>
                      </a:r>
                      <a:endParaRPr lang="en-US" altLang="zh-CN" sz="2000" b="1" dirty="0" smtClean="0">
                        <a:latin typeface="黑体" pitchFamily="49" charset="-122"/>
                        <a:ea typeface="黑体" pitchFamily="49" charset="-122"/>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000" b="1" dirty="0" smtClean="0">
                          <a:latin typeface="黑体" pitchFamily="49" charset="-122"/>
                          <a:ea typeface="黑体" pitchFamily="49" charset="-122"/>
                        </a:rPr>
                        <a:t>性质</a:t>
                      </a: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000" b="1" dirty="0" smtClean="0">
                          <a:latin typeface="黑体" pitchFamily="49" charset="-122"/>
                          <a:ea typeface="黑体" pitchFamily="49" charset="-122"/>
                        </a:rPr>
                        <a:t>用途</a:t>
                      </a: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solidFill>
                      <a:srgbClr val="01B0F0"/>
                    </a:solidFill>
                  </a:tcPr>
                </a:tc>
              </a:tr>
              <a:tr h="608339">
                <a:tc>
                  <a:txBody>
                    <a:bodyPr/>
                    <a:lstStyle/>
                    <a:p>
                      <a:pPr algn="ctr"/>
                      <a:r>
                        <a:rPr lang="en-US" altLang="zh-CN" sz="2000" b="1" dirty="0" smtClean="0">
                          <a:solidFill>
                            <a:schemeClr val="tx1"/>
                          </a:solidFill>
                          <a:latin typeface="Times New Roman" pitchFamily="18" charset="0"/>
                          <a:cs typeface="Times New Roman" pitchFamily="18" charset="0"/>
                        </a:rPr>
                        <a:t>A</a:t>
                      </a:r>
                      <a:endParaRPr lang="zh-CN" altLang="en-US" sz="2000" b="1" dirty="0">
                        <a:solidFill>
                          <a:schemeClr val="tx1"/>
                        </a:solidFill>
                        <a:latin typeface="Times New Roman" pitchFamily="18" charset="0"/>
                        <a:cs typeface="Times New Roman" pitchFamily="18" charset="0"/>
                      </a:endParaRPr>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zh-CN" altLang="en-US" sz="2000" b="1" dirty="0" smtClean="0">
                          <a:latin typeface="宋体" pitchFamily="2" charset="-122"/>
                          <a:ea typeface="宋体" pitchFamily="2" charset="-122"/>
                        </a:rPr>
                        <a:t>石墨能导电</a:t>
                      </a:r>
                      <a:endParaRPr lang="zh-CN" altLang="en-US" sz="2000" b="1" dirty="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zh-CN" altLang="en-US" sz="2000" b="1" dirty="0" smtClean="0">
                          <a:latin typeface="宋体" pitchFamily="2" charset="-122"/>
                          <a:ea typeface="宋体" pitchFamily="2" charset="-122"/>
                        </a:rPr>
                        <a:t>石墨可用作电极</a:t>
                      </a:r>
                      <a:endParaRPr lang="zh-CN" altLang="en-US" sz="2000" b="1" dirty="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r>
              <a:tr h="608339">
                <a:tc>
                  <a:txBody>
                    <a:bodyPr/>
                    <a:lstStyle/>
                    <a:p>
                      <a:pPr algn="ctr"/>
                      <a:r>
                        <a:rPr lang="en-US" altLang="zh-CN" sz="2000" b="1" dirty="0" smtClean="0">
                          <a:solidFill>
                            <a:schemeClr val="tx1"/>
                          </a:solidFill>
                          <a:latin typeface="Times New Roman" pitchFamily="18" charset="0"/>
                          <a:cs typeface="Times New Roman" pitchFamily="18" charset="0"/>
                        </a:rPr>
                        <a:t>B</a:t>
                      </a:r>
                      <a:endParaRPr lang="zh-CN" altLang="en-US" sz="2000" b="1" dirty="0">
                        <a:solidFill>
                          <a:schemeClr val="tx1"/>
                        </a:solidFill>
                        <a:latin typeface="Times New Roman" pitchFamily="18" charset="0"/>
                        <a:cs typeface="Times New Roman" pitchFamily="18" charset="0"/>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smtClean="0">
                          <a:latin typeface="宋体" pitchFamily="2" charset="-122"/>
                          <a:ea typeface="宋体" pitchFamily="2" charset="-122"/>
                        </a:rPr>
                        <a:t>金刚石密度大</a:t>
                      </a:r>
                      <a:endParaRPr lang="zh-CN" altLang="en-US" sz="2000" b="1" dirty="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smtClean="0">
                          <a:latin typeface="宋体" pitchFamily="2" charset="-122"/>
                          <a:ea typeface="宋体" pitchFamily="2" charset="-122"/>
                        </a:rPr>
                        <a:t>金刚石可用来切割玻璃</a:t>
                      </a:r>
                      <a:endParaRPr lang="zh-CN" altLang="en-US" sz="2000" b="1" dirty="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08339">
                <a:tc>
                  <a:txBody>
                    <a:bodyPr/>
                    <a:lstStyle/>
                    <a:p>
                      <a:pPr algn="ctr"/>
                      <a:r>
                        <a:rPr lang="en-US" altLang="zh-CN" sz="2000" b="1" dirty="0" smtClean="0">
                          <a:solidFill>
                            <a:schemeClr val="tx1"/>
                          </a:solidFill>
                          <a:latin typeface="Times New Roman" pitchFamily="18" charset="0"/>
                          <a:cs typeface="Times New Roman" pitchFamily="18" charset="0"/>
                        </a:rPr>
                        <a:t>C</a:t>
                      </a:r>
                      <a:endParaRPr lang="zh-CN" altLang="en-US" sz="2000" b="1" dirty="0">
                        <a:solidFill>
                          <a:schemeClr val="tx1"/>
                        </a:solidFill>
                        <a:latin typeface="Times New Roman" pitchFamily="18" charset="0"/>
                        <a:cs typeface="Times New Roman" pitchFamily="18" charset="0"/>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zh-CN" altLang="en-US" sz="2000" b="1" dirty="0" smtClean="0">
                          <a:latin typeface="宋体" pitchFamily="2" charset="-122"/>
                          <a:ea typeface="宋体" pitchFamily="2" charset="-122"/>
                          <a:cs typeface="Times New Roman" pitchFamily="18" charset="0"/>
                        </a:rPr>
                        <a:t>活性炭具有很强的吸附性</a:t>
                      </a:r>
                      <a:endParaRPr lang="zh-CN" altLang="en-US" sz="2000" b="1" dirty="0">
                        <a:latin typeface="宋体" pitchFamily="2" charset="-122"/>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smtClean="0">
                          <a:latin typeface="宋体" pitchFamily="2" charset="-122"/>
                          <a:ea typeface="宋体" pitchFamily="2" charset="-122"/>
                        </a:rPr>
                        <a:t>活性炭可用作净化硬水</a:t>
                      </a:r>
                      <a:endParaRPr lang="zh-CN" altLang="en-US" sz="2000" b="1" dirty="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08339">
                <a:tc>
                  <a:txBody>
                    <a:bodyPr/>
                    <a:lstStyle/>
                    <a:p>
                      <a:pPr algn="ctr"/>
                      <a:r>
                        <a:rPr lang="en-US" altLang="zh-CN" sz="2000" b="1" dirty="0" smtClean="0">
                          <a:solidFill>
                            <a:schemeClr val="tx1"/>
                          </a:solidFill>
                          <a:latin typeface="Times New Roman" pitchFamily="18" charset="0"/>
                          <a:cs typeface="Times New Roman" pitchFamily="18" charset="0"/>
                        </a:rPr>
                        <a:t>D</a:t>
                      </a:r>
                      <a:endParaRPr lang="zh-CN" altLang="en-US" sz="2000" b="1" dirty="0">
                        <a:solidFill>
                          <a:schemeClr val="tx1"/>
                        </a:solidFill>
                        <a:latin typeface="Times New Roman" pitchFamily="18" charset="0"/>
                        <a:cs typeface="Times New Roman" pitchFamily="18" charset="0"/>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zh-CN" altLang="en-US" sz="2000" b="1" dirty="0" smtClean="0">
                          <a:latin typeface="宋体" pitchFamily="2" charset="-122"/>
                          <a:ea typeface="宋体" pitchFamily="2" charset="-122"/>
                          <a:cs typeface="Times New Roman" pitchFamily="18" charset="0"/>
                        </a:rPr>
                        <a:t>碳具有氧化性</a:t>
                      </a:r>
                      <a:endParaRPr lang="zh-CN" altLang="en-US" sz="2000" b="1" dirty="0">
                        <a:latin typeface="宋体" pitchFamily="2" charset="-122"/>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smtClean="0">
                          <a:latin typeface="宋体" pitchFamily="2" charset="-122"/>
                          <a:ea typeface="宋体" pitchFamily="2" charset="-122"/>
                        </a:rPr>
                        <a:t>焦炭可用于冶金工业</a:t>
                      </a:r>
                      <a:endParaRPr lang="zh-CN" altLang="en-US" sz="2000" b="1" dirty="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748666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949702"/>
            <a:ext cx="10749511" cy="2308324"/>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唐山路北区期中</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下列关于金刚石、石墨、</a:t>
            </a:r>
            <a:r>
              <a:rPr lang="en-US" altLang="zh-CN" sz="2400" b="1" dirty="0">
                <a:latin typeface="Times New Roman" pitchFamily="18" charset="0"/>
                <a:ea typeface="宋体" pitchFamily="2" charset="-122"/>
                <a:cs typeface="Times New Roman" pitchFamily="18" charset="0"/>
              </a:rPr>
              <a:t>C</a:t>
            </a:r>
            <a:r>
              <a:rPr lang="en-US" altLang="zh-CN" sz="2400" b="1" baseline="-25000" dirty="0">
                <a:latin typeface="Times New Roman" pitchFamily="18" charset="0"/>
                <a:ea typeface="宋体" pitchFamily="2" charset="-122"/>
                <a:cs typeface="Times New Roman" pitchFamily="18" charset="0"/>
              </a:rPr>
              <a:t>60</a:t>
            </a:r>
            <a:r>
              <a:rPr lang="zh-CN" altLang="en-US" sz="2400" b="1" dirty="0">
                <a:latin typeface="Times New Roman" pitchFamily="18" charset="0"/>
                <a:ea typeface="宋体" pitchFamily="2" charset="-122"/>
                <a:cs typeface="Times New Roman" pitchFamily="18" charset="0"/>
              </a:rPr>
              <a:t>的说法正确的是（　　</a:t>
            </a:r>
            <a:r>
              <a:rPr lang="zh-CN" altLang="en-US"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都是黑色</a:t>
            </a:r>
            <a:r>
              <a:rPr lang="zh-CN" altLang="en-US" sz="2400" b="1" dirty="0" smtClean="0">
                <a:latin typeface="Times New Roman" pitchFamily="18" charset="0"/>
                <a:ea typeface="宋体" pitchFamily="2" charset="-122"/>
                <a:cs typeface="Times New Roman" pitchFamily="18" charset="0"/>
              </a:rPr>
              <a:t>固体                               </a:t>
            </a:r>
            <a:r>
              <a:rPr lang="en-US" altLang="zh-CN" sz="2400" b="1" dirty="0" smtClean="0">
                <a:latin typeface="Times New Roman" pitchFamily="18" charset="0"/>
                <a:ea typeface="宋体" pitchFamily="2" charset="-122"/>
                <a:cs typeface="Times New Roman" pitchFamily="18" charset="0"/>
              </a:rPr>
              <a:t>B</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都具有导电性</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都具有</a:t>
            </a:r>
            <a:r>
              <a:rPr lang="zh-CN" altLang="en-US" sz="2400" b="1" dirty="0" smtClean="0">
                <a:latin typeface="Times New Roman" pitchFamily="18" charset="0"/>
                <a:ea typeface="宋体" pitchFamily="2" charset="-122"/>
                <a:cs typeface="Times New Roman" pitchFamily="18" charset="0"/>
              </a:rPr>
              <a:t>可燃性                               </a:t>
            </a:r>
            <a:r>
              <a:rPr lang="en-US" altLang="zh-CN" sz="2400" b="1" dirty="0" smtClean="0">
                <a:latin typeface="Times New Roman" pitchFamily="18" charset="0"/>
                <a:ea typeface="宋体" pitchFamily="2" charset="-122"/>
                <a:cs typeface="Times New Roman" pitchFamily="18" charset="0"/>
              </a:rPr>
              <a:t>D</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都是原子直接构成物质</a:t>
            </a:r>
          </a:p>
        </p:txBody>
      </p:sp>
      <p:sp>
        <p:nvSpPr>
          <p:cNvPr id="6" name="矩形 5"/>
          <p:cNvSpPr/>
          <p:nvPr/>
        </p:nvSpPr>
        <p:spPr>
          <a:xfrm>
            <a:off x="10845303" y="2052721"/>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449067" y="1317518"/>
            <a:ext cx="11020443" cy="1200329"/>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4.</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邢台桥东区月考</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碳在地壳中的含量不</a:t>
            </a:r>
            <a:r>
              <a:rPr lang="zh-CN" altLang="en-US" sz="2400" b="1" dirty="0" smtClean="0">
                <a:latin typeface="Times New Roman" pitchFamily="18" charset="0"/>
                <a:ea typeface="宋体" pitchFamily="2" charset="-122"/>
                <a:cs typeface="Times New Roman" pitchFamily="18" charset="0"/>
              </a:rPr>
              <a:t>高，但</a:t>
            </a:r>
            <a:r>
              <a:rPr lang="zh-CN" altLang="en-US" sz="2400" b="1" dirty="0">
                <a:latin typeface="Times New Roman" pitchFamily="18" charset="0"/>
                <a:ea typeface="宋体" pitchFamily="2" charset="-122"/>
                <a:cs typeface="Times New Roman" pitchFamily="18" charset="0"/>
              </a:rPr>
              <a:t>它的化合物数量</a:t>
            </a:r>
            <a:r>
              <a:rPr lang="zh-CN" altLang="en-US" sz="2400" b="1" dirty="0" smtClean="0">
                <a:latin typeface="Times New Roman" pitchFamily="18" charset="0"/>
                <a:ea typeface="宋体" pitchFamily="2" charset="-122"/>
                <a:cs typeface="Times New Roman" pitchFamily="18" charset="0"/>
              </a:rPr>
              <a:t>众多，而且</a:t>
            </a:r>
            <a:r>
              <a:rPr lang="zh-CN" altLang="en-US" sz="2400" b="1" dirty="0">
                <a:latin typeface="Times New Roman" pitchFamily="18" charset="0"/>
                <a:ea typeface="宋体" pitchFamily="2" charset="-122"/>
                <a:cs typeface="Times New Roman" pitchFamily="18" charset="0"/>
              </a:rPr>
              <a:t>分布极广</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p:txBody>
      </p:sp>
      <p:pic>
        <p:nvPicPr>
          <p:cNvPr id="11" name="XD+15.eps" descr="id:2147502099;FounderCES"/>
          <p:cNvPicPr>
            <a:picLocks noChangeAspect="1"/>
          </p:cNvPicPr>
          <p:nvPr/>
        </p:nvPicPr>
        <p:blipFill>
          <a:blip r:embed="rId3"/>
          <a:stretch>
            <a:fillRect/>
          </a:stretch>
        </p:blipFill>
        <p:spPr>
          <a:xfrm>
            <a:off x="7144120" y="2133599"/>
            <a:ext cx="4325390" cy="1461912"/>
          </a:xfrm>
          <a:prstGeom prst="rect">
            <a:avLst/>
          </a:prstGeom>
        </p:spPr>
      </p:pic>
      <p:sp>
        <p:nvSpPr>
          <p:cNvPr id="13" name="TextBox 12"/>
          <p:cNvSpPr txBox="1"/>
          <p:nvPr/>
        </p:nvSpPr>
        <p:spPr>
          <a:xfrm>
            <a:off x="415200" y="3309913"/>
            <a:ext cx="11370401" cy="3416320"/>
          </a:xfrm>
          <a:prstGeom prst="rect">
            <a:avLst/>
          </a:prstGeom>
          <a:noFill/>
        </p:spPr>
        <p:txBody>
          <a:bodyPr wrap="square" rtlCol="0">
            <a:spAutoFit/>
          </a:bodyPr>
          <a:lstStyle/>
          <a:p>
            <a:pPr algn="just">
              <a:lnSpc>
                <a:spcPct val="150000"/>
              </a:lnSpc>
            </a:pPr>
            <a:r>
              <a:rPr lang="zh-CN" altLang="en-US" sz="2400" b="1" dirty="0">
                <a:latin typeface="Times New Roman" pitchFamily="18" charset="0"/>
                <a:ea typeface="宋体" pitchFamily="2" charset="-122"/>
                <a:cs typeface="Times New Roman" pitchFamily="18" charset="0"/>
              </a:rPr>
              <a:t>根据所学知识回答</a:t>
            </a:r>
            <a:r>
              <a:rPr lang="en-US" altLang="zh-CN" sz="2400" b="1" dirty="0" smtClean="0">
                <a:latin typeface="Times New Roman" pitchFamily="18" charset="0"/>
                <a:ea typeface="宋体" pitchFamily="2" charset="-122"/>
                <a:cs typeface="Times New Roman" pitchFamily="18" charset="0"/>
              </a:rPr>
              <a:t>:</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1</a:t>
            </a:r>
            <a:r>
              <a:rPr lang="zh-CN" altLang="en-US" sz="2400" b="1" dirty="0">
                <a:latin typeface="Times New Roman" pitchFamily="18" charset="0"/>
                <a:ea typeface="宋体" pitchFamily="2" charset="-122"/>
                <a:cs typeface="Times New Roman" pitchFamily="18" charset="0"/>
              </a:rPr>
              <a:t>）图①为碳原子的结构示意图，碳最外层电子数是</a:t>
            </a:r>
            <a:r>
              <a:rPr lang="zh-CN" altLang="en-US" sz="2400" b="1" u="sng"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endParaRPr lang="zh-CN" altLang="en-US" sz="2400" b="1" dirty="0">
              <a:latin typeface="Times New Roman" pitchFamily="18" charset="0"/>
              <a:ea typeface="宋体" pitchFamily="2" charset="-122"/>
              <a:cs typeface="Times New Roman" pitchFamily="18" charset="0"/>
            </a:endParaRPr>
          </a:p>
          <a:p>
            <a:pPr algn="just">
              <a:lnSpc>
                <a:spcPct val="150000"/>
              </a:lnSpc>
            </a:pPr>
            <a:r>
              <a:rPr lang="zh-CN" altLang="en-US"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）图②、③、④对应三种碳单质</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图②单质的名称是</a:t>
            </a:r>
            <a:r>
              <a:rPr lang="zh-CN" altLang="en-US" sz="2400" b="1" u="sng" dirty="0">
                <a:latin typeface="Times New Roman" pitchFamily="18" charset="0"/>
                <a:ea typeface="宋体" pitchFamily="2" charset="-122"/>
                <a:cs typeface="Times New Roman" pitchFamily="18" charset="0"/>
              </a:rPr>
              <a:t>　　　　　</a:t>
            </a:r>
            <a:r>
              <a:rPr lang="zh-CN" altLang="en-US" sz="2400" b="1" dirty="0">
                <a:latin typeface="Times New Roman" pitchFamily="18" charset="0"/>
                <a:ea typeface="宋体" pitchFamily="2" charset="-122"/>
                <a:cs typeface="Times New Roman" pitchFamily="18" charset="0"/>
              </a:rPr>
              <a:t>，图③单质的名称是</a:t>
            </a:r>
            <a:r>
              <a:rPr lang="zh-CN" altLang="en-US" sz="2400" b="1" u="sng" dirty="0">
                <a:latin typeface="Times New Roman" pitchFamily="18" charset="0"/>
                <a:ea typeface="宋体" pitchFamily="2" charset="-122"/>
                <a:cs typeface="Times New Roman" pitchFamily="18" charset="0"/>
              </a:rPr>
              <a:t>　　　　　</a:t>
            </a:r>
            <a:r>
              <a:rPr lang="zh-CN" altLang="en-US" sz="2400" b="1" dirty="0">
                <a:latin typeface="Times New Roman" pitchFamily="18" charset="0"/>
                <a:ea typeface="宋体" pitchFamily="2" charset="-122"/>
                <a:cs typeface="Times New Roman" pitchFamily="18" charset="0"/>
              </a:rPr>
              <a:t>，图④单质的化学式是</a:t>
            </a:r>
            <a:r>
              <a:rPr lang="zh-CN" altLang="en-US" sz="2400" b="1" u="sng"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用碳素墨水书写需要保存的档案，这是因为</a:t>
            </a:r>
            <a:r>
              <a:rPr lang="zh-CN" altLang="en-US" sz="2400" b="1" u="sng" dirty="0">
                <a:latin typeface="Times New Roman" pitchFamily="18" charset="0"/>
                <a:ea typeface="宋体" pitchFamily="2" charset="-122"/>
                <a:cs typeface="Times New Roman" pitchFamily="18" charset="0"/>
              </a:rPr>
              <a:t>　　　　　　　　　　　　　　　</a:t>
            </a:r>
            <a:r>
              <a:rPr lang="zh-CN" altLang="en-US" sz="2400" b="1" dirty="0">
                <a:latin typeface="Times New Roman" pitchFamily="18" charset="0"/>
                <a:ea typeface="宋体" pitchFamily="2" charset="-122"/>
                <a:cs typeface="Times New Roman" pitchFamily="18" charset="0"/>
              </a:rPr>
              <a:t>。 </a:t>
            </a:r>
          </a:p>
          <a:p>
            <a:pPr algn="just">
              <a:lnSpc>
                <a:spcPct val="150000"/>
              </a:lnSpc>
            </a:pPr>
            <a:r>
              <a:rPr lang="zh-CN" altLang="en-US"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3</a:t>
            </a:r>
            <a:r>
              <a:rPr lang="zh-CN" altLang="en-US"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为</a:t>
            </a:r>
            <a:r>
              <a:rPr lang="en-US" altLang="zh-CN" sz="2400" b="1" dirty="0">
                <a:latin typeface="Times New Roman" pitchFamily="18" charset="0"/>
                <a:ea typeface="宋体" pitchFamily="2" charset="-122"/>
                <a:cs typeface="Times New Roman" pitchFamily="18" charset="0"/>
              </a:rPr>
              <a:t>+4</a:t>
            </a:r>
            <a:r>
              <a:rPr lang="zh-CN" altLang="en-US" sz="2400" b="1" dirty="0">
                <a:latin typeface="Times New Roman" pitchFamily="18" charset="0"/>
                <a:ea typeface="宋体" pitchFamily="2" charset="-122"/>
                <a:cs typeface="Times New Roman" pitchFamily="18" charset="0"/>
              </a:rPr>
              <a:t>价</a:t>
            </a:r>
            <a:r>
              <a:rPr lang="zh-CN" altLang="en-US" sz="2400" b="1" dirty="0" smtClean="0">
                <a:latin typeface="Times New Roman" pitchFamily="18" charset="0"/>
                <a:ea typeface="宋体" pitchFamily="2" charset="-122"/>
                <a:cs typeface="Times New Roman" pitchFamily="18" charset="0"/>
              </a:rPr>
              <a:t>， </a:t>
            </a:r>
            <a:r>
              <a:rPr lang="en-US" altLang="zh-CN" sz="2400" b="1" dirty="0" err="1" smtClean="0">
                <a:latin typeface="Times New Roman" pitchFamily="18" charset="0"/>
                <a:ea typeface="宋体" pitchFamily="2" charset="-122"/>
                <a:cs typeface="Times New Roman" pitchFamily="18" charset="0"/>
              </a:rPr>
              <a:t>Cl</a:t>
            </a:r>
            <a:r>
              <a:rPr lang="en-US" altLang="zh-CN" sz="2400" b="1"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为</a:t>
            </a:r>
            <a:r>
              <a:rPr lang="en-US" altLang="zh-CN" sz="2400" b="1" dirty="0">
                <a:latin typeface="Times New Roman" pitchFamily="18" charset="0"/>
                <a:ea typeface="宋体" pitchFamily="2" charset="-122"/>
                <a:cs typeface="Times New Roman" pitchFamily="18" charset="0"/>
              </a:rPr>
              <a:t>-1</a:t>
            </a:r>
            <a:r>
              <a:rPr lang="zh-CN" altLang="en-US" sz="2400" b="1" dirty="0">
                <a:latin typeface="Times New Roman" pitchFamily="18" charset="0"/>
                <a:ea typeface="宋体" pitchFamily="2" charset="-122"/>
                <a:cs typeface="Times New Roman" pitchFamily="18" charset="0"/>
              </a:rPr>
              <a:t>价，</a:t>
            </a:r>
            <a:r>
              <a:rPr lang="zh-CN" altLang="en-US" sz="2400" b="1" dirty="0" smtClean="0">
                <a:latin typeface="Times New Roman" pitchFamily="18" charset="0"/>
                <a:ea typeface="宋体" pitchFamily="2" charset="-122"/>
                <a:cs typeface="Times New Roman" pitchFamily="18" charset="0"/>
              </a:rPr>
              <a:t>由 </a:t>
            </a:r>
            <a:r>
              <a:rPr lang="en-US" altLang="zh-CN" sz="2400" b="1" dirty="0" smtClean="0">
                <a:latin typeface="Times New Roman" pitchFamily="18" charset="0"/>
                <a:ea typeface="宋体" pitchFamily="2" charset="-122"/>
                <a:cs typeface="Times New Roman" pitchFamily="18" charset="0"/>
              </a:rPr>
              <a:t>C </a:t>
            </a:r>
            <a:r>
              <a:rPr lang="zh-CN" altLang="en-US" sz="2400" b="1" dirty="0" smtClean="0">
                <a:latin typeface="Times New Roman" pitchFamily="18" charset="0"/>
                <a:ea typeface="宋体" pitchFamily="2" charset="-122"/>
                <a:cs typeface="Times New Roman" pitchFamily="18" charset="0"/>
              </a:rPr>
              <a:t>和 </a:t>
            </a:r>
            <a:r>
              <a:rPr lang="en-US" altLang="zh-CN" sz="2400" b="1" dirty="0" err="1" smtClean="0">
                <a:latin typeface="Times New Roman" pitchFamily="18" charset="0"/>
                <a:ea typeface="宋体" pitchFamily="2" charset="-122"/>
                <a:cs typeface="Times New Roman" pitchFamily="18" charset="0"/>
              </a:rPr>
              <a:t>Cl</a:t>
            </a:r>
            <a:r>
              <a:rPr lang="en-US" altLang="zh-CN" sz="2400" b="1"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组成</a:t>
            </a:r>
            <a:r>
              <a:rPr lang="zh-CN" altLang="en-US" sz="2400" b="1" dirty="0">
                <a:latin typeface="Times New Roman" pitchFamily="18" charset="0"/>
                <a:ea typeface="宋体" pitchFamily="2" charset="-122"/>
                <a:cs typeface="Times New Roman" pitchFamily="18" charset="0"/>
              </a:rPr>
              <a:t>的化合物的化学式为</a:t>
            </a:r>
            <a:r>
              <a:rPr lang="zh-CN" altLang="en-US" sz="2400" b="1" u="sng"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endParaRPr lang="zh-CN" altLang="en-US" sz="2400" b="1" dirty="0">
              <a:latin typeface="Times New Roman" pitchFamily="18" charset="0"/>
              <a:ea typeface="宋体" pitchFamily="2" charset="-122"/>
              <a:cs typeface="Times New Roman" pitchFamily="18" charset="0"/>
            </a:endParaRPr>
          </a:p>
        </p:txBody>
      </p:sp>
      <p:sp>
        <p:nvSpPr>
          <p:cNvPr id="14" name="TextBox 13"/>
          <p:cNvSpPr txBox="1"/>
          <p:nvPr/>
        </p:nvSpPr>
        <p:spPr>
          <a:xfrm>
            <a:off x="8194010" y="4494872"/>
            <a:ext cx="1112805"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金刚石</a:t>
            </a:r>
          </a:p>
        </p:txBody>
      </p:sp>
      <p:sp>
        <p:nvSpPr>
          <p:cNvPr id="15" name="TextBox 14"/>
          <p:cNvSpPr txBox="1"/>
          <p:nvPr/>
        </p:nvSpPr>
        <p:spPr>
          <a:xfrm>
            <a:off x="1421685" y="5029362"/>
            <a:ext cx="803425" cy="461665"/>
          </a:xfrm>
          <a:prstGeom prst="rect">
            <a:avLst/>
          </a:prstGeom>
          <a:noFill/>
        </p:spPr>
        <p:txBody>
          <a:bodyPr wrap="none" rtlCol="0">
            <a:spAutoFit/>
          </a:bodyPr>
          <a:lstStyle/>
          <a:p>
            <a:r>
              <a:rPr lang="zh-CN" altLang="en-US" sz="2400" b="1" dirty="0" smtClean="0">
                <a:solidFill>
                  <a:srgbClr val="FF0000"/>
                </a:solidFill>
                <a:latin typeface="Times New Roman" pitchFamily="18" charset="0"/>
                <a:ea typeface="宋体" pitchFamily="2" charset="-122"/>
                <a:cs typeface="Times New Roman" pitchFamily="18" charset="0"/>
              </a:rPr>
              <a:t>石墨</a:t>
            </a:r>
            <a:endParaRPr lang="zh-CN" altLang="en-US" sz="2400" b="1" dirty="0">
              <a:solidFill>
                <a:srgbClr val="FF0000"/>
              </a:solidFill>
              <a:latin typeface="Times New Roman" pitchFamily="18" charset="0"/>
              <a:ea typeface="宋体" pitchFamily="2" charset="-122"/>
              <a:cs typeface="Times New Roman" pitchFamily="18" charset="0"/>
            </a:endParaRPr>
          </a:p>
        </p:txBody>
      </p:sp>
      <p:sp>
        <p:nvSpPr>
          <p:cNvPr id="16" name="TextBox 15"/>
          <p:cNvSpPr txBox="1"/>
          <p:nvPr/>
        </p:nvSpPr>
        <p:spPr>
          <a:xfrm>
            <a:off x="6111689" y="4996228"/>
            <a:ext cx="612668"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C</a:t>
            </a:r>
            <a:r>
              <a:rPr lang="en-US" altLang="zh-CN" sz="2400" b="1" baseline="-25000" dirty="0" smtClean="0">
                <a:solidFill>
                  <a:srgbClr val="FF0000"/>
                </a:solidFill>
                <a:latin typeface="Times New Roman" pitchFamily="18" charset="0"/>
                <a:ea typeface="宋体" pitchFamily="2" charset="-122"/>
                <a:cs typeface="Times New Roman" pitchFamily="18" charset="0"/>
              </a:rPr>
              <a:t>60</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p:sp>
        <p:nvSpPr>
          <p:cNvPr id="17" name="TextBox 16"/>
          <p:cNvSpPr txBox="1"/>
          <p:nvPr/>
        </p:nvSpPr>
        <p:spPr>
          <a:xfrm>
            <a:off x="2170843" y="5571516"/>
            <a:ext cx="3897221"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常温下碳的化学性质不活泼</a:t>
            </a:r>
          </a:p>
        </p:txBody>
      </p:sp>
      <p:sp>
        <p:nvSpPr>
          <p:cNvPr id="18" name="TextBox 17"/>
          <p:cNvSpPr txBox="1"/>
          <p:nvPr/>
        </p:nvSpPr>
        <p:spPr>
          <a:xfrm>
            <a:off x="9340682" y="6101091"/>
            <a:ext cx="817853" cy="461665"/>
          </a:xfrm>
          <a:prstGeom prst="rect">
            <a:avLst/>
          </a:prstGeom>
          <a:noFill/>
        </p:spPr>
        <p:txBody>
          <a:bodyPr wrap="none" rtlCol="0">
            <a:spAutoFit/>
          </a:bodyPr>
          <a:lstStyle/>
          <a:p>
            <a:r>
              <a:rPr lang="en-US" altLang="zh-CN" sz="2400" b="1" dirty="0">
                <a:solidFill>
                  <a:srgbClr val="FF0000"/>
                </a:solidFill>
                <a:latin typeface="Times New Roman" pitchFamily="18" charset="0"/>
                <a:ea typeface="宋体" pitchFamily="2" charset="-122"/>
                <a:cs typeface="Times New Roman" pitchFamily="18" charset="0"/>
              </a:rPr>
              <a:t>CCl</a:t>
            </a:r>
            <a:r>
              <a:rPr lang="en-US" altLang="zh-CN" sz="2400" b="1" baseline="-25000" dirty="0">
                <a:solidFill>
                  <a:srgbClr val="FF0000"/>
                </a:solidFill>
                <a:latin typeface="Times New Roman" pitchFamily="18" charset="0"/>
                <a:ea typeface="宋体" pitchFamily="2" charset="-122"/>
                <a:cs typeface="Times New Roman" pitchFamily="18" charset="0"/>
              </a:rPr>
              <a:t>4</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p:sp>
        <p:nvSpPr>
          <p:cNvPr id="7" name="TextBox 6"/>
          <p:cNvSpPr txBox="1"/>
          <p:nvPr/>
        </p:nvSpPr>
        <p:spPr>
          <a:xfrm>
            <a:off x="8170668" y="3967492"/>
            <a:ext cx="338554"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4</a:t>
            </a:r>
            <a:endParaRPr lang="zh-CN" altLang="en-US" sz="2400" b="1" dirty="0">
              <a:solidFill>
                <a:srgbClr val="FF000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randombar(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randombar(horizont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randombar(horizontal)">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randombar(horizontal)">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randombar(horizontal)">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7"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449067" y="1317518"/>
            <a:ext cx="11020443" cy="1200329"/>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5.</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石家庄栾城区期末）如图是木炭还原氧化铜的实验装置</a:t>
            </a:r>
            <a:r>
              <a:rPr lang="zh-CN" altLang="en-US" sz="2400" b="1" dirty="0" smtClean="0">
                <a:latin typeface="Times New Roman" pitchFamily="18" charset="0"/>
                <a:ea typeface="宋体" pitchFamily="2" charset="-122"/>
                <a:cs typeface="Times New Roman" pitchFamily="18" charset="0"/>
              </a:rPr>
              <a:t>图，按</a:t>
            </a:r>
            <a:r>
              <a:rPr lang="zh-CN" altLang="en-US" sz="2400" b="1" dirty="0">
                <a:latin typeface="Times New Roman" pitchFamily="18" charset="0"/>
                <a:ea typeface="宋体" pitchFamily="2" charset="-122"/>
                <a:cs typeface="Times New Roman" pitchFamily="18" charset="0"/>
              </a:rPr>
              <a:t>要求回答下列问题</a:t>
            </a:r>
            <a:r>
              <a:rPr lang="en-US" altLang="zh-CN" sz="2400" b="1" dirty="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p:txBody>
      </p:sp>
      <p:sp>
        <p:nvSpPr>
          <p:cNvPr id="13" name="TextBox 12"/>
          <p:cNvSpPr txBox="1"/>
          <p:nvPr/>
        </p:nvSpPr>
        <p:spPr>
          <a:xfrm>
            <a:off x="415200" y="3309913"/>
            <a:ext cx="11370401" cy="2862322"/>
          </a:xfrm>
          <a:prstGeom prst="rect">
            <a:avLst/>
          </a:prstGeom>
          <a:noFill/>
        </p:spPr>
        <p:txBody>
          <a:bodyPr wrap="square" rtlCol="0">
            <a:spAutoFit/>
          </a:bodyPr>
          <a:lstStyle/>
          <a:p>
            <a:pPr algn="just">
              <a:lnSpc>
                <a:spcPct val="150000"/>
              </a:lnSpc>
            </a:pPr>
            <a:r>
              <a:rPr lang="zh-CN" altLang="en-US" sz="2400" b="1" dirty="0">
                <a:latin typeface="Times New Roman" pitchFamily="18" charset="0"/>
                <a:ea typeface="宋体" pitchFamily="2" charset="-122"/>
                <a:cs typeface="Times New Roman" pitchFamily="18" charset="0"/>
              </a:rPr>
              <a:t>根据所学知识回答</a:t>
            </a:r>
            <a:r>
              <a:rPr lang="en-US" altLang="zh-CN" sz="2400" b="1" dirty="0" smtClean="0">
                <a:latin typeface="Times New Roman" pitchFamily="18" charset="0"/>
                <a:ea typeface="宋体" pitchFamily="2" charset="-122"/>
                <a:cs typeface="Times New Roman" pitchFamily="18" charset="0"/>
              </a:rPr>
              <a:t>:</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a:latin typeface="Times New Roman" pitchFamily="18" charset="0"/>
                <a:ea typeface="宋体" pitchFamily="2" charset="-122"/>
                <a:cs typeface="Times New Roman" pitchFamily="18" charset="0"/>
              </a:rPr>
              <a:t>）酒精灯加网罩的目的</a:t>
            </a:r>
            <a:r>
              <a:rPr lang="zh-CN" altLang="en-US" sz="2400" b="1" u="sng" dirty="0">
                <a:latin typeface="Times New Roman" pitchFamily="18" charset="0"/>
                <a:ea typeface="宋体" pitchFamily="2" charset="-122"/>
                <a:cs typeface="Times New Roman" pitchFamily="18" charset="0"/>
              </a:rPr>
              <a:t>　　　　　　　　　　　　　</a:t>
            </a:r>
            <a:r>
              <a:rPr lang="zh-CN" altLang="en-US" sz="2400" b="1" dirty="0">
                <a:latin typeface="Times New Roman" pitchFamily="18" charset="0"/>
                <a:ea typeface="宋体" pitchFamily="2" charset="-122"/>
                <a:cs typeface="Times New Roman" pitchFamily="18" charset="0"/>
              </a:rPr>
              <a:t>。 </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）加热</a:t>
            </a:r>
            <a:r>
              <a:rPr lang="zh-CN" altLang="en-US" sz="2400" b="1" dirty="0">
                <a:latin typeface="Times New Roman" pitchFamily="18" charset="0"/>
                <a:ea typeface="宋体" pitchFamily="2" charset="-122"/>
                <a:cs typeface="Times New Roman" pitchFamily="18" charset="0"/>
              </a:rPr>
              <a:t>一段时间后</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观察到被加热的试管中的现象是</a:t>
            </a:r>
            <a:r>
              <a:rPr lang="zh-CN" altLang="en-US" sz="2400" b="1" u="sng"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，发生</a:t>
            </a:r>
            <a:r>
              <a:rPr lang="zh-CN" altLang="en-US" sz="2400" b="1" dirty="0">
                <a:latin typeface="Times New Roman" pitchFamily="18" charset="0"/>
                <a:ea typeface="宋体" pitchFamily="2" charset="-122"/>
                <a:cs typeface="Times New Roman" pitchFamily="18" charset="0"/>
              </a:rPr>
              <a:t>反应的化学方程式为</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endParaRPr lang="zh-CN" altLang="en-US" sz="2400" b="1" dirty="0">
              <a:latin typeface="Times New Roman" pitchFamily="18" charset="0"/>
              <a:ea typeface="宋体" pitchFamily="2" charset="-122"/>
              <a:cs typeface="Times New Roman" pitchFamily="18" charset="0"/>
            </a:endParaRP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）停止</a:t>
            </a:r>
            <a:r>
              <a:rPr lang="zh-CN" altLang="en-US" sz="2400" b="1" dirty="0">
                <a:latin typeface="Times New Roman" pitchFamily="18" charset="0"/>
                <a:ea typeface="宋体" pitchFamily="2" charset="-122"/>
                <a:cs typeface="Times New Roman" pitchFamily="18" charset="0"/>
              </a:rPr>
              <a:t>加热</a:t>
            </a:r>
            <a:r>
              <a:rPr lang="zh-CN" altLang="en-US" sz="2400" b="1" dirty="0" smtClean="0">
                <a:latin typeface="Times New Roman" pitchFamily="18" charset="0"/>
                <a:ea typeface="宋体" pitchFamily="2" charset="-122"/>
                <a:cs typeface="Times New Roman" pitchFamily="18" charset="0"/>
              </a:rPr>
              <a:t>时，应该</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endParaRPr lang="zh-CN" altLang="en-US" sz="2400" b="1" dirty="0">
              <a:latin typeface="Times New Roman" pitchFamily="18" charset="0"/>
              <a:ea typeface="宋体" pitchFamily="2" charset="-122"/>
              <a:cs typeface="Times New Roman" pitchFamily="18" charset="0"/>
            </a:endParaRPr>
          </a:p>
        </p:txBody>
      </p:sp>
      <p:sp>
        <p:nvSpPr>
          <p:cNvPr id="14" name="TextBox 13"/>
          <p:cNvSpPr txBox="1"/>
          <p:nvPr/>
        </p:nvSpPr>
        <p:spPr>
          <a:xfrm>
            <a:off x="8170668" y="4510241"/>
            <a:ext cx="2659702"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黑色固体逐渐变红</a:t>
            </a:r>
          </a:p>
        </p:txBody>
      </p:sp>
      <p:sp>
        <p:nvSpPr>
          <p:cNvPr id="17" name="TextBox 16"/>
          <p:cNvSpPr txBox="1"/>
          <p:nvPr/>
        </p:nvSpPr>
        <p:spPr>
          <a:xfrm>
            <a:off x="3940856" y="5590984"/>
            <a:ext cx="3278462"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将导管从石灰水中撤出</a:t>
            </a:r>
          </a:p>
        </p:txBody>
      </p:sp>
      <p:sp>
        <p:nvSpPr>
          <p:cNvPr id="7" name="TextBox 6"/>
          <p:cNvSpPr txBox="1"/>
          <p:nvPr/>
        </p:nvSpPr>
        <p:spPr>
          <a:xfrm>
            <a:off x="4250235" y="3941766"/>
            <a:ext cx="3278462"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使火焰集中并提高温度</a:t>
            </a:r>
          </a:p>
        </p:txBody>
      </p:sp>
      <p:pic>
        <p:nvPicPr>
          <p:cNvPr id="19" name="XD+16.eps" descr="id:2147502106;FounderCES"/>
          <p:cNvPicPr>
            <a:picLocks noChangeAspect="1"/>
          </p:cNvPicPr>
          <p:nvPr/>
        </p:nvPicPr>
        <p:blipFill>
          <a:blip r:embed="rId3"/>
          <a:stretch>
            <a:fillRect/>
          </a:stretch>
        </p:blipFill>
        <p:spPr>
          <a:xfrm>
            <a:off x="8772994" y="2219660"/>
            <a:ext cx="2617494" cy="1822306"/>
          </a:xfrm>
          <a:prstGeom prst="rect">
            <a:avLst/>
          </a:prstGeom>
        </p:spPr>
      </p:pic>
      <mc:AlternateContent xmlns:mc="http://schemas.openxmlformats.org/markup-compatibility/2006">
        <mc:Choice xmlns:a14="http://schemas.microsoft.com/office/drawing/2010/main" xmlns="" Requires="a14">
          <p:sp>
            <p:nvSpPr>
              <p:cNvPr id="20" name="TextBox 19"/>
              <p:cNvSpPr txBox="1"/>
              <p:nvPr/>
            </p:nvSpPr>
            <p:spPr>
              <a:xfrm>
                <a:off x="3648274" y="4955841"/>
                <a:ext cx="3477532" cy="538802"/>
              </a:xfrm>
              <a:prstGeom prst="rect">
                <a:avLst/>
              </a:prstGeom>
              <a:noFill/>
            </p:spPr>
            <p:txBody>
              <a:bodyPr wrap="square" rtlCol="0">
                <a:spAutoFit/>
              </a:bodyPr>
              <a:lstStyle/>
              <a:p>
                <a:r>
                  <a:rPr lang="en-US" altLang="zh-CN" sz="2400" b="1" dirty="0">
                    <a:solidFill>
                      <a:srgbClr val="FF0000"/>
                    </a:solidFill>
                    <a:latin typeface="Times New Roman" pitchFamily="18" charset="0"/>
                    <a:cs typeface="Times New Roman" pitchFamily="18" charset="0"/>
                  </a:rPr>
                  <a:t>C+2CuO</a:t>
                </a:r>
                <a:r>
                  <a:rPr lang="en-US" altLang="zh-CN" sz="2400" b="1" dirty="0" smtClean="0">
                    <a:solidFill>
                      <a:srgbClr val="FF0000"/>
                    </a:solidFill>
                    <a:latin typeface="Times New Roman" pitchFamily="18" charset="0"/>
                    <a:ea typeface="宋体" panose="02010600030101010101" pitchFamily="2" charset="-122"/>
                    <a:cs typeface="Times New Roman" pitchFamily="18"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0" dirty="0" smtClean="0">
                                <a:solidFill>
                                  <a:srgbClr val="FF0000"/>
                                </a:solidFill>
                                <a:latin typeface="Cambria Math"/>
                                <a:ea typeface="宋体" panose="02010600030101010101" pitchFamily="2" charset="-122"/>
                                <a:cs typeface="Cambria Math" panose="02040503050406030204" charset="0"/>
                              </a:rPr>
                              <m:t>  </m:t>
                            </m:r>
                            <m:r>
                              <a:rPr lang="zh-CN" altLang="en-US" sz="1600" b="1" i="1" dirty="0">
                                <a:solidFill>
                                  <a:srgbClr val="FF0000"/>
                                </a:solidFill>
                                <a:latin typeface="Cambria Math"/>
                                <a:ea typeface="宋体" panose="02010600030101010101" pitchFamily="2" charset="-122"/>
                                <a:cs typeface="Cambria Math" panose="02040503050406030204" charset="0"/>
                              </a:rPr>
                              <m:t>高温</m:t>
                            </m:r>
                            <m:r>
                              <a:rPr lang="en-US" altLang="zh-CN" sz="1600" b="1" i="0"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2Cu+CO</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a:t>
                </a:r>
                <a:endParaRPr lang="zh-CN" altLang="en-US" b="1" dirty="0">
                  <a:solidFill>
                    <a:srgbClr val="FF0000"/>
                  </a:solidFill>
                  <a:latin typeface="Times New Roman" pitchFamily="18" charset="0"/>
                  <a:ea typeface="宋体" pitchFamily="2" charset="-122"/>
                  <a:cs typeface="Times New Roman" pitchFamily="18" charset="0"/>
                </a:endParaRPr>
              </a:p>
            </p:txBody>
          </p:sp>
        </mc:Choice>
        <mc:Fallback>
          <p:sp>
            <p:nvSpPr>
              <p:cNvPr id="20" name="TextBox 19"/>
              <p:cNvSpPr txBox="1">
                <a:spLocks noRot="1" noChangeAspect="1" noMove="1" noResize="1" noEditPoints="1" noAdjustHandles="1" noChangeArrowheads="1" noChangeShapeType="1" noTextEdit="1"/>
              </p:cNvSpPr>
              <p:nvPr/>
            </p:nvSpPr>
            <p:spPr>
              <a:xfrm>
                <a:off x="3648274" y="4955841"/>
                <a:ext cx="3477532" cy="538802"/>
              </a:xfrm>
              <a:prstGeom prst="rect">
                <a:avLst/>
              </a:prstGeom>
              <a:blipFill rotWithShape="1">
                <a:blip r:embed="rId4"/>
                <a:stretch>
                  <a:fillRect l="-2627" r="-1751" b="-20455"/>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3988545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randombar(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0">
                                            <p:txEl>
                                              <p:pRg st="0" end="0"/>
                                            </p:txEl>
                                          </p:spTgt>
                                        </p:tgtEl>
                                        <p:attrNameLst>
                                          <p:attrName>style.visibility</p:attrName>
                                        </p:attrNameLst>
                                      </p:cBhvr>
                                      <p:to>
                                        <p:strVal val="visible"/>
                                      </p:to>
                                    </p:set>
                                    <p:animEffect transition="in" filter="randombar(horizontal)">
                                      <p:cBhvr>
                                        <p:cTn id="17" dur="500"/>
                                        <p:tgtEl>
                                          <p:spTgt spid="2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randombar(horizontal)">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P spid="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20000" y="1372956"/>
            <a:ext cx="6522213" cy="627895"/>
            <a:chOff x="1034884" y="629878"/>
            <a:chExt cx="6522213" cy="627895"/>
          </a:xfrm>
        </p:grpSpPr>
        <p:sp>
          <p:nvSpPr>
            <p:cNvPr id="17" name="圆角矩形 6">
              <a:hlinkClick r:id="rId4" action="ppaction://hlinksldjump"/>
            </p:cNvPr>
            <p:cNvSpPr/>
            <p:nvPr>
              <p:custDataLst>
                <p:tags r:id="rId1"/>
              </p:custDataLst>
            </p:nvPr>
          </p:nvSpPr>
          <p:spPr>
            <a:xfrm flipH="1">
              <a:off x="2642683" y="664479"/>
              <a:ext cx="4914414"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二氧化碳和一氧化碳</a:t>
              </a:r>
              <a:endParaRPr lang="zh-CN" altLang="zh-CN" sz="2400" dirty="0">
                <a:latin typeface="黑体" panose="02010609060101010101" pitchFamily="49" charset="-122"/>
                <a:ea typeface="黑体" panose="02010609060101010101" pitchFamily="49" charset="-122"/>
              </a:endParaRP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题型二</a:t>
              </a:r>
              <a:endParaRPr lang="zh-CN" altLang="en-US" sz="24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20" name="文本框 99"/>
          <p:cNvSpPr txBox="1">
            <a:spLocks noChangeArrowheads="1"/>
          </p:cNvSpPr>
          <p:nvPr/>
        </p:nvSpPr>
        <p:spPr bwMode="auto">
          <a:xfrm>
            <a:off x="304800" y="2199890"/>
            <a:ext cx="11413113" cy="4524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zh-CN" altLang="en-US" sz="2400" b="1" dirty="0" smtClean="0">
                <a:latin typeface="Times New Roman" pitchFamily="18" charset="0"/>
                <a:ea typeface="宋体" pitchFamily="2" charset="-122"/>
                <a:cs typeface="Times New Roman" pitchFamily="18" charset="0"/>
              </a:rPr>
              <a:t>例</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蚌埠二模</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某化学兴趣小组用青霉素的药瓶、注射器和眼药水瓶设计了如图所示的微型实验</a:t>
            </a:r>
            <a:r>
              <a:rPr lang="zh-CN" altLang="en-US" sz="2400" b="1" dirty="0" smtClean="0">
                <a:latin typeface="Times New Roman" pitchFamily="18" charset="0"/>
                <a:ea typeface="宋体" pitchFamily="2" charset="-122"/>
                <a:cs typeface="Times New Roman" pitchFamily="18" charset="0"/>
              </a:rPr>
              <a:t>装置，用于</a:t>
            </a:r>
            <a:r>
              <a:rPr lang="zh-CN" altLang="en-US" sz="2400" b="1" dirty="0">
                <a:latin typeface="Times New Roman" pitchFamily="18" charset="0"/>
                <a:ea typeface="宋体" pitchFamily="2" charset="-122"/>
                <a:cs typeface="Times New Roman" pitchFamily="18" charset="0"/>
              </a:rPr>
              <a:t>检验二氧化碳的性质。缓缓推动注射器</a:t>
            </a:r>
            <a:r>
              <a:rPr lang="zh-CN" altLang="en-US" sz="2400" b="1" dirty="0" smtClean="0">
                <a:latin typeface="Times New Roman" pitchFamily="18" charset="0"/>
                <a:ea typeface="宋体" pitchFamily="2" charset="-122"/>
                <a:cs typeface="Times New Roman" pitchFamily="18" charset="0"/>
              </a:rPr>
              <a:t>活塞，滴</a:t>
            </a:r>
            <a:r>
              <a:rPr lang="zh-CN" altLang="en-US" sz="2400" b="1" dirty="0">
                <a:latin typeface="Times New Roman" pitchFamily="18" charset="0"/>
                <a:ea typeface="宋体" pitchFamily="2" charset="-122"/>
                <a:cs typeface="Times New Roman" pitchFamily="18" charset="0"/>
              </a:rPr>
              <a:t>入稀硫酸</a:t>
            </a:r>
            <a:r>
              <a:rPr lang="zh-CN" altLang="en-US" sz="2400" b="1" dirty="0" smtClean="0">
                <a:latin typeface="Times New Roman" pitchFamily="18" charset="0"/>
                <a:ea typeface="宋体" pitchFamily="2" charset="-122"/>
                <a:cs typeface="Times New Roman" pitchFamily="18" charset="0"/>
              </a:rPr>
              <a:t>后，在</a:t>
            </a:r>
            <a:r>
              <a:rPr lang="zh-CN" altLang="en-US" sz="2400" b="1" dirty="0">
                <a:latin typeface="Times New Roman" pitchFamily="18" charset="0"/>
                <a:ea typeface="宋体" pitchFamily="2" charset="-122"/>
                <a:cs typeface="Times New Roman" pitchFamily="18" charset="0"/>
              </a:rPr>
              <a:t>眼药水瓶中即可产生二氧化碳</a:t>
            </a:r>
            <a:r>
              <a:rPr lang="zh-CN" altLang="en-US" sz="2400" b="1" dirty="0" smtClean="0">
                <a:latin typeface="Times New Roman" pitchFamily="18" charset="0"/>
                <a:ea typeface="宋体" pitchFamily="2" charset="-122"/>
                <a:cs typeface="Times New Roman" pitchFamily="18" charset="0"/>
              </a:rPr>
              <a:t>气体，下列</a:t>
            </a:r>
            <a:r>
              <a:rPr lang="zh-CN" altLang="en-US" sz="2400" b="1" dirty="0">
                <a:latin typeface="Times New Roman" pitchFamily="18" charset="0"/>
                <a:ea typeface="宋体" pitchFamily="2" charset="-122"/>
                <a:cs typeface="Times New Roman" pitchFamily="18" charset="0"/>
              </a:rPr>
              <a:t>有关说法错误的是（ 　　</a:t>
            </a:r>
            <a:r>
              <a:rPr lang="zh-CN" altLang="en-US" sz="2400" b="1" dirty="0" smtClean="0">
                <a:latin typeface="Times New Roman" pitchFamily="18" charset="0"/>
                <a:ea typeface="宋体" pitchFamily="2" charset="-122"/>
                <a:cs typeface="Times New Roman" pitchFamily="18" charset="0"/>
              </a:rPr>
              <a:t>）</a:t>
            </a:r>
            <a:endParaRPr lang="en-US" altLang="zh-CN" sz="2400" b="1" dirty="0">
              <a:latin typeface="Times New Roman" pitchFamily="18" charset="0"/>
              <a:ea typeface="宋体" pitchFamily="2" charset="-122"/>
              <a:cs typeface="Times New Roman" pitchFamily="18" charset="0"/>
            </a:endParaRPr>
          </a:p>
          <a:p>
            <a:pPr>
              <a:lnSpc>
                <a:spcPct val="150000"/>
              </a:lnSpc>
            </a:pPr>
            <a:endParaRPr lang="en-US" altLang="zh-CN" sz="2400" b="1" dirty="0" smtClean="0">
              <a:latin typeface="Times New Roman" pitchFamily="18" charset="0"/>
              <a:ea typeface="宋体" pitchFamily="2" charset="-122"/>
              <a:cs typeface="Times New Roman" pitchFamily="18" charset="0"/>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澄清石灰水变</a:t>
            </a:r>
            <a:r>
              <a:rPr lang="zh-CN" altLang="en-US" sz="2400" b="1" dirty="0" smtClean="0">
                <a:latin typeface="Times New Roman" pitchFamily="18" charset="0"/>
                <a:ea typeface="宋体" pitchFamily="2" charset="-122"/>
                <a:cs typeface="Times New Roman" pitchFamily="18" charset="0"/>
              </a:rPr>
              <a:t>浑浊，说明</a:t>
            </a:r>
            <a:r>
              <a:rPr lang="zh-CN" altLang="en-US" sz="2400" b="1" dirty="0">
                <a:latin typeface="Times New Roman" pitchFamily="18" charset="0"/>
                <a:ea typeface="宋体" pitchFamily="2" charset="-122"/>
                <a:cs typeface="Times New Roman" pitchFamily="18" charset="0"/>
              </a:rPr>
              <a:t>有</a:t>
            </a:r>
            <a:r>
              <a:rPr lang="en-US" altLang="zh-CN" sz="2400" b="1" dirty="0">
                <a:latin typeface="Times New Roman" pitchFamily="18" charset="0"/>
                <a:ea typeface="宋体" pitchFamily="2" charset="-122"/>
                <a:cs typeface="Times New Roman" pitchFamily="18" charset="0"/>
              </a:rPr>
              <a:t>CO</a:t>
            </a:r>
            <a:r>
              <a:rPr lang="en-US" altLang="zh-CN" sz="2400" b="1" baseline="-25000" dirty="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生成</a:t>
            </a:r>
          </a:p>
          <a:p>
            <a:pPr>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上下两片滤纸条变</a:t>
            </a:r>
            <a:r>
              <a:rPr lang="zh-CN" altLang="en-US" sz="2400" b="1" dirty="0" smtClean="0">
                <a:latin typeface="Times New Roman" pitchFamily="18" charset="0"/>
                <a:ea typeface="宋体" pitchFamily="2" charset="-122"/>
                <a:cs typeface="Times New Roman" pitchFamily="18" charset="0"/>
              </a:rPr>
              <a:t>红，只能</a:t>
            </a:r>
            <a:r>
              <a:rPr lang="zh-CN" altLang="en-US" sz="2400" b="1" dirty="0">
                <a:latin typeface="Times New Roman" pitchFamily="18" charset="0"/>
                <a:ea typeface="宋体" pitchFamily="2" charset="-122"/>
                <a:cs typeface="Times New Roman" pitchFamily="18" charset="0"/>
              </a:rPr>
              <a:t>证明</a:t>
            </a:r>
            <a:r>
              <a:rPr lang="en-US" altLang="zh-CN" sz="2400" b="1" dirty="0">
                <a:latin typeface="Times New Roman" pitchFamily="18" charset="0"/>
                <a:ea typeface="宋体" pitchFamily="2" charset="-122"/>
                <a:cs typeface="Times New Roman" pitchFamily="18" charset="0"/>
              </a:rPr>
              <a:t>CO</a:t>
            </a:r>
            <a:r>
              <a:rPr lang="en-US" altLang="zh-CN" sz="2400" b="1" baseline="-25000" dirty="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与水反应生成碳酸</a:t>
            </a:r>
          </a:p>
          <a:p>
            <a:pPr>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该实验能验证二氧化碳通常不能</a:t>
            </a:r>
            <a:r>
              <a:rPr lang="zh-CN" altLang="en-US" sz="2400" b="1" dirty="0" smtClean="0">
                <a:latin typeface="Times New Roman" pitchFamily="18" charset="0"/>
                <a:ea typeface="宋体" pitchFamily="2" charset="-122"/>
                <a:cs typeface="Times New Roman" pitchFamily="18" charset="0"/>
              </a:rPr>
              <a:t>燃烧，也</a:t>
            </a:r>
            <a:r>
              <a:rPr lang="zh-CN" altLang="en-US" sz="2400" b="1" dirty="0">
                <a:latin typeface="Times New Roman" pitchFamily="18" charset="0"/>
                <a:ea typeface="宋体" pitchFamily="2" charset="-122"/>
                <a:cs typeface="Times New Roman" pitchFamily="18" charset="0"/>
              </a:rPr>
              <a:t>不支持燃烧</a:t>
            </a:r>
          </a:p>
          <a:p>
            <a:pPr>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该微型实验具有所用药品量</a:t>
            </a:r>
            <a:r>
              <a:rPr lang="zh-CN" altLang="en-US" sz="2400" b="1" dirty="0" smtClean="0">
                <a:latin typeface="Times New Roman" pitchFamily="18" charset="0"/>
                <a:ea typeface="宋体" pitchFamily="2" charset="-122"/>
                <a:cs typeface="Times New Roman" pitchFamily="18" charset="0"/>
              </a:rPr>
              <a:t>少，现象明显，操作</a:t>
            </a:r>
            <a:r>
              <a:rPr lang="zh-CN" altLang="en-US" sz="2400" b="1" dirty="0">
                <a:latin typeface="Times New Roman" pitchFamily="18" charset="0"/>
                <a:ea typeface="宋体" pitchFamily="2" charset="-122"/>
                <a:cs typeface="Times New Roman" pitchFamily="18" charset="0"/>
              </a:rPr>
              <a:t>简单等</a:t>
            </a:r>
            <a:r>
              <a:rPr lang="zh-CN" altLang="en-US" sz="2400" b="1" dirty="0" smtClean="0">
                <a:latin typeface="Times New Roman" pitchFamily="18" charset="0"/>
                <a:ea typeface="宋体" pitchFamily="2" charset="-122"/>
                <a:cs typeface="Times New Roman" pitchFamily="18" charset="0"/>
              </a:rPr>
              <a:t>优点</a:t>
            </a:r>
            <a:endParaRPr lang="zh-CN" altLang="en-US" sz="2400" b="1" dirty="0">
              <a:latin typeface="Times New Roman" pitchFamily="18" charset="0"/>
              <a:ea typeface="宋体" pitchFamily="2" charset="-122"/>
              <a:cs typeface="Times New Roman" pitchFamily="18" charset="0"/>
            </a:endParaRPr>
          </a:p>
        </p:txBody>
      </p:sp>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8" name="矩形 27"/>
          <p:cNvSpPr/>
          <p:nvPr/>
        </p:nvSpPr>
        <p:spPr>
          <a:xfrm>
            <a:off x="10673154" y="3401226"/>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B</a:t>
            </a:r>
            <a:endParaRPr lang="zh-CN" altLang="en-US" sz="2400" dirty="0">
              <a:latin typeface="Times New Roman" pitchFamily="18" charset="0"/>
              <a:cs typeface="Times New Roman" pitchFamily="18" charset="0"/>
            </a:endParaRPr>
          </a:p>
        </p:txBody>
      </p:sp>
      <p:pic>
        <p:nvPicPr>
          <p:cNvPr id="13" name="XD+17.eps" descr="id:2147502121;FounderCES"/>
          <p:cNvPicPr>
            <a:picLocks noChangeAspect="1"/>
          </p:cNvPicPr>
          <p:nvPr/>
        </p:nvPicPr>
        <p:blipFill>
          <a:blip r:embed="rId6"/>
          <a:stretch>
            <a:fillRect/>
          </a:stretch>
        </p:blipFill>
        <p:spPr>
          <a:xfrm>
            <a:off x="8894920" y="4020934"/>
            <a:ext cx="2944240" cy="2297290"/>
          </a:xfrm>
          <a:prstGeom prst="rect">
            <a:avLst/>
          </a:prstGeom>
        </p:spPr>
      </p:pic>
    </p:spTree>
    <p:extLst>
      <p:ext uri="{BB962C8B-B14F-4D97-AF65-F5344CB8AC3E}">
        <p14:creationId xmlns:p14="http://schemas.microsoft.com/office/powerpoint/2010/main" xmlns="" val="1245028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584532" y="1245498"/>
            <a:ext cx="10749511" cy="1200329"/>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题型解法</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zh-CN" altLang="en-US" sz="2400" b="1" dirty="0" smtClean="0">
                <a:latin typeface="Times New Roman" pitchFamily="18" charset="0"/>
                <a:ea typeface="宋体" pitchFamily="2" charset="-122"/>
                <a:cs typeface="Times New Roman" pitchFamily="18" charset="0"/>
              </a:rPr>
              <a:t>熟记</a:t>
            </a:r>
            <a:r>
              <a:rPr lang="zh-CN" altLang="en-US" sz="2400" b="1" dirty="0">
                <a:latin typeface="Times New Roman" pitchFamily="18" charset="0"/>
                <a:ea typeface="宋体" pitchFamily="2" charset="-122"/>
                <a:cs typeface="Times New Roman" pitchFamily="18" charset="0"/>
              </a:rPr>
              <a:t>一氧化碳和二氧化碳的性质及用途</a:t>
            </a:r>
          </a:p>
        </p:txBody>
      </p:sp>
      <p:graphicFrame>
        <p:nvGraphicFramePr>
          <p:cNvPr id="6" name="表格 5"/>
          <p:cNvGraphicFramePr>
            <a:graphicFrameLocks noGrp="1"/>
          </p:cNvGraphicFramePr>
          <p:nvPr>
            <p:extLst>
              <p:ext uri="{D42A27DB-BD31-4B8C-83A1-F6EECF244321}">
                <p14:modId xmlns:p14="http://schemas.microsoft.com/office/powerpoint/2010/main" xmlns="" val="2890144168"/>
              </p:ext>
            </p:extLst>
          </p:nvPr>
        </p:nvGraphicFramePr>
        <p:xfrm>
          <a:off x="530578" y="2562574"/>
          <a:ext cx="11153424" cy="1554480"/>
        </p:xfrm>
        <a:graphic>
          <a:graphicData uri="http://schemas.openxmlformats.org/drawingml/2006/table">
            <a:tbl>
              <a:tblPr firstRow="1" bandRow="1">
                <a:tableStyleId>{5940675A-B579-460E-94D1-54222C63F5DA}</a:tableStyleId>
              </a:tblPr>
              <a:tblGrid>
                <a:gridCol w="1858904"/>
                <a:gridCol w="1858904"/>
                <a:gridCol w="1858904"/>
                <a:gridCol w="1858904"/>
                <a:gridCol w="1858904"/>
                <a:gridCol w="1858904"/>
              </a:tblGrid>
              <a:tr h="519293">
                <a:tc>
                  <a:txBody>
                    <a:bodyPr/>
                    <a:lstStyle/>
                    <a:p>
                      <a:pPr algn="ctr">
                        <a:lnSpc>
                          <a:spcPct val="150000"/>
                        </a:lnSpc>
                      </a:pPr>
                      <a:r>
                        <a:rPr lang="zh-CN" altLang="en-US" sz="2000" b="1" dirty="0" smtClean="0">
                          <a:latin typeface="黑体" pitchFamily="49" charset="-122"/>
                          <a:ea typeface="黑体" pitchFamily="49" charset="-122"/>
                        </a:rPr>
                        <a:t>物理性质</a:t>
                      </a:r>
                      <a:endParaRPr lang="en-US" altLang="zh-CN" sz="2000" b="1" dirty="0" smtClean="0">
                        <a:latin typeface="黑体" pitchFamily="49" charset="-122"/>
                        <a:ea typeface="黑体" pitchFamily="49" charset="-122"/>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000" b="1" dirty="0" smtClean="0">
                          <a:latin typeface="黑体" pitchFamily="49" charset="-122"/>
                          <a:ea typeface="黑体" pitchFamily="49" charset="-122"/>
                        </a:rPr>
                        <a:t>颜色</a:t>
                      </a: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000" b="1" dirty="0" smtClean="0">
                          <a:latin typeface="黑体" pitchFamily="49" charset="-122"/>
                          <a:ea typeface="黑体" pitchFamily="49" charset="-122"/>
                        </a:rPr>
                        <a:t>气味</a:t>
                      </a: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000" b="1" dirty="0" smtClean="0">
                          <a:latin typeface="黑体" pitchFamily="49" charset="-122"/>
                          <a:ea typeface="黑体" pitchFamily="49" charset="-122"/>
                        </a:rPr>
                        <a:t>状态</a:t>
                      </a: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000" b="1" dirty="0" smtClean="0">
                          <a:latin typeface="黑体" pitchFamily="49" charset="-122"/>
                          <a:ea typeface="黑体" pitchFamily="49" charset="-122"/>
                        </a:rPr>
                        <a:t>密度</a:t>
                      </a: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000" b="1" dirty="0" smtClean="0">
                          <a:latin typeface="黑体" pitchFamily="49" charset="-122"/>
                          <a:ea typeface="黑体" pitchFamily="49" charset="-122"/>
                        </a:rPr>
                        <a:t>溶解性</a:t>
                      </a: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solidFill>
                      <a:srgbClr val="01B0F0"/>
                    </a:solidFill>
                  </a:tcPr>
                </a:tc>
              </a:tr>
              <a:tr h="440266">
                <a:tc>
                  <a:txBody>
                    <a:bodyPr/>
                    <a:lstStyle/>
                    <a:p>
                      <a:pPr algn="ctr">
                        <a:lnSpc>
                          <a:spcPct val="150000"/>
                        </a:lnSpc>
                      </a:pPr>
                      <a:r>
                        <a:rPr lang="zh-CN" altLang="en-US" b="1" dirty="0" smtClean="0">
                          <a:latin typeface="宋体" pitchFamily="2" charset="-122"/>
                          <a:ea typeface="宋体" pitchFamily="2" charset="-122"/>
                        </a:rPr>
                        <a:t>一氧化碳</a:t>
                      </a:r>
                      <a:endParaRPr lang="zh-CN" altLang="en-US"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lnSpc>
                          <a:spcPct val="150000"/>
                        </a:lnSpc>
                      </a:pPr>
                      <a:r>
                        <a:rPr lang="zh-CN" altLang="zh-CN" sz="1800" b="1" kern="1200" dirty="0" smtClean="0">
                          <a:solidFill>
                            <a:schemeClr val="tx1"/>
                          </a:solidFill>
                          <a:effectLst/>
                          <a:latin typeface="宋体" pitchFamily="2" charset="-122"/>
                          <a:ea typeface="宋体" pitchFamily="2" charset="-122"/>
                          <a:cs typeface="+mn-cs"/>
                        </a:rPr>
                        <a:t>无色</a:t>
                      </a:r>
                      <a:endParaRPr lang="zh-CN" altLang="en-US" b="1" dirty="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lnSpc>
                          <a:spcPct val="150000"/>
                        </a:lnSpc>
                      </a:pPr>
                      <a:r>
                        <a:rPr lang="zh-CN" altLang="zh-CN" sz="1800" b="1" kern="1200" dirty="0" smtClean="0">
                          <a:solidFill>
                            <a:schemeClr val="tx1"/>
                          </a:solidFill>
                          <a:effectLst/>
                          <a:latin typeface="宋体" pitchFamily="2" charset="-122"/>
                          <a:ea typeface="宋体" pitchFamily="2" charset="-122"/>
                          <a:cs typeface="+mn-cs"/>
                        </a:rPr>
                        <a:t>无味</a:t>
                      </a:r>
                      <a:endParaRPr lang="zh-CN" altLang="en-US" b="1" dirty="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lnSpc>
                          <a:spcPct val="150000"/>
                        </a:lnSpc>
                      </a:pPr>
                      <a:r>
                        <a:rPr lang="zh-CN" altLang="zh-CN" sz="1800" b="1" kern="1200" dirty="0" smtClean="0">
                          <a:solidFill>
                            <a:schemeClr val="tx1"/>
                          </a:solidFill>
                          <a:effectLst/>
                          <a:latin typeface="宋体" pitchFamily="2" charset="-122"/>
                          <a:ea typeface="宋体" pitchFamily="2" charset="-122"/>
                          <a:cs typeface="+mn-cs"/>
                        </a:rPr>
                        <a:t>气体</a:t>
                      </a:r>
                      <a:endParaRPr lang="zh-CN" altLang="en-US" b="1" dirty="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lnSpc>
                          <a:spcPct val="150000"/>
                        </a:lnSpc>
                      </a:pPr>
                      <a:r>
                        <a:rPr lang="zh-CN" altLang="zh-CN" sz="1800" b="1" kern="1200" dirty="0" smtClean="0">
                          <a:solidFill>
                            <a:schemeClr val="tx1"/>
                          </a:solidFill>
                          <a:effectLst/>
                          <a:latin typeface="宋体" pitchFamily="2" charset="-122"/>
                          <a:ea typeface="宋体" pitchFamily="2" charset="-122"/>
                          <a:cs typeface="+mn-cs"/>
                        </a:rPr>
                        <a:t>略小于空气</a:t>
                      </a:r>
                      <a:endParaRPr lang="zh-CN" altLang="en-US" b="1" dirty="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lnSpc>
                          <a:spcPct val="150000"/>
                        </a:lnSpc>
                      </a:pPr>
                      <a:r>
                        <a:rPr lang="zh-CN" altLang="zh-CN" sz="1800" b="1" kern="1200" dirty="0" smtClean="0">
                          <a:solidFill>
                            <a:schemeClr val="tx1"/>
                          </a:solidFill>
                          <a:effectLst/>
                          <a:latin typeface="宋体" pitchFamily="2" charset="-122"/>
                          <a:ea typeface="宋体" pitchFamily="2" charset="-122"/>
                          <a:cs typeface="+mn-cs"/>
                        </a:rPr>
                        <a:t>难溶于水</a:t>
                      </a:r>
                      <a:endParaRPr lang="zh-CN" altLang="en-US" b="1" dirty="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r>
              <a:tr h="395111">
                <a:tc>
                  <a:txBody>
                    <a:bodyPr/>
                    <a:lstStyle/>
                    <a:p>
                      <a:pPr algn="ctr">
                        <a:lnSpc>
                          <a:spcPct val="150000"/>
                        </a:lnSpc>
                      </a:pPr>
                      <a:r>
                        <a:rPr lang="zh-CN" altLang="zh-CN" sz="1800" b="1" kern="1200" dirty="0" smtClean="0">
                          <a:solidFill>
                            <a:schemeClr val="tx1"/>
                          </a:solidFill>
                          <a:effectLst/>
                          <a:latin typeface="宋体" pitchFamily="2" charset="-122"/>
                          <a:ea typeface="宋体" pitchFamily="2" charset="-122"/>
                          <a:cs typeface="+mn-cs"/>
                        </a:rPr>
                        <a:t>二氧化碳</a:t>
                      </a:r>
                      <a:endParaRPr lang="zh-CN" altLang="en-US"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zh-CN" altLang="zh-CN" sz="1800" b="1" kern="1200" dirty="0" smtClean="0">
                          <a:solidFill>
                            <a:schemeClr val="tx1"/>
                          </a:solidFill>
                          <a:effectLst/>
                          <a:latin typeface="宋体" pitchFamily="2" charset="-122"/>
                          <a:ea typeface="宋体" pitchFamily="2" charset="-122"/>
                          <a:cs typeface="+mn-cs"/>
                        </a:rPr>
                        <a:t>无色</a:t>
                      </a:r>
                      <a:endParaRPr lang="zh-CN" altLang="en-US" b="1" dirty="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zh-CN" altLang="zh-CN" sz="1800" b="1" kern="1200" dirty="0" smtClean="0">
                          <a:solidFill>
                            <a:schemeClr val="tx1"/>
                          </a:solidFill>
                          <a:effectLst/>
                          <a:latin typeface="宋体" pitchFamily="2" charset="-122"/>
                          <a:ea typeface="宋体" pitchFamily="2" charset="-122"/>
                          <a:cs typeface="+mn-cs"/>
                        </a:rPr>
                        <a:t>无味</a:t>
                      </a:r>
                      <a:endParaRPr lang="zh-CN" altLang="en-US" b="1" dirty="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zh-CN" altLang="zh-CN" sz="1800" b="1" kern="1200" dirty="0" smtClean="0">
                          <a:solidFill>
                            <a:schemeClr val="tx1"/>
                          </a:solidFill>
                          <a:effectLst/>
                          <a:latin typeface="宋体" pitchFamily="2" charset="-122"/>
                          <a:ea typeface="宋体" pitchFamily="2" charset="-122"/>
                          <a:cs typeface="+mn-cs"/>
                        </a:rPr>
                        <a:t>气体</a:t>
                      </a:r>
                      <a:endParaRPr lang="zh-CN" altLang="en-US" b="1" dirty="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zh-CN" altLang="zh-CN" sz="1800" b="1" kern="1200" dirty="0" smtClean="0">
                          <a:solidFill>
                            <a:schemeClr val="tx1"/>
                          </a:solidFill>
                          <a:effectLst/>
                          <a:latin typeface="宋体" pitchFamily="2" charset="-122"/>
                          <a:ea typeface="宋体" pitchFamily="2" charset="-122"/>
                          <a:cs typeface="+mn-cs"/>
                        </a:rPr>
                        <a:t>大于空气</a:t>
                      </a:r>
                      <a:endParaRPr lang="zh-CN" altLang="en-US" b="1" dirty="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zh-CN" altLang="zh-CN" sz="1800" b="1" kern="1200" dirty="0" smtClean="0">
                          <a:solidFill>
                            <a:schemeClr val="tx1"/>
                          </a:solidFill>
                          <a:effectLst/>
                          <a:latin typeface="宋体" pitchFamily="2" charset="-122"/>
                          <a:ea typeface="宋体" pitchFamily="2" charset="-122"/>
                          <a:cs typeface="+mn-cs"/>
                        </a:rPr>
                        <a:t>能溶于水</a:t>
                      </a:r>
                      <a:endParaRPr lang="zh-CN" altLang="en-US" b="1" dirty="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xmlns="" val="1210612548"/>
              </p:ext>
            </p:extLst>
          </p:nvPr>
        </p:nvGraphicFramePr>
        <p:xfrm>
          <a:off x="553155" y="4222044"/>
          <a:ext cx="11108266" cy="2381955"/>
        </p:xfrm>
        <a:graphic>
          <a:graphicData uri="http://schemas.openxmlformats.org/drawingml/2006/table">
            <a:tbl>
              <a:tblPr firstRow="1" bandRow="1">
                <a:tableStyleId>{5940675A-B579-460E-94D1-54222C63F5DA}</a:tableStyleId>
              </a:tblPr>
              <a:tblGrid>
                <a:gridCol w="745066"/>
                <a:gridCol w="7845778"/>
                <a:gridCol w="2517422"/>
              </a:tblGrid>
              <a:tr h="553155">
                <a:tc>
                  <a:txBody>
                    <a:bodyPr/>
                    <a:lstStyle/>
                    <a:p>
                      <a:pPr algn="ctr">
                        <a:lnSpc>
                          <a:spcPct val="150000"/>
                        </a:lnSpc>
                      </a:pPr>
                      <a:endParaRPr lang="en-US" altLang="zh-CN" sz="2000" b="1" dirty="0" smtClean="0">
                        <a:latin typeface="黑体" pitchFamily="49" charset="-122"/>
                        <a:ea typeface="黑体" pitchFamily="49" charset="-122"/>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000" b="1" dirty="0" smtClean="0">
                          <a:latin typeface="黑体" pitchFamily="49" charset="-122"/>
                          <a:ea typeface="黑体" pitchFamily="49" charset="-122"/>
                        </a:rPr>
                        <a:t>二氧化碳</a:t>
                      </a: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000" b="1" dirty="0" smtClean="0">
                          <a:latin typeface="黑体" pitchFamily="49" charset="-122"/>
                          <a:ea typeface="黑体" pitchFamily="49" charset="-122"/>
                        </a:rPr>
                        <a:t>一氧化碳</a:t>
                      </a: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solidFill>
                      <a:srgbClr val="01B0F0"/>
                    </a:solidFill>
                  </a:tcPr>
                </a:tc>
              </a:tr>
              <a:tr h="608339">
                <a:tc>
                  <a:txBody>
                    <a:bodyPr/>
                    <a:lstStyle/>
                    <a:p>
                      <a:pPr algn="ctr">
                        <a:lnSpc>
                          <a:spcPct val="150000"/>
                        </a:lnSpc>
                      </a:pPr>
                      <a:r>
                        <a:rPr lang="zh-CN" altLang="en-US" b="1" dirty="0" smtClean="0">
                          <a:latin typeface="宋体" pitchFamily="2" charset="-122"/>
                          <a:ea typeface="宋体" pitchFamily="2" charset="-122"/>
                        </a:rPr>
                        <a:t>化学性质</a:t>
                      </a:r>
                      <a:endParaRPr lang="zh-CN" altLang="en-US"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01B0F0"/>
                    </a:solidFill>
                  </a:tcPr>
                </a:tc>
                <a:tc>
                  <a:txBody>
                    <a:bodyPr/>
                    <a:lstStyle/>
                    <a:p>
                      <a:pPr algn="l">
                        <a:lnSpc>
                          <a:spcPct val="150000"/>
                        </a:lnSpc>
                      </a:pPr>
                      <a:r>
                        <a:rPr lang="zh-CN" altLang="en-US" b="1" dirty="0" smtClean="0">
                          <a:latin typeface="宋体" pitchFamily="2" charset="-122"/>
                          <a:ea typeface="宋体" pitchFamily="2" charset="-122"/>
                        </a:rPr>
                        <a:t>①一般情况下不燃烧</a:t>
                      </a:r>
                      <a:r>
                        <a:rPr lang="en-US" altLang="zh-CN" b="1" dirty="0" smtClean="0">
                          <a:latin typeface="宋体" pitchFamily="2" charset="-122"/>
                          <a:ea typeface="宋体" pitchFamily="2" charset="-122"/>
                        </a:rPr>
                        <a:t>,</a:t>
                      </a:r>
                      <a:r>
                        <a:rPr lang="zh-CN" altLang="en-US" b="1" dirty="0" smtClean="0">
                          <a:latin typeface="宋体" pitchFamily="2" charset="-122"/>
                          <a:ea typeface="宋体" pitchFamily="2" charset="-122"/>
                        </a:rPr>
                        <a:t>不支持燃烧；②不供给呼吸；③能与水反应；④能与碱反应；⑤高温条件下能与碳反应；⑥在绿色植物中能与水进行光合作用</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lnSpc>
                          <a:spcPct val="150000"/>
                        </a:lnSpc>
                      </a:pPr>
                      <a:r>
                        <a:rPr lang="zh-CN" altLang="en-US" b="1" dirty="0" smtClean="0">
                          <a:latin typeface="宋体" pitchFamily="2" charset="-122"/>
                          <a:ea typeface="宋体" pitchFamily="2" charset="-122"/>
                        </a:rPr>
                        <a:t>毒性；可燃性；还原性</a:t>
                      </a:r>
                      <a:endParaRPr lang="zh-CN" altLang="en-US" b="1" dirty="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r>
              <a:tr h="608339">
                <a:tc>
                  <a:txBody>
                    <a:bodyPr/>
                    <a:lstStyle/>
                    <a:p>
                      <a:pPr algn="ctr">
                        <a:lnSpc>
                          <a:spcPct val="150000"/>
                        </a:lnSpc>
                      </a:pPr>
                      <a:r>
                        <a:rPr lang="zh-CN" altLang="en-US" b="1" dirty="0" smtClean="0">
                          <a:latin typeface="宋体" pitchFamily="2" charset="-122"/>
                          <a:ea typeface="宋体" pitchFamily="2" charset="-122"/>
                        </a:rPr>
                        <a:t>用途</a:t>
                      </a:r>
                      <a:endParaRPr lang="zh-CN" altLang="en-US"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1B0F0"/>
                    </a:solidFill>
                  </a:tcPr>
                </a:tc>
                <a:tc>
                  <a:txBody>
                    <a:bodyPr/>
                    <a:lstStyle/>
                    <a:p>
                      <a:pPr algn="l">
                        <a:lnSpc>
                          <a:spcPct val="150000"/>
                        </a:lnSpc>
                      </a:pPr>
                      <a:r>
                        <a:rPr lang="zh-CN" altLang="en-US" sz="1800" b="1" kern="1200" dirty="0" smtClean="0">
                          <a:solidFill>
                            <a:schemeClr val="tx1"/>
                          </a:solidFill>
                          <a:effectLst/>
                          <a:latin typeface="宋体" pitchFamily="2" charset="-122"/>
                          <a:ea typeface="宋体" pitchFamily="2" charset="-122"/>
                          <a:cs typeface="+mn-cs"/>
                        </a:rPr>
                        <a:t>①灭火；</a:t>
                      </a:r>
                      <a:r>
                        <a:rPr lang="en-US" altLang="zh-CN" sz="1800" b="1" kern="1200" dirty="0" smtClean="0">
                          <a:solidFill>
                            <a:schemeClr val="tx1"/>
                          </a:solidFill>
                          <a:effectLst/>
                          <a:latin typeface="宋体" pitchFamily="2" charset="-122"/>
                          <a:ea typeface="宋体" pitchFamily="2" charset="-122"/>
                          <a:cs typeface="+mn-cs"/>
                        </a:rPr>
                        <a:t>②</a:t>
                      </a:r>
                      <a:r>
                        <a:rPr lang="zh-CN" altLang="en-US" sz="1800" b="1" kern="1200" dirty="0" smtClean="0">
                          <a:solidFill>
                            <a:schemeClr val="tx1"/>
                          </a:solidFill>
                          <a:effectLst/>
                          <a:latin typeface="宋体" pitchFamily="2" charset="-122"/>
                          <a:ea typeface="宋体" pitchFamily="2" charset="-122"/>
                          <a:cs typeface="+mn-cs"/>
                        </a:rPr>
                        <a:t>固体干冰可作制冷剂；</a:t>
                      </a:r>
                      <a:r>
                        <a:rPr lang="en-US" altLang="zh-CN" sz="1800" b="1" kern="1200" dirty="0" smtClean="0">
                          <a:solidFill>
                            <a:schemeClr val="tx1"/>
                          </a:solidFill>
                          <a:effectLst/>
                          <a:latin typeface="宋体" pitchFamily="2" charset="-122"/>
                          <a:ea typeface="宋体" pitchFamily="2" charset="-122"/>
                          <a:cs typeface="+mn-cs"/>
                        </a:rPr>
                        <a:t>③</a:t>
                      </a:r>
                      <a:r>
                        <a:rPr lang="zh-CN" altLang="en-US" sz="1800" b="1" kern="1200" dirty="0" smtClean="0">
                          <a:solidFill>
                            <a:schemeClr val="tx1"/>
                          </a:solidFill>
                          <a:effectLst/>
                          <a:latin typeface="宋体" pitchFamily="2" charset="-122"/>
                          <a:ea typeface="宋体" pitchFamily="2" charset="-122"/>
                          <a:cs typeface="+mn-cs"/>
                        </a:rPr>
                        <a:t>工业上用于生产化工产品的原料；</a:t>
                      </a:r>
                      <a:r>
                        <a:rPr lang="en-US" altLang="zh-CN" sz="1800" b="1" kern="1200" dirty="0" smtClean="0">
                          <a:solidFill>
                            <a:schemeClr val="tx1"/>
                          </a:solidFill>
                          <a:effectLst/>
                          <a:latin typeface="宋体" pitchFamily="2" charset="-122"/>
                          <a:ea typeface="宋体" pitchFamily="2" charset="-122"/>
                          <a:cs typeface="+mn-cs"/>
                        </a:rPr>
                        <a:t>④</a:t>
                      </a:r>
                      <a:r>
                        <a:rPr lang="zh-CN" altLang="en-US" sz="1800" b="1" kern="1200" dirty="0" smtClean="0">
                          <a:solidFill>
                            <a:schemeClr val="tx1"/>
                          </a:solidFill>
                          <a:effectLst/>
                          <a:latin typeface="宋体" pitchFamily="2" charset="-122"/>
                          <a:ea typeface="宋体" pitchFamily="2" charset="-122"/>
                          <a:cs typeface="+mn-cs"/>
                        </a:rPr>
                        <a:t>作气体肥料；</a:t>
                      </a:r>
                      <a:r>
                        <a:rPr lang="en-US" altLang="zh-CN" sz="1800" b="1" kern="1200" dirty="0" smtClean="0">
                          <a:solidFill>
                            <a:schemeClr val="tx1"/>
                          </a:solidFill>
                          <a:effectLst/>
                          <a:latin typeface="宋体" pitchFamily="2" charset="-122"/>
                          <a:ea typeface="宋体" pitchFamily="2" charset="-122"/>
                          <a:cs typeface="+mn-cs"/>
                        </a:rPr>
                        <a:t>⑤</a:t>
                      </a:r>
                      <a:r>
                        <a:rPr lang="zh-CN" altLang="en-US" sz="1800" b="1" kern="1200" dirty="0" smtClean="0">
                          <a:solidFill>
                            <a:schemeClr val="tx1"/>
                          </a:solidFill>
                          <a:effectLst/>
                          <a:latin typeface="宋体" pitchFamily="2" charset="-122"/>
                          <a:ea typeface="宋体" pitchFamily="2" charset="-122"/>
                          <a:cs typeface="+mn-cs"/>
                        </a:rPr>
                        <a:t>制汽水；</a:t>
                      </a:r>
                      <a:r>
                        <a:rPr lang="en-US" altLang="zh-CN" sz="1800" b="1" kern="1200" dirty="0" smtClean="0">
                          <a:solidFill>
                            <a:schemeClr val="tx1"/>
                          </a:solidFill>
                          <a:effectLst/>
                          <a:latin typeface="宋体" pitchFamily="2" charset="-122"/>
                          <a:ea typeface="宋体" pitchFamily="2" charset="-122"/>
                          <a:cs typeface="+mn-cs"/>
                        </a:rPr>
                        <a:t>⑥</a:t>
                      </a:r>
                      <a:r>
                        <a:rPr lang="zh-CN" altLang="en-US" sz="1800" b="1" kern="1200" dirty="0" smtClean="0">
                          <a:solidFill>
                            <a:schemeClr val="tx1"/>
                          </a:solidFill>
                          <a:effectLst/>
                          <a:latin typeface="宋体" pitchFamily="2" charset="-122"/>
                          <a:ea typeface="宋体" pitchFamily="2" charset="-122"/>
                          <a:cs typeface="+mn-cs"/>
                        </a:rPr>
                        <a:t>人工降雨等</a:t>
                      </a:r>
                      <a:endParaRPr lang="zh-CN" altLang="en-US" b="1" dirty="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zh-CN" altLang="en-US" b="1" dirty="0" smtClean="0">
                          <a:latin typeface="宋体" pitchFamily="2" charset="-122"/>
                          <a:ea typeface="宋体" pitchFamily="2" charset="-122"/>
                        </a:rPr>
                        <a:t>作燃料</a:t>
                      </a:r>
                      <a:r>
                        <a:rPr lang="en-US" altLang="zh-CN" b="1" dirty="0" smtClean="0">
                          <a:latin typeface="宋体" pitchFamily="2" charset="-122"/>
                          <a:ea typeface="宋体" pitchFamily="2" charset="-122"/>
                        </a:rPr>
                        <a:t>,</a:t>
                      </a:r>
                      <a:r>
                        <a:rPr lang="zh-CN" altLang="en-US" b="1" dirty="0" smtClean="0">
                          <a:latin typeface="宋体" pitchFamily="2" charset="-122"/>
                          <a:ea typeface="宋体" pitchFamily="2" charset="-122"/>
                        </a:rPr>
                        <a:t>冶炼金属等</a:t>
                      </a:r>
                      <a:endParaRPr lang="zh-CN" altLang="en-US" b="1" dirty="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79024969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554587"/>
            <a:ext cx="10614045" cy="4893647"/>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题型演练</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承德宽城县期末</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二氧化碳的下列用途与其性质对应关系不正确的是（　　</a:t>
            </a:r>
            <a:r>
              <a:rPr lang="zh-CN" altLang="en-US" sz="2400" b="1" dirty="0" smtClean="0">
                <a:latin typeface="Times New Roman" pitchFamily="18" charset="0"/>
                <a:ea typeface="宋体" pitchFamily="2" charset="-122"/>
                <a:cs typeface="Times New Roman" pitchFamily="18" charset="0"/>
              </a:rPr>
              <a:t>）</a:t>
            </a:r>
            <a:endParaRPr lang="en-US" altLang="zh-CN" sz="2400" b="1" dirty="0">
              <a:latin typeface="Times New Roman" pitchFamily="18" charset="0"/>
              <a:ea typeface="宋体" pitchFamily="2" charset="-122"/>
              <a:cs typeface="Times New Roman" pitchFamily="18" charset="0"/>
            </a:endParaRPr>
          </a:p>
          <a:p>
            <a:endParaRPr lang="en-US" altLang="zh-CN" sz="2400" b="1" dirty="0" smtClean="0">
              <a:latin typeface="Times New Roman" pitchFamily="18" charset="0"/>
              <a:cs typeface="Times New Roman" pitchFamily="18" charset="0"/>
            </a:endParaRPr>
          </a:p>
          <a:p>
            <a:pPr>
              <a:lnSpc>
                <a:spcPct val="150000"/>
              </a:lnSpc>
            </a:pPr>
            <a:r>
              <a:rPr lang="en-US" altLang="zh-CN" sz="2400" b="1" dirty="0">
                <a:latin typeface="Times New Roman" pitchFamily="18" charset="0"/>
                <a:cs typeface="Times New Roman" pitchFamily="18" charset="0"/>
              </a:rPr>
              <a:t>A.</a:t>
            </a:r>
            <a:r>
              <a:rPr lang="zh-CN" altLang="en-US" sz="2400" b="1" dirty="0">
                <a:latin typeface="Times New Roman" pitchFamily="18" charset="0"/>
                <a:cs typeface="Times New Roman" pitchFamily="18" charset="0"/>
              </a:rPr>
              <a:t>二氧化碳能用于灭火</a:t>
            </a:r>
            <a:r>
              <a:rPr lang="en-US" altLang="zh-CN" sz="2400" b="1" dirty="0">
                <a:latin typeface="Times New Roman" pitchFamily="18" charset="0"/>
                <a:cs typeface="Times New Roman" pitchFamily="18" charset="0"/>
              </a:rPr>
              <a:t>——</a:t>
            </a:r>
            <a:r>
              <a:rPr lang="zh-CN" altLang="en-US" sz="2400" b="1" dirty="0">
                <a:latin typeface="Times New Roman" pitchFamily="18" charset="0"/>
                <a:cs typeface="Times New Roman" pitchFamily="18" charset="0"/>
              </a:rPr>
              <a:t>本身不燃烧、不支持燃烧、密度比空气大</a:t>
            </a:r>
          </a:p>
          <a:p>
            <a:pPr>
              <a:lnSpc>
                <a:spcPct val="150000"/>
              </a:lnSpc>
            </a:pPr>
            <a:r>
              <a:rPr lang="en-US" altLang="zh-CN" sz="2400" b="1" dirty="0">
                <a:latin typeface="Times New Roman" pitchFamily="18" charset="0"/>
                <a:cs typeface="Times New Roman" pitchFamily="18" charset="0"/>
              </a:rPr>
              <a:t>B.</a:t>
            </a:r>
            <a:r>
              <a:rPr lang="zh-CN" altLang="en-US" sz="2400" b="1" dirty="0">
                <a:latin typeface="Times New Roman" pitchFamily="18" charset="0"/>
                <a:cs typeface="Times New Roman" pitchFamily="18" charset="0"/>
              </a:rPr>
              <a:t>干冰能用于人工降雨</a:t>
            </a:r>
            <a:r>
              <a:rPr lang="en-US" altLang="zh-CN" sz="2400" b="1" dirty="0">
                <a:latin typeface="Times New Roman" pitchFamily="18" charset="0"/>
                <a:cs typeface="Times New Roman" pitchFamily="18" charset="0"/>
              </a:rPr>
              <a:t>——</a:t>
            </a:r>
            <a:r>
              <a:rPr lang="zh-CN" altLang="en-US" sz="2400" b="1" dirty="0">
                <a:latin typeface="Times New Roman" pitchFamily="18" charset="0"/>
                <a:cs typeface="Times New Roman" pitchFamily="18" charset="0"/>
              </a:rPr>
              <a:t>升华吸收热量</a:t>
            </a:r>
          </a:p>
          <a:p>
            <a:pPr>
              <a:lnSpc>
                <a:spcPct val="150000"/>
              </a:lnSpc>
            </a:pPr>
            <a:r>
              <a:rPr lang="en-US" altLang="zh-CN" sz="2400" b="1" dirty="0">
                <a:latin typeface="Times New Roman" pitchFamily="18" charset="0"/>
                <a:cs typeface="Times New Roman" pitchFamily="18" charset="0"/>
              </a:rPr>
              <a:t>C.</a:t>
            </a:r>
            <a:r>
              <a:rPr lang="zh-CN" altLang="en-US" sz="2400" b="1" dirty="0">
                <a:latin typeface="Times New Roman" pitchFamily="18" charset="0"/>
                <a:cs typeface="Times New Roman" pitchFamily="18" charset="0"/>
              </a:rPr>
              <a:t>二氧化碳能用来生产汽水等碳酸饮料</a:t>
            </a:r>
            <a:r>
              <a:rPr lang="en-US" altLang="zh-CN" sz="2400" b="1" dirty="0">
                <a:latin typeface="Times New Roman" pitchFamily="18" charset="0"/>
                <a:cs typeface="Times New Roman" pitchFamily="18" charset="0"/>
              </a:rPr>
              <a:t>——</a:t>
            </a:r>
            <a:r>
              <a:rPr lang="zh-CN" altLang="en-US" sz="2400" b="1" dirty="0">
                <a:latin typeface="Times New Roman" pitchFamily="18" charset="0"/>
                <a:cs typeface="Times New Roman" pitchFamily="18" charset="0"/>
              </a:rPr>
              <a:t>溶于水且与水反应生成碳酸</a:t>
            </a:r>
          </a:p>
          <a:p>
            <a:pPr>
              <a:lnSpc>
                <a:spcPct val="150000"/>
              </a:lnSpc>
            </a:pPr>
            <a:r>
              <a:rPr lang="en-US" altLang="zh-CN" sz="2400" b="1" dirty="0">
                <a:latin typeface="Times New Roman" pitchFamily="18" charset="0"/>
                <a:cs typeface="Times New Roman" pitchFamily="18" charset="0"/>
              </a:rPr>
              <a:t>D.</a:t>
            </a:r>
            <a:r>
              <a:rPr lang="zh-CN" altLang="en-US" sz="2400" b="1" dirty="0">
                <a:latin typeface="Times New Roman" pitchFamily="18" charset="0"/>
                <a:cs typeface="Times New Roman" pitchFamily="18" charset="0"/>
              </a:rPr>
              <a:t>二氧化碳用作气体肥料</a:t>
            </a:r>
            <a:r>
              <a:rPr lang="en-US" altLang="zh-CN" sz="2400" b="1" dirty="0">
                <a:latin typeface="Times New Roman" pitchFamily="18" charset="0"/>
                <a:cs typeface="Times New Roman" pitchFamily="18" charset="0"/>
              </a:rPr>
              <a:t>——</a:t>
            </a:r>
            <a:r>
              <a:rPr lang="zh-CN" altLang="en-US" sz="2400" b="1" dirty="0">
                <a:latin typeface="Times New Roman" pitchFamily="18" charset="0"/>
                <a:cs typeface="Times New Roman" pitchFamily="18" charset="0"/>
              </a:rPr>
              <a:t>能溶于水</a:t>
            </a:r>
          </a:p>
        </p:txBody>
      </p:sp>
      <p:sp>
        <p:nvSpPr>
          <p:cNvPr id="6" name="矩形 5"/>
          <p:cNvSpPr/>
          <p:nvPr/>
        </p:nvSpPr>
        <p:spPr>
          <a:xfrm>
            <a:off x="1529158" y="3305447"/>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2692024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20000" y="1893731"/>
            <a:ext cx="10696373" cy="16842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3.</a:t>
            </a:r>
            <a:r>
              <a:rPr lang="zh-CN" altLang="zh-CN" sz="2400" b="1" dirty="0">
                <a:latin typeface="Times New Roman" pitchFamily="18" charset="0"/>
                <a:cs typeface="Times New Roman" pitchFamily="18" charset="0"/>
              </a:rPr>
              <a:t> 【</a:t>
            </a:r>
            <a:r>
              <a:rPr lang="en-US" altLang="zh-CN" sz="2400" b="1" dirty="0" smtClean="0">
                <a:latin typeface="Times New Roman" pitchFamily="18" charset="0"/>
                <a:cs typeface="Times New Roman" pitchFamily="18" charset="0"/>
              </a:rPr>
              <a:t>2021·</a:t>
            </a:r>
            <a:r>
              <a:rPr lang="zh-CN" altLang="zh-CN" sz="2400" b="1" dirty="0" smtClean="0">
                <a:latin typeface="Times New Roman" pitchFamily="18" charset="0"/>
                <a:cs typeface="Times New Roman" pitchFamily="18" charset="0"/>
              </a:rPr>
              <a:t>河北</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29</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3</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a:t>
            </a:r>
            <a:r>
              <a:rPr lang="zh-CN" altLang="zh-CN" sz="2400" b="1" dirty="0">
                <a:latin typeface="Times New Roman" pitchFamily="18" charset="0"/>
                <a:cs typeface="Times New Roman" pitchFamily="18" charset="0"/>
              </a:rPr>
              <a:t>化学与我们的生产、生活息息相关。</a:t>
            </a:r>
          </a:p>
          <a:p>
            <a:pPr algn="just">
              <a:lnSpc>
                <a:spcPct val="150000"/>
              </a:lnSpc>
            </a:pPr>
            <a:endParaRPr lang="en-US" altLang="zh-CN" sz="2400" b="1" dirty="0" smtClean="0">
              <a:latin typeface="Times New Roman" pitchFamily="18" charset="0"/>
              <a:cs typeface="Times New Roman" pitchFamily="18" charset="0"/>
            </a:endParaRPr>
          </a:p>
          <a:p>
            <a:pPr algn="just">
              <a:lnSpc>
                <a:spcPct val="150000"/>
              </a:lnSpc>
            </a:pPr>
            <a:r>
              <a:rPr lang="zh-CN" altLang="zh-CN" sz="2400" b="1" dirty="0" smtClean="0">
                <a:latin typeface="Times New Roman" pitchFamily="18" charset="0"/>
                <a:cs typeface="Times New Roman" pitchFamily="18" charset="0"/>
              </a:rPr>
              <a:t>住</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利用活性炭的</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性除去新装修房间的异味。</a:t>
            </a:r>
            <a:endParaRPr lang="zh-CN" altLang="zh-CN" sz="2400" b="1" dirty="0">
              <a:latin typeface="Times New Roman" pitchFamily="18" charset="0"/>
              <a:ea typeface="宋体" pitchFamily="2" charset="-122"/>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3431827" y="3082443"/>
            <a:ext cx="824086" cy="461665"/>
          </a:xfrm>
          <a:prstGeom prst="rect">
            <a:avLst/>
          </a:prstGeom>
        </p:spPr>
        <p:txBody>
          <a:bodyPr wrap="square">
            <a:spAutoFit/>
          </a:bodyPr>
          <a:lstStyle/>
          <a:p>
            <a:r>
              <a:rPr lang="zh-CN" altLang="en-US" sz="2400" b="1" noProof="1" smtClean="0">
                <a:solidFill>
                  <a:srgbClr val="FF0000"/>
                </a:solidFill>
                <a:latin typeface="Times New Roman" pitchFamily="18" charset="0"/>
                <a:ea typeface="宋体" panose="02010600030101010101" pitchFamily="2" charset="-122"/>
                <a:cs typeface="Times New Roman" pitchFamily="18" charset="0"/>
              </a:rPr>
              <a:t>吸附</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1031933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2220638"/>
            <a:ext cx="10749511" cy="3416320"/>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smtClean="0">
                <a:latin typeface="Times New Roman" pitchFamily="18" charset="0"/>
                <a:ea typeface="宋体" pitchFamily="2" charset="-122"/>
                <a:cs typeface="Times New Roman" pitchFamily="18" charset="0"/>
              </a:rPr>
              <a:t>唐山</a:t>
            </a:r>
            <a:r>
              <a:rPr lang="zh-CN" altLang="en-US" sz="2400" b="1" dirty="0">
                <a:latin typeface="Times New Roman" pitchFamily="18" charset="0"/>
                <a:ea typeface="宋体" pitchFamily="2" charset="-122"/>
                <a:cs typeface="Times New Roman" pitchFamily="18" charset="0"/>
              </a:rPr>
              <a:t>期末）下列关于</a:t>
            </a:r>
            <a:r>
              <a:rPr lang="en-US" altLang="zh-CN" sz="2400" b="1" dirty="0">
                <a:latin typeface="Times New Roman" pitchFamily="18" charset="0"/>
                <a:ea typeface="宋体" pitchFamily="2" charset="-122"/>
                <a:cs typeface="Times New Roman" pitchFamily="18" charset="0"/>
              </a:rPr>
              <a:t>CO</a:t>
            </a:r>
            <a:r>
              <a:rPr lang="zh-CN" altLang="en-US" sz="2400" b="1" dirty="0">
                <a:latin typeface="Times New Roman" pitchFamily="18" charset="0"/>
                <a:ea typeface="宋体" pitchFamily="2" charset="-122"/>
                <a:cs typeface="Times New Roman" pitchFamily="18" charset="0"/>
              </a:rPr>
              <a:t>和</a:t>
            </a:r>
            <a:r>
              <a:rPr lang="en-US" altLang="zh-CN" sz="2400" b="1" dirty="0">
                <a:latin typeface="Times New Roman" pitchFamily="18" charset="0"/>
                <a:ea typeface="宋体" pitchFamily="2" charset="-122"/>
                <a:cs typeface="Times New Roman" pitchFamily="18" charset="0"/>
              </a:rPr>
              <a:t>CO</a:t>
            </a:r>
            <a:r>
              <a:rPr lang="en-US" altLang="zh-CN" sz="2400" b="1" baseline="-25000" dirty="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的说法正确的是（　　</a:t>
            </a:r>
            <a:r>
              <a:rPr lang="zh-CN" altLang="en-US"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A.CO</a:t>
            </a:r>
            <a:r>
              <a:rPr lang="zh-CN" altLang="en-US" sz="2400" b="1" dirty="0">
                <a:latin typeface="Times New Roman" pitchFamily="18" charset="0"/>
                <a:ea typeface="宋体" pitchFamily="2" charset="-122"/>
                <a:cs typeface="Times New Roman" pitchFamily="18" charset="0"/>
              </a:rPr>
              <a:t>的含量增加会导致温室效应</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室内放一盆石灰水可防止煤气中毒</a:t>
            </a:r>
          </a:p>
          <a:p>
            <a:pPr algn="just">
              <a:lnSpc>
                <a:spcPct val="150000"/>
              </a:lnSpc>
            </a:pPr>
            <a:r>
              <a:rPr lang="en-US" altLang="zh-CN" sz="2400" b="1" dirty="0">
                <a:latin typeface="Times New Roman" pitchFamily="18" charset="0"/>
                <a:ea typeface="宋体" pitchFamily="2" charset="-122"/>
                <a:cs typeface="Times New Roman" pitchFamily="18" charset="0"/>
              </a:rPr>
              <a:t>C.CO</a:t>
            </a:r>
            <a:r>
              <a:rPr lang="zh-CN" altLang="en-US" sz="2400" b="1" dirty="0">
                <a:latin typeface="Times New Roman" pitchFamily="18" charset="0"/>
                <a:ea typeface="宋体" pitchFamily="2" charset="-122"/>
                <a:cs typeface="Times New Roman" pitchFamily="18" charset="0"/>
              </a:rPr>
              <a:t>和</a:t>
            </a:r>
            <a:r>
              <a:rPr lang="en-US" altLang="zh-CN" sz="2400" b="1" dirty="0">
                <a:latin typeface="Times New Roman" pitchFamily="18" charset="0"/>
                <a:ea typeface="宋体" pitchFamily="2" charset="-122"/>
                <a:cs typeface="Times New Roman" pitchFamily="18" charset="0"/>
              </a:rPr>
              <a:t>CO</a:t>
            </a:r>
            <a:r>
              <a:rPr lang="en-US" altLang="zh-CN" sz="2400" b="1" baseline="-25000" dirty="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的组成元素</a:t>
            </a:r>
            <a:r>
              <a:rPr lang="zh-CN" altLang="en-US" sz="2400" b="1" dirty="0" smtClean="0">
                <a:latin typeface="Times New Roman" pitchFamily="18" charset="0"/>
                <a:ea typeface="宋体" pitchFamily="2" charset="-122"/>
                <a:cs typeface="Times New Roman" pitchFamily="18" charset="0"/>
              </a:rPr>
              <a:t>相同，所以</a:t>
            </a:r>
            <a:r>
              <a:rPr lang="zh-CN" altLang="en-US" sz="2400" b="1" dirty="0">
                <a:latin typeface="Times New Roman" pitchFamily="18" charset="0"/>
                <a:ea typeface="宋体" pitchFamily="2" charset="-122"/>
                <a:cs typeface="Times New Roman" pitchFamily="18" charset="0"/>
              </a:rPr>
              <a:t>它们的化学性质相同</a:t>
            </a:r>
          </a:p>
          <a:p>
            <a:pPr algn="just">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大气中</a:t>
            </a:r>
            <a:r>
              <a:rPr lang="en-US" altLang="zh-CN" sz="2400" b="1" dirty="0">
                <a:latin typeface="Times New Roman" pitchFamily="18" charset="0"/>
                <a:ea typeface="宋体" pitchFamily="2" charset="-122"/>
                <a:cs typeface="Times New Roman" pitchFamily="18" charset="0"/>
              </a:rPr>
              <a:t>CO</a:t>
            </a:r>
            <a:r>
              <a:rPr lang="en-US" altLang="zh-CN" sz="2400" b="1" baseline="-25000" dirty="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的消耗途径主要是绿色植物的光合作用</a:t>
            </a:r>
          </a:p>
        </p:txBody>
      </p:sp>
      <p:sp>
        <p:nvSpPr>
          <p:cNvPr id="6" name="矩形 5"/>
          <p:cNvSpPr/>
          <p:nvPr/>
        </p:nvSpPr>
        <p:spPr>
          <a:xfrm>
            <a:off x="8697854" y="2312366"/>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859390"/>
            <a:ext cx="10749511" cy="3970318"/>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秦皇岛青龙县期末</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对比是学习化学的重要</a:t>
            </a:r>
            <a:r>
              <a:rPr lang="zh-CN" altLang="en-US" sz="2400" b="1" dirty="0" smtClean="0">
                <a:latin typeface="Times New Roman" pitchFamily="18" charset="0"/>
                <a:ea typeface="宋体" pitchFamily="2" charset="-122"/>
                <a:cs typeface="Times New Roman" pitchFamily="18" charset="0"/>
              </a:rPr>
              <a:t>方法，下列</a:t>
            </a:r>
            <a:r>
              <a:rPr lang="zh-CN" altLang="en-US" sz="2400" b="1" dirty="0">
                <a:latin typeface="Times New Roman" pitchFamily="18" charset="0"/>
                <a:ea typeface="宋体" pitchFamily="2" charset="-122"/>
                <a:cs typeface="Times New Roman" pitchFamily="18" charset="0"/>
              </a:rPr>
              <a:t>关于</a:t>
            </a:r>
            <a:r>
              <a:rPr lang="en-US" altLang="zh-CN" sz="2400" b="1" dirty="0">
                <a:latin typeface="Times New Roman" pitchFamily="18" charset="0"/>
                <a:ea typeface="宋体" pitchFamily="2" charset="-122"/>
                <a:cs typeface="Times New Roman" pitchFamily="18" charset="0"/>
              </a:rPr>
              <a:t>CO</a:t>
            </a:r>
            <a:r>
              <a:rPr lang="en-US" altLang="zh-CN" sz="2400" b="1" baseline="-25000" dirty="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与</a:t>
            </a:r>
            <a:r>
              <a:rPr lang="en-US" altLang="zh-CN" sz="2400" b="1" dirty="0">
                <a:latin typeface="Times New Roman" pitchFamily="18" charset="0"/>
                <a:ea typeface="宋体" pitchFamily="2" charset="-122"/>
                <a:cs typeface="Times New Roman" pitchFamily="18" charset="0"/>
              </a:rPr>
              <a:t>CO</a:t>
            </a:r>
            <a:r>
              <a:rPr lang="zh-CN" altLang="en-US" sz="2400" b="1" dirty="0">
                <a:latin typeface="Times New Roman" pitchFamily="18" charset="0"/>
                <a:ea typeface="宋体" pitchFamily="2" charset="-122"/>
                <a:cs typeface="Times New Roman" pitchFamily="18" charset="0"/>
              </a:rPr>
              <a:t>的</a:t>
            </a:r>
            <a:r>
              <a:rPr lang="zh-CN" altLang="en-US" sz="2400" b="1" dirty="0" smtClean="0">
                <a:latin typeface="Times New Roman" pitchFamily="18" charset="0"/>
                <a:ea typeface="宋体" pitchFamily="2" charset="-122"/>
                <a:cs typeface="Times New Roman" pitchFamily="18" charset="0"/>
              </a:rPr>
              <a:t>比较，错误</a:t>
            </a:r>
            <a:r>
              <a:rPr lang="zh-CN" altLang="en-US" sz="2400" b="1" dirty="0">
                <a:latin typeface="Times New Roman" pitchFamily="18" charset="0"/>
                <a:ea typeface="宋体" pitchFamily="2" charset="-122"/>
                <a:cs typeface="Times New Roman" pitchFamily="18" charset="0"/>
              </a:rPr>
              <a:t>的是（　　</a:t>
            </a:r>
            <a:r>
              <a:rPr lang="zh-CN" altLang="en-US"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通常情况</a:t>
            </a:r>
            <a:r>
              <a:rPr lang="zh-CN" altLang="en-US" sz="2400" b="1" dirty="0" smtClean="0">
                <a:latin typeface="Times New Roman" pitchFamily="18" charset="0"/>
                <a:ea typeface="宋体" pitchFamily="2" charset="-122"/>
                <a:cs typeface="Times New Roman" pitchFamily="18" charset="0"/>
              </a:rPr>
              <a:t>下，</a:t>
            </a:r>
            <a:r>
              <a:rPr lang="en-US" altLang="zh-CN" sz="2400" b="1" dirty="0" smtClean="0">
                <a:latin typeface="Times New Roman" pitchFamily="18" charset="0"/>
                <a:ea typeface="宋体" pitchFamily="2" charset="-122"/>
                <a:cs typeface="Times New Roman" pitchFamily="18" charset="0"/>
              </a:rPr>
              <a:t>CO</a:t>
            </a:r>
            <a:r>
              <a:rPr lang="en-US" altLang="zh-CN" sz="2400" b="1" baseline="-25000" dirty="0" smtClean="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能溶于</a:t>
            </a:r>
            <a:r>
              <a:rPr lang="zh-CN" altLang="en-US" sz="2400" b="1" dirty="0" smtClean="0">
                <a:latin typeface="Times New Roman" pitchFamily="18" charset="0"/>
                <a:ea typeface="宋体" pitchFamily="2" charset="-122"/>
                <a:cs typeface="Times New Roman" pitchFamily="18" charset="0"/>
              </a:rPr>
              <a:t>水，</a:t>
            </a:r>
            <a:r>
              <a:rPr lang="en-US" altLang="zh-CN" sz="2400" b="1" dirty="0" smtClean="0">
                <a:latin typeface="Times New Roman" pitchFamily="18" charset="0"/>
                <a:ea typeface="宋体" pitchFamily="2" charset="-122"/>
                <a:cs typeface="Times New Roman" pitchFamily="18" charset="0"/>
              </a:rPr>
              <a:t>CO</a:t>
            </a:r>
            <a:r>
              <a:rPr lang="zh-CN" altLang="en-US" sz="2400" b="1" dirty="0">
                <a:latin typeface="Times New Roman" pitchFamily="18" charset="0"/>
                <a:ea typeface="宋体" pitchFamily="2" charset="-122"/>
                <a:cs typeface="Times New Roman" pitchFamily="18" charset="0"/>
              </a:rPr>
              <a:t>难溶于水</a:t>
            </a:r>
          </a:p>
          <a:p>
            <a:pPr algn="just">
              <a:lnSpc>
                <a:spcPct val="150000"/>
              </a:lnSpc>
            </a:pPr>
            <a:r>
              <a:rPr lang="en-US" altLang="zh-CN" sz="2400" b="1" dirty="0">
                <a:latin typeface="Times New Roman" pitchFamily="18" charset="0"/>
                <a:ea typeface="宋体" pitchFamily="2" charset="-122"/>
                <a:cs typeface="Times New Roman" pitchFamily="18" charset="0"/>
              </a:rPr>
              <a:t>B. CO</a:t>
            </a:r>
            <a:r>
              <a:rPr lang="en-US" altLang="zh-CN" sz="2400" b="1" baseline="-25000" dirty="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可用于</a:t>
            </a:r>
            <a:r>
              <a:rPr lang="zh-CN" altLang="en-US" sz="2400" b="1" dirty="0" smtClean="0">
                <a:latin typeface="Times New Roman" pitchFamily="18" charset="0"/>
                <a:ea typeface="宋体" pitchFamily="2" charset="-122"/>
                <a:cs typeface="Times New Roman" pitchFamily="18" charset="0"/>
              </a:rPr>
              <a:t>人工降雨，</a:t>
            </a:r>
            <a:r>
              <a:rPr lang="en-US" altLang="zh-CN" sz="2400" b="1" dirty="0" smtClean="0">
                <a:latin typeface="Times New Roman" pitchFamily="18" charset="0"/>
                <a:ea typeface="宋体" pitchFamily="2" charset="-122"/>
                <a:cs typeface="Times New Roman" pitchFamily="18" charset="0"/>
              </a:rPr>
              <a:t>CO</a:t>
            </a:r>
            <a:r>
              <a:rPr lang="zh-CN" altLang="en-US" sz="2400" b="1" dirty="0">
                <a:latin typeface="Times New Roman" pitchFamily="18" charset="0"/>
                <a:ea typeface="宋体" pitchFamily="2" charset="-122"/>
                <a:cs typeface="Times New Roman" pitchFamily="18" charset="0"/>
              </a:rPr>
              <a:t>可用于光合作用</a:t>
            </a:r>
          </a:p>
          <a:p>
            <a:pPr algn="just">
              <a:lnSpc>
                <a:spcPct val="150000"/>
              </a:lnSpc>
            </a:pPr>
            <a:r>
              <a:rPr lang="en-US" altLang="zh-CN" sz="2400" b="1" dirty="0">
                <a:latin typeface="Times New Roman" pitchFamily="18" charset="0"/>
                <a:ea typeface="宋体" pitchFamily="2" charset="-122"/>
                <a:cs typeface="Times New Roman" pitchFamily="18" charset="0"/>
              </a:rPr>
              <a:t>C. CO</a:t>
            </a:r>
            <a:r>
              <a:rPr lang="en-US" altLang="zh-CN" sz="2400" b="1" baseline="-25000" dirty="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无毒，</a:t>
            </a:r>
            <a:r>
              <a:rPr lang="en-US" altLang="zh-CN" sz="2400" b="1" dirty="0" smtClean="0">
                <a:latin typeface="Times New Roman" pitchFamily="18" charset="0"/>
                <a:ea typeface="宋体" pitchFamily="2" charset="-122"/>
                <a:cs typeface="Times New Roman" pitchFamily="18" charset="0"/>
              </a:rPr>
              <a:t>CO</a:t>
            </a:r>
            <a:r>
              <a:rPr lang="zh-CN" altLang="en-US" sz="2400" b="1" dirty="0">
                <a:latin typeface="Times New Roman" pitchFamily="18" charset="0"/>
                <a:ea typeface="宋体" pitchFamily="2" charset="-122"/>
                <a:cs typeface="Times New Roman" pitchFamily="18" charset="0"/>
              </a:rPr>
              <a:t>易与血液中的血红蛋白结合引起中毒</a:t>
            </a:r>
          </a:p>
          <a:p>
            <a:pPr algn="just">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一个二氧化碳分子比一个一氧化碳分子多一个氧原子</a:t>
            </a:r>
          </a:p>
        </p:txBody>
      </p:sp>
      <p:sp>
        <p:nvSpPr>
          <p:cNvPr id="6" name="矩形 5"/>
          <p:cNvSpPr/>
          <p:nvPr/>
        </p:nvSpPr>
        <p:spPr>
          <a:xfrm>
            <a:off x="3688602" y="2514384"/>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B</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20000" y="1966381"/>
            <a:ext cx="10783378" cy="646331"/>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4.</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沧州青县期末</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对如图实验分析不正确的</a:t>
            </a:r>
            <a:r>
              <a:rPr lang="zh-CN" altLang="en-US" sz="2400" b="1" dirty="0" smtClean="0">
                <a:latin typeface="Times New Roman" pitchFamily="18" charset="0"/>
                <a:ea typeface="宋体" pitchFamily="2" charset="-122"/>
                <a:cs typeface="Times New Roman" pitchFamily="18" charset="0"/>
              </a:rPr>
              <a:t>是（           ）</a:t>
            </a:r>
            <a:endParaRPr lang="en-US" altLang="zh-CN" sz="2400" b="1" dirty="0" smtClean="0">
              <a:latin typeface="Times New Roman" pitchFamily="18" charset="0"/>
              <a:ea typeface="宋体" pitchFamily="2" charset="-122"/>
              <a:cs typeface="Times New Roman" pitchFamily="18" charset="0"/>
            </a:endParaRPr>
          </a:p>
        </p:txBody>
      </p:sp>
      <p:grpSp>
        <p:nvGrpSpPr>
          <p:cNvPr id="19" name="组合 18"/>
          <p:cNvGrpSpPr/>
          <p:nvPr/>
        </p:nvGrpSpPr>
        <p:grpSpPr>
          <a:xfrm>
            <a:off x="616948" y="3231335"/>
            <a:ext cx="2472268" cy="2386320"/>
            <a:chOff x="555449" y="2215335"/>
            <a:chExt cx="2472268" cy="2386320"/>
          </a:xfrm>
        </p:grpSpPr>
        <p:pic>
          <p:nvPicPr>
            <p:cNvPr id="14" name="XD+18.eps" descr="id:2147502151;FounderCES"/>
            <p:cNvPicPr>
              <a:picLocks noChangeAspect="1"/>
            </p:cNvPicPr>
            <p:nvPr/>
          </p:nvPicPr>
          <p:blipFill>
            <a:blip r:embed="rId3"/>
            <a:stretch>
              <a:fillRect/>
            </a:stretch>
          </p:blipFill>
          <p:spPr>
            <a:xfrm>
              <a:off x="889882" y="2215335"/>
              <a:ext cx="1597298" cy="1116000"/>
            </a:xfrm>
            <a:prstGeom prst="rect">
              <a:avLst/>
            </a:prstGeom>
          </p:spPr>
        </p:pic>
        <p:sp>
          <p:nvSpPr>
            <p:cNvPr id="2" name="TextBox 1"/>
            <p:cNvSpPr txBox="1"/>
            <p:nvPr/>
          </p:nvSpPr>
          <p:spPr>
            <a:xfrm>
              <a:off x="555449" y="3678325"/>
              <a:ext cx="2472268" cy="923330"/>
            </a:xfrm>
            <a:prstGeom prst="rect">
              <a:avLst/>
            </a:prstGeom>
            <a:noFill/>
          </p:spPr>
          <p:txBody>
            <a:bodyPr wrap="square" rtlCol="0">
              <a:spAutoFit/>
            </a:bodyPr>
            <a:lstStyle/>
            <a:p>
              <a:pPr algn="just"/>
              <a:r>
                <a:rPr lang="en-US" altLang="zh-CN" b="1" dirty="0" smtClean="0">
                  <a:latin typeface="Times New Roman" pitchFamily="18" charset="0"/>
                  <a:ea typeface="宋体" pitchFamily="2" charset="-122"/>
                  <a:cs typeface="Times New Roman" pitchFamily="18" charset="0"/>
                </a:rPr>
                <a:t>A.</a:t>
              </a:r>
              <a:r>
                <a:rPr lang="zh-CN" altLang="en-US" b="1" dirty="0" smtClean="0">
                  <a:latin typeface="宋体" pitchFamily="2" charset="-122"/>
                  <a:ea typeface="宋体" pitchFamily="2" charset="-122"/>
                </a:rPr>
                <a:t>燃</a:t>
              </a:r>
              <a:r>
                <a:rPr lang="zh-CN" altLang="en-US" b="1" dirty="0">
                  <a:latin typeface="宋体" pitchFamily="2" charset="-122"/>
                  <a:ea typeface="宋体" pitchFamily="2" charset="-122"/>
                </a:rPr>
                <a:t>着的木条熄灭，说明气体</a:t>
              </a:r>
              <a:r>
                <a:rPr lang="en-US" altLang="zh-CN" b="1" dirty="0">
                  <a:latin typeface="Times New Roman" pitchFamily="18" charset="0"/>
                  <a:ea typeface="宋体" pitchFamily="2" charset="-122"/>
                  <a:cs typeface="Times New Roman" pitchFamily="18" charset="0"/>
                </a:rPr>
                <a:t>X</a:t>
              </a:r>
              <a:r>
                <a:rPr lang="zh-CN" altLang="en-US" b="1" dirty="0">
                  <a:latin typeface="宋体" pitchFamily="2" charset="-122"/>
                  <a:ea typeface="宋体" pitchFamily="2" charset="-122"/>
                </a:rPr>
                <a:t>不一定是二氧化碳</a:t>
              </a:r>
            </a:p>
          </p:txBody>
        </p:sp>
      </p:grpSp>
      <p:grpSp>
        <p:nvGrpSpPr>
          <p:cNvPr id="20" name="组合 19"/>
          <p:cNvGrpSpPr/>
          <p:nvPr/>
        </p:nvGrpSpPr>
        <p:grpSpPr>
          <a:xfrm>
            <a:off x="3515244" y="3231335"/>
            <a:ext cx="2472267" cy="2375031"/>
            <a:chOff x="3370992" y="2215335"/>
            <a:chExt cx="2472267" cy="2375031"/>
          </a:xfrm>
        </p:grpSpPr>
        <p:pic>
          <p:nvPicPr>
            <p:cNvPr id="15" name="XD+19.eps" descr="id:2147502158;FounderCES"/>
            <p:cNvPicPr>
              <a:picLocks noChangeAspect="1"/>
            </p:cNvPicPr>
            <p:nvPr/>
          </p:nvPicPr>
          <p:blipFill>
            <a:blip r:embed="rId4"/>
            <a:stretch>
              <a:fillRect/>
            </a:stretch>
          </p:blipFill>
          <p:spPr>
            <a:xfrm>
              <a:off x="4246097" y="2215335"/>
              <a:ext cx="722057" cy="1260000"/>
            </a:xfrm>
            <a:prstGeom prst="rect">
              <a:avLst/>
            </a:prstGeom>
          </p:spPr>
        </p:pic>
        <p:sp>
          <p:nvSpPr>
            <p:cNvPr id="3" name="TextBox 2"/>
            <p:cNvSpPr txBox="1"/>
            <p:nvPr/>
          </p:nvSpPr>
          <p:spPr>
            <a:xfrm>
              <a:off x="3370992" y="3667036"/>
              <a:ext cx="2472267" cy="923330"/>
            </a:xfrm>
            <a:prstGeom prst="rect">
              <a:avLst/>
            </a:prstGeom>
            <a:noFill/>
          </p:spPr>
          <p:txBody>
            <a:bodyPr wrap="square" rtlCol="0">
              <a:spAutoFit/>
            </a:bodyPr>
            <a:lstStyle/>
            <a:p>
              <a:pPr algn="just"/>
              <a:r>
                <a:rPr lang="en-US" altLang="zh-CN" b="1" dirty="0" smtClean="0">
                  <a:latin typeface="Times New Roman" pitchFamily="18" charset="0"/>
                  <a:ea typeface="宋体" pitchFamily="2" charset="-122"/>
                  <a:cs typeface="Times New Roman" pitchFamily="18" charset="0"/>
                </a:rPr>
                <a:t>B.</a:t>
              </a:r>
              <a:r>
                <a:rPr lang="zh-CN" altLang="en-US" b="1" dirty="0" smtClean="0">
                  <a:latin typeface="宋体" pitchFamily="2" charset="-122"/>
                  <a:ea typeface="宋体" pitchFamily="2" charset="-122"/>
                </a:rPr>
                <a:t>玻璃</a:t>
              </a:r>
              <a:r>
                <a:rPr lang="zh-CN" altLang="en-US" b="1" dirty="0">
                  <a:latin typeface="宋体" pitchFamily="2" charset="-122"/>
                  <a:ea typeface="宋体" pitchFamily="2" charset="-122"/>
                </a:rPr>
                <a:t>片有小水珠，说明人体呼出的气体比空气中的水分增加了</a:t>
              </a:r>
            </a:p>
          </p:txBody>
        </p:sp>
      </p:grpSp>
      <p:grpSp>
        <p:nvGrpSpPr>
          <p:cNvPr id="21" name="组合 20"/>
          <p:cNvGrpSpPr/>
          <p:nvPr/>
        </p:nvGrpSpPr>
        <p:grpSpPr>
          <a:xfrm>
            <a:off x="6569346" y="3231335"/>
            <a:ext cx="2114589" cy="2386320"/>
            <a:chOff x="6538049" y="2215335"/>
            <a:chExt cx="2114589" cy="2386320"/>
          </a:xfrm>
        </p:grpSpPr>
        <p:pic>
          <p:nvPicPr>
            <p:cNvPr id="16" name="XD+20.eps" descr="id:2147502165;FounderCES"/>
            <p:cNvPicPr>
              <a:picLocks noChangeAspect="1"/>
            </p:cNvPicPr>
            <p:nvPr/>
          </p:nvPicPr>
          <p:blipFill>
            <a:blip r:embed="rId5"/>
            <a:stretch>
              <a:fillRect/>
            </a:stretch>
          </p:blipFill>
          <p:spPr>
            <a:xfrm>
              <a:off x="6874931" y="2215335"/>
              <a:ext cx="1440824" cy="1260000"/>
            </a:xfrm>
            <a:prstGeom prst="rect">
              <a:avLst/>
            </a:prstGeom>
          </p:spPr>
        </p:pic>
        <p:sp>
          <p:nvSpPr>
            <p:cNvPr id="4" name="TextBox 3"/>
            <p:cNvSpPr txBox="1"/>
            <p:nvPr/>
          </p:nvSpPr>
          <p:spPr>
            <a:xfrm>
              <a:off x="6538049" y="3678325"/>
              <a:ext cx="2114589" cy="923330"/>
            </a:xfrm>
            <a:prstGeom prst="rect">
              <a:avLst/>
            </a:prstGeom>
            <a:noFill/>
          </p:spPr>
          <p:txBody>
            <a:bodyPr wrap="square" rtlCol="0">
              <a:spAutoFit/>
            </a:bodyPr>
            <a:lstStyle/>
            <a:p>
              <a:pPr algn="just"/>
              <a:r>
                <a:rPr lang="en-US" altLang="zh-CN" b="1" dirty="0" smtClean="0">
                  <a:latin typeface="Times New Roman" pitchFamily="18" charset="0"/>
                  <a:ea typeface="宋体" pitchFamily="2" charset="-122"/>
                  <a:cs typeface="Times New Roman" pitchFamily="18" charset="0"/>
                </a:rPr>
                <a:t>C.</a:t>
              </a:r>
              <a:r>
                <a:rPr lang="zh-CN" altLang="en-US" b="1" dirty="0" smtClean="0">
                  <a:latin typeface="宋体" pitchFamily="2" charset="-122"/>
                  <a:ea typeface="宋体" pitchFamily="2" charset="-122"/>
                </a:rPr>
                <a:t>紫色</a:t>
              </a:r>
              <a:r>
                <a:rPr lang="zh-CN" altLang="en-US" b="1" dirty="0">
                  <a:latin typeface="宋体" pitchFamily="2" charset="-122"/>
                  <a:ea typeface="宋体" pitchFamily="2" charset="-122"/>
                </a:rPr>
                <a:t>小花变红，说明集气瓶中的二氧化碳能溶于</a:t>
              </a:r>
              <a:r>
                <a:rPr lang="zh-CN" altLang="en-US" b="1" dirty="0" smtClean="0">
                  <a:latin typeface="宋体" pitchFamily="2" charset="-122"/>
                  <a:ea typeface="宋体" pitchFamily="2" charset="-122"/>
                </a:rPr>
                <a:t>水</a:t>
              </a:r>
              <a:endParaRPr lang="zh-CN" altLang="en-US" b="1" dirty="0">
                <a:latin typeface="宋体" pitchFamily="2" charset="-122"/>
                <a:ea typeface="宋体" pitchFamily="2" charset="-122"/>
              </a:endParaRPr>
            </a:p>
          </p:txBody>
        </p:sp>
      </p:grpSp>
      <p:grpSp>
        <p:nvGrpSpPr>
          <p:cNvPr id="22" name="组合 21"/>
          <p:cNvGrpSpPr/>
          <p:nvPr/>
        </p:nvGrpSpPr>
        <p:grpSpPr>
          <a:xfrm>
            <a:off x="9234311" y="3231335"/>
            <a:ext cx="2269067" cy="2351918"/>
            <a:chOff x="9189421" y="2249737"/>
            <a:chExt cx="2269067" cy="2351918"/>
          </a:xfrm>
        </p:grpSpPr>
        <p:pic>
          <p:nvPicPr>
            <p:cNvPr id="17" name="XD+21.eps" descr="id:2147502172;FounderCES"/>
            <p:cNvPicPr>
              <a:picLocks noChangeAspect="1"/>
            </p:cNvPicPr>
            <p:nvPr/>
          </p:nvPicPr>
          <p:blipFill>
            <a:blip r:embed="rId6"/>
            <a:stretch>
              <a:fillRect/>
            </a:stretch>
          </p:blipFill>
          <p:spPr>
            <a:xfrm>
              <a:off x="9818465" y="2249737"/>
              <a:ext cx="1010979" cy="1260000"/>
            </a:xfrm>
            <a:prstGeom prst="rect">
              <a:avLst/>
            </a:prstGeom>
          </p:spPr>
        </p:pic>
        <p:sp>
          <p:nvSpPr>
            <p:cNvPr id="5" name="TextBox 4"/>
            <p:cNvSpPr txBox="1"/>
            <p:nvPr/>
          </p:nvSpPr>
          <p:spPr>
            <a:xfrm>
              <a:off x="9189421" y="3678325"/>
              <a:ext cx="2269067" cy="923330"/>
            </a:xfrm>
            <a:prstGeom prst="rect">
              <a:avLst/>
            </a:prstGeom>
            <a:noFill/>
          </p:spPr>
          <p:txBody>
            <a:bodyPr wrap="square" rtlCol="0">
              <a:spAutoFit/>
            </a:bodyPr>
            <a:lstStyle/>
            <a:p>
              <a:pPr algn="just"/>
              <a:r>
                <a:rPr lang="en-US" altLang="zh-CN" b="1" dirty="0" smtClean="0">
                  <a:latin typeface="Times New Roman" pitchFamily="18" charset="0"/>
                  <a:ea typeface="宋体" pitchFamily="2" charset="-122"/>
                  <a:cs typeface="Times New Roman" pitchFamily="18" charset="0"/>
                </a:rPr>
                <a:t>D.</a:t>
              </a:r>
              <a:r>
                <a:rPr lang="zh-CN" altLang="en-US" b="1" dirty="0" smtClean="0">
                  <a:latin typeface="宋体" pitchFamily="2" charset="-122"/>
                  <a:ea typeface="宋体" pitchFamily="2" charset="-122"/>
                </a:rPr>
                <a:t>下面</a:t>
              </a:r>
              <a:r>
                <a:rPr lang="zh-CN" altLang="en-US" b="1" dirty="0">
                  <a:latin typeface="宋体" pitchFamily="2" charset="-122"/>
                  <a:ea typeface="宋体" pitchFamily="2" charset="-122"/>
                </a:rPr>
                <a:t>的蜡烛先熄灭，说明二氧化碳的密度比空气</a:t>
              </a:r>
              <a:r>
                <a:rPr lang="zh-CN" altLang="en-US" b="1" dirty="0" smtClean="0">
                  <a:latin typeface="宋体" pitchFamily="2" charset="-122"/>
                  <a:ea typeface="宋体" pitchFamily="2" charset="-122"/>
                </a:rPr>
                <a:t>大</a:t>
              </a:r>
              <a:endParaRPr lang="zh-CN" altLang="en-US" b="1" dirty="0">
                <a:latin typeface="宋体" pitchFamily="2" charset="-122"/>
                <a:ea typeface="宋体" pitchFamily="2" charset="-122"/>
              </a:endParaRPr>
            </a:p>
          </p:txBody>
        </p:sp>
      </p:grpSp>
      <p:sp>
        <p:nvSpPr>
          <p:cNvPr id="23" name="矩形 22"/>
          <p:cNvSpPr/>
          <p:nvPr/>
        </p:nvSpPr>
        <p:spPr>
          <a:xfrm>
            <a:off x="8448626" y="2052721"/>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randombar(horizontal)">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565879"/>
            <a:ext cx="10749511" cy="5078313"/>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5.</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唐山路南区期末）如图所示进行有关碳及其氧化物的性质</a:t>
            </a:r>
            <a:r>
              <a:rPr lang="zh-CN" altLang="en-US" sz="2400" b="1" dirty="0" smtClean="0">
                <a:latin typeface="Times New Roman" pitchFamily="18" charset="0"/>
                <a:ea typeface="宋体" pitchFamily="2" charset="-122"/>
                <a:cs typeface="Times New Roman" pitchFamily="18" charset="0"/>
              </a:rPr>
              <a:t>实验，不</a:t>
            </a:r>
            <a:r>
              <a:rPr lang="zh-CN" altLang="en-US" sz="2400" b="1" dirty="0">
                <a:latin typeface="Times New Roman" pitchFamily="18" charset="0"/>
                <a:ea typeface="宋体" pitchFamily="2" charset="-122"/>
                <a:cs typeface="Times New Roman" pitchFamily="18" charset="0"/>
              </a:rPr>
              <a:t>正确的说法是（　　</a:t>
            </a:r>
            <a:r>
              <a:rPr lang="zh-CN" altLang="en-US"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甲、乙两处的现象分别是黑色粉末减少、黑色粉末逐渐变红</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该实验说明碳、一氧化碳具有还原性</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该装置的不足之处是未进行尾气处理</a:t>
            </a:r>
          </a:p>
          <a:p>
            <a:pPr algn="just">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丙处可防止液体倒吸进硬质玻璃管中</a:t>
            </a:r>
          </a:p>
        </p:txBody>
      </p:sp>
      <p:sp>
        <p:nvSpPr>
          <p:cNvPr id="6" name="矩形 5"/>
          <p:cNvSpPr/>
          <p:nvPr/>
        </p:nvSpPr>
        <p:spPr>
          <a:xfrm>
            <a:off x="2740339" y="2219358"/>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pic>
        <p:nvPicPr>
          <p:cNvPr id="7" name="XD+22.eps" descr="id:2147502179;FounderCES"/>
          <p:cNvPicPr>
            <a:picLocks noChangeAspect="1"/>
          </p:cNvPicPr>
          <p:nvPr/>
        </p:nvPicPr>
        <p:blipFill>
          <a:blip r:embed="rId3"/>
          <a:stretch>
            <a:fillRect/>
          </a:stretch>
        </p:blipFill>
        <p:spPr>
          <a:xfrm>
            <a:off x="3607512" y="2461479"/>
            <a:ext cx="4974484" cy="1829232"/>
          </a:xfrm>
          <a:prstGeom prst="rect">
            <a:avLst/>
          </a:prstGeom>
        </p:spPr>
      </p:pic>
    </p:spTree>
    <p:extLst>
      <p:ext uri="{BB962C8B-B14F-4D97-AF65-F5344CB8AC3E}">
        <p14:creationId xmlns:p14="http://schemas.microsoft.com/office/powerpoint/2010/main" xmlns="" val="724680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20000" y="1701622"/>
            <a:ext cx="6522213" cy="627895"/>
            <a:chOff x="1034884" y="629878"/>
            <a:chExt cx="6522213" cy="627895"/>
          </a:xfrm>
        </p:grpSpPr>
        <p:sp>
          <p:nvSpPr>
            <p:cNvPr id="17" name="圆角矩形 6">
              <a:hlinkClick r:id="rId4" action="ppaction://hlinksldjump"/>
            </p:cNvPr>
            <p:cNvSpPr/>
            <p:nvPr>
              <p:custDataLst>
                <p:tags r:id="rId1"/>
              </p:custDataLst>
            </p:nvPr>
          </p:nvSpPr>
          <p:spPr>
            <a:xfrm flipH="1">
              <a:off x="2642683" y="664479"/>
              <a:ext cx="4914414"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二氧化碳对生活和环境的影响</a:t>
              </a:r>
              <a:endParaRPr lang="zh-CN" altLang="zh-CN" sz="2400" dirty="0">
                <a:latin typeface="黑体" panose="02010609060101010101" pitchFamily="49" charset="-122"/>
                <a:ea typeface="黑体" panose="02010609060101010101" pitchFamily="49" charset="-122"/>
              </a:endParaRP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题型三</a:t>
              </a:r>
              <a:endParaRPr lang="zh-CN" altLang="en-US" sz="24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20" name="文本框 99"/>
          <p:cNvSpPr txBox="1">
            <a:spLocks noChangeArrowheads="1"/>
          </p:cNvSpPr>
          <p:nvPr/>
        </p:nvSpPr>
        <p:spPr bwMode="auto">
          <a:xfrm>
            <a:off x="720000" y="2672110"/>
            <a:ext cx="10984232"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Times New Roman" pitchFamily="18" charset="0"/>
                <a:ea typeface="宋体" pitchFamily="2" charset="-122"/>
                <a:cs typeface="Times New Roman" pitchFamily="18" charset="0"/>
              </a:rPr>
              <a:t>例</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唐山丰南区期末</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“节能减排、低碳生活”的主题旨在倡导节约能源和利用清洁</a:t>
            </a:r>
            <a:r>
              <a:rPr lang="zh-CN" altLang="en-US" sz="2400" b="1" dirty="0" smtClean="0">
                <a:latin typeface="Times New Roman" pitchFamily="18" charset="0"/>
                <a:ea typeface="宋体" pitchFamily="2" charset="-122"/>
                <a:cs typeface="Times New Roman" pitchFamily="18" charset="0"/>
              </a:rPr>
              <a:t>能源，减少</a:t>
            </a:r>
            <a:r>
              <a:rPr lang="zh-CN" altLang="en-US" sz="2400" b="1" dirty="0">
                <a:latin typeface="Times New Roman" pitchFamily="18" charset="0"/>
                <a:ea typeface="宋体" pitchFamily="2" charset="-122"/>
                <a:cs typeface="Times New Roman" pitchFamily="18" charset="0"/>
              </a:rPr>
              <a:t>温室气体二氧化碳的排放。下列措施中不符合该主题的是（ 　　</a:t>
            </a:r>
            <a:r>
              <a:rPr lang="zh-CN" altLang="en-US" sz="2400" b="1" dirty="0" smtClean="0">
                <a:latin typeface="Times New Roman" pitchFamily="18" charset="0"/>
                <a:ea typeface="宋体" pitchFamily="2" charset="-122"/>
                <a:cs typeface="Times New Roman" pitchFamily="18" charset="0"/>
              </a:rPr>
              <a:t>）</a:t>
            </a:r>
            <a:endParaRPr lang="en-US" altLang="zh-CN" sz="2400" b="1" dirty="0">
              <a:latin typeface="Times New Roman" pitchFamily="18" charset="0"/>
              <a:ea typeface="宋体" pitchFamily="2" charset="-122"/>
              <a:cs typeface="Times New Roman" pitchFamily="18" charset="0"/>
            </a:endParaRPr>
          </a:p>
          <a:p>
            <a:pPr>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广泛使用太阳能和风能等清洁能源</a:t>
            </a:r>
          </a:p>
          <a:p>
            <a:pPr>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回收利用废旧金属</a:t>
            </a:r>
          </a:p>
          <a:p>
            <a:pPr>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多用一次性筷子</a:t>
            </a:r>
          </a:p>
          <a:p>
            <a:pPr>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减少使用私家车次数</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多乘公交车或骑自行车</a:t>
            </a:r>
          </a:p>
        </p:txBody>
      </p:sp>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8" name="矩形 27"/>
          <p:cNvSpPr/>
          <p:nvPr/>
        </p:nvSpPr>
        <p:spPr>
          <a:xfrm>
            <a:off x="1549021" y="3879816"/>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2153871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735211"/>
            <a:ext cx="10749511" cy="4524315"/>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题型解法</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r>
              <a:rPr lang="zh-CN" altLang="en-US" sz="2400" b="1" dirty="0">
                <a:latin typeface="Times New Roman" pitchFamily="18" charset="0"/>
                <a:ea typeface="宋体" pitchFamily="2" charset="-122"/>
                <a:cs typeface="Times New Roman" pitchFamily="18" charset="0"/>
              </a:rPr>
              <a:t>解答此类型题目</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需关注以下几点</a:t>
            </a:r>
            <a:r>
              <a:rPr lang="en-US" altLang="zh-CN" sz="2400" b="1" dirty="0">
                <a:latin typeface="Times New Roman" pitchFamily="18" charset="0"/>
                <a:ea typeface="宋体" pitchFamily="2" charset="-122"/>
                <a:cs typeface="Times New Roman" pitchFamily="18" charset="0"/>
              </a:rPr>
              <a:t>:</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zh-CN" altLang="en-US" sz="2400" b="1" dirty="0" smtClean="0">
                <a:latin typeface="宋体" pitchFamily="2" charset="-122"/>
                <a:ea typeface="宋体" pitchFamily="2" charset="-122"/>
                <a:cs typeface="Times New Roman" pitchFamily="18" charset="0"/>
              </a:rPr>
              <a:t>二氧化碳</a:t>
            </a:r>
            <a:r>
              <a:rPr lang="zh-CN" altLang="en-US" sz="2400" b="1" dirty="0">
                <a:latin typeface="宋体" pitchFamily="2" charset="-122"/>
                <a:ea typeface="宋体" pitchFamily="2" charset="-122"/>
                <a:cs typeface="Times New Roman" pitchFamily="18" charset="0"/>
              </a:rPr>
              <a:t>的产生途径</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动植物的呼吸、燃料的燃烧、微生物的分解等</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和消耗途径</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绿色植物的光合作用、江河湖海的溶解作用</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zh-CN" altLang="en-US" sz="2400" b="1" dirty="0" smtClean="0">
                <a:latin typeface="宋体" pitchFamily="2" charset="-122"/>
                <a:ea typeface="宋体" pitchFamily="2" charset="-122"/>
                <a:cs typeface="Times New Roman" pitchFamily="18" charset="0"/>
              </a:rPr>
              <a:t>温室效应</a:t>
            </a:r>
            <a:r>
              <a:rPr lang="zh-CN" altLang="en-US" sz="2400" b="1" dirty="0">
                <a:latin typeface="宋体" pitchFamily="2" charset="-122"/>
                <a:ea typeface="宋体" pitchFamily="2" charset="-122"/>
                <a:cs typeface="Times New Roman" pitchFamily="18" charset="0"/>
              </a:rPr>
              <a:t>形成的主要原因是大气中二氧化碳的含量不断上升</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因此我们应从减少二氧化碳排放</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即节能减排</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和增加二氧化碳消耗</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增加绿化面积等</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两个方向应对此环境问题</a:t>
            </a:r>
            <a:r>
              <a:rPr lang="zh-CN" altLang="en-US" sz="2400" b="1" dirty="0" smtClean="0">
                <a:latin typeface="宋体" pitchFamily="2" charset="-122"/>
                <a:ea typeface="宋体" pitchFamily="2" charset="-122"/>
                <a:cs typeface="Times New Roman" pitchFamily="18" charset="0"/>
              </a:rPr>
              <a:t>。</a:t>
            </a:r>
            <a:endParaRPr lang="zh-CN" altLang="en-US" sz="2400" b="1" dirty="0">
              <a:latin typeface="宋体" pitchFamily="2" charset="-122"/>
              <a:ea typeface="宋体" pitchFamily="2" charset="-122"/>
              <a:cs typeface="Times New Roman" pitchFamily="18" charset="0"/>
            </a:endParaRPr>
          </a:p>
        </p:txBody>
      </p:sp>
    </p:spTree>
    <p:extLst>
      <p:ext uri="{BB962C8B-B14F-4D97-AF65-F5344CB8AC3E}">
        <p14:creationId xmlns:p14="http://schemas.microsoft.com/office/powerpoint/2010/main" xmlns="" val="270933220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2028725"/>
            <a:ext cx="10749511" cy="3416320"/>
          </a:xfrm>
          <a:prstGeom prst="rect">
            <a:avLst/>
          </a:prstGeom>
          <a:noFill/>
        </p:spPr>
        <p:txBody>
          <a:bodyPr wrap="square" rtlCol="0">
            <a:spAutoFit/>
          </a:bodyPr>
          <a:lstStyle/>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a:t>
            </a:r>
            <a:r>
              <a:rPr lang="zh-CN" altLang="en-US" sz="2400" b="1" dirty="0" smtClean="0">
                <a:latin typeface="宋体" pitchFamily="2" charset="-122"/>
                <a:ea typeface="宋体" pitchFamily="2" charset="-122"/>
                <a:cs typeface="Times New Roman" pitchFamily="18" charset="0"/>
              </a:rPr>
              <a:t>二氧化碳</a:t>
            </a:r>
            <a:r>
              <a:rPr lang="zh-CN" altLang="en-US" sz="2400" b="1" dirty="0">
                <a:latin typeface="宋体" pitchFamily="2" charset="-122"/>
                <a:ea typeface="宋体" pitchFamily="2" charset="-122"/>
                <a:cs typeface="Times New Roman" pitchFamily="18" charset="0"/>
              </a:rPr>
              <a:t>对环境的影响分为有利和不利两个方面。有利的</a:t>
            </a:r>
            <a:r>
              <a:rPr lang="zh-CN" altLang="en-US" sz="2400" b="1" dirty="0" smtClean="0">
                <a:latin typeface="宋体" pitchFamily="2" charset="-122"/>
                <a:ea typeface="宋体" pitchFamily="2" charset="-122"/>
                <a:cs typeface="Times New Roman" pitchFamily="18" charset="0"/>
              </a:rPr>
              <a:t>方面：促进</a:t>
            </a:r>
            <a:r>
              <a:rPr lang="zh-CN" altLang="en-US" sz="2400" b="1" dirty="0">
                <a:latin typeface="宋体" pitchFamily="2" charset="-122"/>
                <a:ea typeface="宋体" pitchFamily="2" charset="-122"/>
                <a:cs typeface="Times New Roman" pitchFamily="18" charset="0"/>
              </a:rPr>
              <a:t>绿色植物进行光合作用</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以满足人和动物所需的有机物和</a:t>
            </a:r>
            <a:r>
              <a:rPr lang="zh-CN" altLang="en-US" sz="2400" b="1" dirty="0" smtClean="0">
                <a:latin typeface="宋体" pitchFamily="2" charset="-122"/>
                <a:ea typeface="宋体" pitchFamily="2" charset="-122"/>
                <a:cs typeface="Times New Roman" pitchFamily="18" charset="0"/>
              </a:rPr>
              <a:t>氧气，保证</a:t>
            </a:r>
            <a:r>
              <a:rPr lang="zh-CN" altLang="en-US" sz="2400" b="1" dirty="0">
                <a:latin typeface="宋体" pitchFamily="2" charset="-122"/>
                <a:ea typeface="宋体" pitchFamily="2" charset="-122"/>
                <a:cs typeface="Times New Roman" pitchFamily="18" charset="0"/>
              </a:rPr>
              <a:t>空气中氧气含量的相对稳定和自然界的碳、氧循环。不利的</a:t>
            </a:r>
            <a:r>
              <a:rPr lang="zh-CN" altLang="en-US" sz="2400" b="1" dirty="0" smtClean="0">
                <a:latin typeface="宋体" pitchFamily="2" charset="-122"/>
                <a:ea typeface="宋体" pitchFamily="2" charset="-122"/>
                <a:cs typeface="Times New Roman" pitchFamily="18" charset="0"/>
              </a:rPr>
              <a:t>方面：二氧化碳</a:t>
            </a:r>
            <a:r>
              <a:rPr lang="zh-CN" altLang="en-US" sz="2400" b="1" dirty="0">
                <a:latin typeface="宋体" pitchFamily="2" charset="-122"/>
                <a:ea typeface="宋体" pitchFamily="2" charset="-122"/>
                <a:cs typeface="Times New Roman" pitchFamily="18" charset="0"/>
              </a:rPr>
              <a:t>本身没有毒性</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但它不能供给呼吸</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当空气中的二氧化碳超过正常含量</a:t>
            </a:r>
            <a:r>
              <a:rPr lang="zh-CN" altLang="en-US" sz="2400" b="1" dirty="0" smtClean="0">
                <a:latin typeface="宋体" pitchFamily="2" charset="-122"/>
                <a:ea typeface="宋体" pitchFamily="2" charset="-122"/>
                <a:cs typeface="Times New Roman" pitchFamily="18" charset="0"/>
              </a:rPr>
              <a:t>时，会</a:t>
            </a:r>
            <a:r>
              <a:rPr lang="zh-CN" altLang="en-US" sz="2400" b="1" dirty="0">
                <a:latin typeface="宋体" pitchFamily="2" charset="-122"/>
                <a:ea typeface="宋体" pitchFamily="2" charset="-122"/>
                <a:cs typeface="Times New Roman" pitchFamily="18" charset="0"/>
              </a:rPr>
              <a:t>对人体健康产生影响</a:t>
            </a:r>
            <a:r>
              <a:rPr lang="en-US" altLang="zh-CN" sz="2400" b="1" dirty="0">
                <a:latin typeface="宋体" pitchFamily="2" charset="-122"/>
                <a:ea typeface="宋体" pitchFamily="2" charset="-122"/>
                <a:cs typeface="Times New Roman" pitchFamily="18" charset="0"/>
              </a:rPr>
              <a:t>(</a:t>
            </a:r>
            <a:r>
              <a:rPr lang="zh-CN" altLang="en-US" sz="2400" b="1" dirty="0" smtClean="0">
                <a:latin typeface="宋体" pitchFamily="2" charset="-122"/>
                <a:ea typeface="宋体" pitchFamily="2" charset="-122"/>
                <a:cs typeface="Times New Roman" pitchFamily="18" charset="0"/>
              </a:rPr>
              <a:t>因此，在</a:t>
            </a:r>
            <a:r>
              <a:rPr lang="zh-CN" altLang="en-US" sz="2400" b="1" dirty="0">
                <a:latin typeface="宋体" pitchFamily="2" charset="-122"/>
                <a:ea typeface="宋体" pitchFamily="2" charset="-122"/>
                <a:cs typeface="Times New Roman" pitchFamily="18" charset="0"/>
              </a:rPr>
              <a:t>人群密集的地方应该注意通风换气</a:t>
            </a:r>
            <a:r>
              <a:rPr lang="en-US" altLang="zh-CN" sz="2400" b="1" dirty="0" smtClean="0">
                <a:latin typeface="宋体" pitchFamily="2" charset="-122"/>
                <a:ea typeface="宋体" pitchFamily="2" charset="-122"/>
                <a:cs typeface="Times New Roman" pitchFamily="18" charset="0"/>
              </a:rPr>
              <a:t>)</a:t>
            </a:r>
            <a:r>
              <a:rPr lang="zh-CN" altLang="en-US" sz="2400" b="1" dirty="0" smtClean="0">
                <a:latin typeface="宋体" pitchFamily="2" charset="-122"/>
                <a:ea typeface="宋体" pitchFamily="2" charset="-122"/>
                <a:cs typeface="Times New Roman" pitchFamily="18" charset="0"/>
              </a:rPr>
              <a:t>，二氧化碳含量</a:t>
            </a:r>
            <a:r>
              <a:rPr lang="zh-CN" altLang="en-US" sz="2400" b="1" dirty="0">
                <a:latin typeface="宋体" pitchFamily="2" charset="-122"/>
                <a:ea typeface="宋体" pitchFamily="2" charset="-122"/>
                <a:cs typeface="Times New Roman" pitchFamily="18" charset="0"/>
              </a:rPr>
              <a:t>增多会导致温室效应、全球气候变暖、冰川融化、海平面升高等。</a:t>
            </a:r>
          </a:p>
        </p:txBody>
      </p:sp>
    </p:spTree>
    <p:extLst>
      <p:ext uri="{BB962C8B-B14F-4D97-AF65-F5344CB8AC3E}">
        <p14:creationId xmlns:p14="http://schemas.microsoft.com/office/powerpoint/2010/main" xmlns="" val="279464321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553157" y="1114316"/>
            <a:ext cx="11225172" cy="2308324"/>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题型演练</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廊坊霸州市期末</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氧循环和碳循环是自然界中的重要循环。下列说法不正确的是（　　</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p:txBody>
      </p:sp>
      <p:sp>
        <p:nvSpPr>
          <p:cNvPr id="6" name="矩形 5"/>
          <p:cNvSpPr/>
          <p:nvPr/>
        </p:nvSpPr>
        <p:spPr>
          <a:xfrm>
            <a:off x="2296798" y="2855086"/>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A</a:t>
            </a:r>
            <a:endParaRPr lang="zh-CN" altLang="en-US" sz="2400" dirty="0">
              <a:latin typeface="Times New Roman" pitchFamily="18" charset="0"/>
              <a:cs typeface="Times New Roman" pitchFamily="18" charset="0"/>
            </a:endParaRPr>
          </a:p>
        </p:txBody>
      </p:sp>
      <p:sp>
        <p:nvSpPr>
          <p:cNvPr id="2" name="TextBox 1"/>
          <p:cNvSpPr txBox="1"/>
          <p:nvPr/>
        </p:nvSpPr>
        <p:spPr>
          <a:xfrm>
            <a:off x="553157" y="3298463"/>
            <a:ext cx="8015110" cy="3416320"/>
          </a:xfrm>
          <a:prstGeom prst="rect">
            <a:avLst/>
          </a:prstGeom>
          <a:noFill/>
        </p:spPr>
        <p:txBody>
          <a:bodyPr wrap="square" rtlCol="0">
            <a:spAutoFit/>
          </a:bodyPr>
          <a:lstStyle/>
          <a:p>
            <a:pPr algn="just">
              <a:lnSpc>
                <a:spcPct val="150000"/>
              </a:lnSpc>
            </a:pPr>
            <a:r>
              <a:rPr lang="en-US" altLang="zh-CN" sz="2400" b="1" dirty="0">
                <a:latin typeface="Times New Roman" pitchFamily="18" charset="0"/>
                <a:cs typeface="Times New Roman" pitchFamily="18" charset="0"/>
              </a:rPr>
              <a:t>A.</a:t>
            </a:r>
            <a:r>
              <a:rPr lang="zh-CN" altLang="en-US" sz="2400" b="1" dirty="0">
                <a:latin typeface="Times New Roman" pitchFamily="18" charset="0"/>
                <a:cs typeface="Times New Roman" pitchFamily="18" charset="0"/>
              </a:rPr>
              <a:t>氧气只有通过燃烧才能参与碳循环</a:t>
            </a:r>
          </a:p>
          <a:p>
            <a:pPr algn="just">
              <a:lnSpc>
                <a:spcPct val="150000"/>
              </a:lnSpc>
            </a:pPr>
            <a:r>
              <a:rPr lang="en-US" altLang="zh-CN" sz="2400" b="1" dirty="0">
                <a:latin typeface="Times New Roman" pitchFamily="18" charset="0"/>
                <a:cs typeface="Times New Roman" pitchFamily="18" charset="0"/>
              </a:rPr>
              <a:t>B.</a:t>
            </a:r>
            <a:r>
              <a:rPr lang="zh-CN" altLang="en-US" sz="2400" b="1" dirty="0">
                <a:latin typeface="Times New Roman" pitchFamily="18" charset="0"/>
                <a:cs typeface="Times New Roman" pitchFamily="18" charset="0"/>
              </a:rPr>
              <a:t>碳循环和氧循环过程中均发生了化学反应</a:t>
            </a:r>
          </a:p>
          <a:p>
            <a:pPr algn="just">
              <a:lnSpc>
                <a:spcPct val="150000"/>
              </a:lnSpc>
            </a:pPr>
            <a:r>
              <a:rPr lang="en-US" altLang="zh-CN" sz="2400" b="1" dirty="0">
                <a:latin typeface="Times New Roman" pitchFamily="18" charset="0"/>
                <a:cs typeface="Times New Roman" pitchFamily="18" charset="0"/>
              </a:rPr>
              <a:t>C.</a:t>
            </a:r>
            <a:r>
              <a:rPr lang="zh-CN" altLang="en-US" sz="2400" b="1" dirty="0">
                <a:latin typeface="Times New Roman" pitchFamily="18" charset="0"/>
                <a:cs typeface="Times New Roman" pitchFamily="18" charset="0"/>
              </a:rPr>
              <a:t>通过减少化石燃料的使用和大力植树造林以控制二氧化碳的排放量</a:t>
            </a:r>
          </a:p>
          <a:p>
            <a:pPr algn="just">
              <a:lnSpc>
                <a:spcPct val="150000"/>
              </a:lnSpc>
            </a:pPr>
            <a:r>
              <a:rPr lang="en-US" altLang="zh-CN" sz="2400" b="1" dirty="0">
                <a:latin typeface="Times New Roman" pitchFamily="18" charset="0"/>
                <a:cs typeface="Times New Roman" pitchFamily="18" charset="0"/>
              </a:rPr>
              <a:t>D.</a:t>
            </a:r>
            <a:r>
              <a:rPr lang="zh-CN" altLang="en-US" sz="2400" b="1" dirty="0">
                <a:latin typeface="Times New Roman" pitchFamily="18" charset="0"/>
                <a:cs typeface="Times New Roman" pitchFamily="18" charset="0"/>
              </a:rPr>
              <a:t>碳循环和氧循环有利于维持空气中氧气和二氧化碳含量的相对</a:t>
            </a:r>
            <a:r>
              <a:rPr lang="zh-CN" altLang="en-US" sz="2400" b="1" dirty="0" smtClean="0">
                <a:latin typeface="Times New Roman" pitchFamily="18" charset="0"/>
                <a:cs typeface="Times New Roman" pitchFamily="18" charset="0"/>
              </a:rPr>
              <a:t>稳定</a:t>
            </a:r>
            <a:endParaRPr lang="zh-CN" altLang="en-US" sz="2400" b="1" dirty="0">
              <a:latin typeface="Times New Roman" pitchFamily="18" charset="0"/>
              <a:cs typeface="Times New Roman" pitchFamily="18" charset="0"/>
            </a:endParaRPr>
          </a:p>
        </p:txBody>
      </p:sp>
      <p:pic>
        <p:nvPicPr>
          <p:cNvPr id="11" name="XD+23.eps" descr="id:2147502201;FounderCES"/>
          <p:cNvPicPr>
            <a:picLocks noChangeAspect="1"/>
          </p:cNvPicPr>
          <p:nvPr/>
        </p:nvPicPr>
        <p:blipFill>
          <a:blip r:embed="rId3"/>
          <a:stretch>
            <a:fillRect/>
          </a:stretch>
        </p:blipFill>
        <p:spPr>
          <a:xfrm>
            <a:off x="8681157" y="3490374"/>
            <a:ext cx="3097172" cy="2247918"/>
          </a:xfrm>
          <a:prstGeom prst="rect">
            <a:avLst/>
          </a:prstGeom>
        </p:spPr>
      </p:pic>
    </p:spTree>
    <p:extLst>
      <p:ext uri="{BB962C8B-B14F-4D97-AF65-F5344CB8AC3E}">
        <p14:creationId xmlns:p14="http://schemas.microsoft.com/office/powerpoint/2010/main" xmlns="" val="1232471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968358" y="1859390"/>
            <a:ext cx="10275378" cy="3970318"/>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唐山玉田县期末</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生活中的下列做法不符合“低碳生活”理念的是（　　</a:t>
            </a:r>
            <a:r>
              <a:rPr lang="zh-CN" altLang="en-US"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节约</a:t>
            </a:r>
            <a:r>
              <a:rPr lang="zh-CN" altLang="en-US" sz="2400" b="1" dirty="0" smtClean="0">
                <a:latin typeface="Times New Roman" pitchFamily="18" charset="0"/>
                <a:ea typeface="宋体" pitchFamily="2" charset="-122"/>
                <a:cs typeface="Times New Roman" pitchFamily="18" charset="0"/>
              </a:rPr>
              <a:t>用电</a:t>
            </a:r>
            <a:r>
              <a:rPr lang="zh-CN" altLang="en-US" sz="2400" b="1" dirty="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随手</a:t>
            </a:r>
            <a:r>
              <a:rPr lang="zh-CN" altLang="en-US" sz="2400" b="1" dirty="0">
                <a:latin typeface="Times New Roman" pitchFamily="18" charset="0"/>
                <a:ea typeface="宋体" pitchFamily="2" charset="-122"/>
                <a:cs typeface="Times New Roman" pitchFamily="18" charset="0"/>
              </a:rPr>
              <a:t>关灯</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循环使用教科书</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不使用一次性木筷</a:t>
            </a:r>
          </a:p>
          <a:p>
            <a:pPr algn="just">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大量燃放</a:t>
            </a:r>
            <a:r>
              <a:rPr lang="zh-CN" altLang="en-US" sz="2400" b="1" dirty="0" smtClean="0">
                <a:latin typeface="Times New Roman" pitchFamily="18" charset="0"/>
                <a:ea typeface="宋体" pitchFamily="2" charset="-122"/>
                <a:cs typeface="Times New Roman" pitchFamily="18" charset="0"/>
              </a:rPr>
              <a:t>鞭炮，增加</a:t>
            </a:r>
            <a:r>
              <a:rPr lang="zh-CN" altLang="en-US" sz="2400" b="1" dirty="0">
                <a:latin typeface="Times New Roman" pitchFamily="18" charset="0"/>
                <a:ea typeface="宋体" pitchFamily="2" charset="-122"/>
                <a:cs typeface="Times New Roman" pitchFamily="18" charset="0"/>
              </a:rPr>
              <a:t>节日气氛</a:t>
            </a:r>
          </a:p>
        </p:txBody>
      </p:sp>
      <p:sp>
        <p:nvSpPr>
          <p:cNvPr id="6" name="矩形 5"/>
          <p:cNvSpPr/>
          <p:nvPr/>
        </p:nvSpPr>
        <p:spPr>
          <a:xfrm>
            <a:off x="1758205" y="2503095"/>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2915582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43820" y="1282722"/>
            <a:ext cx="10749511" cy="5078313"/>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银川金凤区模拟</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“碳中和”是指国家、团体、企业或个人</a:t>
            </a:r>
            <a:r>
              <a:rPr lang="zh-CN" altLang="en-US" sz="2400" b="1" dirty="0" smtClean="0">
                <a:latin typeface="Times New Roman" pitchFamily="18" charset="0"/>
                <a:ea typeface="宋体" pitchFamily="2" charset="-122"/>
                <a:cs typeface="Times New Roman" pitchFamily="18" charset="0"/>
              </a:rPr>
              <a:t>等，在</a:t>
            </a:r>
            <a:r>
              <a:rPr lang="zh-CN" altLang="en-US" sz="2400" b="1" dirty="0">
                <a:latin typeface="Times New Roman" pitchFamily="18" charset="0"/>
                <a:ea typeface="宋体" pitchFamily="2" charset="-122"/>
                <a:cs typeface="Times New Roman" pitchFamily="18" charset="0"/>
              </a:rPr>
              <a:t>一定时间内直接或间接产生的二氧化碳或温室气体排放</a:t>
            </a:r>
            <a:r>
              <a:rPr lang="zh-CN" altLang="en-US" sz="2400" b="1" dirty="0" smtClean="0">
                <a:latin typeface="Times New Roman" pitchFamily="18" charset="0"/>
                <a:ea typeface="宋体" pitchFamily="2" charset="-122"/>
                <a:cs typeface="Times New Roman" pitchFamily="18" charset="0"/>
              </a:rPr>
              <a:t>总量，通过</a:t>
            </a:r>
            <a:r>
              <a:rPr lang="zh-CN" altLang="en-US" sz="2400" b="1" dirty="0">
                <a:latin typeface="Times New Roman" pitchFamily="18" charset="0"/>
                <a:ea typeface="宋体" pitchFamily="2" charset="-122"/>
                <a:cs typeface="Times New Roman" pitchFamily="18" charset="0"/>
              </a:rPr>
              <a:t>植树造林、节能减排等</a:t>
            </a:r>
            <a:r>
              <a:rPr lang="zh-CN" altLang="en-US" sz="2400" b="1" dirty="0" smtClean="0">
                <a:latin typeface="Times New Roman" pitchFamily="18" charset="0"/>
                <a:ea typeface="宋体" pitchFamily="2" charset="-122"/>
                <a:cs typeface="Times New Roman" pitchFamily="18" charset="0"/>
              </a:rPr>
              <a:t>形式，以</a:t>
            </a:r>
            <a:r>
              <a:rPr lang="zh-CN" altLang="en-US" sz="2400" b="1" dirty="0">
                <a:latin typeface="Times New Roman" pitchFamily="18" charset="0"/>
                <a:ea typeface="宋体" pitchFamily="2" charset="-122"/>
                <a:cs typeface="Times New Roman" pitchFamily="18" charset="0"/>
              </a:rPr>
              <a:t>抵消自身产生的二氧化碳或温室气体</a:t>
            </a:r>
            <a:r>
              <a:rPr lang="zh-CN" altLang="en-US" sz="2400" b="1" dirty="0" smtClean="0">
                <a:latin typeface="Times New Roman" pitchFamily="18" charset="0"/>
                <a:ea typeface="宋体" pitchFamily="2" charset="-122"/>
                <a:cs typeface="Times New Roman" pitchFamily="18" charset="0"/>
              </a:rPr>
              <a:t>排放量，达到</a:t>
            </a:r>
            <a:r>
              <a:rPr lang="zh-CN" altLang="en-US" sz="2400" b="1" dirty="0">
                <a:latin typeface="Times New Roman" pitchFamily="18" charset="0"/>
                <a:ea typeface="宋体" pitchFamily="2" charset="-122"/>
                <a:cs typeface="Times New Roman" pitchFamily="18" charset="0"/>
              </a:rPr>
              <a:t>相对“零排放”。下列对“碳中和”的理解不正确的是</a:t>
            </a:r>
            <a:r>
              <a:rPr lang="zh-CN" altLang="en-US"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实现碳中和中国将整体实现绿色发展</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中国要实现碳</a:t>
            </a:r>
            <a:r>
              <a:rPr lang="zh-CN" altLang="en-US" sz="2400" b="1" dirty="0" smtClean="0">
                <a:latin typeface="Times New Roman" pitchFamily="18" charset="0"/>
                <a:ea typeface="宋体" pitchFamily="2" charset="-122"/>
                <a:cs typeface="Times New Roman" pitchFamily="18" charset="0"/>
              </a:rPr>
              <a:t>中和，必须</a:t>
            </a:r>
            <a:r>
              <a:rPr lang="zh-CN" altLang="en-US" sz="2400" b="1" dirty="0">
                <a:latin typeface="Times New Roman" pitchFamily="18" charset="0"/>
                <a:ea typeface="宋体" pitchFamily="2" charset="-122"/>
                <a:cs typeface="Times New Roman" pitchFamily="18" charset="0"/>
              </a:rPr>
              <a:t>停止使用化石燃料</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中国实现碳中和将有力推进地球碳循环</a:t>
            </a:r>
            <a:r>
              <a:rPr lang="zh-CN" altLang="en-US" sz="2400" b="1" dirty="0" smtClean="0">
                <a:latin typeface="Times New Roman" pitchFamily="18" charset="0"/>
                <a:ea typeface="宋体" pitchFamily="2" charset="-122"/>
                <a:cs typeface="Times New Roman" pitchFamily="18" charset="0"/>
              </a:rPr>
              <a:t>动态平衡，有效</a:t>
            </a:r>
            <a:r>
              <a:rPr lang="zh-CN" altLang="en-US" sz="2400" b="1" dirty="0">
                <a:latin typeface="Times New Roman" pitchFamily="18" charset="0"/>
                <a:ea typeface="宋体" pitchFamily="2" charset="-122"/>
                <a:cs typeface="Times New Roman" pitchFamily="18" charset="0"/>
              </a:rPr>
              <a:t>遏制全球温室效应</a:t>
            </a:r>
          </a:p>
          <a:p>
            <a:pPr algn="just">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中国金属冶炼工业在未来</a:t>
            </a:r>
            <a:r>
              <a:rPr lang="en-US" altLang="zh-CN" sz="2400" b="1" dirty="0">
                <a:latin typeface="Times New Roman" pitchFamily="18" charset="0"/>
                <a:ea typeface="宋体" pitchFamily="2" charset="-122"/>
                <a:cs typeface="Times New Roman" pitchFamily="18" charset="0"/>
              </a:rPr>
              <a:t>40</a:t>
            </a:r>
            <a:r>
              <a:rPr lang="zh-CN" altLang="en-US" sz="2400" b="1" dirty="0">
                <a:latin typeface="Times New Roman" pitchFamily="18" charset="0"/>
                <a:ea typeface="宋体" pitchFamily="2" charset="-122"/>
                <a:cs typeface="Times New Roman" pitchFamily="18" charset="0"/>
              </a:rPr>
              <a:t>年里</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碳或一氧化碳的使用将大幅度被氢气取代</a:t>
            </a:r>
          </a:p>
        </p:txBody>
      </p:sp>
      <p:sp>
        <p:nvSpPr>
          <p:cNvPr id="6" name="矩形 5"/>
          <p:cNvSpPr/>
          <p:nvPr/>
        </p:nvSpPr>
        <p:spPr>
          <a:xfrm>
            <a:off x="7361562" y="3033672"/>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B</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2915582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541867" y="1397013"/>
            <a:ext cx="10984089" cy="5162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ts val="4000"/>
              </a:lnSpc>
            </a:pPr>
            <a:r>
              <a:rPr lang="en-US" altLang="zh-CN" sz="2400" b="1" dirty="0" smtClean="0">
                <a:latin typeface="Times New Roman" pitchFamily="18" charset="0"/>
                <a:ea typeface="宋体" pitchFamily="2" charset="-122"/>
                <a:cs typeface="Times New Roman" pitchFamily="18" charset="0"/>
              </a:rPr>
              <a:t>4.</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2016·</a:t>
            </a:r>
            <a:r>
              <a:rPr lang="zh-CN" altLang="zh-CN" sz="2400" b="1" dirty="0" smtClean="0">
                <a:latin typeface="Times New Roman" pitchFamily="18" charset="0"/>
                <a:ea typeface="宋体" pitchFamily="2" charset="-122"/>
                <a:cs typeface="Times New Roman" pitchFamily="18" charset="0"/>
              </a:rPr>
              <a:t>河北</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35</a:t>
            </a:r>
            <a:r>
              <a:rPr lang="zh-CN" altLang="en-US" sz="2400" b="1" dirty="0">
                <a:latin typeface="Times New Roman" pitchFamily="18" charset="0"/>
                <a:ea typeface="宋体" pitchFamily="2" charset="-122"/>
                <a:cs typeface="Times New Roman" pitchFamily="18" charset="0"/>
              </a:rPr>
              <a:t>）蔗糖是生活中常见的一种物质</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某兴趣小组对“蔗糖的组成”进行了探究。</a:t>
            </a:r>
          </a:p>
          <a:p>
            <a:pPr algn="just">
              <a:lnSpc>
                <a:spcPts val="4000"/>
              </a:lnSpc>
            </a:pP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作出猜想</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小组同学认为绿色植物通过光合作用将二氧化碳和水转化成葡萄糖和</a:t>
            </a:r>
            <a:r>
              <a:rPr lang="zh-CN" altLang="en-US" sz="2400" b="1" dirty="0" smtClean="0">
                <a:latin typeface="Times New Roman" pitchFamily="18" charset="0"/>
                <a:ea typeface="宋体" pitchFamily="2" charset="-122"/>
                <a:cs typeface="Times New Roman" pitchFamily="18" charset="0"/>
              </a:rPr>
              <a:t>氧气，葡萄糖</a:t>
            </a:r>
            <a:r>
              <a:rPr lang="zh-CN" altLang="en-US" sz="2400" b="1" dirty="0">
                <a:latin typeface="Times New Roman" pitchFamily="18" charset="0"/>
                <a:ea typeface="宋体" pitchFamily="2" charset="-122"/>
                <a:cs typeface="Times New Roman" pitchFamily="18" charset="0"/>
              </a:rPr>
              <a:t>进一步转化为</a:t>
            </a:r>
            <a:r>
              <a:rPr lang="zh-CN" altLang="en-US" sz="2400" b="1" dirty="0" smtClean="0">
                <a:latin typeface="Times New Roman" pitchFamily="18" charset="0"/>
                <a:ea typeface="宋体" pitchFamily="2" charset="-122"/>
                <a:cs typeface="Times New Roman" pitchFamily="18" charset="0"/>
              </a:rPr>
              <a:t>蔗糖，故</a:t>
            </a:r>
            <a:r>
              <a:rPr lang="zh-CN" altLang="en-US" sz="2400" b="1" dirty="0">
                <a:latin typeface="Times New Roman" pitchFamily="18" charset="0"/>
                <a:ea typeface="宋体" pitchFamily="2" charset="-122"/>
                <a:cs typeface="Times New Roman" pitchFamily="18" charset="0"/>
              </a:rPr>
              <a:t>蔗糖中一定含有碳、氢</a:t>
            </a:r>
            <a:r>
              <a:rPr lang="zh-CN" altLang="en-US" sz="2400" b="1" dirty="0" smtClean="0">
                <a:latin typeface="Times New Roman" pitchFamily="18" charset="0"/>
                <a:ea typeface="宋体" pitchFamily="2" charset="-122"/>
                <a:cs typeface="Times New Roman" pitchFamily="18" charset="0"/>
              </a:rPr>
              <a:t>元素，可能</a:t>
            </a:r>
            <a:r>
              <a:rPr lang="zh-CN" altLang="en-US" sz="2400" b="1" dirty="0">
                <a:latin typeface="Times New Roman" pitchFamily="18" charset="0"/>
                <a:ea typeface="宋体" pitchFamily="2" charset="-122"/>
                <a:cs typeface="Times New Roman" pitchFamily="18" charset="0"/>
              </a:rPr>
              <a:t>含有氧元素。</a:t>
            </a:r>
          </a:p>
          <a:p>
            <a:pPr algn="just">
              <a:lnSpc>
                <a:spcPts val="4000"/>
              </a:lnSpc>
            </a:pP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实验验证</a:t>
            </a:r>
            <a:r>
              <a:rPr lang="en-US" altLang="zh-CN" sz="2400" b="1" dirty="0">
                <a:latin typeface="Times New Roman" pitchFamily="18" charset="0"/>
                <a:ea typeface="宋体" pitchFamily="2" charset="-122"/>
                <a:cs typeface="Times New Roman" pitchFamily="18" charset="0"/>
              </a:rPr>
              <a:t>】</a:t>
            </a:r>
          </a:p>
          <a:p>
            <a:pPr algn="just">
              <a:lnSpc>
                <a:spcPts val="4000"/>
              </a:lnSpc>
            </a:pPr>
            <a:r>
              <a:rPr lang="zh-CN" altLang="en-US" sz="2400" b="1" dirty="0">
                <a:latin typeface="Times New Roman" pitchFamily="18" charset="0"/>
                <a:ea typeface="宋体" pitchFamily="2" charset="-122"/>
                <a:cs typeface="Times New Roman" pitchFamily="18" charset="0"/>
              </a:rPr>
              <a:t>方案一</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小明将蔗糖在氧气中</a:t>
            </a:r>
            <a:r>
              <a:rPr lang="zh-CN" altLang="en-US" sz="2400" b="1" dirty="0" smtClean="0">
                <a:latin typeface="Times New Roman" pitchFamily="18" charset="0"/>
                <a:ea typeface="宋体" pitchFamily="2" charset="-122"/>
                <a:cs typeface="Times New Roman" pitchFamily="18" charset="0"/>
              </a:rPr>
              <a:t>燃烧，检验</a:t>
            </a:r>
            <a:r>
              <a:rPr lang="zh-CN" altLang="en-US" sz="2400" b="1" dirty="0">
                <a:latin typeface="Times New Roman" pitchFamily="18" charset="0"/>
                <a:ea typeface="宋体" pitchFamily="2" charset="-122"/>
                <a:cs typeface="Times New Roman" pitchFamily="18" charset="0"/>
              </a:rPr>
              <a:t>到生成物中有水和</a:t>
            </a:r>
            <a:r>
              <a:rPr lang="zh-CN" altLang="en-US" sz="2400" b="1" dirty="0" smtClean="0">
                <a:latin typeface="Times New Roman" pitchFamily="18" charset="0"/>
                <a:ea typeface="宋体" pitchFamily="2" charset="-122"/>
                <a:cs typeface="Times New Roman" pitchFamily="18" charset="0"/>
              </a:rPr>
              <a:t>二氧化碳，得出</a:t>
            </a:r>
            <a:r>
              <a:rPr lang="zh-CN" altLang="en-US" sz="2400" b="1" dirty="0">
                <a:latin typeface="Times New Roman" pitchFamily="18" charset="0"/>
                <a:ea typeface="宋体" pitchFamily="2" charset="-122"/>
                <a:cs typeface="Times New Roman" pitchFamily="18" charset="0"/>
              </a:rPr>
              <a:t>结论“蔗糖是由碳、氢、氧三种元素组成的”。</a:t>
            </a:r>
          </a:p>
          <a:p>
            <a:pPr algn="just">
              <a:lnSpc>
                <a:spcPts val="4000"/>
              </a:lnSpc>
            </a:pPr>
            <a:r>
              <a:rPr lang="zh-CN" altLang="en-US" sz="2400" b="1" dirty="0">
                <a:latin typeface="Times New Roman" pitchFamily="18" charset="0"/>
                <a:ea typeface="宋体" pitchFamily="2" charset="-122"/>
                <a:cs typeface="Times New Roman" pitchFamily="18" charset="0"/>
              </a:rPr>
              <a:t>小刚认为该方案不</a:t>
            </a:r>
            <a:r>
              <a:rPr lang="zh-CN" altLang="en-US" sz="2400" b="1" dirty="0" smtClean="0">
                <a:latin typeface="Times New Roman" pitchFamily="18" charset="0"/>
                <a:ea typeface="宋体" pitchFamily="2" charset="-122"/>
                <a:cs typeface="Times New Roman" pitchFamily="18" charset="0"/>
              </a:rPr>
              <a:t>合理，只能</a:t>
            </a:r>
            <a:r>
              <a:rPr lang="zh-CN" altLang="en-US" sz="2400" b="1" dirty="0">
                <a:latin typeface="Times New Roman" pitchFamily="18" charset="0"/>
                <a:ea typeface="宋体" pitchFamily="2" charset="-122"/>
                <a:cs typeface="Times New Roman" pitchFamily="18" charset="0"/>
              </a:rPr>
              <a:t>说明蔗糖中一定含有碳、氢</a:t>
            </a:r>
            <a:r>
              <a:rPr lang="zh-CN" altLang="en-US" sz="2400" b="1" dirty="0" smtClean="0">
                <a:latin typeface="Times New Roman" pitchFamily="18" charset="0"/>
                <a:ea typeface="宋体" pitchFamily="2" charset="-122"/>
                <a:cs typeface="Times New Roman" pitchFamily="18" charset="0"/>
              </a:rPr>
              <a:t>元素，不能</a:t>
            </a:r>
            <a:r>
              <a:rPr lang="zh-CN" altLang="en-US" sz="2400" b="1" dirty="0">
                <a:latin typeface="Times New Roman" pitchFamily="18" charset="0"/>
                <a:ea typeface="宋体" pitchFamily="2" charset="-122"/>
                <a:cs typeface="Times New Roman" pitchFamily="18" charset="0"/>
              </a:rPr>
              <a:t>确定是否含有氧</a:t>
            </a:r>
            <a:r>
              <a:rPr lang="zh-CN" altLang="en-US" sz="2400" b="1" dirty="0" smtClean="0">
                <a:latin typeface="Times New Roman" pitchFamily="18" charset="0"/>
                <a:ea typeface="宋体" pitchFamily="2" charset="-122"/>
                <a:cs typeface="Times New Roman" pitchFamily="18" charset="0"/>
              </a:rPr>
              <a:t>元素，理由</a:t>
            </a:r>
            <a:r>
              <a:rPr lang="zh-CN" altLang="en-US" sz="2400" b="1" dirty="0">
                <a:latin typeface="Times New Roman" pitchFamily="18" charset="0"/>
                <a:ea typeface="宋体" pitchFamily="2" charset="-122"/>
                <a:cs typeface="Times New Roman" pitchFamily="18" charset="0"/>
              </a:rPr>
              <a:t>是</a:t>
            </a:r>
            <a:r>
              <a:rPr lang="zh-CN" altLang="en-US" sz="2400" b="1" u="sng"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flipH="1">
            <a:off x="3181947" y="6021741"/>
            <a:ext cx="4042942" cy="461665"/>
          </a:xfrm>
          <a:prstGeom prst="rect">
            <a:avLst/>
          </a:prstGeom>
        </p:spPr>
        <p:txBody>
          <a:bodyPr wrap="square">
            <a:spAutoFit/>
          </a:bodyPr>
          <a:lstStyle/>
          <a:p>
            <a:r>
              <a:rPr lang="zh-CN" altLang="en-US" sz="2400" b="1" noProof="1" smtClean="0">
                <a:solidFill>
                  <a:srgbClr val="FF0000"/>
                </a:solidFill>
                <a:latin typeface="Times New Roman" pitchFamily="18" charset="0"/>
                <a:ea typeface="宋体" panose="02010600030101010101" pitchFamily="2" charset="-122"/>
                <a:cs typeface="Times New Roman" pitchFamily="18" charset="0"/>
              </a:rPr>
              <a:t>蔗糖</a:t>
            </a:r>
            <a:r>
              <a:rPr lang="zh-CN" altLang="en-US" sz="2400" b="1" noProof="1">
                <a:solidFill>
                  <a:srgbClr val="FF0000"/>
                </a:solidFill>
                <a:latin typeface="Times New Roman" pitchFamily="18" charset="0"/>
                <a:ea typeface="宋体" panose="02010600030101010101" pitchFamily="2" charset="-122"/>
                <a:cs typeface="Times New Roman" pitchFamily="18" charset="0"/>
              </a:rPr>
              <a:t>燃烧中有氧气参加反应</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2836002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859390"/>
            <a:ext cx="10749511" cy="3970318"/>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4.</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smtClean="0">
                <a:latin typeface="Times New Roman" pitchFamily="18" charset="0"/>
                <a:ea typeface="宋体" pitchFamily="2" charset="-122"/>
                <a:cs typeface="Times New Roman" pitchFamily="18" charset="0"/>
              </a:rPr>
              <a:t>龙岩模拟</a:t>
            </a:r>
            <a:r>
              <a:rPr lang="zh-CN" altLang="en-US" sz="2400" b="1" dirty="0">
                <a:latin typeface="Times New Roman" pitchFamily="18" charset="0"/>
                <a:ea typeface="宋体" pitchFamily="2" charset="-122"/>
                <a:cs typeface="Times New Roman" pitchFamily="18" charset="0"/>
              </a:rPr>
              <a:t>）二氧化碳的过量排放可对海洋生物的生存环境造成很大</a:t>
            </a:r>
            <a:r>
              <a:rPr lang="zh-CN" altLang="en-US" sz="2400" b="1" dirty="0" smtClean="0">
                <a:latin typeface="Times New Roman" pitchFamily="18" charset="0"/>
                <a:ea typeface="宋体" pitchFamily="2" charset="-122"/>
                <a:cs typeface="Times New Roman" pitchFamily="18" charset="0"/>
              </a:rPr>
              <a:t>影响，其</a:t>
            </a:r>
            <a:r>
              <a:rPr lang="zh-CN" altLang="en-US" sz="2400" b="1" dirty="0">
                <a:latin typeface="Times New Roman" pitchFamily="18" charset="0"/>
                <a:ea typeface="宋体" pitchFamily="2" charset="-122"/>
                <a:cs typeface="Times New Roman" pitchFamily="18" charset="0"/>
              </a:rPr>
              <a:t>原理如图所示。下列叙述错误的是（　　</a:t>
            </a:r>
            <a:r>
              <a:rPr lang="zh-CN" altLang="en-US"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过量排放</a:t>
            </a:r>
            <a:r>
              <a:rPr lang="en-US" altLang="zh-CN" sz="2400" b="1" dirty="0">
                <a:latin typeface="Times New Roman" pitchFamily="18" charset="0"/>
                <a:ea typeface="宋体" pitchFamily="2" charset="-122"/>
                <a:cs typeface="Times New Roman" pitchFamily="18" charset="0"/>
              </a:rPr>
              <a:t>CO</a:t>
            </a:r>
            <a:r>
              <a:rPr lang="en-US" altLang="zh-CN" sz="2400" b="1" baseline="-25000" dirty="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导致海水</a:t>
            </a:r>
            <a:r>
              <a:rPr lang="en-US" altLang="zh-CN" sz="2400" b="1" dirty="0">
                <a:latin typeface="Times New Roman" pitchFamily="18" charset="0"/>
                <a:ea typeface="宋体" pitchFamily="2" charset="-122"/>
                <a:cs typeface="Times New Roman" pitchFamily="18" charset="0"/>
              </a:rPr>
              <a:t>pH</a:t>
            </a:r>
            <a:r>
              <a:rPr lang="zh-CN" altLang="en-US" sz="2400" b="1" dirty="0">
                <a:latin typeface="Times New Roman" pitchFamily="18" charset="0"/>
                <a:ea typeface="宋体" pitchFamily="2" charset="-122"/>
                <a:cs typeface="Times New Roman" pitchFamily="18" charset="0"/>
              </a:rPr>
              <a:t>略微变大</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过量排放</a:t>
            </a:r>
            <a:r>
              <a:rPr lang="en-US" altLang="zh-CN" sz="2400" b="1" dirty="0">
                <a:latin typeface="Times New Roman" pitchFamily="18" charset="0"/>
                <a:ea typeface="宋体" pitchFamily="2" charset="-122"/>
                <a:cs typeface="Times New Roman" pitchFamily="18" charset="0"/>
              </a:rPr>
              <a:t>CO</a:t>
            </a:r>
            <a:r>
              <a:rPr lang="en-US" altLang="zh-CN" sz="2400" b="1" baseline="-25000" dirty="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导致海水</a:t>
            </a:r>
            <a:r>
              <a:rPr lang="en-US" altLang="zh-CN" sz="2400" b="1" dirty="0">
                <a:latin typeface="Times New Roman" pitchFamily="18" charset="0"/>
                <a:ea typeface="宋体" pitchFamily="2" charset="-122"/>
                <a:cs typeface="Times New Roman" pitchFamily="18" charset="0"/>
              </a:rPr>
              <a:t>H</a:t>
            </a:r>
            <a:r>
              <a:rPr lang="en-US" altLang="zh-CN" sz="2400" b="1" baseline="30000"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浓度变大</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过量排放</a:t>
            </a:r>
            <a:r>
              <a:rPr lang="en-US" altLang="zh-CN" sz="2400" b="1" dirty="0">
                <a:latin typeface="Times New Roman" pitchFamily="18" charset="0"/>
                <a:ea typeface="宋体" pitchFamily="2" charset="-122"/>
                <a:cs typeface="Times New Roman" pitchFamily="18" charset="0"/>
              </a:rPr>
              <a:t>CO</a:t>
            </a:r>
            <a:r>
              <a:rPr lang="en-US" altLang="zh-CN" sz="2400" b="1" baseline="-25000" dirty="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导致海洋珊瑚礁减少</a:t>
            </a:r>
          </a:p>
          <a:p>
            <a:pPr algn="just">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使用新能源可改善珊瑚的生存环境</a:t>
            </a:r>
          </a:p>
        </p:txBody>
      </p:sp>
      <p:sp>
        <p:nvSpPr>
          <p:cNvPr id="6" name="矩形 5"/>
          <p:cNvSpPr/>
          <p:nvPr/>
        </p:nvSpPr>
        <p:spPr>
          <a:xfrm>
            <a:off x="6736608" y="2503095"/>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A</a:t>
            </a:r>
            <a:endParaRPr lang="zh-CN" altLang="en-US" sz="2400" dirty="0">
              <a:latin typeface="Times New Roman" pitchFamily="18" charset="0"/>
              <a:cs typeface="Times New Roman" pitchFamily="18" charset="0"/>
            </a:endParaRPr>
          </a:p>
        </p:txBody>
      </p:sp>
      <p:pic>
        <p:nvPicPr>
          <p:cNvPr id="7" name="P18.eps" descr="id:2147502208;FounderCES"/>
          <p:cNvPicPr>
            <a:picLocks noChangeAspect="1"/>
          </p:cNvPicPr>
          <p:nvPr/>
        </p:nvPicPr>
        <p:blipFill>
          <a:blip r:embed="rId3"/>
          <a:stretch>
            <a:fillRect/>
          </a:stretch>
        </p:blipFill>
        <p:spPr>
          <a:xfrm>
            <a:off x="8607948" y="2987338"/>
            <a:ext cx="2861562" cy="2180966"/>
          </a:xfrm>
          <a:prstGeom prst="rect">
            <a:avLst/>
          </a:prstGeom>
        </p:spPr>
      </p:pic>
    </p:spTree>
    <p:extLst>
      <p:ext uri="{BB962C8B-B14F-4D97-AF65-F5344CB8AC3E}">
        <p14:creationId xmlns:p14="http://schemas.microsoft.com/office/powerpoint/2010/main" xmlns="" val="2102896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2288372"/>
            <a:ext cx="10749511" cy="2308324"/>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5.</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石家庄栾城区期末</a:t>
            </a:r>
            <a:r>
              <a:rPr lang="zh-CN" altLang="en-US" sz="2400" b="1" dirty="0" smtClean="0">
                <a:latin typeface="Times New Roman" pitchFamily="18" charset="0"/>
                <a:ea typeface="宋体" pitchFamily="2" charset="-122"/>
                <a:cs typeface="Times New Roman" pitchFamily="18" charset="0"/>
              </a:rPr>
              <a:t>）</a:t>
            </a:r>
            <a:r>
              <a:rPr lang="zh-CN" altLang="zh-CN" sz="2400" b="1" dirty="0">
                <a:latin typeface="宋体" pitchFamily="2" charset="-122"/>
                <a:ea typeface="宋体" pitchFamily="2" charset="-122"/>
              </a:rPr>
              <a:t>干冰是</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的二氧化碳</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易</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。请你写出干冰的两种用途</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。目前正值新冠疫苗运输和储存</a:t>
            </a:r>
            <a:r>
              <a:rPr lang="zh-CN" altLang="zh-CN" sz="2400" b="1" dirty="0" smtClean="0">
                <a:latin typeface="宋体" pitchFamily="2" charset="-122"/>
                <a:ea typeface="宋体" pitchFamily="2" charset="-122"/>
              </a:rPr>
              <a:t>时期</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所以</a:t>
            </a:r>
            <a:r>
              <a:rPr lang="zh-CN" altLang="zh-CN" sz="2400" b="1" dirty="0">
                <a:latin typeface="宋体" pitchFamily="2" charset="-122"/>
                <a:ea typeface="宋体" pitchFamily="2" charset="-122"/>
              </a:rPr>
              <a:t>干冰的价格极大上涨。但干冰一致被国际民航组织列为</a:t>
            </a:r>
            <a:r>
              <a:rPr lang="zh-CN" altLang="zh-CN" sz="2400" b="1" dirty="0" smtClean="0">
                <a:latin typeface="宋体" pitchFamily="2" charset="-122"/>
                <a:ea typeface="宋体" pitchFamily="2" charset="-122"/>
              </a:rPr>
              <a:t>危险品</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这</a:t>
            </a:r>
            <a:r>
              <a:rPr lang="zh-CN" altLang="zh-CN" sz="2400" b="1" dirty="0">
                <a:latin typeface="宋体" pitchFamily="2" charset="-122"/>
                <a:ea typeface="宋体" pitchFamily="2" charset="-122"/>
              </a:rPr>
              <a:t>是因为</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endParaRPr lang="zh-CN" altLang="en-US" sz="2400" b="1" dirty="0">
              <a:latin typeface="宋体" pitchFamily="2" charset="-122"/>
              <a:ea typeface="宋体" pitchFamily="2" charset="-122"/>
              <a:cs typeface="Times New Roman" pitchFamily="18" charset="0"/>
            </a:endParaRPr>
          </a:p>
        </p:txBody>
      </p:sp>
      <p:sp>
        <p:nvSpPr>
          <p:cNvPr id="7" name="TextBox 6"/>
          <p:cNvSpPr txBox="1"/>
          <p:nvPr/>
        </p:nvSpPr>
        <p:spPr>
          <a:xfrm>
            <a:off x="6094754" y="2372565"/>
            <a:ext cx="803425" cy="461665"/>
          </a:xfrm>
          <a:prstGeom prst="rect">
            <a:avLst/>
          </a:prstGeom>
          <a:noFill/>
        </p:spPr>
        <p:txBody>
          <a:bodyPr wrap="none" rtlCol="0">
            <a:spAutoFit/>
          </a:bodyPr>
          <a:lstStyle/>
          <a:p>
            <a:r>
              <a:rPr lang="zh-CN" altLang="en-US" sz="2400" b="1" dirty="0" smtClean="0">
                <a:solidFill>
                  <a:srgbClr val="FF0000"/>
                </a:solidFill>
                <a:latin typeface="Times New Roman" pitchFamily="18" charset="0"/>
                <a:ea typeface="宋体" pitchFamily="2" charset="-122"/>
                <a:cs typeface="Times New Roman" pitchFamily="18" charset="0"/>
              </a:rPr>
              <a:t>固体</a:t>
            </a:r>
            <a:endParaRPr lang="zh-CN" altLang="en-US" sz="2400" b="1" dirty="0">
              <a:solidFill>
                <a:srgbClr val="FF0000"/>
              </a:solidFill>
              <a:latin typeface="Times New Roman" pitchFamily="18" charset="0"/>
              <a:ea typeface="宋体" pitchFamily="2" charset="-122"/>
              <a:cs typeface="Times New Roman" pitchFamily="18" charset="0"/>
            </a:endParaRPr>
          </a:p>
        </p:txBody>
      </p:sp>
      <p:sp>
        <p:nvSpPr>
          <p:cNvPr id="11" name="TextBox 10"/>
          <p:cNvSpPr txBox="1"/>
          <p:nvPr/>
        </p:nvSpPr>
        <p:spPr>
          <a:xfrm>
            <a:off x="9416754" y="2374459"/>
            <a:ext cx="803425" cy="461665"/>
          </a:xfrm>
          <a:prstGeom prst="rect">
            <a:avLst/>
          </a:prstGeom>
          <a:noFill/>
        </p:spPr>
        <p:txBody>
          <a:bodyPr wrap="none" rtlCol="0">
            <a:spAutoFit/>
          </a:bodyPr>
          <a:lstStyle/>
          <a:p>
            <a:r>
              <a:rPr lang="zh-CN" altLang="en-US" sz="2400" b="1" dirty="0" smtClean="0">
                <a:solidFill>
                  <a:srgbClr val="FF0000"/>
                </a:solidFill>
                <a:latin typeface="Times New Roman" pitchFamily="18" charset="0"/>
                <a:ea typeface="宋体" pitchFamily="2" charset="-122"/>
                <a:cs typeface="Times New Roman" pitchFamily="18" charset="0"/>
              </a:rPr>
              <a:t>升华</a:t>
            </a:r>
            <a:endParaRPr lang="zh-CN" altLang="en-US" sz="2400" b="1" dirty="0">
              <a:solidFill>
                <a:srgbClr val="FF0000"/>
              </a:solidFill>
              <a:latin typeface="Times New Roman" pitchFamily="18" charset="0"/>
              <a:ea typeface="宋体" pitchFamily="2" charset="-122"/>
              <a:cs typeface="Times New Roman" pitchFamily="18" charset="0"/>
            </a:endParaRPr>
          </a:p>
        </p:txBody>
      </p:sp>
      <p:sp>
        <p:nvSpPr>
          <p:cNvPr id="13" name="TextBox 12"/>
          <p:cNvSpPr txBox="1"/>
          <p:nvPr/>
        </p:nvSpPr>
        <p:spPr>
          <a:xfrm>
            <a:off x="3633299" y="2924424"/>
            <a:ext cx="1422184"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人工降雨</a:t>
            </a:r>
          </a:p>
        </p:txBody>
      </p:sp>
      <p:sp>
        <p:nvSpPr>
          <p:cNvPr id="14" name="TextBox 13"/>
          <p:cNvSpPr txBox="1"/>
          <p:nvPr/>
        </p:nvSpPr>
        <p:spPr>
          <a:xfrm>
            <a:off x="5785374" y="2935712"/>
            <a:ext cx="1112805"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制冷剂</a:t>
            </a:r>
          </a:p>
        </p:txBody>
      </p:sp>
      <p:sp>
        <p:nvSpPr>
          <p:cNvPr id="15" name="TextBox 14"/>
          <p:cNvSpPr txBox="1"/>
          <p:nvPr/>
        </p:nvSpPr>
        <p:spPr>
          <a:xfrm>
            <a:off x="1738491" y="4014057"/>
            <a:ext cx="5283200" cy="830997"/>
          </a:xfrm>
          <a:prstGeom prst="rect">
            <a:avLst/>
          </a:prstGeom>
          <a:noFill/>
        </p:spPr>
        <p:txBody>
          <a:bodyPr wrap="square" rtlCol="0">
            <a:spAutoFit/>
          </a:bodyPr>
          <a:lstStyle/>
          <a:p>
            <a:pPr algn="just"/>
            <a:r>
              <a:rPr lang="zh-CN" altLang="en-US" sz="2400" b="1" dirty="0">
                <a:solidFill>
                  <a:srgbClr val="FF0000"/>
                </a:solidFill>
                <a:latin typeface="Times New Roman" pitchFamily="18" charset="0"/>
                <a:ea typeface="宋体" pitchFamily="2" charset="-122"/>
                <a:cs typeface="Times New Roman" pitchFamily="18" charset="0"/>
              </a:rPr>
              <a:t>在常温</a:t>
            </a:r>
            <a:r>
              <a:rPr lang="zh-CN" altLang="en-US" sz="2400" b="1" dirty="0" smtClean="0">
                <a:solidFill>
                  <a:srgbClr val="FF0000"/>
                </a:solidFill>
                <a:latin typeface="Times New Roman" pitchFamily="18" charset="0"/>
                <a:ea typeface="宋体" pitchFamily="2" charset="-122"/>
                <a:cs typeface="Times New Roman" pitchFamily="18" charset="0"/>
              </a:rPr>
              <a:t>下，干冰</a:t>
            </a:r>
            <a:r>
              <a:rPr lang="zh-CN" altLang="en-US" sz="2400" b="1" dirty="0">
                <a:solidFill>
                  <a:srgbClr val="FF0000"/>
                </a:solidFill>
                <a:latin typeface="Times New Roman" pitchFamily="18" charset="0"/>
                <a:ea typeface="宋体" pitchFamily="2" charset="-122"/>
                <a:cs typeface="Times New Roman" pitchFamily="18" charset="0"/>
              </a:rPr>
              <a:t>升华为比其体积大很多倍的</a:t>
            </a:r>
            <a:r>
              <a:rPr lang="zh-CN" altLang="en-US" sz="2400" b="1" dirty="0" smtClean="0">
                <a:solidFill>
                  <a:srgbClr val="FF0000"/>
                </a:solidFill>
                <a:latin typeface="Times New Roman" pitchFamily="18" charset="0"/>
                <a:ea typeface="宋体" pitchFamily="2" charset="-122"/>
                <a:cs typeface="Times New Roman" pitchFamily="18" charset="0"/>
              </a:rPr>
              <a:t>气体，存放</a:t>
            </a:r>
            <a:r>
              <a:rPr lang="zh-CN" altLang="en-US" sz="2400" b="1" dirty="0">
                <a:solidFill>
                  <a:srgbClr val="FF0000"/>
                </a:solidFill>
                <a:latin typeface="Times New Roman" pitchFamily="18" charset="0"/>
                <a:ea typeface="宋体" pitchFamily="2" charset="-122"/>
                <a:cs typeface="Times New Roman" pitchFamily="18" charset="0"/>
              </a:rPr>
              <a:t>不当易发生爆炸</a:t>
            </a:r>
          </a:p>
        </p:txBody>
      </p:sp>
    </p:spTree>
    <p:extLst>
      <p:ext uri="{BB962C8B-B14F-4D97-AF65-F5344CB8AC3E}">
        <p14:creationId xmlns:p14="http://schemas.microsoft.com/office/powerpoint/2010/main" xmlns="" val="2282605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randombar(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randombar(horizontal)">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3" grpId="0"/>
      <p:bldP spid="14" grpId="0"/>
      <p:bldP spid="1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4241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实验剖析</a:t>
            </a:r>
          </a:p>
        </p:txBody>
      </p:sp>
      <p:sp>
        <p:nvSpPr>
          <p:cNvPr id="4" name="圆角矩形 3"/>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椭圆 8">
            <a:extLst>
              <a:ext uri="{FF2B5EF4-FFF2-40B4-BE49-F238E27FC236}">
                <a16:creationId xmlns="" xmlns:a16="http://schemas.microsoft.com/office/drawing/2014/main" id="{097CE391-17D6-1348-B001-A9F01EE6070D}"/>
              </a:ext>
            </a:extLst>
          </p:cNvPr>
          <p:cNvSpPr/>
          <p:nvPr/>
        </p:nvSpPr>
        <p:spPr>
          <a:xfrm>
            <a:off x="5742967" y="3041139"/>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椭圆 10">
            <a:extLst>
              <a:ext uri="{FF2B5EF4-FFF2-40B4-BE49-F238E27FC236}">
                <a16:creationId xmlns="" xmlns:a16="http://schemas.microsoft.com/office/drawing/2014/main" id="{62E685FC-60A4-F341-ABC6-326D6EC66351}"/>
              </a:ext>
            </a:extLst>
          </p:cNvPr>
          <p:cNvSpPr/>
          <p:nvPr/>
        </p:nvSpPr>
        <p:spPr>
          <a:xfrm>
            <a:off x="5742967" y="4209372"/>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2" name="组合 11"/>
          <p:cNvGrpSpPr/>
          <p:nvPr/>
        </p:nvGrpSpPr>
        <p:grpSpPr>
          <a:xfrm>
            <a:off x="4911017" y="2951407"/>
            <a:ext cx="6264284" cy="1618672"/>
            <a:chOff x="3722181" y="2409987"/>
            <a:chExt cx="6264284" cy="1618672"/>
          </a:xfrm>
        </p:grpSpPr>
        <p:sp>
          <p:nvSpPr>
            <p:cNvPr id="13" name="文本框 2">
              <a:hlinkClick r:id="rId2" action="ppaction://hlinksldjump"/>
            </p:cNvPr>
            <p:cNvSpPr txBox="1"/>
            <p:nvPr/>
          </p:nvSpPr>
          <p:spPr>
            <a:xfrm>
              <a:off x="3722181" y="2409987"/>
              <a:ext cx="6264284" cy="46166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实验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一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探究</a:t>
              </a:r>
              <a:r>
                <a:rPr lang="zh-CN" altLang="en-US" sz="2400" b="1" dirty="0">
                  <a:latin typeface="黑体" panose="02010609060101010101" pitchFamily="49" charset="-122"/>
                  <a:ea typeface="黑体" panose="02010609060101010101" pitchFamily="49" charset="-122"/>
                  <a:sym typeface="宋体" panose="02010600030101010101" pitchFamily="2" charset="-122"/>
                </a:rPr>
                <a:t>二氧化碳的性质</a:t>
              </a:r>
              <a:endParaRPr lang="zh-CN" altLang="zh-CN" sz="2400" dirty="0">
                <a:latin typeface="黑体" panose="02010609060101010101" pitchFamily="49" charset="-122"/>
                <a:ea typeface="黑体" panose="02010609060101010101" pitchFamily="49" charset="-122"/>
              </a:endParaRPr>
            </a:p>
          </p:txBody>
        </p:sp>
        <p:sp>
          <p:nvSpPr>
            <p:cNvPr id="14" name="文本框 2">
              <a:hlinkClick r:id="rId3" action="ppaction://hlinksldjump"/>
            </p:cNvPr>
            <p:cNvSpPr txBox="1"/>
            <p:nvPr/>
          </p:nvSpPr>
          <p:spPr>
            <a:xfrm>
              <a:off x="3722181" y="3566994"/>
              <a:ext cx="6264284" cy="46166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实验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二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二氧化碳</a:t>
              </a:r>
              <a:r>
                <a:rPr lang="zh-CN" altLang="en-US" sz="2400" b="1" dirty="0">
                  <a:latin typeface="黑体" panose="02010609060101010101" pitchFamily="49" charset="-122"/>
                  <a:ea typeface="黑体" panose="02010609060101010101" pitchFamily="49" charset="-122"/>
                  <a:sym typeface="宋体" panose="02010600030101010101" pitchFamily="2" charset="-122"/>
                </a:rPr>
                <a:t>的实验室制取</a:t>
              </a:r>
              <a:endParaRPr lang="zh-CN" altLang="zh-CN" sz="2400" dirty="0">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xmlns="" val="405597535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20000" y="2378962"/>
            <a:ext cx="6522213" cy="627895"/>
            <a:chOff x="1034884" y="629878"/>
            <a:chExt cx="6522213" cy="627895"/>
          </a:xfrm>
        </p:grpSpPr>
        <p:sp>
          <p:nvSpPr>
            <p:cNvPr id="17" name="圆角矩形 6">
              <a:hlinkClick r:id="rId4" action="ppaction://hlinksldjump"/>
            </p:cNvPr>
            <p:cNvSpPr/>
            <p:nvPr>
              <p:custDataLst>
                <p:tags r:id="rId1"/>
              </p:custDataLst>
            </p:nvPr>
          </p:nvSpPr>
          <p:spPr>
            <a:xfrm flipH="1">
              <a:off x="2642683" y="664479"/>
              <a:ext cx="4914414"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探究二氧化碳的性质</a:t>
              </a: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实验一</a:t>
              </a:r>
              <a:endParaRPr lang="zh-CN" altLang="en-US" sz="24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20" name="文本框 99"/>
          <p:cNvSpPr txBox="1">
            <a:spLocks noChangeArrowheads="1"/>
          </p:cNvSpPr>
          <p:nvPr/>
        </p:nvSpPr>
        <p:spPr bwMode="auto">
          <a:xfrm>
            <a:off x="440266" y="3154173"/>
            <a:ext cx="11266311" cy="6052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ts val="4000"/>
              </a:lnSpc>
            </a:pPr>
            <a:r>
              <a:rPr lang="zh-CN" altLang="en-US" sz="2400" b="1" dirty="0">
                <a:latin typeface="Times New Roman" pitchFamily="18" charset="0"/>
                <a:ea typeface="宋体" pitchFamily="2" charset="-122"/>
                <a:cs typeface="Times New Roman" pitchFamily="18" charset="0"/>
              </a:rPr>
              <a:t>例</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石家庄栾城区期末</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如图是某同学探究二氧化碳性质的</a:t>
            </a:r>
            <a:r>
              <a:rPr lang="zh-CN" altLang="en-US" sz="2400" b="1" dirty="0" smtClean="0">
                <a:latin typeface="Times New Roman" pitchFamily="18" charset="0"/>
                <a:ea typeface="宋体" pitchFamily="2" charset="-122"/>
                <a:cs typeface="Times New Roman" pitchFamily="18" charset="0"/>
              </a:rPr>
              <a:t>实验，请</a:t>
            </a:r>
            <a:r>
              <a:rPr lang="zh-CN" altLang="en-US" sz="2400" b="1" dirty="0">
                <a:latin typeface="Times New Roman" pitchFamily="18" charset="0"/>
                <a:ea typeface="宋体" pitchFamily="2" charset="-122"/>
                <a:cs typeface="Times New Roman" pitchFamily="18" charset="0"/>
              </a:rPr>
              <a:t>回答</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p:txBody>
      </p:sp>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5" name="组合 14"/>
          <p:cNvGrpSpPr/>
          <p:nvPr/>
        </p:nvGrpSpPr>
        <p:grpSpPr>
          <a:xfrm>
            <a:off x="2574681" y="1422952"/>
            <a:ext cx="5882885" cy="729465"/>
            <a:chOff x="823582" y="935961"/>
            <a:chExt cx="5767939" cy="729465"/>
          </a:xfrm>
        </p:grpSpPr>
        <p:sp>
          <p:nvSpPr>
            <p:cNvPr id="21" name="圆角矩形 20">
              <a:extLst>
                <a:ext uri="{FF2B5EF4-FFF2-40B4-BE49-F238E27FC236}">
                  <a16:creationId xmlns="" xmlns:a16="http://schemas.microsoft.com/office/drawing/2014/main" id="{4EC6608A-B202-7A41-BC30-4412A8F4D3B5}"/>
                </a:ext>
              </a:extLst>
            </p:cNvPr>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2" name="矩形 21">
              <a:extLst>
                <a:ext uri="{FF2B5EF4-FFF2-40B4-BE49-F238E27FC236}">
                  <a16:creationId xmlns="" xmlns:a16="http://schemas.microsoft.com/office/drawing/2014/main" id="{DF2E1927-ACF9-BF46-B1D7-698A0C93C3AE}"/>
                </a:ext>
              </a:extLst>
            </p:cNvPr>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itchFamily="2" charset="-122"/>
                  <a:ea typeface="宋体" pitchFamily="2" charset="-122"/>
                </a:rPr>
                <a:t>数据透视</a:t>
              </a:r>
              <a:r>
                <a:rPr kumimoji="1" lang="en-US" altLang="zh-CN" sz="2800" b="1" dirty="0" smtClean="0">
                  <a:latin typeface="宋体" pitchFamily="2" charset="-122"/>
                  <a:ea typeface="宋体" pitchFamily="2" charset="-122"/>
                </a:rPr>
                <a:t>  </a:t>
              </a:r>
              <a:r>
                <a:rPr kumimoji="1" lang="zh-CN" altLang="en-US" sz="2800" b="1" dirty="0" smtClean="0">
                  <a:latin typeface="宋体" pitchFamily="2" charset="-122"/>
                  <a:ea typeface="宋体" pitchFamily="2" charset="-122"/>
                </a:rPr>
                <a:t>实验剖析</a:t>
              </a:r>
              <a:endParaRPr kumimoji="1" lang="zh-CN" altLang="en-US" sz="2800" b="1" dirty="0">
                <a:latin typeface="宋体" pitchFamily="2" charset="-122"/>
                <a:ea typeface="宋体" pitchFamily="2" charset="-122"/>
              </a:endParaRPr>
            </a:p>
          </p:txBody>
        </p:sp>
        <p:sp>
          <p:nvSpPr>
            <p:cNvPr id="23" name="椭圆 22">
              <a:extLst>
                <a:ext uri="{FF2B5EF4-FFF2-40B4-BE49-F238E27FC236}">
                  <a16:creationId xmlns="" xmlns:a16="http://schemas.microsoft.com/office/drawing/2014/main" id="{5920A314-74D5-1E43-9B9B-B3ABE0865528}"/>
                </a:ext>
              </a:extLst>
            </p:cNvPr>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TextBox 26"/>
            <p:cNvSpPr txBox="1"/>
            <p:nvPr/>
          </p:nvSpPr>
          <p:spPr>
            <a:xfrm>
              <a:off x="1245421" y="1049837"/>
              <a:ext cx="585627" cy="523220"/>
            </a:xfrm>
            <a:prstGeom prst="rect">
              <a:avLst/>
            </a:prstGeom>
            <a:noFill/>
          </p:spPr>
          <p:txBody>
            <a:bodyPr wrap="square" rtlCol="0">
              <a:spAutoFit/>
            </a:bodyPr>
            <a:lstStyle/>
            <a:p>
              <a:pPr algn="ctr"/>
              <a:r>
                <a:rPr lang="en-US" altLang="zh-CN" sz="2800" b="1" dirty="0" smtClean="0">
                  <a:solidFill>
                    <a:schemeClr val="bg1"/>
                  </a:solidFill>
                  <a:latin typeface="Times New Roman" pitchFamily="18" charset="0"/>
                  <a:ea typeface="宋体" pitchFamily="2" charset="-122"/>
                  <a:cs typeface="Times New Roman" pitchFamily="18" charset="0"/>
                </a:rPr>
                <a:t>4</a:t>
              </a:r>
              <a:endParaRPr lang="zh-CN" altLang="en-US" sz="2800" b="1" dirty="0">
                <a:solidFill>
                  <a:schemeClr val="bg1"/>
                </a:solidFill>
                <a:latin typeface="Times New Roman" pitchFamily="18" charset="0"/>
                <a:ea typeface="宋体" pitchFamily="2" charset="-122"/>
                <a:cs typeface="Times New Roman" pitchFamily="18" charset="0"/>
              </a:endParaRPr>
            </a:p>
          </p:txBody>
        </p:sp>
      </p:grpSp>
      <p:pic>
        <p:nvPicPr>
          <p:cNvPr id="31" name="XD+24.eps" descr="id:2147502237;FounderCES"/>
          <p:cNvPicPr>
            <a:picLocks noChangeAspect="1"/>
          </p:cNvPicPr>
          <p:nvPr/>
        </p:nvPicPr>
        <p:blipFill>
          <a:blip r:embed="rId6"/>
          <a:stretch>
            <a:fillRect/>
          </a:stretch>
        </p:blipFill>
        <p:spPr>
          <a:xfrm>
            <a:off x="7460258" y="4349847"/>
            <a:ext cx="4065698" cy="1619956"/>
          </a:xfrm>
          <a:prstGeom prst="rect">
            <a:avLst/>
          </a:prstGeom>
        </p:spPr>
      </p:pic>
      <p:sp>
        <p:nvSpPr>
          <p:cNvPr id="2" name="TextBox 1"/>
          <p:cNvSpPr txBox="1"/>
          <p:nvPr/>
        </p:nvSpPr>
        <p:spPr>
          <a:xfrm>
            <a:off x="440267" y="3793328"/>
            <a:ext cx="6479822" cy="2913618"/>
          </a:xfrm>
          <a:prstGeom prst="rect">
            <a:avLst/>
          </a:prstGeom>
          <a:noFill/>
        </p:spPr>
        <p:txBody>
          <a:bodyPr wrap="square" rtlCol="0">
            <a:spAutoFit/>
          </a:bodyPr>
          <a:lstStyle/>
          <a:p>
            <a:pPr algn="just">
              <a:lnSpc>
                <a:spcPts val="5500"/>
              </a:lnSpc>
            </a:pPr>
            <a:r>
              <a:rPr lang="zh-CN" altLang="en-US"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1</a:t>
            </a:r>
            <a:r>
              <a:rPr lang="zh-CN" altLang="en-US" sz="2400" b="1" dirty="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实验</a:t>
            </a:r>
            <a:r>
              <a:rPr lang="zh-CN" altLang="zh-CN" sz="2400" b="1" dirty="0">
                <a:latin typeface="Times New Roman" pitchFamily="18" charset="0"/>
                <a:cs typeface="Times New Roman" pitchFamily="18" charset="0"/>
              </a:rPr>
              <a:t>甲</a:t>
            </a:r>
            <a:r>
              <a:rPr lang="zh-CN" altLang="en-US"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将二氧化碳气体慢慢倒入烧杯</a:t>
            </a:r>
            <a:r>
              <a:rPr lang="zh-CN" altLang="zh-CN" sz="2400" b="1" dirty="0" smtClean="0">
                <a:latin typeface="Times New Roman" pitchFamily="18" charset="0"/>
                <a:cs typeface="Times New Roman" pitchFamily="18" charset="0"/>
              </a:rPr>
              <a:t>中</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观察</a:t>
            </a:r>
            <a:r>
              <a:rPr lang="zh-CN" altLang="zh-CN" sz="2400" b="1" dirty="0">
                <a:latin typeface="Times New Roman" pitchFamily="18" charset="0"/>
                <a:cs typeface="Times New Roman" pitchFamily="18" charset="0"/>
              </a:rPr>
              <a:t>到的现象是</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a:t>
            </a:r>
            <a:r>
              <a:rPr lang="zh-CN" altLang="zh-CN" sz="2400" b="1" dirty="0">
                <a:latin typeface="Times New Roman" pitchFamily="18" charset="0"/>
                <a:cs typeface="Times New Roman" pitchFamily="18" charset="0"/>
              </a:rPr>
              <a:t>该实验能够说明</a:t>
            </a:r>
            <a:r>
              <a:rPr lang="en-US" altLang="zh-CN" sz="2400" b="1" dirty="0">
                <a:latin typeface="Times New Roman" pitchFamily="18" charset="0"/>
                <a:cs typeface="Times New Roman" pitchFamily="18" charset="0"/>
              </a:rPr>
              <a:t>①</a:t>
            </a:r>
            <a:r>
              <a:rPr lang="zh-CN" altLang="zh-CN" sz="2400" b="1" u="sng" dirty="0">
                <a:latin typeface="Times New Roman" pitchFamily="18" charset="0"/>
                <a:cs typeface="Times New Roman" pitchFamily="18" charset="0"/>
              </a:rPr>
              <a:t>　　　　　　　　　　</a:t>
            </a:r>
            <a:r>
              <a:rPr lang="zh-CN" altLang="en-US"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②</a:t>
            </a:r>
            <a:r>
              <a:rPr lang="zh-CN" altLang="zh-CN" sz="2400" b="1" u="sng" dirty="0">
                <a:latin typeface="Times New Roman" pitchFamily="18" charset="0"/>
                <a:cs typeface="Times New Roman" pitchFamily="18" charset="0"/>
              </a:rPr>
              <a:t>　</a:t>
            </a:r>
            <a:r>
              <a:rPr lang="en-US"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endParaRPr lang="zh-CN" altLang="en-US" sz="2400" b="1" dirty="0"/>
          </a:p>
        </p:txBody>
      </p:sp>
      <p:sp>
        <p:nvSpPr>
          <p:cNvPr id="32" name="TextBox 31"/>
          <p:cNvSpPr txBox="1"/>
          <p:nvPr/>
        </p:nvSpPr>
        <p:spPr>
          <a:xfrm>
            <a:off x="2984481" y="4395494"/>
            <a:ext cx="2650833" cy="769441"/>
          </a:xfrm>
          <a:prstGeom prst="rect">
            <a:avLst/>
          </a:prstGeom>
          <a:noFill/>
        </p:spPr>
        <p:txBody>
          <a:bodyPr wrap="square" rtlCol="0">
            <a:spAutoFit/>
          </a:bodyPr>
          <a:lstStyle/>
          <a:p>
            <a:r>
              <a:rPr lang="zh-CN" altLang="en-US" sz="2200" b="1" dirty="0">
                <a:solidFill>
                  <a:srgbClr val="FF0000"/>
                </a:solidFill>
                <a:latin typeface="Times New Roman" pitchFamily="18" charset="0"/>
                <a:ea typeface="宋体" pitchFamily="2" charset="-122"/>
                <a:cs typeface="Times New Roman" pitchFamily="18" charset="0"/>
              </a:rPr>
              <a:t>下层的蜡烛先</a:t>
            </a:r>
            <a:r>
              <a:rPr lang="zh-CN" altLang="en-US" sz="2200" b="1" dirty="0" smtClean="0">
                <a:solidFill>
                  <a:srgbClr val="FF0000"/>
                </a:solidFill>
                <a:latin typeface="Times New Roman" pitchFamily="18" charset="0"/>
                <a:ea typeface="宋体" pitchFamily="2" charset="-122"/>
                <a:cs typeface="Times New Roman" pitchFamily="18" charset="0"/>
              </a:rPr>
              <a:t>熄灭，上层</a:t>
            </a:r>
            <a:r>
              <a:rPr lang="zh-CN" altLang="en-US" sz="2200" b="1" dirty="0">
                <a:solidFill>
                  <a:srgbClr val="FF0000"/>
                </a:solidFill>
                <a:latin typeface="Times New Roman" pitchFamily="18" charset="0"/>
                <a:ea typeface="宋体" pitchFamily="2" charset="-122"/>
                <a:cs typeface="Times New Roman" pitchFamily="18" charset="0"/>
              </a:rPr>
              <a:t>的蜡烛后熄灭</a:t>
            </a:r>
          </a:p>
        </p:txBody>
      </p:sp>
      <p:sp>
        <p:nvSpPr>
          <p:cNvPr id="33" name="TextBox 32"/>
          <p:cNvSpPr txBox="1"/>
          <p:nvPr/>
        </p:nvSpPr>
        <p:spPr>
          <a:xfrm>
            <a:off x="3063504" y="5407963"/>
            <a:ext cx="2750274" cy="430887"/>
          </a:xfrm>
          <a:prstGeom prst="rect">
            <a:avLst/>
          </a:prstGeom>
          <a:noFill/>
        </p:spPr>
        <p:txBody>
          <a:bodyPr wrap="square" rtlCol="0">
            <a:spAutoFit/>
          </a:bodyPr>
          <a:lstStyle/>
          <a:p>
            <a:r>
              <a:rPr lang="pl-PL" altLang="zh-CN" sz="2200" b="1" dirty="0">
                <a:solidFill>
                  <a:srgbClr val="FF0000"/>
                </a:solidFill>
                <a:latin typeface="Times New Roman" pitchFamily="18" charset="0"/>
                <a:ea typeface="宋体" pitchFamily="2" charset="-122"/>
                <a:cs typeface="Times New Roman" pitchFamily="18" charset="0"/>
              </a:rPr>
              <a:t>CO</a:t>
            </a:r>
            <a:r>
              <a:rPr lang="pl-PL" altLang="zh-CN" sz="2200" b="1" baseline="-25000" dirty="0">
                <a:solidFill>
                  <a:srgbClr val="FF0000"/>
                </a:solidFill>
                <a:latin typeface="Times New Roman" pitchFamily="18" charset="0"/>
                <a:ea typeface="宋体" pitchFamily="2" charset="-122"/>
                <a:cs typeface="Times New Roman" pitchFamily="18" charset="0"/>
              </a:rPr>
              <a:t>2</a:t>
            </a:r>
            <a:r>
              <a:rPr lang="zh-CN" altLang="pl-PL" sz="2200" b="1" dirty="0">
                <a:solidFill>
                  <a:srgbClr val="FF0000"/>
                </a:solidFill>
                <a:latin typeface="Times New Roman" pitchFamily="18" charset="0"/>
                <a:ea typeface="宋体" pitchFamily="2" charset="-122"/>
                <a:cs typeface="Times New Roman" pitchFamily="18" charset="0"/>
              </a:rPr>
              <a:t>密度比空气的大</a:t>
            </a:r>
            <a:endParaRPr lang="zh-CN" altLang="en-US" sz="2200" b="1" dirty="0">
              <a:solidFill>
                <a:srgbClr val="FF0000"/>
              </a:solidFill>
              <a:latin typeface="Times New Roman" pitchFamily="18" charset="0"/>
              <a:ea typeface="宋体" pitchFamily="2" charset="-122"/>
              <a:cs typeface="Times New Roman" pitchFamily="18" charset="0"/>
            </a:endParaRPr>
          </a:p>
        </p:txBody>
      </p:sp>
      <p:sp>
        <p:nvSpPr>
          <p:cNvPr id="34" name="TextBox 33"/>
          <p:cNvSpPr txBox="1"/>
          <p:nvPr/>
        </p:nvSpPr>
        <p:spPr>
          <a:xfrm>
            <a:off x="1088380" y="6089820"/>
            <a:ext cx="4239976" cy="430887"/>
          </a:xfrm>
          <a:prstGeom prst="rect">
            <a:avLst/>
          </a:prstGeom>
          <a:noFill/>
        </p:spPr>
        <p:txBody>
          <a:bodyPr wrap="square" rtlCol="0">
            <a:spAutoFit/>
          </a:bodyPr>
          <a:lstStyle/>
          <a:p>
            <a:pPr algn="just"/>
            <a:r>
              <a:rPr lang="pl-PL" altLang="zh-CN" sz="2200" b="1" dirty="0">
                <a:solidFill>
                  <a:srgbClr val="FF0000"/>
                </a:solidFill>
                <a:latin typeface="Times New Roman" pitchFamily="18" charset="0"/>
                <a:ea typeface="宋体" pitchFamily="2" charset="-122"/>
                <a:cs typeface="Times New Roman" pitchFamily="18" charset="0"/>
              </a:rPr>
              <a:t>CO</a:t>
            </a:r>
            <a:r>
              <a:rPr lang="pl-PL" altLang="zh-CN" sz="2200" b="1" baseline="-25000" dirty="0">
                <a:solidFill>
                  <a:srgbClr val="FF0000"/>
                </a:solidFill>
                <a:latin typeface="Times New Roman" pitchFamily="18" charset="0"/>
                <a:ea typeface="宋体" pitchFamily="2" charset="-122"/>
                <a:cs typeface="Times New Roman" pitchFamily="18" charset="0"/>
              </a:rPr>
              <a:t>2</a:t>
            </a:r>
            <a:r>
              <a:rPr lang="zh-CN" altLang="en-US" sz="2200" b="1" dirty="0">
                <a:solidFill>
                  <a:srgbClr val="FF0000"/>
                </a:solidFill>
                <a:latin typeface="Times New Roman" pitchFamily="18" charset="0"/>
                <a:ea typeface="宋体" pitchFamily="2" charset="-122"/>
                <a:cs typeface="Times New Roman" pitchFamily="18" charset="0"/>
              </a:rPr>
              <a:t>不能</a:t>
            </a:r>
            <a:r>
              <a:rPr lang="zh-CN" altLang="en-US" sz="2200" b="1" dirty="0" smtClean="0">
                <a:solidFill>
                  <a:srgbClr val="FF0000"/>
                </a:solidFill>
                <a:latin typeface="Times New Roman" pitchFamily="18" charset="0"/>
                <a:ea typeface="宋体" pitchFamily="2" charset="-122"/>
                <a:cs typeface="Times New Roman" pitchFamily="18" charset="0"/>
              </a:rPr>
              <a:t>燃烧，也</a:t>
            </a:r>
            <a:r>
              <a:rPr lang="zh-CN" altLang="en-US" sz="2200" b="1" dirty="0">
                <a:solidFill>
                  <a:srgbClr val="FF0000"/>
                </a:solidFill>
                <a:latin typeface="Times New Roman" pitchFamily="18" charset="0"/>
                <a:ea typeface="宋体" pitchFamily="2" charset="-122"/>
                <a:cs typeface="Times New Roman" pitchFamily="18" charset="0"/>
              </a:rPr>
              <a:t>不能支持燃烧</a:t>
            </a:r>
          </a:p>
        </p:txBody>
      </p:sp>
    </p:spTree>
    <p:extLst>
      <p:ext uri="{BB962C8B-B14F-4D97-AF65-F5344CB8AC3E}">
        <p14:creationId xmlns:p14="http://schemas.microsoft.com/office/powerpoint/2010/main" xmlns="" val="1424386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randombar(horizontal)">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randombar(horizontal)">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randombar(horizontal)">
                                      <p:cBhvr>
                                        <p:cTn id="1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0" name="文本框 99"/>
              <p:cNvSpPr txBox="1">
                <a:spLocks noChangeArrowheads="1"/>
              </p:cNvSpPr>
              <p:nvPr/>
            </p:nvSpPr>
            <p:spPr bwMode="auto">
              <a:xfrm>
                <a:off x="372532" y="1282722"/>
                <a:ext cx="11469512" cy="5375831"/>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实验乙</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向</a:t>
                </a:r>
                <a:r>
                  <a:rPr lang="zh-CN" altLang="zh-CN" sz="2400" b="1" dirty="0">
                    <a:latin typeface="Times New Roman" pitchFamily="18" charset="0"/>
                    <a:cs typeface="Times New Roman" pitchFamily="18" charset="0"/>
                  </a:rPr>
                  <a:t>一收集满二氧化碳的质地较软的塑料瓶中加入约</a:t>
                </a:r>
                <a:r>
                  <a:rPr lang="en-US" altLang="zh-CN" sz="2400" b="1" dirty="0" smtClean="0">
                    <a:latin typeface="Times New Roman" pitchFamily="18" charset="0"/>
                    <a:cs typeface="Times New Roman" pitchFamily="18" charset="0"/>
                  </a:rPr>
                  <a:t/>
                </a:r>
                <a14:m>
                  <m:oMath xmlns:m="http://schemas.openxmlformats.org/officeDocument/2006/math">
                    <m:f>
                      <m:fPr>
                        <m:ctrlPr>
                          <a:rPr lang="zh-CN" altLang="zh-CN" sz="2400" b="1" i="1">
                            <a:latin typeface="Cambria Math"/>
                          </a:rPr>
                        </m:ctrlPr>
                      </m:fPr>
                      <m:num>
                        <m:r>
                          <a:rPr lang="en-US" altLang="zh-CN" sz="2400" b="1" i="1">
                            <a:latin typeface="Cambria Math"/>
                          </a:rPr>
                          <m:t>𝟏</m:t>
                        </m:r>
                      </m:num>
                      <m:den>
                        <m:r>
                          <a:rPr lang="en-US" altLang="zh-CN" sz="2400" b="1" i="1">
                            <a:latin typeface="Cambria Math"/>
                          </a:rPr>
                          <m:t>𝟑</m:t>
                        </m:r>
                      </m:den>
                    </m:f>
                  </m:oMath>
                </a14:m>
                <a:r>
                  <a:rPr lang="en-US" altLang="zh-CN" sz="2400" b="1" dirty="0" smtClean="0">
                    <a:latin typeface="Times New Roman" pitchFamily="18" charset="0"/>
                    <a:cs typeface="Times New Roman" pitchFamily="18" charset="0"/>
                  </a:rPr>
                  <a:t/>
                </a:r>
                <a:r>
                  <a:rPr lang="zh-CN" altLang="zh-CN" sz="2400" b="1" dirty="0">
                    <a:latin typeface="Times New Roman" pitchFamily="18" charset="0"/>
                    <a:cs typeface="Times New Roman" pitchFamily="18" charset="0"/>
                  </a:rPr>
                  <a:t>体积的</a:t>
                </a:r>
                <a:r>
                  <a:rPr lang="zh-CN" altLang="zh-CN" sz="2400" b="1" dirty="0" smtClean="0">
                    <a:latin typeface="Times New Roman" pitchFamily="18" charset="0"/>
                    <a:cs typeface="Times New Roman" pitchFamily="18" charset="0"/>
                  </a:rPr>
                  <a:t>水</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立即</a:t>
                </a:r>
                <a:r>
                  <a:rPr lang="zh-CN" altLang="zh-CN" sz="2400" b="1" dirty="0">
                    <a:latin typeface="Times New Roman" pitchFamily="18" charset="0"/>
                    <a:cs typeface="Times New Roman" pitchFamily="18" charset="0"/>
                  </a:rPr>
                  <a:t>旋紧</a:t>
                </a:r>
                <a:r>
                  <a:rPr lang="zh-CN" altLang="zh-CN" sz="2400" b="1" dirty="0" smtClean="0">
                    <a:latin typeface="Times New Roman" pitchFamily="18" charset="0"/>
                    <a:cs typeface="Times New Roman" pitchFamily="18" charset="0"/>
                  </a:rPr>
                  <a:t>瓶盖</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振荡</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观察</a:t>
                </a:r>
                <a:r>
                  <a:rPr lang="zh-CN" altLang="zh-CN" sz="2400" b="1" dirty="0">
                    <a:latin typeface="Times New Roman" pitchFamily="18" charset="0"/>
                    <a:cs typeface="Times New Roman" pitchFamily="18" charset="0"/>
                  </a:rPr>
                  <a:t>到的现象</a:t>
                </a:r>
                <a:r>
                  <a:rPr lang="zh-CN" altLang="zh-CN" sz="2400" b="1" dirty="0" smtClean="0">
                    <a:latin typeface="Times New Roman" pitchFamily="18" charset="0"/>
                    <a:cs typeface="Times New Roman" pitchFamily="18" charset="0"/>
                  </a:rPr>
                  <a:t>是</a:t>
                </a:r>
                <a:r>
                  <a:rPr lang="zh-CN" altLang="zh-CN" sz="2400" b="1" u="sng" dirty="0" smtClean="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r>
                <a:r>
                  <a:rPr lang="zh-CN" altLang="zh-CN" sz="2400" b="1" u="sng" dirty="0" smtClean="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该</a:t>
                </a:r>
                <a:r>
                  <a:rPr lang="zh-CN" altLang="zh-CN" sz="2400" b="1" dirty="0">
                    <a:latin typeface="Times New Roman" pitchFamily="18" charset="0"/>
                    <a:cs typeface="Times New Roman" pitchFamily="18" charset="0"/>
                  </a:rPr>
                  <a:t>实验</a:t>
                </a:r>
                <a:r>
                  <a:rPr lang="zh-CN" altLang="zh-CN" sz="2400" b="1" dirty="0" smtClean="0">
                    <a:latin typeface="Times New Roman" pitchFamily="18" charset="0"/>
                    <a:cs typeface="Times New Roman" pitchFamily="18" charset="0"/>
                  </a:rPr>
                  <a:t>说明</a:t>
                </a:r>
                <a:r>
                  <a:rPr lang="en-US" altLang="zh-CN" sz="2400" b="1" u="sng" dirty="0" smtClean="0">
                    <a:latin typeface="Times New Roman" pitchFamily="18" charset="0"/>
                    <a:cs typeface="Times New Roman" pitchFamily="18" charset="0"/>
                  </a:rPr>
                  <a:t/>
                </a:r>
                <a:r>
                  <a:rPr lang="zh-CN" altLang="zh-CN" sz="2400" b="1" dirty="0" smtClean="0">
                    <a:latin typeface="Times New Roman" pitchFamily="18" charset="0"/>
                    <a:cs typeface="Times New Roman" pitchFamily="18" charset="0"/>
                  </a:rPr>
                  <a:t>。</a:t>
                </a:r>
                <a:r>
                  <a:rPr lang="zh-CN" altLang="zh-CN" sz="2400" b="1" dirty="0">
                    <a:latin typeface="Times New Roman" pitchFamily="18" charset="0"/>
                    <a:cs typeface="Times New Roman" pitchFamily="18" charset="0"/>
                  </a:rPr>
                  <a:t>实验中有无发生</a:t>
                </a:r>
                <a:r>
                  <a:rPr lang="zh-CN" altLang="zh-CN" sz="2400" b="1" dirty="0" smtClean="0">
                    <a:latin typeface="Times New Roman" pitchFamily="18" charset="0"/>
                    <a:cs typeface="Times New Roman" pitchFamily="18" charset="0"/>
                  </a:rPr>
                  <a:t>化学反应</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若有</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请</a:t>
                </a:r>
                <a:r>
                  <a:rPr lang="zh-CN" altLang="zh-CN" sz="2400" b="1" dirty="0">
                    <a:latin typeface="Times New Roman" pitchFamily="18" charset="0"/>
                    <a:cs typeface="Times New Roman" pitchFamily="18" charset="0"/>
                  </a:rPr>
                  <a:t>写出发生反应的</a:t>
                </a:r>
                <a:r>
                  <a:rPr lang="zh-CN" altLang="zh-CN" sz="2400" b="1" dirty="0" smtClean="0">
                    <a:latin typeface="Times New Roman" pitchFamily="18" charset="0"/>
                    <a:cs typeface="Times New Roman" pitchFamily="18" charset="0"/>
                  </a:rPr>
                  <a:t>化学方程式</a:t>
                </a:r>
                <a:r>
                  <a:rPr lang="zh-CN" altLang="en-US" sz="2400" b="1" dirty="0" smtClean="0">
                    <a:latin typeface="Times New Roman" pitchFamily="18" charset="0"/>
                    <a:cs typeface="Times New Roman" pitchFamily="18" charset="0"/>
                  </a:rPr>
                  <a:t>：</a:t>
                </a:r>
                <a:r>
                  <a:rPr lang="zh-CN" altLang="zh-CN" sz="2400" b="1" u="sng" dirty="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ts val="55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3</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实验</a:t>
                </a:r>
                <a:r>
                  <a:rPr lang="zh-CN" altLang="zh-CN" sz="2400" b="1" dirty="0">
                    <a:latin typeface="Times New Roman" pitchFamily="18" charset="0"/>
                    <a:cs typeface="Times New Roman" pitchFamily="18" charset="0"/>
                  </a:rPr>
                  <a:t>丙、丁</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将二氧化碳依次通过澄清石灰水和紫色石蕊溶液。观察到的现象是</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r>
                <a:r>
                  <a:rPr lang="en-US" altLang="zh-CN" sz="2400" b="1" dirty="0" smtClean="0">
                    <a:latin typeface="Times New Roman" pitchFamily="18" charset="0"/>
                    <a:cs typeface="Times New Roman" pitchFamily="18" charset="0"/>
                  </a:rPr>
                  <a:t>,</a:t>
                </a:r>
                <a:r>
                  <a:rPr lang="zh-CN" altLang="zh-CN" sz="2400" b="1" dirty="0">
                    <a:latin typeface="Times New Roman" pitchFamily="18" charset="0"/>
                    <a:cs typeface="Times New Roman" pitchFamily="18" charset="0"/>
                  </a:rPr>
                  <a:t>实验丙发生反应的化学方程式为</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r>
                <a:r>
                  <a:rPr lang="zh-CN" altLang="zh-CN" sz="2400" b="1" dirty="0" smtClean="0">
                    <a:latin typeface="Times New Roman" pitchFamily="18" charset="0"/>
                    <a:cs typeface="Times New Roman" pitchFamily="18" charset="0"/>
                  </a:rPr>
                  <a:t>。</a:t>
                </a:r>
                <a:r>
                  <a:rPr lang="zh-CN" altLang="zh-CN" sz="2400" b="1" dirty="0">
                    <a:latin typeface="Times New Roman" pitchFamily="18" charset="0"/>
                    <a:cs typeface="Times New Roman" pitchFamily="18" charset="0"/>
                  </a:rPr>
                  <a:t>反应结束</a:t>
                </a:r>
                <a:r>
                  <a:rPr lang="zh-CN" altLang="zh-CN" sz="2400" b="1" dirty="0" smtClean="0">
                    <a:latin typeface="Times New Roman" pitchFamily="18" charset="0"/>
                    <a:cs typeface="Times New Roman" pitchFamily="18" charset="0"/>
                  </a:rPr>
                  <a:t>后</a:t>
                </a:r>
                <a:r>
                  <a:rPr lang="zh-CN" altLang="en-US" sz="2400" b="1" dirty="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取</a:t>
                </a:r>
                <a:r>
                  <a:rPr lang="zh-CN" altLang="zh-CN" sz="2400" b="1" dirty="0">
                    <a:latin typeface="Times New Roman" pitchFamily="18" charset="0"/>
                    <a:cs typeface="Times New Roman" pitchFamily="18" charset="0"/>
                  </a:rPr>
                  <a:t>丁中溶液加热煮沸</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观察到的现象是</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r>
                <a:r>
                  <a:rPr lang="zh-CN" altLang="zh-CN" sz="2400" b="1" dirty="0" smtClean="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p:txBody>
          </p:sp>
        </mc:Choice>
        <mc:Fallback>
          <p:sp>
            <p:nvSpPr>
              <p:cNvPr id="20" name="文本框 99"/>
              <p:cNvSpPr txBox="1">
                <a:spLocks noRot="1" noChangeAspect="1" noMove="1" noResize="1" noEditPoints="1" noAdjustHandles="1" noChangeArrowheads="1" noChangeShapeType="1" noTextEdit="1"/>
              </p:cNvSpPr>
              <p:nvPr/>
            </p:nvSpPr>
            <p:spPr bwMode="auto">
              <a:xfrm>
                <a:off x="372532" y="1282722"/>
                <a:ext cx="11469512" cy="5375831"/>
              </a:xfrm>
              <a:prstGeom prst="rect">
                <a:avLst/>
              </a:prstGeom>
              <a:blipFill rotWithShape="1">
                <a:blip r:embed="rId2"/>
                <a:stretch>
                  <a:fillRect l="-797" r="-3454"/>
                </a:stretch>
              </a:bli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noFill/>
                  </a:rPr>
                  <a:t> </a:t>
                </a:r>
              </a:p>
            </p:txBody>
          </p:sp>
        </mc:Fallback>
      </mc:AlternateContent>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32" name="TextBox 31"/>
          <p:cNvSpPr txBox="1"/>
          <p:nvPr/>
        </p:nvSpPr>
        <p:spPr>
          <a:xfrm>
            <a:off x="5091289" y="2198331"/>
            <a:ext cx="2223911" cy="430887"/>
          </a:xfrm>
          <a:prstGeom prst="rect">
            <a:avLst/>
          </a:prstGeom>
          <a:noFill/>
        </p:spPr>
        <p:txBody>
          <a:bodyPr wrap="square" rtlCol="0">
            <a:spAutoFit/>
          </a:bodyPr>
          <a:lstStyle/>
          <a:p>
            <a:r>
              <a:rPr lang="zh-CN" altLang="en-US" sz="2200" b="1" dirty="0">
                <a:solidFill>
                  <a:srgbClr val="FF0000"/>
                </a:solidFill>
                <a:latin typeface="Times New Roman" pitchFamily="18" charset="0"/>
                <a:ea typeface="宋体" pitchFamily="2" charset="-122"/>
                <a:cs typeface="Times New Roman" pitchFamily="18" charset="0"/>
              </a:rPr>
              <a:t>软塑料瓶变瘪</a:t>
            </a:r>
            <a:r>
              <a:rPr lang="zh-CN" altLang="en-US" sz="2200" b="1" dirty="0" smtClean="0">
                <a:solidFill>
                  <a:srgbClr val="FF0000"/>
                </a:solidFill>
                <a:latin typeface="Times New Roman" pitchFamily="18" charset="0"/>
                <a:ea typeface="宋体" pitchFamily="2" charset="-122"/>
                <a:cs typeface="Times New Roman" pitchFamily="18" charset="0"/>
              </a:rPr>
              <a:t>了</a:t>
            </a:r>
            <a:endParaRPr lang="zh-CN" altLang="en-US" sz="2200" b="1" dirty="0">
              <a:solidFill>
                <a:srgbClr val="FF0000"/>
              </a:solidFill>
              <a:latin typeface="Times New Roman" pitchFamily="18" charset="0"/>
              <a:ea typeface="宋体" pitchFamily="2" charset="-122"/>
              <a:cs typeface="Times New Roman" pitchFamily="18" charset="0"/>
            </a:endParaRPr>
          </a:p>
        </p:txBody>
      </p:sp>
      <p:sp>
        <p:nvSpPr>
          <p:cNvPr id="33" name="TextBox 32"/>
          <p:cNvSpPr txBox="1"/>
          <p:nvPr/>
        </p:nvSpPr>
        <p:spPr>
          <a:xfrm>
            <a:off x="9146145" y="2190756"/>
            <a:ext cx="2458836" cy="430887"/>
          </a:xfrm>
          <a:prstGeom prst="rect">
            <a:avLst/>
          </a:prstGeom>
          <a:noFill/>
        </p:spPr>
        <p:txBody>
          <a:bodyPr wrap="square" rtlCol="0">
            <a:spAutoFit/>
          </a:bodyPr>
          <a:lstStyle/>
          <a:p>
            <a:r>
              <a:rPr lang="zh-CN" altLang="en-US" sz="2200" b="1" dirty="0">
                <a:solidFill>
                  <a:srgbClr val="FF0000"/>
                </a:solidFill>
                <a:latin typeface="Times New Roman" pitchFamily="18" charset="0"/>
                <a:ea typeface="宋体" pitchFamily="2" charset="-122"/>
                <a:cs typeface="Times New Roman" pitchFamily="18" charset="0"/>
              </a:rPr>
              <a:t>二氧化碳能溶于水</a:t>
            </a:r>
          </a:p>
        </p:txBody>
      </p:sp>
      <mc:AlternateContent xmlns:mc="http://schemas.openxmlformats.org/markup-compatibility/2006">
        <mc:Choice xmlns:a14="http://schemas.microsoft.com/office/drawing/2010/main" xmlns="" Requires="a14">
          <p:sp>
            <p:nvSpPr>
              <p:cNvPr id="34" name="TextBox 33"/>
              <p:cNvSpPr txBox="1"/>
              <p:nvPr/>
            </p:nvSpPr>
            <p:spPr>
              <a:xfrm>
                <a:off x="1335078" y="3276313"/>
                <a:ext cx="3262490" cy="465064"/>
              </a:xfrm>
              <a:prstGeom prst="rect">
                <a:avLst/>
              </a:prstGeom>
              <a:noFill/>
            </p:spPr>
            <p:txBody>
              <a:bodyPr wrap="square" rtlCol="0">
                <a:spAutoFit/>
              </a:bodyPr>
              <a:lstStyle/>
              <a:p>
                <a:r>
                  <a:rPr lang="en-US" altLang="zh-CN" sz="2200" b="1" dirty="0" smtClean="0">
                    <a:solidFill>
                      <a:srgbClr val="FF0000"/>
                    </a:solidFill>
                    <a:latin typeface="Times New Roman" pitchFamily="18" charset="0"/>
                    <a:cs typeface="Times New Roman" pitchFamily="18" charset="0"/>
                  </a:rPr>
                  <a:t>CO</a:t>
                </a:r>
                <a:r>
                  <a:rPr lang="en-US" altLang="zh-CN" sz="2200" b="1" baseline="-25000" dirty="0">
                    <a:solidFill>
                      <a:srgbClr val="FF0000"/>
                    </a:solidFill>
                    <a:latin typeface="Times New Roman" pitchFamily="18" charset="0"/>
                    <a:cs typeface="Times New Roman" pitchFamily="18" charset="0"/>
                  </a:rPr>
                  <a:t>2</a:t>
                </a:r>
                <a:r>
                  <a:rPr lang="en-US" altLang="zh-CN" sz="2200" b="1" dirty="0">
                    <a:solidFill>
                      <a:srgbClr val="FF0000"/>
                    </a:solidFill>
                    <a:latin typeface="Times New Roman" pitchFamily="18" charset="0"/>
                    <a:cs typeface="Times New Roman" pitchFamily="18" charset="0"/>
                  </a:rPr>
                  <a:t>+H</a:t>
                </a:r>
                <a:r>
                  <a:rPr lang="en-US" altLang="zh-CN" sz="2200" b="1" baseline="-25000" dirty="0">
                    <a:solidFill>
                      <a:srgbClr val="FF0000"/>
                    </a:solidFill>
                    <a:latin typeface="Times New Roman" pitchFamily="18" charset="0"/>
                    <a:cs typeface="Times New Roman" pitchFamily="18" charset="0"/>
                  </a:rPr>
                  <a:t>2</a:t>
                </a:r>
                <a:r>
                  <a:rPr lang="en-US" altLang="zh-CN" sz="2200" b="1" dirty="0">
                    <a:solidFill>
                      <a:srgbClr val="FF0000"/>
                    </a:solidFill>
                    <a:latin typeface="Times New Roman" pitchFamily="18" charset="0"/>
                    <a:cs typeface="Times New Roman" pitchFamily="18" charset="0"/>
                  </a:rPr>
                  <a:t>O</a:t>
                </a:r>
                <a:r>
                  <a:rPr lang="en-US" altLang="zh-CN" sz="2200" b="1" dirty="0" smtClean="0">
                    <a:solidFill>
                      <a:srgbClr val="FF0000"/>
                    </a:solidFill>
                    <a:latin typeface="Times New Roman" pitchFamily="18" charset="0"/>
                    <a:cs typeface="Times New Roman" pitchFamily="18" charset="0"/>
                  </a:rPr>
                  <a:t/>
                </a:r>
                <a14:m>
                  <m:oMath xmlns:m="http://schemas.openxmlformats.org/officeDocument/2006/math">
                    <m:f>
                      <m:fPr>
                        <m:ctrlPr>
                          <a:rPr lang="en-US" altLang="zh-CN" sz="20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2000" b="1" i="1" dirty="0">
                                <a:solidFill>
                                  <a:srgbClr val="FF0000"/>
                                </a:solidFill>
                                <a:latin typeface="Cambria Math"/>
                                <a:ea typeface="宋体" panose="02010600030101010101" pitchFamily="2" charset="-122"/>
                                <a:cs typeface="Cambria Math" panose="02040503050406030204" charset="0"/>
                              </a:rPr>
                            </m:ctrlPr>
                          </m:barPr>
                          <m:e>
                            <m:r>
                              <a:rPr lang="en-US" altLang="zh-CN" sz="2000" b="1" dirty="0">
                                <a:solidFill>
                                  <a:srgbClr val="FF0000"/>
                                </a:solidFill>
                                <a:latin typeface="Cambria Math"/>
                                <a:ea typeface="宋体" panose="02010600030101010101" pitchFamily="2" charset="-122"/>
                                <a:cs typeface="Cambria Math" panose="02040503050406030204" charset="0"/>
                              </a:rPr>
                              <m:t>             </m:t>
                            </m:r>
                          </m:e>
                        </m:bar>
                      </m:num>
                      <m:den>
                        <m:r>
                          <a:rPr lang="en-US" altLang="zh-CN" sz="20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2000" b="1" i="1" dirty="0">
                        <a:solidFill>
                          <a:srgbClr val="FF0000"/>
                        </a:solidFill>
                        <a:latin typeface="Cambria Math"/>
                        <a:ea typeface="宋体" panose="02010600030101010101" pitchFamily="2" charset="-122"/>
                        <a:cs typeface="Cambria Math" panose="02040503050406030204" charset="0"/>
                      </a:rPr>
                      <m:t> </m:t>
                    </m:r>
                  </m:oMath>
                </a14:m>
                <a:r>
                  <a:rPr lang="zh-CN" altLang="zh-CN" sz="2200" b="1" dirty="0">
                    <a:solidFill>
                      <a:srgbClr val="FF0000"/>
                    </a:solidFill>
                    <a:latin typeface="Times New Roman" pitchFamily="18" charset="0"/>
                    <a:cs typeface="Times New Roman" pitchFamily="18" charset="0"/>
                  </a:rPr>
                  <a:t/>
                </a:r>
                <a:r>
                  <a:rPr lang="en-US" altLang="zh-CN" sz="2200" b="1" dirty="0">
                    <a:solidFill>
                      <a:srgbClr val="FF0000"/>
                    </a:solidFill>
                    <a:latin typeface="Times New Roman" pitchFamily="18" charset="0"/>
                    <a:cs typeface="Times New Roman" pitchFamily="18" charset="0"/>
                  </a:rPr>
                  <a:t>H</a:t>
                </a:r>
                <a:r>
                  <a:rPr lang="en-US" altLang="zh-CN" sz="2200" b="1" baseline="-25000" dirty="0">
                    <a:solidFill>
                      <a:srgbClr val="FF0000"/>
                    </a:solidFill>
                    <a:latin typeface="Times New Roman" pitchFamily="18" charset="0"/>
                    <a:cs typeface="Times New Roman" pitchFamily="18" charset="0"/>
                  </a:rPr>
                  <a:t>2</a:t>
                </a:r>
                <a:r>
                  <a:rPr lang="en-US" altLang="zh-CN" sz="2200" b="1" dirty="0">
                    <a:solidFill>
                      <a:srgbClr val="FF0000"/>
                    </a:solidFill>
                    <a:latin typeface="Times New Roman" pitchFamily="18" charset="0"/>
                    <a:cs typeface="Times New Roman" pitchFamily="18" charset="0"/>
                  </a:rPr>
                  <a:t>CO</a:t>
                </a:r>
                <a:r>
                  <a:rPr lang="en-US" altLang="zh-CN" sz="2200" b="1" baseline="-25000" dirty="0">
                    <a:solidFill>
                      <a:srgbClr val="FF0000"/>
                    </a:solidFill>
                    <a:latin typeface="Times New Roman" pitchFamily="18" charset="0"/>
                    <a:cs typeface="Times New Roman" pitchFamily="18" charset="0"/>
                  </a:rPr>
                  <a:t>3</a:t>
                </a:r>
                <a:endParaRPr lang="zh-CN" altLang="en-US" sz="2200" b="1" dirty="0">
                  <a:solidFill>
                    <a:srgbClr val="FF0000"/>
                  </a:solidFill>
                  <a:latin typeface="Times New Roman" pitchFamily="18" charset="0"/>
                  <a:ea typeface="宋体" pitchFamily="2" charset="-122"/>
                  <a:cs typeface="Times New Roman" pitchFamily="18" charset="0"/>
                </a:endParaRPr>
              </a:p>
            </p:txBody>
          </p:sp>
        </mc:Choice>
        <mc:Fallback>
          <p:sp>
            <p:nvSpPr>
              <p:cNvPr id="34" name="TextBox 33"/>
              <p:cNvSpPr txBox="1">
                <a:spLocks noRot="1" noChangeAspect="1" noMove="1" noResize="1" noEditPoints="1" noAdjustHandles="1" noChangeArrowheads="1" noChangeShapeType="1" noTextEdit="1"/>
              </p:cNvSpPr>
              <p:nvPr/>
            </p:nvSpPr>
            <p:spPr>
              <a:xfrm>
                <a:off x="1335078" y="3276313"/>
                <a:ext cx="3262490" cy="465064"/>
              </a:xfrm>
              <a:prstGeom prst="rect">
                <a:avLst/>
              </a:prstGeom>
              <a:blipFill rotWithShape="1">
                <a:blip r:embed="rId4"/>
                <a:stretch>
                  <a:fillRect l="-2243" t="-11688" b="-12987"/>
                </a:stretch>
              </a:blipFill>
            </p:spPr>
            <p:txBody>
              <a:bodyPr/>
              <a:lstStyle/>
              <a:p>
                <a:r>
                  <a:rPr lang="zh-CN" altLang="en-US">
                    <a:noFill/>
                  </a:rPr>
                  <a:t> </a:t>
                </a:r>
              </a:p>
            </p:txBody>
          </p:sp>
        </mc:Fallback>
      </mc:AlternateContent>
      <p:sp>
        <p:nvSpPr>
          <p:cNvPr id="35" name="TextBox 34"/>
          <p:cNvSpPr txBox="1"/>
          <p:nvPr/>
        </p:nvSpPr>
        <p:spPr>
          <a:xfrm>
            <a:off x="1007699" y="4626424"/>
            <a:ext cx="6160744" cy="430887"/>
          </a:xfrm>
          <a:prstGeom prst="rect">
            <a:avLst/>
          </a:prstGeom>
          <a:noFill/>
        </p:spPr>
        <p:txBody>
          <a:bodyPr wrap="square" rtlCol="0">
            <a:spAutoFit/>
          </a:bodyPr>
          <a:lstStyle/>
          <a:p>
            <a:pPr algn="just"/>
            <a:r>
              <a:rPr lang="zh-CN" altLang="en-US" sz="2200" b="1" dirty="0">
                <a:solidFill>
                  <a:srgbClr val="FF0000"/>
                </a:solidFill>
                <a:latin typeface="Times New Roman" pitchFamily="18" charset="0"/>
                <a:ea typeface="宋体" pitchFamily="2" charset="-122"/>
                <a:cs typeface="Times New Roman" pitchFamily="18" charset="0"/>
              </a:rPr>
              <a:t>丙中澄清石灰水变</a:t>
            </a:r>
            <a:r>
              <a:rPr lang="zh-CN" altLang="en-US" sz="2200" b="1" dirty="0" smtClean="0">
                <a:solidFill>
                  <a:srgbClr val="FF0000"/>
                </a:solidFill>
                <a:latin typeface="Times New Roman" pitchFamily="18" charset="0"/>
                <a:ea typeface="宋体" pitchFamily="2" charset="-122"/>
                <a:cs typeface="Times New Roman" pitchFamily="18" charset="0"/>
              </a:rPr>
              <a:t>浑浊，丁</a:t>
            </a:r>
            <a:r>
              <a:rPr lang="zh-CN" altLang="en-US" sz="2200" b="1" dirty="0">
                <a:solidFill>
                  <a:srgbClr val="FF0000"/>
                </a:solidFill>
                <a:latin typeface="Times New Roman" pitchFamily="18" charset="0"/>
                <a:ea typeface="宋体" pitchFamily="2" charset="-122"/>
                <a:cs typeface="Times New Roman" pitchFamily="18" charset="0"/>
              </a:rPr>
              <a:t>中紫色石蕊溶液变红</a:t>
            </a:r>
          </a:p>
        </p:txBody>
      </p:sp>
      <p:sp>
        <p:nvSpPr>
          <p:cNvPr id="36" name="TextBox 35"/>
          <p:cNvSpPr txBox="1"/>
          <p:nvPr/>
        </p:nvSpPr>
        <p:spPr>
          <a:xfrm>
            <a:off x="1606346" y="6038823"/>
            <a:ext cx="3902632" cy="430887"/>
          </a:xfrm>
          <a:prstGeom prst="rect">
            <a:avLst/>
          </a:prstGeom>
          <a:noFill/>
        </p:spPr>
        <p:txBody>
          <a:bodyPr wrap="square" rtlCol="0">
            <a:spAutoFit/>
          </a:bodyPr>
          <a:lstStyle/>
          <a:p>
            <a:pPr algn="just"/>
            <a:r>
              <a:rPr lang="zh-CN" altLang="en-US" sz="2200" b="1" dirty="0">
                <a:solidFill>
                  <a:srgbClr val="FF0000"/>
                </a:solidFill>
                <a:latin typeface="Times New Roman" pitchFamily="18" charset="0"/>
                <a:ea typeface="宋体" pitchFamily="2" charset="-122"/>
                <a:cs typeface="Times New Roman" pitchFamily="18" charset="0"/>
              </a:rPr>
              <a:t>丙中石蕊溶液由红色变为紫色</a:t>
            </a:r>
          </a:p>
        </p:txBody>
      </p:sp>
      <mc:AlternateContent xmlns:mc="http://schemas.openxmlformats.org/markup-compatibility/2006">
        <mc:Choice xmlns:a14="http://schemas.microsoft.com/office/drawing/2010/main" xmlns="" Requires="a14">
          <p:sp>
            <p:nvSpPr>
              <p:cNvPr id="37" name="TextBox 36"/>
              <p:cNvSpPr txBox="1"/>
              <p:nvPr/>
            </p:nvSpPr>
            <p:spPr>
              <a:xfrm>
                <a:off x="959557" y="5337417"/>
                <a:ext cx="4459111" cy="465064"/>
              </a:xfrm>
              <a:prstGeom prst="rect">
                <a:avLst/>
              </a:prstGeom>
              <a:noFill/>
            </p:spPr>
            <p:txBody>
              <a:bodyPr wrap="square" rtlCol="0">
                <a:spAutoFit/>
              </a:bodyPr>
              <a:lstStyle/>
              <a:p>
                <a:r>
                  <a:rPr lang="en-US" altLang="zh-CN" sz="2200" b="1" dirty="0" smtClean="0">
                    <a:solidFill>
                      <a:srgbClr val="FF0000"/>
                    </a:solidFill>
                    <a:latin typeface="Times New Roman" pitchFamily="18" charset="0"/>
                    <a:cs typeface="Times New Roman" pitchFamily="18" charset="0"/>
                  </a:rPr>
                  <a:t>CO</a:t>
                </a:r>
                <a:r>
                  <a:rPr lang="en-US" altLang="zh-CN" sz="2200" b="1" baseline="-25000" dirty="0">
                    <a:solidFill>
                      <a:srgbClr val="FF0000"/>
                    </a:solidFill>
                    <a:latin typeface="Times New Roman" pitchFamily="18" charset="0"/>
                    <a:cs typeface="Times New Roman" pitchFamily="18" charset="0"/>
                  </a:rPr>
                  <a:t>2</a:t>
                </a:r>
                <a:r>
                  <a:rPr lang="en-US" altLang="zh-CN" sz="2200" b="1" dirty="0">
                    <a:solidFill>
                      <a:srgbClr val="FF0000"/>
                    </a:solidFill>
                    <a:latin typeface="Times New Roman" pitchFamily="18" charset="0"/>
                    <a:cs typeface="Times New Roman" pitchFamily="18" charset="0"/>
                  </a:rPr>
                  <a:t>+Ca</a:t>
                </a:r>
                <a:r>
                  <a:rPr lang="en-US" altLang="zh-CN" sz="2200" b="1" dirty="0">
                    <a:solidFill>
                      <a:srgbClr val="FF0000"/>
                    </a:solidFill>
                    <a:latin typeface="宋体" pitchFamily="2" charset="-122"/>
                    <a:ea typeface="宋体" pitchFamily="2" charset="-122"/>
                    <a:cs typeface="Times New Roman" pitchFamily="18" charset="0"/>
                  </a:rPr>
                  <a:t>(</a:t>
                </a:r>
                <a:r>
                  <a:rPr lang="en-US" altLang="zh-CN" sz="2200" b="1" dirty="0">
                    <a:solidFill>
                      <a:srgbClr val="FF0000"/>
                    </a:solidFill>
                    <a:latin typeface="Times New Roman" pitchFamily="18" charset="0"/>
                    <a:cs typeface="Times New Roman" pitchFamily="18" charset="0"/>
                  </a:rPr>
                  <a:t>OH</a:t>
                </a:r>
                <a:r>
                  <a:rPr lang="en-US" altLang="zh-CN" sz="2200" b="1" dirty="0">
                    <a:solidFill>
                      <a:srgbClr val="FF0000"/>
                    </a:solidFill>
                    <a:latin typeface="宋体" pitchFamily="2" charset="-122"/>
                    <a:ea typeface="宋体" pitchFamily="2" charset="-122"/>
                    <a:cs typeface="Times New Roman" pitchFamily="18" charset="0"/>
                  </a:rPr>
                  <a:t>)</a:t>
                </a:r>
                <a:r>
                  <a:rPr lang="en-US" altLang="zh-CN" sz="2200" b="1" baseline="-25000" dirty="0">
                    <a:solidFill>
                      <a:srgbClr val="FF0000"/>
                    </a:solidFill>
                    <a:latin typeface="Times New Roman" pitchFamily="18" charset="0"/>
                    <a:cs typeface="Times New Roman" pitchFamily="18" charset="0"/>
                  </a:rPr>
                  <a:t>2</a:t>
                </a:r>
                <a:r>
                  <a:rPr lang="en-US" altLang="zh-CN" sz="2200" b="1" dirty="0" smtClean="0">
                    <a:solidFill>
                      <a:srgbClr val="FF0000"/>
                    </a:solidFill>
                    <a:latin typeface="Times New Roman" pitchFamily="18" charset="0"/>
                    <a:cs typeface="Times New Roman" pitchFamily="18" charset="0"/>
                  </a:rPr>
                  <a:t/>
                </a:r>
                <a14:m>
                  <m:oMath xmlns:m="http://schemas.openxmlformats.org/officeDocument/2006/math">
                    <m:f>
                      <m:fPr>
                        <m:ctrlPr>
                          <a:rPr lang="en-US" altLang="zh-CN" sz="20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2000" b="1" i="1" dirty="0">
                                <a:solidFill>
                                  <a:srgbClr val="FF0000"/>
                                </a:solidFill>
                                <a:latin typeface="Cambria Math"/>
                                <a:ea typeface="宋体" panose="02010600030101010101" pitchFamily="2" charset="-122"/>
                                <a:cs typeface="Cambria Math" panose="02040503050406030204" charset="0"/>
                              </a:rPr>
                            </m:ctrlPr>
                          </m:barPr>
                          <m:e>
                            <m:r>
                              <a:rPr lang="en-US" altLang="zh-CN" sz="2000" b="1" dirty="0">
                                <a:solidFill>
                                  <a:srgbClr val="FF0000"/>
                                </a:solidFill>
                                <a:latin typeface="Cambria Math"/>
                                <a:ea typeface="宋体" panose="02010600030101010101" pitchFamily="2" charset="-122"/>
                                <a:cs typeface="Cambria Math" panose="02040503050406030204" charset="0"/>
                              </a:rPr>
                              <m:t>             </m:t>
                            </m:r>
                          </m:e>
                        </m:bar>
                      </m:num>
                      <m:den>
                        <m:r>
                          <a:rPr lang="en-US" altLang="zh-CN" sz="20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2000" b="1" i="1" dirty="0">
                        <a:solidFill>
                          <a:srgbClr val="FF0000"/>
                        </a:solidFill>
                        <a:latin typeface="Cambria Math"/>
                        <a:ea typeface="宋体" panose="02010600030101010101" pitchFamily="2" charset="-122"/>
                        <a:cs typeface="Cambria Math" panose="02040503050406030204" charset="0"/>
                      </a:rPr>
                      <m:t> </m:t>
                    </m:r>
                  </m:oMath>
                </a14:m>
                <a:r>
                  <a:rPr lang="en-US" altLang="zh-CN" sz="2200" b="1" dirty="0" smtClean="0">
                    <a:solidFill>
                      <a:srgbClr val="FF0000"/>
                    </a:solidFill>
                    <a:latin typeface="Times New Roman" pitchFamily="18" charset="0"/>
                    <a:cs typeface="Times New Roman" pitchFamily="18" charset="0"/>
                  </a:rPr>
                  <a:t> CaCO</a:t>
                </a:r>
                <a:r>
                  <a:rPr lang="en-US" altLang="zh-CN" sz="2200" b="1" baseline="-25000" dirty="0" smtClean="0">
                    <a:solidFill>
                      <a:srgbClr val="FF0000"/>
                    </a:solidFill>
                    <a:latin typeface="Times New Roman" pitchFamily="18" charset="0"/>
                    <a:cs typeface="Times New Roman" pitchFamily="18" charset="0"/>
                  </a:rPr>
                  <a:t>3</a:t>
                </a:r>
                <a:r>
                  <a:rPr lang="zh-CN" altLang="zh-CN" sz="2200" b="1" dirty="0">
                    <a:solidFill>
                      <a:srgbClr val="FF0000"/>
                    </a:solidFill>
                    <a:latin typeface="Times New Roman" pitchFamily="18" charset="0"/>
                    <a:cs typeface="Times New Roman" pitchFamily="18" charset="0"/>
                  </a:rPr>
                  <a:t>↓</a:t>
                </a:r>
                <a:r>
                  <a:rPr lang="en-US" altLang="zh-CN" sz="2200" b="1" dirty="0">
                    <a:solidFill>
                      <a:srgbClr val="FF0000"/>
                    </a:solidFill>
                    <a:latin typeface="Times New Roman" pitchFamily="18" charset="0"/>
                    <a:cs typeface="Times New Roman" pitchFamily="18" charset="0"/>
                  </a:rPr>
                  <a:t>+H</a:t>
                </a:r>
                <a:r>
                  <a:rPr lang="en-US" altLang="zh-CN" sz="2200" b="1" baseline="-25000" dirty="0">
                    <a:solidFill>
                      <a:srgbClr val="FF0000"/>
                    </a:solidFill>
                    <a:latin typeface="Times New Roman" pitchFamily="18" charset="0"/>
                    <a:cs typeface="Times New Roman" pitchFamily="18" charset="0"/>
                  </a:rPr>
                  <a:t>2</a:t>
                </a:r>
                <a:r>
                  <a:rPr lang="en-US" altLang="zh-CN" sz="2200" b="1" dirty="0">
                    <a:solidFill>
                      <a:srgbClr val="FF0000"/>
                    </a:solidFill>
                    <a:latin typeface="Times New Roman" pitchFamily="18" charset="0"/>
                    <a:cs typeface="Times New Roman" pitchFamily="18" charset="0"/>
                  </a:rPr>
                  <a:t>O</a:t>
                </a:r>
                <a:endParaRPr lang="zh-CN" altLang="en-US" sz="2200" b="1" dirty="0">
                  <a:solidFill>
                    <a:srgbClr val="FF0000"/>
                  </a:solidFill>
                  <a:latin typeface="Times New Roman" pitchFamily="18" charset="0"/>
                  <a:ea typeface="宋体" pitchFamily="2" charset="-122"/>
                  <a:cs typeface="Times New Roman" pitchFamily="18" charset="0"/>
                </a:endParaRPr>
              </a:p>
            </p:txBody>
          </p:sp>
        </mc:Choice>
        <mc:Fallback>
          <p:sp>
            <p:nvSpPr>
              <p:cNvPr id="37" name="TextBox 36"/>
              <p:cNvSpPr txBox="1">
                <a:spLocks noRot="1" noChangeAspect="1" noMove="1" noResize="1" noEditPoints="1" noAdjustHandles="1" noChangeArrowheads="1" noChangeShapeType="1" noTextEdit="1"/>
              </p:cNvSpPr>
              <p:nvPr/>
            </p:nvSpPr>
            <p:spPr>
              <a:xfrm>
                <a:off x="959557" y="5337417"/>
                <a:ext cx="4459111" cy="465064"/>
              </a:xfrm>
              <a:prstGeom prst="rect">
                <a:avLst/>
              </a:prstGeom>
              <a:blipFill rotWithShape="1">
                <a:blip r:embed="rId5"/>
                <a:stretch>
                  <a:fillRect l="-1639" t="-15789" r="-1230" b="-15789"/>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3361553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randombar(horizontal)">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randombar(horizontal)">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randombar(horizontal)">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randombar(horizontal)">
                                      <p:cBhvr>
                                        <p:cTn id="22" dur="500"/>
                                        <p:tgtEl>
                                          <p:spTgt spid="35"/>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randombar(horizontal)">
                                      <p:cBhvr>
                                        <p:cTn id="27" dur="500"/>
                                        <p:tgtEl>
                                          <p:spTgt spid="37"/>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randombar(horizontal)">
                                      <p:cBhvr>
                                        <p:cTn id="3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animBg="1"/>
      <p:bldP spid="35" grpId="0"/>
      <p:bldP spid="36" grpId="0"/>
      <p:bldP spid="37"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8" y="1373963"/>
            <a:ext cx="10749511" cy="5078313"/>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归纳总结</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nSpc>
                <a:spcPct val="150000"/>
              </a:lnSpc>
            </a:pP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r>
              <a:rPr lang="en-US" altLang="zh-CN" sz="2400" b="1" dirty="0" smtClean="0">
                <a:latin typeface="Times New Roman" pitchFamily="18" charset="0"/>
                <a:ea typeface="宋体" pitchFamily="2" charset="-122"/>
                <a:cs typeface="Times New Roman" pitchFamily="18" charset="0"/>
              </a:rPr>
              <a:t>1</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倾倒蜡烛实验</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阶梯蜡烛实验</a:t>
            </a:r>
            <a:r>
              <a:rPr lang="en-US" altLang="zh-CN" sz="2400" b="1" dirty="0" smtClean="0">
                <a:latin typeface="宋体" pitchFamily="2" charset="-122"/>
                <a:ea typeface="宋体" pitchFamily="2" charset="-122"/>
                <a:cs typeface="Times New Roman" pitchFamily="18" charset="0"/>
              </a:rPr>
              <a:t>)</a:t>
            </a:r>
          </a:p>
          <a:p>
            <a:pPr algn="just">
              <a:lnSpc>
                <a:spcPct val="150000"/>
              </a:lnSpc>
            </a:pP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实验操作</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如图所</a:t>
            </a:r>
            <a:r>
              <a:rPr lang="zh-CN" altLang="en-US" sz="2400" b="1" dirty="0" smtClean="0">
                <a:latin typeface="宋体" pitchFamily="2" charset="-122"/>
                <a:ea typeface="宋体" pitchFamily="2" charset="-122"/>
                <a:cs typeface="Times New Roman" pitchFamily="18" charset="0"/>
              </a:rPr>
              <a:t>示，将</a:t>
            </a:r>
            <a:r>
              <a:rPr lang="en-US" altLang="zh-CN" sz="2400" b="1" dirty="0">
                <a:latin typeface="Times New Roman" pitchFamily="18" charset="0"/>
                <a:ea typeface="宋体" pitchFamily="2" charset="-122"/>
                <a:cs typeface="Times New Roman" pitchFamily="18" charset="0"/>
              </a:rPr>
              <a:t>CO</a:t>
            </a:r>
            <a:r>
              <a:rPr lang="en-US" altLang="zh-CN" sz="2400" b="1" baseline="-25000" dirty="0">
                <a:latin typeface="Times New Roman" pitchFamily="18" charset="0"/>
                <a:ea typeface="宋体" pitchFamily="2" charset="-122"/>
                <a:cs typeface="Times New Roman" pitchFamily="18" charset="0"/>
              </a:rPr>
              <a:t>2</a:t>
            </a:r>
            <a:r>
              <a:rPr lang="zh-CN" altLang="en-US" sz="2400" b="1" dirty="0">
                <a:latin typeface="宋体" pitchFamily="2" charset="-122"/>
                <a:ea typeface="宋体" pitchFamily="2" charset="-122"/>
                <a:cs typeface="Times New Roman" pitchFamily="18" charset="0"/>
              </a:rPr>
              <a:t>气体慢慢倒入杯中。</a:t>
            </a:r>
          </a:p>
          <a:p>
            <a:pPr algn="just">
              <a:lnSpc>
                <a:spcPct val="150000"/>
              </a:lnSpc>
            </a:pP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实验现象</a:t>
            </a:r>
            <a:r>
              <a:rPr lang="en-US" altLang="zh-CN" sz="2400" b="1" dirty="0">
                <a:latin typeface="宋体" pitchFamily="2" charset="-122"/>
                <a:ea typeface="宋体" pitchFamily="2" charset="-122"/>
                <a:cs typeface="Times New Roman" pitchFamily="18" charset="0"/>
              </a:rPr>
              <a:t>】</a:t>
            </a:r>
            <a:r>
              <a:rPr lang="zh-CN" altLang="en-US" sz="2400" b="1" u="sng" dirty="0">
                <a:latin typeface="宋体" pitchFamily="2" charset="-122"/>
                <a:ea typeface="宋体" pitchFamily="2" charset="-122"/>
                <a:cs typeface="Times New Roman" pitchFamily="18" charset="0"/>
              </a:rPr>
              <a:t>　　　　　　　　　　　　　　</a:t>
            </a:r>
            <a:r>
              <a:rPr lang="zh-CN" altLang="en-US" sz="2400" b="1" dirty="0">
                <a:latin typeface="宋体" pitchFamily="2" charset="-122"/>
                <a:ea typeface="宋体" pitchFamily="2" charset="-122"/>
                <a:cs typeface="Times New Roman" pitchFamily="18" charset="0"/>
              </a:rPr>
              <a:t>。 </a:t>
            </a:r>
          </a:p>
          <a:p>
            <a:pPr algn="just">
              <a:lnSpc>
                <a:spcPct val="150000"/>
              </a:lnSpc>
            </a:pP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实验分析</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二氧化碳气体沿烧杯内壁</a:t>
            </a:r>
            <a:r>
              <a:rPr lang="zh-CN" altLang="en-US" sz="2400" b="1" dirty="0" smtClean="0">
                <a:latin typeface="宋体" pitchFamily="2" charset="-122"/>
                <a:ea typeface="宋体" pitchFamily="2" charset="-122"/>
                <a:cs typeface="Times New Roman" pitchFamily="18" charset="0"/>
              </a:rPr>
              <a:t>流下，先</a:t>
            </a:r>
            <a:r>
              <a:rPr lang="zh-CN" altLang="en-US" sz="2400" b="1" dirty="0">
                <a:latin typeface="宋体" pitchFamily="2" charset="-122"/>
                <a:ea typeface="宋体" pitchFamily="2" charset="-122"/>
                <a:cs typeface="Times New Roman" pitchFamily="18" charset="0"/>
              </a:rPr>
              <a:t>聚集在</a:t>
            </a:r>
            <a:r>
              <a:rPr lang="zh-CN" altLang="en-US" sz="2400" b="1" dirty="0" smtClean="0">
                <a:latin typeface="宋体" pitchFamily="2" charset="-122"/>
                <a:ea typeface="宋体" pitchFamily="2" charset="-122"/>
                <a:cs typeface="Times New Roman" pitchFamily="18" charset="0"/>
              </a:rPr>
              <a:t>底部，然后</a:t>
            </a:r>
            <a:r>
              <a:rPr lang="zh-CN" altLang="en-US" sz="2400" b="1" dirty="0">
                <a:latin typeface="宋体" pitchFamily="2" charset="-122"/>
                <a:ea typeface="宋体" pitchFamily="2" charset="-122"/>
                <a:cs typeface="Times New Roman" pitchFamily="18" charset="0"/>
              </a:rPr>
              <a:t>逐渐</a:t>
            </a:r>
            <a:r>
              <a:rPr lang="zh-CN" altLang="en-US" sz="2400" b="1" dirty="0" smtClean="0">
                <a:latin typeface="宋体" pitchFamily="2" charset="-122"/>
                <a:ea typeface="宋体" pitchFamily="2" charset="-122"/>
                <a:cs typeface="Times New Roman" pitchFamily="18" charset="0"/>
              </a:rPr>
              <a:t>上升，把</a:t>
            </a:r>
            <a:r>
              <a:rPr lang="zh-CN" altLang="en-US" sz="2400" b="1" dirty="0">
                <a:latin typeface="宋体" pitchFamily="2" charset="-122"/>
                <a:ea typeface="宋体" pitchFamily="2" charset="-122"/>
                <a:cs typeface="Times New Roman" pitchFamily="18" charset="0"/>
              </a:rPr>
              <a:t>杯内的空气自下而上排出。</a:t>
            </a:r>
          </a:p>
          <a:p>
            <a:pPr algn="just">
              <a:lnSpc>
                <a:spcPct val="150000"/>
              </a:lnSpc>
            </a:pP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实验结论</a:t>
            </a:r>
            <a:r>
              <a:rPr lang="en-US" altLang="zh-CN" sz="2400" b="1" dirty="0">
                <a:latin typeface="宋体" pitchFamily="2" charset="-122"/>
                <a:ea typeface="宋体" pitchFamily="2" charset="-122"/>
                <a:cs typeface="Times New Roman" pitchFamily="18" charset="0"/>
              </a:rPr>
              <a:t>】①</a:t>
            </a:r>
            <a:r>
              <a:rPr lang="zh-CN" altLang="en-US" sz="2400" b="1" u="sng" dirty="0">
                <a:latin typeface="宋体" pitchFamily="2" charset="-122"/>
                <a:ea typeface="宋体" pitchFamily="2" charset="-122"/>
                <a:cs typeface="Times New Roman" pitchFamily="18" charset="0"/>
              </a:rPr>
              <a:t>　　　　　　　　　　　　　　　　　　　　　　　　　　</a:t>
            </a:r>
            <a:r>
              <a:rPr lang="zh-CN" altLang="en-US" sz="2400" b="1" dirty="0">
                <a:latin typeface="宋体" pitchFamily="2" charset="-122"/>
                <a:ea typeface="宋体" pitchFamily="2" charset="-122"/>
                <a:cs typeface="Times New Roman" pitchFamily="18" charset="0"/>
              </a:rPr>
              <a:t>。 </a:t>
            </a:r>
          </a:p>
          <a:p>
            <a:pPr algn="just">
              <a:lnSpc>
                <a:spcPct val="150000"/>
              </a:lnSpc>
            </a:pPr>
            <a:r>
              <a:rPr lang="zh-CN" altLang="en-US" sz="2400" b="1" dirty="0">
                <a:latin typeface="宋体" pitchFamily="2" charset="-122"/>
                <a:ea typeface="宋体" pitchFamily="2" charset="-122"/>
                <a:cs typeface="Times New Roman" pitchFamily="18" charset="0"/>
              </a:rPr>
              <a:t>②</a:t>
            </a:r>
            <a:r>
              <a:rPr lang="zh-CN" altLang="en-US" sz="2400" b="1" u="sng" dirty="0">
                <a:latin typeface="宋体" pitchFamily="2" charset="-122"/>
                <a:ea typeface="宋体" pitchFamily="2" charset="-122"/>
                <a:cs typeface="Times New Roman" pitchFamily="18" charset="0"/>
              </a:rPr>
              <a:t>　</a:t>
            </a:r>
            <a:r>
              <a:rPr lang="zh-CN" altLang="en-US" sz="2400" b="1" u="sng" dirty="0" smtClean="0">
                <a:latin typeface="宋体" pitchFamily="2" charset="-122"/>
                <a:ea typeface="宋体" pitchFamily="2" charset="-122"/>
                <a:cs typeface="Times New Roman" pitchFamily="18" charset="0"/>
              </a:rPr>
              <a:t>                                            </a:t>
            </a:r>
            <a:r>
              <a:rPr lang="zh-CN" altLang="en-US" sz="2400" b="1" dirty="0" smtClean="0">
                <a:latin typeface="宋体" pitchFamily="2" charset="-122"/>
                <a:ea typeface="宋体" pitchFamily="2" charset="-122"/>
                <a:cs typeface="Times New Roman" pitchFamily="18" charset="0"/>
              </a:rPr>
              <a:t>。 </a:t>
            </a:r>
            <a:endParaRPr lang="zh-CN" altLang="en-US" sz="2400" b="1" dirty="0">
              <a:latin typeface="宋体" pitchFamily="2" charset="-122"/>
              <a:ea typeface="宋体" pitchFamily="2" charset="-122"/>
              <a:cs typeface="Times New Roman" pitchFamily="18" charset="0"/>
            </a:endParaRPr>
          </a:p>
        </p:txBody>
      </p:sp>
      <p:sp>
        <p:nvSpPr>
          <p:cNvPr id="6" name="TextBox 5"/>
          <p:cNvSpPr txBox="1"/>
          <p:nvPr/>
        </p:nvSpPr>
        <p:spPr>
          <a:xfrm>
            <a:off x="3091911" y="3673107"/>
            <a:ext cx="3278462"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蜡烛自下而上依次熄灭</a:t>
            </a:r>
          </a:p>
        </p:txBody>
      </p:sp>
      <p:sp>
        <p:nvSpPr>
          <p:cNvPr id="7" name="TextBox 6"/>
          <p:cNvSpPr txBox="1"/>
          <p:nvPr/>
        </p:nvSpPr>
        <p:spPr>
          <a:xfrm>
            <a:off x="3204801" y="5307676"/>
            <a:ext cx="7300396"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一般情况</a:t>
            </a:r>
            <a:r>
              <a:rPr lang="zh-CN" altLang="en-US" sz="2400" b="1" dirty="0" smtClean="0">
                <a:solidFill>
                  <a:srgbClr val="FF0000"/>
                </a:solidFill>
                <a:latin typeface="Times New Roman" pitchFamily="18" charset="0"/>
                <a:ea typeface="宋体" pitchFamily="2" charset="-122"/>
                <a:cs typeface="Times New Roman" pitchFamily="18" charset="0"/>
              </a:rPr>
              <a:t>下，二氧化碳</a:t>
            </a:r>
            <a:r>
              <a:rPr lang="zh-CN" altLang="en-US" sz="2400" b="1" dirty="0">
                <a:solidFill>
                  <a:srgbClr val="FF0000"/>
                </a:solidFill>
                <a:latin typeface="Times New Roman" pitchFamily="18" charset="0"/>
                <a:ea typeface="宋体" pitchFamily="2" charset="-122"/>
                <a:cs typeface="Times New Roman" pitchFamily="18" charset="0"/>
              </a:rPr>
              <a:t>既不能</a:t>
            </a:r>
            <a:r>
              <a:rPr lang="zh-CN" altLang="en-US" sz="2400" b="1" dirty="0" smtClean="0">
                <a:solidFill>
                  <a:srgbClr val="FF0000"/>
                </a:solidFill>
                <a:latin typeface="Times New Roman" pitchFamily="18" charset="0"/>
                <a:ea typeface="宋体" pitchFamily="2" charset="-122"/>
                <a:cs typeface="Times New Roman" pitchFamily="18" charset="0"/>
              </a:rPr>
              <a:t>燃烧，也</a:t>
            </a:r>
            <a:r>
              <a:rPr lang="zh-CN" altLang="en-US" sz="2400" b="1" dirty="0">
                <a:solidFill>
                  <a:srgbClr val="FF0000"/>
                </a:solidFill>
                <a:latin typeface="Times New Roman" pitchFamily="18" charset="0"/>
                <a:ea typeface="宋体" pitchFamily="2" charset="-122"/>
                <a:cs typeface="Times New Roman" pitchFamily="18" charset="0"/>
              </a:rPr>
              <a:t>不能支持燃烧</a:t>
            </a:r>
          </a:p>
        </p:txBody>
      </p:sp>
      <p:sp>
        <p:nvSpPr>
          <p:cNvPr id="11" name="TextBox 10"/>
          <p:cNvSpPr txBox="1"/>
          <p:nvPr/>
        </p:nvSpPr>
        <p:spPr>
          <a:xfrm>
            <a:off x="1364711" y="5860830"/>
            <a:ext cx="6372257"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相同条件</a:t>
            </a:r>
            <a:r>
              <a:rPr lang="zh-CN" altLang="en-US" sz="2400" b="1" dirty="0" smtClean="0">
                <a:solidFill>
                  <a:srgbClr val="FF0000"/>
                </a:solidFill>
                <a:latin typeface="Times New Roman" pitchFamily="18" charset="0"/>
                <a:ea typeface="宋体" pitchFamily="2" charset="-122"/>
                <a:cs typeface="Times New Roman" pitchFamily="18" charset="0"/>
              </a:rPr>
              <a:t>下，二氧化碳</a:t>
            </a:r>
            <a:r>
              <a:rPr lang="zh-CN" altLang="en-US" sz="2400" b="1" dirty="0">
                <a:solidFill>
                  <a:srgbClr val="FF0000"/>
                </a:solidFill>
                <a:latin typeface="Times New Roman" pitchFamily="18" charset="0"/>
                <a:ea typeface="宋体" pitchFamily="2" charset="-122"/>
                <a:cs typeface="Times New Roman" pitchFamily="18" charset="0"/>
              </a:rPr>
              <a:t>的密度比空气的密度大</a:t>
            </a:r>
          </a:p>
        </p:txBody>
      </p:sp>
      <p:pic>
        <p:nvPicPr>
          <p:cNvPr id="13" name="1216.eps" descr="id:2147502244;FounderCES"/>
          <p:cNvPicPr>
            <a:picLocks noChangeAspect="1"/>
          </p:cNvPicPr>
          <p:nvPr/>
        </p:nvPicPr>
        <p:blipFill>
          <a:blip r:embed="rId3"/>
          <a:stretch>
            <a:fillRect/>
          </a:stretch>
        </p:blipFill>
        <p:spPr>
          <a:xfrm>
            <a:off x="9887622" y="2874772"/>
            <a:ext cx="1380085" cy="1260000"/>
          </a:xfrm>
          <a:prstGeom prst="rect">
            <a:avLst/>
          </a:prstGeom>
        </p:spPr>
      </p:pic>
    </p:spTree>
    <p:extLst>
      <p:ext uri="{BB962C8B-B14F-4D97-AF65-F5344CB8AC3E}">
        <p14:creationId xmlns:p14="http://schemas.microsoft.com/office/powerpoint/2010/main" xmlns="" val="900145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mc:AlternateContent xmlns:mc="http://schemas.openxmlformats.org/markup-compatibility/2006">
        <mc:Choice xmlns:a14="http://schemas.microsoft.com/office/drawing/2010/main" xmlns="" Requires="a14">
          <p:sp>
            <p:nvSpPr>
              <p:cNvPr id="12" name="TextBox 11"/>
              <p:cNvSpPr txBox="1"/>
              <p:nvPr/>
            </p:nvSpPr>
            <p:spPr>
              <a:xfrm>
                <a:off x="719998" y="1486861"/>
                <a:ext cx="7351559" cy="4770537"/>
              </a:xfrm>
              <a:prstGeom prst="rect">
                <a:avLst/>
              </a:prstGeom>
              <a:noFill/>
            </p:spPr>
            <p:txBody>
              <a:bodyPr wrap="square" rtlCol="0">
                <a:spAutoFit/>
              </a:bodyPr>
              <a:lstStyle/>
              <a:p>
                <a:pPr algn="just">
                  <a:lnSpc>
                    <a:spcPct val="150000"/>
                  </a:lnSpc>
                </a:pPr>
                <a:r>
                  <a:rPr lang="en-US" altLang="zh-CN" sz="2400" b="1" dirty="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溶解性</a:t>
                </a:r>
                <a:r>
                  <a:rPr lang="zh-CN" altLang="en-US" sz="2400" b="1" dirty="0" smtClean="0">
                    <a:latin typeface="Times New Roman" pitchFamily="18" charset="0"/>
                    <a:ea typeface="宋体" pitchFamily="2" charset="-122"/>
                    <a:cs typeface="Times New Roman" pitchFamily="18" charset="0"/>
                  </a:rPr>
                  <a:t>实验</a:t>
                </a:r>
                <a:endParaRPr lang="en-US" altLang="zh-CN" sz="2400" b="1" dirty="0" smtClean="0">
                  <a:latin typeface="Times New Roman" pitchFamily="18" charset="0"/>
                  <a:cs typeface="Times New Roman" pitchFamily="18" charset="0"/>
                </a:endParaRPr>
              </a:p>
              <a:p>
                <a:pPr algn="just">
                  <a:lnSpc>
                    <a:spcPct val="150000"/>
                  </a:lnSpc>
                </a:pPr>
                <a:r>
                  <a:rPr lang="zh-CN" altLang="zh-CN" sz="2400" b="1" dirty="0" smtClean="0">
                    <a:latin typeface="Times New Roman" pitchFamily="18" charset="0"/>
                    <a:cs typeface="Times New Roman" pitchFamily="18" charset="0"/>
                  </a:rPr>
                  <a:t>【实验操作】</a:t>
                </a:r>
                <a:r>
                  <a:rPr lang="zh-CN" altLang="zh-CN" sz="2400" b="1" dirty="0">
                    <a:latin typeface="Times New Roman" pitchFamily="18" charset="0"/>
                    <a:cs typeface="Times New Roman" pitchFamily="18" charset="0"/>
                  </a:rPr>
                  <a:t>如图所</a:t>
                </a:r>
                <a:r>
                  <a:rPr lang="zh-CN" altLang="zh-CN" sz="2400" b="1" dirty="0" smtClean="0">
                    <a:latin typeface="Times New Roman" pitchFamily="18" charset="0"/>
                    <a:cs typeface="Times New Roman" pitchFamily="18" charset="0"/>
                  </a:rPr>
                  <a:t>示</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向</a:t>
                </a:r>
                <a:r>
                  <a:rPr lang="zh-CN" altLang="zh-CN" sz="2400" b="1" dirty="0">
                    <a:latin typeface="Times New Roman" pitchFamily="18" charset="0"/>
                    <a:cs typeface="Times New Roman" pitchFamily="18" charset="0"/>
                  </a:rPr>
                  <a:t>一个收集满二氧化碳气体的质地较软的塑料瓶中加入约</a:t>
                </a:r>
                <a14:m>
                  <m:oMath xmlns:m="http://schemas.openxmlformats.org/officeDocument/2006/math">
                    <m:f>
                      <m:fPr>
                        <m:ctrlPr>
                          <a:rPr lang="zh-CN" altLang="zh-CN" sz="2400" b="1" i="1">
                            <a:latin typeface="Cambria Math"/>
                          </a:rPr>
                        </m:ctrlPr>
                      </m:fPr>
                      <m:num>
                        <m:r>
                          <a:rPr lang="en-US" altLang="zh-CN" sz="2400" b="1" i="1">
                            <a:latin typeface="Cambria Math"/>
                          </a:rPr>
                          <m:t>𝟏</m:t>
                        </m:r>
                      </m:num>
                      <m:den>
                        <m:r>
                          <a:rPr lang="en-US" altLang="zh-CN" sz="2400" b="1" i="1">
                            <a:latin typeface="Cambria Math"/>
                          </a:rPr>
                          <m:t>𝟑</m:t>
                        </m:r>
                      </m:den>
                    </m:f>
                  </m:oMath>
                </a14:m>
                <a:r>
                  <a:rPr lang="zh-CN" altLang="zh-CN" sz="2400" b="1" dirty="0">
                    <a:latin typeface="Times New Roman" pitchFamily="18" charset="0"/>
                    <a:cs typeface="Times New Roman" pitchFamily="18" charset="0"/>
                  </a:rPr>
                  <a:t>容积的</a:t>
                </a:r>
                <a:r>
                  <a:rPr lang="zh-CN" altLang="zh-CN" sz="2400" b="1" dirty="0" smtClean="0">
                    <a:latin typeface="Times New Roman" pitchFamily="18" charset="0"/>
                    <a:cs typeface="Times New Roman" pitchFamily="18" charset="0"/>
                  </a:rPr>
                  <a:t>水</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立即</a:t>
                </a:r>
                <a:r>
                  <a:rPr lang="zh-CN" altLang="zh-CN" sz="2400" b="1" dirty="0">
                    <a:latin typeface="Times New Roman" pitchFamily="18" charset="0"/>
                    <a:cs typeface="Times New Roman" pitchFamily="18" charset="0"/>
                  </a:rPr>
                  <a:t>旋紧</a:t>
                </a:r>
                <a:r>
                  <a:rPr lang="zh-CN" altLang="zh-CN" sz="2400" b="1" dirty="0" smtClean="0">
                    <a:latin typeface="Times New Roman" pitchFamily="18" charset="0"/>
                    <a:cs typeface="Times New Roman" pitchFamily="18" charset="0"/>
                  </a:rPr>
                  <a:t>瓶盖</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振荡</a:t>
                </a:r>
                <a:r>
                  <a:rPr lang="zh-CN" altLang="zh-CN" sz="2400" b="1" dirty="0">
                    <a:latin typeface="Times New Roman" pitchFamily="18" charset="0"/>
                    <a:cs typeface="Times New Roman" pitchFamily="18" charset="0"/>
                  </a:rPr>
                  <a:t>。</a:t>
                </a:r>
              </a:p>
              <a:p>
                <a:pPr algn="just">
                  <a:lnSpc>
                    <a:spcPct val="150000"/>
                  </a:lnSpc>
                </a:pPr>
                <a:r>
                  <a:rPr lang="zh-CN" altLang="zh-CN" sz="2400" b="1" dirty="0">
                    <a:latin typeface="Times New Roman" pitchFamily="18" charset="0"/>
                    <a:cs typeface="Times New Roman" pitchFamily="18" charset="0"/>
                  </a:rPr>
                  <a:t>【实验现象】</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zh-CN" altLang="zh-CN" sz="2400" b="1" dirty="0">
                    <a:latin typeface="Times New Roman" pitchFamily="18" charset="0"/>
                    <a:cs typeface="Times New Roman" pitchFamily="18" charset="0"/>
                  </a:rPr>
                  <a:t>【实验分析】二氧化碳溶于水</a:t>
                </a:r>
                <a:r>
                  <a:rPr lang="zh-CN" altLang="zh-CN" sz="2400" b="1" dirty="0" smtClean="0">
                    <a:latin typeface="Times New Roman" pitchFamily="18" charset="0"/>
                    <a:cs typeface="Times New Roman" pitchFamily="18" charset="0"/>
                  </a:rPr>
                  <a:t>时</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使</a:t>
                </a:r>
                <a:r>
                  <a:rPr lang="zh-CN" altLang="zh-CN" sz="2400" b="1" dirty="0">
                    <a:latin typeface="Times New Roman" pitchFamily="18" charset="0"/>
                    <a:cs typeface="Times New Roman" pitchFamily="18" charset="0"/>
                  </a:rPr>
                  <a:t>瓶内的气体体积</a:t>
                </a:r>
                <a:r>
                  <a:rPr lang="zh-CN" altLang="zh-CN" sz="2400" b="1" dirty="0" smtClean="0">
                    <a:latin typeface="Times New Roman" pitchFamily="18" charset="0"/>
                    <a:cs typeface="Times New Roman" pitchFamily="18" charset="0"/>
                  </a:rPr>
                  <a:t>减小</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因而</a:t>
                </a:r>
                <a:r>
                  <a:rPr lang="zh-CN" altLang="zh-CN" sz="2400" b="1" dirty="0">
                    <a:latin typeface="Times New Roman" pitchFamily="18" charset="0"/>
                    <a:cs typeface="Times New Roman" pitchFamily="18" charset="0"/>
                  </a:rPr>
                  <a:t>压强</a:t>
                </a:r>
                <a:r>
                  <a:rPr lang="zh-CN" altLang="zh-CN" sz="2400" b="1" dirty="0" smtClean="0">
                    <a:latin typeface="Times New Roman" pitchFamily="18" charset="0"/>
                    <a:cs typeface="Times New Roman" pitchFamily="18" charset="0"/>
                  </a:rPr>
                  <a:t>减小</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外界</a:t>
                </a:r>
                <a:r>
                  <a:rPr lang="zh-CN" altLang="zh-CN" sz="2400" b="1" dirty="0">
                    <a:latin typeface="Times New Roman" pitchFamily="18" charset="0"/>
                    <a:cs typeface="Times New Roman" pitchFamily="18" charset="0"/>
                  </a:rPr>
                  <a:t>大气压把瓶子压瘪了。</a:t>
                </a:r>
              </a:p>
              <a:p>
                <a:pPr algn="just">
                  <a:lnSpc>
                    <a:spcPct val="150000"/>
                  </a:lnSpc>
                </a:pPr>
                <a:r>
                  <a:rPr lang="zh-CN" altLang="zh-CN" sz="2400" b="1" dirty="0">
                    <a:latin typeface="Times New Roman" pitchFamily="18" charset="0"/>
                    <a:cs typeface="Times New Roman" pitchFamily="18" charset="0"/>
                  </a:rPr>
                  <a:t>【实验结论】</a:t>
                </a:r>
                <a:r>
                  <a:rPr lang="zh-CN" altLang="zh-CN" sz="2400" b="1" u="sng" dirty="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a:t>
                </a:r>
                <a:endParaRPr lang="zh-CN" altLang="en-US" sz="2400" b="1" dirty="0">
                  <a:latin typeface="Times New Roman" pitchFamily="18" charset="0"/>
                  <a:cs typeface="Times New Roman" pitchFamily="18" charset="0"/>
                </a:endParaRPr>
              </a:p>
            </p:txBody>
          </p:sp>
        </mc:Choice>
        <mc:Fallback>
          <p:sp>
            <p:nvSpPr>
              <p:cNvPr id="12" name="TextBox 11"/>
              <p:cNvSpPr txBox="1">
                <a:spLocks noRot="1" noChangeAspect="1" noMove="1" noResize="1" noEditPoints="1" noAdjustHandles="1" noChangeArrowheads="1" noChangeShapeType="1" noTextEdit="1"/>
              </p:cNvSpPr>
              <p:nvPr/>
            </p:nvSpPr>
            <p:spPr>
              <a:xfrm>
                <a:off x="719998" y="1486861"/>
                <a:ext cx="7351559" cy="4770537"/>
              </a:xfrm>
              <a:prstGeom prst="rect">
                <a:avLst/>
              </a:prstGeom>
              <a:blipFill rotWithShape="1">
                <a:blip r:embed="rId3"/>
                <a:stretch>
                  <a:fillRect l="-1244" r="-1327" b="-256"/>
                </a:stretch>
              </a:blipFill>
            </p:spPr>
            <p:txBody>
              <a:bodyPr/>
              <a:lstStyle/>
              <a:p>
                <a:r>
                  <a:rPr lang="zh-CN" altLang="en-US">
                    <a:noFill/>
                  </a:rPr>
                  <a:t> </a:t>
                </a:r>
              </a:p>
            </p:txBody>
          </p:sp>
        </mc:Fallback>
      </mc:AlternateContent>
      <p:pic>
        <p:nvPicPr>
          <p:cNvPr id="7" name="1217.eps" descr="id:2147502251;FounderCES"/>
          <p:cNvPicPr>
            <a:picLocks noChangeAspect="1"/>
          </p:cNvPicPr>
          <p:nvPr/>
        </p:nvPicPr>
        <p:blipFill>
          <a:blip r:embed="rId4"/>
          <a:stretch>
            <a:fillRect/>
          </a:stretch>
        </p:blipFill>
        <p:spPr>
          <a:xfrm>
            <a:off x="8517280" y="3071167"/>
            <a:ext cx="2766152" cy="1394176"/>
          </a:xfrm>
          <a:prstGeom prst="rect">
            <a:avLst/>
          </a:prstGeom>
        </p:spPr>
      </p:pic>
      <p:sp>
        <p:nvSpPr>
          <p:cNvPr id="11" name="TextBox 10"/>
          <p:cNvSpPr txBox="1"/>
          <p:nvPr/>
        </p:nvSpPr>
        <p:spPr>
          <a:xfrm>
            <a:off x="2999578" y="4002494"/>
            <a:ext cx="1731564"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塑料瓶变瘪</a:t>
            </a:r>
          </a:p>
        </p:txBody>
      </p:sp>
      <p:sp>
        <p:nvSpPr>
          <p:cNvPr id="13" name="TextBox 12"/>
          <p:cNvSpPr txBox="1"/>
          <p:nvPr/>
        </p:nvSpPr>
        <p:spPr>
          <a:xfrm>
            <a:off x="3001599" y="5654303"/>
            <a:ext cx="2659702"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二氧化碳能溶于水</a:t>
            </a:r>
          </a:p>
        </p:txBody>
      </p:sp>
    </p:spTree>
    <p:extLst>
      <p:ext uri="{BB962C8B-B14F-4D97-AF65-F5344CB8AC3E}">
        <p14:creationId xmlns:p14="http://schemas.microsoft.com/office/powerpoint/2010/main" xmlns="" val="4015993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randombar(horizontal)">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523600"/>
            <a:ext cx="6900002" cy="3970318"/>
          </a:xfrm>
          <a:prstGeom prst="rect">
            <a:avLst/>
          </a:prstGeom>
          <a:noFill/>
        </p:spPr>
        <p:txBody>
          <a:bodyPr wrap="square" rtlCol="0">
            <a:spAutoFit/>
          </a:bodyPr>
          <a:lstStyle/>
          <a:p>
            <a:pPr algn="just">
              <a:lnSpc>
                <a:spcPct val="150000"/>
              </a:lnSpc>
            </a:pPr>
            <a:r>
              <a:rPr lang="en-US" altLang="zh-CN" sz="2400" b="1" dirty="0">
                <a:latin typeface="Times New Roman" pitchFamily="18" charset="0"/>
                <a:ea typeface="宋体" pitchFamily="2" charset="-122"/>
                <a:cs typeface="Times New Roman" pitchFamily="18" charset="0"/>
              </a:rPr>
              <a:t>3.</a:t>
            </a:r>
            <a:r>
              <a:rPr lang="zh-CN" altLang="en-US" sz="2400" b="1" dirty="0">
                <a:latin typeface="Times New Roman" pitchFamily="18" charset="0"/>
                <a:ea typeface="宋体" pitchFamily="2" charset="-122"/>
                <a:cs typeface="Times New Roman" pitchFamily="18" charset="0"/>
              </a:rPr>
              <a:t>二氧化碳与水反应的</a:t>
            </a:r>
            <a:r>
              <a:rPr lang="zh-CN" altLang="en-US" sz="2400" b="1" dirty="0" smtClean="0">
                <a:latin typeface="Times New Roman" pitchFamily="18" charset="0"/>
                <a:ea typeface="宋体" pitchFamily="2" charset="-122"/>
                <a:cs typeface="Times New Roman" pitchFamily="18" charset="0"/>
              </a:rPr>
              <a:t>实验</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zh-CN" altLang="zh-CN" sz="2400" b="1" dirty="0"/>
              <a:t>【实验操作】取四朵用石蕊溶液染成紫色的干燥的纸花。第一朵纸花喷上稀</a:t>
            </a:r>
            <a:r>
              <a:rPr lang="zh-CN" altLang="zh-CN" sz="2400" b="1" dirty="0" smtClean="0"/>
              <a:t>醋酸</a:t>
            </a:r>
            <a:r>
              <a:rPr lang="zh-CN" altLang="en-US" sz="2400" b="1" dirty="0" smtClean="0"/>
              <a:t>，</a:t>
            </a:r>
            <a:r>
              <a:rPr lang="zh-CN" altLang="zh-CN" sz="2400" b="1" dirty="0" smtClean="0"/>
              <a:t>第二</a:t>
            </a:r>
            <a:r>
              <a:rPr lang="zh-CN" altLang="zh-CN" sz="2400" b="1" dirty="0"/>
              <a:t>朵纸花喷上水</a:t>
            </a:r>
            <a:r>
              <a:rPr lang="en-US" altLang="zh-CN" sz="2400" b="1" dirty="0"/>
              <a:t>,</a:t>
            </a:r>
            <a:r>
              <a:rPr lang="zh-CN" altLang="zh-CN" sz="2400" b="1" dirty="0"/>
              <a:t>第三朵纸花直接放入盛满二氧化碳的集气瓶</a:t>
            </a:r>
            <a:r>
              <a:rPr lang="zh-CN" altLang="zh-CN" sz="2400" b="1" dirty="0" smtClean="0"/>
              <a:t>中</a:t>
            </a:r>
            <a:r>
              <a:rPr lang="zh-CN" altLang="en-US" sz="2400" b="1" dirty="0" smtClean="0"/>
              <a:t>，</a:t>
            </a:r>
            <a:r>
              <a:rPr lang="zh-CN" altLang="zh-CN" sz="2400" b="1" dirty="0" smtClean="0"/>
              <a:t>第四</a:t>
            </a:r>
            <a:r>
              <a:rPr lang="zh-CN" altLang="zh-CN" sz="2400" b="1" dirty="0"/>
              <a:t>朵纸花喷上水</a:t>
            </a:r>
            <a:r>
              <a:rPr lang="zh-CN" altLang="zh-CN" sz="2400" b="1" dirty="0" smtClean="0"/>
              <a:t>之后</a:t>
            </a:r>
            <a:r>
              <a:rPr lang="zh-CN" altLang="en-US" sz="2400" b="1" dirty="0" smtClean="0"/>
              <a:t>，</a:t>
            </a:r>
            <a:r>
              <a:rPr lang="zh-CN" altLang="zh-CN" sz="2400" b="1" dirty="0" smtClean="0"/>
              <a:t>再</a:t>
            </a:r>
            <a:r>
              <a:rPr lang="zh-CN" altLang="zh-CN" sz="2400" b="1" dirty="0"/>
              <a:t>放入盛满二氧化碳的集气瓶中</a:t>
            </a:r>
            <a:r>
              <a:rPr lang="en-US" altLang="zh-CN" sz="2400" b="1" dirty="0"/>
              <a:t>,</a:t>
            </a:r>
            <a:r>
              <a:rPr lang="zh-CN" altLang="zh-CN" sz="2400" b="1" dirty="0"/>
              <a:t>观察四朵纸花的颜色变化。然后将第四朵纸花</a:t>
            </a:r>
            <a:r>
              <a:rPr lang="zh-CN" altLang="zh-CN" sz="2400" b="1" dirty="0" smtClean="0"/>
              <a:t>取出</a:t>
            </a:r>
            <a:r>
              <a:rPr lang="zh-CN" altLang="en-US" sz="2400" b="1" dirty="0" smtClean="0"/>
              <a:t>，</a:t>
            </a:r>
            <a:r>
              <a:rPr lang="zh-CN" altLang="zh-CN" sz="2400" b="1" dirty="0" smtClean="0"/>
              <a:t>小心烘烤</a:t>
            </a:r>
            <a:r>
              <a:rPr lang="zh-CN" altLang="en-US" sz="2400" b="1" dirty="0" smtClean="0"/>
              <a:t>，</a:t>
            </a:r>
            <a:r>
              <a:rPr lang="zh-CN" altLang="zh-CN" sz="2400" b="1" dirty="0" smtClean="0"/>
              <a:t>观察</a:t>
            </a:r>
            <a:r>
              <a:rPr lang="zh-CN" altLang="zh-CN" sz="2400" b="1" dirty="0"/>
              <a:t>现象</a:t>
            </a:r>
            <a:r>
              <a:rPr lang="zh-CN" altLang="zh-CN" sz="2400" b="1" dirty="0" smtClean="0"/>
              <a:t>。</a:t>
            </a:r>
            <a:endParaRPr lang="zh-CN" altLang="zh-CN" sz="2400" b="1" dirty="0"/>
          </a:p>
        </p:txBody>
      </p:sp>
      <p:pic>
        <p:nvPicPr>
          <p:cNvPr id="6" name="1218.eps" descr="id:2147502258;FounderCES"/>
          <p:cNvPicPr>
            <a:picLocks noChangeAspect="1"/>
          </p:cNvPicPr>
          <p:nvPr/>
        </p:nvPicPr>
        <p:blipFill>
          <a:blip r:embed="rId3"/>
          <a:stretch>
            <a:fillRect/>
          </a:stretch>
        </p:blipFill>
        <p:spPr>
          <a:xfrm>
            <a:off x="7788428" y="2245420"/>
            <a:ext cx="3943888" cy="3029050"/>
          </a:xfrm>
          <a:prstGeom prst="rect">
            <a:avLst/>
          </a:prstGeom>
        </p:spPr>
      </p:pic>
      <p:sp>
        <p:nvSpPr>
          <p:cNvPr id="2" name="TextBox 1"/>
          <p:cNvSpPr txBox="1"/>
          <p:nvPr/>
        </p:nvSpPr>
        <p:spPr>
          <a:xfrm>
            <a:off x="719999" y="5421226"/>
            <a:ext cx="10794668" cy="1200329"/>
          </a:xfrm>
          <a:prstGeom prst="rect">
            <a:avLst/>
          </a:prstGeom>
          <a:noFill/>
        </p:spPr>
        <p:txBody>
          <a:bodyPr wrap="square" rtlCol="0">
            <a:spAutoFit/>
          </a:bodyPr>
          <a:lstStyle/>
          <a:p>
            <a:pPr algn="just">
              <a:lnSpc>
                <a:spcPct val="150000"/>
              </a:lnSpc>
            </a:pPr>
            <a:r>
              <a:rPr lang="zh-CN" altLang="zh-CN" sz="2400" b="1" dirty="0">
                <a:latin typeface="Times New Roman" pitchFamily="18" charset="0"/>
                <a:cs typeface="Times New Roman" pitchFamily="18" charset="0"/>
              </a:rPr>
              <a:t>【实验现象】</a:t>
            </a:r>
            <a:r>
              <a:rPr lang="en-US" altLang="zh-CN" sz="2400" b="1" dirty="0">
                <a:latin typeface="宋体" pitchFamily="2" charset="-122"/>
                <a:ea typeface="宋体" pitchFamily="2" charset="-122"/>
                <a:cs typeface="Times New Roman" pitchFamily="18" charset="0"/>
              </a:rPr>
              <a:t>(</a:t>
            </a:r>
            <a:r>
              <a:rPr lang="en-US" altLang="zh-CN" sz="2400" b="1" dirty="0">
                <a:latin typeface="Times New Roman" pitchFamily="18" charset="0"/>
                <a:cs typeface="Times New Roman" pitchFamily="18" charset="0"/>
              </a:rPr>
              <a:t>Ⅰ</a:t>
            </a:r>
            <a:r>
              <a:rPr lang="en-US" altLang="zh-CN" sz="2400" b="1" dirty="0">
                <a:latin typeface="宋体" pitchFamily="2" charset="-122"/>
                <a:ea typeface="宋体" pitchFamily="2" charset="-122"/>
                <a:cs typeface="Times New Roman" pitchFamily="18" charset="0"/>
              </a:rPr>
              <a:t>)</a:t>
            </a:r>
            <a:r>
              <a:rPr lang="zh-CN" altLang="zh-CN" sz="2400" b="1" dirty="0">
                <a:latin typeface="Times New Roman" pitchFamily="18" charset="0"/>
                <a:cs typeface="Times New Roman" pitchFamily="18" charset="0"/>
              </a:rPr>
              <a:t>第一朵小花变</a:t>
            </a:r>
            <a:r>
              <a:rPr lang="zh-CN" altLang="zh-CN" sz="2400" b="1" dirty="0" smtClean="0">
                <a:latin typeface="Times New Roman" pitchFamily="18" charset="0"/>
                <a:cs typeface="Times New Roman" pitchFamily="18" charset="0"/>
              </a:rPr>
              <a:t>红</a:t>
            </a:r>
            <a:r>
              <a:rPr lang="zh-CN" altLang="en-US" sz="2400" b="1" dirty="0" smtClean="0">
                <a:latin typeface="Times New Roman" pitchFamily="18" charset="0"/>
                <a:cs typeface="Times New Roman" pitchFamily="18" charset="0"/>
              </a:rPr>
              <a:t>；</a:t>
            </a:r>
            <a:r>
              <a:rPr lang="en-US" altLang="zh-CN" sz="2400" b="1" dirty="0" smtClean="0">
                <a:latin typeface="宋体" pitchFamily="2" charset="-122"/>
                <a:ea typeface="宋体" pitchFamily="2" charset="-122"/>
                <a:cs typeface="Times New Roman" pitchFamily="18" charset="0"/>
              </a:rPr>
              <a:t>(</a:t>
            </a:r>
            <a:r>
              <a:rPr lang="en-US" altLang="zh-CN" sz="2400" b="1" dirty="0">
                <a:latin typeface="Times New Roman" pitchFamily="18" charset="0"/>
                <a:cs typeface="Times New Roman" pitchFamily="18" charset="0"/>
              </a:rPr>
              <a:t>Ⅱ</a:t>
            </a:r>
            <a:r>
              <a:rPr lang="en-US" altLang="zh-CN" sz="2400" b="1" dirty="0">
                <a:latin typeface="宋体" pitchFamily="2" charset="-122"/>
                <a:ea typeface="宋体" pitchFamily="2" charset="-122"/>
                <a:cs typeface="Times New Roman" pitchFamily="18" charset="0"/>
              </a:rPr>
              <a:t>)</a:t>
            </a:r>
            <a:r>
              <a:rPr lang="zh-CN" altLang="zh-CN" sz="2400" b="1" dirty="0">
                <a:latin typeface="Times New Roman" pitchFamily="18" charset="0"/>
                <a:cs typeface="Times New Roman" pitchFamily="18" charset="0"/>
              </a:rPr>
              <a:t>第二朵小花不</a:t>
            </a:r>
            <a:r>
              <a:rPr lang="zh-CN" altLang="zh-CN" sz="2400" b="1" dirty="0" smtClean="0">
                <a:latin typeface="Times New Roman" pitchFamily="18" charset="0"/>
                <a:cs typeface="Times New Roman" pitchFamily="18" charset="0"/>
              </a:rPr>
              <a:t>变色</a:t>
            </a:r>
            <a:r>
              <a:rPr lang="zh-CN" altLang="en-US" sz="2400" b="1" dirty="0" smtClean="0">
                <a:latin typeface="Times New Roman" pitchFamily="18" charset="0"/>
                <a:cs typeface="Times New Roman" pitchFamily="18" charset="0"/>
              </a:rPr>
              <a:t>；</a:t>
            </a:r>
            <a:r>
              <a:rPr lang="en-US" altLang="zh-CN" sz="2400" b="1" dirty="0" smtClean="0">
                <a:latin typeface="宋体" pitchFamily="2" charset="-122"/>
                <a:ea typeface="宋体" pitchFamily="2" charset="-122"/>
                <a:cs typeface="Times New Roman" pitchFamily="18" charset="0"/>
              </a:rPr>
              <a:t>(</a:t>
            </a:r>
            <a:r>
              <a:rPr lang="en-US" altLang="zh-CN" sz="2400" b="1" dirty="0">
                <a:latin typeface="Times New Roman" pitchFamily="18" charset="0"/>
                <a:cs typeface="Times New Roman" pitchFamily="18" charset="0"/>
              </a:rPr>
              <a:t>Ⅲ</a:t>
            </a:r>
            <a:r>
              <a:rPr lang="en-US" altLang="zh-CN" sz="2400" b="1" dirty="0">
                <a:latin typeface="宋体" pitchFamily="2" charset="-122"/>
                <a:ea typeface="宋体" pitchFamily="2" charset="-122"/>
                <a:cs typeface="Times New Roman" pitchFamily="18" charset="0"/>
              </a:rPr>
              <a:t>)</a:t>
            </a:r>
            <a:r>
              <a:rPr lang="zh-CN" altLang="zh-CN" sz="2400" b="1" dirty="0">
                <a:latin typeface="Times New Roman" pitchFamily="18" charset="0"/>
                <a:cs typeface="Times New Roman" pitchFamily="18" charset="0"/>
              </a:rPr>
              <a:t>第三朵小花不</a:t>
            </a:r>
            <a:r>
              <a:rPr lang="zh-CN" altLang="zh-CN" sz="2400" b="1" dirty="0" smtClean="0">
                <a:latin typeface="Times New Roman" pitchFamily="18" charset="0"/>
                <a:cs typeface="Times New Roman" pitchFamily="18" charset="0"/>
              </a:rPr>
              <a:t>变色</a:t>
            </a:r>
            <a:r>
              <a:rPr lang="zh-CN" altLang="en-US" sz="2400" b="1" dirty="0" smtClean="0">
                <a:latin typeface="Times New Roman" pitchFamily="18" charset="0"/>
                <a:cs typeface="Times New Roman" pitchFamily="18" charset="0"/>
              </a:rPr>
              <a:t>；</a:t>
            </a:r>
            <a:r>
              <a:rPr lang="en-US" altLang="zh-CN" sz="2400" b="1" dirty="0" smtClean="0">
                <a:latin typeface="宋体" pitchFamily="2" charset="-122"/>
                <a:ea typeface="宋体" pitchFamily="2" charset="-122"/>
                <a:cs typeface="Times New Roman" pitchFamily="18" charset="0"/>
              </a:rPr>
              <a:t>(</a:t>
            </a:r>
            <a:r>
              <a:rPr lang="en-US" altLang="zh-CN" sz="2400" b="1" dirty="0">
                <a:latin typeface="Times New Roman" pitchFamily="18" charset="0"/>
                <a:cs typeface="Times New Roman" pitchFamily="18" charset="0"/>
              </a:rPr>
              <a:t>Ⅳ</a:t>
            </a:r>
            <a:r>
              <a:rPr lang="en-US" altLang="zh-CN" sz="2400" b="1" dirty="0">
                <a:latin typeface="宋体" pitchFamily="2" charset="-122"/>
                <a:ea typeface="宋体" pitchFamily="2" charset="-122"/>
                <a:cs typeface="Times New Roman" pitchFamily="18" charset="0"/>
              </a:rPr>
              <a:t>)</a:t>
            </a:r>
            <a:r>
              <a:rPr lang="zh-CN" altLang="zh-CN" sz="2400" b="1" dirty="0">
                <a:latin typeface="Times New Roman" pitchFamily="18" charset="0"/>
                <a:cs typeface="Times New Roman" pitchFamily="18" charset="0"/>
              </a:rPr>
              <a:t>第四朵小花变</a:t>
            </a:r>
            <a:r>
              <a:rPr lang="zh-CN" altLang="zh-CN" sz="2400" b="1" dirty="0" smtClean="0">
                <a:latin typeface="Times New Roman" pitchFamily="18" charset="0"/>
                <a:cs typeface="Times New Roman" pitchFamily="18" charset="0"/>
              </a:rPr>
              <a:t>红</a:t>
            </a:r>
            <a:r>
              <a:rPr lang="zh-CN" altLang="en-US" sz="2400" b="1" dirty="0" smtClean="0">
                <a:latin typeface="Times New Roman" pitchFamily="18" charset="0"/>
                <a:cs typeface="Times New Roman" pitchFamily="18" charset="0"/>
              </a:rPr>
              <a:t>；</a:t>
            </a:r>
            <a:r>
              <a:rPr lang="en-US" altLang="zh-CN" sz="2400" b="1" dirty="0" smtClean="0">
                <a:latin typeface="宋体" pitchFamily="2" charset="-122"/>
                <a:ea typeface="宋体" pitchFamily="2" charset="-122"/>
                <a:cs typeface="Times New Roman" pitchFamily="18" charset="0"/>
              </a:rPr>
              <a:t>(</a:t>
            </a:r>
            <a:r>
              <a:rPr lang="en-US" altLang="zh-CN" sz="2400" b="1" dirty="0">
                <a:latin typeface="Times New Roman" pitchFamily="18" charset="0"/>
                <a:cs typeface="Times New Roman" pitchFamily="18" charset="0"/>
              </a:rPr>
              <a:t>Ⅴ</a:t>
            </a:r>
            <a:r>
              <a:rPr lang="en-US" altLang="zh-CN" sz="2400" b="1" dirty="0">
                <a:latin typeface="宋体" pitchFamily="2" charset="-122"/>
                <a:ea typeface="宋体" pitchFamily="2" charset="-122"/>
                <a:cs typeface="Times New Roman" pitchFamily="18" charset="0"/>
              </a:rPr>
              <a:t>)</a:t>
            </a:r>
            <a:r>
              <a:rPr lang="zh-CN" altLang="zh-CN" sz="2400" b="1" dirty="0">
                <a:latin typeface="Times New Roman" pitchFamily="18" charset="0"/>
                <a:cs typeface="Times New Roman" pitchFamily="18" charset="0"/>
              </a:rPr>
              <a:t>第四朵小花被烘烤后由红色变成紫色</a:t>
            </a:r>
            <a:r>
              <a:rPr lang="zh-CN" altLang="zh-CN" sz="2400" b="1" dirty="0" smtClean="0">
                <a:latin typeface="Times New Roman" pitchFamily="18" charset="0"/>
                <a:cs typeface="Times New Roman" pitchFamily="18" charset="0"/>
              </a:rPr>
              <a:t>。</a:t>
            </a:r>
            <a:endParaRPr lang="zh-CN" altLang="zh-CN" sz="2400" b="1" dirty="0">
              <a:latin typeface="Times New Roman" pitchFamily="18" charset="0"/>
              <a:cs typeface="Times New Roman" pitchFamily="18" charset="0"/>
            </a:endParaRPr>
          </a:p>
        </p:txBody>
      </p:sp>
    </p:spTree>
    <p:extLst>
      <p:ext uri="{BB962C8B-B14F-4D97-AF65-F5344CB8AC3E}">
        <p14:creationId xmlns:p14="http://schemas.microsoft.com/office/powerpoint/2010/main" xmlns="" val="152748875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508000" y="2028733"/>
            <a:ext cx="11255022" cy="2862322"/>
          </a:xfrm>
          <a:prstGeom prst="rect">
            <a:avLst/>
          </a:prstGeom>
          <a:noFill/>
        </p:spPr>
        <p:txBody>
          <a:bodyPr wrap="square" rtlCol="0">
            <a:spAutoFit/>
          </a:bodyPr>
          <a:lstStyle/>
          <a:p>
            <a:pPr algn="just">
              <a:lnSpc>
                <a:spcPct val="150000"/>
              </a:lnSpc>
            </a:pPr>
            <a:r>
              <a:rPr lang="zh-CN" altLang="zh-CN" sz="2400" b="1" dirty="0">
                <a:latin typeface="宋体" pitchFamily="2" charset="-122"/>
                <a:ea typeface="宋体" pitchFamily="2" charset="-122"/>
              </a:rPr>
              <a:t>【实验分析】</a:t>
            </a:r>
            <a:r>
              <a:rPr lang="en-US" altLang="zh-CN" sz="2400" b="1" dirty="0">
                <a:latin typeface="宋体" pitchFamily="2" charset="-122"/>
                <a:ea typeface="宋体" pitchFamily="2" charset="-122"/>
              </a:rPr>
              <a:t>(Ⅰ)</a:t>
            </a:r>
            <a:r>
              <a:rPr lang="zh-CN" altLang="zh-CN" sz="2400" b="1" dirty="0">
                <a:latin typeface="宋体" pitchFamily="2" charset="-122"/>
                <a:ea typeface="宋体" pitchFamily="2" charset="-122"/>
              </a:rPr>
              <a:t>醋酸能使紫色小花变</a:t>
            </a:r>
            <a:r>
              <a:rPr lang="zh-CN" altLang="zh-CN" sz="2400" b="1" dirty="0" smtClean="0">
                <a:latin typeface="宋体" pitchFamily="2" charset="-122"/>
                <a:ea typeface="宋体" pitchFamily="2" charset="-122"/>
              </a:rPr>
              <a:t>红</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说明</a:t>
            </a:r>
            <a:r>
              <a:rPr lang="zh-CN" altLang="zh-CN" sz="2400" b="1" dirty="0">
                <a:latin typeface="宋体" pitchFamily="2" charset="-122"/>
                <a:ea typeface="宋体" pitchFamily="2" charset="-122"/>
              </a:rPr>
              <a:t>酸</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溶液</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可以使紫色石蕊变</a:t>
            </a:r>
            <a:r>
              <a:rPr lang="zh-CN" altLang="zh-CN" sz="2400" b="1" dirty="0" smtClean="0">
                <a:latin typeface="宋体" pitchFamily="2" charset="-122"/>
                <a:ea typeface="宋体" pitchFamily="2" charset="-122"/>
              </a:rPr>
              <a:t>红</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Ⅱ)</a:t>
            </a:r>
            <a:r>
              <a:rPr lang="zh-CN" altLang="zh-CN" sz="2400" b="1" dirty="0">
                <a:latin typeface="宋体" pitchFamily="2" charset="-122"/>
                <a:ea typeface="宋体" pitchFamily="2" charset="-122"/>
              </a:rPr>
              <a:t>水不能使紫色石蕊变</a:t>
            </a:r>
            <a:r>
              <a:rPr lang="zh-CN" altLang="zh-CN" sz="2400" b="1" dirty="0" smtClean="0">
                <a:latin typeface="宋体" pitchFamily="2" charset="-122"/>
                <a:ea typeface="宋体" pitchFamily="2" charset="-122"/>
              </a:rPr>
              <a:t>红</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Ⅲ)</a:t>
            </a:r>
            <a:r>
              <a:rPr lang="zh-CN" altLang="zh-CN" sz="2400" b="1" dirty="0">
                <a:latin typeface="宋体" pitchFamily="2" charset="-122"/>
                <a:ea typeface="宋体" pitchFamily="2" charset="-122"/>
              </a:rPr>
              <a:t>二氧化碳不能使紫色石蕊变</a:t>
            </a:r>
            <a:r>
              <a:rPr lang="zh-CN" altLang="zh-CN" sz="2400" b="1" dirty="0" smtClean="0">
                <a:latin typeface="宋体" pitchFamily="2" charset="-122"/>
                <a:ea typeface="宋体" pitchFamily="2" charset="-122"/>
              </a:rPr>
              <a:t>红</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Ⅳ)</a:t>
            </a:r>
            <a:r>
              <a:rPr lang="zh-CN" altLang="zh-CN" sz="2400" b="1" dirty="0">
                <a:latin typeface="宋体" pitchFamily="2" charset="-122"/>
                <a:ea typeface="宋体" pitchFamily="2" charset="-122"/>
              </a:rPr>
              <a:t>二氧化碳与水反应生成</a:t>
            </a:r>
            <a:r>
              <a:rPr lang="zh-CN" altLang="zh-CN" sz="2400" b="1" dirty="0" smtClean="0">
                <a:latin typeface="宋体" pitchFamily="2" charset="-122"/>
                <a:ea typeface="宋体" pitchFamily="2" charset="-122"/>
              </a:rPr>
              <a:t>碳酸</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碳酸</a:t>
            </a:r>
            <a:r>
              <a:rPr lang="zh-CN" altLang="zh-CN" sz="2400" b="1" dirty="0">
                <a:latin typeface="宋体" pitchFamily="2" charset="-122"/>
                <a:ea typeface="宋体" pitchFamily="2" charset="-122"/>
              </a:rPr>
              <a:t>能使紫色石蕊变</a:t>
            </a:r>
            <a:r>
              <a:rPr lang="zh-CN" altLang="zh-CN" sz="2400" b="1" dirty="0" smtClean="0">
                <a:latin typeface="宋体" pitchFamily="2" charset="-122"/>
                <a:ea typeface="宋体" pitchFamily="2" charset="-122"/>
              </a:rPr>
              <a:t>红</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Ⅴ)</a:t>
            </a:r>
            <a:r>
              <a:rPr lang="zh-CN" altLang="zh-CN" sz="2400" b="1" dirty="0">
                <a:latin typeface="宋体" pitchFamily="2" charset="-122"/>
                <a:ea typeface="宋体" pitchFamily="2" charset="-122"/>
              </a:rPr>
              <a:t>说明碳酸被分解了。</a:t>
            </a:r>
          </a:p>
          <a:p>
            <a:pPr algn="just">
              <a:lnSpc>
                <a:spcPct val="150000"/>
              </a:lnSpc>
            </a:pPr>
            <a:r>
              <a:rPr lang="zh-CN" altLang="zh-CN" sz="2400" b="1" dirty="0">
                <a:latin typeface="宋体" pitchFamily="2" charset="-122"/>
                <a:ea typeface="宋体" pitchFamily="2" charset="-122"/>
              </a:rPr>
              <a:t>【化学方程式】</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和</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gn="just">
              <a:lnSpc>
                <a:spcPct val="150000"/>
              </a:lnSpc>
            </a:pPr>
            <a:r>
              <a:rPr lang="zh-CN" altLang="zh-CN" sz="2400" b="1" dirty="0">
                <a:latin typeface="宋体" pitchFamily="2" charset="-122"/>
                <a:ea typeface="宋体" pitchFamily="2" charset="-122"/>
              </a:rPr>
              <a:t>【注意事项】二氧化碳不能使紫色石蕊变</a:t>
            </a:r>
            <a:r>
              <a:rPr lang="zh-CN" altLang="zh-CN" sz="2400" b="1" dirty="0" smtClean="0">
                <a:latin typeface="宋体" pitchFamily="2" charset="-122"/>
                <a:ea typeface="宋体" pitchFamily="2" charset="-122"/>
              </a:rPr>
              <a:t>红</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但</a:t>
            </a:r>
            <a:r>
              <a:rPr lang="zh-CN" altLang="zh-CN" sz="2400" b="1" dirty="0">
                <a:latin typeface="宋体" pitchFamily="2" charset="-122"/>
                <a:ea typeface="宋体" pitchFamily="2" charset="-122"/>
              </a:rPr>
              <a:t>二氧化碳能使紫色石蕊溶液变红。</a:t>
            </a:r>
          </a:p>
        </p:txBody>
      </p:sp>
      <mc:AlternateContent xmlns:mc="http://schemas.openxmlformats.org/markup-compatibility/2006">
        <mc:Choice xmlns:a14="http://schemas.microsoft.com/office/drawing/2010/main" xmlns="" Requires="a14">
          <p:sp>
            <p:nvSpPr>
              <p:cNvPr id="6" name="TextBox 5"/>
              <p:cNvSpPr txBox="1"/>
              <p:nvPr/>
            </p:nvSpPr>
            <p:spPr>
              <a:xfrm>
                <a:off x="3087512" y="3779781"/>
                <a:ext cx="3262490" cy="465064"/>
              </a:xfrm>
              <a:prstGeom prst="rect">
                <a:avLst/>
              </a:prstGeom>
              <a:noFill/>
            </p:spPr>
            <p:txBody>
              <a:bodyPr wrap="square" rtlCol="0">
                <a:spAutoFit/>
              </a:bodyPr>
              <a:lstStyle/>
              <a:p>
                <a:r>
                  <a:rPr lang="en-US" altLang="zh-CN" sz="2200" b="1" dirty="0" smtClean="0">
                    <a:solidFill>
                      <a:srgbClr val="FF0000"/>
                    </a:solidFill>
                    <a:latin typeface="Times New Roman" pitchFamily="18" charset="0"/>
                    <a:cs typeface="Times New Roman" pitchFamily="18" charset="0"/>
                  </a:rPr>
                  <a:t>CO</a:t>
                </a:r>
                <a:r>
                  <a:rPr lang="en-US" altLang="zh-CN" sz="2200" b="1" baseline="-25000" dirty="0">
                    <a:solidFill>
                      <a:srgbClr val="FF0000"/>
                    </a:solidFill>
                    <a:latin typeface="Times New Roman" pitchFamily="18" charset="0"/>
                    <a:cs typeface="Times New Roman" pitchFamily="18" charset="0"/>
                  </a:rPr>
                  <a:t>2</a:t>
                </a:r>
                <a:r>
                  <a:rPr lang="en-US" altLang="zh-CN" sz="2200" b="1" dirty="0">
                    <a:solidFill>
                      <a:srgbClr val="FF0000"/>
                    </a:solidFill>
                    <a:latin typeface="Times New Roman" pitchFamily="18" charset="0"/>
                    <a:cs typeface="Times New Roman" pitchFamily="18" charset="0"/>
                  </a:rPr>
                  <a:t>+H</a:t>
                </a:r>
                <a:r>
                  <a:rPr lang="en-US" altLang="zh-CN" sz="2200" b="1" baseline="-25000" dirty="0">
                    <a:solidFill>
                      <a:srgbClr val="FF0000"/>
                    </a:solidFill>
                    <a:latin typeface="Times New Roman" pitchFamily="18" charset="0"/>
                    <a:cs typeface="Times New Roman" pitchFamily="18" charset="0"/>
                  </a:rPr>
                  <a:t>2</a:t>
                </a:r>
                <a:r>
                  <a:rPr lang="en-US" altLang="zh-CN" sz="2200" b="1" dirty="0">
                    <a:solidFill>
                      <a:srgbClr val="FF0000"/>
                    </a:solidFill>
                    <a:latin typeface="Times New Roman" pitchFamily="18" charset="0"/>
                    <a:cs typeface="Times New Roman" pitchFamily="18" charset="0"/>
                  </a:rPr>
                  <a:t>O</a:t>
                </a:r>
                <a:r>
                  <a:rPr lang="en-US" altLang="zh-CN" sz="2200" b="1" dirty="0" smtClean="0">
                    <a:solidFill>
                      <a:srgbClr val="FF0000"/>
                    </a:solidFill>
                    <a:latin typeface="Times New Roman" pitchFamily="18" charset="0"/>
                    <a:cs typeface="Times New Roman" pitchFamily="18" charset="0"/>
                  </a:rPr>
                  <a:t/>
                </a:r>
                <a14:m>
                  <m:oMath xmlns:m="http://schemas.openxmlformats.org/officeDocument/2006/math">
                    <m:f>
                      <m:fPr>
                        <m:ctrlPr>
                          <a:rPr lang="en-US" altLang="zh-CN" sz="20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2000" b="1" i="1" dirty="0">
                                <a:solidFill>
                                  <a:srgbClr val="FF0000"/>
                                </a:solidFill>
                                <a:latin typeface="Cambria Math"/>
                                <a:ea typeface="宋体" panose="02010600030101010101" pitchFamily="2" charset="-122"/>
                                <a:cs typeface="Cambria Math" panose="02040503050406030204" charset="0"/>
                              </a:rPr>
                            </m:ctrlPr>
                          </m:barPr>
                          <m:e>
                            <m:r>
                              <a:rPr lang="en-US" altLang="zh-CN" sz="2000" b="1" dirty="0">
                                <a:solidFill>
                                  <a:srgbClr val="FF0000"/>
                                </a:solidFill>
                                <a:latin typeface="Cambria Math"/>
                                <a:ea typeface="宋体" panose="02010600030101010101" pitchFamily="2" charset="-122"/>
                                <a:cs typeface="Cambria Math" panose="02040503050406030204" charset="0"/>
                              </a:rPr>
                              <m:t>             </m:t>
                            </m:r>
                          </m:e>
                        </m:bar>
                      </m:num>
                      <m:den>
                        <m:r>
                          <a:rPr lang="en-US" altLang="zh-CN" sz="20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2000" b="1" i="1" dirty="0">
                        <a:solidFill>
                          <a:srgbClr val="FF0000"/>
                        </a:solidFill>
                        <a:latin typeface="Cambria Math"/>
                        <a:ea typeface="宋体" panose="02010600030101010101" pitchFamily="2" charset="-122"/>
                        <a:cs typeface="Cambria Math" panose="02040503050406030204" charset="0"/>
                      </a:rPr>
                      <m:t> </m:t>
                    </m:r>
                  </m:oMath>
                </a14:m>
                <a:r>
                  <a:rPr lang="zh-CN" altLang="zh-CN" sz="2200" b="1" dirty="0">
                    <a:solidFill>
                      <a:srgbClr val="FF0000"/>
                    </a:solidFill>
                    <a:latin typeface="Times New Roman" pitchFamily="18" charset="0"/>
                    <a:cs typeface="Times New Roman" pitchFamily="18" charset="0"/>
                  </a:rPr>
                  <a:t/>
                </a:r>
                <a:r>
                  <a:rPr lang="en-US" altLang="zh-CN" sz="2200" b="1" dirty="0">
                    <a:solidFill>
                      <a:srgbClr val="FF0000"/>
                    </a:solidFill>
                    <a:latin typeface="Times New Roman" pitchFamily="18" charset="0"/>
                    <a:cs typeface="Times New Roman" pitchFamily="18" charset="0"/>
                  </a:rPr>
                  <a:t>H</a:t>
                </a:r>
                <a:r>
                  <a:rPr lang="en-US" altLang="zh-CN" sz="2200" b="1" baseline="-25000" dirty="0">
                    <a:solidFill>
                      <a:srgbClr val="FF0000"/>
                    </a:solidFill>
                    <a:latin typeface="Times New Roman" pitchFamily="18" charset="0"/>
                    <a:cs typeface="Times New Roman" pitchFamily="18" charset="0"/>
                  </a:rPr>
                  <a:t>2</a:t>
                </a:r>
                <a:r>
                  <a:rPr lang="en-US" altLang="zh-CN" sz="2200" b="1" dirty="0">
                    <a:solidFill>
                      <a:srgbClr val="FF0000"/>
                    </a:solidFill>
                    <a:latin typeface="Times New Roman" pitchFamily="18" charset="0"/>
                    <a:cs typeface="Times New Roman" pitchFamily="18" charset="0"/>
                  </a:rPr>
                  <a:t>CO</a:t>
                </a:r>
                <a:r>
                  <a:rPr lang="en-US" altLang="zh-CN" sz="2200" b="1" baseline="-25000" dirty="0">
                    <a:solidFill>
                      <a:srgbClr val="FF0000"/>
                    </a:solidFill>
                    <a:latin typeface="Times New Roman" pitchFamily="18" charset="0"/>
                    <a:cs typeface="Times New Roman" pitchFamily="18" charset="0"/>
                  </a:rPr>
                  <a:t>3</a:t>
                </a:r>
                <a:endParaRPr lang="zh-CN" altLang="en-US" sz="2200" b="1" dirty="0">
                  <a:solidFill>
                    <a:srgbClr val="FF0000"/>
                  </a:solidFill>
                  <a:latin typeface="Times New Roman" pitchFamily="18" charset="0"/>
                  <a:ea typeface="宋体" pitchFamily="2" charset="-122"/>
                  <a:cs typeface="Times New Roman" pitchFamily="18" charset="0"/>
                </a:endParaRPr>
              </a:p>
            </p:txBody>
          </p:sp>
        </mc:Choice>
        <mc:Fallback>
          <p:sp>
            <p:nvSpPr>
              <p:cNvPr id="6" name="TextBox 5"/>
              <p:cNvSpPr txBox="1">
                <a:spLocks noRot="1" noChangeAspect="1" noMove="1" noResize="1" noEditPoints="1" noAdjustHandles="1" noChangeArrowheads="1" noChangeShapeType="1" noTextEdit="1"/>
              </p:cNvSpPr>
              <p:nvPr/>
            </p:nvSpPr>
            <p:spPr>
              <a:xfrm>
                <a:off x="3087512" y="3779781"/>
                <a:ext cx="3262490" cy="465064"/>
              </a:xfrm>
              <a:prstGeom prst="rect">
                <a:avLst/>
              </a:prstGeom>
              <a:blipFill rotWithShape="1">
                <a:blip r:embed="rId3"/>
                <a:stretch>
                  <a:fillRect l="-2239" t="-11842" b="-1447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7" name="TextBox 6"/>
              <p:cNvSpPr txBox="1"/>
              <p:nvPr/>
            </p:nvSpPr>
            <p:spPr>
              <a:xfrm>
                <a:off x="7265921" y="3772664"/>
                <a:ext cx="3221458" cy="465064"/>
              </a:xfrm>
              <a:prstGeom prst="rect">
                <a:avLst/>
              </a:prstGeom>
              <a:noFill/>
            </p:spPr>
            <p:txBody>
              <a:bodyPr wrap="square" rtlCol="0">
                <a:spAutoFit/>
              </a:bodyPr>
              <a:lstStyle/>
              <a:p>
                <a:r>
                  <a:rPr lang="en-US" altLang="zh-CN" sz="2400" b="1" dirty="0" smtClean="0">
                    <a:solidFill>
                      <a:srgbClr val="FF0000"/>
                    </a:solidFill>
                    <a:latin typeface="Times New Roman" pitchFamily="18" charset="0"/>
                    <a:cs typeface="Times New Roman" pitchFamily="18" charset="0"/>
                  </a:rPr>
                  <a:t>H</a:t>
                </a:r>
                <a:r>
                  <a:rPr lang="en-US" altLang="zh-CN" sz="2400" b="1" baseline="-25000" dirty="0" smtClean="0">
                    <a:solidFill>
                      <a:srgbClr val="FF0000"/>
                    </a:solidFill>
                    <a:latin typeface="Times New Roman" pitchFamily="18" charset="0"/>
                    <a:cs typeface="Times New Roman" pitchFamily="18" charset="0"/>
                  </a:rPr>
                  <a:t>2</a:t>
                </a:r>
                <a:r>
                  <a:rPr lang="en-US" altLang="zh-CN" sz="2400" b="1" dirty="0" smtClean="0">
                    <a:solidFill>
                      <a:srgbClr val="FF0000"/>
                    </a:solidFill>
                    <a:latin typeface="Times New Roman" pitchFamily="18" charset="0"/>
                    <a:cs typeface="Times New Roman" pitchFamily="18" charset="0"/>
                  </a:rPr>
                  <a:t>CO</a:t>
                </a:r>
                <a:r>
                  <a:rPr lang="en-US" altLang="zh-CN" sz="2400" b="1" baseline="-25000" dirty="0" smtClean="0">
                    <a:solidFill>
                      <a:srgbClr val="FF0000"/>
                    </a:solidFill>
                    <a:latin typeface="Times New Roman" pitchFamily="18" charset="0"/>
                    <a:cs typeface="Times New Roman" pitchFamily="18" charset="0"/>
                  </a:rPr>
                  <a:t>3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dirty="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2400" b="1" dirty="0" smtClean="0">
                    <a:solidFill>
                      <a:srgbClr val="FF0000"/>
                    </a:solidFill>
                    <a:latin typeface="Times New Roman" pitchFamily="18" charset="0"/>
                    <a:cs typeface="Times New Roman" pitchFamily="18" charset="0"/>
                  </a:rPr>
                  <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O+CO</a:t>
                </a:r>
                <a:r>
                  <a:rPr lang="en-US" altLang="zh-CN" sz="2400" b="1" baseline="-25000" dirty="0">
                    <a:solidFill>
                      <a:srgbClr val="FF0000"/>
                    </a:solidFill>
                    <a:latin typeface="Times New Roman" pitchFamily="18" charset="0"/>
                    <a:cs typeface="Times New Roman" pitchFamily="18" charset="0"/>
                  </a:rPr>
                  <a:t>2</a:t>
                </a:r>
                <a:r>
                  <a:rPr lang="zh-CN" altLang="zh-CN" sz="2400" b="1" dirty="0">
                    <a:solidFill>
                      <a:srgbClr val="FF0000"/>
                    </a:solidFill>
                    <a:latin typeface="Times New Roman" pitchFamily="18" charset="0"/>
                    <a:cs typeface="Times New Roman" pitchFamily="18" charset="0"/>
                  </a:rPr>
                  <a:t>↑</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7" name="TextBox 6"/>
              <p:cNvSpPr txBox="1">
                <a:spLocks noRot="1" noChangeAspect="1" noMove="1" noResize="1" noEditPoints="1" noAdjustHandles="1" noChangeArrowheads="1" noChangeShapeType="1" noTextEdit="1"/>
              </p:cNvSpPr>
              <p:nvPr/>
            </p:nvSpPr>
            <p:spPr>
              <a:xfrm>
                <a:off x="7265921" y="3772664"/>
                <a:ext cx="3221458" cy="465064"/>
              </a:xfrm>
              <a:prstGeom prst="rect">
                <a:avLst/>
              </a:prstGeom>
              <a:blipFill rotWithShape="1">
                <a:blip r:embed="rId4"/>
                <a:stretch>
                  <a:fillRect l="-3030" t="-17105" r="-568" b="-22368"/>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2449971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911911" y="2435137"/>
            <a:ext cx="8593335" cy="2308324"/>
          </a:xfrm>
          <a:prstGeom prst="rect">
            <a:avLst/>
          </a:prstGeom>
          <a:noFill/>
        </p:spPr>
        <p:txBody>
          <a:bodyPr wrap="square" rtlCol="0">
            <a:spAutoFit/>
          </a:bodyPr>
          <a:lstStyle/>
          <a:p>
            <a:pPr algn="just">
              <a:lnSpc>
                <a:spcPct val="150000"/>
              </a:lnSpc>
            </a:pPr>
            <a:r>
              <a:rPr lang="en-US" altLang="zh-CN" sz="2400" b="1" dirty="0">
                <a:latin typeface="Times New Roman" pitchFamily="18" charset="0"/>
                <a:ea typeface="宋体" pitchFamily="2" charset="-122"/>
                <a:cs typeface="Times New Roman" pitchFamily="18" charset="0"/>
              </a:rPr>
              <a:t>4.</a:t>
            </a:r>
            <a:r>
              <a:rPr lang="zh-CN" altLang="en-US" sz="2400" b="1" dirty="0">
                <a:latin typeface="Times New Roman" pitchFamily="18" charset="0"/>
                <a:ea typeface="宋体" pitchFamily="2" charset="-122"/>
                <a:cs typeface="Times New Roman" pitchFamily="18" charset="0"/>
              </a:rPr>
              <a:t>二氧化碳与澄清石灰水反应的实验</a:t>
            </a:r>
          </a:p>
          <a:p>
            <a:pPr algn="just">
              <a:lnSpc>
                <a:spcPct val="150000"/>
              </a:lnSpc>
            </a:pP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实验操作</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将二氧化碳通入澄清石灰水中。</a:t>
            </a:r>
          </a:p>
          <a:p>
            <a:pPr algn="just">
              <a:lnSpc>
                <a:spcPct val="150000"/>
              </a:lnSpc>
            </a:pP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实验现象</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澄清的石灰水变浑浊。</a:t>
            </a:r>
          </a:p>
          <a:p>
            <a:pPr algn="just">
              <a:lnSpc>
                <a:spcPct val="150000"/>
              </a:lnSpc>
            </a:pPr>
            <a:r>
              <a:rPr lang="en-US" altLang="zh-CN" sz="2400" b="1" dirty="0" smtClean="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化学方程式</a:t>
            </a:r>
            <a:r>
              <a:rPr lang="en-US" altLang="zh-CN" sz="2400" b="1" dirty="0" smtClean="0">
                <a:latin typeface="Times New Roman" pitchFamily="18" charset="0"/>
                <a:ea typeface="宋体" pitchFamily="2" charset="-122"/>
                <a:cs typeface="Times New Roman" pitchFamily="18" charset="0"/>
              </a:rPr>
              <a:t>】</a:t>
            </a:r>
            <a:r>
              <a:rPr lang="zh-CN" altLang="en-US"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endParaRPr lang="zh-CN" altLang="en-US" sz="2400" b="1" dirty="0">
              <a:latin typeface="Times New Roman" pitchFamily="18" charset="0"/>
              <a:ea typeface="宋体" pitchFamily="2" charset="-122"/>
              <a:cs typeface="Times New Roman" pitchFamily="18" charset="0"/>
            </a:endParaRPr>
          </a:p>
        </p:txBody>
      </p:sp>
      <mc:AlternateContent xmlns:mc="http://schemas.openxmlformats.org/markup-compatibility/2006">
        <mc:Choice xmlns:a14="http://schemas.microsoft.com/office/drawing/2010/main" xmlns="" Requires="a14">
          <p:sp>
            <p:nvSpPr>
              <p:cNvPr id="6" name="TextBox 5"/>
              <p:cNvSpPr txBox="1"/>
              <p:nvPr/>
            </p:nvSpPr>
            <p:spPr>
              <a:xfrm>
                <a:off x="3296360" y="4172176"/>
                <a:ext cx="4910665" cy="465064"/>
              </a:xfrm>
              <a:prstGeom prst="rect">
                <a:avLst/>
              </a:prstGeom>
              <a:noFill/>
            </p:spPr>
            <p:txBody>
              <a:bodyPr wrap="square" rtlCol="0">
                <a:spAutoFit/>
              </a:bodyPr>
              <a:lstStyle/>
              <a:p>
                <a:r>
                  <a:rPr lang="en-US" altLang="zh-CN" sz="2400" b="1" dirty="0" smtClean="0">
                    <a:solidFill>
                      <a:srgbClr val="FF0000"/>
                    </a:solidFill>
                    <a:latin typeface="Times New Roman" pitchFamily="18" charset="0"/>
                    <a:cs typeface="Times New Roman" pitchFamily="18" charset="0"/>
                  </a:rPr>
                  <a:t>CO</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+Ca</a:t>
                </a:r>
                <a:r>
                  <a:rPr lang="en-US" altLang="zh-CN" sz="2400" b="1" dirty="0">
                    <a:solidFill>
                      <a:srgbClr val="FF0000"/>
                    </a:solidFill>
                    <a:latin typeface="宋体" pitchFamily="2" charset="-122"/>
                    <a:ea typeface="宋体" pitchFamily="2" charset="-122"/>
                    <a:cs typeface="Times New Roman" pitchFamily="18" charset="0"/>
                  </a:rPr>
                  <a:t>(</a:t>
                </a:r>
                <a:r>
                  <a:rPr lang="en-US" altLang="zh-CN" sz="2400" b="1" dirty="0">
                    <a:solidFill>
                      <a:srgbClr val="FF0000"/>
                    </a:solidFill>
                    <a:latin typeface="Times New Roman" pitchFamily="18" charset="0"/>
                    <a:cs typeface="Times New Roman" pitchFamily="18" charset="0"/>
                  </a:rPr>
                  <a:t>OH</a:t>
                </a:r>
                <a:r>
                  <a:rPr lang="en-US" altLang="zh-CN" sz="2400" b="1" dirty="0">
                    <a:solidFill>
                      <a:srgbClr val="FF0000"/>
                    </a:solidFill>
                    <a:latin typeface="宋体" pitchFamily="2" charset="-122"/>
                    <a:ea typeface="宋体" pitchFamily="2" charset="-122"/>
                    <a:cs typeface="Times New Roman" pitchFamily="18" charset="0"/>
                  </a:rPr>
                  <a:t>)</a:t>
                </a:r>
                <a:r>
                  <a:rPr lang="en-US" altLang="zh-CN" sz="2400" b="1" baseline="-25000" dirty="0">
                    <a:solidFill>
                      <a:srgbClr val="FF0000"/>
                    </a:solidFill>
                    <a:latin typeface="Times New Roman" pitchFamily="18" charset="0"/>
                    <a:cs typeface="Times New Roman" pitchFamily="18" charset="0"/>
                  </a:rPr>
                  <a:t>2</a:t>
                </a:r>
                <a:r>
                  <a:rPr lang="en-US" altLang="zh-CN" sz="2400" b="1" dirty="0" smtClean="0">
                    <a:solidFill>
                      <a:srgbClr val="FF0000"/>
                    </a:solidFill>
                    <a:latin typeface="Times New Roman" pitchFamily="18" charset="0"/>
                    <a:cs typeface="Times New Roman" pitchFamily="18" charset="0"/>
                  </a:rPr>
                  <a:t/>
                </a:r>
                <a14:m>
                  <m:oMath xmlns:m="http://schemas.openxmlformats.org/officeDocument/2006/math">
                    <m:f>
                      <m:fPr>
                        <m:ctrlPr>
                          <a:rPr lang="en-US" altLang="zh-CN" sz="20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2000" b="1" i="1" dirty="0">
                                <a:solidFill>
                                  <a:srgbClr val="FF0000"/>
                                </a:solidFill>
                                <a:latin typeface="Cambria Math"/>
                                <a:ea typeface="宋体" panose="02010600030101010101" pitchFamily="2" charset="-122"/>
                                <a:cs typeface="Cambria Math" panose="02040503050406030204" charset="0"/>
                              </a:rPr>
                            </m:ctrlPr>
                          </m:barPr>
                          <m:e>
                            <m:r>
                              <a:rPr lang="en-US" altLang="zh-CN" sz="2000" b="1" dirty="0">
                                <a:solidFill>
                                  <a:srgbClr val="FF0000"/>
                                </a:solidFill>
                                <a:latin typeface="Cambria Math"/>
                                <a:ea typeface="宋体" panose="02010600030101010101" pitchFamily="2" charset="-122"/>
                                <a:cs typeface="Cambria Math" panose="02040503050406030204" charset="0"/>
                              </a:rPr>
                              <m:t>             </m:t>
                            </m:r>
                          </m:e>
                        </m:bar>
                      </m:num>
                      <m:den>
                        <m:r>
                          <a:rPr lang="en-US" altLang="zh-CN" sz="20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20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smtClean="0">
                    <a:solidFill>
                      <a:srgbClr val="FF0000"/>
                    </a:solidFill>
                    <a:latin typeface="Times New Roman" pitchFamily="18" charset="0"/>
                    <a:cs typeface="Times New Roman" pitchFamily="18" charset="0"/>
                  </a:rPr>
                  <a:t> CaCO</a:t>
                </a:r>
                <a:r>
                  <a:rPr lang="en-US" altLang="zh-CN" sz="2400" b="1" baseline="-25000" dirty="0" smtClean="0">
                    <a:solidFill>
                      <a:srgbClr val="FF0000"/>
                    </a:solidFill>
                    <a:latin typeface="Times New Roman" pitchFamily="18" charset="0"/>
                    <a:cs typeface="Times New Roman" pitchFamily="18" charset="0"/>
                  </a:rPr>
                  <a:t>3</a:t>
                </a:r>
                <a:r>
                  <a:rPr lang="zh-CN" altLang="zh-CN" sz="2400" b="1" dirty="0">
                    <a:solidFill>
                      <a:srgbClr val="FF0000"/>
                    </a:solidFill>
                    <a:latin typeface="Times New Roman" pitchFamily="18" charset="0"/>
                    <a:cs typeface="Times New Roman" pitchFamily="18" charset="0"/>
                  </a:rPr>
                  <a:t>↓</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6" name="TextBox 5"/>
              <p:cNvSpPr txBox="1">
                <a:spLocks noRot="1" noChangeAspect="1" noMove="1" noResize="1" noEditPoints="1" noAdjustHandles="1" noChangeArrowheads="1" noChangeShapeType="1" noTextEdit="1"/>
              </p:cNvSpPr>
              <p:nvPr/>
            </p:nvSpPr>
            <p:spPr>
              <a:xfrm>
                <a:off x="3296360" y="4172176"/>
                <a:ext cx="4910665" cy="465064"/>
              </a:xfrm>
              <a:prstGeom prst="rect">
                <a:avLst/>
              </a:prstGeom>
              <a:blipFill rotWithShape="1">
                <a:blip r:embed="rId3"/>
                <a:stretch>
                  <a:fillRect l="-1988" t="-22078" b="-20779"/>
                </a:stretch>
              </a:blipFill>
            </p:spPr>
            <p:txBody>
              <a:bodyPr/>
              <a:lstStyle/>
              <a:p>
                <a:r>
                  <a:rPr lang="zh-CN" altLang="en-US">
                    <a:noFill/>
                  </a:rPr>
                  <a:t> </a:t>
                </a:r>
              </a:p>
            </p:txBody>
          </p:sp>
        </mc:Fallback>
      </mc:AlternateContent>
      <p:pic>
        <p:nvPicPr>
          <p:cNvPr id="7" name="1219.eps" descr="id:2147502265;FounderCES"/>
          <p:cNvPicPr>
            <a:picLocks noChangeAspect="1"/>
          </p:cNvPicPr>
          <p:nvPr/>
        </p:nvPicPr>
        <p:blipFill>
          <a:blip r:embed="rId4"/>
          <a:stretch>
            <a:fillRect/>
          </a:stretch>
        </p:blipFill>
        <p:spPr>
          <a:xfrm>
            <a:off x="9557172" y="2664569"/>
            <a:ext cx="1174044" cy="1849460"/>
          </a:xfrm>
          <a:prstGeom prst="rect">
            <a:avLst/>
          </a:prstGeom>
        </p:spPr>
      </p:pic>
    </p:spTree>
    <p:extLst>
      <p:ext uri="{BB962C8B-B14F-4D97-AF65-F5344CB8AC3E}">
        <p14:creationId xmlns:p14="http://schemas.microsoft.com/office/powerpoint/2010/main" xmlns="" val="3822784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541867" y="1385724"/>
            <a:ext cx="11130844"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zh-CN" altLang="en-US" sz="2400" b="1" dirty="0">
                <a:latin typeface="Times New Roman" pitchFamily="18" charset="0"/>
                <a:ea typeface="宋体" pitchFamily="2" charset="-122"/>
                <a:cs typeface="Times New Roman" pitchFamily="18" charset="0"/>
              </a:rPr>
              <a:t>方案二</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小刚用如图所示的装置进行实验。实验开始时先通入一会儿</a:t>
            </a:r>
            <a:r>
              <a:rPr lang="zh-CN" altLang="en-US" sz="2400" b="1" dirty="0" smtClean="0">
                <a:latin typeface="Times New Roman" pitchFamily="18" charset="0"/>
                <a:ea typeface="宋体" pitchFamily="2" charset="-122"/>
                <a:cs typeface="Times New Roman" pitchFamily="18" charset="0"/>
              </a:rPr>
              <a:t>氮气，然后</a:t>
            </a:r>
            <a:r>
              <a:rPr lang="zh-CN" altLang="en-US" sz="2400" b="1" dirty="0">
                <a:latin typeface="Times New Roman" pitchFamily="18" charset="0"/>
                <a:ea typeface="宋体" pitchFamily="2" charset="-122"/>
                <a:cs typeface="Times New Roman" pitchFamily="18" charset="0"/>
              </a:rPr>
              <a:t>关闭弹簧</a:t>
            </a:r>
            <a:r>
              <a:rPr lang="zh-CN" altLang="en-US" sz="2400" b="1" dirty="0" smtClean="0">
                <a:latin typeface="Times New Roman" pitchFamily="18" charset="0"/>
                <a:ea typeface="宋体" pitchFamily="2" charset="-122"/>
                <a:cs typeface="Times New Roman" pitchFamily="18" charset="0"/>
              </a:rPr>
              <a:t>夹，点燃</a:t>
            </a:r>
            <a:r>
              <a:rPr lang="zh-CN" altLang="en-US" sz="2400" b="1" dirty="0">
                <a:latin typeface="Times New Roman" pitchFamily="18" charset="0"/>
                <a:ea typeface="宋体" pitchFamily="2" charset="-122"/>
                <a:cs typeface="Times New Roman" pitchFamily="18" charset="0"/>
              </a:rPr>
              <a:t>酒精灯给蔗糖加强热</a:t>
            </a:r>
            <a:r>
              <a:rPr lang="zh-CN" altLang="en-US" sz="2400" b="1" dirty="0" smtClean="0">
                <a:latin typeface="Times New Roman" pitchFamily="18" charset="0"/>
                <a:ea typeface="宋体" pitchFamily="2" charset="-122"/>
                <a:cs typeface="Times New Roman" pitchFamily="18" charset="0"/>
              </a:rPr>
              <a:t>。</a:t>
            </a:r>
            <a:endParaRPr lang="en-US" altLang="zh-CN" sz="2400" b="1" dirty="0">
              <a:latin typeface="Times New Roman" pitchFamily="18" charset="0"/>
              <a:ea typeface="宋体" pitchFamily="2" charset="-122"/>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pic>
        <p:nvPicPr>
          <p:cNvPr id="9" name="1202.eps" descr="id:2147501900;FounderCES"/>
          <p:cNvPicPr>
            <a:picLocks noChangeAspect="1"/>
          </p:cNvPicPr>
          <p:nvPr/>
        </p:nvPicPr>
        <p:blipFill>
          <a:blip r:embed="rId4"/>
          <a:stretch>
            <a:fillRect/>
          </a:stretch>
        </p:blipFill>
        <p:spPr>
          <a:xfrm>
            <a:off x="7520060" y="1985392"/>
            <a:ext cx="4005896" cy="1620000"/>
          </a:xfrm>
          <a:prstGeom prst="rect">
            <a:avLst/>
          </a:prstGeom>
        </p:spPr>
      </p:pic>
      <p:sp>
        <p:nvSpPr>
          <p:cNvPr id="10" name="文本框 99"/>
          <p:cNvSpPr txBox="1">
            <a:spLocks noChangeArrowheads="1"/>
          </p:cNvSpPr>
          <p:nvPr/>
        </p:nvSpPr>
        <p:spPr bwMode="auto">
          <a:xfrm>
            <a:off x="541867" y="3804338"/>
            <a:ext cx="11130844" cy="2308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）观察</a:t>
            </a:r>
            <a:r>
              <a:rPr lang="zh-CN" altLang="en-US" sz="2400" b="1" dirty="0">
                <a:latin typeface="Times New Roman" pitchFamily="18" charset="0"/>
                <a:ea typeface="宋体" pitchFamily="2" charset="-122"/>
                <a:cs typeface="Times New Roman" pitchFamily="18" charset="0"/>
              </a:rPr>
              <a:t>到</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u="sng"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出现，说明</a:t>
            </a:r>
            <a:r>
              <a:rPr lang="zh-CN" altLang="en-US" sz="2400" b="1" dirty="0">
                <a:latin typeface="Times New Roman" pitchFamily="18" charset="0"/>
                <a:ea typeface="宋体" pitchFamily="2" charset="-122"/>
                <a:cs typeface="Times New Roman" pitchFamily="18" charset="0"/>
              </a:rPr>
              <a:t>蔗糖中含有氢元素和氧元素。 </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zh-CN" altLang="en-US"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）观察到硬质玻璃管中残留有黑色固体，他猜测该黑色固体是单质碳，并继续利用如图所示的装置，另选试剂进行了验证单质碳的实验。实验过程和现象如下</a:t>
            </a:r>
            <a:r>
              <a:rPr lang="en-US" altLang="zh-CN" sz="2400" b="1" dirty="0" smtClean="0">
                <a:latin typeface="Times New Roman" pitchFamily="18" charset="0"/>
                <a:ea typeface="宋体" pitchFamily="2" charset="-122"/>
                <a:cs typeface="Times New Roman" pitchFamily="18" charset="0"/>
              </a:rPr>
              <a:t>:</a:t>
            </a:r>
            <a:endParaRPr lang="en-US" altLang="zh-CN" sz="2400" b="1" dirty="0">
              <a:latin typeface="Times New Roman" pitchFamily="18" charset="0"/>
              <a:ea typeface="宋体" pitchFamily="2" charset="-122"/>
              <a:cs typeface="Times New Roman" pitchFamily="18" charset="0"/>
            </a:endParaRPr>
          </a:p>
        </p:txBody>
      </p:sp>
      <p:sp>
        <p:nvSpPr>
          <p:cNvPr id="8" name="矩形 7"/>
          <p:cNvSpPr/>
          <p:nvPr/>
        </p:nvSpPr>
        <p:spPr>
          <a:xfrm flipH="1">
            <a:off x="2438399" y="3844480"/>
            <a:ext cx="5497689" cy="461665"/>
          </a:xfrm>
          <a:prstGeom prst="rect">
            <a:avLst/>
          </a:prstGeom>
        </p:spPr>
        <p:txBody>
          <a:bodyPr wrap="square">
            <a:spAutoFit/>
          </a:bodyPr>
          <a:lstStyle/>
          <a:p>
            <a:r>
              <a:rPr lang="zh-CN" altLang="en-US" sz="2400" b="1" noProof="1" smtClean="0">
                <a:solidFill>
                  <a:srgbClr val="FF0000"/>
                </a:solidFill>
                <a:latin typeface="宋体" pitchFamily="2" charset="-122"/>
                <a:ea typeface="宋体" pitchFamily="2" charset="-122"/>
                <a:cs typeface="Times New Roman" pitchFamily="18" charset="0"/>
              </a:rPr>
              <a:t>小</a:t>
            </a:r>
            <a:r>
              <a:rPr lang="zh-CN" altLang="en-US" sz="2400" b="1" noProof="1">
                <a:solidFill>
                  <a:srgbClr val="FF0000"/>
                </a:solidFill>
                <a:latin typeface="宋体" pitchFamily="2" charset="-122"/>
                <a:ea typeface="宋体" pitchFamily="2" charset="-122"/>
                <a:cs typeface="Times New Roman" pitchFamily="18" charset="0"/>
              </a:rPr>
              <a:t>烧杯</a:t>
            </a:r>
            <a:r>
              <a:rPr lang="en-US" altLang="zh-CN" sz="2400" b="1" noProof="1">
                <a:solidFill>
                  <a:srgbClr val="FF0000"/>
                </a:solidFill>
                <a:latin typeface="宋体" pitchFamily="2" charset="-122"/>
                <a:ea typeface="宋体" pitchFamily="2" charset="-122"/>
                <a:cs typeface="Times New Roman" pitchFamily="18" charset="0"/>
              </a:rPr>
              <a:t>(</a:t>
            </a:r>
            <a:r>
              <a:rPr lang="zh-CN" altLang="en-US" sz="2400" b="1" noProof="1">
                <a:solidFill>
                  <a:srgbClr val="FF0000"/>
                </a:solidFill>
                <a:latin typeface="宋体" pitchFamily="2" charset="-122"/>
                <a:ea typeface="宋体" pitchFamily="2" charset="-122"/>
                <a:cs typeface="Times New Roman" pitchFamily="18" charset="0"/>
              </a:rPr>
              <a:t>或玻璃导管</a:t>
            </a:r>
            <a:r>
              <a:rPr lang="en-US" altLang="zh-CN" sz="2400" b="1" noProof="1">
                <a:solidFill>
                  <a:srgbClr val="FF0000"/>
                </a:solidFill>
                <a:latin typeface="宋体" pitchFamily="2" charset="-122"/>
                <a:ea typeface="宋体" pitchFamily="2" charset="-122"/>
                <a:cs typeface="Times New Roman" pitchFamily="18" charset="0"/>
              </a:rPr>
              <a:t>)</a:t>
            </a:r>
            <a:r>
              <a:rPr lang="zh-CN" altLang="en-US" sz="2400" b="1" noProof="1">
                <a:solidFill>
                  <a:srgbClr val="FF0000"/>
                </a:solidFill>
                <a:latin typeface="宋体" pitchFamily="2" charset="-122"/>
                <a:ea typeface="宋体" pitchFamily="2" charset="-122"/>
                <a:cs typeface="Times New Roman" pitchFamily="18" charset="0"/>
              </a:rPr>
              <a:t>中有水珠</a:t>
            </a:r>
            <a:r>
              <a:rPr lang="en-US" altLang="zh-CN" sz="2400" b="1" noProof="1">
                <a:solidFill>
                  <a:srgbClr val="FF0000"/>
                </a:solidFill>
                <a:latin typeface="宋体" pitchFamily="2" charset="-122"/>
                <a:ea typeface="宋体" pitchFamily="2" charset="-122"/>
                <a:cs typeface="Times New Roman" pitchFamily="18" charset="0"/>
              </a:rPr>
              <a:t>(</a:t>
            </a:r>
            <a:r>
              <a:rPr lang="zh-CN" altLang="en-US" sz="2400" b="1" noProof="1">
                <a:solidFill>
                  <a:srgbClr val="FF0000"/>
                </a:solidFill>
                <a:latin typeface="宋体" pitchFamily="2" charset="-122"/>
                <a:ea typeface="宋体" pitchFamily="2" charset="-122"/>
                <a:cs typeface="Times New Roman" pitchFamily="18" charset="0"/>
              </a:rPr>
              <a:t>或水雾</a:t>
            </a:r>
            <a:r>
              <a:rPr lang="en-US" altLang="zh-CN" sz="2400" b="1" noProof="1">
                <a:solidFill>
                  <a:srgbClr val="FF0000"/>
                </a:solidFill>
                <a:latin typeface="宋体" pitchFamily="2" charset="-122"/>
                <a:ea typeface="宋体" pitchFamily="2" charset="-122"/>
                <a:cs typeface="Times New Roman" pitchFamily="18" charset="0"/>
              </a:rPr>
              <a:t>)</a:t>
            </a:r>
            <a:endParaRPr lang="zh-CN" altLang="en-US" sz="2400" dirty="0">
              <a:latin typeface="宋体" pitchFamily="2" charset="-122"/>
              <a:ea typeface="宋体" pitchFamily="2" charset="-122"/>
              <a:cs typeface="Times New Roman" pitchFamily="18" charset="0"/>
            </a:endParaRPr>
          </a:p>
        </p:txBody>
      </p:sp>
    </p:spTree>
    <p:extLst>
      <p:ext uri="{BB962C8B-B14F-4D97-AF65-F5344CB8AC3E}">
        <p14:creationId xmlns:p14="http://schemas.microsoft.com/office/powerpoint/2010/main" xmlns="" val="1453205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550663" y="1151063"/>
            <a:ext cx="11065601" cy="5632311"/>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5.</a:t>
            </a:r>
            <a:r>
              <a:rPr lang="zh-CN" altLang="en-US" sz="2400" b="1" dirty="0">
                <a:latin typeface="Times New Roman" pitchFamily="18" charset="0"/>
                <a:ea typeface="宋体" pitchFamily="2" charset="-122"/>
                <a:cs typeface="Times New Roman" pitchFamily="18" charset="0"/>
              </a:rPr>
              <a:t>二氧化碳与氢氧化钠反应的</a:t>
            </a:r>
            <a:r>
              <a:rPr lang="zh-CN" altLang="en-US" sz="2400" b="1" dirty="0" smtClean="0">
                <a:latin typeface="Times New Roman" pitchFamily="18" charset="0"/>
                <a:ea typeface="宋体" pitchFamily="2" charset="-122"/>
                <a:cs typeface="Times New Roman" pitchFamily="18" charset="0"/>
              </a:rPr>
              <a:t>实验</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zh-CN" altLang="en-US" sz="2400" b="1" dirty="0">
              <a:latin typeface="Times New Roman" pitchFamily="18" charset="0"/>
              <a:ea typeface="宋体" pitchFamily="2" charset="-122"/>
              <a:cs typeface="Times New Roman" pitchFamily="18" charset="0"/>
            </a:endParaRP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）对比法</a:t>
            </a:r>
            <a:r>
              <a:rPr lang="zh-CN" altLang="en-US" sz="2400" b="1" dirty="0">
                <a:latin typeface="Times New Roman" pitchFamily="18" charset="0"/>
                <a:ea typeface="宋体" pitchFamily="2" charset="-122"/>
                <a:cs typeface="Times New Roman" pitchFamily="18" charset="0"/>
              </a:rPr>
              <a:t>。取两个质地和规格相同的矿泉水</a:t>
            </a:r>
            <a:r>
              <a:rPr lang="zh-CN" altLang="en-US" sz="2400" b="1" dirty="0" smtClean="0">
                <a:latin typeface="Times New Roman" pitchFamily="18" charset="0"/>
                <a:ea typeface="宋体" pitchFamily="2" charset="-122"/>
                <a:cs typeface="Times New Roman" pitchFamily="18" charset="0"/>
              </a:rPr>
              <a:t>瓶，充满</a:t>
            </a:r>
            <a:r>
              <a:rPr lang="zh-CN" altLang="en-US" sz="2400" b="1" dirty="0">
                <a:latin typeface="Times New Roman" pitchFamily="18" charset="0"/>
                <a:ea typeface="宋体" pitchFamily="2" charset="-122"/>
                <a:cs typeface="Times New Roman" pitchFamily="18" charset="0"/>
              </a:rPr>
              <a:t>二氧化碳</a:t>
            </a:r>
            <a:r>
              <a:rPr lang="zh-CN" altLang="en-US" sz="2400" b="1" dirty="0" smtClean="0">
                <a:latin typeface="Times New Roman" pitchFamily="18" charset="0"/>
                <a:ea typeface="宋体" pitchFamily="2" charset="-122"/>
                <a:cs typeface="Times New Roman" pitchFamily="18" charset="0"/>
              </a:rPr>
              <a:t>后，往</a:t>
            </a:r>
            <a:r>
              <a:rPr lang="zh-CN" altLang="en-US" sz="2400" b="1" dirty="0">
                <a:latin typeface="Times New Roman" pitchFamily="18" charset="0"/>
                <a:ea typeface="宋体" pitchFamily="2" charset="-122"/>
                <a:cs typeface="Times New Roman" pitchFamily="18" charset="0"/>
              </a:rPr>
              <a:t>其中一个瓶中加入</a:t>
            </a:r>
            <a:r>
              <a:rPr lang="zh-CN" altLang="en-US" sz="2400" b="1" dirty="0" smtClean="0">
                <a:latin typeface="Times New Roman" pitchFamily="18" charset="0"/>
                <a:ea typeface="宋体" pitchFamily="2" charset="-122"/>
                <a:cs typeface="Times New Roman" pitchFamily="18" charset="0"/>
              </a:rPr>
              <a:t>水，另</a:t>
            </a:r>
            <a:r>
              <a:rPr lang="zh-CN" altLang="en-US" sz="2400" b="1" dirty="0">
                <a:latin typeface="Times New Roman" pitchFamily="18" charset="0"/>
                <a:ea typeface="宋体" pitchFamily="2" charset="-122"/>
                <a:cs typeface="Times New Roman" pitchFamily="18" charset="0"/>
              </a:rPr>
              <a:t>一个瓶中加入等体积的氢氧化钠</a:t>
            </a:r>
            <a:r>
              <a:rPr lang="zh-CN" altLang="en-US" sz="2400" b="1" dirty="0" smtClean="0">
                <a:latin typeface="Times New Roman" pitchFamily="18" charset="0"/>
                <a:ea typeface="宋体" pitchFamily="2" charset="-122"/>
                <a:cs typeface="Times New Roman" pitchFamily="18" charset="0"/>
              </a:rPr>
              <a:t>溶液，盖</a:t>
            </a:r>
            <a:r>
              <a:rPr lang="zh-CN" altLang="en-US" sz="2400" b="1" dirty="0">
                <a:latin typeface="Times New Roman" pitchFamily="18" charset="0"/>
                <a:ea typeface="宋体" pitchFamily="2" charset="-122"/>
                <a:cs typeface="Times New Roman" pitchFamily="18" charset="0"/>
              </a:rPr>
              <a:t>好瓶盖后</a:t>
            </a:r>
            <a:r>
              <a:rPr lang="zh-CN" altLang="en-US" sz="2400" b="1" dirty="0" smtClean="0">
                <a:latin typeface="Times New Roman" pitchFamily="18" charset="0"/>
                <a:ea typeface="宋体" pitchFamily="2" charset="-122"/>
                <a:cs typeface="Times New Roman" pitchFamily="18" charset="0"/>
              </a:rPr>
              <a:t>振荡，依据</a:t>
            </a:r>
            <a:r>
              <a:rPr lang="zh-CN" altLang="en-US" sz="2400" b="1" dirty="0">
                <a:latin typeface="Times New Roman" pitchFamily="18" charset="0"/>
                <a:ea typeface="宋体" pitchFamily="2" charset="-122"/>
                <a:cs typeface="Times New Roman" pitchFamily="18" charset="0"/>
              </a:rPr>
              <a:t>塑料瓶变瘪的程度进行判断。</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）利用</a:t>
            </a:r>
            <a:r>
              <a:rPr lang="zh-CN" altLang="en-US" sz="2400" b="1" dirty="0">
                <a:latin typeface="Times New Roman" pitchFamily="18" charset="0"/>
                <a:ea typeface="宋体" pitchFamily="2" charset="-122"/>
                <a:cs typeface="Times New Roman" pitchFamily="18" charset="0"/>
              </a:rPr>
              <a:t>氢氧化钠浓</a:t>
            </a:r>
            <a:r>
              <a:rPr lang="zh-CN" altLang="en-US" sz="2400" b="1" dirty="0" smtClean="0">
                <a:latin typeface="Times New Roman" pitchFamily="18" charset="0"/>
                <a:ea typeface="宋体" pitchFamily="2" charset="-122"/>
                <a:cs typeface="Times New Roman" pitchFamily="18" charset="0"/>
              </a:rPr>
              <a:t>溶液，控制</a:t>
            </a:r>
            <a:r>
              <a:rPr lang="zh-CN" altLang="en-US" sz="2400" b="1" dirty="0">
                <a:latin typeface="Times New Roman" pitchFamily="18" charset="0"/>
                <a:ea typeface="宋体" pitchFamily="2" charset="-122"/>
                <a:cs typeface="Times New Roman" pitchFamily="18" charset="0"/>
              </a:rPr>
              <a:t>氢氧化钠溶液的</a:t>
            </a:r>
            <a:r>
              <a:rPr lang="zh-CN" altLang="en-US" sz="2400" b="1" dirty="0" smtClean="0">
                <a:latin typeface="Times New Roman" pitchFamily="18" charset="0"/>
                <a:ea typeface="宋体" pitchFamily="2" charset="-122"/>
                <a:cs typeface="Times New Roman" pitchFamily="18" charset="0"/>
              </a:rPr>
              <a:t>量，采用</a:t>
            </a:r>
            <a:r>
              <a:rPr lang="zh-CN" altLang="en-US" sz="2400" b="1" dirty="0">
                <a:latin typeface="Times New Roman" pitchFamily="18" charset="0"/>
                <a:ea typeface="宋体" pitchFamily="2" charset="-122"/>
                <a:cs typeface="Times New Roman" pitchFamily="18" charset="0"/>
              </a:rPr>
              <a:t>以下</a:t>
            </a:r>
            <a:r>
              <a:rPr lang="en-US" altLang="zh-CN" sz="2400" b="1" dirty="0">
                <a:latin typeface="Times New Roman" pitchFamily="18" charset="0"/>
                <a:ea typeface="宋体" pitchFamily="2" charset="-122"/>
                <a:cs typeface="Times New Roman" pitchFamily="18" charset="0"/>
              </a:rPr>
              <a:t>3</a:t>
            </a:r>
            <a:r>
              <a:rPr lang="zh-CN" altLang="en-US" sz="2400" b="1" dirty="0">
                <a:latin typeface="Times New Roman" pitchFamily="18" charset="0"/>
                <a:ea typeface="宋体" pitchFamily="2" charset="-122"/>
                <a:cs typeface="Times New Roman" pitchFamily="18" charset="0"/>
              </a:rPr>
              <a:t>个</a:t>
            </a:r>
            <a:r>
              <a:rPr lang="zh-CN" altLang="en-US" sz="2400" b="1" dirty="0" smtClean="0">
                <a:latin typeface="Times New Roman" pitchFamily="18" charset="0"/>
                <a:ea typeface="宋体" pitchFamily="2" charset="-122"/>
                <a:cs typeface="Times New Roman" pitchFamily="18" charset="0"/>
              </a:rPr>
              <a:t>实验，都</a:t>
            </a:r>
            <a:r>
              <a:rPr lang="zh-CN" altLang="en-US" sz="2400" b="1" dirty="0">
                <a:latin typeface="Times New Roman" pitchFamily="18" charset="0"/>
                <a:ea typeface="宋体" pitchFamily="2" charset="-122"/>
                <a:cs typeface="Times New Roman" pitchFamily="18" charset="0"/>
              </a:rPr>
              <a:t>能证明二氧化碳与氢氧化钠发生了反应</a:t>
            </a:r>
            <a:r>
              <a:rPr lang="en-US" altLang="zh-CN" sz="2400" b="1" dirty="0">
                <a:latin typeface="宋体" pitchFamily="2" charset="-122"/>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中鸡蛋滑入锥形瓶</a:t>
            </a:r>
            <a:r>
              <a:rPr lang="zh-CN" altLang="en-US" sz="2400" b="1" dirty="0" smtClean="0">
                <a:latin typeface="Times New Roman" pitchFamily="18" charset="0"/>
                <a:ea typeface="宋体" pitchFamily="2" charset="-122"/>
                <a:cs typeface="Times New Roman" pitchFamily="18" charset="0"/>
              </a:rPr>
              <a:t>中，</a:t>
            </a:r>
            <a:r>
              <a:rPr lang="en-US" altLang="zh-CN" sz="2400" b="1" dirty="0" smtClean="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中气球变</a:t>
            </a:r>
            <a:r>
              <a:rPr lang="zh-CN" altLang="en-US" sz="2400" b="1" dirty="0" smtClean="0">
                <a:latin typeface="Times New Roman" pitchFamily="18" charset="0"/>
                <a:ea typeface="宋体" pitchFamily="2" charset="-122"/>
                <a:cs typeface="Times New Roman" pitchFamily="18" charset="0"/>
              </a:rPr>
              <a:t>鼓，</a:t>
            </a:r>
            <a:r>
              <a:rPr lang="en-US" altLang="zh-CN" sz="2400" b="1" dirty="0" smtClean="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中软塑料瓶变瘪</a:t>
            </a:r>
            <a:r>
              <a:rPr lang="en-US" altLang="zh-CN" sz="2400" b="1" dirty="0">
                <a:latin typeface="宋体" pitchFamily="2" charset="-122"/>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a:t>
            </a:r>
          </a:p>
        </p:txBody>
      </p:sp>
      <p:pic>
        <p:nvPicPr>
          <p:cNvPr id="11" name="1220.eps" descr="id:2147502272;FounderCES"/>
          <p:cNvPicPr>
            <a:picLocks noChangeAspect="1"/>
          </p:cNvPicPr>
          <p:nvPr/>
        </p:nvPicPr>
        <p:blipFill>
          <a:blip r:embed="rId3"/>
          <a:stretch>
            <a:fillRect/>
          </a:stretch>
        </p:blipFill>
        <p:spPr>
          <a:xfrm>
            <a:off x="3332346" y="1806218"/>
            <a:ext cx="4411131" cy="1548000"/>
          </a:xfrm>
          <a:prstGeom prst="rect">
            <a:avLst/>
          </a:prstGeom>
        </p:spPr>
      </p:pic>
    </p:spTree>
    <p:extLst>
      <p:ext uri="{BB962C8B-B14F-4D97-AF65-F5344CB8AC3E}">
        <p14:creationId xmlns:p14="http://schemas.microsoft.com/office/powerpoint/2010/main" xmlns="" val="395836717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61954" y="3376524"/>
            <a:ext cx="7108849" cy="2780248"/>
          </a:xfrm>
          <a:prstGeom prst="rect">
            <a:avLst/>
          </a:prstGeom>
          <a:noFill/>
        </p:spPr>
        <p:txBody>
          <a:bodyPr wrap="square" rtlCol="0">
            <a:spAutoFit/>
          </a:bodyPr>
          <a:lstStyle/>
          <a:p>
            <a:pPr>
              <a:lnSpc>
                <a:spcPts val="4000"/>
              </a:lnSpc>
            </a:pPr>
            <a:r>
              <a:rPr lang="zh-CN" altLang="en-US"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1</a:t>
            </a:r>
            <a:r>
              <a:rPr lang="zh-CN" altLang="en-US" sz="2400" b="1" dirty="0">
                <a:latin typeface="Times New Roman" pitchFamily="18" charset="0"/>
                <a:ea typeface="宋体" pitchFamily="2" charset="-122"/>
                <a:cs typeface="Times New Roman" pitchFamily="18" charset="0"/>
              </a:rPr>
              <a:t>）实验室用石灰石和稀盐酸制取</a:t>
            </a:r>
            <a:r>
              <a:rPr lang="en-US" altLang="zh-CN" sz="2400" b="1" dirty="0">
                <a:latin typeface="Times New Roman" pitchFamily="18" charset="0"/>
                <a:ea typeface="宋体" pitchFamily="2" charset="-122"/>
                <a:cs typeface="Times New Roman" pitchFamily="18" charset="0"/>
              </a:rPr>
              <a:t>CO</a:t>
            </a:r>
            <a:r>
              <a:rPr lang="en-US" altLang="zh-CN" sz="2400" b="1" baseline="-25000" dirty="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的化学方程</a:t>
            </a:r>
            <a:endParaRPr lang="en-US" altLang="zh-CN" sz="2400" b="1" dirty="0">
              <a:latin typeface="Times New Roman" pitchFamily="18" charset="0"/>
              <a:ea typeface="宋体" pitchFamily="2" charset="-122"/>
              <a:cs typeface="Times New Roman" pitchFamily="18" charset="0"/>
            </a:endParaRPr>
          </a:p>
          <a:p>
            <a:pPr>
              <a:lnSpc>
                <a:spcPts val="4000"/>
              </a:lnSpc>
            </a:pPr>
            <a:r>
              <a:rPr lang="zh-CN" altLang="en-US" sz="2400" b="1" dirty="0">
                <a:latin typeface="Times New Roman" pitchFamily="18" charset="0"/>
                <a:ea typeface="宋体" pitchFamily="2" charset="-122"/>
                <a:cs typeface="Times New Roman" pitchFamily="18" charset="0"/>
              </a:rPr>
              <a:t>式为</a:t>
            </a:r>
            <a:r>
              <a:rPr lang="zh-CN" altLang="en-US" sz="2400" b="1" u="sng"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仪器</a:t>
            </a:r>
            <a:r>
              <a:rPr lang="en-US" altLang="zh-CN" sz="2400" b="1" dirty="0">
                <a:latin typeface="Times New Roman" pitchFamily="18" charset="0"/>
                <a:cs typeface="Times New Roman" pitchFamily="18" charset="0"/>
              </a:rPr>
              <a:t>A</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D</a:t>
            </a:r>
            <a:r>
              <a:rPr lang="zh-CN" altLang="zh-CN" sz="2400" b="1" dirty="0">
                <a:latin typeface="Times New Roman" pitchFamily="18" charset="0"/>
                <a:cs typeface="Times New Roman" pitchFamily="18" charset="0"/>
              </a:rPr>
              <a:t>的名称分别</a:t>
            </a:r>
            <a:r>
              <a:rPr lang="zh-CN" altLang="zh-CN" sz="2400" b="1" dirty="0" smtClean="0">
                <a:latin typeface="Times New Roman" pitchFamily="18" charset="0"/>
                <a:cs typeface="Times New Roman" pitchFamily="18" charset="0"/>
              </a:rPr>
              <a:t>为</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a:t>
            </a:r>
            <a:r>
              <a:rPr lang="zh-CN" altLang="zh-CN" sz="2400" b="1" u="sng" dirty="0">
                <a:latin typeface="Times New Roman" pitchFamily="18" charset="0"/>
                <a:cs typeface="Times New Roman" pitchFamily="18" charset="0"/>
              </a:rPr>
              <a:t>　　　　</a:t>
            </a:r>
            <a:r>
              <a:rPr lang="zh-CN" altLang="zh-CN" sz="2400" b="1" u="sng"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a:t>
            </a:r>
            <a:r>
              <a:rPr lang="zh-CN" altLang="zh-CN" sz="2400" b="1" dirty="0">
                <a:latin typeface="Times New Roman" pitchFamily="18" charset="0"/>
                <a:cs typeface="Times New Roman" pitchFamily="18" charset="0"/>
              </a:rPr>
              <a:t>实验室制取</a:t>
            </a:r>
            <a:r>
              <a:rPr lang="en-US" altLang="zh-CN" sz="2400" b="1" dirty="0">
                <a:latin typeface="Times New Roman" pitchFamily="18" charset="0"/>
                <a:cs typeface="Times New Roman" pitchFamily="18" charset="0"/>
              </a:rPr>
              <a:t>CO</a:t>
            </a:r>
            <a:r>
              <a:rPr lang="en-US" altLang="zh-CN" sz="2400" b="1" baseline="-25000"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的发生装置应选用的</a:t>
            </a:r>
            <a:r>
              <a:rPr lang="zh-CN" altLang="zh-CN" sz="2400" b="1" dirty="0" smtClean="0">
                <a:latin typeface="Times New Roman" pitchFamily="18" charset="0"/>
                <a:cs typeface="Times New Roman" pitchFamily="18" charset="0"/>
              </a:rPr>
              <a:t>仪器为</a:t>
            </a:r>
            <a:r>
              <a:rPr lang="en-US" altLang="zh-CN" sz="2400" b="1" dirty="0" smtClean="0">
                <a:latin typeface="Times New Roman" pitchFamily="18" charset="0"/>
                <a:cs typeface="Times New Roman" pitchFamily="18" charset="0"/>
              </a:rPr>
              <a:t>__________</a:t>
            </a:r>
            <a:r>
              <a:rPr lang="en-US" altLang="zh-CN" sz="2400" b="1" dirty="0" smtClean="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填字母</a:t>
            </a:r>
            <a:r>
              <a:rPr lang="en-US" altLang="zh-CN" sz="2400" b="1" dirty="0">
                <a:latin typeface="宋体" pitchFamily="2" charset="-122"/>
                <a:ea typeface="宋体" pitchFamily="2" charset="-122"/>
                <a:cs typeface="Times New Roman" pitchFamily="18" charset="0"/>
              </a:rPr>
              <a:t>)</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p:txBody>
      </p:sp>
      <p:grpSp>
        <p:nvGrpSpPr>
          <p:cNvPr id="16" name="组合 15"/>
          <p:cNvGrpSpPr/>
          <p:nvPr/>
        </p:nvGrpSpPr>
        <p:grpSpPr>
          <a:xfrm>
            <a:off x="561954" y="1600021"/>
            <a:ext cx="6522213" cy="627895"/>
            <a:chOff x="1034884" y="629878"/>
            <a:chExt cx="6522213" cy="627895"/>
          </a:xfrm>
        </p:grpSpPr>
        <p:sp>
          <p:nvSpPr>
            <p:cNvPr id="17" name="圆角矩形 6">
              <a:hlinkClick r:id="rId4" action="ppaction://hlinksldjump"/>
            </p:cNvPr>
            <p:cNvSpPr/>
            <p:nvPr>
              <p:custDataLst>
                <p:tags r:id="rId1"/>
              </p:custDataLst>
            </p:nvPr>
          </p:nvSpPr>
          <p:spPr>
            <a:xfrm flipH="1">
              <a:off x="2642683" y="664479"/>
              <a:ext cx="4914414"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二氧化碳的</a:t>
              </a:r>
              <a:r>
                <a:rPr lang="zh-CN" altLang="en-US" sz="2400" b="1" dirty="0">
                  <a:latin typeface="黑体" panose="02010609060101010101" pitchFamily="49" charset="-122"/>
                  <a:ea typeface="黑体" panose="02010609060101010101" pitchFamily="49" charset="-122"/>
                  <a:sym typeface="宋体" panose="02010600030101010101" pitchFamily="2" charset="-122"/>
                </a:rPr>
                <a:t>实验室制取</a:t>
              </a: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实验二</a:t>
              </a:r>
              <a:endParaRPr lang="zh-CN" altLang="en-US" sz="24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20" name="文本框 99"/>
          <p:cNvSpPr txBox="1">
            <a:spLocks noChangeArrowheads="1"/>
          </p:cNvSpPr>
          <p:nvPr/>
        </p:nvSpPr>
        <p:spPr bwMode="auto">
          <a:xfrm>
            <a:off x="561954" y="2623590"/>
            <a:ext cx="10647911" cy="5454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ts val="4000"/>
              </a:lnSpc>
            </a:pPr>
            <a:r>
              <a:rPr lang="zh-CN" altLang="en-US" sz="2400" b="1" dirty="0" smtClean="0">
                <a:latin typeface="Times New Roman" pitchFamily="18" charset="0"/>
                <a:ea typeface="宋体" pitchFamily="2" charset="-122"/>
                <a:cs typeface="Times New Roman" pitchFamily="18" charset="0"/>
              </a:rPr>
              <a:t>例</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2021•</a:t>
            </a:r>
            <a:r>
              <a:rPr lang="zh-CN" altLang="en-US" sz="2400" b="1" dirty="0" smtClean="0">
                <a:latin typeface="Times New Roman" pitchFamily="18" charset="0"/>
                <a:ea typeface="宋体" pitchFamily="2" charset="-122"/>
                <a:cs typeface="Times New Roman" pitchFamily="18" charset="0"/>
              </a:rPr>
              <a:t>扬州江都区一模）</a:t>
            </a:r>
            <a:r>
              <a:rPr lang="zh-CN" altLang="en-US" sz="2400" b="1" dirty="0">
                <a:latin typeface="Times New Roman" pitchFamily="18" charset="0"/>
                <a:ea typeface="宋体" pitchFamily="2" charset="-122"/>
                <a:cs typeface="Times New Roman" pitchFamily="18" charset="0"/>
              </a:rPr>
              <a:t>学习小组用石灰石和稀盐酸制取</a:t>
            </a:r>
            <a:r>
              <a:rPr lang="en-US" altLang="zh-CN" sz="2400" b="1" dirty="0">
                <a:latin typeface="Times New Roman" pitchFamily="18" charset="0"/>
                <a:ea typeface="宋体" pitchFamily="2" charset="-122"/>
                <a:cs typeface="Times New Roman" pitchFamily="18" charset="0"/>
              </a:rPr>
              <a:t>CO</a:t>
            </a:r>
            <a:r>
              <a:rPr lang="en-US" altLang="zh-CN" sz="2400" b="1" baseline="-25000" dirty="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endParaRPr lang="zh-CN" altLang="en-US" sz="2400" b="1" dirty="0">
              <a:latin typeface="Times New Roman" pitchFamily="18" charset="0"/>
              <a:ea typeface="宋体" pitchFamily="2" charset="-122"/>
              <a:cs typeface="Times New Roman" pitchFamily="18" charset="0"/>
            </a:endParaRPr>
          </a:p>
        </p:txBody>
      </p:sp>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mc:AlternateContent xmlns:mc="http://schemas.openxmlformats.org/markup-compatibility/2006">
        <mc:Choice xmlns:a14="http://schemas.microsoft.com/office/drawing/2010/main" xmlns="" Requires="a14">
          <p:sp>
            <p:nvSpPr>
              <p:cNvPr id="11" name="TextBox 10"/>
              <p:cNvSpPr txBox="1"/>
              <p:nvPr/>
            </p:nvSpPr>
            <p:spPr>
              <a:xfrm>
                <a:off x="1632824" y="3945501"/>
                <a:ext cx="5283199" cy="465064"/>
              </a:xfrm>
              <a:prstGeom prst="rect">
                <a:avLst/>
              </a:prstGeom>
              <a:noFill/>
            </p:spPr>
            <p:txBody>
              <a:bodyPr wrap="square" rtlCol="0">
                <a:spAutoFit/>
              </a:bodyPr>
              <a:lstStyle/>
              <a:p>
                <a:r>
                  <a:rPr lang="en-US" altLang="zh-CN" sz="2400" b="1" dirty="0" smtClean="0">
                    <a:solidFill>
                      <a:srgbClr val="FF0000"/>
                    </a:solidFill>
                    <a:latin typeface="Times New Roman" pitchFamily="18" charset="0"/>
                    <a:cs typeface="Times New Roman" pitchFamily="18" charset="0"/>
                  </a:rPr>
                  <a:t>CaCO</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+2HCl</a:t>
                </a:r>
                <a:r>
                  <a:rPr lang="en-US" altLang="zh-CN" sz="20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sz="20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2000" b="1" i="1" dirty="0">
                                <a:solidFill>
                                  <a:srgbClr val="FF0000"/>
                                </a:solidFill>
                                <a:latin typeface="Cambria Math"/>
                                <a:ea typeface="宋体" panose="02010600030101010101" pitchFamily="2" charset="-122"/>
                                <a:cs typeface="Cambria Math" panose="02040503050406030204" charset="0"/>
                              </a:rPr>
                            </m:ctrlPr>
                          </m:barPr>
                          <m:e>
                            <m:r>
                              <a:rPr lang="en-US" altLang="zh-CN" sz="2000" b="1" dirty="0">
                                <a:solidFill>
                                  <a:srgbClr val="FF0000"/>
                                </a:solidFill>
                                <a:latin typeface="Cambria Math"/>
                                <a:ea typeface="宋体" panose="02010600030101010101" pitchFamily="2" charset="-122"/>
                                <a:cs typeface="Cambria Math" panose="02040503050406030204" charset="0"/>
                              </a:rPr>
                              <m:t>             </m:t>
                            </m:r>
                          </m:e>
                        </m:bar>
                      </m:num>
                      <m:den>
                        <m:r>
                          <a:rPr lang="en-US" altLang="zh-CN" sz="20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20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CaCl</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O+CO</a:t>
                </a:r>
                <a:r>
                  <a:rPr lang="en-US" altLang="zh-CN" sz="2400" b="1" baseline="-25000" dirty="0">
                    <a:solidFill>
                      <a:srgbClr val="FF0000"/>
                    </a:solidFill>
                    <a:latin typeface="Times New Roman" pitchFamily="18" charset="0"/>
                    <a:cs typeface="Times New Roman" pitchFamily="18" charset="0"/>
                  </a:rPr>
                  <a:t>2</a:t>
                </a:r>
                <a:r>
                  <a:rPr lang="zh-CN" altLang="zh-CN" sz="2400" b="1" dirty="0">
                    <a:solidFill>
                      <a:srgbClr val="FF0000"/>
                    </a:solidFill>
                    <a:latin typeface="Times New Roman" pitchFamily="18" charset="0"/>
                    <a:cs typeface="Times New Roman" pitchFamily="18" charset="0"/>
                  </a:rPr>
                  <a:t>↑</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11" name="TextBox 10"/>
              <p:cNvSpPr txBox="1">
                <a:spLocks noRot="1" noChangeAspect="1" noMove="1" noResize="1" noEditPoints="1" noAdjustHandles="1" noChangeArrowheads="1" noChangeShapeType="1" noTextEdit="1"/>
              </p:cNvSpPr>
              <p:nvPr/>
            </p:nvSpPr>
            <p:spPr>
              <a:xfrm>
                <a:off x="1632824" y="3945501"/>
                <a:ext cx="5283199" cy="465064"/>
              </a:xfrm>
              <a:prstGeom prst="rect">
                <a:avLst/>
              </a:prstGeom>
              <a:blipFill rotWithShape="1">
                <a:blip r:embed="rId6"/>
                <a:stretch>
                  <a:fillRect l="-1845" t="-18182" b="-19481"/>
                </a:stretch>
              </a:blipFill>
            </p:spPr>
            <p:txBody>
              <a:bodyPr/>
              <a:lstStyle/>
              <a:p>
                <a:r>
                  <a:rPr lang="zh-CN" altLang="en-US">
                    <a:noFill/>
                  </a:rPr>
                  <a:t> </a:t>
                </a:r>
              </a:p>
            </p:txBody>
          </p:sp>
        </mc:Fallback>
      </mc:AlternateContent>
      <p:pic>
        <p:nvPicPr>
          <p:cNvPr id="12" name="XD+25.eps" descr="id:2147502287;FounderCES"/>
          <p:cNvPicPr>
            <a:picLocks noChangeAspect="1"/>
          </p:cNvPicPr>
          <p:nvPr/>
        </p:nvPicPr>
        <p:blipFill>
          <a:blip r:embed="rId7"/>
          <a:stretch>
            <a:fillRect/>
          </a:stretch>
        </p:blipFill>
        <p:spPr>
          <a:xfrm>
            <a:off x="7886943" y="3911634"/>
            <a:ext cx="3863045" cy="1296000"/>
          </a:xfrm>
          <a:prstGeom prst="rect">
            <a:avLst/>
          </a:prstGeom>
        </p:spPr>
      </p:pic>
      <p:sp>
        <p:nvSpPr>
          <p:cNvPr id="15" name="TextBox 14"/>
          <p:cNvSpPr txBox="1"/>
          <p:nvPr/>
        </p:nvSpPr>
        <p:spPr>
          <a:xfrm>
            <a:off x="4694694" y="4490014"/>
            <a:ext cx="1112805"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锥形瓶</a:t>
            </a:r>
          </a:p>
        </p:txBody>
      </p:sp>
      <p:sp>
        <p:nvSpPr>
          <p:cNvPr id="21" name="TextBox 20"/>
          <p:cNvSpPr txBox="1"/>
          <p:nvPr/>
        </p:nvSpPr>
        <p:spPr>
          <a:xfrm>
            <a:off x="6121883" y="4488128"/>
            <a:ext cx="1422184"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长颈漏斗</a:t>
            </a:r>
          </a:p>
        </p:txBody>
      </p:sp>
      <p:sp>
        <p:nvSpPr>
          <p:cNvPr id="22" name="TextBox 21"/>
          <p:cNvSpPr txBox="1"/>
          <p:nvPr/>
        </p:nvSpPr>
        <p:spPr>
          <a:xfrm>
            <a:off x="715769" y="5627373"/>
            <a:ext cx="1471878" cy="461665"/>
          </a:xfrm>
          <a:prstGeom prst="rect">
            <a:avLst/>
          </a:prstGeom>
          <a:noFill/>
        </p:spPr>
        <p:txBody>
          <a:bodyPr wrap="none" rtlCol="0">
            <a:spAutoFit/>
          </a:bodyPr>
          <a:lstStyle/>
          <a:p>
            <a:r>
              <a:rPr lang="en-US" altLang="zh-CN" sz="2400" b="1" dirty="0">
                <a:solidFill>
                  <a:srgbClr val="FF0000"/>
                </a:solidFill>
                <a:latin typeface="Times New Roman" pitchFamily="18" charset="0"/>
                <a:ea typeface="宋体" pitchFamily="2" charset="-122"/>
                <a:cs typeface="Times New Roman" pitchFamily="18" charset="0"/>
              </a:rPr>
              <a:t>A</a:t>
            </a:r>
            <a:r>
              <a:rPr lang="zh-CN" altLang="en-US" sz="2400" b="1" dirty="0">
                <a:solidFill>
                  <a:srgbClr val="FF0000"/>
                </a:solidFill>
                <a:latin typeface="Times New Roman" pitchFamily="18" charset="0"/>
                <a:ea typeface="宋体" pitchFamily="2" charset="-122"/>
                <a:cs typeface="Times New Roman" pitchFamily="18" charset="0"/>
              </a:rPr>
              <a:t>、</a:t>
            </a:r>
            <a:r>
              <a:rPr lang="en-US" altLang="zh-CN" sz="2400" b="1" dirty="0">
                <a:solidFill>
                  <a:srgbClr val="FF0000"/>
                </a:solidFill>
                <a:latin typeface="Times New Roman" pitchFamily="18" charset="0"/>
                <a:ea typeface="宋体" pitchFamily="2" charset="-122"/>
                <a:cs typeface="Times New Roman" pitchFamily="18" charset="0"/>
              </a:rPr>
              <a:t>C</a:t>
            </a:r>
            <a:r>
              <a:rPr lang="zh-CN" altLang="en-US" sz="2400" b="1" dirty="0">
                <a:solidFill>
                  <a:srgbClr val="FF0000"/>
                </a:solidFill>
                <a:latin typeface="Times New Roman" pitchFamily="18" charset="0"/>
                <a:ea typeface="宋体" pitchFamily="2" charset="-122"/>
                <a:cs typeface="Times New Roman" pitchFamily="18" charset="0"/>
              </a:rPr>
              <a:t>、</a:t>
            </a:r>
            <a:r>
              <a:rPr lang="en-US" altLang="zh-CN" sz="2400" b="1" dirty="0">
                <a:solidFill>
                  <a:srgbClr val="FF0000"/>
                </a:solidFill>
                <a:latin typeface="Times New Roman" pitchFamily="18" charset="0"/>
                <a:ea typeface="宋体" pitchFamily="2" charset="-122"/>
                <a:cs typeface="Times New Roman" pitchFamily="18" charset="0"/>
              </a:rPr>
              <a:t>D</a:t>
            </a:r>
            <a:endParaRPr lang="zh-CN" altLang="en-US" sz="2400" b="1" dirty="0">
              <a:solidFill>
                <a:srgbClr val="FF000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1057346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randombar(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randombar(horizont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randombar(horizontal)">
                                      <p:cBhvr>
                                        <p:cTn id="2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p:bldP spid="21" grpId="0"/>
      <p:bldP spid="22"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99"/>
          <p:cNvSpPr txBox="1">
            <a:spLocks noChangeArrowheads="1"/>
          </p:cNvSpPr>
          <p:nvPr/>
        </p:nvSpPr>
        <p:spPr bwMode="auto">
          <a:xfrm>
            <a:off x="654756" y="1282722"/>
            <a:ext cx="10995377"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3</a:t>
            </a:r>
            <a:r>
              <a:rPr lang="zh-CN" altLang="en-US" sz="2400" b="1" dirty="0" smtClean="0">
                <a:latin typeface="Times New Roman" pitchFamily="18" charset="0"/>
                <a:ea typeface="宋体" pitchFamily="2" charset="-122"/>
              </a:rPr>
              <a:t>）</a:t>
            </a:r>
            <a:r>
              <a:rPr lang="zh-CN" altLang="zh-CN" sz="2400" b="1" dirty="0" smtClean="0">
                <a:latin typeface="Times New Roman" pitchFamily="18" charset="0"/>
                <a:cs typeface="Times New Roman" pitchFamily="18" charset="0"/>
              </a:rPr>
              <a:t>通常</a:t>
            </a:r>
            <a:r>
              <a:rPr lang="zh-CN" altLang="zh-CN" sz="2400" b="1" dirty="0">
                <a:latin typeface="Times New Roman" pitchFamily="18" charset="0"/>
                <a:cs typeface="Times New Roman" pitchFamily="18" charset="0"/>
              </a:rPr>
              <a:t>状况</a:t>
            </a:r>
            <a:r>
              <a:rPr lang="zh-CN" altLang="zh-CN" sz="2400" b="1" dirty="0" smtClean="0">
                <a:latin typeface="Times New Roman" pitchFamily="18" charset="0"/>
                <a:cs typeface="Times New Roman" pitchFamily="18" charset="0"/>
              </a:rPr>
              <a:t>下</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CO</a:t>
            </a:r>
            <a:r>
              <a:rPr lang="en-US" altLang="zh-CN" sz="2400" b="1" baseline="-25000" dirty="0" smtClean="0">
                <a:latin typeface="Times New Roman" pitchFamily="18" charset="0"/>
                <a:cs typeface="Times New Roman" pitchFamily="18" charset="0"/>
              </a:rPr>
              <a:t>2</a:t>
            </a:r>
            <a:r>
              <a:rPr lang="zh-CN" altLang="zh-CN" sz="2400" b="1" dirty="0">
                <a:latin typeface="Times New Roman" pitchFamily="18" charset="0"/>
                <a:cs typeface="Times New Roman" pitchFamily="18" charset="0"/>
              </a:rPr>
              <a:t>密度比空气</a:t>
            </a:r>
            <a:r>
              <a:rPr lang="zh-CN" altLang="zh-CN" sz="2400" b="1" dirty="0" smtClean="0">
                <a:latin typeface="Times New Roman" pitchFamily="18" charset="0"/>
                <a:cs typeface="Times New Roman" pitchFamily="18" charset="0"/>
              </a:rPr>
              <a:t>大</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利用</a:t>
            </a:r>
            <a:r>
              <a:rPr lang="zh-CN" altLang="zh-CN" sz="2400" b="1" dirty="0">
                <a:latin typeface="Times New Roman" pitchFamily="18" charset="0"/>
                <a:cs typeface="Times New Roman" pitchFamily="18" charset="0"/>
              </a:rPr>
              <a:t>该性质可以用</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法收集</a:t>
            </a:r>
            <a:r>
              <a:rPr lang="en-US" altLang="zh-CN" sz="2400" b="1" dirty="0">
                <a:latin typeface="Times New Roman" pitchFamily="18" charset="0"/>
                <a:cs typeface="Times New Roman" pitchFamily="18" charset="0"/>
              </a:rPr>
              <a:t>CO</a:t>
            </a:r>
            <a:r>
              <a:rPr lang="en-US" altLang="zh-CN" sz="2400" b="1" baseline="-25000"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。欲除去</a:t>
            </a:r>
            <a:r>
              <a:rPr lang="en-US" altLang="zh-CN" sz="2400" b="1" dirty="0">
                <a:latin typeface="Times New Roman" pitchFamily="18" charset="0"/>
                <a:cs typeface="Times New Roman" pitchFamily="18" charset="0"/>
              </a:rPr>
              <a:t>CO</a:t>
            </a:r>
            <a:r>
              <a:rPr lang="en-US" altLang="zh-CN" sz="2400" b="1" baseline="-25000"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中混有的</a:t>
            </a:r>
            <a:r>
              <a:rPr lang="zh-CN" altLang="zh-CN" sz="2400" b="1" dirty="0" smtClean="0">
                <a:latin typeface="Times New Roman" pitchFamily="18" charset="0"/>
                <a:cs typeface="Times New Roman" pitchFamily="18" charset="0"/>
              </a:rPr>
              <a:t>水蒸气</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可</a:t>
            </a:r>
            <a:r>
              <a:rPr lang="zh-CN" altLang="zh-CN" sz="2400" b="1" dirty="0">
                <a:latin typeface="Times New Roman" pitchFamily="18" charset="0"/>
                <a:cs typeface="Times New Roman" pitchFamily="18" charset="0"/>
              </a:rPr>
              <a:t>将混合气体通过盛有</a:t>
            </a:r>
            <a:r>
              <a:rPr lang="zh-CN" altLang="zh-CN" sz="2400" b="1" u="sng" dirty="0">
                <a:latin typeface="Times New Roman" pitchFamily="18" charset="0"/>
                <a:cs typeface="Times New Roman" pitchFamily="18" charset="0"/>
              </a:rPr>
              <a:t>　　　　　</a:t>
            </a:r>
            <a:r>
              <a:rPr lang="zh-CN" altLang="zh-CN" sz="2400" b="1" u="sng" dirty="0" smtClean="0">
                <a:latin typeface="Times New Roman" pitchFamily="18" charset="0"/>
                <a:cs typeface="Times New Roman" pitchFamily="18" charset="0"/>
              </a:rPr>
              <a:t> </a:t>
            </a:r>
            <a:r>
              <a:rPr lang="en-US" altLang="zh-CN" sz="2400" b="1" dirty="0" smtClean="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填试剂名称</a:t>
            </a:r>
            <a:r>
              <a:rPr lang="en-US" altLang="zh-CN" sz="2400" b="1" dirty="0">
                <a:latin typeface="宋体" pitchFamily="2" charset="-122"/>
                <a:ea typeface="宋体" pitchFamily="2" charset="-122"/>
                <a:cs typeface="Times New Roman" pitchFamily="18" charset="0"/>
              </a:rPr>
              <a:t>)</a:t>
            </a:r>
            <a:r>
              <a:rPr lang="zh-CN" altLang="zh-CN" sz="2400" b="1" dirty="0" smtClean="0">
                <a:latin typeface="宋体" pitchFamily="2" charset="-122"/>
                <a:ea typeface="宋体" pitchFamily="2" charset="-122"/>
                <a:cs typeface="Times New Roman" pitchFamily="18" charset="0"/>
              </a:rPr>
              <a:t>的</a:t>
            </a:r>
            <a:r>
              <a:rPr lang="en-US" altLang="zh-CN" sz="2400" b="1" dirty="0" smtClean="0">
                <a:latin typeface="宋体" pitchFamily="2" charset="-122"/>
                <a:ea typeface="宋体" pitchFamily="2" charset="-122"/>
                <a:cs typeface="Times New Roman" pitchFamily="18" charset="0"/>
              </a:rPr>
              <a:t> </a:t>
            </a:r>
            <a:r>
              <a:rPr lang="en-US" altLang="zh-CN" sz="2400" b="1" dirty="0" smtClean="0">
                <a:latin typeface="Times New Roman" pitchFamily="18" charset="0"/>
                <a:cs typeface="Times New Roman" pitchFamily="18" charset="0"/>
              </a:rPr>
              <a:t>F </a:t>
            </a:r>
            <a:r>
              <a:rPr lang="zh-CN" altLang="zh-CN" sz="2400" b="1" dirty="0" smtClean="0">
                <a:latin typeface="Times New Roman" pitchFamily="18" charset="0"/>
                <a:cs typeface="Times New Roman" pitchFamily="18" charset="0"/>
              </a:rPr>
              <a:t>装置</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混合气体</a:t>
            </a:r>
            <a:r>
              <a:rPr lang="zh-CN" altLang="zh-CN" sz="2400" b="1" dirty="0">
                <a:latin typeface="Times New Roman" pitchFamily="18" charset="0"/>
                <a:cs typeface="Times New Roman" pitchFamily="18" charset="0"/>
              </a:rPr>
              <a:t>应从</a:t>
            </a:r>
            <a:r>
              <a:rPr lang="zh-CN" altLang="zh-CN" sz="2400" b="1" u="sng" dirty="0">
                <a:latin typeface="Times New Roman" pitchFamily="18" charset="0"/>
                <a:cs typeface="Times New Roman" pitchFamily="18" charset="0"/>
              </a:rPr>
              <a:t>　　　　</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填“</a:t>
            </a:r>
            <a:r>
              <a:rPr lang="en-US" altLang="zh-CN" sz="2400" b="1" dirty="0">
                <a:latin typeface="Times New Roman" pitchFamily="18" charset="0"/>
                <a:cs typeface="Times New Roman" pitchFamily="18" charset="0"/>
              </a:rPr>
              <a:t>a</a:t>
            </a:r>
            <a:r>
              <a:rPr lang="zh-CN" altLang="zh-CN" sz="2400" b="1" dirty="0">
                <a:latin typeface="Times New Roman" pitchFamily="18" charset="0"/>
                <a:cs typeface="Times New Roman" pitchFamily="18" charset="0"/>
              </a:rPr>
              <a:t>”或“</a:t>
            </a:r>
            <a:r>
              <a:rPr lang="en-US" altLang="zh-CN" sz="2400" b="1" dirty="0">
                <a:latin typeface="Times New Roman" pitchFamily="18" charset="0"/>
                <a:cs typeface="Times New Roman" pitchFamily="18" charset="0"/>
              </a:rPr>
              <a:t>b</a:t>
            </a:r>
            <a:r>
              <a:rPr lang="zh-CN" altLang="zh-CN" sz="2400" b="1" dirty="0">
                <a:latin typeface="Times New Roman" pitchFamily="18" charset="0"/>
                <a:cs typeface="Times New Roman" pitchFamily="18" charset="0"/>
              </a:rPr>
              <a:t>”</a:t>
            </a:r>
            <a:r>
              <a:rPr lang="en-US" altLang="zh-CN" sz="2400" b="1" dirty="0">
                <a:latin typeface="宋体" pitchFamily="2" charset="-122"/>
                <a:ea typeface="宋体" pitchFamily="2" charset="-122"/>
                <a:cs typeface="Times New Roman" pitchFamily="18" charset="0"/>
              </a:rPr>
              <a:t>)</a:t>
            </a:r>
            <a:r>
              <a:rPr lang="zh-CN" altLang="zh-CN" sz="2400" b="1" dirty="0">
                <a:latin typeface="Times New Roman" pitchFamily="18" charset="0"/>
                <a:cs typeface="Times New Roman" pitchFamily="18" charset="0"/>
              </a:rPr>
              <a:t>管通入</a:t>
            </a:r>
            <a:r>
              <a:rPr lang="zh-CN" altLang="zh-CN" sz="2400" b="1" dirty="0" smtClean="0">
                <a:latin typeface="Times New Roman" pitchFamily="18" charset="0"/>
                <a:cs typeface="Times New Roman" pitchFamily="18" charset="0"/>
              </a:rPr>
              <a:t>。</a:t>
            </a:r>
            <a:endParaRPr lang="en-US" altLang="zh-CN" sz="2400" b="1" dirty="0" smtClean="0">
              <a:latin typeface="Times New Roman" pitchFamily="18" charset="0"/>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4</a:t>
            </a:r>
            <a:r>
              <a:rPr lang="zh-CN" altLang="en-US" sz="2400" b="1" dirty="0" smtClean="0">
                <a:latin typeface="Times New Roman" pitchFamily="18" charset="0"/>
                <a:cs typeface="Times New Roman" pitchFamily="18" charset="0"/>
              </a:rPr>
              <a:t>）学习</a:t>
            </a:r>
            <a:r>
              <a:rPr lang="zh-CN" altLang="en-US" sz="2400" b="1" dirty="0">
                <a:latin typeface="Times New Roman" pitchFamily="18" charset="0"/>
                <a:cs typeface="Times New Roman" pitchFamily="18" charset="0"/>
              </a:rPr>
              <a:t>小组利用不同溶质质量分数的盐酸制取</a:t>
            </a:r>
            <a:r>
              <a:rPr lang="en-US" altLang="zh-CN" sz="2400" b="1" dirty="0" smtClean="0">
                <a:latin typeface="Times New Roman" pitchFamily="18" charset="0"/>
                <a:cs typeface="Times New Roman" pitchFamily="18" charset="0"/>
              </a:rPr>
              <a:t>CO</a:t>
            </a:r>
            <a:r>
              <a:rPr lang="en-US" altLang="zh-CN" sz="2400" b="1" baseline="-25000"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，并</a:t>
            </a:r>
            <a:r>
              <a:rPr lang="zh-CN" altLang="en-US" sz="2400" b="1" dirty="0">
                <a:latin typeface="Times New Roman" pitchFamily="18" charset="0"/>
                <a:cs typeface="Times New Roman" pitchFamily="18" charset="0"/>
              </a:rPr>
              <a:t>测定了排水法中的</a:t>
            </a:r>
            <a:r>
              <a:rPr lang="en-US" altLang="zh-CN" sz="2400" b="1" dirty="0">
                <a:latin typeface="Times New Roman" pitchFamily="18" charset="0"/>
                <a:cs typeface="Times New Roman" pitchFamily="18" charset="0"/>
              </a:rPr>
              <a:t>CO</a:t>
            </a:r>
            <a:r>
              <a:rPr lang="en-US" altLang="zh-CN" sz="2400" b="1" baseline="-25000" dirty="0">
                <a:latin typeface="Times New Roman" pitchFamily="18" charset="0"/>
                <a:cs typeface="Times New Roman" pitchFamily="18" charset="0"/>
              </a:rPr>
              <a:t>2</a:t>
            </a:r>
            <a:r>
              <a:rPr lang="zh-CN" altLang="en-US" sz="2400" b="1" dirty="0">
                <a:latin typeface="Times New Roman" pitchFamily="18" charset="0"/>
                <a:cs typeface="Times New Roman" pitchFamily="18" charset="0"/>
              </a:rPr>
              <a:t>收集率。分析下表数据</a:t>
            </a:r>
            <a:r>
              <a:rPr lang="zh-CN" altLang="en-US" sz="2400" b="1" dirty="0" smtClean="0">
                <a:latin typeface="Times New Roman" pitchFamily="18" charset="0"/>
                <a:cs typeface="Times New Roman" pitchFamily="18" charset="0"/>
              </a:rPr>
              <a:t>可知：制</a:t>
            </a:r>
            <a:r>
              <a:rPr lang="zh-CN" altLang="en-US" sz="2400" b="1" dirty="0">
                <a:latin typeface="Times New Roman" pitchFamily="18" charset="0"/>
                <a:cs typeface="Times New Roman" pitchFamily="18" charset="0"/>
              </a:rPr>
              <a:t>取</a:t>
            </a:r>
            <a:r>
              <a:rPr lang="en-US" altLang="zh-CN" sz="2400" b="1" dirty="0">
                <a:latin typeface="Times New Roman" pitchFamily="18" charset="0"/>
                <a:cs typeface="Times New Roman" pitchFamily="18" charset="0"/>
              </a:rPr>
              <a:t>CO</a:t>
            </a:r>
            <a:r>
              <a:rPr lang="en-US" altLang="zh-CN" sz="2400" b="1" baseline="-25000" dirty="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时，盐酸</a:t>
            </a:r>
            <a:r>
              <a:rPr lang="zh-CN" altLang="en-US" sz="2400" b="1" dirty="0">
                <a:latin typeface="Times New Roman" pitchFamily="18" charset="0"/>
                <a:cs typeface="Times New Roman" pitchFamily="18" charset="0"/>
              </a:rPr>
              <a:t>的质量分数最合适的是</a:t>
            </a:r>
            <a:r>
              <a:rPr lang="zh-CN" altLang="en-US" sz="2400" b="1" u="sng" dirty="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p:txBody>
      </p:sp>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17" name="表格 16"/>
          <p:cNvGraphicFramePr>
            <a:graphicFrameLocks noGrp="1"/>
          </p:cNvGraphicFramePr>
          <p:nvPr>
            <p:extLst>
              <p:ext uri="{D42A27DB-BD31-4B8C-83A1-F6EECF244321}">
                <p14:modId xmlns:p14="http://schemas.microsoft.com/office/powerpoint/2010/main" xmlns="" val="3316138538"/>
              </p:ext>
            </p:extLst>
          </p:nvPr>
        </p:nvGraphicFramePr>
        <p:xfrm>
          <a:off x="1061167" y="4660179"/>
          <a:ext cx="10137418" cy="1825017"/>
        </p:xfrm>
        <a:graphic>
          <a:graphicData uri="http://schemas.openxmlformats.org/drawingml/2006/table">
            <a:tbl>
              <a:tblPr firstRow="1" bandRow="1">
                <a:tableStyleId>{5940675A-B579-460E-94D1-54222C63F5DA}</a:tableStyleId>
              </a:tblPr>
              <a:tblGrid>
                <a:gridCol w="2054575"/>
                <a:gridCol w="970843"/>
                <a:gridCol w="1388533"/>
                <a:gridCol w="1320800"/>
                <a:gridCol w="1501422"/>
                <a:gridCol w="1478845"/>
                <a:gridCol w="1422400"/>
              </a:tblGrid>
              <a:tr h="608339">
                <a:tc>
                  <a:txBody>
                    <a:bodyPr/>
                    <a:lstStyle/>
                    <a:p>
                      <a:pPr algn="ctr">
                        <a:lnSpc>
                          <a:spcPct val="150000"/>
                        </a:lnSpc>
                      </a:pPr>
                      <a:r>
                        <a:rPr lang="zh-CN" altLang="en-US" sz="2000" b="1" dirty="0" smtClean="0">
                          <a:latin typeface="Times New Roman" pitchFamily="18" charset="0"/>
                          <a:ea typeface="黑体" pitchFamily="49" charset="-122"/>
                          <a:cs typeface="Times New Roman" pitchFamily="18" charset="0"/>
                        </a:rPr>
                        <a:t>盐酸质量分数</a:t>
                      </a:r>
                      <a:r>
                        <a:rPr lang="en-US" altLang="zh-CN" sz="2000" b="1" dirty="0" smtClean="0">
                          <a:latin typeface="Times New Roman" pitchFamily="18" charset="0"/>
                          <a:ea typeface="黑体" pitchFamily="49" charset="-122"/>
                          <a:cs typeface="Times New Roman" pitchFamily="18" charset="0"/>
                        </a:rPr>
                        <a:t>/</a:t>
                      </a:r>
                      <a:r>
                        <a:rPr lang="zh-CN" altLang="en-US" sz="2000" b="1" dirty="0" smtClean="0">
                          <a:latin typeface="Times New Roman" pitchFamily="18" charset="0"/>
                          <a:ea typeface="黑体" pitchFamily="49" charset="-122"/>
                          <a:cs typeface="Times New Roman" pitchFamily="18" charset="0"/>
                        </a:rPr>
                        <a:t>％</a:t>
                      </a:r>
                      <a:endParaRPr lang="en-US" altLang="zh-CN" sz="2000" b="1" dirty="0" smtClean="0">
                        <a:latin typeface="Times New Roman" pitchFamily="18" charset="0"/>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rgbClr val="01B0F0"/>
                    </a:solidFill>
                  </a:tcPr>
                </a:tc>
                <a:tc grid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000" b="1" dirty="0" smtClean="0">
                          <a:latin typeface="Times New Roman" pitchFamily="18" charset="0"/>
                          <a:ea typeface="黑体" pitchFamily="49" charset="-122"/>
                          <a:cs typeface="Times New Roman" pitchFamily="18" charset="0"/>
                        </a:rPr>
                        <a:t>10</a:t>
                      </a:r>
                      <a:r>
                        <a:rPr lang="zh-CN" altLang="en-US" sz="2000" b="1" dirty="0" smtClean="0">
                          <a:latin typeface="Times New Roman" pitchFamily="18" charset="0"/>
                          <a:ea typeface="黑体" pitchFamily="49" charset="-122"/>
                          <a:cs typeface="Times New Roman" pitchFamily="18" charset="0"/>
                        </a:rPr>
                        <a:t>％</a:t>
                      </a:r>
                      <a:endParaRPr lang="en-US" altLang="zh-CN" sz="2000" b="1" dirty="0" smtClean="0">
                        <a:latin typeface="Times New Roman" pitchFamily="18" charset="0"/>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hMerge="1">
                  <a:txBody>
                    <a:bodyPr/>
                    <a:lstStyle/>
                    <a:p>
                      <a:endParaRPr lang="zh-CN" altLang="en-US"/>
                    </a:p>
                  </a:txBody>
                  <a:tcPr/>
                </a:tc>
                <a:tc grid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000" b="1" dirty="0" smtClean="0">
                          <a:latin typeface="Times New Roman" pitchFamily="18" charset="0"/>
                          <a:ea typeface="黑体" pitchFamily="49" charset="-122"/>
                          <a:cs typeface="Times New Roman" pitchFamily="18" charset="0"/>
                        </a:rPr>
                        <a:t>7.5</a:t>
                      </a:r>
                      <a:r>
                        <a:rPr lang="zh-CN" altLang="en-US" sz="2000" b="1" dirty="0" smtClean="0">
                          <a:latin typeface="Times New Roman" pitchFamily="18" charset="0"/>
                          <a:ea typeface="黑体" pitchFamily="49" charset="-122"/>
                          <a:cs typeface="Times New Roman" pitchFamily="18" charset="0"/>
                        </a:rPr>
                        <a:t>％</a:t>
                      </a:r>
                      <a:endParaRPr lang="en-US" altLang="zh-CN" sz="2000" b="1" dirty="0" smtClean="0">
                        <a:latin typeface="Times New Roman" pitchFamily="18" charset="0"/>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hMerge="1">
                  <a:txBody>
                    <a:bodyPr/>
                    <a:lstStyle/>
                    <a:p>
                      <a:endParaRPr lang="zh-CN" altLang="en-US"/>
                    </a:p>
                  </a:txBody>
                  <a:tcPr/>
                </a:tc>
                <a:tc gridSpan="2">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000" b="1" dirty="0" smtClean="0">
                          <a:latin typeface="Times New Roman" pitchFamily="18" charset="0"/>
                          <a:ea typeface="黑体" pitchFamily="49" charset="-122"/>
                          <a:cs typeface="Times New Roman" pitchFamily="18" charset="0"/>
                        </a:rPr>
                        <a:t>5</a:t>
                      </a:r>
                      <a:r>
                        <a:rPr lang="zh-CN" altLang="en-US" sz="2000" b="1" dirty="0" smtClean="0">
                          <a:latin typeface="Times New Roman" pitchFamily="18" charset="0"/>
                          <a:ea typeface="黑体" pitchFamily="49" charset="-122"/>
                          <a:cs typeface="Times New Roman" pitchFamily="18" charset="0"/>
                        </a:rPr>
                        <a:t>％</a:t>
                      </a:r>
                      <a:endParaRPr lang="en-US" altLang="zh-CN" sz="2000" b="1" dirty="0" smtClean="0">
                        <a:latin typeface="Times New Roman" pitchFamily="18" charset="0"/>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solidFill>
                      <a:schemeClr val="bg1"/>
                    </a:solidFill>
                  </a:tcPr>
                </a:tc>
                <a:tc hMerge="1">
                  <a:txBody>
                    <a:bodyPr/>
                    <a:lstStyle/>
                    <a:p>
                      <a:endParaRPr lang="zh-CN" altLang="en-US"/>
                    </a:p>
                  </a:txBody>
                  <a:tcPr/>
                </a:tc>
              </a:tr>
              <a:tr h="608339">
                <a:tc>
                  <a:txBody>
                    <a:bodyPr/>
                    <a:lstStyle/>
                    <a:p>
                      <a:pPr algn="ctr"/>
                      <a:r>
                        <a:rPr lang="zh-CN" altLang="en-US" sz="2000" b="1" dirty="0" smtClean="0">
                          <a:solidFill>
                            <a:schemeClr val="tx1"/>
                          </a:solidFill>
                          <a:latin typeface="Times New Roman" pitchFamily="18" charset="0"/>
                          <a:ea typeface="黑体" pitchFamily="49" charset="-122"/>
                          <a:cs typeface="Times New Roman" pitchFamily="18" charset="0"/>
                        </a:rPr>
                        <a:t>石灰石形状</a:t>
                      </a:r>
                      <a:endParaRPr lang="zh-CN" altLang="en-US" sz="2000" b="1" dirty="0">
                        <a:solidFill>
                          <a:schemeClr val="tx1"/>
                        </a:solidFill>
                        <a:latin typeface="Times New Roman" pitchFamily="18" charset="0"/>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01B0F0"/>
                    </a:solidFill>
                  </a:tcPr>
                </a:tc>
                <a:tc>
                  <a:txBody>
                    <a:bodyPr/>
                    <a:lstStyle/>
                    <a:p>
                      <a:pPr algn="ctr"/>
                      <a:r>
                        <a:rPr lang="zh-CN" altLang="zh-CN" sz="2000" b="1" kern="1200" dirty="0" smtClean="0">
                          <a:solidFill>
                            <a:schemeClr val="tx1"/>
                          </a:solidFill>
                          <a:effectLst/>
                          <a:latin typeface="Times New Roman" pitchFamily="18" charset="0"/>
                          <a:ea typeface="+mn-ea"/>
                          <a:cs typeface="Times New Roman" pitchFamily="18" charset="0"/>
                        </a:rPr>
                        <a:t>颗粒</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zh-CN" altLang="zh-CN" sz="2000" b="1" kern="1200" dirty="0" smtClean="0">
                          <a:solidFill>
                            <a:schemeClr val="tx1"/>
                          </a:solidFill>
                          <a:effectLst/>
                          <a:latin typeface="Times New Roman" pitchFamily="18" charset="0"/>
                          <a:ea typeface="+mn-ea"/>
                          <a:cs typeface="Times New Roman" pitchFamily="18" charset="0"/>
                        </a:rPr>
                        <a:t>块状</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zh-CN" altLang="zh-CN" sz="2000" b="1" kern="1200" dirty="0" smtClean="0">
                          <a:solidFill>
                            <a:schemeClr val="tx1"/>
                          </a:solidFill>
                          <a:effectLst/>
                          <a:latin typeface="Times New Roman" pitchFamily="18" charset="0"/>
                          <a:ea typeface="+mn-ea"/>
                          <a:cs typeface="Times New Roman" pitchFamily="18" charset="0"/>
                        </a:rPr>
                        <a:t>颗粒</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zh-CN" altLang="zh-CN" sz="2000" b="1" kern="1200" dirty="0" smtClean="0">
                          <a:solidFill>
                            <a:schemeClr val="tx1"/>
                          </a:solidFill>
                          <a:effectLst/>
                          <a:latin typeface="Times New Roman" pitchFamily="18" charset="0"/>
                          <a:ea typeface="+mn-ea"/>
                          <a:cs typeface="Times New Roman" pitchFamily="18" charset="0"/>
                        </a:rPr>
                        <a:t>块状</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zh-CN" altLang="zh-CN" sz="2000" b="1" kern="1200" dirty="0" smtClean="0">
                          <a:solidFill>
                            <a:schemeClr val="tx1"/>
                          </a:solidFill>
                          <a:effectLst/>
                          <a:latin typeface="Times New Roman" pitchFamily="18" charset="0"/>
                          <a:ea typeface="+mn-ea"/>
                          <a:cs typeface="Times New Roman" pitchFamily="18" charset="0"/>
                        </a:rPr>
                        <a:t>颗粒</a:t>
                      </a:r>
                      <a:endParaRPr lang="zh-CN" altLang="en-US" sz="2000" b="1" dirty="0">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a:r>
                        <a:rPr lang="zh-CN" altLang="zh-CN" sz="2000" b="1" kern="1200" dirty="0" smtClean="0">
                          <a:solidFill>
                            <a:schemeClr val="tx1"/>
                          </a:solidFill>
                          <a:effectLst/>
                          <a:latin typeface="Times New Roman" pitchFamily="18" charset="0"/>
                          <a:ea typeface="+mn-ea"/>
                          <a:cs typeface="Times New Roman" pitchFamily="18" charset="0"/>
                        </a:rPr>
                        <a:t>块状</a:t>
                      </a:r>
                      <a:endParaRPr lang="zh-CN" altLang="en-US" sz="2000" b="1" dirty="0">
                        <a:latin typeface="Times New Roman" pitchFamily="18" charset="0"/>
                        <a:ea typeface="宋体" pitchFamily="2" charset="-122"/>
                        <a:cs typeface="Times New Roman" pitchFamily="18" charset="0"/>
                      </a:endParaRPr>
                    </a:p>
                  </a:txBody>
                  <a:tcPr anchor="ctr">
                    <a:lnB w="12700" cap="flat" cmpd="sng" algn="ctr">
                      <a:solidFill>
                        <a:schemeClr val="tx1"/>
                      </a:solidFill>
                      <a:prstDash val="solid"/>
                      <a:round/>
                      <a:headEnd type="none" w="med" len="med"/>
                      <a:tailEnd type="none" w="med" len="med"/>
                    </a:lnB>
                  </a:tcPr>
                </a:tc>
              </a:tr>
              <a:tr h="608339">
                <a:tc>
                  <a:txBody>
                    <a:bodyPr/>
                    <a:lstStyle/>
                    <a:p>
                      <a:pPr algn="ctr"/>
                      <a:r>
                        <a:rPr lang="en-US" altLang="zh-CN" sz="2000" b="1" dirty="0" smtClean="0">
                          <a:solidFill>
                            <a:schemeClr val="tx1"/>
                          </a:solidFill>
                          <a:latin typeface="Times New Roman" pitchFamily="18" charset="0"/>
                          <a:ea typeface="黑体" pitchFamily="49" charset="-122"/>
                          <a:cs typeface="Times New Roman" pitchFamily="18" charset="0"/>
                        </a:rPr>
                        <a:t>CO</a:t>
                      </a:r>
                      <a:r>
                        <a:rPr lang="en-US" altLang="zh-CN" sz="2000" b="1" baseline="-25000" dirty="0" smtClean="0">
                          <a:solidFill>
                            <a:schemeClr val="tx1"/>
                          </a:solidFill>
                          <a:latin typeface="Times New Roman" pitchFamily="18" charset="0"/>
                          <a:ea typeface="黑体" pitchFamily="49" charset="-122"/>
                          <a:cs typeface="Times New Roman" pitchFamily="18" charset="0"/>
                        </a:rPr>
                        <a:t>2</a:t>
                      </a:r>
                      <a:r>
                        <a:rPr lang="zh-CN" altLang="en-US" sz="2000" b="1" dirty="0" smtClean="0">
                          <a:solidFill>
                            <a:schemeClr val="tx1"/>
                          </a:solidFill>
                          <a:latin typeface="Times New Roman" pitchFamily="18" charset="0"/>
                          <a:ea typeface="黑体" pitchFamily="49" charset="-122"/>
                          <a:cs typeface="Times New Roman" pitchFamily="18" charset="0"/>
                        </a:rPr>
                        <a:t>收集率</a:t>
                      </a:r>
                      <a:r>
                        <a:rPr lang="en-US" altLang="zh-CN" sz="2000" b="1" dirty="0" smtClean="0">
                          <a:solidFill>
                            <a:schemeClr val="tx1"/>
                          </a:solidFill>
                          <a:latin typeface="Times New Roman" pitchFamily="18" charset="0"/>
                          <a:ea typeface="黑体" pitchFamily="49" charset="-122"/>
                          <a:cs typeface="Times New Roman" pitchFamily="18" charset="0"/>
                        </a:rPr>
                        <a:t>/</a:t>
                      </a:r>
                      <a:r>
                        <a:rPr lang="zh-CN" altLang="en-US" sz="2000" b="1" dirty="0" smtClean="0">
                          <a:solidFill>
                            <a:schemeClr val="tx1"/>
                          </a:solidFill>
                          <a:latin typeface="Times New Roman" pitchFamily="18" charset="0"/>
                          <a:ea typeface="黑体" pitchFamily="49" charset="-122"/>
                          <a:cs typeface="Times New Roman" pitchFamily="18" charset="0"/>
                        </a:rPr>
                        <a:t>％</a:t>
                      </a:r>
                      <a:endParaRPr lang="en-US" altLang="zh-CN" sz="2000" b="1" dirty="0" smtClean="0">
                        <a:solidFill>
                          <a:schemeClr val="tx1"/>
                        </a:solidFill>
                        <a:latin typeface="Times New Roman" pitchFamily="18" charset="0"/>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1B0F0"/>
                    </a:solidFill>
                  </a:tcPr>
                </a:tc>
                <a:tc>
                  <a:txBody>
                    <a:bodyPr/>
                    <a:lstStyle/>
                    <a:p>
                      <a:pPr algn="ctr"/>
                      <a:r>
                        <a:rPr lang="en-US" altLang="zh-CN" sz="2000" b="1" dirty="0" smtClean="0">
                          <a:latin typeface="Times New Roman" pitchFamily="18" charset="0"/>
                          <a:cs typeface="Times New Roman" pitchFamily="18" charset="0"/>
                        </a:rPr>
                        <a:t>65</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000" b="1" dirty="0" smtClean="0">
                          <a:latin typeface="Times New Roman" pitchFamily="18" charset="0"/>
                          <a:cs typeface="Times New Roman" pitchFamily="18" charset="0"/>
                        </a:rPr>
                        <a:t>58</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000" b="1" dirty="0" smtClean="0">
                          <a:latin typeface="Times New Roman" pitchFamily="18" charset="0"/>
                          <a:cs typeface="Times New Roman" pitchFamily="18" charset="0"/>
                        </a:rPr>
                        <a:t>79</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000" b="1" dirty="0" smtClean="0">
                          <a:latin typeface="Times New Roman" pitchFamily="18" charset="0"/>
                          <a:cs typeface="Times New Roman" pitchFamily="18" charset="0"/>
                        </a:rPr>
                        <a:t>79</a:t>
                      </a:r>
                      <a:endParaRPr lang="zh-CN" altLang="en-US" sz="20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000" b="1" dirty="0" smtClean="0">
                          <a:latin typeface="Times New Roman" pitchFamily="18" charset="0"/>
                          <a:ea typeface="宋体" pitchFamily="2" charset="-122"/>
                          <a:cs typeface="Times New Roman" pitchFamily="18" charset="0"/>
                        </a:rPr>
                        <a:t>66</a:t>
                      </a:r>
                      <a:endParaRPr lang="zh-CN" altLang="en-US" sz="2000" b="1" dirty="0">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2000" b="1" dirty="0" smtClean="0">
                          <a:latin typeface="Times New Roman" pitchFamily="18" charset="0"/>
                          <a:ea typeface="宋体" pitchFamily="2" charset="-122"/>
                          <a:cs typeface="Times New Roman" pitchFamily="18" charset="0"/>
                        </a:rPr>
                        <a:t>40</a:t>
                      </a:r>
                      <a:endParaRPr lang="zh-CN" altLang="en-US" sz="2000" b="1" dirty="0">
                        <a:latin typeface="Times New Roman" pitchFamily="18" charset="0"/>
                        <a:ea typeface="宋体" pitchFamily="2" charset="-122"/>
                        <a:cs typeface="Times New Roman"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8" name="TextBox 17"/>
          <p:cNvSpPr txBox="1"/>
          <p:nvPr/>
        </p:nvSpPr>
        <p:spPr>
          <a:xfrm>
            <a:off x="8863919" y="1361745"/>
            <a:ext cx="1731564"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向上排空气</a:t>
            </a:r>
          </a:p>
        </p:txBody>
      </p:sp>
      <p:sp>
        <p:nvSpPr>
          <p:cNvPr id="19" name="TextBox 18"/>
          <p:cNvSpPr txBox="1"/>
          <p:nvPr/>
        </p:nvSpPr>
        <p:spPr>
          <a:xfrm>
            <a:off x="9036495" y="1916147"/>
            <a:ext cx="1112805"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浓硫酸</a:t>
            </a:r>
          </a:p>
        </p:txBody>
      </p:sp>
      <p:sp>
        <p:nvSpPr>
          <p:cNvPr id="30" name="TextBox 29"/>
          <p:cNvSpPr txBox="1"/>
          <p:nvPr/>
        </p:nvSpPr>
        <p:spPr>
          <a:xfrm>
            <a:off x="5468617" y="2495348"/>
            <a:ext cx="338554"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a</a:t>
            </a:r>
            <a:endParaRPr lang="zh-CN" altLang="en-US" sz="2400" b="1" dirty="0">
              <a:solidFill>
                <a:srgbClr val="FF0000"/>
              </a:solidFill>
              <a:latin typeface="Times New Roman" pitchFamily="18" charset="0"/>
              <a:ea typeface="宋体" pitchFamily="2" charset="-122"/>
              <a:cs typeface="Times New Roman" pitchFamily="18" charset="0"/>
            </a:endParaRPr>
          </a:p>
        </p:txBody>
      </p:sp>
      <p:sp>
        <p:nvSpPr>
          <p:cNvPr id="32" name="TextBox 31"/>
          <p:cNvSpPr txBox="1"/>
          <p:nvPr/>
        </p:nvSpPr>
        <p:spPr>
          <a:xfrm>
            <a:off x="1296736" y="4132812"/>
            <a:ext cx="878767" cy="461665"/>
          </a:xfrm>
          <a:prstGeom prst="rect">
            <a:avLst/>
          </a:prstGeom>
          <a:noFill/>
        </p:spPr>
        <p:txBody>
          <a:bodyPr wrap="none" rtlCol="0">
            <a:spAutoFit/>
          </a:bodyPr>
          <a:lstStyle/>
          <a:p>
            <a:r>
              <a:rPr lang="en-US" altLang="zh-CN" sz="2400" b="1" dirty="0">
                <a:solidFill>
                  <a:srgbClr val="FF0000"/>
                </a:solidFill>
                <a:latin typeface="Times New Roman" pitchFamily="18" charset="0"/>
                <a:ea typeface="宋体" pitchFamily="2" charset="-122"/>
                <a:cs typeface="Times New Roman" pitchFamily="18" charset="0"/>
              </a:rPr>
              <a:t>7.5</a:t>
            </a:r>
            <a:r>
              <a:rPr lang="zh-CN" altLang="en-US" sz="2400" b="1" dirty="0">
                <a:solidFill>
                  <a:srgbClr val="FF0000"/>
                </a:solidFill>
                <a:latin typeface="Times New Roman" pitchFamily="18" charset="0"/>
                <a:ea typeface="宋体" pitchFamily="2" charset="-122"/>
                <a:cs typeface="Times New Roman" pitchFamily="18" charset="0"/>
              </a:rPr>
              <a:t>％</a:t>
            </a:r>
          </a:p>
        </p:txBody>
      </p:sp>
    </p:spTree>
    <p:extLst>
      <p:ext uri="{BB962C8B-B14F-4D97-AF65-F5344CB8AC3E}">
        <p14:creationId xmlns:p14="http://schemas.microsoft.com/office/powerpoint/2010/main" xmlns="" val="1849464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randombar(horizontal)">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randombar(horizontal)">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randombar(horizontal)">
                                      <p:cBhvr>
                                        <p:cTn id="2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30" grpId="0"/>
      <p:bldP spid="3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20000" y="2164193"/>
            <a:ext cx="9857690" cy="2308324"/>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归纳总结</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nSpc>
                <a:spcPct val="150000"/>
              </a:lnSpc>
            </a:pP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实验药品</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大理石</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或石灰石</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与稀盐酸。</a:t>
            </a:r>
          </a:p>
          <a:p>
            <a:pPr algn="just">
              <a:lnSpc>
                <a:spcPct val="150000"/>
              </a:lnSpc>
            </a:pP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注意事项</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药品可否用稀硫酸、浓盐酸、碳酸钠、碳酸钾代替。</a:t>
            </a:r>
          </a:p>
        </p:txBody>
      </p:sp>
    </p:spTree>
    <p:extLst>
      <p:ext uri="{BB962C8B-B14F-4D97-AF65-F5344CB8AC3E}">
        <p14:creationId xmlns:p14="http://schemas.microsoft.com/office/powerpoint/2010/main" xmlns="" val="15037292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7" name="表格 6"/>
          <p:cNvGraphicFramePr>
            <a:graphicFrameLocks noGrp="1"/>
          </p:cNvGraphicFramePr>
          <p:nvPr>
            <p:extLst>
              <p:ext uri="{D42A27DB-BD31-4B8C-83A1-F6EECF244321}">
                <p14:modId xmlns:p14="http://schemas.microsoft.com/office/powerpoint/2010/main" xmlns="" val="3906002020"/>
              </p:ext>
            </p:extLst>
          </p:nvPr>
        </p:nvGraphicFramePr>
        <p:xfrm>
          <a:off x="560211" y="1772356"/>
          <a:ext cx="11067344" cy="4278488"/>
        </p:xfrm>
        <a:graphic>
          <a:graphicData uri="http://schemas.openxmlformats.org/drawingml/2006/table">
            <a:tbl>
              <a:tblPr firstRow="1" bandRow="1">
                <a:tableStyleId>{5940675A-B579-460E-94D1-54222C63F5DA}</a:tableStyleId>
              </a:tblPr>
              <a:tblGrid>
                <a:gridCol w="1257300"/>
                <a:gridCol w="1535289"/>
                <a:gridCol w="1693333"/>
                <a:gridCol w="6581422"/>
              </a:tblGrid>
              <a:tr h="1069622">
                <a:tc>
                  <a:txBody>
                    <a:bodyPr/>
                    <a:lstStyle/>
                    <a:p>
                      <a:pPr algn="ctr">
                        <a:lnSpc>
                          <a:spcPts val="3000"/>
                        </a:lnSpc>
                        <a:spcBef>
                          <a:spcPts val="600"/>
                        </a:spcBef>
                        <a:spcAft>
                          <a:spcPts val="600"/>
                        </a:spcAft>
                        <a:buNone/>
                      </a:pPr>
                      <a:r>
                        <a:rPr lang="zh-CN" altLang="en-US" sz="2000" b="1" dirty="0" smtClean="0">
                          <a:latin typeface="黑体" pitchFamily="49" charset="-122"/>
                          <a:ea typeface="黑体" pitchFamily="49" charset="-122"/>
                        </a:rPr>
                        <a:t>药品</a:t>
                      </a:r>
                      <a:endParaRPr lang="zh-CN" altLang="en-US" sz="2000" b="1" dirty="0">
                        <a:latin typeface="黑体" pitchFamily="49" charset="-122"/>
                        <a:ea typeface="黑体" pitchFamily="49" charset="-122"/>
                      </a:endParaRPr>
                    </a:p>
                  </a:txBody>
                  <a:tcPr anchor="ctr">
                    <a:solidFill>
                      <a:srgbClr val="01B0F0"/>
                    </a:solidFill>
                  </a:tcPr>
                </a:tc>
                <a:tc>
                  <a:txBody>
                    <a:bodyPr/>
                    <a:lstStyle/>
                    <a:p>
                      <a:pPr algn="ctr">
                        <a:lnSpc>
                          <a:spcPts val="3000"/>
                        </a:lnSpc>
                        <a:spcBef>
                          <a:spcPts val="600"/>
                        </a:spcBef>
                        <a:spcAft>
                          <a:spcPts val="600"/>
                        </a:spcAft>
                      </a:pPr>
                      <a:r>
                        <a:rPr lang="zh-CN" altLang="en-US" sz="2000" b="1" dirty="0" smtClean="0">
                          <a:latin typeface="黑体" pitchFamily="49" charset="-122"/>
                          <a:ea typeface="黑体" pitchFamily="49" charset="-122"/>
                        </a:rPr>
                        <a:t>替代品</a:t>
                      </a:r>
                      <a:endParaRPr lang="zh-CN" altLang="en-US" sz="2000" b="1" dirty="0">
                        <a:latin typeface="黑体" pitchFamily="49" charset="-122"/>
                        <a:ea typeface="黑体" pitchFamily="49" charset="-122"/>
                      </a:endParaRPr>
                    </a:p>
                  </a:txBody>
                  <a:tcPr anchor="ctr">
                    <a:solidFill>
                      <a:srgbClr val="01B0F0"/>
                    </a:solidFill>
                  </a:tcPr>
                </a:tc>
                <a:tc>
                  <a:txBody>
                    <a:bodyPr/>
                    <a:lstStyle/>
                    <a:p>
                      <a:pPr algn="ctr">
                        <a:lnSpc>
                          <a:spcPts val="3000"/>
                        </a:lnSpc>
                        <a:spcBef>
                          <a:spcPts val="600"/>
                        </a:spcBef>
                        <a:spcAft>
                          <a:spcPts val="600"/>
                        </a:spcAft>
                      </a:pPr>
                      <a:r>
                        <a:rPr lang="zh-CN" altLang="zh-CN" sz="2000" b="1" kern="1200" dirty="0" smtClean="0">
                          <a:solidFill>
                            <a:schemeClr val="tx1"/>
                          </a:solidFill>
                          <a:effectLst/>
                          <a:latin typeface="黑体" pitchFamily="49" charset="-122"/>
                          <a:ea typeface="黑体" pitchFamily="49" charset="-122"/>
                          <a:cs typeface="+mn-cs"/>
                        </a:rPr>
                        <a:t>是否可行</a:t>
                      </a:r>
                      <a:endParaRPr lang="zh-CN" altLang="en-US" sz="2000" b="1" dirty="0">
                        <a:latin typeface="黑体" pitchFamily="49" charset="-122"/>
                        <a:ea typeface="黑体" pitchFamily="49" charset="-122"/>
                      </a:endParaRPr>
                    </a:p>
                  </a:txBody>
                  <a:tcPr anchor="ctr">
                    <a:solidFill>
                      <a:srgbClr val="01B0F0"/>
                    </a:solidFill>
                  </a:tcPr>
                </a:tc>
                <a:tc>
                  <a:txBody>
                    <a:bodyPr/>
                    <a:lstStyle/>
                    <a:p>
                      <a:pPr algn="ctr">
                        <a:lnSpc>
                          <a:spcPts val="3000"/>
                        </a:lnSpc>
                        <a:spcBef>
                          <a:spcPts val="600"/>
                        </a:spcBef>
                        <a:spcAft>
                          <a:spcPts val="600"/>
                        </a:spcAft>
                      </a:pPr>
                      <a:r>
                        <a:rPr lang="zh-CN" altLang="zh-CN" sz="2000" b="1" kern="1200" dirty="0" smtClean="0">
                          <a:solidFill>
                            <a:schemeClr val="tx1"/>
                          </a:solidFill>
                          <a:effectLst/>
                          <a:latin typeface="黑体" pitchFamily="49" charset="-122"/>
                          <a:ea typeface="黑体" pitchFamily="49" charset="-122"/>
                          <a:cs typeface="+mn-cs"/>
                        </a:rPr>
                        <a:t>理由</a:t>
                      </a:r>
                      <a:endParaRPr lang="zh-CN" altLang="en-US" sz="2000" b="1" dirty="0">
                        <a:latin typeface="黑体" pitchFamily="49" charset="-122"/>
                        <a:ea typeface="黑体" pitchFamily="49" charset="-122"/>
                      </a:endParaRPr>
                    </a:p>
                  </a:txBody>
                  <a:tcPr anchor="ctr">
                    <a:solidFill>
                      <a:srgbClr val="01B0F0"/>
                    </a:solidFill>
                  </a:tcPr>
                </a:tc>
              </a:tr>
              <a:tr h="1069622">
                <a:tc rowSpan="3">
                  <a:txBody>
                    <a:bodyPr/>
                    <a:lstStyle/>
                    <a:p>
                      <a:pPr algn="ctr">
                        <a:lnSpc>
                          <a:spcPts val="3000"/>
                        </a:lnSpc>
                        <a:spcBef>
                          <a:spcPts val="600"/>
                        </a:spcBef>
                        <a:spcAft>
                          <a:spcPts val="600"/>
                        </a:spcAft>
                        <a:buNone/>
                      </a:pPr>
                      <a:r>
                        <a:rPr lang="zh-CN" altLang="en-US" sz="2000" b="1" dirty="0" smtClean="0">
                          <a:latin typeface="宋体" pitchFamily="2" charset="-122"/>
                          <a:ea typeface="宋体" pitchFamily="2" charset="-122"/>
                        </a:rPr>
                        <a:t>稀盐酸和</a:t>
                      </a:r>
                    </a:p>
                    <a:p>
                      <a:pPr algn="ctr">
                        <a:lnSpc>
                          <a:spcPts val="3000"/>
                        </a:lnSpc>
                        <a:spcBef>
                          <a:spcPts val="600"/>
                        </a:spcBef>
                        <a:spcAft>
                          <a:spcPts val="600"/>
                        </a:spcAft>
                        <a:buNone/>
                      </a:pPr>
                      <a:r>
                        <a:rPr lang="zh-CN" altLang="en-US" sz="2000" b="1" dirty="0" smtClean="0">
                          <a:latin typeface="宋体" pitchFamily="2" charset="-122"/>
                          <a:ea typeface="宋体" pitchFamily="2" charset="-122"/>
                        </a:rPr>
                        <a:t>大理石</a:t>
                      </a:r>
                    </a:p>
                  </a:txBody>
                  <a:tcPr anchor="ctr">
                    <a:solidFill>
                      <a:schemeClr val="bg1"/>
                    </a:solidFill>
                  </a:tcPr>
                </a:tc>
                <a:tc>
                  <a:txBody>
                    <a:bodyPr/>
                    <a:lstStyle/>
                    <a:p>
                      <a:pPr marL="0" marR="0" indent="0" algn="ctr" defTabSz="914400" rtl="0" eaLnBrk="1" fontAlgn="auto" latinLnBrk="0" hangingPunct="1">
                        <a:lnSpc>
                          <a:spcPts val="3000"/>
                        </a:lnSpc>
                        <a:spcBef>
                          <a:spcPts val="600"/>
                        </a:spcBef>
                        <a:spcAft>
                          <a:spcPts val="600"/>
                        </a:spcAft>
                        <a:buClrTx/>
                        <a:buSzTx/>
                        <a:buFontTx/>
                        <a:buNone/>
                        <a:tabLst/>
                        <a:defRPr/>
                      </a:pPr>
                      <a:r>
                        <a:rPr lang="zh-CN" altLang="zh-CN" sz="2000" b="1" kern="1200" dirty="0" smtClean="0">
                          <a:solidFill>
                            <a:schemeClr val="tx1"/>
                          </a:solidFill>
                          <a:effectLst/>
                          <a:latin typeface="+mn-lt"/>
                          <a:ea typeface="+mn-ea"/>
                          <a:cs typeface="+mn-cs"/>
                        </a:rPr>
                        <a:t>稀硫酸</a:t>
                      </a:r>
                      <a:endParaRPr lang="zh-CN" altLang="en-US" sz="2000" b="1" dirty="0">
                        <a:solidFill>
                          <a:schemeClr val="tx1"/>
                        </a:solidFill>
                        <a:latin typeface="Times New Roman" pitchFamily="18" charset="0"/>
                        <a:ea typeface="宋体" pitchFamily="2" charset="-122"/>
                        <a:cs typeface="Times New Roman" pitchFamily="18" charset="0"/>
                      </a:endParaRPr>
                    </a:p>
                  </a:txBody>
                  <a:tcPr anchor="ctr">
                    <a:solidFill>
                      <a:schemeClr val="bg1"/>
                    </a:solidFill>
                  </a:tcPr>
                </a:tc>
                <a:tc>
                  <a:txBody>
                    <a:bodyPr/>
                    <a:lstStyle/>
                    <a:p>
                      <a:pPr marL="0" marR="0" indent="0" algn="ctr" defTabSz="914400" rtl="0" eaLnBrk="1" fontAlgn="auto" latinLnBrk="0" hangingPunct="1">
                        <a:lnSpc>
                          <a:spcPts val="3000"/>
                        </a:lnSpc>
                        <a:spcBef>
                          <a:spcPts val="600"/>
                        </a:spcBef>
                        <a:spcAft>
                          <a:spcPts val="600"/>
                        </a:spcAft>
                        <a:buClrTx/>
                        <a:buSzTx/>
                        <a:buFontTx/>
                        <a:buNone/>
                        <a:tabLst/>
                        <a:defRPr/>
                      </a:pPr>
                      <a:r>
                        <a:rPr lang="zh-CN" altLang="zh-CN" sz="2000" b="1" kern="1200" dirty="0" smtClean="0">
                          <a:solidFill>
                            <a:schemeClr val="tx1"/>
                          </a:solidFill>
                          <a:effectLst/>
                          <a:latin typeface="+mn-lt"/>
                          <a:ea typeface="+mn-ea"/>
                          <a:cs typeface="+mn-cs"/>
                        </a:rPr>
                        <a:t>不可行</a:t>
                      </a:r>
                      <a:endParaRPr lang="zh-CN" altLang="en-US" sz="2000" b="1" dirty="0">
                        <a:solidFill>
                          <a:schemeClr val="tx1"/>
                        </a:solidFill>
                        <a:latin typeface="Times New Roman" pitchFamily="18" charset="0"/>
                        <a:ea typeface="宋体" pitchFamily="2" charset="-122"/>
                        <a:cs typeface="Times New Roman" pitchFamily="18" charset="0"/>
                      </a:endParaRPr>
                    </a:p>
                  </a:txBody>
                  <a:tcPr anchor="ctr"/>
                </a:tc>
                <a:tc>
                  <a:txBody>
                    <a:bodyPr/>
                    <a:lstStyle/>
                    <a:p>
                      <a:pPr marL="0" marR="0" indent="0" algn="l" defTabSz="914400" rtl="0" eaLnBrk="1" fontAlgn="auto" latinLnBrk="0" hangingPunct="1">
                        <a:lnSpc>
                          <a:spcPts val="3000"/>
                        </a:lnSpc>
                        <a:spcBef>
                          <a:spcPts val="600"/>
                        </a:spcBef>
                        <a:spcAft>
                          <a:spcPts val="600"/>
                        </a:spcAft>
                        <a:buClrTx/>
                        <a:buSzTx/>
                        <a:buFontTx/>
                        <a:buNone/>
                        <a:tabLst/>
                        <a:defRPr/>
                      </a:pPr>
                      <a:r>
                        <a:rPr lang="zh-CN" altLang="en-US" sz="2000" b="1" dirty="0" smtClean="0">
                          <a:solidFill>
                            <a:schemeClr val="tx1"/>
                          </a:solidFill>
                          <a:latin typeface="Times New Roman" pitchFamily="18" charset="0"/>
                          <a:ea typeface="宋体" pitchFamily="2" charset="-122"/>
                          <a:cs typeface="Times New Roman" pitchFamily="18" charset="0"/>
                        </a:rPr>
                        <a:t>大理石与稀硫酸反应生成微溶于水的硫酸钙，覆盖在大理石表面，会阻止反应的进行</a:t>
                      </a:r>
                      <a:endParaRPr lang="zh-CN" altLang="en-US" sz="2000" b="1" dirty="0">
                        <a:solidFill>
                          <a:schemeClr val="tx1"/>
                        </a:solidFill>
                        <a:latin typeface="Times New Roman" pitchFamily="18" charset="0"/>
                        <a:ea typeface="宋体" pitchFamily="2" charset="-122"/>
                        <a:cs typeface="Times New Roman" pitchFamily="18" charset="0"/>
                      </a:endParaRPr>
                    </a:p>
                  </a:txBody>
                  <a:tcPr anchor="ctr"/>
                </a:tc>
              </a:tr>
              <a:tr h="1069622">
                <a:tc vMerge="1">
                  <a:txBody>
                    <a:bodyPr/>
                    <a:lstStyle/>
                    <a:p>
                      <a:endParaRPr lang="zh-CN" altLang="en-US"/>
                    </a:p>
                  </a:txBody>
                  <a:tcPr/>
                </a:tc>
                <a:tc>
                  <a:txBody>
                    <a:bodyPr/>
                    <a:lstStyle/>
                    <a:p>
                      <a:pPr marL="0" marR="0" indent="0" algn="ctr" defTabSz="914400" rtl="0" eaLnBrk="1" fontAlgn="auto" latinLnBrk="0" hangingPunct="1">
                        <a:lnSpc>
                          <a:spcPts val="3000"/>
                        </a:lnSpc>
                        <a:spcBef>
                          <a:spcPts val="600"/>
                        </a:spcBef>
                        <a:spcAft>
                          <a:spcPts val="600"/>
                        </a:spcAft>
                        <a:buClrTx/>
                        <a:buSzTx/>
                        <a:buFontTx/>
                        <a:buNone/>
                        <a:tabLst/>
                        <a:defRPr/>
                      </a:pPr>
                      <a:r>
                        <a:rPr lang="zh-CN" altLang="zh-CN" sz="2000" b="1" kern="1200" dirty="0" smtClean="0">
                          <a:solidFill>
                            <a:schemeClr val="tx1"/>
                          </a:solidFill>
                          <a:effectLst/>
                          <a:latin typeface="+mn-lt"/>
                          <a:ea typeface="+mn-ea"/>
                          <a:cs typeface="+mn-cs"/>
                        </a:rPr>
                        <a:t>浓盐酸</a:t>
                      </a:r>
                      <a:endParaRPr lang="zh-CN" altLang="en-US" sz="2000" b="1" dirty="0">
                        <a:solidFill>
                          <a:schemeClr val="tx1"/>
                        </a:solidFill>
                        <a:latin typeface="Times New Roman" pitchFamily="18" charset="0"/>
                        <a:ea typeface="宋体" pitchFamily="2" charset="-122"/>
                        <a:cs typeface="Times New Roman" pitchFamily="18" charset="0"/>
                      </a:endParaRPr>
                    </a:p>
                  </a:txBody>
                  <a:tcPr anchor="ctr">
                    <a:solidFill>
                      <a:schemeClr val="bg1"/>
                    </a:solidFill>
                  </a:tcPr>
                </a:tc>
                <a:tc>
                  <a:txBody>
                    <a:bodyPr/>
                    <a:lstStyle/>
                    <a:p>
                      <a:pPr marL="0" marR="0" indent="0" algn="ctr" defTabSz="914400" rtl="0" eaLnBrk="1" fontAlgn="auto" latinLnBrk="0" hangingPunct="1">
                        <a:lnSpc>
                          <a:spcPts val="3000"/>
                        </a:lnSpc>
                        <a:spcBef>
                          <a:spcPts val="600"/>
                        </a:spcBef>
                        <a:spcAft>
                          <a:spcPts val="600"/>
                        </a:spcAft>
                        <a:buClrTx/>
                        <a:buSzTx/>
                        <a:buFontTx/>
                        <a:buNone/>
                        <a:tabLst/>
                        <a:defRPr/>
                      </a:pPr>
                      <a:r>
                        <a:rPr lang="zh-CN" altLang="zh-CN" sz="2000" b="1" kern="1200" dirty="0" smtClean="0">
                          <a:solidFill>
                            <a:schemeClr val="tx1"/>
                          </a:solidFill>
                          <a:effectLst/>
                          <a:latin typeface="+mn-lt"/>
                          <a:ea typeface="+mn-ea"/>
                          <a:cs typeface="+mn-cs"/>
                        </a:rPr>
                        <a:t>不可行</a:t>
                      </a:r>
                      <a:endParaRPr lang="zh-CN" altLang="en-US" sz="2000" b="1" dirty="0">
                        <a:solidFill>
                          <a:schemeClr val="tx1"/>
                        </a:solidFill>
                        <a:latin typeface="Times New Roman" pitchFamily="18" charset="0"/>
                        <a:ea typeface="宋体" pitchFamily="2" charset="-122"/>
                        <a:cs typeface="Times New Roman" pitchFamily="18" charset="0"/>
                      </a:endParaRPr>
                    </a:p>
                  </a:txBody>
                  <a:tcPr anchor="ctr"/>
                </a:tc>
                <a:tc>
                  <a:txBody>
                    <a:bodyPr/>
                    <a:lstStyle/>
                    <a:p>
                      <a:pPr marL="0" marR="0" indent="0" algn="l" defTabSz="914400" rtl="0" eaLnBrk="1" fontAlgn="auto" latinLnBrk="0" hangingPunct="1">
                        <a:lnSpc>
                          <a:spcPts val="3000"/>
                        </a:lnSpc>
                        <a:spcBef>
                          <a:spcPts val="600"/>
                        </a:spcBef>
                        <a:spcAft>
                          <a:spcPts val="600"/>
                        </a:spcAft>
                        <a:buClrTx/>
                        <a:buSzTx/>
                        <a:buFontTx/>
                        <a:buNone/>
                        <a:tabLst/>
                        <a:defRPr/>
                      </a:pPr>
                      <a:r>
                        <a:rPr lang="zh-CN" altLang="en-US" sz="2000" b="1" dirty="0" smtClean="0">
                          <a:solidFill>
                            <a:schemeClr val="tx1"/>
                          </a:solidFill>
                          <a:latin typeface="Times New Roman" pitchFamily="18" charset="0"/>
                          <a:ea typeface="宋体" pitchFamily="2" charset="-122"/>
                          <a:cs typeface="Times New Roman" pitchFamily="18" charset="0"/>
                        </a:rPr>
                        <a:t>浓盐酸具有较强的挥发性，挥发出的 </a:t>
                      </a:r>
                      <a:r>
                        <a:rPr lang="en-US" altLang="zh-CN" sz="2000" b="1" dirty="0" err="1" smtClean="0">
                          <a:solidFill>
                            <a:schemeClr val="tx1"/>
                          </a:solidFill>
                          <a:latin typeface="Times New Roman" pitchFamily="18" charset="0"/>
                          <a:ea typeface="宋体" pitchFamily="2" charset="-122"/>
                          <a:cs typeface="Times New Roman" pitchFamily="18" charset="0"/>
                        </a:rPr>
                        <a:t>HCl</a:t>
                      </a:r>
                      <a:r>
                        <a:rPr lang="en-US" altLang="zh-CN" sz="2000" b="1" dirty="0" smtClean="0">
                          <a:solidFill>
                            <a:schemeClr val="tx1"/>
                          </a:solidFill>
                          <a:latin typeface="Times New Roman" pitchFamily="18" charset="0"/>
                          <a:ea typeface="宋体" pitchFamily="2" charset="-122"/>
                          <a:cs typeface="Times New Roman" pitchFamily="18" charset="0"/>
                        </a:rPr>
                        <a:t> </a:t>
                      </a:r>
                      <a:r>
                        <a:rPr lang="zh-CN" altLang="en-US" sz="2000" b="1" dirty="0" smtClean="0">
                          <a:solidFill>
                            <a:schemeClr val="tx1"/>
                          </a:solidFill>
                          <a:latin typeface="Times New Roman" pitchFamily="18" charset="0"/>
                          <a:ea typeface="宋体" pitchFamily="2" charset="-122"/>
                          <a:cs typeface="Times New Roman" pitchFamily="18" charset="0"/>
                        </a:rPr>
                        <a:t>气体和制得的二氧化碳气体混合，使制得的气体不纯</a:t>
                      </a:r>
                      <a:endParaRPr lang="zh-CN" altLang="en-US" sz="2000" b="1" dirty="0">
                        <a:solidFill>
                          <a:schemeClr val="tx1"/>
                        </a:solidFill>
                        <a:latin typeface="Times New Roman" pitchFamily="18" charset="0"/>
                        <a:ea typeface="宋体" pitchFamily="2" charset="-122"/>
                        <a:cs typeface="Times New Roman" pitchFamily="18" charset="0"/>
                      </a:endParaRPr>
                    </a:p>
                  </a:txBody>
                  <a:tcPr anchor="ctr"/>
                </a:tc>
              </a:tr>
              <a:tr h="1069622">
                <a:tc vMerge="1">
                  <a:txBody>
                    <a:bodyPr/>
                    <a:lstStyle/>
                    <a:p>
                      <a:pPr algn="ctr"/>
                      <a:endParaRPr lang="zh-CN" altLang="en-US" sz="2000" dirty="0">
                        <a:latin typeface="黑体" pitchFamily="49" charset="-122"/>
                        <a:ea typeface="黑体" pitchFamily="49" charset="-122"/>
                      </a:endParaRPr>
                    </a:p>
                  </a:txBody>
                  <a:tcPr anchor="ctr">
                    <a:solidFill>
                      <a:srgbClr val="01B0F0"/>
                    </a:solidFill>
                  </a:tcPr>
                </a:tc>
                <a:tc>
                  <a:txBody>
                    <a:bodyPr/>
                    <a:lstStyle/>
                    <a:p>
                      <a:pPr algn="ctr">
                        <a:lnSpc>
                          <a:spcPts val="3000"/>
                        </a:lnSpc>
                        <a:spcBef>
                          <a:spcPts val="600"/>
                        </a:spcBef>
                        <a:spcAft>
                          <a:spcPts val="600"/>
                        </a:spcAft>
                      </a:pPr>
                      <a:r>
                        <a:rPr lang="zh-CN" altLang="en-US" sz="2000" b="1" dirty="0" smtClean="0"/>
                        <a:t>碳酸钠</a:t>
                      </a:r>
                    </a:p>
                    <a:p>
                      <a:pPr algn="ctr">
                        <a:lnSpc>
                          <a:spcPts val="3000"/>
                        </a:lnSpc>
                        <a:spcBef>
                          <a:spcPts val="600"/>
                        </a:spcBef>
                        <a:spcAft>
                          <a:spcPts val="600"/>
                        </a:spcAft>
                      </a:pPr>
                      <a:r>
                        <a:rPr lang="zh-CN" altLang="en-US" sz="2000" b="1" dirty="0" smtClean="0"/>
                        <a:t>或碳酸钾</a:t>
                      </a:r>
                    </a:p>
                  </a:txBody>
                  <a:tcPr anchor="ctr"/>
                </a:tc>
                <a:tc>
                  <a:txBody>
                    <a:bodyPr/>
                    <a:lstStyle/>
                    <a:p>
                      <a:pPr algn="ctr">
                        <a:lnSpc>
                          <a:spcPts val="3000"/>
                        </a:lnSpc>
                        <a:spcBef>
                          <a:spcPts val="600"/>
                        </a:spcBef>
                        <a:spcAft>
                          <a:spcPts val="600"/>
                        </a:spcAft>
                      </a:pPr>
                      <a:r>
                        <a:rPr lang="zh-CN" altLang="zh-CN" sz="2000" b="1" kern="1200" dirty="0" smtClean="0">
                          <a:solidFill>
                            <a:schemeClr val="tx1"/>
                          </a:solidFill>
                          <a:effectLst/>
                          <a:latin typeface="+mn-lt"/>
                          <a:ea typeface="+mn-ea"/>
                          <a:cs typeface="+mn-cs"/>
                        </a:rPr>
                        <a:t>不可行</a:t>
                      </a:r>
                      <a:endParaRPr lang="zh-CN" altLang="en-US" sz="2000" b="1" dirty="0"/>
                    </a:p>
                  </a:txBody>
                  <a:tcPr anchor="ctr"/>
                </a:tc>
                <a:tc>
                  <a:txBody>
                    <a:bodyPr/>
                    <a:lstStyle/>
                    <a:p>
                      <a:pPr algn="l">
                        <a:lnSpc>
                          <a:spcPts val="3000"/>
                        </a:lnSpc>
                        <a:spcBef>
                          <a:spcPts val="600"/>
                        </a:spcBef>
                        <a:spcAft>
                          <a:spcPts val="600"/>
                        </a:spcAft>
                      </a:pPr>
                      <a:r>
                        <a:rPr lang="zh-CN" altLang="en-US" sz="2000" b="1" dirty="0" smtClean="0"/>
                        <a:t>碳酸钠或碳酸钾是粉末状固体，与稀盐酸反应速率太快，不利于控制反应速率和气体的收集</a:t>
                      </a:r>
                      <a:endParaRPr lang="zh-CN" altLang="en-US" sz="2000" b="1" dirty="0"/>
                    </a:p>
                  </a:txBody>
                  <a:tcPr anchor="ctr"/>
                </a:tc>
              </a:tr>
            </a:tbl>
          </a:graphicData>
        </a:graphic>
      </p:graphicFrame>
    </p:spTree>
    <p:extLst>
      <p:ext uri="{BB962C8B-B14F-4D97-AF65-F5344CB8AC3E}">
        <p14:creationId xmlns:p14="http://schemas.microsoft.com/office/powerpoint/2010/main" xmlns="" val="1024274552"/>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340103"/>
            <a:ext cx="10930133" cy="3416320"/>
          </a:xfrm>
          <a:prstGeom prst="rect">
            <a:avLst/>
          </a:prstGeom>
          <a:noFill/>
        </p:spPr>
        <p:txBody>
          <a:bodyPr wrap="square" rtlCol="0">
            <a:spAutoFit/>
          </a:bodyPr>
          <a:lstStyle/>
          <a:p>
            <a:pPr algn="just">
              <a:lnSpc>
                <a:spcPct val="150000"/>
              </a:lnSpc>
            </a:pPr>
            <a:r>
              <a:rPr lang="zh-CN" altLang="zh-CN" sz="2400" b="1" dirty="0">
                <a:latin typeface="Times New Roman" pitchFamily="18" charset="0"/>
                <a:ea typeface="宋体" pitchFamily="2" charset="-122"/>
                <a:cs typeface="Times New Roman" pitchFamily="18" charset="0"/>
              </a:rPr>
              <a:t>【实验原理】</a:t>
            </a:r>
            <a:r>
              <a:rPr lang="zh-CN" altLang="zh-CN" sz="2400" b="1" u="sng" dirty="0">
                <a:latin typeface="Times New Roman" pitchFamily="18" charset="0"/>
                <a:ea typeface="宋体" pitchFamily="2" charset="-122"/>
                <a:cs typeface="Times New Roman" pitchFamily="18" charset="0"/>
              </a:rPr>
              <a:t>　　　　　　　　　　　　　　　　　　</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用化学方程式表示</a:t>
            </a:r>
            <a:r>
              <a:rPr lang="en-US" altLang="zh-CN" sz="2400" b="1" dirty="0">
                <a:latin typeface="宋体" pitchFamily="2" charset="-122"/>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a:p>
            <a:pPr algn="just">
              <a:lnSpc>
                <a:spcPct val="150000"/>
              </a:lnSpc>
            </a:pPr>
            <a:r>
              <a:rPr lang="zh-CN" altLang="zh-CN" sz="2400" b="1" dirty="0">
                <a:latin typeface="Times New Roman" pitchFamily="18" charset="0"/>
                <a:ea typeface="宋体" pitchFamily="2" charset="-122"/>
                <a:cs typeface="Times New Roman" pitchFamily="18" charset="0"/>
              </a:rPr>
              <a:t>【实验装置】</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发生装置</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反应</a:t>
            </a:r>
            <a:r>
              <a:rPr lang="zh-CN" altLang="zh-CN" sz="2400" b="1" dirty="0">
                <a:latin typeface="Times New Roman" pitchFamily="18" charset="0"/>
                <a:ea typeface="宋体" pitchFamily="2" charset="-122"/>
                <a:cs typeface="Times New Roman" pitchFamily="18" charset="0"/>
              </a:rPr>
              <a:t>物为固体和</a:t>
            </a:r>
            <a:r>
              <a:rPr lang="zh-CN" altLang="zh-CN" sz="2400" b="1" dirty="0" smtClean="0">
                <a:latin typeface="Times New Roman" pitchFamily="18" charset="0"/>
                <a:ea typeface="宋体" pitchFamily="2" charset="-122"/>
                <a:cs typeface="Times New Roman" pitchFamily="18" charset="0"/>
              </a:rPr>
              <a:t>液体</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反应</a:t>
            </a:r>
            <a:r>
              <a:rPr lang="zh-CN" altLang="zh-CN" sz="2400" b="1" dirty="0">
                <a:latin typeface="Times New Roman" pitchFamily="18" charset="0"/>
                <a:ea typeface="宋体" pitchFamily="2" charset="-122"/>
                <a:cs typeface="Times New Roman" pitchFamily="18" charset="0"/>
              </a:rPr>
              <a:t>不需要</a:t>
            </a:r>
            <a:r>
              <a:rPr lang="zh-CN" altLang="zh-CN" sz="2400" b="1" dirty="0" smtClean="0">
                <a:latin typeface="Times New Roman" pitchFamily="18" charset="0"/>
                <a:ea typeface="宋体" pitchFamily="2" charset="-122"/>
                <a:cs typeface="Times New Roman" pitchFamily="18" charset="0"/>
              </a:rPr>
              <a:t>加热</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故</a:t>
            </a:r>
            <a:r>
              <a:rPr lang="zh-CN" altLang="zh-CN" sz="2400" b="1" dirty="0">
                <a:latin typeface="Times New Roman" pitchFamily="18" charset="0"/>
                <a:ea typeface="宋体" pitchFamily="2" charset="-122"/>
                <a:cs typeface="Times New Roman" pitchFamily="18" charset="0"/>
              </a:rPr>
              <a:t>应采用固液不加热型装置制取</a:t>
            </a:r>
            <a:r>
              <a:rPr lang="en-US" altLang="zh-CN" sz="2400" b="1" dirty="0">
                <a:latin typeface="宋体" pitchFamily="2" charset="-122"/>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如图</a:t>
            </a:r>
            <a:r>
              <a:rPr lang="en-US" altLang="zh-CN" sz="2400" b="1" dirty="0">
                <a:latin typeface="Times New Roman" pitchFamily="18" charset="0"/>
                <a:ea typeface="宋体" pitchFamily="2" charset="-122"/>
                <a:cs typeface="Times New Roman" pitchFamily="18" charset="0"/>
              </a:rPr>
              <a:t>1</a:t>
            </a:r>
            <a:r>
              <a:rPr lang="zh-CN" altLang="zh-CN" sz="2400" b="1" dirty="0">
                <a:latin typeface="Times New Roman" pitchFamily="18" charset="0"/>
                <a:ea typeface="宋体" pitchFamily="2" charset="-122"/>
                <a:cs typeface="Times New Roman" pitchFamily="18" charset="0"/>
              </a:rPr>
              <a:t>、图</a:t>
            </a:r>
            <a:r>
              <a:rPr lang="en-US" altLang="zh-CN" sz="2400" b="1" dirty="0">
                <a:latin typeface="Times New Roman" pitchFamily="18" charset="0"/>
                <a:ea typeface="宋体" pitchFamily="2" charset="-122"/>
                <a:cs typeface="Times New Roman" pitchFamily="18" charset="0"/>
              </a:rPr>
              <a:t>2</a:t>
            </a:r>
            <a:r>
              <a:rPr lang="en-US" altLang="zh-CN" sz="2400" b="1" dirty="0">
                <a:latin typeface="宋体" pitchFamily="2" charset="-122"/>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收集装置</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CO</a:t>
            </a:r>
            <a:r>
              <a:rPr lang="en-US" altLang="zh-CN" sz="2400" b="1" baseline="-25000" dirty="0" smtClean="0">
                <a:latin typeface="Times New Roman" pitchFamily="18" charset="0"/>
                <a:ea typeface="宋体" pitchFamily="2" charset="-122"/>
                <a:cs typeface="Times New Roman" pitchFamily="18" charset="0"/>
              </a:rPr>
              <a:t>2</a:t>
            </a:r>
            <a:r>
              <a:rPr lang="zh-CN" altLang="zh-CN" sz="2400" b="1" dirty="0">
                <a:latin typeface="Times New Roman" pitchFamily="18" charset="0"/>
                <a:ea typeface="宋体" pitchFamily="2" charset="-122"/>
                <a:cs typeface="Times New Roman" pitchFamily="18" charset="0"/>
              </a:rPr>
              <a:t>密度比空气大且能溶于</a:t>
            </a:r>
            <a:r>
              <a:rPr lang="zh-CN" altLang="zh-CN" sz="2400" b="1" dirty="0" smtClean="0">
                <a:latin typeface="Times New Roman" pitchFamily="18" charset="0"/>
                <a:ea typeface="宋体" pitchFamily="2" charset="-122"/>
                <a:cs typeface="Times New Roman" pitchFamily="18" charset="0"/>
              </a:rPr>
              <a:t>水</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所以</a:t>
            </a:r>
            <a:r>
              <a:rPr lang="zh-CN" altLang="zh-CN" sz="2400" b="1" dirty="0">
                <a:latin typeface="Times New Roman" pitchFamily="18" charset="0"/>
                <a:ea typeface="宋体" pitchFamily="2" charset="-122"/>
                <a:cs typeface="Times New Roman" pitchFamily="18" charset="0"/>
              </a:rPr>
              <a:t>应采用向上排空气法收集</a:t>
            </a:r>
            <a:r>
              <a:rPr lang="en-US" altLang="zh-CN" sz="2400" b="1" dirty="0">
                <a:latin typeface="宋体" pitchFamily="2" charset="-122"/>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如图</a:t>
            </a:r>
            <a:r>
              <a:rPr lang="en-US" altLang="zh-CN" sz="2400" b="1" dirty="0">
                <a:latin typeface="Times New Roman" pitchFamily="18" charset="0"/>
                <a:ea typeface="宋体" pitchFamily="2" charset="-122"/>
                <a:cs typeface="Times New Roman" pitchFamily="18" charset="0"/>
              </a:rPr>
              <a:t>3</a:t>
            </a:r>
            <a:r>
              <a:rPr lang="en-US" altLang="zh-CN" sz="2400" b="1" dirty="0">
                <a:latin typeface="宋体" pitchFamily="2" charset="-122"/>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a:t>
            </a:r>
            <a:endParaRPr lang="zh-CN" altLang="zh-CN" sz="2400" b="1" dirty="0">
              <a:latin typeface="Times New Roman" pitchFamily="18" charset="0"/>
              <a:ea typeface="宋体" pitchFamily="2" charset="-122"/>
              <a:cs typeface="Times New Roman" pitchFamily="18" charset="0"/>
            </a:endParaRPr>
          </a:p>
        </p:txBody>
      </p:sp>
      <mc:AlternateContent xmlns:mc="http://schemas.openxmlformats.org/markup-compatibility/2006">
        <mc:Choice xmlns:a14="http://schemas.microsoft.com/office/drawing/2010/main" xmlns="" Requires="a14">
          <p:sp>
            <p:nvSpPr>
              <p:cNvPr id="6" name="TextBox 5"/>
              <p:cNvSpPr txBox="1"/>
              <p:nvPr/>
            </p:nvSpPr>
            <p:spPr>
              <a:xfrm>
                <a:off x="2788358" y="1415853"/>
                <a:ext cx="5283199" cy="465064"/>
              </a:xfrm>
              <a:prstGeom prst="rect">
                <a:avLst/>
              </a:prstGeom>
              <a:noFill/>
            </p:spPr>
            <p:txBody>
              <a:bodyPr wrap="square" rtlCol="0">
                <a:spAutoFit/>
              </a:bodyPr>
              <a:lstStyle/>
              <a:p>
                <a:r>
                  <a:rPr lang="en-US" altLang="zh-CN" sz="2400" b="1" dirty="0" smtClean="0">
                    <a:solidFill>
                      <a:srgbClr val="FF0000"/>
                    </a:solidFill>
                    <a:latin typeface="Times New Roman" pitchFamily="18" charset="0"/>
                    <a:cs typeface="Times New Roman" pitchFamily="18" charset="0"/>
                  </a:rPr>
                  <a:t>CaCO</a:t>
                </a:r>
                <a:r>
                  <a:rPr lang="en-US" altLang="zh-CN" sz="2400" b="1" baseline="-25000" dirty="0">
                    <a:solidFill>
                      <a:srgbClr val="FF0000"/>
                    </a:solidFill>
                    <a:latin typeface="Times New Roman" pitchFamily="18" charset="0"/>
                    <a:cs typeface="Times New Roman" pitchFamily="18" charset="0"/>
                  </a:rPr>
                  <a:t>3</a:t>
                </a:r>
                <a:r>
                  <a:rPr lang="en-US" altLang="zh-CN" sz="2400" b="1" dirty="0">
                    <a:solidFill>
                      <a:srgbClr val="FF0000"/>
                    </a:solidFill>
                    <a:latin typeface="Times New Roman" pitchFamily="18" charset="0"/>
                    <a:cs typeface="Times New Roman" pitchFamily="18" charset="0"/>
                  </a:rPr>
                  <a:t>+2HCl</a:t>
                </a:r>
                <a:r>
                  <a:rPr lang="en-US" altLang="zh-CN" sz="20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sz="20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2000" b="1" i="1" dirty="0">
                                <a:solidFill>
                                  <a:srgbClr val="FF0000"/>
                                </a:solidFill>
                                <a:latin typeface="Cambria Math"/>
                                <a:ea typeface="宋体" panose="02010600030101010101" pitchFamily="2" charset="-122"/>
                                <a:cs typeface="Cambria Math" panose="02040503050406030204" charset="0"/>
                              </a:rPr>
                            </m:ctrlPr>
                          </m:barPr>
                          <m:e>
                            <m:r>
                              <a:rPr lang="en-US" altLang="zh-CN" sz="2000" b="1" dirty="0">
                                <a:solidFill>
                                  <a:srgbClr val="FF0000"/>
                                </a:solidFill>
                                <a:latin typeface="Cambria Math"/>
                                <a:ea typeface="宋体" panose="02010600030101010101" pitchFamily="2" charset="-122"/>
                                <a:cs typeface="Cambria Math" panose="02040503050406030204" charset="0"/>
                              </a:rPr>
                              <m:t>             </m:t>
                            </m:r>
                          </m:e>
                        </m:bar>
                      </m:num>
                      <m:den>
                        <m:r>
                          <a:rPr lang="en-US" altLang="zh-CN" sz="20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20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CaCl</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O+CO</a:t>
                </a:r>
                <a:r>
                  <a:rPr lang="en-US" altLang="zh-CN" sz="2400" b="1" baseline="-25000" dirty="0">
                    <a:solidFill>
                      <a:srgbClr val="FF0000"/>
                    </a:solidFill>
                    <a:latin typeface="Times New Roman" pitchFamily="18" charset="0"/>
                    <a:cs typeface="Times New Roman" pitchFamily="18" charset="0"/>
                  </a:rPr>
                  <a:t>2</a:t>
                </a:r>
                <a:r>
                  <a:rPr lang="zh-CN" altLang="zh-CN" sz="2400" b="1" dirty="0">
                    <a:solidFill>
                      <a:srgbClr val="FF0000"/>
                    </a:solidFill>
                    <a:latin typeface="Times New Roman" pitchFamily="18" charset="0"/>
                    <a:cs typeface="Times New Roman" pitchFamily="18" charset="0"/>
                  </a:rPr>
                  <a:t>↑</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6" name="TextBox 5"/>
              <p:cNvSpPr txBox="1">
                <a:spLocks noRot="1" noChangeAspect="1" noMove="1" noResize="1" noEditPoints="1" noAdjustHandles="1" noChangeArrowheads="1" noChangeShapeType="1" noTextEdit="1"/>
              </p:cNvSpPr>
              <p:nvPr/>
            </p:nvSpPr>
            <p:spPr>
              <a:xfrm>
                <a:off x="2788358" y="1415853"/>
                <a:ext cx="5283199" cy="465064"/>
              </a:xfrm>
              <a:prstGeom prst="rect">
                <a:avLst/>
              </a:prstGeom>
              <a:blipFill rotWithShape="1">
                <a:blip r:embed="rId3"/>
                <a:stretch>
                  <a:fillRect l="-1730" t="-18182" b="-19481"/>
                </a:stretch>
              </a:blipFill>
            </p:spPr>
            <p:txBody>
              <a:bodyPr/>
              <a:lstStyle/>
              <a:p>
                <a:r>
                  <a:rPr lang="zh-CN" altLang="en-US">
                    <a:noFill/>
                  </a:rPr>
                  <a:t> </a:t>
                </a:r>
              </a:p>
            </p:txBody>
          </p:sp>
        </mc:Fallback>
      </mc:AlternateContent>
      <p:grpSp>
        <p:nvGrpSpPr>
          <p:cNvPr id="16" name="组合 15"/>
          <p:cNvGrpSpPr/>
          <p:nvPr/>
        </p:nvGrpSpPr>
        <p:grpSpPr>
          <a:xfrm>
            <a:off x="2340000" y="4764887"/>
            <a:ext cx="7001949" cy="1610133"/>
            <a:chOff x="2340000" y="4843910"/>
            <a:chExt cx="7001949" cy="1610133"/>
          </a:xfrm>
        </p:grpSpPr>
        <p:grpSp>
          <p:nvGrpSpPr>
            <p:cNvPr id="5" name="组合 4"/>
            <p:cNvGrpSpPr/>
            <p:nvPr/>
          </p:nvGrpSpPr>
          <p:grpSpPr>
            <a:xfrm>
              <a:off x="8100000" y="4843910"/>
              <a:ext cx="1241949" cy="1610133"/>
              <a:chOff x="8100000" y="4843910"/>
              <a:chExt cx="1241949" cy="1610133"/>
            </a:xfrm>
          </p:grpSpPr>
          <p:pic>
            <p:nvPicPr>
              <p:cNvPr id="13" name="1224.eps" descr="id:2147502324;FounderCES"/>
              <p:cNvPicPr>
                <a:picLocks noChangeAspect="1"/>
              </p:cNvPicPr>
              <p:nvPr/>
            </p:nvPicPr>
            <p:blipFill>
              <a:blip r:embed="rId4"/>
              <a:stretch>
                <a:fillRect/>
              </a:stretch>
            </p:blipFill>
            <p:spPr>
              <a:xfrm>
                <a:off x="8100000" y="4843910"/>
                <a:ext cx="1241949" cy="1080000"/>
              </a:xfrm>
              <a:prstGeom prst="rect">
                <a:avLst/>
              </a:prstGeom>
            </p:spPr>
          </p:pic>
          <p:sp>
            <p:nvSpPr>
              <p:cNvPr id="2" name="TextBox 1"/>
              <p:cNvSpPr txBox="1"/>
              <p:nvPr/>
            </p:nvSpPr>
            <p:spPr>
              <a:xfrm>
                <a:off x="8348441" y="6084711"/>
                <a:ext cx="745067" cy="369332"/>
              </a:xfrm>
              <a:prstGeom prst="rect">
                <a:avLst/>
              </a:prstGeom>
              <a:noFill/>
            </p:spPr>
            <p:txBody>
              <a:bodyPr wrap="square" rtlCol="0">
                <a:spAutoFit/>
              </a:bodyPr>
              <a:lstStyle/>
              <a:p>
                <a:pPr algn="ctr"/>
                <a:r>
                  <a:rPr lang="zh-CN" altLang="en-US" b="1" dirty="0" smtClean="0">
                    <a:latin typeface="Times New Roman" pitchFamily="18" charset="0"/>
                    <a:cs typeface="Times New Roman" pitchFamily="18" charset="0"/>
                  </a:rPr>
                  <a:t>图</a:t>
                </a:r>
                <a:r>
                  <a:rPr lang="en-US" altLang="zh-CN" b="1" dirty="0" smtClean="0">
                    <a:latin typeface="Times New Roman" pitchFamily="18" charset="0"/>
                    <a:cs typeface="Times New Roman" pitchFamily="18" charset="0"/>
                  </a:rPr>
                  <a:t>3</a:t>
                </a:r>
                <a:endParaRPr lang="zh-CN" altLang="en-US" b="1" dirty="0">
                  <a:latin typeface="Times New Roman" pitchFamily="18" charset="0"/>
                  <a:cs typeface="Times New Roman" pitchFamily="18" charset="0"/>
                </a:endParaRPr>
              </a:p>
            </p:txBody>
          </p:sp>
        </p:grpSp>
        <p:grpSp>
          <p:nvGrpSpPr>
            <p:cNvPr id="4" name="组合 3"/>
            <p:cNvGrpSpPr/>
            <p:nvPr/>
          </p:nvGrpSpPr>
          <p:grpSpPr>
            <a:xfrm>
              <a:off x="5220000" y="4843910"/>
              <a:ext cx="1111915" cy="1610133"/>
              <a:chOff x="5220000" y="4843910"/>
              <a:chExt cx="1111915" cy="1610133"/>
            </a:xfrm>
          </p:grpSpPr>
          <p:pic>
            <p:nvPicPr>
              <p:cNvPr id="11" name="1223.eps" descr="id:2147502317;FounderCES"/>
              <p:cNvPicPr>
                <a:picLocks noChangeAspect="1"/>
              </p:cNvPicPr>
              <p:nvPr/>
            </p:nvPicPr>
            <p:blipFill>
              <a:blip r:embed="rId5"/>
              <a:stretch>
                <a:fillRect/>
              </a:stretch>
            </p:blipFill>
            <p:spPr>
              <a:xfrm>
                <a:off x="5220000" y="4843910"/>
                <a:ext cx="1111915" cy="1080000"/>
              </a:xfrm>
              <a:prstGeom prst="rect">
                <a:avLst/>
              </a:prstGeom>
            </p:spPr>
          </p:pic>
          <p:sp>
            <p:nvSpPr>
              <p:cNvPr id="14" name="TextBox 13"/>
              <p:cNvSpPr txBox="1"/>
              <p:nvPr/>
            </p:nvSpPr>
            <p:spPr>
              <a:xfrm>
                <a:off x="5403424" y="6084711"/>
                <a:ext cx="745067" cy="369332"/>
              </a:xfrm>
              <a:prstGeom prst="rect">
                <a:avLst/>
              </a:prstGeom>
              <a:noFill/>
            </p:spPr>
            <p:txBody>
              <a:bodyPr wrap="square" rtlCol="0">
                <a:spAutoFit/>
              </a:bodyPr>
              <a:lstStyle/>
              <a:p>
                <a:pPr algn="ctr"/>
                <a:r>
                  <a:rPr lang="zh-CN" altLang="en-US" b="1" dirty="0" smtClean="0">
                    <a:latin typeface="Times New Roman" pitchFamily="18" charset="0"/>
                    <a:cs typeface="Times New Roman" pitchFamily="18" charset="0"/>
                  </a:rPr>
                  <a:t>图</a:t>
                </a:r>
                <a:r>
                  <a:rPr lang="en-US" altLang="zh-CN" b="1" dirty="0" smtClean="0">
                    <a:latin typeface="Times New Roman" pitchFamily="18" charset="0"/>
                    <a:cs typeface="Times New Roman" pitchFamily="18" charset="0"/>
                  </a:rPr>
                  <a:t>2</a:t>
                </a:r>
                <a:endParaRPr lang="zh-CN" altLang="en-US" b="1" dirty="0">
                  <a:latin typeface="Times New Roman" pitchFamily="18" charset="0"/>
                  <a:cs typeface="Times New Roman" pitchFamily="18" charset="0"/>
                </a:endParaRPr>
              </a:p>
            </p:txBody>
          </p:sp>
        </p:grpSp>
        <p:grpSp>
          <p:nvGrpSpPr>
            <p:cNvPr id="3" name="组合 2"/>
            <p:cNvGrpSpPr/>
            <p:nvPr/>
          </p:nvGrpSpPr>
          <p:grpSpPr>
            <a:xfrm>
              <a:off x="2340000" y="4843910"/>
              <a:ext cx="1087674" cy="1610133"/>
              <a:chOff x="2340000" y="4843910"/>
              <a:chExt cx="1087674" cy="1610133"/>
            </a:xfrm>
          </p:grpSpPr>
          <p:pic>
            <p:nvPicPr>
              <p:cNvPr id="7" name="1222.eps" descr="id:2147502310;FounderCES"/>
              <p:cNvPicPr>
                <a:picLocks noChangeAspect="1"/>
              </p:cNvPicPr>
              <p:nvPr/>
            </p:nvPicPr>
            <p:blipFill>
              <a:blip r:embed="rId6"/>
              <a:stretch>
                <a:fillRect/>
              </a:stretch>
            </p:blipFill>
            <p:spPr>
              <a:xfrm>
                <a:off x="2340000" y="4843910"/>
                <a:ext cx="1087674" cy="1080000"/>
              </a:xfrm>
              <a:prstGeom prst="rect">
                <a:avLst/>
              </a:prstGeom>
            </p:spPr>
          </p:pic>
          <p:sp>
            <p:nvSpPr>
              <p:cNvPr id="15" name="TextBox 14"/>
              <p:cNvSpPr txBox="1"/>
              <p:nvPr/>
            </p:nvSpPr>
            <p:spPr>
              <a:xfrm>
                <a:off x="2511304" y="6084711"/>
                <a:ext cx="745067" cy="369332"/>
              </a:xfrm>
              <a:prstGeom prst="rect">
                <a:avLst/>
              </a:prstGeom>
              <a:noFill/>
            </p:spPr>
            <p:txBody>
              <a:bodyPr wrap="square" rtlCol="0">
                <a:spAutoFit/>
              </a:bodyPr>
              <a:lstStyle/>
              <a:p>
                <a:pPr algn="ctr"/>
                <a:r>
                  <a:rPr lang="zh-CN" altLang="en-US" b="1" dirty="0" smtClean="0">
                    <a:latin typeface="Times New Roman" pitchFamily="18" charset="0"/>
                    <a:cs typeface="Times New Roman" pitchFamily="18" charset="0"/>
                  </a:rPr>
                  <a:t>图</a:t>
                </a:r>
                <a:r>
                  <a:rPr lang="en-US" altLang="zh-CN" b="1" dirty="0" smtClean="0">
                    <a:latin typeface="Times New Roman" pitchFamily="18" charset="0"/>
                    <a:cs typeface="Times New Roman" pitchFamily="18" charset="0"/>
                  </a:rPr>
                  <a:t>1</a:t>
                </a:r>
                <a:endParaRPr lang="zh-CN" altLang="en-US" b="1" dirty="0">
                  <a:latin typeface="Times New Roman" pitchFamily="18" charset="0"/>
                  <a:cs typeface="Times New Roman" pitchFamily="18" charset="0"/>
                </a:endParaRPr>
              </a:p>
            </p:txBody>
          </p:sp>
        </p:grpSp>
      </p:grpSp>
    </p:spTree>
    <p:extLst>
      <p:ext uri="{BB962C8B-B14F-4D97-AF65-F5344CB8AC3E}">
        <p14:creationId xmlns:p14="http://schemas.microsoft.com/office/powerpoint/2010/main" xmlns="" val="4054760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071557" y="824822"/>
            <a:ext cx="1746910" cy="457900"/>
            <a:chOff x="8480182" y="1575737"/>
            <a:chExt cx="1678579" cy="520692"/>
          </a:xfrm>
        </p:grpSpPr>
        <p:sp>
          <p:nvSpPr>
            <p:cNvPr id="4" name="圆角矩形 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1" name="TextBox 10"/>
          <p:cNvSpPr txBox="1"/>
          <p:nvPr/>
        </p:nvSpPr>
        <p:spPr>
          <a:xfrm>
            <a:off x="720000" y="1588451"/>
            <a:ext cx="10749511" cy="2308324"/>
          </a:xfrm>
          <a:prstGeom prst="rect">
            <a:avLst/>
          </a:prstGeom>
          <a:solidFill>
            <a:schemeClr val="accent4">
              <a:lumMod val="60000"/>
              <a:lumOff val="40000"/>
            </a:schemeClr>
          </a:solidFill>
        </p:spPr>
        <p:txBody>
          <a:bodyPr wrap="square" rtlCol="0">
            <a:spAutoFit/>
          </a:bodyPr>
          <a:lstStyle/>
          <a:p>
            <a:pPr>
              <a:lnSpc>
                <a:spcPct val="150000"/>
              </a:lnSpc>
            </a:pPr>
            <a:r>
              <a:rPr lang="en-US" altLang="zh-CN" sz="2400" b="1" dirty="0" smtClean="0">
                <a:latin typeface="Times New Roman" pitchFamily="18" charset="0"/>
                <a:ea typeface="黑体" pitchFamily="49" charset="-122"/>
                <a:cs typeface="Times New Roman" pitchFamily="18" charset="0"/>
              </a:rPr>
              <a:t>【</a:t>
            </a:r>
            <a:r>
              <a:rPr lang="zh-CN" altLang="en-US" sz="2400" b="1" dirty="0">
                <a:latin typeface="Times New Roman" pitchFamily="18" charset="0"/>
                <a:ea typeface="黑体" pitchFamily="49" charset="-122"/>
                <a:cs typeface="Times New Roman" pitchFamily="18" charset="0"/>
              </a:rPr>
              <a:t>温馨提示</a:t>
            </a:r>
            <a:r>
              <a:rPr lang="en-US" altLang="zh-CN" sz="2400" b="1" dirty="0" smtClean="0">
                <a:latin typeface="Times New Roman" pitchFamily="18" charset="0"/>
                <a:ea typeface="黑体" pitchFamily="49" charset="-122"/>
                <a:cs typeface="Times New Roman" pitchFamily="18" charset="0"/>
              </a:rPr>
              <a:t>】</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）选择</a:t>
            </a:r>
            <a:r>
              <a:rPr lang="zh-CN" altLang="en-US" sz="2400" b="1" dirty="0">
                <a:latin typeface="Times New Roman" pitchFamily="18" charset="0"/>
                <a:ea typeface="宋体" pitchFamily="2" charset="-122"/>
                <a:cs typeface="Times New Roman" pitchFamily="18" charset="0"/>
              </a:rPr>
              <a:t>图</a:t>
            </a:r>
            <a:r>
              <a:rPr lang="en-US" altLang="zh-CN" sz="2400" b="1" dirty="0">
                <a:latin typeface="Times New Roman" pitchFamily="18" charset="0"/>
                <a:ea typeface="宋体" pitchFamily="2" charset="-122"/>
                <a:cs typeface="Times New Roman" pitchFamily="18" charset="0"/>
              </a:rPr>
              <a:t>1</a:t>
            </a:r>
            <a:r>
              <a:rPr lang="zh-CN" altLang="en-US" sz="2400" b="1" dirty="0">
                <a:latin typeface="Times New Roman" pitchFamily="18" charset="0"/>
                <a:ea typeface="宋体" pitchFamily="2" charset="-122"/>
                <a:cs typeface="Times New Roman" pitchFamily="18" charset="0"/>
              </a:rPr>
              <a:t>装置制取</a:t>
            </a:r>
            <a:r>
              <a:rPr lang="en-US" altLang="zh-CN" sz="2400" b="1" dirty="0">
                <a:latin typeface="Times New Roman" pitchFamily="18" charset="0"/>
                <a:ea typeface="宋体" pitchFamily="2" charset="-122"/>
                <a:cs typeface="Times New Roman" pitchFamily="18" charset="0"/>
              </a:rPr>
              <a:t>CO</a:t>
            </a:r>
            <a:r>
              <a:rPr lang="en-US" altLang="zh-CN" sz="2400" b="1" baseline="-25000" dirty="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时，不可</a:t>
            </a:r>
            <a:r>
              <a:rPr lang="zh-CN" altLang="en-US" sz="2400" b="1" dirty="0">
                <a:latin typeface="Times New Roman" pitchFamily="18" charset="0"/>
                <a:ea typeface="宋体" pitchFamily="2" charset="-122"/>
                <a:cs typeface="Times New Roman" pitchFamily="18" charset="0"/>
              </a:rPr>
              <a:t>加入过多的液体</a:t>
            </a:r>
            <a:r>
              <a:rPr lang="zh-CN" altLang="en-US" sz="2400" b="1" dirty="0" smtClean="0">
                <a:latin typeface="Times New Roman" pitchFamily="18" charset="0"/>
                <a:ea typeface="宋体" pitchFamily="2" charset="-122"/>
                <a:cs typeface="Times New Roman" pitchFamily="18" charset="0"/>
              </a:rPr>
              <a:t>药品，否则</a:t>
            </a:r>
            <a:r>
              <a:rPr lang="zh-CN" altLang="en-US" sz="2400" b="1" dirty="0">
                <a:latin typeface="Times New Roman" pitchFamily="18" charset="0"/>
                <a:ea typeface="宋体" pitchFamily="2" charset="-122"/>
                <a:cs typeface="Times New Roman" pitchFamily="18" charset="0"/>
              </a:rPr>
              <a:t>会使液体溢出试管。</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）制</a:t>
            </a:r>
            <a:r>
              <a:rPr lang="zh-CN" altLang="en-US" sz="2400" b="1" dirty="0">
                <a:latin typeface="Times New Roman" pitchFamily="18" charset="0"/>
                <a:ea typeface="宋体" pitchFamily="2" charset="-122"/>
                <a:cs typeface="Times New Roman" pitchFamily="18" charset="0"/>
              </a:rPr>
              <a:t>取较多</a:t>
            </a:r>
            <a:r>
              <a:rPr lang="en-US" altLang="zh-CN" sz="2400" b="1" dirty="0">
                <a:latin typeface="Times New Roman" pitchFamily="18" charset="0"/>
                <a:ea typeface="宋体" pitchFamily="2" charset="-122"/>
                <a:cs typeface="Times New Roman" pitchFamily="18" charset="0"/>
              </a:rPr>
              <a:t>CO</a:t>
            </a:r>
            <a:r>
              <a:rPr lang="en-US" altLang="zh-CN" sz="2400" b="1" baseline="-25000" dirty="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时，反应</a:t>
            </a:r>
            <a:r>
              <a:rPr lang="zh-CN" altLang="en-US" sz="2400" b="1" dirty="0">
                <a:latin typeface="Times New Roman" pitchFamily="18" charset="0"/>
                <a:ea typeface="宋体" pitchFamily="2" charset="-122"/>
                <a:cs typeface="Times New Roman" pitchFamily="18" charset="0"/>
              </a:rPr>
              <a:t>装置选择</a:t>
            </a:r>
            <a:r>
              <a:rPr lang="zh-CN" altLang="en-US" sz="2400" b="1" dirty="0" smtClean="0">
                <a:latin typeface="Times New Roman" pitchFamily="18" charset="0"/>
                <a:ea typeface="宋体" pitchFamily="2" charset="-122"/>
                <a:cs typeface="Times New Roman" pitchFamily="18" charset="0"/>
              </a:rPr>
              <a:t>图 </a:t>
            </a:r>
            <a:r>
              <a:rPr lang="en-US" altLang="zh-CN" sz="2400" b="1" dirty="0" smtClean="0">
                <a:latin typeface="Times New Roman" pitchFamily="18" charset="0"/>
                <a:ea typeface="宋体" pitchFamily="2" charset="-122"/>
                <a:cs typeface="Times New Roman" pitchFamily="18" charset="0"/>
              </a:rPr>
              <a:t>2 </a:t>
            </a:r>
            <a:r>
              <a:rPr lang="zh-CN" altLang="en-US" sz="2400" b="1" dirty="0" smtClean="0">
                <a:latin typeface="Times New Roman" pitchFamily="18" charset="0"/>
                <a:ea typeface="宋体" pitchFamily="2" charset="-122"/>
                <a:cs typeface="Times New Roman" pitchFamily="18" charset="0"/>
              </a:rPr>
              <a:t>装置。</a:t>
            </a:r>
            <a:endParaRPr lang="zh-CN" altLang="en-US" sz="2400" b="1" dirty="0">
              <a:latin typeface="Times New Roman" pitchFamily="18" charset="0"/>
              <a:ea typeface="宋体" pitchFamily="2" charset="-122"/>
              <a:cs typeface="Times New Roman" pitchFamily="18" charset="0"/>
            </a:endParaRPr>
          </a:p>
        </p:txBody>
      </p:sp>
      <p:sp>
        <p:nvSpPr>
          <p:cNvPr id="2" name="TextBox 1"/>
          <p:cNvSpPr txBox="1"/>
          <p:nvPr/>
        </p:nvSpPr>
        <p:spPr>
          <a:xfrm>
            <a:off x="720000" y="4301065"/>
            <a:ext cx="10749511" cy="1754326"/>
          </a:xfrm>
          <a:prstGeom prst="rect">
            <a:avLst/>
          </a:prstGeom>
          <a:noFill/>
        </p:spPr>
        <p:txBody>
          <a:bodyPr wrap="square" rtlCol="0">
            <a:spAutoFit/>
          </a:bodyPr>
          <a:lstStyle/>
          <a:p>
            <a:pPr algn="just">
              <a:lnSpc>
                <a:spcPct val="150000"/>
              </a:lnSpc>
            </a:pPr>
            <a:r>
              <a:rPr lang="zh-CN" altLang="zh-CN" sz="2400" b="1" dirty="0">
                <a:latin typeface="Times New Roman" pitchFamily="18" charset="0"/>
                <a:cs typeface="Times New Roman" pitchFamily="18" charset="0"/>
              </a:rPr>
              <a:t>【操作步骤】</a:t>
            </a:r>
          </a:p>
          <a:p>
            <a:pPr algn="just">
              <a:lnSpc>
                <a:spcPct val="150000"/>
              </a:lnSpc>
            </a:pPr>
            <a:r>
              <a:rPr lang="zh-CN" altLang="zh-CN" sz="2400" b="1" dirty="0">
                <a:latin typeface="Times New Roman" pitchFamily="18" charset="0"/>
                <a:cs typeface="Times New Roman" pitchFamily="18" charset="0"/>
              </a:rPr>
              <a:t>连接仪器→</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→装入药品</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先加</a:t>
            </a:r>
            <a:r>
              <a:rPr lang="zh-CN" altLang="zh-CN" sz="2400" b="1" dirty="0" smtClean="0">
                <a:latin typeface="宋体" pitchFamily="2" charset="-122"/>
                <a:ea typeface="宋体" pitchFamily="2" charset="-122"/>
                <a:cs typeface="Times New Roman" pitchFamily="18" charset="0"/>
              </a:rPr>
              <a:t>固体</a:t>
            </a:r>
            <a:r>
              <a:rPr lang="zh-CN" altLang="en-US" sz="2400" b="1" dirty="0" smtClean="0">
                <a:latin typeface="宋体" pitchFamily="2" charset="-122"/>
                <a:ea typeface="宋体" pitchFamily="2" charset="-122"/>
                <a:cs typeface="Times New Roman" pitchFamily="18" charset="0"/>
              </a:rPr>
              <a:t>，</a:t>
            </a:r>
            <a:r>
              <a:rPr lang="zh-CN" altLang="zh-CN" sz="2400" b="1" dirty="0" smtClean="0">
                <a:latin typeface="宋体" pitchFamily="2" charset="-122"/>
                <a:ea typeface="宋体" pitchFamily="2" charset="-122"/>
                <a:cs typeface="Times New Roman" pitchFamily="18" charset="0"/>
              </a:rPr>
              <a:t>后</a:t>
            </a:r>
            <a:r>
              <a:rPr lang="zh-CN" altLang="zh-CN" sz="2400" b="1" dirty="0">
                <a:latin typeface="宋体" pitchFamily="2" charset="-122"/>
                <a:ea typeface="宋体" pitchFamily="2" charset="-122"/>
                <a:cs typeface="Times New Roman" pitchFamily="18" charset="0"/>
              </a:rPr>
              <a:t>通过长颈漏斗加入液体</a:t>
            </a:r>
            <a:r>
              <a:rPr lang="en-US" altLang="zh-CN" sz="2400" b="1" dirty="0">
                <a:latin typeface="宋体" pitchFamily="2" charset="-122"/>
                <a:ea typeface="宋体" pitchFamily="2" charset="-122"/>
                <a:cs typeface="Times New Roman" pitchFamily="18" charset="0"/>
              </a:rPr>
              <a:t>)</a:t>
            </a:r>
            <a:r>
              <a:rPr lang="zh-CN" altLang="zh-CN" sz="2400" b="1" dirty="0">
                <a:latin typeface="Times New Roman" pitchFamily="18" charset="0"/>
                <a:cs typeface="Times New Roman" pitchFamily="18" charset="0"/>
              </a:rPr>
              <a:t>→收集→验满。</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p:txBody>
      </p:sp>
      <p:sp>
        <p:nvSpPr>
          <p:cNvPr id="7" name="TextBox 6"/>
          <p:cNvSpPr txBox="1"/>
          <p:nvPr/>
        </p:nvSpPr>
        <p:spPr>
          <a:xfrm>
            <a:off x="2655029" y="4947395"/>
            <a:ext cx="2350323"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检查装置气密性</a:t>
            </a:r>
          </a:p>
        </p:txBody>
      </p:sp>
    </p:spTree>
    <p:extLst>
      <p:ext uri="{BB962C8B-B14F-4D97-AF65-F5344CB8AC3E}">
        <p14:creationId xmlns:p14="http://schemas.microsoft.com/office/powerpoint/2010/main" xmlns="" val="598712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071557" y="824822"/>
            <a:ext cx="1746910" cy="457900"/>
            <a:chOff x="8480182" y="1575737"/>
            <a:chExt cx="1678579" cy="520692"/>
          </a:xfrm>
        </p:grpSpPr>
        <p:sp>
          <p:nvSpPr>
            <p:cNvPr id="4" name="圆角矩形 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1" name="TextBox 10"/>
          <p:cNvSpPr txBox="1"/>
          <p:nvPr/>
        </p:nvSpPr>
        <p:spPr>
          <a:xfrm>
            <a:off x="719999" y="1836809"/>
            <a:ext cx="10749511" cy="3970318"/>
          </a:xfrm>
          <a:prstGeom prst="rect">
            <a:avLst/>
          </a:prstGeom>
          <a:noFill/>
        </p:spPr>
        <p:txBody>
          <a:bodyPr wrap="square" rtlCol="0">
            <a:spAutoFit/>
          </a:bodyPr>
          <a:lstStyle/>
          <a:p>
            <a:pPr algn="just">
              <a:lnSpc>
                <a:spcPct val="150000"/>
              </a:lnSpc>
            </a:pPr>
            <a:r>
              <a:rPr lang="zh-CN" altLang="zh-CN" sz="2400" b="1" dirty="0">
                <a:latin typeface="Times New Roman" pitchFamily="18" charset="0"/>
                <a:cs typeface="Times New Roman" pitchFamily="18" charset="0"/>
              </a:rPr>
              <a:t>【注意事项】</a:t>
            </a:r>
          </a:p>
          <a:p>
            <a:pPr algn="just">
              <a:lnSpc>
                <a:spcPct val="150000"/>
              </a:lnSpc>
            </a:pPr>
            <a:r>
              <a:rPr lang="zh-CN" altLang="en-US"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1</a:t>
            </a:r>
            <a:r>
              <a:rPr lang="zh-CN" altLang="en-US"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长颈漏斗下端必须伸入液面</a:t>
            </a:r>
            <a:r>
              <a:rPr lang="zh-CN" altLang="zh-CN" sz="2400" b="1" dirty="0" smtClean="0">
                <a:latin typeface="Times New Roman" pitchFamily="18" charset="0"/>
                <a:cs typeface="Times New Roman" pitchFamily="18" charset="0"/>
              </a:rPr>
              <a:t>以下</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以免</a:t>
            </a:r>
            <a:r>
              <a:rPr lang="zh-CN" altLang="zh-CN" sz="2400" b="1" dirty="0">
                <a:latin typeface="Times New Roman" pitchFamily="18" charset="0"/>
                <a:cs typeface="Times New Roman" pitchFamily="18" charset="0"/>
              </a:rPr>
              <a:t>生成的气体从长颈漏斗中逸出。</a:t>
            </a:r>
          </a:p>
          <a:p>
            <a:pPr algn="just">
              <a:lnSpc>
                <a:spcPct val="150000"/>
              </a:lnSpc>
            </a:pPr>
            <a:r>
              <a:rPr lang="zh-CN" altLang="en-US"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2</a:t>
            </a:r>
            <a:r>
              <a:rPr lang="zh-CN" altLang="en-US"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排空气法收集气体</a:t>
            </a:r>
            <a:r>
              <a:rPr lang="zh-CN" altLang="zh-CN" sz="2400" b="1" dirty="0" smtClean="0">
                <a:latin typeface="Times New Roman" pitchFamily="18" charset="0"/>
                <a:cs typeface="Times New Roman" pitchFamily="18" charset="0"/>
              </a:rPr>
              <a:t>时</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导管</a:t>
            </a:r>
            <a:r>
              <a:rPr lang="zh-CN" altLang="zh-CN" sz="2400" b="1" dirty="0">
                <a:latin typeface="Times New Roman" pitchFamily="18" charset="0"/>
                <a:cs typeface="Times New Roman" pitchFamily="18" charset="0"/>
              </a:rPr>
              <a:t>要伸到集气瓶底部</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以排净瓶内的空气</a:t>
            </a:r>
            <a:r>
              <a:rPr lang="zh-CN" altLang="zh-CN" sz="2400" b="1" dirty="0" smtClean="0">
                <a:latin typeface="Times New Roman" pitchFamily="18" charset="0"/>
                <a:cs typeface="Times New Roman" pitchFamily="18" charset="0"/>
              </a:rPr>
              <a:t>。</a:t>
            </a:r>
            <a:endParaRPr lang="en-US" altLang="zh-CN" sz="2400" b="1" dirty="0" smtClean="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a:t>
            </a:r>
            <a:r>
              <a:rPr lang="zh-CN" altLang="en-US" sz="2400" b="1" dirty="0">
                <a:latin typeface="Times New Roman" pitchFamily="18" charset="0"/>
                <a:cs typeface="Times New Roman" pitchFamily="18" charset="0"/>
              </a:rPr>
              <a:t>检验及验满</a:t>
            </a:r>
            <a:r>
              <a:rPr lang="en-US" altLang="zh-CN" sz="2400" b="1" dirty="0">
                <a:latin typeface="Times New Roman" pitchFamily="18" charset="0"/>
                <a:cs typeface="Times New Roman" pitchFamily="18" charset="0"/>
              </a:rPr>
              <a:t>】</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）检验</a:t>
            </a:r>
            <a:r>
              <a:rPr lang="en-US" altLang="zh-CN" sz="2400" b="1" dirty="0">
                <a:latin typeface="Times New Roman" pitchFamily="18" charset="0"/>
                <a:cs typeface="Times New Roman" pitchFamily="18" charset="0"/>
              </a:rPr>
              <a:t>:</a:t>
            </a:r>
            <a:r>
              <a:rPr lang="zh-CN" altLang="en-US" sz="2400" b="1" dirty="0">
                <a:latin typeface="Times New Roman" pitchFamily="18" charset="0"/>
                <a:cs typeface="Times New Roman" pitchFamily="18" charset="0"/>
              </a:rPr>
              <a:t>把气体通入澄清石灰水</a:t>
            </a:r>
            <a:r>
              <a:rPr lang="zh-CN" altLang="en-US" sz="2400" b="1" dirty="0" smtClean="0">
                <a:latin typeface="Times New Roman" pitchFamily="18" charset="0"/>
                <a:cs typeface="Times New Roman" pitchFamily="18" charset="0"/>
              </a:rPr>
              <a:t>中，若</a:t>
            </a:r>
            <a:r>
              <a:rPr lang="zh-CN" altLang="en-US" sz="2400" b="1" u="sng" dirty="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，证明</a:t>
            </a:r>
            <a:r>
              <a:rPr lang="zh-CN" altLang="en-US" sz="2400" b="1" dirty="0">
                <a:latin typeface="Times New Roman" pitchFamily="18" charset="0"/>
                <a:cs typeface="Times New Roman" pitchFamily="18" charset="0"/>
              </a:rPr>
              <a:t>气体是二氧化碳。 </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）验</a:t>
            </a:r>
            <a:r>
              <a:rPr lang="zh-CN" altLang="en-US" sz="2400" b="1" dirty="0">
                <a:latin typeface="Times New Roman" pitchFamily="18" charset="0"/>
                <a:cs typeface="Times New Roman" pitchFamily="18" charset="0"/>
              </a:rPr>
              <a:t>满</a:t>
            </a:r>
            <a:r>
              <a:rPr lang="en-US" altLang="zh-CN" sz="2400" b="1" dirty="0">
                <a:latin typeface="Times New Roman" pitchFamily="18" charset="0"/>
                <a:cs typeface="Times New Roman" pitchFamily="18" charset="0"/>
              </a:rPr>
              <a:t>:</a:t>
            </a:r>
            <a:r>
              <a:rPr lang="zh-CN" altLang="en-US" sz="2400" b="1" dirty="0">
                <a:latin typeface="Times New Roman" pitchFamily="18" charset="0"/>
                <a:cs typeface="Times New Roman" pitchFamily="18" charset="0"/>
              </a:rPr>
              <a:t>将燃着的木条放在</a:t>
            </a:r>
            <a:r>
              <a:rPr lang="zh-CN" altLang="en-US" sz="2400" b="1" u="sng" dirty="0">
                <a:latin typeface="Times New Roman" pitchFamily="18" charset="0"/>
                <a:cs typeface="Times New Roman" pitchFamily="18" charset="0"/>
              </a:rPr>
              <a:t>　　　　</a:t>
            </a:r>
            <a:r>
              <a:rPr lang="zh-CN" altLang="en-US" sz="2400" b="1" u="sng" dirty="0" smtClean="0">
                <a:latin typeface="Times New Roman" pitchFamily="18" charset="0"/>
                <a:cs typeface="Times New Roman" pitchFamily="18" charset="0"/>
              </a:rPr>
              <a:t>     </a:t>
            </a:r>
            <a:r>
              <a:rPr lang="zh-CN" altLang="en-US" sz="2400" b="1" u="sng" dirty="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，若</a:t>
            </a:r>
            <a:r>
              <a:rPr lang="zh-CN" altLang="en-US" sz="2400" b="1" dirty="0">
                <a:latin typeface="Times New Roman" pitchFamily="18" charset="0"/>
                <a:cs typeface="Times New Roman" pitchFamily="18" charset="0"/>
              </a:rPr>
              <a:t>木条</a:t>
            </a:r>
            <a:r>
              <a:rPr lang="zh-CN" altLang="en-US" sz="2400" b="1" dirty="0" smtClean="0">
                <a:latin typeface="Times New Roman" pitchFamily="18" charset="0"/>
                <a:cs typeface="Times New Roman" pitchFamily="18" charset="0"/>
              </a:rPr>
              <a:t>熄灭，证明</a:t>
            </a:r>
            <a:r>
              <a:rPr lang="zh-CN" altLang="en-US" sz="2400" b="1" dirty="0">
                <a:latin typeface="Times New Roman" pitchFamily="18" charset="0"/>
                <a:cs typeface="Times New Roman" pitchFamily="18" charset="0"/>
              </a:rPr>
              <a:t>气体已收集满</a:t>
            </a:r>
            <a:r>
              <a:rPr lang="zh-CN" altLang="en-US" sz="2400" b="1" dirty="0" smtClean="0">
                <a:latin typeface="Times New Roman" pitchFamily="18" charset="0"/>
                <a:cs typeface="Times New Roman" pitchFamily="18" charset="0"/>
              </a:rPr>
              <a:t>。</a:t>
            </a:r>
            <a:endParaRPr lang="zh-CN" altLang="en-US" sz="2400" b="1" dirty="0">
              <a:latin typeface="Times New Roman" pitchFamily="18" charset="0"/>
              <a:cs typeface="Times New Roman" pitchFamily="18" charset="0"/>
            </a:endParaRPr>
          </a:p>
        </p:txBody>
      </p:sp>
      <p:sp>
        <p:nvSpPr>
          <p:cNvPr id="6" name="TextBox 5"/>
          <p:cNvSpPr txBox="1"/>
          <p:nvPr/>
        </p:nvSpPr>
        <p:spPr>
          <a:xfrm>
            <a:off x="6685164" y="4134594"/>
            <a:ext cx="2659702"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澄清石灰水变浑浊</a:t>
            </a:r>
          </a:p>
        </p:txBody>
      </p:sp>
      <p:sp>
        <p:nvSpPr>
          <p:cNvPr id="7" name="TextBox 6"/>
          <p:cNvSpPr txBox="1"/>
          <p:nvPr/>
        </p:nvSpPr>
        <p:spPr>
          <a:xfrm>
            <a:off x="4870950" y="5227772"/>
            <a:ext cx="1731564"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集气瓶瓶口</a:t>
            </a:r>
          </a:p>
        </p:txBody>
      </p:sp>
    </p:spTree>
    <p:extLst>
      <p:ext uri="{BB962C8B-B14F-4D97-AF65-F5344CB8AC3E}">
        <p14:creationId xmlns:p14="http://schemas.microsoft.com/office/powerpoint/2010/main" xmlns="" val="4266820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071557" y="824822"/>
            <a:ext cx="1746910" cy="457900"/>
            <a:chOff x="8480182" y="1575737"/>
            <a:chExt cx="1678579" cy="520692"/>
          </a:xfrm>
        </p:grpSpPr>
        <p:sp>
          <p:nvSpPr>
            <p:cNvPr id="4" name="圆角矩形 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1" name="TextBox 10"/>
          <p:cNvSpPr txBox="1"/>
          <p:nvPr/>
        </p:nvSpPr>
        <p:spPr>
          <a:xfrm>
            <a:off x="720000" y="2683484"/>
            <a:ext cx="10749511" cy="1754326"/>
          </a:xfrm>
          <a:prstGeom prst="rect">
            <a:avLst/>
          </a:prstGeom>
          <a:solidFill>
            <a:schemeClr val="accent4">
              <a:lumMod val="60000"/>
              <a:lumOff val="40000"/>
            </a:schemeClr>
          </a:solidFill>
        </p:spPr>
        <p:txBody>
          <a:bodyPr wrap="square" rtlCol="0">
            <a:spAutoFit/>
          </a:bodyPr>
          <a:lstStyle/>
          <a:p>
            <a:pPr>
              <a:lnSpc>
                <a:spcPct val="150000"/>
              </a:lnSpc>
            </a:pPr>
            <a:r>
              <a:rPr lang="en-US" altLang="zh-CN" sz="2400" b="1" dirty="0" smtClean="0">
                <a:latin typeface="Times New Roman" pitchFamily="18" charset="0"/>
                <a:ea typeface="黑体" pitchFamily="49" charset="-122"/>
                <a:cs typeface="Times New Roman" pitchFamily="18" charset="0"/>
              </a:rPr>
              <a:t>【</a:t>
            </a:r>
            <a:r>
              <a:rPr lang="zh-CN" altLang="en-US" sz="2400" b="1" dirty="0">
                <a:latin typeface="Times New Roman" pitchFamily="18" charset="0"/>
                <a:ea typeface="黑体" pitchFamily="49" charset="-122"/>
                <a:cs typeface="Times New Roman" pitchFamily="18" charset="0"/>
              </a:rPr>
              <a:t>温馨提示</a:t>
            </a:r>
            <a:r>
              <a:rPr lang="en-US" altLang="zh-CN" sz="2400" b="1" dirty="0" smtClean="0">
                <a:latin typeface="Times New Roman" pitchFamily="18" charset="0"/>
                <a:ea typeface="黑体" pitchFamily="49" charset="-122"/>
                <a:cs typeface="Times New Roman" pitchFamily="18" charset="0"/>
              </a:rPr>
              <a:t>】</a:t>
            </a:r>
          </a:p>
          <a:p>
            <a:pPr algn="just">
              <a:lnSpc>
                <a:spcPct val="150000"/>
              </a:lnSpc>
            </a:pPr>
            <a:r>
              <a:rPr lang="zh-CN" altLang="en-US" sz="2400" b="1" dirty="0">
                <a:latin typeface="Times New Roman" pitchFamily="18" charset="0"/>
                <a:ea typeface="宋体" pitchFamily="2" charset="-122"/>
                <a:cs typeface="Times New Roman" pitchFamily="18" charset="0"/>
              </a:rPr>
              <a:t>不能用燃着的木条检验收集的气体是否是</a:t>
            </a:r>
            <a:r>
              <a:rPr lang="zh-CN" altLang="en-US" sz="2400" b="1" dirty="0" smtClean="0">
                <a:latin typeface="Times New Roman" pitchFamily="18" charset="0"/>
                <a:ea typeface="宋体" pitchFamily="2" charset="-122"/>
                <a:cs typeface="Times New Roman" pitchFamily="18" charset="0"/>
              </a:rPr>
              <a:t>二氧化碳，因为</a:t>
            </a:r>
            <a:r>
              <a:rPr lang="zh-CN" altLang="en-US" sz="2400" b="1" dirty="0">
                <a:latin typeface="Times New Roman" pitchFamily="18" charset="0"/>
                <a:ea typeface="宋体" pitchFamily="2" charset="-122"/>
                <a:cs typeface="Times New Roman" pitchFamily="18" charset="0"/>
              </a:rPr>
              <a:t>能使燃着的木条熄灭的气体不一定是</a:t>
            </a:r>
            <a:r>
              <a:rPr lang="en-US" altLang="zh-CN" sz="2400" b="1" dirty="0" smtClean="0">
                <a:latin typeface="Times New Roman" pitchFamily="18" charset="0"/>
                <a:ea typeface="宋体" pitchFamily="2" charset="-122"/>
                <a:cs typeface="Times New Roman" pitchFamily="18" charset="0"/>
              </a:rPr>
              <a:t>CO</a:t>
            </a:r>
            <a:r>
              <a:rPr lang="en-US" altLang="zh-CN" sz="2400" b="1" baseline="-25000"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，还有</a:t>
            </a:r>
            <a:r>
              <a:rPr lang="zh-CN" altLang="en-US" sz="2400" b="1" dirty="0">
                <a:latin typeface="Times New Roman" pitchFamily="18" charset="0"/>
                <a:ea typeface="宋体" pitchFamily="2" charset="-122"/>
                <a:cs typeface="Times New Roman" pitchFamily="18" charset="0"/>
              </a:rPr>
              <a:t>可能是</a:t>
            </a:r>
            <a:r>
              <a:rPr lang="en-US" altLang="zh-CN" sz="2400" b="1" dirty="0">
                <a:latin typeface="Times New Roman" pitchFamily="18" charset="0"/>
                <a:ea typeface="宋体" pitchFamily="2" charset="-122"/>
                <a:cs typeface="Times New Roman" pitchFamily="18" charset="0"/>
              </a:rPr>
              <a:t>N</a:t>
            </a:r>
            <a:r>
              <a:rPr lang="en-US" altLang="zh-CN" sz="2400" b="1" baseline="-25000" dirty="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或其他</a:t>
            </a:r>
            <a:r>
              <a:rPr lang="zh-CN" altLang="en-US" sz="2400" b="1" dirty="0" smtClean="0">
                <a:latin typeface="Times New Roman" pitchFamily="18" charset="0"/>
                <a:ea typeface="宋体" pitchFamily="2" charset="-122"/>
                <a:cs typeface="Times New Roman" pitchFamily="18" charset="0"/>
              </a:rPr>
              <a:t>气体。</a:t>
            </a:r>
            <a:endParaRPr lang="zh-CN" altLang="en-US" sz="2400" b="1" dirty="0">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103870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extLst>
              <p:ext uri="{D42A27DB-BD31-4B8C-83A1-F6EECF244321}">
                <p14:modId xmlns:p14="http://schemas.microsoft.com/office/powerpoint/2010/main" xmlns="" val="2989424610"/>
              </p:ext>
            </p:extLst>
          </p:nvPr>
        </p:nvGraphicFramePr>
        <p:xfrm>
          <a:off x="975293" y="1388531"/>
          <a:ext cx="9942922" cy="2102829"/>
        </p:xfrm>
        <a:graphic>
          <a:graphicData uri="http://schemas.openxmlformats.org/drawingml/2006/table">
            <a:tbl>
              <a:tblPr firstRow="1" bandRow="1">
                <a:tableStyleId>{5940675A-B579-460E-94D1-54222C63F5DA}</a:tableStyleId>
              </a:tblPr>
              <a:tblGrid>
                <a:gridCol w="4996529"/>
                <a:gridCol w="4946393"/>
              </a:tblGrid>
              <a:tr h="639789">
                <a:tc>
                  <a:txBody>
                    <a:bodyPr/>
                    <a:lstStyle/>
                    <a:p>
                      <a:pPr algn="ctr">
                        <a:lnSpc>
                          <a:spcPct val="150000"/>
                        </a:lnSpc>
                      </a:pPr>
                      <a:r>
                        <a:rPr lang="zh-CN" altLang="en-US" sz="2000" b="1" dirty="0" smtClean="0">
                          <a:latin typeface="黑体" pitchFamily="49" charset="-122"/>
                          <a:ea typeface="黑体" pitchFamily="49" charset="-122"/>
                        </a:rPr>
                        <a:t>实验过程</a:t>
                      </a:r>
                      <a:endParaRPr lang="zh-CN" altLang="en-US" sz="2000" b="1" dirty="0">
                        <a:latin typeface="黑体" pitchFamily="49" charset="-122"/>
                        <a:ea typeface="黑体" pitchFamily="49" charset="-122"/>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000" b="1" dirty="0" smtClean="0">
                          <a:latin typeface="黑体" pitchFamily="49" charset="-122"/>
                          <a:ea typeface="黑体" pitchFamily="49" charset="-122"/>
                        </a:rPr>
                        <a:t>实验现象</a:t>
                      </a: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solidFill>
                      <a:srgbClr val="01B0F0"/>
                    </a:solidFill>
                  </a:tcPr>
                </a:tc>
              </a:tr>
              <a:tr h="670560">
                <a:tc>
                  <a:txBody>
                    <a:bodyPr/>
                    <a:lstStyle/>
                    <a:p>
                      <a:pPr algn="l">
                        <a:lnSpc>
                          <a:spcPct val="150000"/>
                        </a:lnSpc>
                      </a:pPr>
                      <a:r>
                        <a:rPr lang="zh-CN" altLang="en-US" sz="2000" b="1" u="sng" kern="1200" dirty="0" smtClean="0">
                          <a:solidFill>
                            <a:schemeClr val="tx1"/>
                          </a:solidFill>
                          <a:effectLst/>
                          <a:latin typeface="+mn-lt"/>
                          <a:ea typeface="+mn-ea"/>
                          <a:cs typeface="+mn-cs"/>
                        </a:rPr>
                        <a:t>　　　　               　</a:t>
                      </a:r>
                      <a:r>
                        <a:rPr lang="zh-CN" altLang="en-US" sz="2000" b="1" kern="1200" dirty="0" smtClean="0">
                          <a:solidFill>
                            <a:schemeClr val="tx1"/>
                          </a:solidFill>
                          <a:effectLst/>
                          <a:latin typeface="+mn-lt"/>
                          <a:ea typeface="+mn-ea"/>
                          <a:cs typeface="+mn-cs"/>
                        </a:rPr>
                        <a:t>，点燃酒精灯</a:t>
                      </a:r>
                      <a:endParaRPr lang="zh-CN" altLang="en-US" sz="2000"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2000" b="1" kern="1200" dirty="0" smtClean="0">
                          <a:solidFill>
                            <a:schemeClr val="tx1"/>
                          </a:solidFill>
                          <a:effectLst/>
                          <a:latin typeface="Times New Roman" pitchFamily="18" charset="0"/>
                          <a:ea typeface="宋体" pitchFamily="2" charset="-122"/>
                          <a:cs typeface="Times New Roman" pitchFamily="18" charset="0"/>
                        </a:rPr>
                        <a:t>①硬质玻璃管中的黑色固体剧烈燃烧，发出白光</a:t>
                      </a:r>
                      <a:endParaRPr lang="en-US" altLang="zh-CN" sz="2000" b="1" kern="1200" dirty="0" smtClean="0">
                        <a:solidFill>
                          <a:schemeClr val="tx1"/>
                        </a:solidFill>
                        <a:effectLst/>
                        <a:latin typeface="Times New Roman" pitchFamily="18" charset="0"/>
                        <a:ea typeface="宋体" pitchFamily="2" charset="-122"/>
                        <a:cs typeface="Times New Roman" pitchFamily="18" charset="0"/>
                      </a:endParaRPr>
                    </a:p>
                    <a:p>
                      <a:pPr marL="0" marR="0" indent="0" algn="l" defTabSz="914400" rtl="0" eaLnBrk="1" fontAlgn="auto" latinLnBrk="0" hangingPunct="1">
                        <a:lnSpc>
                          <a:spcPct val="150000"/>
                        </a:lnSpc>
                        <a:spcBef>
                          <a:spcPts val="0"/>
                        </a:spcBef>
                        <a:spcAft>
                          <a:spcPts val="0"/>
                        </a:spcAft>
                        <a:buClrTx/>
                        <a:buSzTx/>
                        <a:buFontTx/>
                        <a:buNone/>
                        <a:tabLst/>
                        <a:defRPr/>
                      </a:pPr>
                      <a:r>
                        <a:rPr lang="en-US" altLang="zh-CN" sz="2000" b="1" kern="1200" dirty="0" smtClean="0">
                          <a:solidFill>
                            <a:schemeClr val="tx1"/>
                          </a:solidFill>
                          <a:effectLst/>
                          <a:latin typeface="Times New Roman" pitchFamily="18" charset="0"/>
                          <a:ea typeface="宋体" pitchFamily="2" charset="-122"/>
                          <a:cs typeface="Times New Roman" pitchFamily="18" charset="0"/>
                        </a:rPr>
                        <a:t>② ____________________</a:t>
                      </a:r>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r>
            </a:tbl>
          </a:graphicData>
        </a:graphic>
      </p:graphicFrame>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291021" y="3697995"/>
            <a:ext cx="11596179" cy="29649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ts val="3200"/>
              </a:lnSpc>
            </a:pPr>
            <a:r>
              <a:rPr lang="zh-CN" altLang="zh-CN" sz="2200" b="1" dirty="0">
                <a:latin typeface="Times New Roman" pitchFamily="18" charset="0"/>
                <a:ea typeface="宋体" pitchFamily="2" charset="-122"/>
                <a:cs typeface="Times New Roman" pitchFamily="18" charset="0"/>
              </a:rPr>
              <a:t>写出上述实验过程中一个反应的</a:t>
            </a:r>
            <a:r>
              <a:rPr lang="zh-CN" altLang="zh-CN" sz="2200" b="1" dirty="0" smtClean="0">
                <a:latin typeface="Times New Roman" pitchFamily="18" charset="0"/>
                <a:ea typeface="宋体" pitchFamily="2" charset="-122"/>
                <a:cs typeface="Times New Roman" pitchFamily="18" charset="0"/>
              </a:rPr>
              <a:t>化学方程式</a:t>
            </a:r>
            <a:r>
              <a:rPr lang="zh-CN" altLang="en-US" sz="2200" b="1" dirty="0" smtClean="0">
                <a:latin typeface="Times New Roman" pitchFamily="18" charset="0"/>
                <a:ea typeface="宋体" pitchFamily="2" charset="-122"/>
                <a:cs typeface="Times New Roman" pitchFamily="18" charset="0"/>
              </a:rPr>
              <a:t>：</a:t>
            </a:r>
            <a:r>
              <a:rPr lang="en-US" altLang="zh-CN" sz="2200" b="1" u="sng" dirty="0" smtClean="0">
                <a:latin typeface="Times New Roman" pitchFamily="18" charset="0"/>
                <a:ea typeface="宋体" pitchFamily="2" charset="-122"/>
                <a:cs typeface="Times New Roman" pitchFamily="18" charset="0"/>
              </a:rPr>
              <a:t>         </a:t>
            </a:r>
            <a:r>
              <a:rPr lang="zh-CN" altLang="zh-CN" sz="2200" b="1" u="sng" dirty="0">
                <a:latin typeface="Times New Roman" pitchFamily="18" charset="0"/>
                <a:ea typeface="宋体" pitchFamily="2" charset="-122"/>
                <a:cs typeface="Times New Roman" pitchFamily="18" charset="0"/>
              </a:rPr>
              <a:t>　</a:t>
            </a:r>
            <a:r>
              <a:rPr lang="en-US" altLang="zh-CN" sz="2200" b="1" u="sng" dirty="0" smtClean="0">
                <a:latin typeface="Times New Roman" pitchFamily="18" charset="0"/>
                <a:ea typeface="宋体" pitchFamily="2" charset="-122"/>
                <a:cs typeface="Times New Roman" pitchFamily="18" charset="0"/>
              </a:rPr>
              <a:t>            </a:t>
            </a:r>
            <a:r>
              <a:rPr lang="zh-CN" altLang="zh-CN" sz="2200" b="1" u="sng" dirty="0">
                <a:latin typeface="Times New Roman" pitchFamily="18" charset="0"/>
                <a:ea typeface="宋体" pitchFamily="2" charset="-122"/>
                <a:cs typeface="Times New Roman" pitchFamily="18" charset="0"/>
              </a:rPr>
              <a:t>　　　　　　　　　　　</a:t>
            </a:r>
            <a:r>
              <a:rPr lang="en-US" altLang="zh-CN" sz="2200" b="1" u="sng" dirty="0" smtClean="0">
                <a:latin typeface="Times New Roman" pitchFamily="18" charset="0"/>
                <a:ea typeface="宋体" pitchFamily="2" charset="-122"/>
                <a:cs typeface="Times New Roman" pitchFamily="18" charset="0"/>
              </a:rPr>
              <a:t>        </a:t>
            </a:r>
            <a:r>
              <a:rPr lang="zh-CN" altLang="zh-CN" sz="2200" b="1" dirty="0" smtClean="0">
                <a:latin typeface="Times New Roman" pitchFamily="18" charset="0"/>
                <a:ea typeface="宋体" pitchFamily="2" charset="-122"/>
                <a:cs typeface="Times New Roman" pitchFamily="18" charset="0"/>
              </a:rPr>
              <a:t>。</a:t>
            </a:r>
            <a:r>
              <a:rPr lang="en-US" altLang="zh-CN" sz="2200" b="1" dirty="0">
                <a:latin typeface="Times New Roman" pitchFamily="18" charset="0"/>
                <a:ea typeface="宋体" pitchFamily="2" charset="-122"/>
                <a:cs typeface="Times New Roman" pitchFamily="18" charset="0"/>
              </a:rPr>
              <a:t> </a:t>
            </a:r>
            <a:endParaRPr lang="zh-CN" altLang="zh-CN" sz="2200" b="1" dirty="0">
              <a:latin typeface="Times New Roman" pitchFamily="18" charset="0"/>
              <a:ea typeface="宋体" pitchFamily="2" charset="-122"/>
              <a:cs typeface="Times New Roman" pitchFamily="18" charset="0"/>
            </a:endParaRPr>
          </a:p>
          <a:p>
            <a:pPr algn="just">
              <a:lnSpc>
                <a:spcPts val="3200"/>
              </a:lnSpc>
            </a:pPr>
            <a:r>
              <a:rPr lang="zh-CN" altLang="zh-CN" sz="2200" b="1" dirty="0">
                <a:latin typeface="Times New Roman" pitchFamily="18" charset="0"/>
                <a:ea typeface="宋体" pitchFamily="2" charset="-122"/>
                <a:cs typeface="Times New Roman" pitchFamily="18" charset="0"/>
              </a:rPr>
              <a:t>【实验结论】蔗糖是由碳、氢、氧三种元素组成的。</a:t>
            </a:r>
          </a:p>
          <a:p>
            <a:pPr algn="just">
              <a:lnSpc>
                <a:spcPts val="3200"/>
              </a:lnSpc>
            </a:pPr>
            <a:r>
              <a:rPr lang="zh-CN" altLang="zh-CN" sz="2200" b="1" dirty="0">
                <a:latin typeface="Times New Roman" pitchFamily="18" charset="0"/>
                <a:ea typeface="宋体" pitchFamily="2" charset="-122"/>
                <a:cs typeface="Times New Roman" pitchFamily="18" charset="0"/>
              </a:rPr>
              <a:t>【拓展交流】</a:t>
            </a:r>
          </a:p>
          <a:p>
            <a:pPr algn="just">
              <a:lnSpc>
                <a:spcPts val="3200"/>
              </a:lnSpc>
            </a:pPr>
            <a:r>
              <a:rPr lang="zh-CN" altLang="en-US" sz="2200" b="1" dirty="0" smtClean="0">
                <a:latin typeface="Times New Roman" pitchFamily="18" charset="0"/>
                <a:ea typeface="宋体" pitchFamily="2" charset="-122"/>
                <a:cs typeface="Times New Roman" pitchFamily="18" charset="0"/>
              </a:rPr>
              <a:t>（</a:t>
            </a:r>
            <a:r>
              <a:rPr lang="en-US" altLang="zh-CN" sz="2200" b="1" dirty="0" smtClean="0">
                <a:latin typeface="Times New Roman" pitchFamily="18" charset="0"/>
                <a:ea typeface="宋体" pitchFamily="2" charset="-122"/>
                <a:cs typeface="Times New Roman" pitchFamily="18" charset="0"/>
              </a:rPr>
              <a:t>1</a:t>
            </a:r>
            <a:r>
              <a:rPr lang="zh-CN" altLang="en-US" sz="2200" b="1" dirty="0" smtClean="0">
                <a:latin typeface="Times New Roman" pitchFamily="18" charset="0"/>
                <a:ea typeface="宋体" pitchFamily="2" charset="-122"/>
                <a:cs typeface="Times New Roman" pitchFamily="18" charset="0"/>
              </a:rPr>
              <a:t>）</a:t>
            </a:r>
            <a:r>
              <a:rPr lang="zh-CN" altLang="zh-CN" sz="2200" b="1" dirty="0" smtClean="0">
                <a:latin typeface="Times New Roman" pitchFamily="18" charset="0"/>
                <a:ea typeface="宋体" pitchFamily="2" charset="-122"/>
                <a:cs typeface="Times New Roman" pitchFamily="18" charset="0"/>
              </a:rPr>
              <a:t>方案</a:t>
            </a:r>
            <a:r>
              <a:rPr lang="zh-CN" altLang="zh-CN" sz="2200" b="1" dirty="0">
                <a:latin typeface="Times New Roman" pitchFamily="18" charset="0"/>
                <a:ea typeface="宋体" pitchFamily="2" charset="-122"/>
                <a:cs typeface="Times New Roman" pitchFamily="18" charset="0"/>
              </a:rPr>
              <a:t>二中</a:t>
            </a:r>
            <a:r>
              <a:rPr lang="en-US" altLang="zh-CN" sz="2200" b="1" dirty="0">
                <a:latin typeface="Times New Roman" pitchFamily="18" charset="0"/>
                <a:ea typeface="宋体" pitchFamily="2" charset="-122"/>
                <a:cs typeface="Times New Roman" pitchFamily="18" charset="0"/>
              </a:rPr>
              <a:t>,</a:t>
            </a:r>
            <a:r>
              <a:rPr lang="zh-CN" altLang="zh-CN" sz="2200" b="1" dirty="0">
                <a:latin typeface="Times New Roman" pitchFamily="18" charset="0"/>
                <a:ea typeface="宋体" pitchFamily="2" charset="-122"/>
                <a:cs typeface="Times New Roman" pitchFamily="18" charset="0"/>
              </a:rPr>
              <a:t>先通入一会儿氮气的目的是</a:t>
            </a:r>
            <a:r>
              <a:rPr lang="zh-CN" altLang="zh-CN" sz="2200" b="1" u="sng" dirty="0">
                <a:latin typeface="Times New Roman" pitchFamily="18" charset="0"/>
                <a:ea typeface="宋体" pitchFamily="2" charset="-122"/>
                <a:cs typeface="Times New Roman" pitchFamily="18" charset="0"/>
              </a:rPr>
              <a:t>　　　　　　　　　　　　　　　　</a:t>
            </a:r>
            <a:r>
              <a:rPr lang="zh-CN" altLang="zh-CN" sz="2200" b="1" dirty="0">
                <a:latin typeface="Times New Roman" pitchFamily="18" charset="0"/>
                <a:ea typeface="宋体" pitchFamily="2" charset="-122"/>
                <a:cs typeface="Times New Roman" pitchFamily="18" charset="0"/>
              </a:rPr>
              <a:t>。</a:t>
            </a:r>
            <a:r>
              <a:rPr lang="en-US" altLang="zh-CN" sz="2200" b="1" dirty="0">
                <a:latin typeface="Times New Roman" pitchFamily="18" charset="0"/>
                <a:ea typeface="宋体" pitchFamily="2" charset="-122"/>
                <a:cs typeface="Times New Roman" pitchFamily="18" charset="0"/>
              </a:rPr>
              <a:t> </a:t>
            </a:r>
            <a:endParaRPr lang="zh-CN" altLang="zh-CN" sz="2200" b="1" dirty="0">
              <a:latin typeface="Times New Roman" pitchFamily="18" charset="0"/>
              <a:ea typeface="宋体" pitchFamily="2" charset="-122"/>
              <a:cs typeface="Times New Roman" pitchFamily="18" charset="0"/>
            </a:endParaRPr>
          </a:p>
          <a:p>
            <a:pPr algn="just">
              <a:lnSpc>
                <a:spcPts val="3200"/>
              </a:lnSpc>
            </a:pPr>
            <a:r>
              <a:rPr lang="zh-CN" altLang="en-US" sz="2200" b="1" dirty="0" smtClean="0">
                <a:latin typeface="Times New Roman" pitchFamily="18" charset="0"/>
                <a:ea typeface="宋体" pitchFamily="2" charset="-122"/>
                <a:cs typeface="Times New Roman" pitchFamily="18" charset="0"/>
              </a:rPr>
              <a:t>（</a:t>
            </a:r>
            <a:r>
              <a:rPr lang="en-US" altLang="zh-CN" sz="2200" b="1" dirty="0" smtClean="0">
                <a:latin typeface="Times New Roman" pitchFamily="18" charset="0"/>
                <a:ea typeface="宋体" pitchFamily="2" charset="-122"/>
                <a:cs typeface="Times New Roman" pitchFamily="18" charset="0"/>
              </a:rPr>
              <a:t>2</a:t>
            </a:r>
            <a:r>
              <a:rPr lang="zh-CN" altLang="en-US" sz="2200" b="1" dirty="0" smtClean="0">
                <a:latin typeface="Times New Roman" pitchFamily="18" charset="0"/>
                <a:ea typeface="宋体" pitchFamily="2" charset="-122"/>
                <a:cs typeface="Times New Roman" pitchFamily="18" charset="0"/>
              </a:rPr>
              <a:t>）</a:t>
            </a:r>
            <a:r>
              <a:rPr lang="zh-CN" altLang="zh-CN" sz="2200" b="1" dirty="0" smtClean="0">
                <a:latin typeface="Times New Roman" pitchFamily="18" charset="0"/>
                <a:ea typeface="宋体" pitchFamily="2" charset="-122"/>
                <a:cs typeface="Times New Roman" pitchFamily="18" charset="0"/>
              </a:rPr>
              <a:t>查阅</a:t>
            </a:r>
            <a:r>
              <a:rPr lang="zh-CN" altLang="zh-CN" sz="2200" b="1" dirty="0">
                <a:latin typeface="Times New Roman" pitchFamily="18" charset="0"/>
                <a:ea typeface="宋体" pitchFamily="2" charset="-122"/>
                <a:cs typeface="Times New Roman" pitchFamily="18" charset="0"/>
              </a:rPr>
              <a:t>资料得知蔗糖的化学式为</a:t>
            </a:r>
            <a:r>
              <a:rPr lang="en-US" altLang="zh-CN" sz="2200" b="1" dirty="0">
                <a:latin typeface="Times New Roman" pitchFamily="18" charset="0"/>
                <a:ea typeface="宋体" pitchFamily="2" charset="-122"/>
                <a:cs typeface="Times New Roman" pitchFamily="18" charset="0"/>
              </a:rPr>
              <a:t>C</a:t>
            </a:r>
            <a:r>
              <a:rPr lang="en-US" altLang="zh-CN" sz="2200" b="1" baseline="-25000" dirty="0">
                <a:latin typeface="Times New Roman" pitchFamily="18" charset="0"/>
                <a:ea typeface="宋体" pitchFamily="2" charset="-122"/>
                <a:cs typeface="Times New Roman" pitchFamily="18" charset="0"/>
              </a:rPr>
              <a:t>12</a:t>
            </a:r>
            <a:r>
              <a:rPr lang="en-US" altLang="zh-CN" sz="2200" b="1" dirty="0">
                <a:latin typeface="Times New Roman" pitchFamily="18" charset="0"/>
                <a:ea typeface="宋体" pitchFamily="2" charset="-122"/>
                <a:cs typeface="Times New Roman" pitchFamily="18" charset="0"/>
              </a:rPr>
              <a:t>H</a:t>
            </a:r>
            <a:r>
              <a:rPr lang="en-US" altLang="zh-CN" sz="2200" b="1" baseline="-25000" dirty="0">
                <a:latin typeface="Times New Roman" pitchFamily="18" charset="0"/>
                <a:ea typeface="宋体" pitchFamily="2" charset="-122"/>
                <a:cs typeface="Times New Roman" pitchFamily="18" charset="0"/>
              </a:rPr>
              <a:t>22</a:t>
            </a:r>
            <a:r>
              <a:rPr lang="en-US" altLang="zh-CN" sz="2200" b="1" dirty="0">
                <a:latin typeface="Times New Roman" pitchFamily="18" charset="0"/>
                <a:ea typeface="宋体" pitchFamily="2" charset="-122"/>
                <a:cs typeface="Times New Roman" pitchFamily="18" charset="0"/>
              </a:rPr>
              <a:t>O</a:t>
            </a:r>
            <a:r>
              <a:rPr lang="en-US" altLang="zh-CN" sz="2200" b="1" baseline="-25000" dirty="0">
                <a:latin typeface="Times New Roman" pitchFamily="18" charset="0"/>
                <a:ea typeface="宋体" pitchFamily="2" charset="-122"/>
                <a:cs typeface="Times New Roman" pitchFamily="18" charset="0"/>
              </a:rPr>
              <a:t>11</a:t>
            </a:r>
            <a:r>
              <a:rPr lang="zh-CN" altLang="zh-CN" sz="2200" b="1" dirty="0">
                <a:latin typeface="Times New Roman" pitchFamily="18" charset="0"/>
                <a:ea typeface="宋体" pitchFamily="2" charset="-122"/>
                <a:cs typeface="Times New Roman" pitchFamily="18" charset="0"/>
              </a:rPr>
              <a:t>。小红</a:t>
            </a:r>
            <a:r>
              <a:rPr lang="zh-CN" altLang="zh-CN" sz="2200" b="1" dirty="0" smtClean="0">
                <a:latin typeface="Times New Roman" pitchFamily="18" charset="0"/>
                <a:ea typeface="宋体" pitchFamily="2" charset="-122"/>
                <a:cs typeface="Times New Roman" pitchFamily="18" charset="0"/>
              </a:rPr>
              <a:t>发现</a:t>
            </a:r>
            <a:r>
              <a:rPr lang="zh-CN" altLang="en-US" sz="2200" b="1" dirty="0" smtClean="0">
                <a:latin typeface="Times New Roman" pitchFamily="18" charset="0"/>
                <a:ea typeface="宋体" pitchFamily="2" charset="-122"/>
                <a:cs typeface="Times New Roman" pitchFamily="18" charset="0"/>
              </a:rPr>
              <a:t>：</a:t>
            </a:r>
            <a:r>
              <a:rPr lang="zh-CN" altLang="zh-CN" sz="2200" b="1" dirty="0" smtClean="0">
                <a:latin typeface="Times New Roman" pitchFamily="18" charset="0"/>
                <a:ea typeface="宋体" pitchFamily="2" charset="-122"/>
                <a:cs typeface="Times New Roman" pitchFamily="18" charset="0"/>
              </a:rPr>
              <a:t>蔗糖</a:t>
            </a:r>
            <a:r>
              <a:rPr lang="zh-CN" altLang="zh-CN" sz="2200" b="1" dirty="0">
                <a:latin typeface="Times New Roman" pitchFamily="18" charset="0"/>
                <a:ea typeface="宋体" pitchFamily="2" charset="-122"/>
                <a:cs typeface="Times New Roman" pitchFamily="18" charset="0"/>
              </a:rPr>
              <a:t>分子中氢原子数目是氧原子数目的</a:t>
            </a:r>
            <a:r>
              <a:rPr lang="en-US" altLang="zh-CN" sz="2200" b="1" dirty="0">
                <a:latin typeface="Times New Roman" pitchFamily="18" charset="0"/>
                <a:ea typeface="宋体" pitchFamily="2" charset="-122"/>
                <a:cs typeface="Times New Roman" pitchFamily="18" charset="0"/>
              </a:rPr>
              <a:t>2</a:t>
            </a:r>
            <a:r>
              <a:rPr lang="zh-CN" altLang="zh-CN" sz="2200" b="1" dirty="0" smtClean="0">
                <a:latin typeface="Times New Roman" pitchFamily="18" charset="0"/>
                <a:ea typeface="宋体" pitchFamily="2" charset="-122"/>
                <a:cs typeface="Times New Roman" pitchFamily="18" charset="0"/>
              </a:rPr>
              <a:t>倍</a:t>
            </a:r>
            <a:r>
              <a:rPr lang="zh-CN" altLang="en-US" sz="2200" b="1" dirty="0" smtClean="0">
                <a:latin typeface="Times New Roman" pitchFamily="18" charset="0"/>
                <a:ea typeface="宋体" pitchFamily="2" charset="-122"/>
                <a:cs typeface="Times New Roman" pitchFamily="18" charset="0"/>
              </a:rPr>
              <a:t>，</a:t>
            </a:r>
            <a:r>
              <a:rPr lang="zh-CN" altLang="zh-CN" sz="2200" b="1" dirty="0" smtClean="0">
                <a:latin typeface="Times New Roman" pitchFamily="18" charset="0"/>
                <a:ea typeface="宋体" pitchFamily="2" charset="-122"/>
                <a:cs typeface="Times New Roman" pitchFamily="18" charset="0"/>
              </a:rPr>
              <a:t>但是</a:t>
            </a:r>
            <a:r>
              <a:rPr lang="zh-CN" altLang="en-US" sz="2200" b="1" dirty="0" smtClean="0">
                <a:latin typeface="Times New Roman" pitchFamily="18" charset="0"/>
                <a:ea typeface="宋体" pitchFamily="2" charset="-122"/>
                <a:cs typeface="Times New Roman" pitchFamily="18" charset="0"/>
              </a:rPr>
              <a:t>，</a:t>
            </a:r>
            <a:r>
              <a:rPr lang="zh-CN" altLang="zh-CN" sz="2200" b="1" dirty="0" smtClean="0">
                <a:latin typeface="Times New Roman" pitchFamily="18" charset="0"/>
                <a:ea typeface="宋体" pitchFamily="2" charset="-122"/>
                <a:cs typeface="Times New Roman" pitchFamily="18" charset="0"/>
              </a:rPr>
              <a:t>蔗糖</a:t>
            </a:r>
            <a:r>
              <a:rPr lang="zh-CN" altLang="zh-CN" sz="2200" b="1" dirty="0">
                <a:latin typeface="Times New Roman" pitchFamily="18" charset="0"/>
                <a:ea typeface="宋体" pitchFamily="2" charset="-122"/>
                <a:cs typeface="Times New Roman" pitchFamily="18" charset="0"/>
              </a:rPr>
              <a:t>中氧元素质量却是氢元素质量的</a:t>
            </a:r>
            <a:r>
              <a:rPr lang="en-US" altLang="zh-CN" sz="2200" b="1" dirty="0">
                <a:latin typeface="Times New Roman" pitchFamily="18" charset="0"/>
                <a:ea typeface="宋体" pitchFamily="2" charset="-122"/>
                <a:cs typeface="Times New Roman" pitchFamily="18" charset="0"/>
              </a:rPr>
              <a:t>8</a:t>
            </a:r>
            <a:r>
              <a:rPr lang="zh-CN" altLang="zh-CN" sz="2200" b="1" dirty="0">
                <a:latin typeface="Times New Roman" pitchFamily="18" charset="0"/>
                <a:ea typeface="宋体" pitchFamily="2" charset="-122"/>
                <a:cs typeface="Times New Roman" pitchFamily="18" charset="0"/>
              </a:rPr>
              <a:t>倍。导致出现这种情况的原因是</a:t>
            </a:r>
            <a:r>
              <a:rPr lang="zh-CN" altLang="zh-CN" sz="2200" b="1" u="sng" dirty="0">
                <a:latin typeface="Times New Roman" pitchFamily="18" charset="0"/>
                <a:ea typeface="宋体" pitchFamily="2" charset="-122"/>
                <a:cs typeface="Times New Roman" pitchFamily="18" charset="0"/>
              </a:rPr>
              <a:t>　　　　　　　　　　　　　　</a:t>
            </a:r>
            <a:r>
              <a:rPr lang="zh-CN" altLang="zh-CN" sz="2200" b="1" dirty="0" smtClean="0">
                <a:latin typeface="Times New Roman" pitchFamily="18" charset="0"/>
                <a:ea typeface="宋体" pitchFamily="2" charset="-122"/>
                <a:cs typeface="Times New Roman" pitchFamily="18" charset="0"/>
              </a:rPr>
              <a:t>。</a:t>
            </a:r>
            <a:r>
              <a:rPr lang="en-US" altLang="zh-CN" sz="2200" b="1" dirty="0">
                <a:latin typeface="Times New Roman" pitchFamily="18" charset="0"/>
                <a:ea typeface="宋体" pitchFamily="2" charset="-122"/>
                <a:cs typeface="Times New Roman" pitchFamily="18" charset="0"/>
              </a:rPr>
              <a:t> </a:t>
            </a:r>
            <a:endParaRPr lang="zh-CN" altLang="zh-CN" sz="2200" b="1" dirty="0">
              <a:latin typeface="Times New Roman" pitchFamily="18" charset="0"/>
              <a:ea typeface="宋体" pitchFamily="2" charset="-122"/>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TextBox 1"/>
          <p:cNvSpPr txBox="1"/>
          <p:nvPr/>
        </p:nvSpPr>
        <p:spPr>
          <a:xfrm>
            <a:off x="1042558" y="2196273"/>
            <a:ext cx="3506865" cy="769441"/>
          </a:xfrm>
          <a:prstGeom prst="rect">
            <a:avLst/>
          </a:prstGeom>
          <a:noFill/>
        </p:spPr>
        <p:txBody>
          <a:bodyPr wrap="square" rtlCol="0">
            <a:spAutoFit/>
          </a:bodyPr>
          <a:lstStyle/>
          <a:p>
            <a:r>
              <a:rPr lang="zh-CN" altLang="en-US" sz="2200" b="1" dirty="0" smtClean="0">
                <a:solidFill>
                  <a:srgbClr val="FF0000"/>
                </a:solidFill>
              </a:rPr>
              <a:t>小</a:t>
            </a:r>
            <a:r>
              <a:rPr lang="zh-CN" altLang="en-US" sz="2200" b="1" dirty="0">
                <a:solidFill>
                  <a:srgbClr val="FF0000"/>
                </a:solidFill>
              </a:rPr>
              <a:t>烧杯中加入澄清石灰水</a:t>
            </a:r>
            <a:r>
              <a:rPr lang="en-US" altLang="zh-CN" sz="2200" b="1" dirty="0">
                <a:solidFill>
                  <a:srgbClr val="FF0000"/>
                </a:solidFill>
              </a:rPr>
              <a:t>,</a:t>
            </a:r>
            <a:r>
              <a:rPr lang="zh-CN" altLang="en-US" sz="2200" b="1" dirty="0">
                <a:solidFill>
                  <a:srgbClr val="FF0000"/>
                </a:solidFill>
              </a:rPr>
              <a:t>向硬质玻璃管中通入氧气</a:t>
            </a:r>
          </a:p>
        </p:txBody>
      </p:sp>
      <p:sp>
        <p:nvSpPr>
          <p:cNvPr id="10" name="TextBox 9"/>
          <p:cNvSpPr txBox="1"/>
          <p:nvPr/>
        </p:nvSpPr>
        <p:spPr>
          <a:xfrm>
            <a:off x="6563993" y="2965714"/>
            <a:ext cx="2561942" cy="430887"/>
          </a:xfrm>
          <a:prstGeom prst="rect">
            <a:avLst/>
          </a:prstGeom>
          <a:noFill/>
        </p:spPr>
        <p:txBody>
          <a:bodyPr wrap="square" rtlCol="0">
            <a:spAutoFit/>
          </a:bodyPr>
          <a:lstStyle/>
          <a:p>
            <a:r>
              <a:rPr lang="zh-CN" altLang="en-US" sz="2200" b="1" dirty="0" smtClean="0">
                <a:solidFill>
                  <a:srgbClr val="FF0000"/>
                </a:solidFill>
              </a:rPr>
              <a:t>澄清</a:t>
            </a:r>
            <a:r>
              <a:rPr lang="zh-CN" altLang="en-US" sz="2200" b="1" dirty="0">
                <a:solidFill>
                  <a:srgbClr val="FF0000"/>
                </a:solidFill>
              </a:rPr>
              <a:t>石灰水变浑浊</a:t>
            </a:r>
          </a:p>
        </p:txBody>
      </p:sp>
      <mc:AlternateContent xmlns:mc="http://schemas.openxmlformats.org/markup-compatibility/2006">
        <mc:Choice xmlns:a14="http://schemas.microsoft.com/office/drawing/2010/main" xmlns="" Requires="a14">
          <p:sp>
            <p:nvSpPr>
              <p:cNvPr id="11" name="TextBox 10"/>
              <p:cNvSpPr txBox="1"/>
              <p:nvPr/>
            </p:nvSpPr>
            <p:spPr>
              <a:xfrm>
                <a:off x="6880084" y="3618006"/>
                <a:ext cx="4499119" cy="911532"/>
              </a:xfrm>
              <a:prstGeom prst="rect">
                <a:avLst/>
              </a:prstGeom>
              <a:noFill/>
            </p:spPr>
            <p:txBody>
              <a:bodyPr wrap="square" rtlCol="0">
                <a:spAutoFit/>
              </a:bodyPr>
              <a:lstStyle/>
              <a:p>
                <a:r>
                  <a:rPr lang="en-US" altLang="zh-CN" sz="2200" b="1" dirty="0" smtClean="0">
                    <a:solidFill>
                      <a:srgbClr val="FF0000"/>
                    </a:solidFill>
                    <a:latin typeface="Times New Roman" pitchFamily="18" charset="0"/>
                    <a:cs typeface="Times New Roman" pitchFamily="18" charset="0"/>
                  </a:rPr>
                  <a:t>C+O</a:t>
                </a:r>
                <a:r>
                  <a:rPr lang="en-US" altLang="zh-CN" sz="2200" b="1" baseline="-25000" dirty="0" smtClean="0">
                    <a:solidFill>
                      <a:srgbClr val="FF0000"/>
                    </a:solidFill>
                    <a:latin typeface="Times New Roman" pitchFamily="18" charset="0"/>
                    <a:cs typeface="Times New Roman" pitchFamily="18" charset="0"/>
                  </a:rPr>
                  <a:t>2</a:t>
                </a:r>
                <a:r>
                  <a:rPr lang="en-US" altLang="zh-CN" sz="2200" b="1" dirty="0">
                    <a:solidFill>
                      <a:srgbClr val="FF0000"/>
                    </a:solidFill>
                    <a:latin typeface="Times New Roman" pitchFamily="18" charset="0"/>
                    <a:ea typeface="宋体" panose="02010600030101010101" pitchFamily="2" charset="-122"/>
                    <a:cs typeface="Times New Roman" pitchFamily="18"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0" dirty="0" smtClean="0">
                                <a:solidFill>
                                  <a:srgbClr val="FF0000"/>
                                </a:solidFill>
                                <a:latin typeface="Cambria Math"/>
                                <a:ea typeface="宋体" panose="02010600030101010101" pitchFamily="2" charset="-122"/>
                                <a:cs typeface="Cambria Math" panose="02040503050406030204" charset="0"/>
                              </a:rPr>
                              <m:t>  </m:t>
                            </m:r>
                            <m:r>
                              <a:rPr lang="zh-CN" altLang="en-US" sz="1600" b="1" dirty="0">
                                <a:solidFill>
                                  <a:srgbClr val="FF0000"/>
                                </a:solidFill>
                                <a:latin typeface="Cambria Math"/>
                                <a:ea typeface="宋体" panose="02010600030101010101" pitchFamily="2" charset="-122"/>
                                <a:cs typeface="Cambria Math" panose="02040503050406030204" charset="0"/>
                              </a:rPr>
                              <m:t>点燃</m:t>
                            </m:r>
                            <m:r>
                              <a:rPr lang="en-US" altLang="zh-CN" sz="1600" b="1" i="0"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200" b="1" dirty="0" smtClean="0">
                    <a:solidFill>
                      <a:srgbClr val="FF0000"/>
                    </a:solidFill>
                    <a:latin typeface="Times New Roman" pitchFamily="18" charset="0"/>
                    <a:cs typeface="Times New Roman" pitchFamily="18" charset="0"/>
                  </a:rPr>
                  <a:t>CO</a:t>
                </a:r>
                <a:r>
                  <a:rPr lang="en-US" altLang="zh-CN" sz="2200" b="1" baseline="-25000" dirty="0" smtClean="0">
                    <a:solidFill>
                      <a:srgbClr val="FF0000"/>
                    </a:solidFill>
                    <a:latin typeface="Times New Roman" pitchFamily="18" charset="0"/>
                    <a:cs typeface="Times New Roman" pitchFamily="18" charset="0"/>
                  </a:rPr>
                  <a:t>2</a:t>
                </a:r>
                <a:r>
                  <a:rPr lang="en-US" altLang="zh-CN" sz="2200" b="1" dirty="0" smtClean="0">
                    <a:solidFill>
                      <a:srgbClr val="FF0000"/>
                    </a:solidFill>
                    <a:latin typeface="Times New Roman" pitchFamily="18" charset="0"/>
                    <a:cs typeface="Times New Roman" pitchFamily="18" charset="0"/>
                  </a:rPr>
                  <a:t>[</a:t>
                </a:r>
                <a:r>
                  <a:rPr lang="zh-CN" altLang="zh-CN" sz="2200" b="1" dirty="0" smtClean="0">
                    <a:solidFill>
                      <a:srgbClr val="FF0000"/>
                    </a:solidFill>
                    <a:latin typeface="Times New Roman" pitchFamily="18" charset="0"/>
                    <a:cs typeface="Times New Roman" pitchFamily="18" charset="0"/>
                  </a:rPr>
                  <a:t>或</a:t>
                </a:r>
                <a:r>
                  <a:rPr lang="en-US" altLang="zh-CN" sz="2200" b="1" dirty="0" smtClean="0">
                    <a:solidFill>
                      <a:srgbClr val="FF0000"/>
                    </a:solidFill>
                    <a:latin typeface="Times New Roman" pitchFamily="18" charset="0"/>
                    <a:cs typeface="Times New Roman" pitchFamily="18" charset="0"/>
                  </a:rPr>
                  <a:t>CO</a:t>
                </a:r>
                <a:r>
                  <a:rPr lang="en-US" altLang="zh-CN" sz="2200" b="1" baseline="-25000" dirty="0" smtClean="0">
                    <a:solidFill>
                      <a:srgbClr val="FF0000"/>
                    </a:solidFill>
                    <a:latin typeface="Times New Roman" pitchFamily="18" charset="0"/>
                    <a:cs typeface="Times New Roman" pitchFamily="18" charset="0"/>
                  </a:rPr>
                  <a:t>2 </a:t>
                </a:r>
                <a:r>
                  <a:rPr lang="en-US" altLang="zh-CN" sz="2200" b="1" dirty="0" smtClean="0">
                    <a:solidFill>
                      <a:srgbClr val="FF0000"/>
                    </a:solidFill>
                    <a:latin typeface="Times New Roman" pitchFamily="18" charset="0"/>
                    <a:cs typeface="Times New Roman" pitchFamily="18" charset="0"/>
                  </a:rPr>
                  <a:t>+</a:t>
                </a:r>
                <a:r>
                  <a:rPr lang="en-US" altLang="zh-CN" sz="2200" b="1" dirty="0" err="1" smtClean="0">
                    <a:solidFill>
                      <a:srgbClr val="FF0000"/>
                    </a:solidFill>
                    <a:latin typeface="Times New Roman" pitchFamily="18" charset="0"/>
                    <a:cs typeface="Times New Roman" pitchFamily="18" charset="0"/>
                  </a:rPr>
                  <a:t>Ca</a:t>
                </a:r>
                <a:r>
                  <a:rPr lang="en-US" altLang="zh-CN" sz="2200" b="1" dirty="0" smtClean="0">
                    <a:solidFill>
                      <a:srgbClr val="FF0000"/>
                    </a:solidFill>
                    <a:latin typeface="宋体" pitchFamily="2" charset="-122"/>
                    <a:ea typeface="宋体" pitchFamily="2" charset="-122"/>
                    <a:cs typeface="Times New Roman" pitchFamily="18" charset="0"/>
                  </a:rPr>
                  <a:t>(</a:t>
                </a:r>
                <a:r>
                  <a:rPr lang="en-US" altLang="zh-CN" sz="2200" b="1" dirty="0" smtClean="0">
                    <a:solidFill>
                      <a:srgbClr val="FF0000"/>
                    </a:solidFill>
                    <a:latin typeface="Times New Roman" pitchFamily="18" charset="0"/>
                    <a:cs typeface="Times New Roman" pitchFamily="18" charset="0"/>
                  </a:rPr>
                  <a:t>OH</a:t>
                </a:r>
                <a:r>
                  <a:rPr lang="en-US" altLang="zh-CN" sz="2200" b="1" dirty="0" smtClean="0">
                    <a:solidFill>
                      <a:srgbClr val="FF0000"/>
                    </a:solidFill>
                    <a:latin typeface="宋体" pitchFamily="2" charset="-122"/>
                    <a:ea typeface="宋体" pitchFamily="2" charset="-122"/>
                    <a:cs typeface="Times New Roman" pitchFamily="18" charset="0"/>
                  </a:rPr>
                  <a:t>)</a:t>
                </a:r>
                <a:r>
                  <a:rPr lang="en-US" altLang="zh-CN" sz="2200" b="1" baseline="-25000" dirty="0" smtClean="0">
                    <a:solidFill>
                      <a:srgbClr val="FF0000"/>
                    </a:solidFill>
                    <a:latin typeface="Times New Roman" pitchFamily="18" charset="0"/>
                    <a:cs typeface="Times New Roman" pitchFamily="18" charset="0"/>
                  </a:rPr>
                  <a:t>2 </a:t>
                </a:r>
                <a14:m>
                  <m:oMath xmlns:m="http://schemas.openxmlformats.org/officeDocument/2006/math">
                    <m:f>
                      <m:fPr>
                        <m:ctrlPr>
                          <a:rPr lang="en-US" altLang="zh-CN" sz="20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2000" b="1" i="1" dirty="0">
                                <a:solidFill>
                                  <a:srgbClr val="FF0000"/>
                                </a:solidFill>
                                <a:latin typeface="Cambria Math"/>
                                <a:ea typeface="宋体" panose="02010600030101010101" pitchFamily="2" charset="-122"/>
                                <a:cs typeface="Cambria Math" panose="02040503050406030204" charset="0"/>
                              </a:rPr>
                            </m:ctrlPr>
                          </m:barPr>
                          <m:e>
                            <m:r>
                              <a:rPr lang="en-US" altLang="zh-CN" sz="2000" b="1" dirty="0">
                                <a:solidFill>
                                  <a:srgbClr val="FF0000"/>
                                </a:solidFill>
                                <a:latin typeface="Cambria Math"/>
                                <a:ea typeface="宋体" panose="02010600030101010101" pitchFamily="2" charset="-122"/>
                                <a:cs typeface="Cambria Math" panose="02040503050406030204" charset="0"/>
                              </a:rPr>
                              <m:t>  </m:t>
                            </m:r>
                            <m:r>
                              <a:rPr lang="en-US" altLang="zh-CN" sz="2000" b="1" i="0" dirty="0" smtClean="0">
                                <a:solidFill>
                                  <a:srgbClr val="FF0000"/>
                                </a:solidFill>
                                <a:latin typeface="Cambria Math"/>
                                <a:ea typeface="宋体" panose="02010600030101010101" pitchFamily="2" charset="-122"/>
                                <a:cs typeface="Cambria Math" panose="02040503050406030204" charset="0"/>
                              </a:rPr>
                              <m:t>        </m:t>
                            </m:r>
                            <m:r>
                              <a:rPr lang="en-US" altLang="zh-CN" sz="2000" b="1" dirty="0">
                                <a:solidFill>
                                  <a:srgbClr val="FF0000"/>
                                </a:solidFill>
                                <a:latin typeface="Cambria Math"/>
                                <a:ea typeface="宋体" panose="02010600030101010101" pitchFamily="2" charset="-122"/>
                                <a:cs typeface="Cambria Math" panose="02040503050406030204" charset="0"/>
                              </a:rPr>
                              <m:t> </m:t>
                            </m:r>
                            <m:r>
                              <a:rPr lang="en-US" altLang="zh-CN" sz="2000" b="1" i="0" dirty="0" smtClean="0">
                                <a:solidFill>
                                  <a:srgbClr val="FF0000"/>
                                </a:solidFill>
                                <a:latin typeface="Cambria Math"/>
                                <a:ea typeface="宋体" panose="02010600030101010101" pitchFamily="2" charset="-122"/>
                                <a:cs typeface="Cambria Math" panose="02040503050406030204" charset="0"/>
                              </a:rPr>
                              <m:t> </m:t>
                            </m:r>
                            <m:r>
                              <a:rPr lang="en-US" altLang="zh-CN" sz="2000" b="1" dirty="0">
                                <a:solidFill>
                                  <a:srgbClr val="FF0000"/>
                                </a:solidFill>
                                <a:latin typeface="Cambria Math"/>
                                <a:ea typeface="宋体" panose="02010600030101010101" pitchFamily="2" charset="-122"/>
                                <a:cs typeface="Cambria Math" panose="02040503050406030204" charset="0"/>
                              </a:rPr>
                              <m:t> </m:t>
                            </m:r>
                          </m:e>
                        </m:bar>
                      </m:num>
                      <m:den>
                        <m:r>
                          <a:rPr lang="en-US" altLang="zh-CN" sz="2000"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2200" b="1" dirty="0" smtClean="0">
                    <a:solidFill>
                      <a:srgbClr val="FF0000"/>
                    </a:solidFill>
                    <a:latin typeface="Times New Roman" pitchFamily="18" charset="0"/>
                    <a:cs typeface="Times New Roman" pitchFamily="18" charset="0"/>
                  </a:rPr>
                  <a:t/>
                </a:r>
                <a:r>
                  <a:rPr lang="en-US" altLang="zh-CN" sz="2200" b="1" dirty="0">
                    <a:solidFill>
                      <a:srgbClr val="FF0000"/>
                    </a:solidFill>
                    <a:latin typeface="Times New Roman" pitchFamily="18" charset="0"/>
                    <a:cs typeface="Times New Roman" pitchFamily="18" charset="0"/>
                  </a:rPr>
                  <a:t>CaCO</a:t>
                </a:r>
                <a:r>
                  <a:rPr lang="en-US" altLang="zh-CN" sz="2200" b="1" baseline="-25000" dirty="0">
                    <a:solidFill>
                      <a:srgbClr val="FF0000"/>
                    </a:solidFill>
                    <a:latin typeface="Times New Roman" pitchFamily="18" charset="0"/>
                    <a:cs typeface="Times New Roman" pitchFamily="18" charset="0"/>
                  </a:rPr>
                  <a:t>3</a:t>
                </a:r>
                <a:r>
                  <a:rPr lang="zh-CN" altLang="zh-CN" sz="2200" b="1" dirty="0" smtClean="0">
                    <a:solidFill>
                      <a:srgbClr val="FF0000"/>
                    </a:solidFill>
                    <a:latin typeface="Times New Roman" pitchFamily="18" charset="0"/>
                    <a:cs typeface="Times New Roman" pitchFamily="18" charset="0"/>
                  </a:rPr>
                  <a:t>↓</a:t>
                </a:r>
                <a:r>
                  <a:rPr lang="en-US" altLang="zh-CN" sz="2200" b="1" dirty="0" smtClean="0">
                    <a:solidFill>
                      <a:srgbClr val="FF0000"/>
                    </a:solidFill>
                    <a:latin typeface="Times New Roman" pitchFamily="18" charset="0"/>
                    <a:cs typeface="Times New Roman" pitchFamily="18" charset="0"/>
                  </a:rPr>
                  <a:t> + H</a:t>
                </a:r>
                <a:r>
                  <a:rPr lang="en-US" altLang="zh-CN" sz="2200" b="1" baseline="-25000" dirty="0" smtClean="0">
                    <a:solidFill>
                      <a:srgbClr val="FF0000"/>
                    </a:solidFill>
                    <a:latin typeface="Times New Roman" pitchFamily="18" charset="0"/>
                    <a:cs typeface="Times New Roman" pitchFamily="18" charset="0"/>
                  </a:rPr>
                  <a:t>2</a:t>
                </a:r>
                <a:r>
                  <a:rPr lang="en-US" altLang="zh-CN" sz="2200" b="1" dirty="0" smtClean="0">
                    <a:solidFill>
                      <a:srgbClr val="FF0000"/>
                    </a:solidFill>
                    <a:latin typeface="Times New Roman" pitchFamily="18" charset="0"/>
                    <a:cs typeface="Times New Roman" pitchFamily="18" charset="0"/>
                  </a:rPr>
                  <a:t>O]</a:t>
                </a:r>
                <a:endParaRPr lang="zh-CN" altLang="en-US" sz="2200" b="1" dirty="0">
                  <a:solidFill>
                    <a:srgbClr val="FF0000"/>
                  </a:solidFill>
                  <a:latin typeface="Times New Roman" pitchFamily="18" charset="0"/>
                  <a:ea typeface="宋体" pitchFamily="2" charset="-122"/>
                  <a:cs typeface="Times New Roman" pitchFamily="18" charset="0"/>
                </a:endParaRPr>
              </a:p>
            </p:txBody>
          </p:sp>
        </mc:Choice>
        <mc:Fallback>
          <p:sp>
            <p:nvSpPr>
              <p:cNvPr id="11" name="TextBox 10"/>
              <p:cNvSpPr txBox="1">
                <a:spLocks noRot="1" noChangeAspect="1" noMove="1" noResize="1" noEditPoints="1" noAdjustHandles="1" noChangeArrowheads="1" noChangeShapeType="1" noTextEdit="1"/>
              </p:cNvSpPr>
              <p:nvPr/>
            </p:nvSpPr>
            <p:spPr>
              <a:xfrm>
                <a:off x="6880084" y="3618006"/>
                <a:ext cx="4499119" cy="911532"/>
              </a:xfrm>
              <a:prstGeom prst="rect">
                <a:avLst/>
              </a:prstGeom>
              <a:blipFill rotWithShape="1">
                <a:blip r:embed="rId4"/>
                <a:stretch>
                  <a:fillRect l="-1762" b="-7383"/>
                </a:stretch>
              </a:blipFill>
            </p:spPr>
            <p:txBody>
              <a:bodyPr/>
              <a:lstStyle/>
              <a:p>
                <a:r>
                  <a:rPr lang="zh-CN" altLang="en-US">
                    <a:noFill/>
                  </a:rPr>
                  <a:t> </a:t>
                </a:r>
              </a:p>
            </p:txBody>
          </p:sp>
        </mc:Fallback>
      </mc:AlternateContent>
      <p:sp>
        <p:nvSpPr>
          <p:cNvPr id="12" name="TextBox 11"/>
          <p:cNvSpPr txBox="1"/>
          <p:nvPr/>
        </p:nvSpPr>
        <p:spPr>
          <a:xfrm>
            <a:off x="6185819" y="4588363"/>
            <a:ext cx="3380387" cy="769441"/>
          </a:xfrm>
          <a:prstGeom prst="rect">
            <a:avLst/>
          </a:prstGeom>
          <a:noFill/>
        </p:spPr>
        <p:txBody>
          <a:bodyPr wrap="square" rtlCol="0">
            <a:spAutoFit/>
          </a:bodyPr>
          <a:lstStyle/>
          <a:p>
            <a:r>
              <a:rPr lang="zh-CN" altLang="en-US" sz="2200" b="1" dirty="0">
                <a:solidFill>
                  <a:srgbClr val="FF0000"/>
                </a:solidFill>
                <a:latin typeface="宋体" pitchFamily="2" charset="-122"/>
                <a:ea typeface="宋体" pitchFamily="2" charset="-122"/>
              </a:rPr>
              <a:t>排净硬质玻璃管中的空气</a:t>
            </a:r>
            <a:r>
              <a:rPr lang="en-US" altLang="zh-CN" sz="2200" b="1" dirty="0">
                <a:solidFill>
                  <a:srgbClr val="FF0000"/>
                </a:solidFill>
                <a:latin typeface="宋体" pitchFamily="2" charset="-122"/>
                <a:ea typeface="宋体" pitchFamily="2" charset="-122"/>
              </a:rPr>
              <a:t>(</a:t>
            </a:r>
            <a:r>
              <a:rPr lang="zh-CN" altLang="en-US" sz="2200" b="1" dirty="0">
                <a:solidFill>
                  <a:srgbClr val="FF0000"/>
                </a:solidFill>
                <a:latin typeface="宋体" pitchFamily="2" charset="-122"/>
                <a:ea typeface="宋体" pitchFamily="2" charset="-122"/>
              </a:rPr>
              <a:t>或防止氧气参加反应</a:t>
            </a:r>
            <a:r>
              <a:rPr lang="en-US" altLang="zh-CN" sz="2200" b="1" dirty="0">
                <a:solidFill>
                  <a:srgbClr val="FF0000"/>
                </a:solidFill>
                <a:latin typeface="宋体" pitchFamily="2" charset="-122"/>
                <a:ea typeface="宋体" pitchFamily="2" charset="-122"/>
              </a:rPr>
              <a:t>)</a:t>
            </a:r>
            <a:endParaRPr lang="zh-CN" altLang="en-US" sz="2200" b="1" dirty="0">
              <a:solidFill>
                <a:srgbClr val="FF0000"/>
              </a:solidFill>
              <a:latin typeface="宋体" pitchFamily="2" charset="-122"/>
              <a:ea typeface="宋体" pitchFamily="2" charset="-122"/>
            </a:endParaRPr>
          </a:p>
        </p:txBody>
      </p:sp>
      <p:sp>
        <p:nvSpPr>
          <p:cNvPr id="13" name="TextBox 12"/>
          <p:cNvSpPr txBox="1"/>
          <p:nvPr/>
        </p:nvSpPr>
        <p:spPr>
          <a:xfrm>
            <a:off x="947773" y="6132248"/>
            <a:ext cx="3409742" cy="430887"/>
          </a:xfrm>
          <a:prstGeom prst="rect">
            <a:avLst/>
          </a:prstGeom>
          <a:noFill/>
        </p:spPr>
        <p:txBody>
          <a:bodyPr wrap="square" rtlCol="0">
            <a:spAutoFit/>
          </a:bodyPr>
          <a:lstStyle/>
          <a:p>
            <a:r>
              <a:rPr lang="zh-CN" altLang="en-US" sz="2200" b="1" dirty="0">
                <a:solidFill>
                  <a:srgbClr val="FF0000"/>
                </a:solidFill>
              </a:rPr>
              <a:t>氧的相对原子质量比氢大</a:t>
            </a:r>
          </a:p>
        </p:txBody>
      </p:sp>
    </p:spTree>
    <p:extLst>
      <p:ext uri="{BB962C8B-B14F-4D97-AF65-F5344CB8AC3E}">
        <p14:creationId xmlns:p14="http://schemas.microsoft.com/office/powerpoint/2010/main" xmlns="" val="2148961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animEffect transition="in" filter="randombar(horizontal)">
                                      <p:cBhvr>
                                        <p:cTn id="17" dur="500"/>
                                        <p:tgtEl>
                                          <p:spTgt spid="1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randombar(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randombar(horizontal)">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2"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20000" y="2317217"/>
            <a:ext cx="11088178"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Times New Roman" pitchFamily="18" charset="0"/>
                <a:ea typeface="宋体" pitchFamily="2" charset="-122"/>
                <a:cs typeface="Times New Roman" pitchFamily="18" charset="0"/>
              </a:rPr>
              <a:t>5.</a:t>
            </a:r>
            <a:r>
              <a:rPr lang="zh-CN" altLang="zh-CN"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2014</a:t>
            </a:r>
            <a:r>
              <a:rPr lang="zh-CN" altLang="zh-CN" sz="2400" b="1" dirty="0" smtClean="0">
                <a:latin typeface="Times New Roman" pitchFamily="18" charset="0"/>
                <a:ea typeface="宋体" pitchFamily="2" charset="-122"/>
                <a:cs typeface="Times New Roman" pitchFamily="18" charset="0"/>
              </a:rPr>
              <a:t>·河北</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29</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4</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化学与生活、生产密切相关。请回答下列问题</a:t>
            </a:r>
            <a:r>
              <a:rPr lang="en-US" altLang="zh-CN" sz="2400" b="1" dirty="0">
                <a:latin typeface="Times New Roman" pitchFamily="18" charset="0"/>
                <a:ea typeface="宋体" pitchFamily="2" charset="-122"/>
                <a:cs typeface="Times New Roman" pitchFamily="18" charset="0"/>
              </a:rPr>
              <a:t>:</a:t>
            </a:r>
          </a:p>
          <a:p>
            <a:pPr>
              <a:lnSpc>
                <a:spcPct val="150000"/>
              </a:lnSpc>
            </a:pPr>
            <a:r>
              <a:rPr lang="zh-CN" altLang="en-US" sz="2400" b="1" dirty="0">
                <a:latin typeface="Times New Roman" pitchFamily="18" charset="0"/>
                <a:ea typeface="宋体" pitchFamily="2" charset="-122"/>
                <a:cs typeface="Times New Roman" pitchFamily="18" charset="0"/>
              </a:rPr>
              <a:t>小明家新装修的房间中放有几包活性炭</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其目的是</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u="sng" dirty="0">
                <a:latin typeface="Times New Roman" pitchFamily="18" charset="0"/>
                <a:ea typeface="宋体" pitchFamily="2" charset="-122"/>
                <a:cs typeface="Times New Roman" pitchFamily="18" charset="0"/>
              </a:rPr>
              <a:t>　　　　　　　　　　</a:t>
            </a:r>
            <a:r>
              <a:rPr lang="zh-CN" altLang="en-US" sz="2400" b="1" dirty="0">
                <a:latin typeface="Times New Roman" pitchFamily="18" charset="0"/>
                <a:ea typeface="宋体" pitchFamily="2" charset="-122"/>
                <a:cs typeface="Times New Roman" pitchFamily="18" charset="0"/>
              </a:rPr>
              <a:t>。</a:t>
            </a: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7" name="TextBox 6"/>
          <p:cNvSpPr txBox="1"/>
          <p:nvPr/>
        </p:nvSpPr>
        <p:spPr>
          <a:xfrm>
            <a:off x="7526585" y="2924847"/>
            <a:ext cx="3963854" cy="461665"/>
          </a:xfrm>
          <a:prstGeom prst="rect">
            <a:avLst/>
          </a:prstGeom>
          <a:noFill/>
        </p:spPr>
        <p:txBody>
          <a:bodyPr wrap="square" rtlCol="0">
            <a:spAutoFit/>
          </a:bodyPr>
          <a:lstStyle/>
          <a:p>
            <a:r>
              <a:rPr lang="zh-CN" altLang="en-US" sz="2400" b="1" dirty="0" smtClean="0">
                <a:solidFill>
                  <a:srgbClr val="FF0000"/>
                </a:solidFill>
              </a:rPr>
              <a:t>吸附</a:t>
            </a:r>
            <a:r>
              <a:rPr lang="zh-CN" altLang="en-US" sz="2400" b="1" dirty="0">
                <a:solidFill>
                  <a:srgbClr val="FF0000"/>
                </a:solidFill>
              </a:rPr>
              <a:t>有害气体</a:t>
            </a:r>
            <a:r>
              <a:rPr lang="en-US" altLang="zh-CN" sz="2400" b="1" dirty="0">
                <a:solidFill>
                  <a:srgbClr val="FF0000"/>
                </a:solidFill>
              </a:rPr>
              <a:t>(</a:t>
            </a:r>
            <a:r>
              <a:rPr lang="zh-CN" altLang="en-US" sz="2400" b="1" dirty="0">
                <a:solidFill>
                  <a:srgbClr val="FF0000"/>
                </a:solidFill>
              </a:rPr>
              <a:t>或吸附甲醛</a:t>
            </a:r>
            <a:r>
              <a:rPr lang="en-US" altLang="zh-CN" sz="2400" b="1" dirty="0">
                <a:solidFill>
                  <a:srgbClr val="FF0000"/>
                </a:solidFill>
              </a:rPr>
              <a:t>)</a:t>
            </a:r>
            <a:endParaRPr lang="zh-CN" altLang="en-US" sz="2400" b="1" dirty="0">
              <a:solidFill>
                <a:srgbClr val="FF0000"/>
              </a:solidFill>
            </a:endParaRPr>
          </a:p>
        </p:txBody>
      </p:sp>
    </p:spTree>
    <p:extLst>
      <p:ext uri="{BB962C8B-B14F-4D97-AF65-F5344CB8AC3E}">
        <p14:creationId xmlns:p14="http://schemas.microsoft.com/office/powerpoint/2010/main" xmlns="" val="205344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2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2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2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2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2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3800</TotalTime>
  <Words>4278</Words>
  <Application>Microsoft Office PowerPoint</Application>
  <PresentationFormat>自定义</PresentationFormat>
  <Paragraphs>718</Paragraphs>
  <Slides>78</Slides>
  <Notes>16</Notes>
  <HiddenSlides>0</HiddenSlides>
  <MMClips>0</MMClips>
  <ScaleCrop>false</ScaleCrop>
  <HeadingPairs>
    <vt:vector size="4" baseType="variant">
      <vt:variant>
        <vt:lpstr>主题</vt:lpstr>
      </vt:variant>
      <vt:variant>
        <vt:i4>1</vt:i4>
      </vt:variant>
      <vt:variant>
        <vt:lpstr>幻灯片标题</vt:lpstr>
      </vt:variant>
      <vt:variant>
        <vt:i4>78</vt:i4>
      </vt:variant>
    </vt:vector>
  </HeadingPairs>
  <TitlesOfParts>
    <vt:vector size="79"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422</cp:revision>
  <dcterms:created xsi:type="dcterms:W3CDTF">2020-07-19T08:35:37Z</dcterms:created>
  <dcterms:modified xsi:type="dcterms:W3CDTF">2022-02-25T15:04:49Z</dcterms:modified>
</cp:coreProperties>
</file>