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23.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26.xml" ContentType="application/vnd.openxmlformats-officedocument.presentationml.tag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24.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tags/tag29.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tags/tag25.xml" ContentType="application/vnd.openxmlformats-officedocument.presentationml.tags+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tags/tag3.xml" ContentType="application/vnd.openxmlformats-officedocument.presentationml.tags+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3"/>
  </p:notesMasterIdLst>
  <p:handoutMasterIdLst>
    <p:handoutMasterId r:id="rId84"/>
  </p:handoutMasterIdLst>
  <p:sldIdLst>
    <p:sldId id="277" r:id="rId2"/>
    <p:sldId id="275" r:id="rId3"/>
    <p:sldId id="261" r:id="rId4"/>
    <p:sldId id="280" r:id="rId5"/>
    <p:sldId id="281" r:id="rId6"/>
    <p:sldId id="282" r:id="rId7"/>
    <p:sldId id="284" r:id="rId8"/>
    <p:sldId id="285" r:id="rId9"/>
    <p:sldId id="286" r:id="rId10"/>
    <p:sldId id="394" r:id="rId11"/>
    <p:sldId id="414" r:id="rId12"/>
    <p:sldId id="415" r:id="rId13"/>
    <p:sldId id="416" r:id="rId14"/>
    <p:sldId id="287" r:id="rId15"/>
    <p:sldId id="417" r:id="rId16"/>
    <p:sldId id="288" r:id="rId17"/>
    <p:sldId id="322" r:id="rId18"/>
    <p:sldId id="272" r:id="rId19"/>
    <p:sldId id="290" r:id="rId20"/>
    <p:sldId id="396" r:id="rId21"/>
    <p:sldId id="397" r:id="rId22"/>
    <p:sldId id="418" r:id="rId23"/>
    <p:sldId id="294" r:id="rId24"/>
    <p:sldId id="419" r:id="rId25"/>
    <p:sldId id="420" r:id="rId26"/>
    <p:sldId id="295" r:id="rId27"/>
    <p:sldId id="332" r:id="rId28"/>
    <p:sldId id="296" r:id="rId29"/>
    <p:sldId id="421" r:id="rId30"/>
    <p:sldId id="346" r:id="rId31"/>
    <p:sldId id="422" r:id="rId32"/>
    <p:sldId id="423" r:id="rId33"/>
    <p:sldId id="424" r:id="rId34"/>
    <p:sldId id="425" r:id="rId35"/>
    <p:sldId id="426" r:id="rId36"/>
    <p:sldId id="427" r:id="rId37"/>
    <p:sldId id="428" r:id="rId38"/>
    <p:sldId id="279" r:id="rId39"/>
    <p:sldId id="273" r:id="rId40"/>
    <p:sldId id="298" r:id="rId41"/>
    <p:sldId id="429" r:id="rId42"/>
    <p:sldId id="352" r:id="rId43"/>
    <p:sldId id="353" r:id="rId44"/>
    <p:sldId id="354" r:id="rId45"/>
    <p:sldId id="430" r:id="rId46"/>
    <p:sldId id="431" r:id="rId47"/>
    <p:sldId id="360" r:id="rId48"/>
    <p:sldId id="361" r:id="rId49"/>
    <p:sldId id="362" r:id="rId50"/>
    <p:sldId id="357" r:id="rId51"/>
    <p:sldId id="358" r:id="rId52"/>
    <p:sldId id="359" r:id="rId53"/>
    <p:sldId id="408" r:id="rId54"/>
    <p:sldId id="363" r:id="rId55"/>
    <p:sldId id="364" r:id="rId56"/>
    <p:sldId id="365" r:id="rId57"/>
    <p:sldId id="366" r:id="rId58"/>
    <p:sldId id="367" r:id="rId59"/>
    <p:sldId id="368" r:id="rId60"/>
    <p:sldId id="369" r:id="rId61"/>
    <p:sldId id="432" r:id="rId62"/>
    <p:sldId id="433" r:id="rId63"/>
    <p:sldId id="434" r:id="rId64"/>
    <p:sldId id="435" r:id="rId65"/>
    <p:sldId id="436" r:id="rId66"/>
    <p:sldId id="437" r:id="rId67"/>
    <p:sldId id="438" r:id="rId68"/>
    <p:sldId id="392" r:id="rId69"/>
    <p:sldId id="379" r:id="rId70"/>
    <p:sldId id="410" r:id="rId71"/>
    <p:sldId id="439" r:id="rId72"/>
    <p:sldId id="380" r:id="rId73"/>
    <p:sldId id="385" r:id="rId74"/>
    <p:sldId id="386" r:id="rId75"/>
    <p:sldId id="387" r:id="rId76"/>
    <p:sldId id="440" r:id="rId77"/>
    <p:sldId id="412" r:id="rId78"/>
    <p:sldId id="390" r:id="rId79"/>
    <p:sldId id="391" r:id="rId80"/>
    <p:sldId id="413" r:id="rId81"/>
    <p:sldId id="441" r:id="rId8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1B0F0"/>
    <a:srgbClr val="008BD6"/>
    <a:srgbClr val="FF9966"/>
    <a:srgbClr val="7EB1EE"/>
    <a:srgbClr val="FFDC6D"/>
    <a:srgbClr val="FAB529"/>
    <a:srgbClr val="FF6B00"/>
    <a:srgbClr val="E36B2A"/>
    <a:srgbClr val="D7A800"/>
    <a:srgbClr val="95411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205" autoAdjust="0"/>
    <p:restoredTop sz="98815" autoAdjust="0"/>
  </p:normalViewPr>
  <p:slideViewPr>
    <p:cSldViewPr snapToGrid="0">
      <p:cViewPr varScale="1">
        <p:scale>
          <a:sx n="65" d="100"/>
          <a:sy n="65" d="100"/>
        </p:scale>
        <p:origin x="-460" y="-6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08930205-1E22-E940-A94F-F0392D8C0E1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 xmlns:a16="http://schemas.microsoft.com/office/drawing/2014/main" id="{E9CE4AED-E7A9-6147-9FA4-37D78A397C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a:extLst>
              <a:ext uri="{FF2B5EF4-FFF2-40B4-BE49-F238E27FC236}">
                <a16:creationId xmlns="" xmlns:a16="http://schemas.microsoft.com/office/drawing/2014/main" id="{7E564C8C-056B-7C45-AC09-4ADAC783970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 xmlns:a16="http://schemas.microsoft.com/office/drawing/2014/main" id="{D75139B1-FE43-A84D-B20B-9977333A2C9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4563759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695344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3</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12</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13</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14</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15</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16</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23</a:t>
            </a:fld>
            <a:endParaRPr lang="zh-CN" altLang="en-US"/>
          </a:p>
        </p:txBody>
      </p:sp>
    </p:spTree>
    <p:extLst>
      <p:ext uri="{BB962C8B-B14F-4D97-AF65-F5344CB8AC3E}">
        <p14:creationId xmlns:p14="http://schemas.microsoft.com/office/powerpoint/2010/main" xmlns="" val="28321083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24</a:t>
            </a:fld>
            <a:endParaRPr lang="zh-CN" altLang="en-US"/>
          </a:p>
        </p:txBody>
      </p:sp>
    </p:spTree>
    <p:extLst>
      <p:ext uri="{BB962C8B-B14F-4D97-AF65-F5344CB8AC3E}">
        <p14:creationId xmlns:p14="http://schemas.microsoft.com/office/powerpoint/2010/main" xmlns="" val="2832108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25</a:t>
            </a:fld>
            <a:endParaRPr lang="zh-CN" altLang="en-US"/>
          </a:p>
        </p:txBody>
      </p:sp>
    </p:spTree>
    <p:extLst>
      <p:ext uri="{BB962C8B-B14F-4D97-AF65-F5344CB8AC3E}">
        <p14:creationId xmlns:p14="http://schemas.microsoft.com/office/powerpoint/2010/main" xmlns="" val="28321083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30</a:t>
            </a:fld>
            <a:endParaRPr lang="zh-CN" altLang="en-US"/>
          </a:p>
        </p:txBody>
      </p:sp>
    </p:spTree>
    <p:extLst>
      <p:ext uri="{BB962C8B-B14F-4D97-AF65-F5344CB8AC3E}">
        <p14:creationId xmlns:p14="http://schemas.microsoft.com/office/powerpoint/2010/main" xmlns="" val="2270467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31</a:t>
            </a:fld>
            <a:endParaRPr lang="zh-CN" altLang="en-US"/>
          </a:p>
        </p:txBody>
      </p:sp>
    </p:spTree>
    <p:extLst>
      <p:ext uri="{BB962C8B-B14F-4D97-AF65-F5344CB8AC3E}">
        <p14:creationId xmlns:p14="http://schemas.microsoft.com/office/powerpoint/2010/main" xmlns="" val="227046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4</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32</a:t>
            </a:fld>
            <a:endParaRPr lang="zh-CN" altLang="en-US"/>
          </a:p>
        </p:txBody>
      </p:sp>
    </p:spTree>
    <p:extLst>
      <p:ext uri="{BB962C8B-B14F-4D97-AF65-F5344CB8AC3E}">
        <p14:creationId xmlns:p14="http://schemas.microsoft.com/office/powerpoint/2010/main" xmlns="" val="2270467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33</a:t>
            </a:fld>
            <a:endParaRPr lang="zh-CN" altLang="en-US"/>
          </a:p>
        </p:txBody>
      </p:sp>
    </p:spTree>
    <p:extLst>
      <p:ext uri="{BB962C8B-B14F-4D97-AF65-F5344CB8AC3E}">
        <p14:creationId xmlns:p14="http://schemas.microsoft.com/office/powerpoint/2010/main" xmlns="" val="2270467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35</a:t>
            </a:fld>
            <a:endParaRPr lang="zh-CN" altLang="en-US"/>
          </a:p>
        </p:txBody>
      </p:sp>
    </p:spTree>
    <p:extLst>
      <p:ext uri="{BB962C8B-B14F-4D97-AF65-F5344CB8AC3E}">
        <p14:creationId xmlns:p14="http://schemas.microsoft.com/office/powerpoint/2010/main" xmlns="" val="227046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5</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10</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614438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7650299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090634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56920013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a:extLst>
              <a:ext uri="{FF2B5EF4-FFF2-40B4-BE49-F238E27FC236}">
                <a16:creationId xmlns="" xmlns:a16="http://schemas.microsoft.com/office/drawing/2014/main"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 xmlns:a16="http://schemas.microsoft.com/office/drawing/2014/main"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 xmlns:a16="http://schemas.microsoft.com/office/drawing/2014/main" id="{6C655FE1-6ED6-EB4A-859E-CC3BA04678E9}"/>
              </a:ext>
            </a:extLst>
          </p:cNvPr>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4</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常见的溶液</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真题试做</a:t>
            </a:r>
            <a:endParaRPr kumimoji="1" lang="zh-CN" altLang="en-US" sz="2400" dirty="0"/>
          </a:p>
        </p:txBody>
      </p:sp>
    </p:spTree>
    <p:extLst>
      <p:ext uri="{BB962C8B-B14F-4D97-AF65-F5344CB8AC3E}">
        <p14:creationId xmlns:p14="http://schemas.microsoft.com/office/powerpoint/2010/main" xmlns="" val="56027438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格式2">
    <p:spTree>
      <p:nvGrpSpPr>
        <p:cNvPr id="1" name=""/>
        <p:cNvGrpSpPr/>
        <p:nvPr/>
      </p:nvGrpSpPr>
      <p:grpSpPr>
        <a:xfrm>
          <a:off x="0" y="0"/>
          <a:ext cx="0" cy="0"/>
          <a:chOff x="0" y="0"/>
          <a:chExt cx="0" cy="0"/>
        </a:xfrm>
      </p:grpSpPr>
      <p:sp>
        <p:nvSpPr>
          <p:cNvPr id="18" name="矩形 6">
            <a:extLst>
              <a:ext uri="{FF2B5EF4-FFF2-40B4-BE49-F238E27FC236}">
                <a16:creationId xmlns="" xmlns:a16="http://schemas.microsoft.com/office/drawing/2014/main"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 xmlns:a16="http://schemas.microsoft.com/office/drawing/2014/main"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 xmlns:a16="http://schemas.microsoft.com/office/drawing/2014/main" id="{6C655FE1-6ED6-EB4A-859E-CC3BA04678E9}"/>
              </a:ext>
            </a:extLst>
          </p:cNvPr>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4</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常见的溶液</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考点梳理</a:t>
            </a:r>
            <a:endParaRPr kumimoji="1" lang="zh-CN" altLang="en-US" sz="2400" dirty="0"/>
          </a:p>
        </p:txBody>
      </p:sp>
    </p:spTree>
    <p:extLst>
      <p:ext uri="{BB962C8B-B14F-4D97-AF65-F5344CB8AC3E}">
        <p14:creationId xmlns:p14="http://schemas.microsoft.com/office/powerpoint/2010/main" xmlns="" val="19322937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18" name="矩形 6">
            <a:extLst>
              <a:ext uri="{FF2B5EF4-FFF2-40B4-BE49-F238E27FC236}">
                <a16:creationId xmlns="" xmlns:a16="http://schemas.microsoft.com/office/drawing/2014/main"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 xmlns:a16="http://schemas.microsoft.com/office/drawing/2014/main"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 xmlns:a16="http://schemas.microsoft.com/office/drawing/2014/main" id="{6C655FE1-6ED6-EB4A-859E-CC3BA04678E9}"/>
              </a:ext>
            </a:extLst>
          </p:cNvPr>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4</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常见的溶液</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题型突破</a:t>
            </a:r>
            <a:endParaRPr kumimoji="1" lang="zh-CN" altLang="en-US" sz="2400" dirty="0"/>
          </a:p>
        </p:txBody>
      </p:sp>
    </p:spTree>
    <p:extLst>
      <p:ext uri="{BB962C8B-B14F-4D97-AF65-F5344CB8AC3E}">
        <p14:creationId xmlns:p14="http://schemas.microsoft.com/office/powerpoint/2010/main" xmlns="" val="326559678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4</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常见的溶液</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实验剖析</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extLst>
      <p:ext uri="{BB962C8B-B14F-4D97-AF65-F5344CB8AC3E}">
        <p14:creationId xmlns:p14="http://schemas.microsoft.com/office/powerpoint/2010/main" xmlns="" val="26723776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98337641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0764455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86" r:id="rId6"/>
    <p:sldLayoutId id="2147483687" r:id="rId7"/>
    <p:sldLayoutId id="2147483713" r:id="rId8"/>
    <p:sldLayoutId id="2147483714"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 Target="slide3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 Target="slide1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2.xml"/><Relationship Id="rId5" Type="http://schemas.openxmlformats.org/officeDocument/2006/relationships/tags" Target="../tags/tag5.xml"/><Relationship Id="rId10" Type="http://schemas.openxmlformats.org/officeDocument/2006/relationships/slide" Target="slide3.xml"/><Relationship Id="rId4" Type="http://schemas.openxmlformats.org/officeDocument/2006/relationships/tags" Target="../tags/tag4.xml"/><Relationship Id="rId9" Type="http://schemas.openxmlformats.org/officeDocument/2006/relationships/slideLayout" Target="../slideLayouts/slideLayout9.xml"/><Relationship Id="rId14" Type="http://schemas.openxmlformats.org/officeDocument/2006/relationships/slide" Target="slide68.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 Target="slide3.xml"/><Relationship Id="rId5" Type="http://schemas.openxmlformats.org/officeDocument/2006/relationships/slide" Target="slide2.xml"/><Relationship Id="rId4"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7.jpeg"/><Relationship Id="rId5" Type="http://schemas.openxmlformats.org/officeDocument/2006/relationships/slide" Target="slide2.xml"/><Relationship Id="rId4"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Layout" Target="../slideLayouts/slideLayout6.xml"/><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5.xml"/><Relationship Id="rId4" Type="http://schemas.openxmlformats.org/officeDocument/2006/relationships/slide" Target="slide8.xml"/></Relationships>
</file>

<file path=ppt/slides/_rels/slide20.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 Target="slide2.xml"/><Relationship Id="rId5" Type="http://schemas.openxmlformats.org/officeDocument/2006/relationships/slide" Target="slide3.xml"/><Relationship Id="rId4"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3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39.xml"/><Relationship Id="rId1" Type="http://schemas.openxmlformats.org/officeDocument/2006/relationships/slideLayout" Target="../slideLayouts/slideLayout7.xml"/><Relationship Id="rId5" Type="http://schemas.openxmlformats.org/officeDocument/2006/relationships/slide" Target="slide61.xml"/><Relationship Id="rId4" Type="http://schemas.openxmlformats.org/officeDocument/2006/relationships/slide" Target="slide54.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slide" Target="slide38.xml"/><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slide" Target="slide38.xml"/><Relationship Id="rId4" Type="http://schemas.openxmlformats.org/officeDocument/2006/relationships/slide" Target="slide3.xml"/></Relationships>
</file>

<file path=ppt/slides/_rels/slide48.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jpeg"/></Relationships>
</file>

<file path=ppt/slides/_rels/slide50.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slide" Target="slide38.xml"/><Relationship Id="rId4" Type="http://schemas.openxmlformats.org/officeDocument/2006/relationships/slide" Target="slide3.xml"/></Relationships>
</file>

<file path=ppt/slides/_rels/slide55.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 Target="slide38.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5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slide" Target="slide38.xml"/></Relationships>
</file>

<file path=ppt/slides/_rels/slide6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 Target="slide38.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slide" Target="slide69.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image" Target="../media/image23.jpeg"/><Relationship Id="rId5" Type="http://schemas.openxmlformats.org/officeDocument/2006/relationships/slide" Target="slide68.xml"/><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 Target="slide68.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 Target="slide68.xml"/><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slide" Target="slide68.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26.jpeg"/><Relationship Id="rId4" Type="http://schemas.openxmlformats.org/officeDocument/2006/relationships/slide" Target="slide68.xml"/></Relationships>
</file>

<file path=ppt/slides/_rels/slide74.xml.rels><?xml version="1.0" encoding="UTF-8" standalone="yes"?>
<Relationships xmlns="http://schemas.openxmlformats.org/package/2006/relationships"><Relationship Id="rId2" Type="http://schemas.openxmlformats.org/officeDocument/2006/relationships/slide" Target="slide68.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 Target="slide68.xml"/><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2" Type="http://schemas.openxmlformats.org/officeDocument/2006/relationships/slide" Target="slide68.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 Target="slide68.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 Target="slide68.xml"/><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2" Type="http://schemas.openxmlformats.org/officeDocument/2006/relationships/slide" Target="slide68.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2.jpe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 Target="slide2.xml"/><Relationship Id="rId5" Type="http://schemas.openxmlformats.org/officeDocument/2006/relationships/slide" Target="slide3.xml"/><Relationship Id="rId4" Type="http://schemas.openxmlformats.org/officeDocument/2006/relationships/notesSlide" Target="../notesSlides/notesSlide6.xml"/></Relationships>
</file>

<file path=ppt/slides/_rels/slide80.xml.rels><?xml version="1.0" encoding="UTF-8" standalone="yes"?>
<Relationships xmlns="http://schemas.openxmlformats.org/package/2006/relationships"><Relationship Id="rId2" Type="http://schemas.openxmlformats.org/officeDocument/2006/relationships/slide" Target="slide68.xml"/><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2" Type="http://schemas.openxmlformats.org/officeDocument/2006/relationships/slide" Target="slide6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6" name="组合 65"/>
          <p:cNvGrpSpPr/>
          <p:nvPr/>
        </p:nvGrpSpPr>
        <p:grpSpPr>
          <a:xfrm>
            <a:off x="3132754" y="2523464"/>
            <a:ext cx="5990707" cy="872524"/>
            <a:chOff x="3027246" y="2016110"/>
            <a:chExt cx="5990707" cy="872524"/>
          </a:xfrm>
        </p:grpSpPr>
        <p:sp>
          <p:nvSpPr>
            <p:cNvPr id="38" name="圆角矩形 6">
              <a:hlinkClick r:id="rId10" action="ppaction://hlinksldjump"/>
            </p:cNvPr>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Times New Roman" pitchFamily="18" charset="0"/>
                  <a:ea typeface="FZDaHei-B02" panose="03000509000000000000" pitchFamily="66" charset="-122"/>
                  <a:cs typeface="Times New Roman" pitchFamily="18" charset="0"/>
                </a:rPr>
                <a:t>1</a:t>
              </a:r>
              <a:endParaRPr lang="zh-CN" altLang="en-US" sz="3200" b="1" strike="noStrike" noProof="1">
                <a:solidFill>
                  <a:schemeClr val="bg1"/>
                </a:solidFill>
                <a:latin typeface="Times New Roman" pitchFamily="18" charset="0"/>
                <a:ea typeface="FZDaHei-B02" panose="03000509000000000000" pitchFamily="66" charset="-122"/>
                <a:cs typeface="Times New Roman" pitchFamily="18" charset="0"/>
              </a:endParaRPr>
            </a:p>
          </p:txBody>
        </p:sp>
        <p:sp>
          <p:nvSpPr>
            <p:cNvPr id="45" name="文本框 2">
              <a:hlinkClick r:id="rId11" action="ppaction://hlinksldjump"/>
            </p:cNvPr>
            <p:cNvSpPr txBox="1"/>
            <p:nvPr/>
          </p:nvSpPr>
          <p:spPr>
            <a:xfrm>
              <a:off x="4028596" y="2032230"/>
              <a:ext cx="4838313" cy="66120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Times New Roman" panose="02020603050405020304" pitchFamily="18" charset="0"/>
                  <a:ea typeface="宋体" panose="02010600030101010101" pitchFamily="2" charset="-122"/>
                </a:rPr>
                <a:t>数据链接  真题试做</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67" name="组合 66"/>
          <p:cNvGrpSpPr/>
          <p:nvPr/>
        </p:nvGrpSpPr>
        <p:grpSpPr>
          <a:xfrm>
            <a:off x="3131173" y="3602251"/>
            <a:ext cx="5992288" cy="872524"/>
            <a:chOff x="3043127" y="3252773"/>
            <a:chExt cx="5992288" cy="872524"/>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Times New Roman" pitchFamily="18" charset="0"/>
                  <a:ea typeface="FZDaHei-B02" panose="03000509000000000000" pitchFamily="66" charset="-122"/>
                  <a:cs typeface="Times New Roman" pitchFamily="18" charset="0"/>
                </a:rPr>
                <a:t>2</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46" name="文本框 16">
              <a:hlinkClick r:id="rId12" action="ppaction://hlinksldjump"/>
            </p:cNvPr>
            <p:cNvSpPr txBox="1"/>
            <p:nvPr/>
          </p:nvSpPr>
          <p:spPr>
            <a:xfrm>
              <a:off x="4299626" y="3288561"/>
              <a:ext cx="4329600" cy="738664"/>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数据聚集  </a:t>
              </a: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考点梳理</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3" dirty="0">
                  <a:solidFill>
                    <a:prstClr val="white"/>
                  </a:solidFill>
                </a:rPr>
                <a:t>a</a:t>
              </a:r>
              <a:endParaRPr lang="zh-CN" altLang="en-US" sz="1013" dirty="0">
                <a:solidFill>
                  <a:prstClr val="white"/>
                </a:solidFill>
              </a:endParaRPr>
            </a:p>
          </p:txBody>
        </p:sp>
      </p:grpSp>
      <p:grpSp>
        <p:nvGrpSpPr>
          <p:cNvPr id="68" name="组合 67"/>
          <p:cNvGrpSpPr/>
          <p:nvPr/>
        </p:nvGrpSpPr>
        <p:grpSpPr>
          <a:xfrm>
            <a:off x="3132754" y="4647725"/>
            <a:ext cx="5990707" cy="872524"/>
            <a:chOff x="3027246" y="4456098"/>
            <a:chExt cx="5990707" cy="872524"/>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Times New Roman" pitchFamily="18" charset="0"/>
                  <a:ea typeface="FZDaHei-B02" panose="03000509000000000000" pitchFamily="66" charset="-122"/>
                  <a:cs typeface="Times New Roman" pitchFamily="18" charset="0"/>
                </a:rPr>
                <a:t>3</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47" name="文本框 16">
              <a:hlinkClick r:id="rId13" action="ppaction://hlinksldjump"/>
            </p:cNvPr>
            <p:cNvSpPr txBox="1"/>
            <p:nvPr/>
          </p:nvSpPr>
          <p:spPr>
            <a:xfrm>
              <a:off x="4859829" y="4477069"/>
              <a:ext cx="4015810" cy="656846"/>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数据剖析  题型突破</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0" name="文本框 5"/>
          <p:cNvSpPr txBox="1"/>
          <p:nvPr/>
        </p:nvSpPr>
        <p:spPr>
          <a:xfrm>
            <a:off x="1575833" y="1293368"/>
            <a:ext cx="9712711" cy="949299"/>
          </a:xfrm>
          <a:prstGeom prst="rect">
            <a:avLst/>
          </a:prstGeom>
          <a:noFill/>
          <a:ln w="9525">
            <a:noFill/>
          </a:ln>
        </p:spPr>
        <p:txBody>
          <a:bodyPr wrap="square" anchor="t">
            <a:spAutoFit/>
          </a:bodyPr>
          <a:lstStyle/>
          <a:p>
            <a:pPr algn="ctr">
              <a:lnSpc>
                <a:spcPct val="150000"/>
              </a:lnSpc>
            </a:pP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 </a:t>
            </a:r>
            <a:r>
              <a:rPr lang="en-US" altLang="zh-CN"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4 </a:t>
            </a:r>
            <a:r>
              <a:rPr lang="zh-CN" altLang="en-US" sz="4400" b="1"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常见</a:t>
            </a:r>
            <a:r>
              <a:rPr lang="zh-CN" altLang="en-US" sz="4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的溶液</a:t>
            </a:r>
            <a:endParaRPr lang="zh-CN" altLang="en-US" sz="4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a:extLst>
              <a:ext uri="{FF2B5EF4-FFF2-40B4-BE49-F238E27FC236}">
                <a16:creationId xmlns="" xmlns:a16="http://schemas.microsoft.com/office/drawing/2014/main" id="{001DE56E-C6BE-B841-B4DA-6D6BA47EB1D7}"/>
              </a:ext>
            </a:extLst>
          </p:cNvPr>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a:extLst>
              <a:ext uri="{FF2B5EF4-FFF2-40B4-BE49-F238E27FC236}">
                <a16:creationId xmlns="" xmlns:a16="http://schemas.microsoft.com/office/drawing/2014/main" id="{F60F4D4A-97E6-9140-B92F-77CA4F1A3376}"/>
              </a:ext>
            </a:extLst>
          </p:cNvPr>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a:extLst>
              <a:ext uri="{FF2B5EF4-FFF2-40B4-BE49-F238E27FC236}">
                <a16:creationId xmlns="" xmlns:a16="http://schemas.microsoft.com/office/drawing/2014/main" id="{A0C25A63-5AF9-EB41-BABD-E76B33549D90}"/>
              </a:ext>
            </a:extLst>
          </p:cNvPr>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a:extLst>
              <a:ext uri="{FF2B5EF4-FFF2-40B4-BE49-F238E27FC236}">
                <a16:creationId xmlns="" xmlns:a16="http://schemas.microsoft.com/office/drawing/2014/main" id="{F8B2B58D-20A1-164F-8EBB-F6DA8E4B94FB}"/>
              </a:ext>
            </a:extLst>
          </p:cNvPr>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TextBox 1"/>
          <p:cNvSpPr txBox="1"/>
          <p:nvPr/>
        </p:nvSpPr>
        <p:spPr>
          <a:xfrm>
            <a:off x="2907323" y="6318738"/>
            <a:ext cx="6128092" cy="603794"/>
          </a:xfrm>
          <a:prstGeom prst="rect">
            <a:avLst/>
          </a:prstGeom>
          <a:noFill/>
        </p:spPr>
        <p:txBody>
          <a:bodyPr wrap="square" rtlCol="0">
            <a:spAutoFit/>
          </a:bodyPr>
          <a:lstStyle/>
          <a:p>
            <a:endParaRPr lang="zh-CN" altLang="en-US" dirty="0"/>
          </a:p>
        </p:txBody>
      </p:sp>
      <p:grpSp>
        <p:nvGrpSpPr>
          <p:cNvPr id="26" name="组合 25"/>
          <p:cNvGrpSpPr/>
          <p:nvPr/>
        </p:nvGrpSpPr>
        <p:grpSpPr>
          <a:xfrm>
            <a:off x="3142840" y="5640745"/>
            <a:ext cx="5990707" cy="872524"/>
            <a:chOff x="3027246" y="4456098"/>
            <a:chExt cx="5990707" cy="872524"/>
          </a:xfrm>
        </p:grpSpPr>
        <p:sp>
          <p:nvSpPr>
            <p:cNvPr id="27" name="圆角矩形 6"/>
            <p:cNvSpPr/>
            <p:nvPr>
              <p:custDataLst>
                <p:tags r:id="rId1"/>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8" name="椭圆 7"/>
            <p:cNvSpPr>
              <a:spLocks noChangeAspect="1"/>
            </p:cNvSpPr>
            <p:nvPr>
              <p:custDataLst>
                <p:tags r:id="rId2"/>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smtClean="0">
                  <a:solidFill>
                    <a:schemeClr val="bg1"/>
                  </a:solidFill>
                  <a:latin typeface="Times New Roman" pitchFamily="18" charset="0"/>
                  <a:ea typeface="FZDaHei-B02" panose="03000509000000000000" pitchFamily="66" charset="-122"/>
                  <a:cs typeface="Times New Roman" pitchFamily="18" charset="0"/>
                </a:rPr>
                <a:t>4</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29" name="文本框 16">
              <a:hlinkClick r:id="rId14" action="ppaction://hlinksldjump"/>
            </p:cNvPr>
            <p:cNvSpPr txBox="1"/>
            <p:nvPr/>
          </p:nvSpPr>
          <p:spPr>
            <a:xfrm>
              <a:off x="4859829" y="4477069"/>
              <a:ext cx="4015810" cy="738664"/>
            </a:xfrm>
            <a:prstGeom prst="rect">
              <a:avLst/>
            </a:prstGeom>
            <a:noFill/>
            <a:ln w="9525">
              <a:noFill/>
            </a:ln>
          </p:spPr>
          <p:txBody>
            <a:bodyPr wrap="square" anchor="t">
              <a:spAutoFit/>
            </a:bodyPr>
            <a:lstStyle/>
            <a:p>
              <a:pP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数据透视  实验剖析</a:t>
              </a:r>
              <a:endPar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endParaRPr>
            </a:p>
          </p:txBody>
        </p:sp>
        <p:sp>
          <p:nvSpPr>
            <p:cNvPr id="30" name="圆角矩形 29"/>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Tree>
    <p:extLst>
      <p:ext uri="{BB962C8B-B14F-4D97-AF65-F5344CB8AC3E}">
        <p14:creationId xmlns:p14="http://schemas.microsoft.com/office/powerpoint/2010/main" xmlns="" val="31298717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99"/>
          <p:cNvSpPr txBox="1">
            <a:spLocks noChangeArrowheads="1"/>
          </p:cNvSpPr>
          <p:nvPr/>
        </p:nvSpPr>
        <p:spPr bwMode="auto">
          <a:xfrm>
            <a:off x="423181" y="1307558"/>
            <a:ext cx="11068908"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8.</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2015·</a:t>
            </a:r>
            <a:r>
              <a:rPr lang="zh-CN" altLang="en-US" sz="2400" b="1" dirty="0" smtClean="0">
                <a:latin typeface="Times New Roman" pitchFamily="18" charset="0"/>
                <a:ea typeface="宋体" pitchFamily="2" charset="-122"/>
                <a:cs typeface="Times New Roman" pitchFamily="18" charset="0"/>
              </a:rPr>
              <a:t>河北，</a:t>
            </a:r>
            <a:r>
              <a:rPr lang="en-US" altLang="zh-CN" sz="2400" b="1" dirty="0" smtClean="0">
                <a:latin typeface="Times New Roman" pitchFamily="18" charset="0"/>
                <a:ea typeface="宋体" pitchFamily="2" charset="-122"/>
                <a:cs typeface="Times New Roman" pitchFamily="18" charset="0"/>
              </a:rPr>
              <a:t>7</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甲、乙、丙三种固体物质的溶解度曲线如图所示。下列叙述错误的</a:t>
            </a:r>
            <a:r>
              <a:rPr lang="zh-CN" altLang="en-US" sz="2400" b="1" dirty="0" smtClean="0">
                <a:latin typeface="Times New Roman" pitchFamily="18" charset="0"/>
                <a:ea typeface="宋体" pitchFamily="2" charset="-122"/>
                <a:cs typeface="Times New Roman" pitchFamily="18" charset="0"/>
              </a:rPr>
              <a:t>是（         ）</a:t>
            </a:r>
            <a:endParaRPr lang="en-US" altLang="zh-CN" sz="2400" b="1" dirty="0" smtClean="0">
              <a:latin typeface="Times New Roman" pitchFamily="18" charset="0"/>
              <a:ea typeface="宋体" pitchFamily="2" charset="-122"/>
              <a:cs typeface="Times New Roman" pitchFamily="18" charset="0"/>
            </a:endParaRP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423181" y="4174158"/>
            <a:ext cx="11068908"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ea typeface="宋体" pitchFamily="2" charset="-122"/>
                <a:cs typeface="Times New Roman" pitchFamily="18" charset="0"/>
              </a:rPr>
              <a:t>A.</a:t>
            </a:r>
            <a:r>
              <a:rPr lang="en-US" altLang="zh-CN" sz="2400" b="1" i="1" dirty="0">
                <a:latin typeface="Times New Roman" pitchFamily="18" charset="0"/>
                <a:ea typeface="宋体" pitchFamily="2" charset="-122"/>
                <a:cs typeface="Times New Roman" pitchFamily="18" charset="0"/>
              </a:rPr>
              <a:t>t</a:t>
            </a:r>
            <a:r>
              <a:rPr lang="en-US" altLang="zh-CN" sz="2400" b="1" baseline="-25000" dirty="0">
                <a:latin typeface="Times New Roman" pitchFamily="18" charset="0"/>
                <a:ea typeface="宋体" pitchFamily="2" charset="-122"/>
                <a:cs typeface="Times New Roman" pitchFamily="18" charset="0"/>
              </a:rPr>
              <a:t>1</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时</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将等质量的甲、乙分别配成</a:t>
            </a:r>
            <a:r>
              <a:rPr lang="zh-CN" altLang="en-US" sz="2400" b="1" dirty="0" smtClean="0">
                <a:latin typeface="Times New Roman" pitchFamily="18" charset="0"/>
                <a:ea typeface="宋体" pitchFamily="2" charset="-122"/>
                <a:cs typeface="Times New Roman" pitchFamily="18" charset="0"/>
              </a:rPr>
              <a:t>饱和溶液，所得</a:t>
            </a:r>
            <a:r>
              <a:rPr lang="zh-CN" altLang="en-US" sz="2400" b="1" dirty="0">
                <a:latin typeface="Times New Roman" pitchFamily="18" charset="0"/>
                <a:ea typeface="宋体" pitchFamily="2" charset="-122"/>
                <a:cs typeface="Times New Roman" pitchFamily="18" charset="0"/>
              </a:rPr>
              <a:t>溶液质量</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甲</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乙</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将</a:t>
            </a:r>
            <a:r>
              <a:rPr lang="en-US" altLang="zh-CN" sz="2400" b="1" i="1" dirty="0">
                <a:latin typeface="Times New Roman" pitchFamily="18" charset="0"/>
                <a:ea typeface="宋体" pitchFamily="2" charset="-122"/>
                <a:cs typeface="Times New Roman" pitchFamily="18" charset="0"/>
              </a:rPr>
              <a:t>t</a:t>
            </a:r>
            <a:r>
              <a:rPr lang="en-US" altLang="zh-CN" sz="2400" b="1" baseline="-25000" dirty="0">
                <a:latin typeface="Times New Roman" pitchFamily="18" charset="0"/>
                <a:ea typeface="宋体" pitchFamily="2" charset="-122"/>
                <a:cs typeface="Times New Roman" pitchFamily="18" charset="0"/>
              </a:rPr>
              <a:t>1</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时甲、丙的饱和溶液升温到</a:t>
            </a:r>
            <a:r>
              <a:rPr lang="en-US" altLang="zh-CN" sz="2400" b="1" i="1" dirty="0">
                <a:latin typeface="Times New Roman" pitchFamily="18" charset="0"/>
                <a:ea typeface="宋体" pitchFamily="2" charset="-122"/>
                <a:cs typeface="Times New Roman" pitchFamily="18" charset="0"/>
              </a:rPr>
              <a:t>t</a:t>
            </a:r>
            <a:r>
              <a:rPr lang="en-US" altLang="zh-CN" sz="2400" b="1" baseline="-25000" dirty="0">
                <a:latin typeface="Times New Roman" pitchFamily="18" charset="0"/>
                <a:ea typeface="宋体" pitchFamily="2" charset="-122"/>
                <a:cs typeface="Times New Roman" pitchFamily="18" charset="0"/>
              </a:rPr>
              <a:t>2</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，两种</a:t>
            </a:r>
            <a:r>
              <a:rPr lang="zh-CN" altLang="en-US" sz="2400" b="1" dirty="0">
                <a:latin typeface="Times New Roman" pitchFamily="18" charset="0"/>
                <a:ea typeface="宋体" pitchFamily="2" charset="-122"/>
                <a:cs typeface="Times New Roman" pitchFamily="18" charset="0"/>
              </a:rPr>
              <a:t>溶液中溶质的质量分数相等</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将</a:t>
            </a:r>
            <a:r>
              <a:rPr lang="en-US" altLang="zh-CN" sz="2400" b="1" i="1" dirty="0">
                <a:latin typeface="Times New Roman" pitchFamily="18" charset="0"/>
                <a:ea typeface="宋体" pitchFamily="2" charset="-122"/>
                <a:cs typeface="Times New Roman" pitchFamily="18" charset="0"/>
              </a:rPr>
              <a:t>t</a:t>
            </a:r>
            <a:r>
              <a:rPr lang="en-US" altLang="zh-CN" sz="2400" b="1" baseline="-25000" dirty="0">
                <a:latin typeface="Times New Roman" pitchFamily="18" charset="0"/>
                <a:ea typeface="宋体" pitchFamily="2" charset="-122"/>
                <a:cs typeface="Times New Roman" pitchFamily="18" charset="0"/>
              </a:rPr>
              <a:t>2</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时甲的饱和溶液变为</a:t>
            </a:r>
            <a:r>
              <a:rPr lang="en-US" altLang="zh-CN" sz="2400" b="1" i="1" dirty="0">
                <a:latin typeface="Times New Roman" pitchFamily="18" charset="0"/>
                <a:ea typeface="宋体" pitchFamily="2" charset="-122"/>
                <a:cs typeface="Times New Roman" pitchFamily="18" charset="0"/>
              </a:rPr>
              <a:t>t</a:t>
            </a:r>
            <a:r>
              <a:rPr lang="en-US" altLang="zh-CN" sz="2400" b="1" baseline="-25000" dirty="0">
                <a:latin typeface="Times New Roman" pitchFamily="18" charset="0"/>
                <a:ea typeface="宋体" pitchFamily="2" charset="-122"/>
                <a:cs typeface="Times New Roman" pitchFamily="18" charset="0"/>
              </a:rPr>
              <a:t>3</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时甲的</a:t>
            </a:r>
            <a:r>
              <a:rPr lang="zh-CN" altLang="en-US" sz="2400" b="1" dirty="0" smtClean="0">
                <a:latin typeface="Times New Roman" pitchFamily="18" charset="0"/>
                <a:ea typeface="宋体" pitchFamily="2" charset="-122"/>
                <a:cs typeface="Times New Roman" pitchFamily="18" charset="0"/>
              </a:rPr>
              <a:t>饱和溶液，可以</a:t>
            </a:r>
            <a:r>
              <a:rPr lang="zh-CN" altLang="en-US" sz="2400" b="1" dirty="0">
                <a:latin typeface="Times New Roman" pitchFamily="18" charset="0"/>
                <a:ea typeface="宋体" pitchFamily="2" charset="-122"/>
                <a:cs typeface="Times New Roman" pitchFamily="18" charset="0"/>
              </a:rPr>
              <a:t>采用蒸发水的方法</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将</a:t>
            </a:r>
            <a:r>
              <a:rPr lang="en-US" altLang="zh-CN" sz="2400" b="1" i="1" dirty="0">
                <a:latin typeface="Times New Roman" pitchFamily="18" charset="0"/>
                <a:ea typeface="宋体" pitchFamily="2" charset="-122"/>
                <a:cs typeface="Times New Roman" pitchFamily="18" charset="0"/>
              </a:rPr>
              <a:t>t</a:t>
            </a:r>
            <a:r>
              <a:rPr lang="en-US" altLang="zh-CN" sz="2400" b="1" baseline="-25000" dirty="0">
                <a:latin typeface="Times New Roman" pitchFamily="18" charset="0"/>
                <a:ea typeface="宋体" pitchFamily="2" charset="-122"/>
                <a:cs typeface="Times New Roman" pitchFamily="18" charset="0"/>
              </a:rPr>
              <a:t>3</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时三种物质的饱和溶液恒温蒸发等量水</a:t>
            </a:r>
            <a:r>
              <a:rPr lang="zh-CN" altLang="en-US" sz="2400" b="1" dirty="0" smtClean="0">
                <a:latin typeface="Times New Roman" pitchFamily="18" charset="0"/>
                <a:ea typeface="宋体" pitchFamily="2" charset="-122"/>
                <a:cs typeface="Times New Roman" pitchFamily="18" charset="0"/>
              </a:rPr>
              <a:t>后，析出</a:t>
            </a:r>
            <a:r>
              <a:rPr lang="zh-CN" altLang="en-US" sz="2400" b="1" dirty="0">
                <a:latin typeface="Times New Roman" pitchFamily="18" charset="0"/>
                <a:ea typeface="宋体" pitchFamily="2" charset="-122"/>
                <a:cs typeface="Times New Roman" pitchFamily="18" charset="0"/>
              </a:rPr>
              <a:t>溶质的质量</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甲</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乙</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丙</a:t>
            </a:r>
          </a:p>
        </p:txBody>
      </p:sp>
      <p:pic>
        <p:nvPicPr>
          <p:cNvPr id="16" name="1406.eps" descr="id:2147502833;FounderCES"/>
          <p:cNvPicPr>
            <a:picLocks noChangeAspect="1"/>
          </p:cNvPicPr>
          <p:nvPr/>
        </p:nvPicPr>
        <p:blipFill>
          <a:blip r:embed="rId4"/>
          <a:stretch>
            <a:fillRect/>
          </a:stretch>
        </p:blipFill>
        <p:spPr>
          <a:xfrm>
            <a:off x="4453867" y="2019437"/>
            <a:ext cx="2150622" cy="2160000"/>
          </a:xfrm>
          <a:prstGeom prst="rect">
            <a:avLst/>
          </a:prstGeom>
        </p:spPr>
      </p:pic>
      <p:sp>
        <p:nvSpPr>
          <p:cNvPr id="17" name="矩形 16"/>
          <p:cNvSpPr/>
          <p:nvPr/>
        </p:nvSpPr>
        <p:spPr>
          <a:xfrm>
            <a:off x="2191078" y="1951703"/>
            <a:ext cx="468583"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B</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541879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99"/>
          <p:cNvSpPr txBox="1">
            <a:spLocks noChangeArrowheads="1"/>
          </p:cNvSpPr>
          <p:nvPr/>
        </p:nvSpPr>
        <p:spPr bwMode="auto">
          <a:xfrm>
            <a:off x="423181" y="1273691"/>
            <a:ext cx="11068908"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9.</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2013·</a:t>
            </a:r>
            <a:r>
              <a:rPr lang="zh-CN" altLang="en-US" sz="2400" b="1" dirty="0" smtClean="0">
                <a:latin typeface="Times New Roman" pitchFamily="18" charset="0"/>
                <a:ea typeface="宋体" pitchFamily="2" charset="-122"/>
                <a:cs typeface="Times New Roman" pitchFamily="18" charset="0"/>
              </a:rPr>
              <a:t>河北，</a:t>
            </a:r>
            <a:r>
              <a:rPr lang="en-US" altLang="zh-CN" sz="2400" b="1" dirty="0">
                <a:latin typeface="Times New Roman" pitchFamily="18" charset="0"/>
                <a:ea typeface="宋体" pitchFamily="2" charset="-122"/>
                <a:cs typeface="Times New Roman" pitchFamily="18" charset="0"/>
              </a:rPr>
              <a:t>6</a:t>
            </a:r>
            <a:r>
              <a:rPr lang="zh-CN" altLang="en-US"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20 ℃</a:t>
            </a:r>
            <a:r>
              <a:rPr lang="zh-CN" altLang="en-US" sz="2400" b="1" dirty="0" smtClean="0">
                <a:latin typeface="Times New Roman" pitchFamily="18" charset="0"/>
                <a:ea typeface="宋体" pitchFamily="2" charset="-122"/>
                <a:cs typeface="Times New Roman" pitchFamily="18" charset="0"/>
              </a:rPr>
              <a:t>时，取</a:t>
            </a:r>
            <a:r>
              <a:rPr lang="zh-CN" altLang="en-US" sz="2400" b="1" dirty="0">
                <a:latin typeface="Times New Roman" pitchFamily="18" charset="0"/>
                <a:ea typeface="宋体" pitchFamily="2" charset="-122"/>
                <a:cs typeface="Times New Roman" pitchFamily="18" charset="0"/>
              </a:rPr>
              <a:t>甲、乙、丙、丁四种纯净物各</a:t>
            </a:r>
            <a:r>
              <a:rPr lang="en-US" altLang="zh-CN" sz="2400" b="1" dirty="0">
                <a:latin typeface="Times New Roman" pitchFamily="18" charset="0"/>
                <a:ea typeface="宋体" pitchFamily="2" charset="-122"/>
                <a:cs typeface="Times New Roman" pitchFamily="18" charset="0"/>
              </a:rPr>
              <a:t>20 </a:t>
            </a:r>
            <a:r>
              <a:rPr lang="en-US" altLang="zh-CN" sz="2400" b="1" dirty="0" smtClean="0">
                <a:latin typeface="Times New Roman" pitchFamily="18" charset="0"/>
                <a:ea typeface="宋体" pitchFamily="2" charset="-122"/>
                <a:cs typeface="Times New Roman" pitchFamily="18" charset="0"/>
              </a:rPr>
              <a:t>g</a:t>
            </a:r>
            <a:r>
              <a:rPr lang="zh-CN" altLang="en-US" sz="2400" b="1" dirty="0" smtClean="0">
                <a:latin typeface="Times New Roman" pitchFamily="18" charset="0"/>
                <a:ea typeface="宋体" pitchFamily="2" charset="-122"/>
                <a:cs typeface="Times New Roman" pitchFamily="18" charset="0"/>
              </a:rPr>
              <a:t>，分别</a:t>
            </a:r>
            <a:r>
              <a:rPr lang="zh-CN" altLang="en-US" sz="2400" b="1" dirty="0">
                <a:latin typeface="Times New Roman" pitchFamily="18" charset="0"/>
                <a:ea typeface="宋体" pitchFamily="2" charset="-122"/>
                <a:cs typeface="Times New Roman" pitchFamily="18" charset="0"/>
              </a:rPr>
              <a:t>加入四个各盛有</a:t>
            </a:r>
            <a:r>
              <a:rPr lang="en-US" altLang="zh-CN" sz="2400" b="1" dirty="0">
                <a:latin typeface="Times New Roman" pitchFamily="18" charset="0"/>
                <a:ea typeface="宋体" pitchFamily="2" charset="-122"/>
                <a:cs typeface="Times New Roman" pitchFamily="18" charset="0"/>
              </a:rPr>
              <a:t>50 g</a:t>
            </a:r>
            <a:r>
              <a:rPr lang="zh-CN" altLang="en-US" sz="2400" b="1" dirty="0">
                <a:latin typeface="Times New Roman" pitchFamily="18" charset="0"/>
                <a:ea typeface="宋体" pitchFamily="2" charset="-122"/>
                <a:cs typeface="Times New Roman" pitchFamily="18" charset="0"/>
              </a:rPr>
              <a:t>水的烧杯</a:t>
            </a:r>
            <a:r>
              <a:rPr lang="zh-CN" altLang="en-US" sz="2400" b="1" dirty="0" smtClean="0">
                <a:latin typeface="Times New Roman" pitchFamily="18" charset="0"/>
                <a:ea typeface="宋体" pitchFamily="2" charset="-122"/>
                <a:cs typeface="Times New Roman" pitchFamily="18" charset="0"/>
              </a:rPr>
              <a:t>中，充分溶解，其</a:t>
            </a:r>
            <a:r>
              <a:rPr lang="zh-CN" altLang="en-US" sz="2400" b="1" dirty="0">
                <a:latin typeface="Times New Roman" pitchFamily="18" charset="0"/>
                <a:ea typeface="宋体" pitchFamily="2" charset="-122"/>
                <a:cs typeface="Times New Roman" pitchFamily="18" charset="0"/>
              </a:rPr>
              <a:t>溶解情况如下表</a:t>
            </a:r>
            <a:r>
              <a:rPr lang="en-US" altLang="zh-CN" sz="2400" b="1" dirty="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423181" y="3846777"/>
            <a:ext cx="11068908"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a:latin typeface="Times New Roman" pitchFamily="18" charset="0"/>
                <a:ea typeface="宋体" pitchFamily="2" charset="-122"/>
                <a:cs typeface="Times New Roman" pitchFamily="18" charset="0"/>
              </a:rPr>
              <a:t>下列说法正确的</a:t>
            </a:r>
            <a:r>
              <a:rPr lang="zh-CN" altLang="en-US" sz="2400" b="1" dirty="0" smtClean="0">
                <a:latin typeface="Times New Roman" pitchFamily="18" charset="0"/>
                <a:ea typeface="宋体" pitchFamily="2" charset="-122"/>
                <a:cs typeface="Times New Roman" pitchFamily="18" charset="0"/>
              </a:rPr>
              <a:t>是（          ）</a:t>
            </a: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所得四烧杯溶液都是饱和溶液</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丁溶液的溶质质量分数最大</a:t>
            </a:r>
          </a:p>
          <a:p>
            <a:pPr algn="just">
              <a:lnSpc>
                <a:spcPct val="150000"/>
              </a:lnSpc>
            </a:pPr>
            <a:r>
              <a:rPr lang="en-US" altLang="zh-CN" sz="2400" b="1" dirty="0">
                <a:latin typeface="Times New Roman" pitchFamily="18" charset="0"/>
                <a:ea typeface="宋体" pitchFamily="2" charset="-122"/>
                <a:cs typeface="Times New Roman" pitchFamily="18" charset="0"/>
              </a:rPr>
              <a:t>C. 20 ℃</a:t>
            </a:r>
            <a:r>
              <a:rPr lang="zh-CN" altLang="en-US" sz="2400" b="1" dirty="0">
                <a:latin typeface="Times New Roman" pitchFamily="18" charset="0"/>
                <a:ea typeface="宋体" pitchFamily="2" charset="-122"/>
                <a:cs typeface="Times New Roman" pitchFamily="18" charset="0"/>
              </a:rPr>
              <a:t>时四种物质溶解度的关系</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丙</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乙</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甲</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丁</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四杯溶液中溶剂的质量大小</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丙溶液</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乙溶液</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甲溶液</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丁溶液</a:t>
            </a:r>
          </a:p>
        </p:txBody>
      </p:sp>
      <p:graphicFrame>
        <p:nvGraphicFramePr>
          <p:cNvPr id="10" name="表格 9"/>
          <p:cNvGraphicFramePr>
            <a:graphicFrameLocks noGrp="1"/>
          </p:cNvGraphicFramePr>
          <p:nvPr>
            <p:extLst>
              <p:ext uri="{D42A27DB-BD31-4B8C-83A1-F6EECF244321}">
                <p14:modId xmlns:p14="http://schemas.microsoft.com/office/powerpoint/2010/main" xmlns="" val="2932718709"/>
              </p:ext>
            </p:extLst>
          </p:nvPr>
        </p:nvGraphicFramePr>
        <p:xfrm>
          <a:off x="1844138" y="2566276"/>
          <a:ext cx="8620670" cy="1188720"/>
        </p:xfrm>
        <a:graphic>
          <a:graphicData uri="http://schemas.openxmlformats.org/drawingml/2006/table">
            <a:tbl>
              <a:tblPr firstRow="1" bandRow="1">
                <a:tableStyleId>{5940675A-B579-460E-94D1-54222C63F5DA}</a:tableStyleId>
              </a:tblPr>
              <a:tblGrid>
                <a:gridCol w="3055534"/>
                <a:gridCol w="1467270"/>
                <a:gridCol w="1377244"/>
                <a:gridCol w="1365956"/>
                <a:gridCol w="1354666"/>
              </a:tblGrid>
              <a:tr h="359491">
                <a:tc>
                  <a:txBody>
                    <a:bodyPr/>
                    <a:lstStyle/>
                    <a:p>
                      <a:pPr algn="ctr">
                        <a:lnSpc>
                          <a:spcPct val="150000"/>
                        </a:lnSpc>
                      </a:pPr>
                      <a:r>
                        <a:rPr lang="zh-CN" altLang="en-US" sz="2200" b="1" dirty="0" smtClean="0">
                          <a:latin typeface="黑体" pitchFamily="49" charset="-122"/>
                          <a:ea typeface="黑体" pitchFamily="49" charset="-122"/>
                        </a:rPr>
                        <a:t>物质</a:t>
                      </a: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2200" b="1" baseline="0" dirty="0" smtClean="0">
                          <a:effectLst/>
                          <a:latin typeface="Times New Roman" pitchFamily="18" charset="0"/>
                          <a:ea typeface="宋体" pitchFamily="2" charset="-122"/>
                        </a:rPr>
                        <a:t>甲</a:t>
                      </a:r>
                      <a:endParaRPr lang="zh-CN" altLang="zh-CN" sz="2200" b="1" baseline="0" dirty="0" smtClean="0">
                        <a:solidFill>
                          <a:srgbClr val="000000"/>
                        </a:solidFill>
                        <a:effectLst/>
                        <a:latin typeface="Times New Roman" pitchFamily="18" charset="0"/>
                        <a:ea typeface="宋体" pitchFamily="2" charset="-122"/>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2200" b="1" baseline="0" dirty="0" smtClean="0">
                          <a:effectLst/>
                          <a:latin typeface="Times New Roman" pitchFamily="18" charset="0"/>
                          <a:ea typeface="宋体" pitchFamily="2" charset="-122"/>
                        </a:rPr>
                        <a:t>乙</a:t>
                      </a:r>
                      <a:endParaRPr lang="zh-CN" altLang="zh-CN" sz="2200" b="1" baseline="0" dirty="0" smtClean="0">
                        <a:solidFill>
                          <a:srgbClr val="000000"/>
                        </a:solidFill>
                        <a:effectLst/>
                        <a:latin typeface="Times New Roman" pitchFamily="18" charset="0"/>
                        <a:ea typeface="宋体" pitchFamily="2" charset="-122"/>
                        <a:cs typeface="Times New Roman"/>
                      </a:endParaRPr>
                    </a:p>
                  </a:txBody>
                  <a:tcPr anchor="ctr">
                    <a:lnL w="12700" cap="flat" cmpd="sng" algn="ctr">
                      <a:solidFill>
                        <a:schemeClr val="tx1"/>
                      </a:solidFill>
                      <a:prstDash val="solid"/>
                      <a:round/>
                      <a:headEnd type="none" w="med" len="med"/>
                      <a:tailEnd type="none" w="med" len="med"/>
                    </a:lnL>
                    <a:solidFill>
                      <a:schemeClr val="bg1"/>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2200" b="1" baseline="0" dirty="0" smtClean="0">
                          <a:effectLst/>
                          <a:latin typeface="Times New Roman" pitchFamily="18" charset="0"/>
                          <a:ea typeface="宋体" pitchFamily="2" charset="-122"/>
                        </a:rPr>
                        <a:t>丙</a:t>
                      </a:r>
                      <a:endParaRPr lang="zh-CN" altLang="zh-CN" sz="2200" b="1" baseline="0" dirty="0" smtClean="0">
                        <a:solidFill>
                          <a:srgbClr val="000000"/>
                        </a:solidFill>
                        <a:effectLst/>
                        <a:latin typeface="Times New Roman" pitchFamily="18" charset="0"/>
                        <a:ea typeface="宋体" pitchFamily="2" charset="-122"/>
                        <a:cs typeface="Times New Roman"/>
                      </a:endParaRPr>
                    </a:p>
                  </a:txBody>
                  <a:tcPr anchor="ctr">
                    <a:solidFill>
                      <a:schemeClr val="bg1"/>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2200" b="1" baseline="0" dirty="0" smtClean="0">
                          <a:effectLst/>
                          <a:latin typeface="Times New Roman" pitchFamily="18" charset="0"/>
                          <a:ea typeface="宋体" pitchFamily="2" charset="-122"/>
                        </a:rPr>
                        <a:t>丁</a:t>
                      </a:r>
                      <a:endParaRPr lang="zh-CN" altLang="zh-CN" sz="2200" b="1" baseline="0" dirty="0" smtClean="0">
                        <a:solidFill>
                          <a:srgbClr val="000000"/>
                        </a:solidFill>
                        <a:effectLst/>
                        <a:latin typeface="Times New Roman" pitchFamily="18" charset="0"/>
                        <a:ea typeface="宋体" pitchFamily="2" charset="-122"/>
                        <a:cs typeface="Times New Roman"/>
                      </a:endParaRPr>
                    </a:p>
                  </a:txBody>
                  <a:tcPr anchor="ctr">
                    <a:solidFill>
                      <a:schemeClr val="bg1"/>
                    </a:solidFill>
                  </a:tcPr>
                </a:tc>
              </a:tr>
              <a:tr h="308105">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2200" b="1" baseline="0" dirty="0" smtClean="0">
                          <a:effectLst/>
                          <a:latin typeface="黑体" pitchFamily="49" charset="-122"/>
                          <a:ea typeface="黑体" pitchFamily="49" charset="-122"/>
                        </a:rPr>
                        <a:t>未溶解固体的质量</a:t>
                      </a:r>
                      <a:r>
                        <a:rPr lang="en-US" altLang="zh-CN" sz="2200" b="1" baseline="0" dirty="0" smtClean="0">
                          <a:effectLst/>
                          <a:latin typeface="Times New Roman" pitchFamily="18" charset="0"/>
                          <a:ea typeface="宋体" pitchFamily="2" charset="-122"/>
                        </a:rPr>
                        <a:t>/g</a:t>
                      </a:r>
                      <a:endParaRPr lang="zh-CN" altLang="zh-CN" sz="2200" b="1" baseline="0" dirty="0" smtClean="0">
                        <a:solidFill>
                          <a:srgbClr val="000000"/>
                        </a:solidFill>
                        <a:effectLst/>
                        <a:latin typeface="Times New Roman" pitchFamily="18" charset="0"/>
                        <a:ea typeface="宋体" pitchFamily="2" charset="-122"/>
                        <a:cs typeface="Times New Roman"/>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01B0F0"/>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200" b="1" baseline="0" dirty="0" smtClean="0">
                          <a:effectLst/>
                          <a:latin typeface="Times New Roman" pitchFamily="18" charset="0"/>
                          <a:ea typeface="宋体" pitchFamily="2" charset="-122"/>
                        </a:rPr>
                        <a:t>4.2</a:t>
                      </a:r>
                      <a:endParaRPr lang="zh-CN" altLang="zh-CN" sz="2200" b="1" baseline="0" dirty="0" smtClean="0">
                        <a:solidFill>
                          <a:srgbClr val="000000"/>
                        </a:solidFill>
                        <a:effectLst/>
                        <a:latin typeface="Times New Roman" pitchFamily="18" charset="0"/>
                        <a:ea typeface="宋体" pitchFamily="2" charset="-122"/>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200" b="1" baseline="0" dirty="0" smtClean="0">
                          <a:effectLst/>
                          <a:latin typeface="Times New Roman" pitchFamily="18" charset="0"/>
                          <a:ea typeface="宋体" pitchFamily="2" charset="-122"/>
                        </a:rPr>
                        <a:t>2</a:t>
                      </a:r>
                      <a:endParaRPr lang="zh-CN" altLang="zh-CN" sz="2200" b="1" baseline="0" dirty="0" smtClean="0">
                        <a:solidFill>
                          <a:srgbClr val="000000"/>
                        </a:solidFill>
                        <a:effectLst/>
                        <a:latin typeface="Times New Roman" pitchFamily="18" charset="0"/>
                        <a:ea typeface="宋体" pitchFamily="2" charset="-122"/>
                        <a:cs typeface="Times New Roman"/>
                      </a:endParaRP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200" b="1" baseline="0" dirty="0" smtClean="0">
                          <a:effectLst/>
                          <a:latin typeface="Times New Roman" pitchFamily="18" charset="0"/>
                          <a:ea typeface="宋体" pitchFamily="2" charset="-122"/>
                        </a:rPr>
                        <a:t>0</a:t>
                      </a:r>
                      <a:endParaRPr lang="zh-CN" altLang="zh-CN" sz="2200" b="1" baseline="0" dirty="0" smtClean="0">
                        <a:solidFill>
                          <a:srgbClr val="000000"/>
                        </a:solidFill>
                        <a:effectLst/>
                        <a:latin typeface="Times New Roman" pitchFamily="18" charset="0"/>
                        <a:ea typeface="宋体" pitchFamily="2" charset="-122"/>
                        <a:cs typeface="Times New Roman"/>
                      </a:endParaRPr>
                    </a:p>
                  </a:txBody>
                  <a:tcPr anchor="ctr">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200" b="1" baseline="0" dirty="0" smtClean="0">
                          <a:effectLst/>
                          <a:latin typeface="Times New Roman" pitchFamily="18" charset="0"/>
                          <a:ea typeface="宋体" pitchFamily="2" charset="-122"/>
                        </a:rPr>
                        <a:t>9.2</a:t>
                      </a:r>
                      <a:endParaRPr lang="zh-CN" altLang="zh-CN" sz="2200" b="1" baseline="0" dirty="0" smtClean="0">
                        <a:solidFill>
                          <a:srgbClr val="000000"/>
                        </a:solidFill>
                        <a:effectLst/>
                        <a:latin typeface="Times New Roman" pitchFamily="18" charset="0"/>
                        <a:ea typeface="宋体" pitchFamily="2" charset="-122"/>
                        <a:cs typeface="Times New Roman"/>
                      </a:endParaRPr>
                    </a:p>
                  </a:txBody>
                  <a:tcPr anchor="ctr">
                    <a:lnB w="12700" cap="flat" cmpd="sng" algn="ctr">
                      <a:solidFill>
                        <a:schemeClr val="tx1"/>
                      </a:solidFill>
                      <a:prstDash val="solid"/>
                      <a:round/>
                      <a:headEnd type="none" w="med" len="med"/>
                      <a:tailEnd type="none" w="med" len="med"/>
                    </a:lnB>
                  </a:tcPr>
                </a:tc>
              </a:tr>
            </a:tbl>
          </a:graphicData>
        </a:graphic>
      </p:graphicFrame>
      <p:sp>
        <p:nvSpPr>
          <p:cNvPr id="11" name="矩形 10"/>
          <p:cNvSpPr/>
          <p:nvPr/>
        </p:nvSpPr>
        <p:spPr>
          <a:xfrm>
            <a:off x="3444145" y="3937156"/>
            <a:ext cx="468583"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C</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615034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99"/>
          <p:cNvSpPr txBox="1">
            <a:spLocks noChangeArrowheads="1"/>
          </p:cNvSpPr>
          <p:nvPr/>
        </p:nvSpPr>
        <p:spPr bwMode="auto">
          <a:xfrm>
            <a:off x="423181" y="1307558"/>
            <a:ext cx="11068908"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10.</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2011·</a:t>
            </a:r>
            <a:r>
              <a:rPr lang="zh-CN" altLang="en-US" sz="2400" b="1" dirty="0" smtClean="0">
                <a:latin typeface="Times New Roman" pitchFamily="18" charset="0"/>
                <a:ea typeface="宋体" pitchFamily="2" charset="-122"/>
                <a:cs typeface="Times New Roman" pitchFamily="18" charset="0"/>
              </a:rPr>
              <a:t>河北，</a:t>
            </a:r>
            <a:r>
              <a:rPr lang="en-US" altLang="zh-CN" sz="2400" b="1" dirty="0">
                <a:latin typeface="Times New Roman" pitchFamily="18" charset="0"/>
                <a:ea typeface="宋体" pitchFamily="2" charset="-122"/>
                <a:cs typeface="Times New Roman" pitchFamily="18" charset="0"/>
              </a:rPr>
              <a:t>6</a:t>
            </a:r>
            <a:r>
              <a:rPr lang="zh-CN" altLang="en-US" sz="2400" b="1" dirty="0">
                <a:latin typeface="Times New Roman" pitchFamily="18" charset="0"/>
                <a:ea typeface="宋体" pitchFamily="2" charset="-122"/>
                <a:cs typeface="Times New Roman" pitchFamily="18" charset="0"/>
              </a:rPr>
              <a:t>）根据如图所示的溶解度曲线</a:t>
            </a:r>
            <a:r>
              <a:rPr lang="zh-CN" altLang="en-US" sz="2400" b="1" dirty="0" smtClean="0">
                <a:latin typeface="Times New Roman" pitchFamily="18" charset="0"/>
                <a:ea typeface="宋体" pitchFamily="2" charset="-122"/>
                <a:cs typeface="Times New Roman" pitchFamily="18" charset="0"/>
              </a:rPr>
              <a:t>判断，下列</a:t>
            </a:r>
            <a:r>
              <a:rPr lang="zh-CN" altLang="en-US" sz="2400" b="1" dirty="0">
                <a:latin typeface="Times New Roman" pitchFamily="18" charset="0"/>
                <a:ea typeface="宋体" pitchFamily="2" charset="-122"/>
                <a:cs typeface="Times New Roman" pitchFamily="18" charset="0"/>
              </a:rPr>
              <a:t>说法正确的是（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文本框 99"/>
          <p:cNvSpPr txBox="1">
            <a:spLocks noChangeArrowheads="1"/>
          </p:cNvSpPr>
          <p:nvPr/>
        </p:nvSpPr>
        <p:spPr bwMode="auto">
          <a:xfrm>
            <a:off x="423181" y="4174158"/>
            <a:ext cx="11068908"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甲物质的溶解度大于乙物质的溶解度</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甲物质的不饱和溶液在温度升高后变成饱和溶液</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将</a:t>
            </a:r>
            <a:r>
              <a:rPr lang="en-US" altLang="zh-CN" sz="2400" b="1" i="1" dirty="0">
                <a:latin typeface="Times New Roman" pitchFamily="18" charset="0"/>
                <a:ea typeface="宋体" pitchFamily="2" charset="-122"/>
                <a:cs typeface="Times New Roman" pitchFamily="18" charset="0"/>
              </a:rPr>
              <a:t>t</a:t>
            </a:r>
            <a:r>
              <a:rPr lang="en-US" altLang="zh-CN" sz="2400" b="1" baseline="-25000" dirty="0">
                <a:latin typeface="Times New Roman" pitchFamily="18" charset="0"/>
                <a:ea typeface="宋体" pitchFamily="2" charset="-122"/>
                <a:cs typeface="Times New Roman" pitchFamily="18" charset="0"/>
              </a:rPr>
              <a:t>2</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时甲、乙两种物质的饱和溶液温度降低到</a:t>
            </a:r>
            <a:r>
              <a:rPr lang="en-US" altLang="zh-CN" sz="2400" b="1" i="1" dirty="0">
                <a:latin typeface="Times New Roman" pitchFamily="18" charset="0"/>
                <a:ea typeface="宋体" pitchFamily="2" charset="-122"/>
                <a:cs typeface="Times New Roman" pitchFamily="18" charset="0"/>
              </a:rPr>
              <a:t>t</a:t>
            </a:r>
            <a:r>
              <a:rPr lang="en-US" altLang="zh-CN" sz="2400" b="1" baseline="-25000" dirty="0">
                <a:latin typeface="Times New Roman" pitchFamily="18" charset="0"/>
                <a:ea typeface="宋体" pitchFamily="2" charset="-122"/>
                <a:cs typeface="Times New Roman" pitchFamily="18" charset="0"/>
              </a:rPr>
              <a:t>1</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时都会析出晶体</a:t>
            </a:r>
          </a:p>
          <a:p>
            <a:pPr algn="just">
              <a:lnSpc>
                <a:spcPct val="150000"/>
              </a:lnSpc>
            </a:pPr>
            <a:r>
              <a:rPr lang="en-US" altLang="zh-CN" sz="2400" b="1" dirty="0">
                <a:latin typeface="Times New Roman" pitchFamily="18" charset="0"/>
                <a:ea typeface="宋体" pitchFamily="2" charset="-122"/>
                <a:cs typeface="Times New Roman" pitchFamily="18" charset="0"/>
              </a:rPr>
              <a:t>D. </a:t>
            </a:r>
            <a:r>
              <a:rPr lang="en-US" altLang="zh-CN" sz="2400" b="1" i="1" dirty="0">
                <a:latin typeface="Times New Roman" pitchFamily="18" charset="0"/>
                <a:ea typeface="宋体" pitchFamily="2" charset="-122"/>
                <a:cs typeface="Times New Roman" pitchFamily="18" charset="0"/>
              </a:rPr>
              <a:t>t</a:t>
            </a:r>
            <a:r>
              <a:rPr lang="en-US" altLang="zh-CN" sz="2400" b="1" baseline="-25000" dirty="0">
                <a:latin typeface="Times New Roman" pitchFamily="18" charset="0"/>
                <a:ea typeface="宋体" pitchFamily="2" charset="-122"/>
                <a:cs typeface="Times New Roman" pitchFamily="18" charset="0"/>
              </a:rPr>
              <a:t>2</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时</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甲物质的饱和溶液和乙物质的饱和溶液中含有相等质量的溶质</a:t>
            </a:r>
          </a:p>
        </p:txBody>
      </p:sp>
      <p:pic>
        <p:nvPicPr>
          <p:cNvPr id="9" name="1407.eps" descr="id:2147502848;FounderCES"/>
          <p:cNvPicPr>
            <a:picLocks noChangeAspect="1"/>
          </p:cNvPicPr>
          <p:nvPr/>
        </p:nvPicPr>
        <p:blipFill>
          <a:blip r:embed="rId4"/>
          <a:stretch>
            <a:fillRect/>
          </a:stretch>
        </p:blipFill>
        <p:spPr>
          <a:xfrm>
            <a:off x="5034018" y="2101335"/>
            <a:ext cx="1847234" cy="1980000"/>
          </a:xfrm>
          <a:prstGeom prst="rect">
            <a:avLst/>
          </a:prstGeom>
        </p:spPr>
      </p:pic>
      <p:sp>
        <p:nvSpPr>
          <p:cNvPr id="10" name="矩形 9"/>
          <p:cNvSpPr/>
          <p:nvPr/>
        </p:nvSpPr>
        <p:spPr>
          <a:xfrm>
            <a:off x="10815789" y="1399246"/>
            <a:ext cx="468583"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C</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99458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99"/>
          <p:cNvSpPr txBox="1">
            <a:spLocks noChangeArrowheads="1"/>
          </p:cNvSpPr>
          <p:nvPr/>
        </p:nvSpPr>
        <p:spPr bwMode="auto">
          <a:xfrm>
            <a:off x="434470" y="1860719"/>
            <a:ext cx="11068908"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11.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2018·</a:t>
            </a:r>
            <a:r>
              <a:rPr lang="zh-CN" altLang="en-US" sz="2400" b="1" dirty="0" smtClean="0">
                <a:latin typeface="Times New Roman" pitchFamily="18" charset="0"/>
                <a:ea typeface="宋体" pitchFamily="2" charset="-122"/>
                <a:cs typeface="Times New Roman" pitchFamily="18" charset="0"/>
              </a:rPr>
              <a:t>河北，</a:t>
            </a:r>
            <a:r>
              <a:rPr lang="en-US" altLang="zh-CN" sz="2400" b="1" dirty="0" smtClean="0">
                <a:latin typeface="Times New Roman" pitchFamily="18" charset="0"/>
                <a:ea typeface="宋体" pitchFamily="2" charset="-122"/>
                <a:cs typeface="Times New Roman" pitchFamily="18" charset="0"/>
              </a:rPr>
              <a:t>35</a:t>
            </a:r>
            <a:r>
              <a:rPr lang="zh-CN" altLang="en-US"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25 ℃</a:t>
            </a:r>
            <a:r>
              <a:rPr lang="zh-CN" altLang="en-US" sz="2400" b="1" dirty="0" smtClean="0">
                <a:latin typeface="Times New Roman" pitchFamily="18" charset="0"/>
                <a:ea typeface="宋体" pitchFamily="2" charset="-122"/>
                <a:cs typeface="Times New Roman" pitchFamily="18" charset="0"/>
              </a:rPr>
              <a:t>时，将</a:t>
            </a:r>
            <a:r>
              <a:rPr lang="en-US" altLang="zh-CN" sz="2400" b="1" dirty="0">
                <a:latin typeface="Times New Roman" pitchFamily="18" charset="0"/>
                <a:ea typeface="宋体" pitchFamily="2" charset="-122"/>
                <a:cs typeface="Times New Roman" pitchFamily="18" charset="0"/>
              </a:rPr>
              <a:t>30 g</a:t>
            </a:r>
            <a:r>
              <a:rPr lang="zh-CN" altLang="en-US" sz="2400" b="1" dirty="0">
                <a:latin typeface="Times New Roman" pitchFamily="18" charset="0"/>
                <a:ea typeface="宋体" pitchFamily="2" charset="-122"/>
                <a:cs typeface="Times New Roman" pitchFamily="18" charset="0"/>
              </a:rPr>
              <a:t>硫酸铵加入</a:t>
            </a:r>
            <a:r>
              <a:rPr lang="en-US" altLang="zh-CN" sz="2400" b="1" dirty="0">
                <a:latin typeface="Times New Roman" pitchFamily="18" charset="0"/>
                <a:ea typeface="宋体" pitchFamily="2" charset="-122"/>
                <a:cs typeface="Times New Roman" pitchFamily="18" charset="0"/>
              </a:rPr>
              <a:t>50 g</a:t>
            </a:r>
            <a:r>
              <a:rPr lang="zh-CN" altLang="en-US" sz="2400" b="1" dirty="0">
                <a:latin typeface="Times New Roman" pitchFamily="18" charset="0"/>
                <a:ea typeface="宋体" pitchFamily="2" charset="-122"/>
                <a:cs typeface="Times New Roman" pitchFamily="18" charset="0"/>
              </a:rPr>
              <a:t>水</a:t>
            </a:r>
            <a:r>
              <a:rPr lang="zh-CN" altLang="en-US" sz="2400" b="1" dirty="0" smtClean="0">
                <a:latin typeface="Times New Roman" pitchFamily="18" charset="0"/>
                <a:ea typeface="宋体" pitchFamily="2" charset="-122"/>
                <a:cs typeface="Times New Roman" pitchFamily="18" charset="0"/>
              </a:rPr>
              <a:t>中，完全溶解，此时</a:t>
            </a:r>
            <a:r>
              <a:rPr lang="zh-CN" altLang="en-US" sz="2400" b="1" dirty="0">
                <a:latin typeface="Times New Roman" pitchFamily="18" charset="0"/>
                <a:ea typeface="宋体" pitchFamily="2" charset="-122"/>
                <a:cs typeface="Times New Roman" pitchFamily="18" charset="0"/>
              </a:rPr>
              <a:t>所得溶液对应图中</a:t>
            </a:r>
            <a:r>
              <a:rPr lang="zh-CN" altLang="en-US" sz="2400" b="1" u="sng" dirty="0">
                <a:latin typeface="宋体" pitchFamily="2" charset="-122"/>
                <a:ea typeface="宋体" pitchFamily="2" charset="-122"/>
                <a:cs typeface="Times New Roman" pitchFamily="18" charset="0"/>
              </a:rPr>
              <a:t>　　　　</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填字母</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点的</a:t>
            </a:r>
            <a:r>
              <a:rPr lang="zh-CN" altLang="en-US" sz="2400" b="1" dirty="0" smtClean="0">
                <a:latin typeface="Times New Roman" pitchFamily="18" charset="0"/>
                <a:ea typeface="宋体" pitchFamily="2" charset="-122"/>
                <a:cs typeface="Times New Roman" pitchFamily="18" charset="0"/>
              </a:rPr>
              <a:t>状态，测</a:t>
            </a:r>
            <a:r>
              <a:rPr lang="zh-CN" altLang="en-US" sz="2400" b="1" dirty="0">
                <a:latin typeface="Times New Roman" pitchFamily="18" charset="0"/>
                <a:ea typeface="宋体" pitchFamily="2" charset="-122"/>
                <a:cs typeface="Times New Roman" pitchFamily="18" charset="0"/>
              </a:rPr>
              <a:t>得其</a:t>
            </a:r>
            <a:r>
              <a:rPr lang="en-US" altLang="zh-CN" sz="2400" b="1" dirty="0">
                <a:latin typeface="Times New Roman" pitchFamily="18" charset="0"/>
                <a:ea typeface="宋体" pitchFamily="2" charset="-122"/>
                <a:cs typeface="Times New Roman" pitchFamily="18" charset="0"/>
              </a:rPr>
              <a:t>pH</a:t>
            </a:r>
            <a:r>
              <a:rPr lang="zh-CN" altLang="en-US" sz="2400" b="1" dirty="0">
                <a:latin typeface="Times New Roman" pitchFamily="18" charset="0"/>
                <a:ea typeface="宋体" pitchFamily="2" charset="-122"/>
                <a:cs typeface="Times New Roman" pitchFamily="18" charset="0"/>
              </a:rPr>
              <a:t>约为</a:t>
            </a:r>
            <a:r>
              <a:rPr lang="en-US" altLang="zh-CN" sz="2400" b="1" dirty="0">
                <a:latin typeface="Times New Roman" pitchFamily="18" charset="0"/>
                <a:ea typeface="宋体" pitchFamily="2" charset="-122"/>
                <a:cs typeface="Times New Roman" pitchFamily="18" charset="0"/>
              </a:rPr>
              <a:t>5</a:t>
            </a:r>
            <a:r>
              <a:rPr lang="zh-CN" altLang="en-US" sz="2400" b="1" dirty="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pic>
        <p:nvPicPr>
          <p:cNvPr id="11" name="1408.eps" descr="id:2147502855;FounderCES"/>
          <p:cNvPicPr>
            <a:picLocks noChangeAspect="1"/>
          </p:cNvPicPr>
          <p:nvPr/>
        </p:nvPicPr>
        <p:blipFill>
          <a:blip r:embed="rId4"/>
          <a:stretch>
            <a:fillRect/>
          </a:stretch>
        </p:blipFill>
        <p:spPr>
          <a:xfrm>
            <a:off x="4886293" y="3635022"/>
            <a:ext cx="2165262" cy="2229556"/>
          </a:xfrm>
          <a:prstGeom prst="rect">
            <a:avLst/>
          </a:prstGeom>
        </p:spPr>
      </p:pic>
      <p:sp>
        <p:nvSpPr>
          <p:cNvPr id="13" name="矩形 12"/>
          <p:cNvSpPr/>
          <p:nvPr/>
        </p:nvSpPr>
        <p:spPr>
          <a:xfrm>
            <a:off x="2772455" y="2494750"/>
            <a:ext cx="468583"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C</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353831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00000" y="3544822"/>
            <a:ext cx="6640356"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a:latin typeface="Times New Roman" pitchFamily="18" charset="0"/>
                <a:ea typeface="宋体" pitchFamily="2" charset="-122"/>
                <a:cs typeface="Times New Roman" pitchFamily="18" charset="0"/>
              </a:rPr>
              <a:t>历年的中考题的</a:t>
            </a:r>
            <a:r>
              <a:rPr lang="en-US" altLang="zh-CN" sz="2400" b="1" dirty="0">
                <a:latin typeface="Times New Roman" pitchFamily="18" charset="0"/>
                <a:ea typeface="宋体" pitchFamily="2" charset="-122"/>
                <a:cs typeface="Times New Roman" pitchFamily="18" charset="0"/>
              </a:rPr>
              <a:t>35</a:t>
            </a:r>
            <a:r>
              <a:rPr lang="zh-CN" altLang="en-US" sz="2400" b="1" dirty="0">
                <a:latin typeface="Times New Roman" pitchFamily="18" charset="0"/>
                <a:ea typeface="宋体" pitchFamily="2" charset="-122"/>
                <a:cs typeface="Times New Roman" pitchFamily="18" charset="0"/>
              </a:rPr>
              <a:t>题均为溶质质量分数的计算题</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详见第二部分　题型七　计算应用题</a:t>
            </a:r>
            <a:r>
              <a:rPr lang="en-US" altLang="zh-CN" sz="2400" b="1" dirty="0">
                <a:latin typeface="宋体" pitchFamily="2" charset="-122"/>
                <a:ea typeface="宋体" pitchFamily="2" charset="-122"/>
                <a:cs typeface="Times New Roman" pitchFamily="18" charset="0"/>
              </a:rPr>
              <a:t>)</a:t>
            </a:r>
            <a:endParaRPr lang="zh-CN" altLang="en-US" sz="2400" b="1" dirty="0">
              <a:latin typeface="宋体" pitchFamily="2" charset="-122"/>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0" name="组合 9"/>
          <p:cNvGrpSpPr/>
          <p:nvPr/>
        </p:nvGrpSpPr>
        <p:grpSpPr>
          <a:xfrm>
            <a:off x="900000" y="2125062"/>
            <a:ext cx="5538859" cy="627895"/>
            <a:chOff x="1034884" y="629878"/>
            <a:chExt cx="5538859" cy="627895"/>
          </a:xfrm>
        </p:grpSpPr>
        <p:sp>
          <p:nvSpPr>
            <p:cNvPr id="11" name="圆角矩形 6">
              <a:hlinkClick r:id="rId6" action="ppaction://hlinksldjump"/>
            </p:cNvPr>
            <p:cNvSpPr/>
            <p:nvPr>
              <p:custDataLst>
                <p:tags r:id="rId1"/>
              </p:custDataLst>
            </p:nvPr>
          </p:nvSpPr>
          <p:spPr>
            <a:xfrm flipH="1">
              <a:off x="2642677" y="664479"/>
              <a:ext cx="3931066"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溶质的质量分数</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3</a:t>
              </a:r>
              <a:endParaRPr lang="zh-CN" altLang="en-US" sz="2400" b="1" strike="noStrike" noProof="1">
                <a:solidFill>
                  <a:schemeClr val="bg1"/>
                </a:solidFill>
                <a:latin typeface="Times New Roman" pitchFamily="18" charset="0"/>
                <a:cs typeface="Times New Roman" pitchFamily="18" charset="0"/>
              </a:endParaRPr>
            </a:p>
          </p:txBody>
        </p:sp>
        <p:sp>
          <p:nvSpPr>
            <p:cNvPr id="13" name="圆角矩形 12"/>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Tree>
    <p:extLst>
      <p:ext uri="{BB962C8B-B14F-4D97-AF65-F5344CB8AC3E}">
        <p14:creationId xmlns:p14="http://schemas.microsoft.com/office/powerpoint/2010/main" xmlns="" val="12855224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00000" y="3544822"/>
            <a:ext cx="8439178"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Times New Roman" pitchFamily="18" charset="0"/>
                <a:ea typeface="宋体" pitchFamily="2" charset="-122"/>
                <a:cs typeface="Times New Roman" pitchFamily="18" charset="0"/>
              </a:rPr>
              <a:t>12.</a:t>
            </a:r>
            <a:r>
              <a:rPr lang="en-US" altLang="zh-CN" sz="2400" b="1" dirty="0" smtClean="0">
                <a:latin typeface="Times New Roman" pitchFamily="18" charset="0"/>
                <a:ea typeface="宋体" pitchFamily="2" charset="-122"/>
                <a:cs typeface="Times New Roman" pitchFamily="18" charset="0"/>
              </a:rPr>
              <a:t>【2016•</a:t>
            </a:r>
            <a:r>
              <a:rPr lang="zh-CN" altLang="en-US" sz="2400" b="1" dirty="0" smtClean="0">
                <a:latin typeface="Times New Roman" pitchFamily="18" charset="0"/>
                <a:ea typeface="宋体" pitchFamily="2" charset="-122"/>
                <a:cs typeface="Times New Roman" pitchFamily="18" charset="0"/>
              </a:rPr>
              <a:t>河北，</a:t>
            </a:r>
            <a:r>
              <a:rPr lang="en-US" altLang="zh-CN" sz="2400" b="1" dirty="0" smtClean="0">
                <a:latin typeface="Times New Roman" pitchFamily="18" charset="0"/>
                <a:ea typeface="宋体" pitchFamily="2" charset="-122"/>
                <a:cs typeface="Times New Roman" pitchFamily="18" charset="0"/>
              </a:rPr>
              <a:t>30</a:t>
            </a:r>
            <a:r>
              <a:rPr lang="en-US" altLang="zh-CN" sz="2400" b="1" dirty="0" smtClean="0">
                <a:latin typeface="宋体" pitchFamily="2" charset="-122"/>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en-US" altLang="zh-CN" sz="2400" b="1" dirty="0">
                <a:latin typeface="宋体" pitchFamily="2" charset="-122"/>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根据如图所示的实验回答</a:t>
            </a:r>
            <a:r>
              <a:rPr lang="zh-CN" altLang="en-US" sz="2400" b="1" dirty="0" smtClean="0">
                <a:latin typeface="Times New Roman" pitchFamily="18" charset="0"/>
                <a:ea typeface="宋体" pitchFamily="2" charset="-122"/>
                <a:cs typeface="Times New Roman" pitchFamily="18" charset="0"/>
              </a:rPr>
              <a:t>问题：</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zh-CN" altLang="en-US" sz="2400" b="1" dirty="0">
                <a:latin typeface="宋体" pitchFamily="2" charset="-122"/>
                <a:ea typeface="宋体" pitchFamily="2" charset="-122"/>
                <a:cs typeface="Times New Roman" pitchFamily="18" charset="0"/>
              </a:rPr>
              <a:t>配制</a:t>
            </a:r>
            <a:r>
              <a:rPr lang="en-US" altLang="zh-CN" sz="2400" b="1" dirty="0">
                <a:latin typeface="Times New Roman" pitchFamily="18" charset="0"/>
                <a:ea typeface="宋体" pitchFamily="2" charset="-122"/>
                <a:cs typeface="Times New Roman" pitchFamily="18" charset="0"/>
              </a:rPr>
              <a:t>50 g </a:t>
            </a:r>
            <a:r>
              <a:rPr lang="en-US" altLang="zh-CN" sz="2400" b="1" dirty="0" smtClean="0">
                <a:latin typeface="Times New Roman" pitchFamily="18" charset="0"/>
                <a:ea typeface="宋体" pitchFamily="2" charset="-122"/>
                <a:cs typeface="Times New Roman" pitchFamily="18" charset="0"/>
              </a:rPr>
              <a:t>10</a:t>
            </a:r>
            <a:r>
              <a:rPr lang="zh-CN" altLang="en-US" sz="2400" b="1" dirty="0" smtClean="0">
                <a:latin typeface="Times New Roman" pitchFamily="18" charset="0"/>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的</a:t>
            </a:r>
            <a:r>
              <a:rPr lang="zh-CN" altLang="en-US" sz="2400" b="1" dirty="0">
                <a:latin typeface="宋体" pitchFamily="2" charset="-122"/>
                <a:ea typeface="宋体" pitchFamily="2" charset="-122"/>
                <a:cs typeface="Times New Roman" pitchFamily="18" charset="0"/>
              </a:rPr>
              <a:t>氯化钠溶液</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量取水的操作如图所示</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其他操作都正确</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所配溶液中氯化钠的质量分数</a:t>
            </a:r>
            <a:r>
              <a:rPr lang="zh-CN" altLang="en-US" sz="2400" b="1" u="sng" dirty="0">
                <a:latin typeface="宋体" pitchFamily="2" charset="-122"/>
                <a:ea typeface="宋体" pitchFamily="2" charset="-122"/>
                <a:cs typeface="Times New Roman" pitchFamily="18" charset="0"/>
              </a:rPr>
              <a:t>　　　</a:t>
            </a:r>
            <a:r>
              <a:rPr lang="en-US" altLang="zh-CN" sz="2400" b="1" dirty="0" smtClean="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填“</a:t>
            </a:r>
            <a:r>
              <a:rPr lang="en-US" altLang="zh-CN" sz="2400" b="1" dirty="0">
                <a:latin typeface="Times New Roman" pitchFamily="18" charset="0"/>
                <a:ea typeface="宋体" pitchFamily="2" charset="-122"/>
                <a:cs typeface="Times New Roman" pitchFamily="18" charset="0"/>
              </a:rPr>
              <a:t>&gt;</a:t>
            </a:r>
            <a:r>
              <a:rPr lang="en-US" altLang="zh-CN" sz="2400" b="1" dirty="0">
                <a:latin typeface="宋体" pitchFamily="2" charset="-122"/>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或“</a:t>
            </a:r>
            <a:r>
              <a:rPr lang="en-US" altLang="zh-CN" sz="2400" b="1" dirty="0">
                <a:latin typeface="Times New Roman" pitchFamily="18" charset="0"/>
                <a:ea typeface="宋体" pitchFamily="2" charset="-122"/>
                <a:cs typeface="Times New Roman" pitchFamily="18" charset="0"/>
              </a:rPr>
              <a:t>&lt;</a:t>
            </a:r>
            <a:r>
              <a:rPr lang="en-US" altLang="zh-CN" sz="2400" b="1" dirty="0">
                <a:latin typeface="宋体" pitchFamily="2" charset="-122"/>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10</a:t>
            </a:r>
            <a:r>
              <a:rPr lang="zh-CN" altLang="en-US" sz="2400" b="1" dirty="0">
                <a:latin typeface="Times New Roman" pitchFamily="18" charset="0"/>
                <a:ea typeface="宋体" pitchFamily="2" charset="-122"/>
                <a:cs typeface="Times New Roman" pitchFamily="18" charset="0"/>
              </a:rPr>
              <a:t> ％ </a:t>
            </a:r>
            <a:r>
              <a:rPr lang="zh-CN" altLang="en-US" sz="2400" b="1" dirty="0" smtClean="0">
                <a:latin typeface="宋体" pitchFamily="2" charset="-122"/>
                <a:ea typeface="宋体" pitchFamily="2" charset="-122"/>
                <a:cs typeface="Times New Roman" pitchFamily="18" charset="0"/>
              </a:rPr>
              <a:t>。</a:t>
            </a:r>
            <a:endParaRPr lang="zh-CN" altLang="en-US" sz="2400" b="1" dirty="0">
              <a:latin typeface="宋体" pitchFamily="2" charset="-122"/>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0" name="组合 9"/>
          <p:cNvGrpSpPr/>
          <p:nvPr/>
        </p:nvGrpSpPr>
        <p:grpSpPr>
          <a:xfrm>
            <a:off x="900000" y="2125062"/>
            <a:ext cx="6742577" cy="627895"/>
            <a:chOff x="1034884" y="629878"/>
            <a:chExt cx="6742577" cy="627895"/>
          </a:xfrm>
        </p:grpSpPr>
        <p:sp>
          <p:nvSpPr>
            <p:cNvPr id="11" name="圆角矩形 6">
              <a:hlinkClick r:id="rId5" action="ppaction://hlinksldjump"/>
            </p:cNvPr>
            <p:cNvSpPr/>
            <p:nvPr>
              <p:custDataLst>
                <p:tags r:id="rId1"/>
              </p:custDataLst>
            </p:nvPr>
          </p:nvSpPr>
          <p:spPr>
            <a:xfrm flipH="1">
              <a:off x="2642674" y="664479"/>
              <a:ext cx="5134787"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一定溶质质量分数的溶液的配制</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4</a:t>
              </a:r>
              <a:endParaRPr lang="zh-CN" altLang="en-US" sz="2400" b="1" strike="noStrike" noProof="1">
                <a:solidFill>
                  <a:schemeClr val="bg1"/>
                </a:solidFill>
                <a:latin typeface="Times New Roman" pitchFamily="18" charset="0"/>
                <a:cs typeface="Times New Roman" pitchFamily="18" charset="0"/>
              </a:endParaRPr>
            </a:p>
          </p:txBody>
        </p:sp>
        <p:sp>
          <p:nvSpPr>
            <p:cNvPr id="13" name="圆角矩形 12"/>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pic>
        <p:nvPicPr>
          <p:cNvPr id="14" name="1409.eps" descr="id:2147502878;FounderCES"/>
          <p:cNvPicPr>
            <a:picLocks noChangeAspect="1"/>
          </p:cNvPicPr>
          <p:nvPr/>
        </p:nvPicPr>
        <p:blipFill>
          <a:blip r:embed="rId6"/>
          <a:stretch>
            <a:fillRect/>
          </a:stretch>
        </p:blipFill>
        <p:spPr>
          <a:xfrm>
            <a:off x="9781733" y="3992782"/>
            <a:ext cx="1382980" cy="1412404"/>
          </a:xfrm>
          <a:prstGeom prst="rect">
            <a:avLst/>
          </a:prstGeom>
        </p:spPr>
      </p:pic>
      <p:sp>
        <p:nvSpPr>
          <p:cNvPr id="15" name="矩形 14"/>
          <p:cNvSpPr/>
          <p:nvPr/>
        </p:nvSpPr>
        <p:spPr>
          <a:xfrm>
            <a:off x="6745019" y="4766718"/>
            <a:ext cx="567694" cy="461665"/>
          </a:xfrm>
          <a:prstGeom prst="rect">
            <a:avLst/>
          </a:prstGeom>
        </p:spPr>
        <p:txBody>
          <a:bodyPr wrap="square">
            <a:spAutoFit/>
          </a:bodyPr>
          <a:lstStyle/>
          <a:p>
            <a:r>
              <a:rPr lang="zh-CN" altLang="en-US" sz="2400" b="1" dirty="0" smtClean="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438208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99"/>
          <p:cNvSpPr txBox="1">
            <a:spLocks noChangeArrowheads="1"/>
          </p:cNvSpPr>
          <p:nvPr/>
        </p:nvSpPr>
        <p:spPr bwMode="auto">
          <a:xfrm>
            <a:off x="395111" y="2889961"/>
            <a:ext cx="7676446" cy="37087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4700"/>
              </a:lnSpc>
            </a:pPr>
            <a:r>
              <a:rPr lang="zh-CN" altLang="en-US" sz="2400" b="1" dirty="0">
                <a:latin typeface="Times New Roman" pitchFamily="18" charset="0"/>
                <a:ea typeface="宋体" pitchFamily="2" charset="-122"/>
                <a:cs typeface="Times New Roman" pitchFamily="18" charset="0"/>
              </a:rPr>
              <a:t>实验</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用提纯得到的精盐配制了</a:t>
            </a:r>
            <a:r>
              <a:rPr lang="en-US" altLang="zh-CN" sz="2400" b="1" dirty="0">
                <a:latin typeface="Times New Roman" pitchFamily="18" charset="0"/>
                <a:ea typeface="宋体" pitchFamily="2" charset="-122"/>
                <a:cs typeface="Times New Roman" pitchFamily="18" charset="0"/>
              </a:rPr>
              <a:t>50 g 5 </a:t>
            </a:r>
            <a:r>
              <a:rPr lang="zh-CN" altLang="en-US" sz="2400" b="1" dirty="0">
                <a:latin typeface="Times New Roman" pitchFamily="18" charset="0"/>
                <a:ea typeface="宋体" pitchFamily="2" charset="-122"/>
                <a:cs typeface="Times New Roman" pitchFamily="18" charset="0"/>
              </a:rPr>
              <a:t>的氯化钠溶液。经检测</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溶质质量分数偏</a:t>
            </a:r>
            <a:r>
              <a:rPr lang="zh-CN" altLang="en-US" sz="2400" b="1" dirty="0" smtClean="0">
                <a:latin typeface="Times New Roman" pitchFamily="18" charset="0"/>
                <a:ea typeface="宋体" pitchFamily="2" charset="-122"/>
                <a:cs typeface="Times New Roman" pitchFamily="18" charset="0"/>
              </a:rPr>
              <a:t>小，其</a:t>
            </a:r>
            <a:r>
              <a:rPr lang="zh-CN" altLang="en-US" sz="2400" b="1" dirty="0">
                <a:latin typeface="Times New Roman" pitchFamily="18" charset="0"/>
                <a:ea typeface="宋体" pitchFamily="2" charset="-122"/>
                <a:cs typeface="Times New Roman" pitchFamily="18" charset="0"/>
              </a:rPr>
              <a:t>原因可能有</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填</a:t>
            </a:r>
            <a:r>
              <a:rPr lang="zh-CN" altLang="en-US" sz="2400" b="1" dirty="0">
                <a:latin typeface="宋体" pitchFamily="2" charset="-122"/>
                <a:ea typeface="宋体" pitchFamily="2" charset="-122"/>
                <a:cs typeface="Times New Roman" pitchFamily="18" charset="0"/>
              </a:rPr>
              <a:t>序号</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 </a:t>
            </a:r>
          </a:p>
          <a:p>
            <a:pPr algn="just">
              <a:lnSpc>
                <a:spcPts val="4700"/>
              </a:lnSpc>
            </a:pPr>
            <a:r>
              <a:rPr lang="zh-CN" altLang="en-US" sz="2400" b="1" dirty="0">
                <a:latin typeface="Times New Roman" pitchFamily="18" charset="0"/>
                <a:ea typeface="宋体" pitchFamily="2" charset="-122"/>
                <a:cs typeface="Times New Roman" pitchFamily="18" charset="0"/>
              </a:rPr>
              <a:t>①氯化钠固体仍然不纯　②称量时砝码端忘垫质量相同的纸片　③量取水</a:t>
            </a:r>
            <a:r>
              <a:rPr lang="zh-CN" altLang="en-US" sz="2400" b="1" dirty="0" smtClean="0">
                <a:latin typeface="Times New Roman" pitchFamily="18" charset="0"/>
                <a:ea typeface="宋体" pitchFamily="2" charset="-122"/>
                <a:cs typeface="Times New Roman" pitchFamily="18" charset="0"/>
              </a:rPr>
              <a:t>时，仰视</a:t>
            </a:r>
            <a:r>
              <a:rPr lang="zh-CN" altLang="en-US" sz="2400" b="1" dirty="0">
                <a:latin typeface="Times New Roman" pitchFamily="18" charset="0"/>
                <a:ea typeface="宋体" pitchFamily="2" charset="-122"/>
                <a:cs typeface="Times New Roman" pitchFamily="18" charset="0"/>
              </a:rPr>
              <a:t>读数　④装瓶</a:t>
            </a:r>
            <a:r>
              <a:rPr lang="zh-CN" altLang="en-US" sz="2400" b="1" dirty="0" smtClean="0">
                <a:latin typeface="Times New Roman" pitchFamily="18" charset="0"/>
                <a:ea typeface="宋体" pitchFamily="2" charset="-122"/>
                <a:cs typeface="Times New Roman" pitchFamily="18" charset="0"/>
              </a:rPr>
              <a:t>时，有</a:t>
            </a:r>
            <a:r>
              <a:rPr lang="zh-CN" altLang="en-US" sz="2400" b="1" dirty="0">
                <a:latin typeface="Times New Roman" pitchFamily="18" charset="0"/>
                <a:ea typeface="宋体" pitchFamily="2" charset="-122"/>
                <a:cs typeface="Times New Roman" pitchFamily="18" charset="0"/>
              </a:rPr>
              <a:t>少量溶液洒</a:t>
            </a:r>
            <a:r>
              <a:rPr lang="zh-CN" altLang="en-US" sz="2400" b="1" dirty="0" smtClean="0">
                <a:latin typeface="Times New Roman" pitchFamily="18" charset="0"/>
                <a:ea typeface="宋体" pitchFamily="2" charset="-122"/>
                <a:cs typeface="Times New Roman" pitchFamily="18" charset="0"/>
              </a:rPr>
              <a:t>出</a:t>
            </a:r>
            <a:r>
              <a:rPr lang="zh-CN" altLang="en-US" sz="2400" b="1" u="sng"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395111" y="1494341"/>
            <a:ext cx="11198577" cy="12977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4700"/>
              </a:lnSpc>
            </a:pPr>
            <a:r>
              <a:rPr lang="en-US" altLang="zh-CN" sz="2400" b="1" dirty="0" smtClean="0">
                <a:latin typeface="Times New Roman" pitchFamily="18" charset="0"/>
                <a:ea typeface="宋体" pitchFamily="2" charset="-122"/>
                <a:cs typeface="Times New Roman" pitchFamily="18" charset="0"/>
              </a:rPr>
              <a:t>13.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2013</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河北，</a:t>
            </a:r>
            <a:r>
              <a:rPr lang="en-US" altLang="zh-CN" sz="2400" b="1" dirty="0" smtClean="0">
                <a:latin typeface="Times New Roman" pitchFamily="18" charset="0"/>
                <a:ea typeface="宋体" pitchFamily="2" charset="-122"/>
                <a:cs typeface="Times New Roman" pitchFamily="18" charset="0"/>
              </a:rPr>
              <a:t>30</a:t>
            </a:r>
            <a:r>
              <a:rPr lang="zh-CN" altLang="en-US" sz="2400" b="1" dirty="0" smtClean="0">
                <a:latin typeface="Times New Roman" pitchFamily="18" charset="0"/>
                <a:ea typeface="宋体" pitchFamily="2" charset="-122"/>
                <a:cs typeface="Times New Roman" pitchFamily="18" charset="0"/>
              </a:rPr>
              <a:t>）某</a:t>
            </a:r>
            <a:r>
              <a:rPr lang="zh-CN" altLang="en-US" sz="2400" b="1" dirty="0">
                <a:latin typeface="Times New Roman" pitchFamily="18" charset="0"/>
                <a:ea typeface="宋体" pitchFamily="2" charset="-122"/>
                <a:cs typeface="Times New Roman" pitchFamily="18" charset="0"/>
              </a:rPr>
              <a:t>化学兴趣小组的同学做粗盐</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含有难溶性杂质</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提纯</a:t>
            </a:r>
            <a:r>
              <a:rPr lang="zh-CN" altLang="en-US" sz="2400" b="1" dirty="0" smtClean="0">
                <a:latin typeface="Times New Roman" pitchFamily="18" charset="0"/>
                <a:ea typeface="宋体" pitchFamily="2" charset="-122"/>
                <a:cs typeface="Times New Roman" pitchFamily="18" charset="0"/>
              </a:rPr>
              <a:t>实验，并用</a:t>
            </a:r>
            <a:r>
              <a:rPr lang="zh-CN" altLang="en-US" sz="2400" b="1" dirty="0">
                <a:latin typeface="Times New Roman" pitchFamily="18" charset="0"/>
                <a:ea typeface="宋体" pitchFamily="2" charset="-122"/>
                <a:cs typeface="Times New Roman" pitchFamily="18" charset="0"/>
              </a:rPr>
              <a:t>所得的精盐配制</a:t>
            </a:r>
            <a:r>
              <a:rPr lang="en-US" altLang="zh-CN" sz="2400" b="1" dirty="0">
                <a:latin typeface="Times New Roman" pitchFamily="18" charset="0"/>
                <a:ea typeface="宋体" pitchFamily="2" charset="-122"/>
                <a:cs typeface="Times New Roman" pitchFamily="18" charset="0"/>
              </a:rPr>
              <a:t>50 g </a:t>
            </a: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％的</a:t>
            </a:r>
            <a:r>
              <a:rPr lang="zh-CN" altLang="en-US" sz="2400" b="1" dirty="0">
                <a:latin typeface="Times New Roman" pitchFamily="18" charset="0"/>
                <a:ea typeface="宋体" pitchFamily="2" charset="-122"/>
                <a:cs typeface="Times New Roman" pitchFamily="18" charset="0"/>
              </a:rPr>
              <a:t>氯化钠溶液。</a:t>
            </a:r>
            <a:r>
              <a:rPr lang="zh-CN" altLang="en-US" sz="2400" b="1" u="sng" dirty="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TextBox 1"/>
          <p:cNvSpPr txBox="1"/>
          <p:nvPr/>
        </p:nvSpPr>
        <p:spPr>
          <a:xfrm>
            <a:off x="5900302" y="3601296"/>
            <a:ext cx="1200411"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cs typeface="Times New Roman" pitchFamily="18" charset="0"/>
              </a:rPr>
              <a:t>①</a:t>
            </a:r>
            <a:r>
              <a:rPr lang="zh-CN" altLang="en-US" sz="2400" b="1" dirty="0">
                <a:solidFill>
                  <a:srgbClr val="FF0000"/>
                </a:solidFill>
                <a:latin typeface="宋体" pitchFamily="2" charset="-122"/>
                <a:ea typeface="宋体" pitchFamily="2" charset="-122"/>
                <a:cs typeface="Times New Roman" pitchFamily="18" charset="0"/>
              </a:rPr>
              <a:t>②③</a:t>
            </a:r>
          </a:p>
        </p:txBody>
      </p:sp>
      <p:pic>
        <p:nvPicPr>
          <p:cNvPr id="15" name="1410.eps" descr="id:2147502906;FounderCES"/>
          <p:cNvPicPr>
            <a:picLocks noChangeAspect="1"/>
          </p:cNvPicPr>
          <p:nvPr/>
        </p:nvPicPr>
        <p:blipFill>
          <a:blip r:embed="rId4"/>
          <a:stretch>
            <a:fillRect/>
          </a:stretch>
        </p:blipFill>
        <p:spPr>
          <a:xfrm>
            <a:off x="8178986" y="3093154"/>
            <a:ext cx="3589304" cy="2986230"/>
          </a:xfrm>
          <a:prstGeom prst="rect">
            <a:avLst/>
          </a:prstGeom>
        </p:spPr>
      </p:pic>
    </p:spTree>
    <p:extLst>
      <p:ext uri="{BB962C8B-B14F-4D97-AF65-F5344CB8AC3E}">
        <p14:creationId xmlns:p14="http://schemas.microsoft.com/office/powerpoint/2010/main" xmlns="" val="2670387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xmlns=""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6550"/>
          </a:xfrm>
          <a:prstGeom prst="rect">
            <a:avLst/>
          </a:prstGeom>
          <a:noFill/>
        </p:spPr>
        <p:txBody>
          <a:bodyPr wrap="square" rtlCol="0">
            <a:spAutoFit/>
          </a:bodyPr>
          <a:lstStyle/>
          <a:p>
            <a:r>
              <a:rPr lang="zh-CN" altLang="en-US" sz="4400" b="1" spc="600" dirty="0" smtClean="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数据聚集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考点梳理</a:t>
            </a:r>
          </a:p>
        </p:txBody>
      </p:sp>
      <p:sp>
        <p:nvSpPr>
          <p:cNvPr id="4" name="圆角矩形 3">
            <a:extLst>
              <a:ext uri="{FF2B5EF4-FFF2-40B4-BE49-F238E27FC236}">
                <a16:creationId xmlns:a16="http://schemas.microsoft.com/office/drawing/2014/main" xmlns=""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a16="http://schemas.microsoft.com/office/drawing/2014/main" xmlns=""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文本框 2">
            <a:hlinkClick r:id="rId2" action="ppaction://hlinksldjump"/>
          </p:cNvPr>
          <p:cNvSpPr txBox="1"/>
          <p:nvPr/>
        </p:nvSpPr>
        <p:spPr>
          <a:xfrm>
            <a:off x="5040000" y="3419480"/>
            <a:ext cx="6264284" cy="523220"/>
          </a:xfrm>
          <a:prstGeom prst="rect">
            <a:avLst/>
          </a:prstGeom>
          <a:noFill/>
          <a:ln w="9525">
            <a:noFill/>
          </a:ln>
        </p:spPr>
        <p:txBody>
          <a:bodyPr wrap="square" anchor="t">
            <a:spAutoFit/>
          </a:bodyPr>
          <a:lstStyle/>
          <a:p>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知识考点清单</a:t>
            </a:r>
            <a:endParaRPr lang="zh-CN" altLang="zh-CN"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4559879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27" name="组合 26"/>
          <p:cNvGrpSpPr/>
          <p:nvPr/>
        </p:nvGrpSpPr>
        <p:grpSpPr>
          <a:xfrm>
            <a:off x="2772621" y="1293475"/>
            <a:ext cx="5882885" cy="729465"/>
            <a:chOff x="823582" y="935961"/>
            <a:chExt cx="5767939" cy="729465"/>
          </a:xfrm>
        </p:grpSpPr>
        <p:sp>
          <p:nvSpPr>
            <p:cNvPr id="32" name="圆角矩形 31">
              <a:extLst>
                <a:ext uri="{FF2B5EF4-FFF2-40B4-BE49-F238E27FC236}">
                  <a16:creationId xmlns="" xmlns:a16="http://schemas.microsoft.com/office/drawing/2014/main"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33" name="矩形 32">
              <a:extLst>
                <a:ext uri="{FF2B5EF4-FFF2-40B4-BE49-F238E27FC236}">
                  <a16:creationId xmlns="" xmlns:a16="http://schemas.microsoft.com/office/drawing/2014/main"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数据聚集</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考点</a:t>
              </a:r>
              <a:r>
                <a:rPr kumimoji="1" lang="zh-CN" altLang="en-US" sz="2800" b="1" dirty="0">
                  <a:latin typeface="宋体" pitchFamily="2" charset="-122"/>
                  <a:ea typeface="宋体" pitchFamily="2" charset="-122"/>
                </a:rPr>
                <a:t>梳理</a:t>
              </a:r>
            </a:p>
          </p:txBody>
        </p:sp>
        <p:sp>
          <p:nvSpPr>
            <p:cNvPr id="34" name="椭圆 33">
              <a:extLst>
                <a:ext uri="{FF2B5EF4-FFF2-40B4-BE49-F238E27FC236}">
                  <a16:creationId xmlns="" xmlns:a16="http://schemas.microsoft.com/office/drawing/2014/main"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TextBox 34"/>
            <p:cNvSpPr txBox="1"/>
            <p:nvPr/>
          </p:nvSpPr>
          <p:spPr>
            <a:xfrm>
              <a:off x="1245421" y="1049837"/>
              <a:ext cx="585627" cy="523220"/>
            </a:xfrm>
            <a:prstGeom prst="rect">
              <a:avLst/>
            </a:prstGeom>
            <a:noFill/>
          </p:spPr>
          <p:txBody>
            <a:bodyPr wrap="square" rtlCol="0">
              <a:spAutoFit/>
            </a:bodyPr>
            <a:lstStyle/>
            <a:p>
              <a:pPr algn="ctr"/>
              <a:r>
                <a:rPr lang="en-US" altLang="zh-CN" sz="2800" b="1" dirty="0">
                  <a:solidFill>
                    <a:schemeClr val="bg1"/>
                  </a:solidFill>
                  <a:latin typeface="Times New Roman" pitchFamily="18" charset="0"/>
                  <a:ea typeface="宋体" pitchFamily="2" charset="-122"/>
                  <a:cs typeface="Times New Roman" pitchFamily="18" charset="0"/>
                </a:rPr>
                <a:t>2</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
        <p:nvSpPr>
          <p:cNvPr id="3" name="TextBox 2"/>
          <p:cNvSpPr txBox="1"/>
          <p:nvPr/>
        </p:nvSpPr>
        <p:spPr>
          <a:xfrm>
            <a:off x="406400" y="3619934"/>
            <a:ext cx="11401778" cy="2862322"/>
          </a:xfrm>
          <a:prstGeom prst="rect">
            <a:avLst/>
          </a:prstGeom>
          <a:noFill/>
        </p:spPr>
        <p:txBody>
          <a:bodyPr wrap="square" rtlCol="0">
            <a:spAutoFit/>
          </a:bodyPr>
          <a:lstStyle/>
          <a:p>
            <a:pPr algn="just">
              <a:lnSpc>
                <a:spcPct val="150000"/>
              </a:lnSpc>
            </a:pPr>
            <a:r>
              <a:rPr lang="en-US" altLang="zh-CN" sz="2400" b="1" dirty="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概念</a:t>
            </a:r>
          </a:p>
          <a:p>
            <a:pPr algn="just">
              <a:lnSpc>
                <a:spcPct val="150000"/>
              </a:lnSpc>
            </a:pPr>
            <a:r>
              <a:rPr lang="zh-CN" altLang="en-US" sz="2400" b="1" dirty="0">
                <a:latin typeface="Times New Roman" pitchFamily="18" charset="0"/>
                <a:ea typeface="宋体" pitchFamily="2" charset="-122"/>
                <a:cs typeface="Times New Roman" pitchFamily="18" charset="0"/>
              </a:rPr>
              <a:t>一种或几种物质分散到另一种物质</a:t>
            </a:r>
            <a:r>
              <a:rPr lang="zh-CN" altLang="en-US" sz="2400" b="1" dirty="0" smtClean="0">
                <a:latin typeface="Times New Roman" pitchFamily="18" charset="0"/>
                <a:ea typeface="宋体" pitchFamily="2" charset="-122"/>
                <a:cs typeface="Times New Roman" pitchFamily="18" charset="0"/>
              </a:rPr>
              <a:t>里，形成</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的</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p>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组成</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）溶质</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被溶解的物质，可以是气体、液体、固体。</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）溶剂</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能溶解其他物质的物质。常见的溶剂有水、酒精、汽油等。</a:t>
            </a:r>
            <a:r>
              <a:rPr lang="en-US" altLang="zh-CN" sz="2400" b="1" dirty="0" smtClean="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p:txBody>
      </p:sp>
      <p:sp>
        <p:nvSpPr>
          <p:cNvPr id="26" name="椭圆 7"/>
          <p:cNvSpPr>
            <a:spLocks noChangeAspect="1"/>
          </p:cNvSpPr>
          <p:nvPr>
            <p:custDataLst>
              <p:tags r:id="rId1"/>
            </p:custDataLst>
          </p:nvPr>
        </p:nvSpPr>
        <p:spPr>
          <a:xfrm>
            <a:off x="720000" y="2267044"/>
            <a:ext cx="3445600"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知识</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考点清单</a:t>
            </a:r>
            <a:endParaRPr lang="zh-CN" altLang="en-US" sz="2400" b="1" strike="noStrike" noProof="1">
              <a:solidFill>
                <a:schemeClr val="bg1"/>
              </a:solidFill>
              <a:latin typeface="Times New Roman" pitchFamily="18" charset="0"/>
              <a:cs typeface="Times New Roman" pitchFamily="18" charset="0"/>
            </a:endParaRPr>
          </a:p>
        </p:txBody>
      </p:sp>
      <p:sp>
        <p:nvSpPr>
          <p:cNvPr id="19" name="TextBox 18"/>
          <p:cNvSpPr txBox="1"/>
          <p:nvPr/>
        </p:nvSpPr>
        <p:spPr>
          <a:xfrm>
            <a:off x="719999" y="3082131"/>
            <a:ext cx="3242401" cy="461665"/>
          </a:xfrm>
          <a:prstGeom prst="rect">
            <a:avLst/>
          </a:prstGeom>
          <a:noFill/>
        </p:spPr>
        <p:txBody>
          <a:bodyPr wrap="squar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1  </a:t>
            </a:r>
            <a:r>
              <a:rPr lang="zh-CN" altLang="en-US" sz="2400" b="1" dirty="0" smtClean="0">
                <a:solidFill>
                  <a:schemeClr val="accent2"/>
                </a:solidFill>
                <a:latin typeface="Times New Roman" pitchFamily="18" charset="0"/>
                <a:ea typeface="黑体" pitchFamily="49" charset="-122"/>
              </a:rPr>
              <a:t>溶液</a:t>
            </a:r>
            <a:r>
              <a:rPr lang="zh-CN" altLang="en-US" sz="2400" b="1" dirty="0">
                <a:solidFill>
                  <a:schemeClr val="accent2"/>
                </a:solidFill>
                <a:latin typeface="Times New Roman" pitchFamily="18" charset="0"/>
                <a:ea typeface="黑体" pitchFamily="49" charset="-122"/>
              </a:rPr>
              <a:t>的形成</a:t>
            </a:r>
          </a:p>
        </p:txBody>
      </p:sp>
      <p:sp>
        <p:nvSpPr>
          <p:cNvPr id="21" name="TextBox 20"/>
          <p:cNvSpPr txBox="1"/>
          <p:nvPr/>
        </p:nvSpPr>
        <p:spPr>
          <a:xfrm>
            <a:off x="8021416" y="4261633"/>
            <a:ext cx="80342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稳定</a:t>
            </a:r>
          </a:p>
        </p:txBody>
      </p:sp>
      <p:sp>
        <p:nvSpPr>
          <p:cNvPr id="22" name="TextBox 21"/>
          <p:cNvSpPr txBox="1"/>
          <p:nvPr/>
        </p:nvSpPr>
        <p:spPr>
          <a:xfrm>
            <a:off x="9468247" y="4267355"/>
            <a:ext cx="1112805"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化合物</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20" name="TextBox 19"/>
          <p:cNvSpPr txBox="1"/>
          <p:nvPr/>
        </p:nvSpPr>
        <p:spPr>
          <a:xfrm>
            <a:off x="6380736" y="4261633"/>
            <a:ext cx="111280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均一的</a:t>
            </a:r>
          </a:p>
        </p:txBody>
      </p:sp>
    </p:spTree>
    <p:extLst>
      <p:ext uri="{BB962C8B-B14F-4D97-AF65-F5344CB8AC3E}">
        <p14:creationId xmlns:p14="http://schemas.microsoft.com/office/powerpoint/2010/main" xmlns="" val="2992627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071557" y="824822"/>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TextBox 1"/>
          <p:cNvSpPr txBox="1"/>
          <p:nvPr/>
        </p:nvSpPr>
        <p:spPr>
          <a:xfrm>
            <a:off x="474134" y="1152764"/>
            <a:ext cx="11311467" cy="5632311"/>
          </a:xfrm>
          <a:prstGeom prst="rect">
            <a:avLst/>
          </a:prstGeom>
          <a:noFill/>
        </p:spPr>
        <p:txBody>
          <a:bodyPr wrap="square" rtlCol="0">
            <a:spAutoFit/>
          </a:bodyPr>
          <a:lstStyle/>
          <a:p>
            <a:pPr algn="just">
              <a:lnSpc>
                <a:spcPct val="150000"/>
              </a:lnSpc>
            </a:pPr>
            <a:r>
              <a:rPr lang="en-US" altLang="zh-CN" sz="2400" b="1" dirty="0">
                <a:latin typeface="Times New Roman" pitchFamily="18" charset="0"/>
                <a:ea typeface="宋体" pitchFamily="2" charset="-122"/>
                <a:cs typeface="Times New Roman" pitchFamily="18" charset="0"/>
              </a:rPr>
              <a:t> 3.</a:t>
            </a:r>
            <a:r>
              <a:rPr lang="zh-CN" altLang="en-US" sz="2400" b="1" dirty="0">
                <a:latin typeface="Times New Roman" pitchFamily="18" charset="0"/>
                <a:ea typeface="宋体" pitchFamily="2" charset="-122"/>
                <a:cs typeface="Times New Roman" pitchFamily="18" charset="0"/>
              </a:rPr>
              <a:t>特征</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）均</a:t>
            </a:r>
            <a:r>
              <a:rPr lang="zh-CN" altLang="en-US" sz="2400" b="1" dirty="0">
                <a:latin typeface="Times New Roman" pitchFamily="18" charset="0"/>
                <a:ea typeface="宋体" pitchFamily="2" charset="-122"/>
                <a:cs typeface="Times New Roman" pitchFamily="18" charset="0"/>
              </a:rPr>
              <a:t>一性</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溶液各部分的性质、浓度完全一致。</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）稳定性</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外界条件</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温度、溶剂的量</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不变时</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溶质和溶剂不分离。</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）混合物</a:t>
            </a:r>
            <a:r>
              <a:rPr lang="zh-CN" altLang="en-US" sz="2400" b="1" dirty="0">
                <a:latin typeface="Times New Roman" pitchFamily="18" charset="0"/>
                <a:ea typeface="宋体" pitchFamily="2" charset="-122"/>
                <a:cs typeface="Times New Roman" pitchFamily="18" charset="0"/>
              </a:rPr>
              <a:t>。</a:t>
            </a:r>
          </a:p>
          <a:p>
            <a:pPr algn="just">
              <a:lnSpc>
                <a:spcPct val="150000"/>
              </a:lnSpc>
            </a:pPr>
            <a:r>
              <a:rPr lang="en-US" altLang="zh-CN" sz="2400" b="1" dirty="0">
                <a:latin typeface="Times New Roman" pitchFamily="18" charset="0"/>
                <a:ea typeface="宋体" pitchFamily="2" charset="-122"/>
                <a:cs typeface="Times New Roman" pitchFamily="18" charset="0"/>
              </a:rPr>
              <a:t>4.</a:t>
            </a:r>
            <a:r>
              <a:rPr lang="zh-CN" altLang="en-US" sz="2400" b="1" dirty="0">
                <a:latin typeface="Times New Roman" pitchFamily="18" charset="0"/>
                <a:ea typeface="宋体" pitchFamily="2" charset="-122"/>
                <a:cs typeface="Times New Roman" pitchFamily="18" charset="0"/>
              </a:rPr>
              <a:t>溶质、溶剂的判断</a:t>
            </a:r>
          </a:p>
          <a:p>
            <a:pPr algn="just">
              <a:lnSpc>
                <a:spcPct val="150000"/>
              </a:lnSpc>
            </a:pPr>
            <a:r>
              <a:rPr lang="zh-CN" altLang="en-US" sz="2400" b="1" dirty="0">
                <a:latin typeface="Times New Roman" pitchFamily="18" charset="0"/>
                <a:ea typeface="宋体" pitchFamily="2" charset="-122"/>
                <a:cs typeface="Times New Roman" pitchFamily="18" charset="0"/>
              </a:rPr>
              <a:t>固气溶液</a:t>
            </a:r>
            <a:r>
              <a:rPr lang="zh-CN" altLang="en-US" sz="2400" b="1" dirty="0" smtClean="0">
                <a:latin typeface="Times New Roman" pitchFamily="18" charset="0"/>
                <a:ea typeface="宋体" pitchFamily="2" charset="-122"/>
                <a:cs typeface="Times New Roman" pitchFamily="18" charset="0"/>
              </a:rPr>
              <a:t>体，液体</a:t>
            </a:r>
            <a:r>
              <a:rPr lang="zh-CN" altLang="en-US" sz="2400" b="1" dirty="0">
                <a:latin typeface="Times New Roman" pitchFamily="18" charset="0"/>
                <a:ea typeface="宋体" pitchFamily="2" charset="-122"/>
                <a:cs typeface="Times New Roman" pitchFamily="18" charset="0"/>
              </a:rPr>
              <a:t>是溶剂</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液体溶液</a:t>
            </a:r>
            <a:r>
              <a:rPr lang="zh-CN" altLang="en-US" sz="2400" b="1" dirty="0" smtClean="0">
                <a:latin typeface="Times New Roman" pitchFamily="18" charset="0"/>
                <a:ea typeface="宋体" pitchFamily="2" charset="-122"/>
                <a:cs typeface="Times New Roman" pitchFamily="18" charset="0"/>
              </a:rPr>
              <a:t>体，谁</a:t>
            </a:r>
            <a:r>
              <a:rPr lang="zh-CN" altLang="en-US" sz="2400" b="1" dirty="0">
                <a:latin typeface="Times New Roman" pitchFamily="18" charset="0"/>
                <a:ea typeface="宋体" pitchFamily="2" charset="-122"/>
                <a:cs typeface="Times New Roman" pitchFamily="18" charset="0"/>
              </a:rPr>
              <a:t>多谁溶剂</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物质溶水</a:t>
            </a:r>
            <a:r>
              <a:rPr lang="zh-CN" altLang="en-US" sz="2400" b="1" dirty="0" smtClean="0">
                <a:latin typeface="Times New Roman" pitchFamily="18" charset="0"/>
                <a:ea typeface="宋体" pitchFamily="2" charset="-122"/>
                <a:cs typeface="Times New Roman" pitchFamily="18" charset="0"/>
              </a:rPr>
              <a:t>里，水</a:t>
            </a:r>
            <a:r>
              <a:rPr lang="zh-CN" altLang="en-US" sz="2400" b="1" dirty="0">
                <a:latin typeface="Times New Roman" pitchFamily="18" charset="0"/>
                <a:ea typeface="宋体" pitchFamily="2" charset="-122"/>
                <a:cs typeface="Times New Roman" pitchFamily="18" charset="0"/>
              </a:rPr>
              <a:t>总是溶剂。</a:t>
            </a:r>
          </a:p>
          <a:p>
            <a:pPr algn="just">
              <a:lnSpc>
                <a:spcPct val="150000"/>
              </a:lnSpc>
            </a:pPr>
            <a:r>
              <a:rPr lang="en-US" altLang="zh-CN" sz="2400" b="1" dirty="0">
                <a:latin typeface="Times New Roman" pitchFamily="18" charset="0"/>
                <a:ea typeface="宋体" pitchFamily="2" charset="-122"/>
                <a:cs typeface="Times New Roman" pitchFamily="18" charset="0"/>
              </a:rPr>
              <a:t>5.</a:t>
            </a:r>
            <a:r>
              <a:rPr lang="zh-CN" altLang="en-US" sz="2400" b="1" dirty="0">
                <a:latin typeface="Times New Roman" pitchFamily="18" charset="0"/>
                <a:ea typeface="宋体" pitchFamily="2" charset="-122"/>
                <a:cs typeface="Times New Roman" pitchFamily="18" charset="0"/>
              </a:rPr>
              <a:t>影响物质溶解快慢的因素</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）溶剂</a:t>
            </a:r>
            <a:r>
              <a:rPr lang="zh-CN" altLang="en-US" sz="2400" b="1" dirty="0">
                <a:latin typeface="Times New Roman" pitchFamily="18" charset="0"/>
                <a:ea typeface="宋体" pitchFamily="2" charset="-122"/>
                <a:cs typeface="Times New Roman" pitchFamily="18" charset="0"/>
              </a:rPr>
              <a:t>的温度</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对于大多数</a:t>
            </a:r>
            <a:r>
              <a:rPr lang="zh-CN" altLang="en-US" sz="2400" b="1" dirty="0" smtClean="0">
                <a:latin typeface="Times New Roman" pitchFamily="18" charset="0"/>
                <a:ea typeface="宋体" pitchFamily="2" charset="-122"/>
                <a:cs typeface="Times New Roman" pitchFamily="18" charset="0"/>
              </a:rPr>
              <a:t>物质，溶剂</a:t>
            </a:r>
            <a:r>
              <a:rPr lang="zh-CN" altLang="en-US" sz="2400" b="1" dirty="0">
                <a:latin typeface="Times New Roman" pitchFamily="18" charset="0"/>
                <a:ea typeface="宋体" pitchFamily="2" charset="-122"/>
                <a:cs typeface="Times New Roman" pitchFamily="18" charset="0"/>
              </a:rPr>
              <a:t>温度越</a:t>
            </a:r>
            <a:r>
              <a:rPr lang="zh-CN" altLang="en-US" sz="2400" b="1" dirty="0" smtClean="0">
                <a:latin typeface="Times New Roman" pitchFamily="18" charset="0"/>
                <a:ea typeface="宋体" pitchFamily="2" charset="-122"/>
                <a:cs typeface="Times New Roman" pitchFamily="18" charset="0"/>
              </a:rPr>
              <a:t>高，溶质</a:t>
            </a:r>
            <a:r>
              <a:rPr lang="zh-CN" altLang="en-US" sz="2400" b="1" dirty="0">
                <a:latin typeface="Times New Roman" pitchFamily="18" charset="0"/>
                <a:ea typeface="宋体" pitchFamily="2" charset="-122"/>
                <a:cs typeface="Times New Roman" pitchFamily="18" charset="0"/>
              </a:rPr>
              <a:t>溶解的速率越快。</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）溶质</a:t>
            </a:r>
            <a:r>
              <a:rPr lang="zh-CN" altLang="en-US" sz="2400" b="1" dirty="0">
                <a:latin typeface="Times New Roman" pitchFamily="18" charset="0"/>
                <a:ea typeface="宋体" pitchFamily="2" charset="-122"/>
                <a:cs typeface="Times New Roman" pitchFamily="18" charset="0"/>
              </a:rPr>
              <a:t>颗粒的大小</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溶质颗粒越</a:t>
            </a:r>
            <a:r>
              <a:rPr lang="zh-CN" altLang="en-US" sz="2400" b="1" dirty="0" smtClean="0">
                <a:latin typeface="Times New Roman" pitchFamily="18" charset="0"/>
                <a:ea typeface="宋体" pitchFamily="2" charset="-122"/>
                <a:cs typeface="Times New Roman" pitchFamily="18" charset="0"/>
              </a:rPr>
              <a:t>小，溶质</a:t>
            </a:r>
            <a:r>
              <a:rPr lang="zh-CN" altLang="en-US" sz="2400" b="1" dirty="0">
                <a:latin typeface="Times New Roman" pitchFamily="18" charset="0"/>
                <a:ea typeface="宋体" pitchFamily="2" charset="-122"/>
                <a:cs typeface="Times New Roman" pitchFamily="18" charset="0"/>
              </a:rPr>
              <a:t>溶解的速率越快。</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）搅拌</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或振荡</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也能加快物质的溶解速率。</a:t>
            </a:r>
          </a:p>
        </p:txBody>
      </p:sp>
    </p:spTree>
    <p:extLst>
      <p:ext uri="{BB962C8B-B14F-4D97-AF65-F5344CB8AC3E}">
        <p14:creationId xmlns:p14="http://schemas.microsoft.com/office/powerpoint/2010/main" xmlns="" val="5457936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 xmlns:a16="http://schemas.microsoft.com/office/drawing/2014/main" id="{A0FEA59D-C2AE-DF42-8BCB-C8C0259D0B16}"/>
              </a:ext>
            </a:extLst>
          </p:cNvPr>
          <p:cNvSpPr/>
          <p:nvPr/>
        </p:nvSpPr>
        <p:spPr>
          <a:xfrm>
            <a:off x="10720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24918" y="2957815"/>
            <a:ext cx="2849714" cy="144655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a:extLst>
              <a:ext uri="{FF2B5EF4-FFF2-40B4-BE49-F238E27FC236}">
                <a16:creationId xmlns="" xmlns:a16="http://schemas.microsoft.com/office/drawing/2014/main" id="{A964C95F-2FCC-314C-AFE2-CBA7E3267291}"/>
              </a:ext>
            </a:extLst>
          </p:cNvPr>
          <p:cNvSpPr/>
          <p:nvPr/>
        </p:nvSpPr>
        <p:spPr>
          <a:xfrm>
            <a:off x="43067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 xmlns:a16="http://schemas.microsoft.com/office/drawing/2014/main" id="{D9ABA66B-E34B-3749-821C-2A104C7ACF98}"/>
              </a:ext>
            </a:extLst>
          </p:cNvPr>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3" name="组合 12"/>
          <p:cNvGrpSpPr/>
          <p:nvPr/>
        </p:nvGrpSpPr>
        <p:grpSpPr>
          <a:xfrm>
            <a:off x="4608000" y="2420269"/>
            <a:ext cx="6266393" cy="1962697"/>
            <a:chOff x="3236309" y="2163606"/>
            <a:chExt cx="6266393" cy="706942"/>
          </a:xfrm>
        </p:grpSpPr>
        <p:sp>
          <p:nvSpPr>
            <p:cNvPr id="17" name="文本框 2">
              <a:hlinkClick r:id="rId2" action="ppaction://hlinksldjump"/>
            </p:cNvPr>
            <p:cNvSpPr txBox="1"/>
            <p:nvPr/>
          </p:nvSpPr>
          <p:spPr>
            <a:xfrm>
              <a:off x="3236309" y="2163606"/>
              <a:ext cx="6266393" cy="188458"/>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a:t>
              </a:r>
              <a:r>
                <a:rPr lang="en-US" altLang="zh-CN" sz="2800" b="1" dirty="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1</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溶液</a:t>
              </a:r>
              <a:r>
                <a:rPr lang="zh-CN" altLang="en-US" sz="2800" b="1" dirty="0">
                  <a:latin typeface="黑体" panose="02010609060101010101" pitchFamily="49" charset="-122"/>
                  <a:ea typeface="黑体" panose="02010609060101010101" pitchFamily="49" charset="-122"/>
                  <a:sym typeface="宋体" panose="02010600030101010101" pitchFamily="2" charset="-122"/>
                </a:rPr>
                <a:t>的形成、乳化</a:t>
              </a:r>
              <a:endParaRPr lang="zh-CN" altLang="zh-CN" sz="2800" dirty="0">
                <a:latin typeface="黑体" panose="02010609060101010101" pitchFamily="49" charset="-122"/>
                <a:ea typeface="黑体" panose="02010609060101010101" pitchFamily="49" charset="-122"/>
              </a:endParaRPr>
            </a:p>
          </p:txBody>
        </p:sp>
        <p:sp>
          <p:nvSpPr>
            <p:cNvPr id="19" name="文本框 2">
              <a:hlinkClick r:id="rId3" action="ppaction://hlinksldjump"/>
            </p:cNvPr>
            <p:cNvSpPr txBox="1"/>
            <p:nvPr/>
          </p:nvSpPr>
          <p:spPr>
            <a:xfrm>
              <a:off x="3237628" y="2682090"/>
              <a:ext cx="5957081" cy="188458"/>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溶质</a:t>
              </a:r>
              <a:r>
                <a:rPr lang="zh-CN" altLang="en-US" sz="2800" b="1" dirty="0">
                  <a:latin typeface="黑体" panose="02010609060101010101" pitchFamily="49" charset="-122"/>
                  <a:ea typeface="黑体" panose="02010609060101010101" pitchFamily="49" charset="-122"/>
                  <a:sym typeface="宋体" panose="02010600030101010101" pitchFamily="2" charset="-122"/>
                </a:rPr>
                <a:t>的质量分数</a:t>
              </a:r>
              <a:endParaRPr lang="zh-CN" altLang="zh-CN" sz="2800" dirty="0">
                <a:latin typeface="黑体" panose="02010609060101010101" pitchFamily="49" charset="-122"/>
                <a:ea typeface="黑体" panose="02010609060101010101" pitchFamily="49" charset="-122"/>
              </a:endParaRPr>
            </a:p>
          </p:txBody>
        </p:sp>
      </p:grpSp>
      <p:sp>
        <p:nvSpPr>
          <p:cNvPr id="21" name="椭圆 20">
            <a:extLst>
              <a:ext uri="{FF2B5EF4-FFF2-40B4-BE49-F238E27FC236}">
                <a16:creationId xmlns="" xmlns:a16="http://schemas.microsoft.com/office/drawing/2014/main" id="{097CE391-17D6-1348-B001-A9F01EE6070D}"/>
              </a:ext>
            </a:extLst>
          </p:cNvPr>
          <p:cNvSpPr/>
          <p:nvPr/>
        </p:nvSpPr>
        <p:spPr>
          <a:xfrm>
            <a:off x="6048000" y="3946330"/>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3</a:t>
            </a:r>
            <a:endParaRPr kumimoji="1" lang="zh-CN" altLang="en-US" sz="2400" b="1" dirty="0">
              <a:latin typeface="Times New Roman" pitchFamily="18" charset="0"/>
              <a:cs typeface="Times New Roman" pitchFamily="18" charset="0"/>
            </a:endParaRPr>
          </a:p>
        </p:txBody>
      </p:sp>
      <p:sp>
        <p:nvSpPr>
          <p:cNvPr id="22" name="矩形 21"/>
          <p:cNvSpPr/>
          <p:nvPr/>
        </p:nvSpPr>
        <p:spPr>
          <a:xfrm>
            <a:off x="5959608" y="4716324"/>
            <a:ext cx="574196" cy="461665"/>
          </a:xfrm>
          <a:prstGeom prst="rect">
            <a:avLst/>
          </a:prstGeom>
        </p:spPr>
        <p:txBody>
          <a:bodyPr wrap="none">
            <a:spAutoFit/>
          </a:bodyPr>
          <a:lstStyle/>
          <a:p>
            <a:r>
              <a:rPr lang="zh-CN" altLang="en-US"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3</a:t>
            </a:r>
            <a:r>
              <a:rPr lang="zh-CN" altLang="en-US" b="1" dirty="0" smtClean="0">
                <a:latin typeface="黑体" panose="02010609060101010101" pitchFamily="49" charset="-122"/>
                <a:ea typeface="黑体" panose="02010609060101010101" pitchFamily="49" charset="-122"/>
                <a:sym typeface="宋体" panose="02010600030101010101" pitchFamily="2" charset="-122"/>
              </a:rPr>
              <a:t> </a:t>
            </a:r>
            <a:endParaRPr lang="zh-CN" altLang="en-US" dirty="0"/>
          </a:p>
        </p:txBody>
      </p:sp>
      <p:sp>
        <p:nvSpPr>
          <p:cNvPr id="24" name="文本框 2">
            <a:hlinkClick r:id="rId4" action="ppaction://hlinksldjump"/>
          </p:cNvPr>
          <p:cNvSpPr txBox="1"/>
          <p:nvPr/>
        </p:nvSpPr>
        <p:spPr>
          <a:xfrm>
            <a:off x="4607999" y="3140271"/>
            <a:ext cx="7188889" cy="523220"/>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饱和溶液</a:t>
            </a:r>
            <a:r>
              <a:rPr lang="zh-CN" altLang="en-US" sz="2800" b="1" dirty="0">
                <a:latin typeface="黑体" panose="02010609060101010101" pitchFamily="49" charset="-122"/>
                <a:ea typeface="黑体" panose="02010609060101010101" pitchFamily="49" charset="-122"/>
                <a:sym typeface="宋体" panose="02010600030101010101" pitchFamily="2" charset="-122"/>
              </a:rPr>
              <a:t>、溶解度及溶解度曲线</a:t>
            </a:r>
            <a:endParaRPr lang="zh-CN" altLang="zh-CN" sz="2800" dirty="0">
              <a:latin typeface="黑体" panose="02010609060101010101" pitchFamily="49" charset="-122"/>
              <a:ea typeface="黑体" panose="02010609060101010101" pitchFamily="49" charset="-122"/>
            </a:endParaRPr>
          </a:p>
        </p:txBody>
      </p:sp>
      <p:sp>
        <p:nvSpPr>
          <p:cNvPr id="25" name="椭圆 24">
            <a:extLst>
              <a:ext uri="{FF2B5EF4-FFF2-40B4-BE49-F238E27FC236}">
                <a16:creationId xmlns="" xmlns:a16="http://schemas.microsoft.com/office/drawing/2014/main" id="{097CE391-17D6-1348-B001-A9F01EE6070D}"/>
              </a:ext>
            </a:extLst>
          </p:cNvPr>
          <p:cNvSpPr/>
          <p:nvPr/>
        </p:nvSpPr>
        <p:spPr>
          <a:xfrm>
            <a:off x="6048000" y="3226850"/>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2</a:t>
            </a:r>
            <a:endParaRPr kumimoji="1" lang="zh-CN" altLang="en-US" sz="2400" b="1" dirty="0">
              <a:latin typeface="Times New Roman" pitchFamily="18" charset="0"/>
              <a:cs typeface="Times New Roman" pitchFamily="18" charset="0"/>
            </a:endParaRPr>
          </a:p>
        </p:txBody>
      </p:sp>
      <p:sp>
        <p:nvSpPr>
          <p:cNvPr id="26" name="文本框 2">
            <a:hlinkClick r:id="rId5" action="ppaction://hlinksldjump"/>
          </p:cNvPr>
          <p:cNvSpPr txBox="1"/>
          <p:nvPr/>
        </p:nvSpPr>
        <p:spPr>
          <a:xfrm>
            <a:off x="4608000" y="4580271"/>
            <a:ext cx="7188888" cy="523220"/>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一定</a:t>
            </a:r>
            <a:r>
              <a:rPr lang="zh-CN" altLang="en-US" sz="2800" b="1" dirty="0">
                <a:latin typeface="黑体" panose="02010609060101010101" pitchFamily="49" charset="-122"/>
                <a:ea typeface="黑体" panose="02010609060101010101" pitchFamily="49" charset="-122"/>
                <a:sym typeface="宋体" panose="02010600030101010101" pitchFamily="2" charset="-122"/>
              </a:rPr>
              <a:t>溶质质量分数的溶液的配制</a:t>
            </a:r>
            <a:endParaRPr lang="zh-CN" altLang="zh-CN" sz="2800" dirty="0">
              <a:latin typeface="黑体" panose="02010609060101010101" pitchFamily="49" charset="-122"/>
              <a:ea typeface="黑体" panose="02010609060101010101" pitchFamily="49" charset="-122"/>
            </a:endParaRPr>
          </a:p>
        </p:txBody>
      </p:sp>
      <p:sp>
        <p:nvSpPr>
          <p:cNvPr id="27" name="椭圆 26">
            <a:extLst>
              <a:ext uri="{FF2B5EF4-FFF2-40B4-BE49-F238E27FC236}">
                <a16:creationId xmlns="" xmlns:a16="http://schemas.microsoft.com/office/drawing/2014/main" id="{097CE391-17D6-1348-B001-A9F01EE6070D}"/>
              </a:ext>
            </a:extLst>
          </p:cNvPr>
          <p:cNvSpPr/>
          <p:nvPr/>
        </p:nvSpPr>
        <p:spPr>
          <a:xfrm>
            <a:off x="6048000" y="4669605"/>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4</a:t>
            </a:r>
            <a:endParaRPr kumimoji="1" lang="zh-CN" altLang="en-US" sz="2400" b="1" dirty="0">
              <a:latin typeface="Times New Roman" pitchFamily="18" charset="0"/>
              <a:cs typeface="Times New Roman" pitchFamily="18" charset="0"/>
            </a:endParaRPr>
          </a:p>
        </p:txBody>
      </p:sp>
      <p:sp>
        <p:nvSpPr>
          <p:cNvPr id="30" name="椭圆 29">
            <a:extLst>
              <a:ext uri="{FF2B5EF4-FFF2-40B4-BE49-F238E27FC236}">
                <a16:creationId xmlns="" xmlns:a16="http://schemas.microsoft.com/office/drawing/2014/main" id="{097CE391-17D6-1348-B001-A9F01EE6070D}"/>
              </a:ext>
            </a:extLst>
          </p:cNvPr>
          <p:cNvSpPr/>
          <p:nvPr/>
        </p:nvSpPr>
        <p:spPr>
          <a:xfrm>
            <a:off x="6048000" y="2528271"/>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1</a:t>
            </a:r>
            <a:endParaRPr kumimoji="1" lang="zh-CN" altLang="en-US" sz="24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18844896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9" name="TextBox 8"/>
          <p:cNvSpPr txBox="1"/>
          <p:nvPr/>
        </p:nvSpPr>
        <p:spPr>
          <a:xfrm>
            <a:off x="361244" y="1136131"/>
            <a:ext cx="11469512" cy="5632311"/>
          </a:xfrm>
          <a:prstGeom prst="rect">
            <a:avLst/>
          </a:prstGeom>
          <a:noFill/>
        </p:spPr>
        <p:txBody>
          <a:bodyPr wrap="square" rtlCol="0">
            <a:spAutoFit/>
          </a:bodyPr>
          <a:lstStyle/>
          <a:p>
            <a:pPr algn="just">
              <a:lnSpc>
                <a:spcPct val="150000"/>
              </a:lnSpc>
            </a:pPr>
            <a:r>
              <a:rPr lang="en-US" altLang="zh-CN" sz="2400" b="1" dirty="0">
                <a:latin typeface="Times New Roman" pitchFamily="18" charset="0"/>
                <a:ea typeface="宋体" pitchFamily="2" charset="-122"/>
                <a:cs typeface="Times New Roman" pitchFamily="18" charset="0"/>
              </a:rPr>
              <a:t>6.</a:t>
            </a:r>
            <a:r>
              <a:rPr lang="zh-CN" altLang="en-US" sz="2400" b="1" dirty="0">
                <a:latin typeface="Times New Roman" pitchFamily="18" charset="0"/>
                <a:ea typeface="宋体" pitchFamily="2" charset="-122"/>
                <a:cs typeface="Times New Roman" pitchFamily="18" charset="0"/>
              </a:rPr>
              <a:t>溶解时的吸放热现象</a:t>
            </a:r>
          </a:p>
          <a:p>
            <a:pPr algn="just">
              <a:lnSpc>
                <a:spcPct val="150000"/>
              </a:lnSpc>
            </a:pPr>
            <a:r>
              <a:rPr lang="zh-CN" altLang="en-US" sz="2400" b="1" dirty="0">
                <a:latin typeface="Times New Roman" pitchFamily="18" charset="0"/>
                <a:ea typeface="宋体" pitchFamily="2" charset="-122"/>
                <a:cs typeface="Times New Roman" pitchFamily="18" charset="0"/>
              </a:rPr>
              <a:t>物质在溶解时常伴随着热量的</a:t>
            </a:r>
            <a:r>
              <a:rPr lang="zh-CN" altLang="en-US" sz="2400" b="1" dirty="0" smtClean="0">
                <a:latin typeface="Times New Roman" pitchFamily="18" charset="0"/>
                <a:ea typeface="宋体" pitchFamily="2" charset="-122"/>
                <a:cs typeface="Times New Roman" pitchFamily="18" charset="0"/>
              </a:rPr>
              <a:t>变化，物质</a:t>
            </a:r>
            <a:r>
              <a:rPr lang="zh-CN" altLang="en-US" sz="2400" b="1" dirty="0">
                <a:latin typeface="Times New Roman" pitchFamily="18" charset="0"/>
                <a:ea typeface="宋体" pitchFamily="2" charset="-122"/>
                <a:cs typeface="Times New Roman" pitchFamily="18" charset="0"/>
              </a:rPr>
              <a:t>溶于水</a:t>
            </a:r>
            <a:r>
              <a:rPr lang="zh-CN" altLang="en-US" sz="2400" b="1" dirty="0" smtClean="0">
                <a:latin typeface="Times New Roman" pitchFamily="18" charset="0"/>
                <a:ea typeface="宋体" pitchFamily="2" charset="-122"/>
                <a:cs typeface="Times New Roman" pitchFamily="18" charset="0"/>
              </a:rPr>
              <a:t>时，溶液</a:t>
            </a:r>
            <a:r>
              <a:rPr lang="zh-CN" altLang="en-US" sz="2400" b="1" dirty="0">
                <a:latin typeface="Times New Roman" pitchFamily="18" charset="0"/>
                <a:ea typeface="宋体" pitchFamily="2" charset="-122"/>
                <a:cs typeface="Times New Roman" pitchFamily="18" charset="0"/>
              </a:rPr>
              <a:t>温度明显升高的主要</a:t>
            </a:r>
            <a:r>
              <a:rPr lang="zh-CN" altLang="en-US" sz="2400" b="1" dirty="0" smtClean="0">
                <a:latin typeface="Times New Roman" pitchFamily="18" charset="0"/>
                <a:ea typeface="宋体" pitchFamily="2" charset="-122"/>
                <a:cs typeface="Times New Roman" pitchFamily="18" charset="0"/>
              </a:rPr>
              <a:t>有</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等；物质</a:t>
            </a:r>
            <a:r>
              <a:rPr lang="zh-CN" altLang="en-US" sz="2400" b="1" dirty="0">
                <a:latin typeface="Times New Roman" pitchFamily="18" charset="0"/>
                <a:ea typeface="宋体" pitchFamily="2" charset="-122"/>
                <a:cs typeface="Times New Roman" pitchFamily="18" charset="0"/>
              </a:rPr>
              <a:t>溶于水</a:t>
            </a:r>
            <a:r>
              <a:rPr lang="zh-CN" altLang="en-US" sz="2400" b="1" dirty="0" smtClean="0">
                <a:latin typeface="Times New Roman" pitchFamily="18" charset="0"/>
                <a:ea typeface="宋体" pitchFamily="2" charset="-122"/>
                <a:cs typeface="Times New Roman" pitchFamily="18" charset="0"/>
              </a:rPr>
              <a:t>时，溶液</a:t>
            </a:r>
            <a:r>
              <a:rPr lang="zh-CN" altLang="en-US" sz="2400" b="1" dirty="0">
                <a:latin typeface="Times New Roman" pitchFamily="18" charset="0"/>
                <a:ea typeface="宋体" pitchFamily="2" charset="-122"/>
                <a:cs typeface="Times New Roman" pitchFamily="18" charset="0"/>
              </a:rPr>
              <a:t>温度明显降低的</a:t>
            </a:r>
            <a:r>
              <a:rPr lang="zh-CN" altLang="en-US" sz="2400" b="1" dirty="0" smtClean="0">
                <a:latin typeface="Times New Roman" pitchFamily="18" charset="0"/>
                <a:ea typeface="宋体" pitchFamily="2" charset="-122"/>
                <a:cs typeface="Times New Roman" pitchFamily="18" charset="0"/>
              </a:rPr>
              <a:t>有</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等；物质</a:t>
            </a:r>
            <a:r>
              <a:rPr lang="zh-CN" altLang="en-US" sz="2400" b="1" dirty="0">
                <a:latin typeface="Times New Roman" pitchFamily="18" charset="0"/>
                <a:ea typeface="宋体" pitchFamily="2" charset="-122"/>
                <a:cs typeface="Times New Roman" pitchFamily="18" charset="0"/>
              </a:rPr>
              <a:t>溶于水</a:t>
            </a:r>
            <a:r>
              <a:rPr lang="zh-CN" altLang="en-US" sz="2400" b="1" dirty="0" smtClean="0">
                <a:latin typeface="Times New Roman" pitchFamily="18" charset="0"/>
                <a:ea typeface="宋体" pitchFamily="2" charset="-122"/>
                <a:cs typeface="Times New Roman" pitchFamily="18" charset="0"/>
              </a:rPr>
              <a:t>时，溶液</a:t>
            </a:r>
            <a:r>
              <a:rPr lang="zh-CN" altLang="en-US" sz="2400" b="1" dirty="0">
                <a:latin typeface="Times New Roman" pitchFamily="18" charset="0"/>
                <a:ea typeface="宋体" pitchFamily="2" charset="-122"/>
                <a:cs typeface="Times New Roman" pitchFamily="18" charset="0"/>
              </a:rPr>
              <a:t>温度无明显变化的</a:t>
            </a:r>
            <a:r>
              <a:rPr lang="zh-CN" altLang="en-US" sz="2400" b="1" dirty="0" smtClean="0">
                <a:latin typeface="Times New Roman" pitchFamily="18" charset="0"/>
                <a:ea typeface="宋体" pitchFamily="2" charset="-122"/>
                <a:cs typeface="Times New Roman" pitchFamily="18" charset="0"/>
              </a:rPr>
              <a:t>有</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等。 </a:t>
            </a:r>
          </a:p>
          <a:p>
            <a:pPr algn="just">
              <a:lnSpc>
                <a:spcPct val="150000"/>
              </a:lnSpc>
            </a:pPr>
            <a:r>
              <a:rPr lang="en-US" altLang="zh-CN" sz="2400" b="1" dirty="0">
                <a:latin typeface="Times New Roman" pitchFamily="18" charset="0"/>
                <a:ea typeface="宋体" pitchFamily="2" charset="-122"/>
                <a:cs typeface="Times New Roman" pitchFamily="18" charset="0"/>
              </a:rPr>
              <a:t>7.</a:t>
            </a:r>
            <a:r>
              <a:rPr lang="zh-CN" altLang="en-US" sz="2400" b="1" dirty="0">
                <a:latin typeface="Times New Roman" pitchFamily="18" charset="0"/>
                <a:ea typeface="宋体" pitchFamily="2" charset="-122"/>
                <a:cs typeface="Times New Roman" pitchFamily="18" charset="0"/>
              </a:rPr>
              <a:t>乳化现象</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）乳浊液</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不溶于水的、由许多分子集合而成的小液滴分散到液体里形成的混合物叫做乳浊液。</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）乳化</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洗涤剂能使植物油在水中分散成无数细小的液滴</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从而使油和水不再分层</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所形成的乳浊液稳定性增强</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这种现象称为乳化。</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）应用</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衣服或餐具上的油污可以用加入洗涤剂的水冲掉。</a:t>
            </a:r>
          </a:p>
        </p:txBody>
      </p:sp>
      <p:sp>
        <p:nvSpPr>
          <p:cNvPr id="7" name="TextBox 6"/>
          <p:cNvSpPr txBox="1"/>
          <p:nvPr/>
        </p:nvSpPr>
        <p:spPr>
          <a:xfrm>
            <a:off x="815312" y="2322807"/>
            <a:ext cx="2040943"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氢氧化钠固体</a:t>
            </a:r>
          </a:p>
        </p:txBody>
      </p:sp>
      <p:sp>
        <p:nvSpPr>
          <p:cNvPr id="8" name="TextBox 7"/>
          <p:cNvSpPr txBox="1"/>
          <p:nvPr/>
        </p:nvSpPr>
        <p:spPr>
          <a:xfrm>
            <a:off x="3251310" y="2322807"/>
            <a:ext cx="111280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浓硫酸</a:t>
            </a:r>
          </a:p>
        </p:txBody>
      </p:sp>
      <p:sp>
        <p:nvSpPr>
          <p:cNvPr id="10" name="TextBox 9"/>
          <p:cNvSpPr txBox="1"/>
          <p:nvPr/>
        </p:nvSpPr>
        <p:spPr>
          <a:xfrm>
            <a:off x="10301222" y="2347871"/>
            <a:ext cx="111280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硝酸铵</a:t>
            </a:r>
          </a:p>
        </p:txBody>
      </p:sp>
      <p:sp>
        <p:nvSpPr>
          <p:cNvPr id="12" name="TextBox 11"/>
          <p:cNvSpPr txBox="1"/>
          <p:nvPr/>
        </p:nvSpPr>
        <p:spPr>
          <a:xfrm>
            <a:off x="6210817" y="2872323"/>
            <a:ext cx="111280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氯化钠</a:t>
            </a:r>
          </a:p>
        </p:txBody>
      </p:sp>
    </p:spTree>
    <p:extLst>
      <p:ext uri="{BB962C8B-B14F-4D97-AF65-F5344CB8AC3E}">
        <p14:creationId xmlns:p14="http://schemas.microsoft.com/office/powerpoint/2010/main" xmlns="" val="2422407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719999" y="1615039"/>
            <a:ext cx="10749511" cy="4524315"/>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）关于</a:t>
            </a:r>
            <a:r>
              <a:rPr lang="zh-CN" altLang="en-US" sz="2400" b="1" dirty="0">
                <a:latin typeface="Times New Roman" pitchFamily="18" charset="0"/>
                <a:ea typeface="宋体" pitchFamily="2" charset="-122"/>
                <a:cs typeface="Times New Roman" pitchFamily="18" charset="0"/>
              </a:rPr>
              <a:t>溶液的理解</a:t>
            </a:r>
          </a:p>
          <a:p>
            <a:pPr>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溶液是澄清的、透明</a:t>
            </a:r>
            <a:r>
              <a:rPr lang="zh-CN" altLang="en-US" sz="2400" b="1" dirty="0" smtClean="0">
                <a:latin typeface="Times New Roman" pitchFamily="18" charset="0"/>
                <a:ea typeface="宋体" pitchFamily="2" charset="-122"/>
                <a:cs typeface="Times New Roman" pitchFamily="18" charset="0"/>
              </a:rPr>
              <a:t>的，但</a:t>
            </a:r>
            <a:r>
              <a:rPr lang="zh-CN" altLang="en-US" sz="2400" b="1" dirty="0">
                <a:latin typeface="Times New Roman" pitchFamily="18" charset="0"/>
                <a:ea typeface="宋体" pitchFamily="2" charset="-122"/>
                <a:cs typeface="Times New Roman" pitchFamily="18" charset="0"/>
              </a:rPr>
              <a:t>不一定是无色</a:t>
            </a:r>
            <a:r>
              <a:rPr lang="zh-CN" altLang="en-US" sz="2400" b="1" dirty="0" smtClean="0">
                <a:latin typeface="Times New Roman" pitchFamily="18" charset="0"/>
                <a:ea typeface="宋体" pitchFamily="2" charset="-122"/>
                <a:cs typeface="Times New Roman" pitchFamily="18" charset="0"/>
              </a:rPr>
              <a:t>的，如</a:t>
            </a:r>
            <a:r>
              <a:rPr lang="zh-CN" altLang="en-US" sz="2400" b="1" dirty="0">
                <a:latin typeface="Times New Roman" pitchFamily="18" charset="0"/>
                <a:ea typeface="宋体" pitchFamily="2" charset="-122"/>
                <a:cs typeface="Times New Roman" pitchFamily="18" charset="0"/>
              </a:rPr>
              <a:t>硫酸铜溶液为蓝色。</a:t>
            </a:r>
          </a:p>
          <a:p>
            <a:pPr>
              <a:lnSpc>
                <a:spcPct val="150000"/>
              </a:lnSpc>
            </a:pPr>
            <a:r>
              <a:rPr lang="en-US" altLang="zh-CN" sz="2400" b="1" dirty="0">
                <a:latin typeface="Times New Roman" pitchFamily="18" charset="0"/>
                <a:ea typeface="宋体" pitchFamily="2" charset="-122"/>
                <a:cs typeface="Times New Roman" pitchFamily="18" charset="0"/>
              </a:rPr>
              <a:t>b</a:t>
            </a:r>
            <a:r>
              <a:rPr lang="en-US" altLang="zh-CN" sz="2400" b="1"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均</a:t>
            </a:r>
            <a:r>
              <a:rPr lang="zh-CN" altLang="en-US" sz="2400" b="1" dirty="0">
                <a:latin typeface="Times New Roman" pitchFamily="18" charset="0"/>
                <a:ea typeface="宋体" pitchFamily="2" charset="-122"/>
                <a:cs typeface="Times New Roman" pitchFamily="18" charset="0"/>
              </a:rPr>
              <a:t>一、稳定的液体不一定是</a:t>
            </a:r>
            <a:r>
              <a:rPr lang="zh-CN" altLang="en-US" sz="2400" b="1" dirty="0" smtClean="0">
                <a:latin typeface="Times New Roman" pitchFamily="18" charset="0"/>
                <a:ea typeface="宋体" pitchFamily="2" charset="-122"/>
                <a:cs typeface="Times New Roman" pitchFamily="18" charset="0"/>
              </a:rPr>
              <a:t>溶液，如</a:t>
            </a:r>
            <a:r>
              <a:rPr lang="zh-CN" altLang="en-US" sz="2400" b="1" dirty="0">
                <a:latin typeface="Times New Roman" pitchFamily="18" charset="0"/>
                <a:ea typeface="宋体" pitchFamily="2" charset="-122"/>
                <a:cs typeface="Times New Roman" pitchFamily="18" charset="0"/>
              </a:rPr>
              <a:t>水、酒精。</a:t>
            </a:r>
          </a:p>
          <a:p>
            <a:pPr>
              <a:lnSpc>
                <a:spcPct val="150000"/>
              </a:lnSpc>
            </a:pPr>
            <a:r>
              <a:rPr lang="en-US" altLang="zh-CN" sz="2400" b="1" dirty="0">
                <a:latin typeface="Times New Roman" pitchFamily="18" charset="0"/>
                <a:ea typeface="宋体" pitchFamily="2" charset="-122"/>
                <a:cs typeface="Times New Roman" pitchFamily="18" charset="0"/>
              </a:rPr>
              <a:t>c</a:t>
            </a:r>
            <a:r>
              <a:rPr lang="en-US" altLang="zh-CN" sz="2400" b="1"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不是</a:t>
            </a:r>
            <a:r>
              <a:rPr lang="zh-CN" altLang="en-US" sz="2400" b="1" dirty="0">
                <a:latin typeface="Times New Roman" pitchFamily="18" charset="0"/>
                <a:ea typeface="宋体" pitchFamily="2" charset="-122"/>
                <a:cs typeface="Times New Roman" pitchFamily="18" charset="0"/>
              </a:rPr>
              <a:t>所有的物质都能溶于水。</a:t>
            </a:r>
          </a:p>
          <a:p>
            <a:pPr>
              <a:lnSpc>
                <a:spcPct val="150000"/>
              </a:lnSpc>
            </a:pPr>
            <a:r>
              <a:rPr lang="en-US" altLang="zh-CN" sz="2400" b="1" dirty="0">
                <a:latin typeface="Times New Roman" pitchFamily="18" charset="0"/>
                <a:ea typeface="宋体" pitchFamily="2" charset="-122"/>
                <a:cs typeface="Times New Roman" pitchFamily="18" charset="0"/>
              </a:rPr>
              <a:t>d</a:t>
            </a:r>
            <a:r>
              <a:rPr lang="en-US" altLang="zh-CN" sz="2400" b="1"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溶液</a:t>
            </a:r>
            <a:r>
              <a:rPr lang="zh-CN" altLang="en-US" sz="2400" b="1" dirty="0">
                <a:latin typeface="Times New Roman" pitchFamily="18" charset="0"/>
                <a:ea typeface="宋体" pitchFamily="2" charset="-122"/>
                <a:cs typeface="Times New Roman" pitchFamily="18" charset="0"/>
              </a:rPr>
              <a:t>中未溶解的部分不能视为溶质。</a:t>
            </a:r>
          </a:p>
          <a:p>
            <a:pPr>
              <a:lnSpc>
                <a:spcPct val="150000"/>
              </a:lnSpc>
            </a:pPr>
            <a:r>
              <a:rPr lang="en-US" altLang="zh-CN" sz="2400" b="1" dirty="0">
                <a:latin typeface="Times New Roman" pitchFamily="18" charset="0"/>
                <a:ea typeface="宋体" pitchFamily="2" charset="-122"/>
                <a:cs typeface="Times New Roman" pitchFamily="18" charset="0"/>
              </a:rPr>
              <a:t>e</a:t>
            </a:r>
            <a:r>
              <a:rPr lang="en-US" altLang="zh-CN" sz="2400" b="1"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溶液</a:t>
            </a:r>
            <a:r>
              <a:rPr lang="zh-CN" altLang="en-US" sz="2400" b="1" dirty="0">
                <a:latin typeface="Times New Roman" pitchFamily="18" charset="0"/>
                <a:ea typeface="宋体" pitchFamily="2" charset="-122"/>
                <a:cs typeface="Times New Roman" pitchFamily="18" charset="0"/>
              </a:rPr>
              <a:t>中的溶质可以是多种</a:t>
            </a:r>
            <a:r>
              <a:rPr lang="zh-CN" altLang="en-US" sz="2400" b="1" dirty="0" smtClean="0">
                <a:latin typeface="Times New Roman" pitchFamily="18" charset="0"/>
                <a:ea typeface="宋体" pitchFamily="2" charset="-122"/>
                <a:cs typeface="Times New Roman" pitchFamily="18" charset="0"/>
              </a:rPr>
              <a:t>的，但</a:t>
            </a:r>
            <a:r>
              <a:rPr lang="zh-CN" altLang="en-US" sz="2400" b="1" dirty="0">
                <a:latin typeface="Times New Roman" pitchFamily="18" charset="0"/>
                <a:ea typeface="宋体" pitchFamily="2" charset="-122"/>
                <a:cs typeface="Times New Roman" pitchFamily="18" charset="0"/>
              </a:rPr>
              <a:t>溶剂只有一</a:t>
            </a:r>
            <a:r>
              <a:rPr lang="zh-CN" altLang="en-US" sz="2400" b="1" dirty="0" smtClean="0">
                <a:latin typeface="Times New Roman" pitchFamily="18" charset="0"/>
                <a:ea typeface="宋体" pitchFamily="2" charset="-122"/>
                <a:cs typeface="Times New Roman" pitchFamily="18" charset="0"/>
              </a:rPr>
              <a:t>种，水</a:t>
            </a:r>
            <a:r>
              <a:rPr lang="zh-CN" altLang="en-US" sz="2400" b="1" dirty="0">
                <a:latin typeface="Times New Roman" pitchFamily="18" charset="0"/>
                <a:ea typeface="宋体" pitchFamily="2" charset="-122"/>
                <a:cs typeface="Times New Roman" pitchFamily="18" charset="0"/>
              </a:rPr>
              <a:t>是最常见的溶剂。</a:t>
            </a:r>
          </a:p>
          <a:p>
            <a:pPr>
              <a:lnSpc>
                <a:spcPct val="150000"/>
              </a:lnSpc>
            </a:pPr>
            <a:r>
              <a:rPr lang="en-US" altLang="zh-CN" sz="2400" b="1" dirty="0">
                <a:latin typeface="Times New Roman" pitchFamily="18" charset="0"/>
                <a:ea typeface="宋体" pitchFamily="2" charset="-122"/>
                <a:cs typeface="Times New Roman" pitchFamily="18" charset="0"/>
              </a:rPr>
              <a:t>f</a:t>
            </a:r>
            <a:r>
              <a:rPr lang="en-US" altLang="zh-CN" sz="2400" b="1" dirty="0" smtClean="0">
                <a:latin typeface="Times New Roman" pitchFamily="18" charset="0"/>
                <a:ea typeface="宋体" pitchFamily="2" charset="-122"/>
                <a:cs typeface="Times New Roman" pitchFamily="18" charset="0"/>
              </a:rPr>
              <a:t>. </a:t>
            </a:r>
            <a:r>
              <a:rPr lang="en-US" altLang="zh-CN" sz="2400" b="1" i="1" dirty="0" smtClean="0">
                <a:latin typeface="Times New Roman" pitchFamily="18" charset="0"/>
                <a:ea typeface="宋体" pitchFamily="2" charset="-122"/>
                <a:cs typeface="Times New Roman" pitchFamily="18" charset="0"/>
              </a:rPr>
              <a:t>m</a:t>
            </a:r>
            <a:r>
              <a:rPr lang="zh-CN" altLang="en-US" sz="2400" b="1" baseline="-25000" dirty="0">
                <a:latin typeface="Times New Roman" pitchFamily="18" charset="0"/>
                <a:ea typeface="宋体" pitchFamily="2" charset="-122"/>
                <a:cs typeface="Times New Roman" pitchFamily="18" charset="0"/>
              </a:rPr>
              <a:t>溶液</a:t>
            </a:r>
            <a:r>
              <a:rPr lang="en-US" altLang="zh-CN" sz="2400" b="1" dirty="0">
                <a:latin typeface="Times New Roman" pitchFamily="18" charset="0"/>
                <a:ea typeface="宋体" pitchFamily="2" charset="-122"/>
                <a:cs typeface="Times New Roman" pitchFamily="18" charset="0"/>
              </a:rPr>
              <a:t>=</a:t>
            </a:r>
            <a:r>
              <a:rPr lang="en-US" altLang="zh-CN" sz="2400" b="1" i="1" dirty="0">
                <a:latin typeface="Times New Roman" pitchFamily="18" charset="0"/>
                <a:ea typeface="宋体" pitchFamily="2" charset="-122"/>
                <a:cs typeface="Times New Roman" pitchFamily="18" charset="0"/>
              </a:rPr>
              <a:t>m</a:t>
            </a:r>
            <a:r>
              <a:rPr lang="zh-CN" altLang="en-US" sz="2400" b="1" baseline="-25000" dirty="0">
                <a:latin typeface="Times New Roman" pitchFamily="18" charset="0"/>
                <a:ea typeface="宋体" pitchFamily="2" charset="-122"/>
                <a:cs typeface="Times New Roman" pitchFamily="18" charset="0"/>
              </a:rPr>
              <a:t>溶质</a:t>
            </a:r>
            <a:r>
              <a:rPr lang="en-US" altLang="zh-CN" sz="2400" b="1" dirty="0">
                <a:latin typeface="Times New Roman" pitchFamily="18" charset="0"/>
                <a:ea typeface="宋体" pitchFamily="2" charset="-122"/>
                <a:cs typeface="Times New Roman" pitchFamily="18" charset="0"/>
              </a:rPr>
              <a:t>+</a:t>
            </a:r>
            <a:r>
              <a:rPr lang="en-US" altLang="zh-CN" sz="2400" b="1" i="1" dirty="0">
                <a:latin typeface="Times New Roman" pitchFamily="18" charset="0"/>
                <a:ea typeface="宋体" pitchFamily="2" charset="-122"/>
                <a:cs typeface="Times New Roman" pitchFamily="18" charset="0"/>
              </a:rPr>
              <a:t>m</a:t>
            </a:r>
            <a:r>
              <a:rPr lang="zh-CN" altLang="en-US" sz="2400" b="1" baseline="-25000" dirty="0" smtClean="0">
                <a:latin typeface="Times New Roman" pitchFamily="18" charset="0"/>
                <a:ea typeface="宋体" pitchFamily="2" charset="-122"/>
                <a:cs typeface="Times New Roman" pitchFamily="18" charset="0"/>
              </a:rPr>
              <a:t>溶剂</a:t>
            </a:r>
            <a:r>
              <a:rPr lang="zh-CN" altLang="en-US" sz="2400" b="1" dirty="0" smtClean="0">
                <a:latin typeface="Times New Roman" pitchFamily="18" charset="0"/>
                <a:ea typeface="宋体" pitchFamily="2" charset="-122"/>
                <a:cs typeface="Times New Roman" pitchFamily="18" charset="0"/>
              </a:rPr>
              <a:t>，但</a:t>
            </a:r>
            <a:r>
              <a:rPr lang="en-US" altLang="zh-CN" sz="2400" b="1" i="1" dirty="0">
                <a:latin typeface="Times New Roman" pitchFamily="18" charset="0"/>
                <a:ea typeface="宋体" pitchFamily="2" charset="-122"/>
                <a:cs typeface="Times New Roman" pitchFamily="18" charset="0"/>
              </a:rPr>
              <a:t>V</a:t>
            </a:r>
            <a:r>
              <a:rPr lang="zh-CN" altLang="en-US" sz="2400" b="1" baseline="-25000" dirty="0">
                <a:latin typeface="Times New Roman" pitchFamily="18" charset="0"/>
                <a:ea typeface="宋体" pitchFamily="2" charset="-122"/>
                <a:cs typeface="Times New Roman" pitchFamily="18" charset="0"/>
              </a:rPr>
              <a:t>溶液</a:t>
            </a:r>
            <a:r>
              <a:rPr lang="zh-CN" altLang="en-US" sz="2400" b="1" dirty="0">
                <a:latin typeface="Times New Roman" pitchFamily="18" charset="0"/>
                <a:ea typeface="宋体" pitchFamily="2" charset="-122"/>
                <a:cs typeface="Times New Roman" pitchFamily="18" charset="0"/>
              </a:rPr>
              <a:t>≠</a:t>
            </a:r>
            <a:r>
              <a:rPr lang="en-US" altLang="zh-CN" sz="2400" b="1" i="1" dirty="0">
                <a:latin typeface="Times New Roman" pitchFamily="18" charset="0"/>
                <a:ea typeface="宋体" pitchFamily="2" charset="-122"/>
                <a:cs typeface="Times New Roman" pitchFamily="18" charset="0"/>
              </a:rPr>
              <a:t>V</a:t>
            </a:r>
            <a:r>
              <a:rPr lang="zh-CN" altLang="en-US" sz="2400" b="1" baseline="-25000" dirty="0">
                <a:latin typeface="Times New Roman" pitchFamily="18" charset="0"/>
                <a:ea typeface="宋体" pitchFamily="2" charset="-122"/>
                <a:cs typeface="Times New Roman" pitchFamily="18" charset="0"/>
              </a:rPr>
              <a:t>溶质</a:t>
            </a:r>
            <a:r>
              <a:rPr lang="en-US" altLang="zh-CN" sz="2400" b="1" dirty="0">
                <a:latin typeface="Times New Roman" pitchFamily="18" charset="0"/>
                <a:ea typeface="宋体" pitchFamily="2" charset="-122"/>
                <a:cs typeface="Times New Roman" pitchFamily="18" charset="0"/>
              </a:rPr>
              <a:t>+</a:t>
            </a:r>
            <a:r>
              <a:rPr lang="en-US" altLang="zh-CN" sz="2400" b="1" i="1" dirty="0">
                <a:latin typeface="Times New Roman" pitchFamily="18" charset="0"/>
                <a:ea typeface="宋体" pitchFamily="2" charset="-122"/>
                <a:cs typeface="Times New Roman" pitchFamily="18" charset="0"/>
              </a:rPr>
              <a:t>V</a:t>
            </a:r>
            <a:r>
              <a:rPr lang="zh-CN" altLang="en-US" sz="2400" b="1" baseline="-25000" dirty="0">
                <a:latin typeface="Times New Roman" pitchFamily="18" charset="0"/>
                <a:ea typeface="宋体" pitchFamily="2" charset="-122"/>
                <a:cs typeface="Times New Roman" pitchFamily="18" charset="0"/>
              </a:rPr>
              <a:t>溶剂</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34712332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719999" y="2495581"/>
            <a:ext cx="10749511" cy="2308324"/>
          </a:xfrm>
          <a:prstGeom prst="rect">
            <a:avLst/>
          </a:prstGeom>
          <a:solidFill>
            <a:schemeClr val="accent4">
              <a:lumMod val="60000"/>
              <a:lumOff val="40000"/>
            </a:schemeClr>
          </a:solidFill>
        </p:spPr>
        <p:txBody>
          <a:bodyPr wrap="square" rtlCol="0">
            <a:spAutoFit/>
          </a:bodyPr>
          <a:lstStyle/>
          <a:p>
            <a:pPr>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）常见</a:t>
            </a:r>
            <a:r>
              <a:rPr lang="zh-CN" altLang="en-US" sz="2400" b="1" dirty="0">
                <a:latin typeface="Times New Roman" pitchFamily="18" charset="0"/>
                <a:ea typeface="宋体" pitchFamily="2" charset="-122"/>
                <a:cs typeface="Times New Roman" pitchFamily="18" charset="0"/>
              </a:rPr>
              <a:t>除污原理及应用</a:t>
            </a:r>
          </a:p>
          <a:p>
            <a:pPr>
              <a:lnSpc>
                <a:spcPct val="150000"/>
              </a:lnSpc>
            </a:pPr>
            <a:r>
              <a:rPr lang="en-US" altLang="zh-CN" sz="2400" b="1" dirty="0">
                <a:latin typeface="Times New Roman" pitchFamily="18" charset="0"/>
                <a:ea typeface="宋体" pitchFamily="2" charset="-122"/>
                <a:cs typeface="Times New Roman" pitchFamily="18" charset="0"/>
              </a:rPr>
              <a:t>a</a:t>
            </a:r>
            <a:r>
              <a:rPr lang="en-US" altLang="zh-CN" sz="2400" b="1"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利用</a:t>
            </a:r>
            <a:r>
              <a:rPr lang="zh-CN" altLang="en-US" sz="2400" b="1" dirty="0">
                <a:latin typeface="Times New Roman" pitchFamily="18" charset="0"/>
                <a:ea typeface="宋体" pitchFamily="2" charset="-122"/>
                <a:cs typeface="Times New Roman" pitchFamily="18" charset="0"/>
              </a:rPr>
              <a:t>乳化</a:t>
            </a:r>
            <a:r>
              <a:rPr lang="zh-CN" altLang="en-US" sz="2400" b="1" dirty="0" smtClean="0">
                <a:latin typeface="Times New Roman" pitchFamily="18" charset="0"/>
                <a:ea typeface="宋体" pitchFamily="2" charset="-122"/>
                <a:cs typeface="Times New Roman" pitchFamily="18" charset="0"/>
              </a:rPr>
              <a:t>原理：如</a:t>
            </a:r>
            <a:r>
              <a:rPr lang="zh-CN" altLang="en-US" sz="2400" b="1" dirty="0">
                <a:latin typeface="Times New Roman" pitchFamily="18" charset="0"/>
                <a:ea typeface="宋体" pitchFamily="2" charset="-122"/>
                <a:cs typeface="Times New Roman" pitchFamily="18" charset="0"/>
              </a:rPr>
              <a:t>洗涤剂去除油污等。</a:t>
            </a:r>
          </a:p>
          <a:p>
            <a:pPr>
              <a:lnSpc>
                <a:spcPct val="150000"/>
              </a:lnSpc>
            </a:pPr>
            <a:r>
              <a:rPr lang="en-US" altLang="zh-CN" sz="2400" b="1" dirty="0">
                <a:latin typeface="Times New Roman" pitchFamily="18" charset="0"/>
                <a:ea typeface="宋体" pitchFamily="2" charset="-122"/>
                <a:cs typeface="Times New Roman" pitchFamily="18" charset="0"/>
              </a:rPr>
              <a:t>b</a:t>
            </a:r>
            <a:r>
              <a:rPr lang="en-US" altLang="zh-CN" sz="2400" b="1"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利用</a:t>
            </a:r>
            <a:r>
              <a:rPr lang="zh-CN" altLang="en-US" sz="2400" b="1" dirty="0">
                <a:latin typeface="Times New Roman" pitchFamily="18" charset="0"/>
                <a:ea typeface="宋体" pitchFamily="2" charset="-122"/>
                <a:cs typeface="Times New Roman" pitchFamily="18" charset="0"/>
              </a:rPr>
              <a:t>溶解</a:t>
            </a:r>
            <a:r>
              <a:rPr lang="zh-CN" altLang="en-US" sz="2400" b="1" dirty="0" smtClean="0">
                <a:latin typeface="Times New Roman" pitchFamily="18" charset="0"/>
                <a:ea typeface="宋体" pitchFamily="2" charset="-122"/>
                <a:cs typeface="Times New Roman" pitchFamily="18" charset="0"/>
              </a:rPr>
              <a:t>原理：如</a:t>
            </a:r>
            <a:r>
              <a:rPr lang="zh-CN" altLang="en-US" sz="2400" b="1" dirty="0">
                <a:latin typeface="Times New Roman" pitchFamily="18" charset="0"/>
                <a:ea typeface="宋体" pitchFamily="2" charset="-122"/>
                <a:cs typeface="Times New Roman" pitchFamily="18" charset="0"/>
              </a:rPr>
              <a:t>汽油去除油污等。</a:t>
            </a:r>
          </a:p>
          <a:p>
            <a:pPr>
              <a:lnSpc>
                <a:spcPct val="150000"/>
              </a:lnSpc>
            </a:pPr>
            <a:r>
              <a:rPr lang="en-US" altLang="zh-CN" sz="2400" b="1" dirty="0">
                <a:latin typeface="Times New Roman" pitchFamily="18" charset="0"/>
                <a:ea typeface="宋体" pitchFamily="2" charset="-122"/>
                <a:cs typeface="Times New Roman" pitchFamily="18" charset="0"/>
              </a:rPr>
              <a:t>c</a:t>
            </a:r>
            <a:r>
              <a:rPr lang="en-US" altLang="zh-CN" sz="2400" b="1"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利用</a:t>
            </a:r>
            <a:r>
              <a:rPr lang="zh-CN" altLang="en-US" sz="2400" b="1" dirty="0">
                <a:latin typeface="Times New Roman" pitchFamily="18" charset="0"/>
                <a:ea typeface="宋体" pitchFamily="2" charset="-122"/>
                <a:cs typeface="Times New Roman" pitchFamily="18" charset="0"/>
              </a:rPr>
              <a:t>化学反应</a:t>
            </a:r>
            <a:r>
              <a:rPr lang="zh-CN" altLang="en-US" sz="2400" b="1" dirty="0" smtClean="0">
                <a:latin typeface="Times New Roman" pitchFamily="18" charset="0"/>
                <a:ea typeface="宋体" pitchFamily="2" charset="-122"/>
                <a:cs typeface="Times New Roman" pitchFamily="18" charset="0"/>
              </a:rPr>
              <a:t>原理：如</a:t>
            </a:r>
            <a:r>
              <a:rPr lang="zh-CN" altLang="en-US" sz="2400" b="1" dirty="0">
                <a:latin typeface="Times New Roman" pitchFamily="18" charset="0"/>
                <a:ea typeface="宋体" pitchFamily="2" charset="-122"/>
                <a:cs typeface="Times New Roman" pitchFamily="18" charset="0"/>
              </a:rPr>
              <a:t>用炉具清洁剂</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氢氧化钠</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除油污</a:t>
            </a:r>
            <a:r>
              <a:rPr lang="zh-CN" altLang="en-US" sz="2400" b="1" dirty="0" smtClean="0">
                <a:latin typeface="Times New Roman" pitchFamily="18" charset="0"/>
                <a:ea typeface="宋体" pitchFamily="2" charset="-122"/>
                <a:cs typeface="Times New Roman" pitchFamily="18" charset="0"/>
              </a:rPr>
              <a:t>等。</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31047193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519291" y="1649110"/>
            <a:ext cx="11153420"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概念</a:t>
            </a:r>
          </a:p>
          <a:p>
            <a:pPr algn="just">
              <a:lnSpc>
                <a:spcPct val="150000"/>
              </a:lnSpc>
            </a:pPr>
            <a:r>
              <a:rPr lang="zh-CN" altLang="en-US" sz="2400" b="1" dirty="0">
                <a:latin typeface="Times New Roman" pitchFamily="18" charset="0"/>
                <a:ea typeface="宋体" pitchFamily="2" charset="-122"/>
                <a:cs typeface="Times New Roman" pitchFamily="18" charset="0"/>
              </a:rPr>
              <a:t>在一定温度</a:t>
            </a:r>
            <a:r>
              <a:rPr lang="zh-CN" altLang="en-US" sz="2400" b="1" dirty="0" smtClean="0">
                <a:latin typeface="Times New Roman" pitchFamily="18" charset="0"/>
                <a:ea typeface="宋体" pitchFamily="2" charset="-122"/>
                <a:cs typeface="Times New Roman" pitchFamily="18" charset="0"/>
              </a:rPr>
              <a:t>下，一</a:t>
            </a:r>
            <a:r>
              <a:rPr lang="zh-CN" altLang="en-US" sz="2400" b="1" dirty="0">
                <a:latin typeface="Times New Roman" pitchFamily="18" charset="0"/>
                <a:ea typeface="宋体" pitchFamily="2" charset="-122"/>
                <a:cs typeface="Times New Roman" pitchFamily="18" charset="0"/>
              </a:rPr>
              <a:t>定量的溶剂里</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不能再溶解某种溶质的溶液叫做这种溶质的</a:t>
            </a:r>
            <a:r>
              <a:rPr lang="zh-CN" altLang="en-US" sz="2400" b="1" dirty="0" smtClean="0">
                <a:latin typeface="Times New Roman" pitchFamily="18" charset="0"/>
                <a:ea typeface="宋体" pitchFamily="2" charset="-122"/>
                <a:cs typeface="Times New Roman" pitchFamily="18" charset="0"/>
              </a:rPr>
              <a:t>饱和溶液；在</a:t>
            </a:r>
            <a:r>
              <a:rPr lang="zh-CN" altLang="en-US" sz="2400" b="1" dirty="0">
                <a:latin typeface="Times New Roman" pitchFamily="18" charset="0"/>
                <a:ea typeface="宋体" pitchFamily="2" charset="-122"/>
                <a:cs typeface="Times New Roman" pitchFamily="18" charset="0"/>
              </a:rPr>
              <a:t>一定温度</a:t>
            </a:r>
            <a:r>
              <a:rPr lang="zh-CN" altLang="en-US" sz="2400" b="1" dirty="0" smtClean="0">
                <a:latin typeface="Times New Roman" pitchFamily="18" charset="0"/>
                <a:ea typeface="宋体" pitchFamily="2" charset="-122"/>
                <a:cs typeface="Times New Roman" pitchFamily="18" charset="0"/>
              </a:rPr>
              <a:t>下，一</a:t>
            </a:r>
            <a:r>
              <a:rPr lang="zh-CN" altLang="en-US" sz="2400" b="1" dirty="0">
                <a:latin typeface="Times New Roman" pitchFamily="18" charset="0"/>
                <a:ea typeface="宋体" pitchFamily="2" charset="-122"/>
                <a:cs typeface="Times New Roman" pitchFamily="18" charset="0"/>
              </a:rPr>
              <a:t>定量的溶剂</a:t>
            </a:r>
            <a:r>
              <a:rPr lang="zh-CN" altLang="en-US" sz="2400" b="1" dirty="0" smtClean="0">
                <a:latin typeface="Times New Roman" pitchFamily="18" charset="0"/>
                <a:ea typeface="宋体" pitchFamily="2" charset="-122"/>
                <a:cs typeface="Times New Roman" pitchFamily="18" charset="0"/>
              </a:rPr>
              <a:t>里，还</a:t>
            </a:r>
            <a:r>
              <a:rPr lang="zh-CN" altLang="en-US" sz="2400" b="1" dirty="0">
                <a:latin typeface="Times New Roman" pitchFamily="18" charset="0"/>
                <a:ea typeface="宋体" pitchFamily="2" charset="-122"/>
                <a:cs typeface="Times New Roman" pitchFamily="18" charset="0"/>
              </a:rPr>
              <a:t>能再溶解某种溶质的溶液叫做这种溶质的不饱和溶液。</a:t>
            </a:r>
          </a:p>
          <a:p>
            <a:pPr algn="just">
              <a:lnSpc>
                <a:spcPct val="150000"/>
              </a:lnSpc>
            </a:pPr>
            <a:r>
              <a:rPr lang="en-US" altLang="zh-CN" sz="2400" b="1"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判断饱和溶液的方法</a:t>
            </a:r>
          </a:p>
          <a:p>
            <a:pPr algn="just">
              <a:lnSpc>
                <a:spcPct val="150000"/>
              </a:lnSpc>
            </a:pPr>
            <a:r>
              <a:rPr lang="zh-CN" altLang="en-US" sz="2400" b="1" dirty="0">
                <a:latin typeface="Times New Roman" pitchFamily="18" charset="0"/>
                <a:ea typeface="宋体" pitchFamily="2" charset="-122"/>
                <a:cs typeface="Times New Roman" pitchFamily="18" charset="0"/>
              </a:rPr>
              <a:t>在一定温度</a:t>
            </a:r>
            <a:r>
              <a:rPr lang="zh-CN" altLang="en-US" sz="2400" b="1" dirty="0" smtClean="0">
                <a:latin typeface="Times New Roman" pitchFamily="18" charset="0"/>
                <a:ea typeface="宋体" pitchFamily="2" charset="-122"/>
                <a:cs typeface="Times New Roman" pitchFamily="18" charset="0"/>
              </a:rPr>
              <a:t>下，一</a:t>
            </a:r>
            <a:r>
              <a:rPr lang="zh-CN" altLang="en-US" sz="2400" b="1" dirty="0">
                <a:latin typeface="Times New Roman" pitchFamily="18" charset="0"/>
                <a:ea typeface="宋体" pitchFamily="2" charset="-122"/>
                <a:cs typeface="Times New Roman" pitchFamily="18" charset="0"/>
              </a:rPr>
              <a:t>定量的溶剂</a:t>
            </a:r>
            <a:r>
              <a:rPr lang="zh-CN" altLang="en-US" sz="2400" b="1" dirty="0" smtClean="0">
                <a:latin typeface="Times New Roman" pitchFamily="18" charset="0"/>
                <a:ea typeface="宋体" pitchFamily="2" charset="-122"/>
                <a:cs typeface="Times New Roman" pitchFamily="18" charset="0"/>
              </a:rPr>
              <a:t>中，有</a:t>
            </a:r>
            <a:r>
              <a:rPr lang="zh-CN" altLang="en-US" sz="2400" b="1" dirty="0">
                <a:latin typeface="Times New Roman" pitchFamily="18" charset="0"/>
                <a:ea typeface="宋体" pitchFamily="2" charset="-122"/>
                <a:cs typeface="Times New Roman" pitchFamily="18" charset="0"/>
              </a:rPr>
              <a:t>未溶解的</a:t>
            </a:r>
            <a:r>
              <a:rPr lang="zh-CN" altLang="en-US" sz="2400" b="1" dirty="0" smtClean="0">
                <a:latin typeface="Times New Roman" pitchFamily="18" charset="0"/>
                <a:ea typeface="宋体" pitchFamily="2" charset="-122"/>
                <a:cs typeface="Times New Roman" pitchFamily="18" charset="0"/>
              </a:rPr>
              <a:t>固体，且</a:t>
            </a:r>
            <a:r>
              <a:rPr lang="zh-CN" altLang="en-US" sz="2400" b="1" dirty="0">
                <a:latin typeface="Times New Roman" pitchFamily="18" charset="0"/>
                <a:ea typeface="宋体" pitchFamily="2" charset="-122"/>
                <a:cs typeface="Times New Roman" pitchFamily="18" charset="0"/>
              </a:rPr>
              <a:t>固体的质量不再改变即为</a:t>
            </a:r>
            <a:r>
              <a:rPr lang="zh-CN" altLang="en-US" sz="2400" b="1" dirty="0" smtClean="0">
                <a:latin typeface="Times New Roman" pitchFamily="18" charset="0"/>
                <a:ea typeface="宋体" pitchFamily="2" charset="-122"/>
                <a:cs typeface="Times New Roman" pitchFamily="18" charset="0"/>
              </a:rPr>
              <a:t>饱和溶液；在</a:t>
            </a:r>
            <a:r>
              <a:rPr lang="zh-CN" altLang="en-US" sz="2400" b="1" dirty="0">
                <a:latin typeface="Times New Roman" pitchFamily="18" charset="0"/>
                <a:ea typeface="宋体" pitchFamily="2" charset="-122"/>
                <a:cs typeface="Times New Roman" pitchFamily="18" charset="0"/>
              </a:rPr>
              <a:t>一定温度</a:t>
            </a:r>
            <a:r>
              <a:rPr lang="zh-CN" altLang="en-US" sz="2400" b="1" dirty="0" smtClean="0">
                <a:latin typeface="Times New Roman" pitchFamily="18" charset="0"/>
                <a:ea typeface="宋体" pitchFamily="2" charset="-122"/>
                <a:cs typeface="Times New Roman" pitchFamily="18" charset="0"/>
              </a:rPr>
              <a:t>下，往</a:t>
            </a:r>
            <a:r>
              <a:rPr lang="zh-CN" altLang="en-US" sz="2400" b="1" dirty="0">
                <a:latin typeface="Times New Roman" pitchFamily="18" charset="0"/>
                <a:ea typeface="宋体" pitchFamily="2" charset="-122"/>
                <a:cs typeface="Times New Roman" pitchFamily="18" charset="0"/>
              </a:rPr>
              <a:t>溶液中加入该</a:t>
            </a:r>
            <a:r>
              <a:rPr lang="zh-CN" altLang="en-US" sz="2400" b="1" dirty="0" smtClean="0">
                <a:latin typeface="Times New Roman" pitchFamily="18" charset="0"/>
                <a:ea typeface="宋体" pitchFamily="2" charset="-122"/>
                <a:cs typeface="Times New Roman" pitchFamily="18" charset="0"/>
              </a:rPr>
              <a:t>溶质，不能</a:t>
            </a:r>
            <a:r>
              <a:rPr lang="zh-CN" altLang="en-US" sz="2400" b="1" dirty="0">
                <a:latin typeface="Times New Roman" pitchFamily="18" charset="0"/>
                <a:ea typeface="宋体" pitchFamily="2" charset="-122"/>
                <a:cs typeface="Times New Roman" pitchFamily="18" charset="0"/>
              </a:rPr>
              <a:t>再</a:t>
            </a:r>
            <a:r>
              <a:rPr lang="zh-CN" altLang="en-US" sz="2400" b="1" dirty="0" smtClean="0">
                <a:latin typeface="Times New Roman" pitchFamily="18" charset="0"/>
                <a:ea typeface="宋体" pitchFamily="2" charset="-122"/>
                <a:cs typeface="Times New Roman" pitchFamily="18" charset="0"/>
              </a:rPr>
              <a:t>溶解，即</a:t>
            </a:r>
            <a:r>
              <a:rPr lang="zh-CN" altLang="en-US" sz="2400" b="1" dirty="0">
                <a:latin typeface="Times New Roman" pitchFamily="18" charset="0"/>
                <a:ea typeface="宋体" pitchFamily="2" charset="-122"/>
                <a:cs typeface="Times New Roman" pitchFamily="18" charset="0"/>
              </a:rPr>
              <a:t>为该溶质的饱和溶液</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9" name="TextBox 18"/>
          <p:cNvSpPr txBox="1"/>
          <p:nvPr/>
        </p:nvSpPr>
        <p:spPr>
          <a:xfrm>
            <a:off x="519291" y="1071301"/>
            <a:ext cx="5362220" cy="461665"/>
          </a:xfrm>
          <a:prstGeom prst="rect">
            <a:avLst/>
          </a:prstGeom>
          <a:noFill/>
        </p:spPr>
        <p:txBody>
          <a:bodyPr wrap="squar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2  </a:t>
            </a:r>
            <a:r>
              <a:rPr lang="zh-CN" altLang="en-US" sz="2400" b="1" dirty="0" smtClean="0">
                <a:solidFill>
                  <a:schemeClr val="accent2"/>
                </a:solidFill>
                <a:latin typeface="Times New Roman" pitchFamily="18" charset="0"/>
                <a:ea typeface="黑体" pitchFamily="49" charset="-122"/>
              </a:rPr>
              <a:t>饱和溶液</a:t>
            </a:r>
            <a:r>
              <a:rPr lang="zh-CN" altLang="en-US" sz="2400" b="1" dirty="0">
                <a:solidFill>
                  <a:schemeClr val="accent2"/>
                </a:solidFill>
                <a:latin typeface="Times New Roman" pitchFamily="18" charset="0"/>
                <a:ea typeface="黑体" pitchFamily="49" charset="-122"/>
              </a:rPr>
              <a:t>与不饱和溶液</a:t>
            </a:r>
          </a:p>
        </p:txBody>
      </p:sp>
    </p:spTree>
    <p:extLst>
      <p:ext uri="{BB962C8B-B14F-4D97-AF65-F5344CB8AC3E}">
        <p14:creationId xmlns:p14="http://schemas.microsoft.com/office/powerpoint/2010/main" xmlns="" val="9542760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519291" y="1649110"/>
            <a:ext cx="11153420"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饱和溶液与不饱和溶液的相互转化</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）对于</a:t>
            </a:r>
            <a:r>
              <a:rPr lang="zh-CN" altLang="en-US" sz="2400" b="1" dirty="0">
                <a:latin typeface="Times New Roman" pitchFamily="18" charset="0"/>
                <a:ea typeface="宋体" pitchFamily="2" charset="-122"/>
                <a:cs typeface="Times New Roman" pitchFamily="18" charset="0"/>
              </a:rPr>
              <a:t>大多数</a:t>
            </a:r>
            <a:r>
              <a:rPr lang="zh-CN" altLang="en-US" sz="2400" b="1" dirty="0" smtClean="0">
                <a:latin typeface="Times New Roman" pitchFamily="18" charset="0"/>
                <a:ea typeface="宋体" pitchFamily="2" charset="-122"/>
                <a:cs typeface="Times New Roman" pitchFamily="18" charset="0"/>
              </a:rPr>
              <a:t>固体，溶解度</a:t>
            </a:r>
            <a:r>
              <a:rPr lang="zh-CN" altLang="en-US" sz="2400" b="1" dirty="0">
                <a:latin typeface="Times New Roman" pitchFamily="18" charset="0"/>
                <a:ea typeface="宋体" pitchFamily="2" charset="-122"/>
                <a:cs typeface="Times New Roman" pitchFamily="18" charset="0"/>
              </a:rPr>
              <a:t>随温度升高而增大。</a:t>
            </a: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不饱和溶液                                                              饱和溶液                    结晶</a:t>
            </a:r>
            <a:endParaRPr lang="zh-CN" altLang="en-US"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）对于</a:t>
            </a:r>
            <a:r>
              <a:rPr lang="zh-CN" altLang="en-US" sz="2400" b="1" dirty="0">
                <a:latin typeface="Times New Roman" pitchFamily="18" charset="0"/>
                <a:ea typeface="宋体" pitchFamily="2" charset="-122"/>
                <a:cs typeface="Times New Roman" pitchFamily="18" charset="0"/>
              </a:rPr>
              <a:t>极少数</a:t>
            </a:r>
            <a:r>
              <a:rPr lang="zh-CN" altLang="en-US" sz="2400" b="1" dirty="0" smtClean="0">
                <a:latin typeface="Times New Roman" pitchFamily="18" charset="0"/>
                <a:ea typeface="宋体" pitchFamily="2" charset="-122"/>
                <a:cs typeface="Times New Roman" pitchFamily="18" charset="0"/>
              </a:rPr>
              <a:t>固体，溶解度</a:t>
            </a:r>
            <a:r>
              <a:rPr lang="zh-CN" altLang="en-US" sz="2400" b="1" dirty="0">
                <a:latin typeface="Times New Roman" pitchFamily="18" charset="0"/>
                <a:ea typeface="宋体" pitchFamily="2" charset="-122"/>
                <a:cs typeface="Times New Roman" pitchFamily="18" charset="0"/>
              </a:rPr>
              <a:t>随温度升高而</a:t>
            </a:r>
            <a:r>
              <a:rPr lang="zh-CN" altLang="en-US" sz="2400" b="1" dirty="0" smtClean="0">
                <a:latin typeface="Times New Roman" pitchFamily="18" charset="0"/>
                <a:ea typeface="宋体" pitchFamily="2" charset="-122"/>
                <a:cs typeface="Times New Roman" pitchFamily="18" charset="0"/>
              </a:rPr>
              <a:t>减小，如</a:t>
            </a:r>
            <a:r>
              <a:rPr lang="zh-CN" altLang="en-US" sz="2400" b="1" dirty="0">
                <a:latin typeface="Times New Roman" pitchFamily="18" charset="0"/>
                <a:ea typeface="宋体" pitchFamily="2" charset="-122"/>
                <a:cs typeface="Times New Roman" pitchFamily="18" charset="0"/>
              </a:rPr>
              <a:t>氢氧化钙。</a:t>
            </a:r>
          </a:p>
        </p:txBody>
      </p:sp>
      <p:cxnSp>
        <p:nvCxnSpPr>
          <p:cNvPr id="4" name="直接箭头连接符 3"/>
          <p:cNvCxnSpPr/>
          <p:nvPr/>
        </p:nvCxnSpPr>
        <p:spPr>
          <a:xfrm>
            <a:off x="2227476" y="3622169"/>
            <a:ext cx="4524644" cy="495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H="1">
            <a:off x="2227478" y="3701189"/>
            <a:ext cx="452464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317401" y="3269010"/>
            <a:ext cx="4639733" cy="369332"/>
          </a:xfrm>
          <a:prstGeom prst="rect">
            <a:avLst/>
          </a:prstGeom>
          <a:noFill/>
        </p:spPr>
        <p:txBody>
          <a:bodyPr wrap="square" rtlCol="0">
            <a:spAutoFit/>
          </a:bodyPr>
          <a:lstStyle/>
          <a:p>
            <a:r>
              <a:rPr lang="en-US" altLang="zh-CN" u="sng" dirty="0" smtClean="0"/>
              <a:t>          </a:t>
            </a:r>
            <a:r>
              <a:rPr lang="zh-CN" altLang="en-US" dirty="0" smtClean="0"/>
              <a:t>、</a:t>
            </a:r>
            <a:r>
              <a:rPr lang="zh-CN" altLang="en-US" u="sng" dirty="0" smtClean="0"/>
              <a:t>           </a:t>
            </a:r>
            <a:r>
              <a:rPr lang="zh-CN" altLang="en-US" dirty="0" smtClean="0"/>
              <a:t>、</a:t>
            </a:r>
            <a:r>
              <a:rPr lang="en-US" altLang="zh-CN" dirty="0" smtClean="0"/>
              <a:t>___________</a:t>
            </a:r>
            <a:endParaRPr lang="zh-CN" altLang="en-US" dirty="0"/>
          </a:p>
        </p:txBody>
      </p:sp>
      <p:sp>
        <p:nvSpPr>
          <p:cNvPr id="14" name="TextBox 13"/>
          <p:cNvSpPr txBox="1"/>
          <p:nvPr/>
        </p:nvSpPr>
        <p:spPr>
          <a:xfrm>
            <a:off x="2466355" y="3257861"/>
            <a:ext cx="1114408" cy="369332"/>
          </a:xfrm>
          <a:prstGeom prst="rect">
            <a:avLst/>
          </a:prstGeom>
          <a:noFill/>
        </p:spPr>
        <p:txBody>
          <a:bodyPr wrap="none" rtlCol="0">
            <a:spAutoFit/>
          </a:bodyPr>
          <a:lstStyle/>
          <a:p>
            <a:r>
              <a:rPr lang="zh-CN" altLang="en-US" b="1" dirty="0">
                <a:solidFill>
                  <a:srgbClr val="FF0000"/>
                </a:solidFill>
                <a:latin typeface="Times New Roman" pitchFamily="18" charset="0"/>
                <a:ea typeface="宋体" pitchFamily="2" charset="-122"/>
                <a:cs typeface="Times New Roman" pitchFamily="18" charset="0"/>
              </a:rPr>
              <a:t>蒸发溶剂</a:t>
            </a:r>
          </a:p>
        </p:txBody>
      </p:sp>
      <p:sp>
        <p:nvSpPr>
          <p:cNvPr id="15" name="TextBox 14"/>
          <p:cNvSpPr txBox="1"/>
          <p:nvPr/>
        </p:nvSpPr>
        <p:spPr>
          <a:xfrm>
            <a:off x="3860535" y="3269079"/>
            <a:ext cx="1114408" cy="369332"/>
          </a:xfrm>
          <a:prstGeom prst="rect">
            <a:avLst/>
          </a:prstGeom>
          <a:noFill/>
        </p:spPr>
        <p:txBody>
          <a:bodyPr wrap="none" rtlCol="0">
            <a:spAutoFit/>
          </a:bodyPr>
          <a:lstStyle/>
          <a:p>
            <a:r>
              <a:rPr lang="zh-CN" altLang="en-US" b="1" dirty="0">
                <a:solidFill>
                  <a:srgbClr val="FF0000"/>
                </a:solidFill>
                <a:latin typeface="Times New Roman" pitchFamily="18" charset="0"/>
                <a:ea typeface="宋体" pitchFamily="2" charset="-122"/>
                <a:cs typeface="Times New Roman" pitchFamily="18" charset="0"/>
              </a:rPr>
              <a:t>增加溶质</a:t>
            </a:r>
          </a:p>
        </p:txBody>
      </p:sp>
      <p:sp>
        <p:nvSpPr>
          <p:cNvPr id="16" name="TextBox 15"/>
          <p:cNvSpPr txBox="1"/>
          <p:nvPr/>
        </p:nvSpPr>
        <p:spPr>
          <a:xfrm>
            <a:off x="5332031" y="3257861"/>
            <a:ext cx="1114408" cy="369332"/>
          </a:xfrm>
          <a:prstGeom prst="rect">
            <a:avLst/>
          </a:prstGeom>
          <a:noFill/>
        </p:spPr>
        <p:txBody>
          <a:bodyPr wrap="none" rtlCol="0">
            <a:spAutoFit/>
          </a:bodyPr>
          <a:lstStyle/>
          <a:p>
            <a:r>
              <a:rPr lang="zh-CN" altLang="en-US" b="1" dirty="0">
                <a:solidFill>
                  <a:srgbClr val="FF0000"/>
                </a:solidFill>
                <a:latin typeface="Times New Roman" pitchFamily="18" charset="0"/>
                <a:ea typeface="宋体" pitchFamily="2" charset="-122"/>
                <a:cs typeface="Times New Roman" pitchFamily="18" charset="0"/>
              </a:rPr>
              <a:t>降低温度</a:t>
            </a:r>
          </a:p>
        </p:txBody>
      </p:sp>
      <p:sp>
        <p:nvSpPr>
          <p:cNvPr id="30" name="TextBox 29"/>
          <p:cNvSpPr txBox="1"/>
          <p:nvPr/>
        </p:nvSpPr>
        <p:spPr>
          <a:xfrm>
            <a:off x="2929347" y="3680608"/>
            <a:ext cx="4639733" cy="369332"/>
          </a:xfrm>
          <a:prstGeom prst="rect">
            <a:avLst/>
          </a:prstGeom>
          <a:noFill/>
        </p:spPr>
        <p:txBody>
          <a:bodyPr wrap="square" rtlCol="0">
            <a:spAutoFit/>
          </a:bodyPr>
          <a:lstStyle/>
          <a:p>
            <a:r>
              <a:rPr lang="en-US" altLang="zh-CN" u="sng" dirty="0" smtClean="0"/>
              <a:t>           </a:t>
            </a:r>
            <a:r>
              <a:rPr lang="zh-CN" altLang="en-US" dirty="0" smtClean="0"/>
              <a:t>或</a:t>
            </a:r>
            <a:r>
              <a:rPr lang="en-US" altLang="zh-CN" dirty="0" smtClean="0"/>
              <a:t>___________</a:t>
            </a:r>
            <a:endParaRPr lang="zh-CN" altLang="en-US" dirty="0"/>
          </a:p>
        </p:txBody>
      </p:sp>
      <p:sp>
        <p:nvSpPr>
          <p:cNvPr id="31" name="TextBox 30"/>
          <p:cNvSpPr txBox="1"/>
          <p:nvPr/>
        </p:nvSpPr>
        <p:spPr>
          <a:xfrm>
            <a:off x="3078301" y="3669459"/>
            <a:ext cx="1114408" cy="369332"/>
          </a:xfrm>
          <a:prstGeom prst="rect">
            <a:avLst/>
          </a:prstGeom>
          <a:noFill/>
        </p:spPr>
        <p:txBody>
          <a:bodyPr wrap="none" rtlCol="0">
            <a:spAutoFit/>
          </a:bodyPr>
          <a:lstStyle/>
          <a:p>
            <a:r>
              <a:rPr lang="zh-CN" altLang="en-US" b="1" dirty="0">
                <a:solidFill>
                  <a:srgbClr val="FF0000"/>
                </a:solidFill>
                <a:latin typeface="Times New Roman" pitchFamily="18" charset="0"/>
                <a:ea typeface="宋体" pitchFamily="2" charset="-122"/>
                <a:cs typeface="Times New Roman" pitchFamily="18" charset="0"/>
              </a:rPr>
              <a:t>增加</a:t>
            </a:r>
            <a:r>
              <a:rPr lang="zh-CN" altLang="en-US" b="1" dirty="0" smtClean="0">
                <a:solidFill>
                  <a:srgbClr val="FF0000"/>
                </a:solidFill>
                <a:latin typeface="Times New Roman" pitchFamily="18" charset="0"/>
                <a:ea typeface="宋体" pitchFamily="2" charset="-122"/>
                <a:cs typeface="Times New Roman" pitchFamily="18" charset="0"/>
              </a:rPr>
              <a:t>溶剂</a:t>
            </a:r>
            <a:endParaRPr lang="zh-CN" altLang="en-US" b="1" dirty="0">
              <a:solidFill>
                <a:srgbClr val="FF0000"/>
              </a:solidFill>
              <a:latin typeface="Times New Roman" pitchFamily="18" charset="0"/>
              <a:ea typeface="宋体" pitchFamily="2" charset="-122"/>
              <a:cs typeface="Times New Roman" pitchFamily="18" charset="0"/>
            </a:endParaRPr>
          </a:p>
        </p:txBody>
      </p:sp>
      <p:sp>
        <p:nvSpPr>
          <p:cNvPr id="32" name="TextBox 31"/>
          <p:cNvSpPr txBox="1"/>
          <p:nvPr/>
        </p:nvSpPr>
        <p:spPr>
          <a:xfrm>
            <a:off x="4472481" y="3680677"/>
            <a:ext cx="1114408" cy="369332"/>
          </a:xfrm>
          <a:prstGeom prst="rect">
            <a:avLst/>
          </a:prstGeom>
          <a:noFill/>
        </p:spPr>
        <p:txBody>
          <a:bodyPr wrap="none" rtlCol="0">
            <a:spAutoFit/>
          </a:bodyPr>
          <a:lstStyle/>
          <a:p>
            <a:r>
              <a:rPr lang="zh-CN" altLang="en-US" b="1" dirty="0">
                <a:solidFill>
                  <a:srgbClr val="FF0000"/>
                </a:solidFill>
                <a:latin typeface="Times New Roman" pitchFamily="18" charset="0"/>
                <a:ea typeface="宋体" pitchFamily="2" charset="-122"/>
                <a:cs typeface="Times New Roman" pitchFamily="18" charset="0"/>
              </a:rPr>
              <a:t>升高温度</a:t>
            </a:r>
          </a:p>
        </p:txBody>
      </p:sp>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35" name="组合 34"/>
          <p:cNvGrpSpPr/>
          <p:nvPr/>
        </p:nvGrpSpPr>
        <p:grpSpPr>
          <a:xfrm>
            <a:off x="8249691" y="3317852"/>
            <a:ext cx="1255627" cy="653783"/>
            <a:chOff x="2381956" y="4873598"/>
            <a:chExt cx="1255627" cy="653783"/>
          </a:xfrm>
        </p:grpSpPr>
        <p:cxnSp>
          <p:nvCxnSpPr>
            <p:cNvPr id="36" name="直接箭头连接符 35"/>
            <p:cNvCxnSpPr/>
            <p:nvPr/>
          </p:nvCxnSpPr>
          <p:spPr>
            <a:xfrm>
              <a:off x="2381956" y="5226757"/>
              <a:ext cx="1255627"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2404148" y="4873598"/>
              <a:ext cx="1165702" cy="369332"/>
            </a:xfrm>
            <a:prstGeom prst="rect">
              <a:avLst/>
            </a:prstGeom>
            <a:noFill/>
          </p:spPr>
          <p:txBody>
            <a:bodyPr wrap="square" rtlCol="0">
              <a:spAutoFit/>
            </a:bodyPr>
            <a:lstStyle/>
            <a:p>
              <a:r>
                <a:rPr lang="zh-CN" altLang="en-US" b="1" dirty="0">
                  <a:latin typeface="宋体" pitchFamily="2" charset="-122"/>
                  <a:ea typeface="宋体" pitchFamily="2" charset="-122"/>
                </a:rPr>
                <a:t>蒸发溶剂</a:t>
              </a:r>
            </a:p>
          </p:txBody>
        </p:sp>
        <p:sp>
          <p:nvSpPr>
            <p:cNvPr id="40" name="TextBox 39"/>
            <p:cNvSpPr txBox="1"/>
            <p:nvPr/>
          </p:nvSpPr>
          <p:spPr>
            <a:xfrm>
              <a:off x="2620824" y="5158049"/>
              <a:ext cx="688740" cy="369332"/>
            </a:xfrm>
            <a:prstGeom prst="rect">
              <a:avLst/>
            </a:prstGeom>
            <a:noFill/>
          </p:spPr>
          <p:txBody>
            <a:bodyPr wrap="square" rtlCol="0">
              <a:spAutoFit/>
            </a:bodyPr>
            <a:lstStyle/>
            <a:p>
              <a:r>
                <a:rPr lang="zh-CN" altLang="en-US" b="1" dirty="0" smtClean="0">
                  <a:latin typeface="宋体" pitchFamily="2" charset="-122"/>
                  <a:ea typeface="宋体" pitchFamily="2" charset="-122"/>
                </a:rPr>
                <a:t>冷却</a:t>
              </a:r>
              <a:endParaRPr lang="zh-CN" altLang="en-US" b="1" dirty="0">
                <a:latin typeface="宋体" pitchFamily="2" charset="-122"/>
                <a:ea typeface="宋体" pitchFamily="2" charset="-122"/>
              </a:endParaRPr>
            </a:p>
          </p:txBody>
        </p:sp>
      </p:grpSp>
    </p:spTree>
    <p:extLst>
      <p:ext uri="{BB962C8B-B14F-4D97-AF65-F5344CB8AC3E}">
        <p14:creationId xmlns:p14="http://schemas.microsoft.com/office/powerpoint/2010/main" xmlns="" val="1143147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randombar(horizontal)">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randombar(horizontal)">
                                      <p:cBhvr>
                                        <p:cTn id="2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31"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519291" y="2032936"/>
            <a:ext cx="11153420"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ea typeface="宋体" pitchFamily="2" charset="-122"/>
                <a:cs typeface="Times New Roman" pitchFamily="18" charset="0"/>
              </a:rPr>
              <a:t>4.</a:t>
            </a:r>
            <a:r>
              <a:rPr lang="zh-CN" altLang="en-US" sz="2400" b="1" dirty="0">
                <a:latin typeface="Times New Roman" pitchFamily="18" charset="0"/>
                <a:ea typeface="宋体" pitchFamily="2" charset="-122"/>
                <a:cs typeface="Times New Roman" pitchFamily="18" charset="0"/>
              </a:rPr>
              <a:t>结晶</a:t>
            </a:r>
          </a:p>
          <a:p>
            <a:pPr algn="just">
              <a:lnSpc>
                <a:spcPct val="150000"/>
              </a:lnSpc>
            </a:pPr>
            <a:r>
              <a:rPr lang="zh-CN" altLang="en-US" sz="2400" b="1" dirty="0">
                <a:latin typeface="Times New Roman" pitchFamily="18" charset="0"/>
                <a:ea typeface="宋体" pitchFamily="2" charset="-122"/>
                <a:cs typeface="Times New Roman" pitchFamily="18" charset="0"/>
              </a:rPr>
              <a:t>蒸发结晶</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通过蒸发溶剂的方法使溶质</a:t>
            </a:r>
            <a:r>
              <a:rPr lang="zh-CN" altLang="en-US" sz="2400" b="1" dirty="0" smtClean="0">
                <a:latin typeface="Times New Roman" pitchFamily="18" charset="0"/>
                <a:ea typeface="宋体" pitchFamily="2" charset="-122"/>
                <a:cs typeface="Times New Roman" pitchFamily="18" charset="0"/>
              </a:rPr>
              <a:t>析出，适用于</a:t>
            </a:r>
            <a:r>
              <a:rPr lang="zh-CN" altLang="en-US" sz="2400" b="1" dirty="0">
                <a:latin typeface="Times New Roman" pitchFamily="18" charset="0"/>
                <a:ea typeface="宋体" pitchFamily="2" charset="-122"/>
                <a:cs typeface="Times New Roman" pitchFamily="18" charset="0"/>
              </a:rPr>
              <a:t>溶解度受温度影响较小的</a:t>
            </a:r>
            <a:r>
              <a:rPr lang="zh-CN" altLang="en-US" sz="2400" b="1" dirty="0" smtClean="0">
                <a:latin typeface="Times New Roman" pitchFamily="18" charset="0"/>
                <a:ea typeface="宋体" pitchFamily="2" charset="-122"/>
                <a:cs typeface="Times New Roman" pitchFamily="18" charset="0"/>
              </a:rPr>
              <a:t>物质，如</a:t>
            </a:r>
            <a:r>
              <a:rPr lang="zh-CN" altLang="en-US" sz="2400" b="1" dirty="0">
                <a:latin typeface="Times New Roman" pitchFamily="18" charset="0"/>
                <a:ea typeface="宋体" pitchFamily="2" charset="-122"/>
                <a:cs typeface="Times New Roman" pitchFamily="18" charset="0"/>
              </a:rPr>
              <a:t>氯化钠。</a:t>
            </a:r>
          </a:p>
          <a:p>
            <a:pPr algn="just">
              <a:lnSpc>
                <a:spcPct val="150000"/>
              </a:lnSpc>
            </a:pPr>
            <a:r>
              <a:rPr lang="zh-CN" altLang="en-US" sz="2400" b="1" dirty="0">
                <a:latin typeface="Times New Roman" pitchFamily="18" charset="0"/>
                <a:ea typeface="宋体" pitchFamily="2" charset="-122"/>
                <a:cs typeface="Times New Roman" pitchFamily="18" charset="0"/>
              </a:rPr>
              <a:t>降温结晶</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冷却热饱和溶液法</a:t>
            </a:r>
            <a:r>
              <a:rPr lang="en-US" altLang="zh-CN" sz="2400" b="1" dirty="0" smtClean="0">
                <a:latin typeface="宋体" pitchFamily="2" charset="-122"/>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通过</a:t>
            </a:r>
            <a:r>
              <a:rPr lang="zh-CN" altLang="en-US" sz="2400" b="1" dirty="0">
                <a:latin typeface="Times New Roman" pitchFamily="18" charset="0"/>
                <a:ea typeface="宋体" pitchFamily="2" charset="-122"/>
                <a:cs typeface="Times New Roman" pitchFamily="18" charset="0"/>
              </a:rPr>
              <a:t>降温的方法使溶质</a:t>
            </a:r>
            <a:r>
              <a:rPr lang="zh-CN" altLang="en-US" sz="2400" b="1" dirty="0" smtClean="0">
                <a:latin typeface="Times New Roman" pitchFamily="18" charset="0"/>
                <a:ea typeface="宋体" pitchFamily="2" charset="-122"/>
                <a:cs typeface="Times New Roman" pitchFamily="18" charset="0"/>
              </a:rPr>
              <a:t>析出，适用于</a:t>
            </a:r>
            <a:r>
              <a:rPr lang="zh-CN" altLang="en-US" sz="2400" b="1" dirty="0">
                <a:latin typeface="Times New Roman" pitchFamily="18" charset="0"/>
                <a:ea typeface="宋体" pitchFamily="2" charset="-122"/>
                <a:cs typeface="Times New Roman" pitchFamily="18" charset="0"/>
              </a:rPr>
              <a:t>溶解度受温度影响较大的</a:t>
            </a:r>
            <a:r>
              <a:rPr lang="zh-CN" altLang="en-US" sz="2400" b="1" dirty="0" smtClean="0">
                <a:latin typeface="Times New Roman" pitchFamily="18" charset="0"/>
                <a:ea typeface="宋体" pitchFamily="2" charset="-122"/>
                <a:cs typeface="Times New Roman" pitchFamily="18" charset="0"/>
              </a:rPr>
              <a:t>物质，如</a:t>
            </a:r>
            <a:r>
              <a:rPr lang="zh-CN" altLang="en-US" sz="2400" b="1" dirty="0">
                <a:latin typeface="Times New Roman" pitchFamily="18" charset="0"/>
                <a:ea typeface="宋体" pitchFamily="2" charset="-122"/>
                <a:cs typeface="Times New Roman" pitchFamily="18" charset="0"/>
              </a:rPr>
              <a:t>硝酸钾。</a:t>
            </a:r>
          </a:p>
        </p:txBody>
      </p:sp>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6746153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719999" y="1592461"/>
            <a:ext cx="10749511" cy="4524315"/>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gn="just">
              <a:lnSpc>
                <a:spcPct val="150000"/>
              </a:lnSpc>
            </a:pPr>
            <a:r>
              <a:rPr lang="en-US" altLang="zh-CN" sz="2400" b="1" dirty="0"/>
              <a:t>(</a:t>
            </a:r>
            <a:r>
              <a:rPr lang="en-US" altLang="zh-CN" sz="2400" b="1" dirty="0">
                <a:latin typeface="Times New Roman" pitchFamily="18" charset="0"/>
                <a:cs typeface="Times New Roman" pitchFamily="18" charset="0"/>
              </a:rPr>
              <a:t>1</a:t>
            </a:r>
            <a:r>
              <a:rPr lang="en-US" altLang="zh-CN" sz="2400" b="1" dirty="0"/>
              <a:t>)</a:t>
            </a:r>
            <a:r>
              <a:rPr lang="zh-CN" altLang="zh-CN" sz="2400" b="1" dirty="0"/>
              <a:t>应明确“某一物质”的饱和溶液或不饱和溶液。例如</a:t>
            </a:r>
            <a:r>
              <a:rPr lang="en-US" altLang="zh-CN" sz="2400" b="1" dirty="0"/>
              <a:t>,</a:t>
            </a:r>
            <a:r>
              <a:rPr lang="zh-CN" altLang="zh-CN" sz="2400" b="1" dirty="0"/>
              <a:t>在一定条件下</a:t>
            </a:r>
            <a:r>
              <a:rPr lang="en-US" altLang="zh-CN" sz="2400" b="1" dirty="0"/>
              <a:t>,</a:t>
            </a:r>
            <a:r>
              <a:rPr lang="zh-CN" altLang="zh-CN" sz="2400" b="1" dirty="0"/>
              <a:t>不能再溶解氯化钠的溶液</a:t>
            </a:r>
            <a:r>
              <a:rPr lang="en-US" altLang="zh-CN" sz="2400" b="1" dirty="0"/>
              <a:t>,</a:t>
            </a:r>
            <a:r>
              <a:rPr lang="zh-CN" altLang="zh-CN" sz="2400" b="1" dirty="0"/>
              <a:t>可继续溶解蔗糖</a:t>
            </a:r>
            <a:r>
              <a:rPr lang="en-US" altLang="zh-CN" sz="2400" b="1" dirty="0">
                <a:latin typeface="宋体" pitchFamily="2" charset="-122"/>
                <a:ea typeface="宋体" pitchFamily="2" charset="-122"/>
              </a:rPr>
              <a:t>,</a:t>
            </a:r>
            <a:r>
              <a:rPr lang="zh-CN" altLang="zh-CN" sz="2400" b="1" dirty="0"/>
              <a:t>此时的溶液是氯化钠的饱和溶液</a:t>
            </a:r>
            <a:r>
              <a:rPr lang="en-US" altLang="zh-CN" sz="2400" b="1" dirty="0"/>
              <a:t>,</a:t>
            </a:r>
            <a:r>
              <a:rPr lang="zh-CN" altLang="zh-CN" sz="2400" b="1" dirty="0"/>
              <a:t>但是对蔗糖来说是不饱和溶液。</a:t>
            </a:r>
          </a:p>
          <a:p>
            <a:pPr algn="just">
              <a:lnSpc>
                <a:spcPct val="150000"/>
              </a:lnSpc>
            </a:pPr>
            <a:r>
              <a:rPr lang="en-US" altLang="zh-CN" sz="2400" b="1" dirty="0"/>
              <a:t>(</a:t>
            </a:r>
            <a:r>
              <a:rPr lang="en-US" altLang="zh-CN" sz="2400" b="1" dirty="0">
                <a:latin typeface="Times New Roman" pitchFamily="18" charset="0"/>
                <a:cs typeface="Times New Roman" pitchFamily="18" charset="0"/>
              </a:rPr>
              <a:t>2</a:t>
            </a:r>
            <a:r>
              <a:rPr lang="en-US" altLang="zh-CN" sz="2400" b="1" dirty="0"/>
              <a:t>)</a:t>
            </a:r>
            <a:r>
              <a:rPr lang="zh-CN" altLang="zh-CN" sz="2400" b="1" dirty="0"/>
              <a:t>一定温度下</a:t>
            </a:r>
            <a:r>
              <a:rPr lang="en-US" altLang="zh-CN" sz="2400" b="1" dirty="0"/>
              <a:t>,</a:t>
            </a:r>
            <a:r>
              <a:rPr lang="zh-CN" altLang="zh-CN" sz="2400" b="1" dirty="0"/>
              <a:t>大多数物质在一定量的溶剂中都能形成其饱和溶液</a:t>
            </a:r>
            <a:r>
              <a:rPr lang="en-US" altLang="zh-CN" sz="2400" b="1" dirty="0"/>
              <a:t>,</a:t>
            </a:r>
            <a:r>
              <a:rPr lang="zh-CN" altLang="zh-CN" sz="2400" b="1" dirty="0"/>
              <a:t>但酒精能与水以任意比例互溶</a:t>
            </a:r>
            <a:r>
              <a:rPr lang="en-US" altLang="zh-CN" sz="2400" b="1" dirty="0"/>
              <a:t>,</a:t>
            </a:r>
            <a:r>
              <a:rPr lang="zh-CN" altLang="zh-CN" sz="2400" b="1" dirty="0"/>
              <a:t>所以不能配成酒精的饱和溶液。</a:t>
            </a:r>
          </a:p>
          <a:p>
            <a:pPr algn="just">
              <a:lnSpc>
                <a:spcPct val="150000"/>
              </a:lnSpc>
            </a:pPr>
            <a:r>
              <a:rPr lang="en-US" altLang="zh-CN" sz="2400" b="1" dirty="0"/>
              <a:t>(</a:t>
            </a:r>
            <a:r>
              <a:rPr lang="en-US" altLang="zh-CN" sz="2400" b="1" dirty="0">
                <a:latin typeface="Times New Roman" pitchFamily="18" charset="0"/>
                <a:cs typeface="Times New Roman" pitchFamily="18" charset="0"/>
              </a:rPr>
              <a:t>3</a:t>
            </a:r>
            <a:r>
              <a:rPr lang="en-US" altLang="zh-CN" sz="2400" b="1" dirty="0"/>
              <a:t>)</a:t>
            </a:r>
            <a:r>
              <a:rPr lang="zh-CN" altLang="zh-CN" sz="2400" b="1" dirty="0"/>
              <a:t>饱和溶液不一定是浓溶液</a:t>
            </a:r>
            <a:r>
              <a:rPr lang="en-US" altLang="zh-CN" sz="2400" b="1" dirty="0"/>
              <a:t>,</a:t>
            </a:r>
            <a:r>
              <a:rPr lang="zh-CN" altLang="zh-CN" sz="2400" b="1" dirty="0"/>
              <a:t>不饱和溶液也不一定是稀溶液。</a:t>
            </a:r>
          </a:p>
          <a:p>
            <a:pPr algn="just">
              <a:lnSpc>
                <a:spcPct val="150000"/>
              </a:lnSpc>
            </a:pPr>
            <a:r>
              <a:rPr lang="en-US" altLang="zh-CN" sz="2400" b="1" dirty="0"/>
              <a:t>(</a:t>
            </a:r>
            <a:r>
              <a:rPr lang="en-US" altLang="zh-CN" sz="2400" b="1" dirty="0">
                <a:latin typeface="Times New Roman" pitchFamily="18" charset="0"/>
                <a:cs typeface="Times New Roman" pitchFamily="18" charset="0"/>
              </a:rPr>
              <a:t>4</a:t>
            </a:r>
            <a:r>
              <a:rPr lang="en-US" altLang="zh-CN" sz="2400" b="1" dirty="0"/>
              <a:t>)</a:t>
            </a:r>
            <a:r>
              <a:rPr lang="zh-CN" altLang="zh-CN" sz="2400" b="1" dirty="0"/>
              <a:t>在一定温度时</a:t>
            </a:r>
            <a:r>
              <a:rPr lang="en-US" altLang="zh-CN" sz="2400" b="1" dirty="0"/>
              <a:t>,</a:t>
            </a:r>
            <a:r>
              <a:rPr lang="zh-CN" altLang="zh-CN" sz="2400" b="1" dirty="0"/>
              <a:t>同一种溶质的饱和溶液要比它的不饱和溶液浓</a:t>
            </a:r>
            <a:r>
              <a:rPr lang="zh-CN" altLang="en-US" sz="2400" b="1" dirty="0" smtClean="0">
                <a:latin typeface="宋体" pitchFamily="2" charset="-122"/>
                <a:ea typeface="宋体" pitchFamily="2" charset="-122"/>
              </a:rPr>
              <a:t>。</a:t>
            </a:r>
            <a:endParaRPr lang="zh-CN" altLang="en-US" sz="2400" b="1" dirty="0">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14638623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20001" y="1190190"/>
            <a:ext cx="4301180" cy="646331"/>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3  </a:t>
            </a:r>
            <a:r>
              <a:rPr lang="zh-CN" altLang="en-US" sz="2400" b="1" dirty="0" smtClean="0">
                <a:solidFill>
                  <a:schemeClr val="accent2"/>
                </a:solidFill>
                <a:latin typeface="Times New Roman" pitchFamily="18" charset="0"/>
                <a:ea typeface="黑体" pitchFamily="49" charset="-122"/>
              </a:rPr>
              <a:t>溶解度</a:t>
            </a:r>
            <a:endParaRPr lang="en-US" altLang="zh-CN" sz="2400" b="1" dirty="0" smtClean="0">
              <a:solidFill>
                <a:schemeClr val="accent2"/>
              </a:solidFill>
              <a:latin typeface="Times New Roman" pitchFamily="18" charset="0"/>
              <a:ea typeface="黑体" pitchFamily="49" charset="-122"/>
            </a:endParaRPr>
          </a:p>
        </p:txBody>
      </p:sp>
      <p:sp>
        <p:nvSpPr>
          <p:cNvPr id="11" name="TextBox 10"/>
          <p:cNvSpPr txBox="1"/>
          <p:nvPr/>
        </p:nvSpPr>
        <p:spPr>
          <a:xfrm>
            <a:off x="361243" y="1971989"/>
            <a:ext cx="11469511" cy="4196020"/>
          </a:xfrm>
          <a:prstGeom prst="rect">
            <a:avLst/>
          </a:prstGeom>
          <a:noFill/>
        </p:spPr>
        <p:txBody>
          <a:bodyPr wrap="square" rtlCol="0">
            <a:spAutoFit/>
          </a:bodyPr>
          <a:lstStyle/>
          <a:p>
            <a:pPr algn="just">
              <a:lnSpc>
                <a:spcPts val="4000"/>
              </a:lnSpc>
            </a:pPr>
            <a:r>
              <a:rPr lang="en-US" altLang="zh-CN" sz="2400" b="1" dirty="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固体溶解度</a:t>
            </a:r>
          </a:p>
          <a:p>
            <a:pPr algn="just">
              <a:lnSpc>
                <a:spcPts val="4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）概念：在</a:t>
            </a:r>
            <a:r>
              <a:rPr lang="zh-CN" altLang="en-US" sz="2400" b="1" dirty="0">
                <a:latin typeface="Times New Roman" pitchFamily="18" charset="0"/>
                <a:ea typeface="宋体" pitchFamily="2" charset="-122"/>
                <a:cs typeface="Times New Roman" pitchFamily="18" charset="0"/>
              </a:rPr>
              <a:t>一定温度</a:t>
            </a:r>
            <a:r>
              <a:rPr lang="zh-CN" altLang="en-US" sz="2400" b="1" dirty="0" smtClean="0">
                <a:latin typeface="Times New Roman" pitchFamily="18" charset="0"/>
                <a:ea typeface="宋体" pitchFamily="2" charset="-122"/>
                <a:cs typeface="Times New Roman" pitchFamily="18" charset="0"/>
              </a:rPr>
              <a:t>下，某</a:t>
            </a:r>
            <a:r>
              <a:rPr lang="zh-CN" altLang="en-US" sz="2400" b="1" dirty="0">
                <a:latin typeface="Times New Roman" pitchFamily="18" charset="0"/>
                <a:ea typeface="宋体" pitchFamily="2" charset="-122"/>
                <a:cs typeface="Times New Roman" pitchFamily="18" charset="0"/>
              </a:rPr>
              <a:t>固体物质在</a:t>
            </a:r>
            <a:r>
              <a:rPr lang="en-US" altLang="zh-CN" sz="2400" b="1" dirty="0">
                <a:latin typeface="Times New Roman" pitchFamily="18" charset="0"/>
                <a:ea typeface="宋体" pitchFamily="2" charset="-122"/>
                <a:cs typeface="Times New Roman" pitchFamily="18" charset="0"/>
              </a:rPr>
              <a:t>100 g</a:t>
            </a:r>
            <a:r>
              <a:rPr lang="zh-CN" altLang="en-US" sz="2400" b="1" dirty="0">
                <a:latin typeface="Times New Roman" pitchFamily="18" charset="0"/>
                <a:ea typeface="宋体" pitchFamily="2" charset="-122"/>
                <a:cs typeface="Times New Roman" pitchFamily="18" charset="0"/>
              </a:rPr>
              <a:t>溶剂里达到饱和状态时所溶解的</a:t>
            </a:r>
            <a:r>
              <a:rPr lang="zh-CN" altLang="en-US" sz="2400" b="1" dirty="0" smtClean="0">
                <a:latin typeface="Times New Roman" pitchFamily="18" charset="0"/>
                <a:ea typeface="宋体" pitchFamily="2" charset="-122"/>
                <a:cs typeface="Times New Roman" pitchFamily="18" charset="0"/>
              </a:rPr>
              <a:t>质量，叫做</a:t>
            </a:r>
            <a:r>
              <a:rPr lang="zh-CN" altLang="en-US" sz="2400" b="1" dirty="0">
                <a:latin typeface="Times New Roman" pitchFamily="18" charset="0"/>
                <a:ea typeface="宋体" pitchFamily="2" charset="-122"/>
                <a:cs typeface="Times New Roman" pitchFamily="18" charset="0"/>
              </a:rPr>
              <a:t>这种物质在该溶剂中的溶解度。</a:t>
            </a:r>
          </a:p>
          <a:p>
            <a:pPr algn="just">
              <a:lnSpc>
                <a:spcPts val="4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）理解</a:t>
            </a:r>
            <a:r>
              <a:rPr lang="zh-CN" altLang="en-US" sz="2400" b="1" dirty="0">
                <a:latin typeface="Times New Roman" pitchFamily="18" charset="0"/>
                <a:ea typeface="宋体" pitchFamily="2" charset="-122"/>
                <a:cs typeface="Times New Roman" pitchFamily="18" charset="0"/>
              </a:rPr>
              <a:t>固体的溶解度需要抓住四个要素</a:t>
            </a:r>
          </a:p>
          <a:p>
            <a:pPr algn="just">
              <a:lnSpc>
                <a:spcPts val="4000"/>
              </a:lnSpc>
            </a:pPr>
            <a:r>
              <a:rPr lang="zh-CN" altLang="en-US" sz="2400" b="1" dirty="0">
                <a:latin typeface="Times New Roman" pitchFamily="18" charset="0"/>
                <a:ea typeface="宋体" pitchFamily="2" charset="-122"/>
                <a:cs typeface="Times New Roman" pitchFamily="18" charset="0"/>
              </a:rPr>
              <a:t>“</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条件；</a:t>
            </a:r>
            <a:r>
              <a:rPr lang="en-US" altLang="zh-CN"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ts val="4000"/>
              </a:lnSpc>
            </a:pPr>
            <a:r>
              <a:rPr lang="en-US" altLang="zh-CN" sz="2400" b="1" dirty="0" smtClean="0">
                <a:latin typeface="宋体" pitchFamily="2" charset="-122"/>
                <a:ea typeface="宋体" pitchFamily="2" charset="-122"/>
                <a:cs typeface="Times New Roman" pitchFamily="18" charset="0"/>
              </a:rPr>
              <a:t>“</a:t>
            </a:r>
            <a:r>
              <a:rPr lang="zh-CN" altLang="en-US" sz="2400" b="1" u="sng" dirty="0">
                <a:latin typeface="宋体" pitchFamily="2" charset="-122"/>
                <a:ea typeface="宋体" pitchFamily="2" charset="-122"/>
                <a:cs typeface="Times New Roman" pitchFamily="18" charset="0"/>
              </a:rPr>
              <a:t>　　　　　</a:t>
            </a:r>
            <a:r>
              <a:rPr lang="zh-CN" altLang="en-US" sz="2400" b="1" u="sng" dirty="0" smtClean="0">
                <a:latin typeface="宋体" pitchFamily="2" charset="-122"/>
                <a:ea typeface="宋体" pitchFamily="2" charset="-122"/>
                <a:cs typeface="Times New Roman" pitchFamily="18" charset="0"/>
              </a:rPr>
              <a:t> </a:t>
            </a:r>
            <a:r>
              <a:rPr lang="zh-CN" altLang="en-US" sz="2400" b="1" u="sng" dirty="0">
                <a:latin typeface="宋体" pitchFamily="2" charset="-122"/>
                <a:ea typeface="宋体" pitchFamily="2" charset="-122"/>
                <a:cs typeface="Times New Roman" pitchFamily="18" charset="0"/>
              </a:rPr>
              <a:t>　　</a:t>
            </a:r>
            <a:r>
              <a:rPr lang="zh-CN" altLang="en-US" sz="2400" b="1" dirty="0">
                <a:latin typeface="宋体" pitchFamily="2" charset="-122"/>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衡量</a:t>
            </a:r>
            <a:r>
              <a:rPr lang="zh-CN" altLang="en-US" sz="2400" b="1" dirty="0" smtClean="0">
                <a:latin typeface="Times New Roman" pitchFamily="18" charset="0"/>
                <a:ea typeface="宋体" pitchFamily="2" charset="-122"/>
                <a:cs typeface="Times New Roman" pitchFamily="18" charset="0"/>
              </a:rPr>
              <a:t>标准；</a:t>
            </a:r>
            <a:r>
              <a:rPr lang="en-US" altLang="zh-CN"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ts val="4000"/>
              </a:lnSpc>
            </a:pPr>
            <a:r>
              <a:rPr lang="en-US" altLang="zh-CN" sz="2400" b="1" dirty="0" smtClean="0">
                <a:latin typeface="宋体" pitchFamily="2" charset="-122"/>
                <a:ea typeface="宋体" pitchFamily="2" charset="-122"/>
                <a:cs typeface="Times New Roman" pitchFamily="18" charset="0"/>
              </a:rPr>
              <a:t>“</a:t>
            </a:r>
            <a:r>
              <a:rPr lang="zh-CN" altLang="en-US" sz="2400" b="1" u="sng" dirty="0">
                <a:latin typeface="宋体" pitchFamily="2" charset="-122"/>
                <a:ea typeface="宋体" pitchFamily="2" charset="-122"/>
                <a:cs typeface="Times New Roman" pitchFamily="18" charset="0"/>
              </a:rPr>
              <a:t>　　　　　</a:t>
            </a:r>
            <a:r>
              <a:rPr lang="zh-CN" altLang="en-US" sz="2400" b="1" u="sng" dirty="0" smtClean="0">
                <a:latin typeface="宋体" pitchFamily="2" charset="-122"/>
                <a:ea typeface="宋体" pitchFamily="2" charset="-122"/>
                <a:cs typeface="Times New Roman" pitchFamily="18" charset="0"/>
              </a:rPr>
              <a:t> </a:t>
            </a:r>
            <a:r>
              <a:rPr lang="zh-CN" altLang="en-US" sz="2400" b="1" u="sng" dirty="0">
                <a:latin typeface="宋体" pitchFamily="2" charset="-122"/>
                <a:ea typeface="宋体" pitchFamily="2" charset="-122"/>
                <a:cs typeface="Times New Roman" pitchFamily="18" charset="0"/>
              </a:rPr>
              <a:t>　　</a:t>
            </a:r>
            <a:r>
              <a:rPr lang="zh-CN" altLang="en-US" sz="2400" b="1" dirty="0">
                <a:latin typeface="宋体" pitchFamily="2" charset="-122"/>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对溶液的</a:t>
            </a:r>
            <a:r>
              <a:rPr lang="zh-CN" altLang="en-US" sz="2400" b="1" dirty="0" smtClean="0">
                <a:latin typeface="Times New Roman" pitchFamily="18" charset="0"/>
                <a:ea typeface="宋体" pitchFamily="2" charset="-122"/>
                <a:cs typeface="Times New Roman" pitchFamily="18" charset="0"/>
              </a:rPr>
              <a:t>要求；</a:t>
            </a:r>
            <a:r>
              <a:rPr lang="en-US" altLang="zh-CN"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ts val="4000"/>
              </a:lnSpc>
            </a:pPr>
            <a:r>
              <a:rPr lang="en-US" altLang="zh-CN" sz="2400" b="1" dirty="0">
                <a:latin typeface="宋体" pitchFamily="2" charset="-122"/>
                <a:ea typeface="宋体" pitchFamily="2" charset="-122"/>
                <a:cs typeface="Times New Roman" pitchFamily="18" charset="0"/>
              </a:rPr>
              <a:t>“</a:t>
            </a:r>
            <a:r>
              <a:rPr lang="en-US" altLang="zh-CN" sz="2400" b="1" u="sng" dirty="0">
                <a:latin typeface="宋体" pitchFamily="2" charset="-122"/>
                <a:ea typeface="宋体" pitchFamily="2" charset="-122"/>
                <a:cs typeface="Times New Roman" pitchFamily="18" charset="0"/>
              </a:rPr>
              <a:t> </a:t>
            </a:r>
            <a:r>
              <a:rPr lang="zh-CN" altLang="en-US" sz="2400" b="1" u="sng" dirty="0">
                <a:latin typeface="宋体" pitchFamily="2" charset="-122"/>
                <a:ea typeface="宋体" pitchFamily="2" charset="-122"/>
                <a:cs typeface="Times New Roman" pitchFamily="18" charset="0"/>
              </a:rPr>
              <a:t>　　　　　　　</a:t>
            </a:r>
            <a:r>
              <a:rPr lang="zh-CN" altLang="en-US" sz="2400" b="1" dirty="0">
                <a:latin typeface="宋体" pitchFamily="2" charset="-122"/>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溶解度的单位是“克”。</a:t>
            </a:r>
          </a:p>
        </p:txBody>
      </p:sp>
      <p:sp>
        <p:nvSpPr>
          <p:cNvPr id="12" name="TextBox 11"/>
          <p:cNvSpPr txBox="1"/>
          <p:nvPr/>
        </p:nvSpPr>
        <p:spPr>
          <a:xfrm>
            <a:off x="1047491" y="4036132"/>
            <a:ext cx="1422184"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一定温度</a:t>
            </a:r>
          </a:p>
        </p:txBody>
      </p:sp>
      <p:grpSp>
        <p:nvGrpSpPr>
          <p:cNvPr id="18" name="组合 17"/>
          <p:cNvGrpSpPr/>
          <p:nvPr/>
        </p:nvGrpSpPr>
        <p:grpSpPr>
          <a:xfrm>
            <a:off x="8071557" y="824822"/>
            <a:ext cx="1746910" cy="457900"/>
            <a:chOff x="8480182" y="1575737"/>
            <a:chExt cx="1678579" cy="520692"/>
          </a:xfrm>
        </p:grpSpPr>
        <p:sp>
          <p:nvSpPr>
            <p:cNvPr id="19" name="圆角矩形 1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TextBox 7"/>
          <p:cNvSpPr txBox="1"/>
          <p:nvPr/>
        </p:nvSpPr>
        <p:spPr>
          <a:xfrm>
            <a:off x="1047491" y="4560990"/>
            <a:ext cx="1495922"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100 g</a:t>
            </a:r>
            <a:r>
              <a:rPr lang="zh-CN" altLang="en-US" sz="2400" b="1" dirty="0">
                <a:solidFill>
                  <a:srgbClr val="FF0000"/>
                </a:solidFill>
                <a:latin typeface="宋体" pitchFamily="2" charset="-122"/>
                <a:ea typeface="宋体" pitchFamily="2" charset="-122"/>
              </a:rPr>
              <a:t>溶剂</a:t>
            </a:r>
          </a:p>
        </p:txBody>
      </p:sp>
      <p:sp>
        <p:nvSpPr>
          <p:cNvPr id="9" name="TextBox 8"/>
          <p:cNvSpPr txBox="1"/>
          <p:nvPr/>
        </p:nvSpPr>
        <p:spPr>
          <a:xfrm>
            <a:off x="1104262" y="5068989"/>
            <a:ext cx="1422184"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rPr>
              <a:t>饱和状态</a:t>
            </a:r>
            <a:endParaRPr lang="zh-CN" altLang="en-US" sz="2400" b="1" dirty="0">
              <a:solidFill>
                <a:srgbClr val="FF0000"/>
              </a:solidFill>
              <a:latin typeface="宋体" pitchFamily="2" charset="-122"/>
              <a:ea typeface="宋体" pitchFamily="2" charset="-122"/>
            </a:endParaRPr>
          </a:p>
        </p:txBody>
      </p:sp>
      <p:sp>
        <p:nvSpPr>
          <p:cNvPr id="13" name="TextBox 12"/>
          <p:cNvSpPr txBox="1"/>
          <p:nvPr/>
        </p:nvSpPr>
        <p:spPr>
          <a:xfrm>
            <a:off x="1025239" y="5576799"/>
            <a:ext cx="1731564"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溶解的质量</a:t>
            </a:r>
          </a:p>
        </p:txBody>
      </p:sp>
    </p:spTree>
    <p:extLst>
      <p:ext uri="{BB962C8B-B14F-4D97-AF65-F5344CB8AC3E}">
        <p14:creationId xmlns:p14="http://schemas.microsoft.com/office/powerpoint/2010/main" xmlns="" val="1777987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P spid="9"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TextBox 2"/>
          <p:cNvSpPr txBox="1"/>
          <p:nvPr/>
        </p:nvSpPr>
        <p:spPr>
          <a:xfrm>
            <a:off x="508000" y="1133982"/>
            <a:ext cx="11187289" cy="3970318"/>
          </a:xfrm>
          <a:prstGeom prst="rect">
            <a:avLst/>
          </a:prstGeom>
          <a:noFill/>
        </p:spPr>
        <p:txBody>
          <a:bodyPr wrap="square" rtlCol="0">
            <a:spAutoFit/>
          </a:bodyPr>
          <a:lstStyle/>
          <a:p>
            <a:pPr>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）影响</a:t>
            </a:r>
            <a:r>
              <a:rPr lang="zh-CN" altLang="en-US" sz="2400" b="1" dirty="0">
                <a:latin typeface="Times New Roman" pitchFamily="18" charset="0"/>
                <a:ea typeface="宋体" pitchFamily="2" charset="-122"/>
                <a:cs typeface="Times New Roman" pitchFamily="18" charset="0"/>
              </a:rPr>
              <a:t>固体溶解度的因素</a:t>
            </a:r>
          </a:p>
          <a:p>
            <a:pPr>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内因</a:t>
            </a:r>
            <a:r>
              <a:rPr lang="en-US" altLang="zh-CN" sz="2400" b="1" dirty="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外因</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主要是温度。大多数固体物质的溶解度随着温度的升高而 </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，如</a:t>
            </a:r>
            <a:r>
              <a:rPr lang="en-US" altLang="zh-CN" sz="2400" b="1" dirty="0" smtClean="0">
                <a:latin typeface="Times New Roman" pitchFamily="18" charset="0"/>
                <a:ea typeface="宋体" pitchFamily="2" charset="-122"/>
                <a:cs typeface="Times New Roman" pitchFamily="18" charset="0"/>
              </a:rPr>
              <a:t>KNO</a:t>
            </a:r>
            <a:r>
              <a:rPr lang="en-US" altLang="zh-CN" sz="2400" b="1" baseline="-25000"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；少数</a:t>
            </a:r>
            <a:r>
              <a:rPr lang="zh-CN" altLang="en-US" sz="2400" b="1" dirty="0">
                <a:latin typeface="Times New Roman" pitchFamily="18" charset="0"/>
                <a:ea typeface="宋体" pitchFamily="2" charset="-122"/>
                <a:cs typeface="Times New Roman" pitchFamily="18" charset="0"/>
              </a:rPr>
              <a:t>固体物质的溶解度受温度变化影响</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，如 </a:t>
            </a:r>
            <a:r>
              <a:rPr lang="en-US" altLang="zh-CN" sz="2400" b="1" dirty="0" err="1" smtClean="0">
                <a:latin typeface="Times New Roman" pitchFamily="18" charset="0"/>
                <a:ea typeface="宋体" pitchFamily="2" charset="-122"/>
                <a:cs typeface="Times New Roman" pitchFamily="18" charset="0"/>
              </a:rPr>
              <a:t>NaCl</a:t>
            </a:r>
            <a:r>
              <a:rPr lang="en-US" altLang="zh-CN" sz="2400" b="1"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；极</a:t>
            </a:r>
            <a:r>
              <a:rPr lang="zh-CN" altLang="en-US" sz="2400" b="1" dirty="0">
                <a:latin typeface="Times New Roman" pitchFamily="18" charset="0"/>
                <a:ea typeface="宋体" pitchFamily="2" charset="-122"/>
                <a:cs typeface="Times New Roman" pitchFamily="18" charset="0"/>
              </a:rPr>
              <a:t>少数固体物质的溶解度随着温度的升高而</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，如 </a:t>
            </a:r>
            <a:r>
              <a:rPr lang="en-US" altLang="zh-CN" sz="2400" b="1" dirty="0" err="1" smtClean="0">
                <a:latin typeface="Times New Roman" pitchFamily="18" charset="0"/>
                <a:ea typeface="宋体" pitchFamily="2" charset="-122"/>
                <a:cs typeface="Times New Roman" pitchFamily="18" charset="0"/>
              </a:rPr>
              <a:t>Ca</a:t>
            </a:r>
            <a:r>
              <a:rPr lang="en-US" altLang="zh-CN" sz="2400" b="1" dirty="0" smtClean="0">
                <a:latin typeface="宋体" pitchFamily="2" charset="-122"/>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OH</a:t>
            </a:r>
            <a:r>
              <a:rPr lang="en-US" altLang="zh-CN" sz="2400" b="1" dirty="0" smtClean="0">
                <a:latin typeface="宋体" pitchFamily="2" charset="-122"/>
                <a:ea typeface="宋体" pitchFamily="2" charset="-122"/>
                <a:cs typeface="Times New Roman" pitchFamily="18" charset="0"/>
              </a:rPr>
              <a:t>)</a:t>
            </a:r>
            <a:r>
              <a:rPr lang="en-US" altLang="zh-CN" sz="2400" b="1" baseline="-25000" dirty="0" smtClean="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 </a:t>
            </a:r>
          </a:p>
          <a:p>
            <a:pPr>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）溶解度</a:t>
            </a:r>
            <a:r>
              <a:rPr lang="zh-CN" altLang="en-US" sz="2400" b="1" dirty="0">
                <a:latin typeface="Times New Roman" pitchFamily="18" charset="0"/>
                <a:ea typeface="宋体" pitchFamily="2" charset="-122"/>
                <a:cs typeface="Times New Roman" pitchFamily="18" charset="0"/>
              </a:rPr>
              <a:t>与溶解性的关系</a:t>
            </a:r>
          </a:p>
          <a:p>
            <a:pPr algn="just">
              <a:lnSpc>
                <a:spcPct val="150000"/>
              </a:lnSpc>
            </a:pPr>
            <a:r>
              <a:rPr lang="en-US" altLang="zh-CN" sz="2400" b="1" dirty="0">
                <a:latin typeface="Times New Roman" pitchFamily="18" charset="0"/>
                <a:ea typeface="宋体" pitchFamily="2" charset="-122"/>
                <a:cs typeface="Times New Roman" pitchFamily="18" charset="0"/>
              </a:rPr>
              <a:t>20 ℃</a:t>
            </a:r>
            <a:r>
              <a:rPr lang="zh-CN" altLang="en-US" sz="2400" b="1" dirty="0">
                <a:latin typeface="Times New Roman" pitchFamily="18" charset="0"/>
                <a:ea typeface="宋体" pitchFamily="2" charset="-122"/>
                <a:cs typeface="Times New Roman" pitchFamily="18" charset="0"/>
              </a:rPr>
              <a:t>时在水中</a:t>
            </a:r>
            <a:r>
              <a:rPr lang="en-US" altLang="zh-CN" sz="2400" b="1" dirty="0">
                <a:latin typeface="Times New Roman" pitchFamily="18" charset="0"/>
                <a:ea typeface="宋体" pitchFamily="2" charset="-122"/>
                <a:cs typeface="Times New Roman" pitchFamily="18" charset="0"/>
              </a:rPr>
              <a:t>:</a:t>
            </a:r>
          </a:p>
        </p:txBody>
      </p:sp>
      <p:graphicFrame>
        <p:nvGraphicFramePr>
          <p:cNvPr id="10" name="表格 9"/>
          <p:cNvGraphicFramePr>
            <a:graphicFrameLocks noGrp="1"/>
          </p:cNvGraphicFramePr>
          <p:nvPr>
            <p:extLst>
              <p:ext uri="{D42A27DB-BD31-4B8C-83A1-F6EECF244321}">
                <p14:modId xmlns:p14="http://schemas.microsoft.com/office/powerpoint/2010/main" xmlns="" val="3358948401"/>
              </p:ext>
            </p:extLst>
          </p:nvPr>
        </p:nvGraphicFramePr>
        <p:xfrm>
          <a:off x="1957440" y="5170309"/>
          <a:ext cx="8266365" cy="1248552"/>
        </p:xfrm>
        <a:graphic>
          <a:graphicData uri="http://schemas.openxmlformats.org/drawingml/2006/table">
            <a:tbl>
              <a:tblPr firstRow="1" bandRow="1">
                <a:tableStyleId>{5940675A-B579-460E-94D1-54222C63F5DA}</a:tableStyleId>
              </a:tblPr>
              <a:tblGrid>
                <a:gridCol w="1653273"/>
                <a:gridCol w="1653273"/>
                <a:gridCol w="1653273"/>
                <a:gridCol w="1653273"/>
                <a:gridCol w="1653273"/>
              </a:tblGrid>
              <a:tr h="624276">
                <a:tc>
                  <a:txBody>
                    <a:bodyPr/>
                    <a:lstStyle/>
                    <a:p>
                      <a:pPr algn="ctr">
                        <a:lnSpc>
                          <a:spcPct val="150000"/>
                        </a:lnSpc>
                      </a:pPr>
                      <a:r>
                        <a:rPr lang="zh-CN" altLang="en-US" sz="2000" b="1" dirty="0" smtClean="0">
                          <a:latin typeface="Times New Roman" pitchFamily="18" charset="0"/>
                          <a:ea typeface="黑体" pitchFamily="49" charset="-122"/>
                          <a:cs typeface="Times New Roman" pitchFamily="18" charset="0"/>
                        </a:rPr>
                        <a:t>溶解度</a:t>
                      </a:r>
                      <a:r>
                        <a:rPr lang="en-US" altLang="zh-CN" sz="2000" b="1" dirty="0" smtClean="0">
                          <a:latin typeface="Times New Roman" pitchFamily="18" charset="0"/>
                          <a:ea typeface="黑体" pitchFamily="49" charset="-122"/>
                          <a:cs typeface="Times New Roman" pitchFamily="18" charset="0"/>
                        </a:rPr>
                        <a:t>/g</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Times New Roman" pitchFamily="18" charset="0"/>
                          <a:ea typeface="宋体" pitchFamily="2" charset="-122"/>
                          <a:cs typeface="Times New Roman" pitchFamily="18" charset="0"/>
                        </a:rPr>
                        <a:t>＜</a:t>
                      </a:r>
                      <a:r>
                        <a:rPr lang="en-US" altLang="zh-CN" sz="2000" b="1" dirty="0" smtClean="0">
                          <a:latin typeface="Times New Roman" pitchFamily="18" charset="0"/>
                          <a:ea typeface="宋体" pitchFamily="2" charset="-122"/>
                          <a:cs typeface="Times New Roman" pitchFamily="18" charset="0"/>
                        </a:rPr>
                        <a:t>0.01</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lnSpc>
                          <a:spcPct val="150000"/>
                        </a:lnSpc>
                      </a:pPr>
                      <a:r>
                        <a:rPr lang="en-US" altLang="zh-CN" sz="2000" b="1" dirty="0" smtClean="0">
                          <a:latin typeface="Times New Roman" pitchFamily="18" charset="0"/>
                          <a:ea typeface="宋体" pitchFamily="2" charset="-122"/>
                          <a:cs typeface="Times New Roman" pitchFamily="18" charset="0"/>
                        </a:rPr>
                        <a:t>0.01~1</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chemeClr val="bg1"/>
                    </a:solidFill>
                  </a:tcPr>
                </a:tc>
                <a:tc>
                  <a:txBody>
                    <a:bodyPr/>
                    <a:lstStyle/>
                    <a:p>
                      <a:pPr algn="ctr">
                        <a:lnSpc>
                          <a:spcPct val="150000"/>
                        </a:lnSpc>
                      </a:pPr>
                      <a:r>
                        <a:rPr lang="en-US" altLang="zh-CN" sz="2000" b="1" dirty="0" smtClean="0">
                          <a:latin typeface="Times New Roman" pitchFamily="18" charset="0"/>
                          <a:ea typeface="宋体" pitchFamily="2" charset="-122"/>
                          <a:cs typeface="Times New Roman" pitchFamily="18" charset="0"/>
                        </a:rPr>
                        <a:t>1~10</a:t>
                      </a:r>
                      <a:endParaRPr lang="zh-CN" altLang="en-US" sz="2000" b="1" dirty="0">
                        <a:latin typeface="Times New Roman" pitchFamily="18" charset="0"/>
                        <a:ea typeface="宋体" pitchFamily="2" charset="-122"/>
                        <a:cs typeface="Times New Roman" pitchFamily="18" charset="0"/>
                      </a:endParaRPr>
                    </a:p>
                  </a:txBody>
                  <a:tcPr anchor="ctr">
                    <a:solidFill>
                      <a:schemeClr val="bg1"/>
                    </a:solidFill>
                  </a:tcPr>
                </a:tc>
                <a:tc>
                  <a:txBody>
                    <a:bodyPr/>
                    <a:lstStyle/>
                    <a:p>
                      <a:pPr algn="ctr">
                        <a:lnSpc>
                          <a:spcPct val="150000"/>
                        </a:lnSpc>
                      </a:pPr>
                      <a:r>
                        <a:rPr lang="en-US" altLang="zh-CN" sz="2000" b="1" dirty="0" smtClean="0">
                          <a:latin typeface="Times New Roman" pitchFamily="18" charset="0"/>
                          <a:ea typeface="宋体" pitchFamily="2" charset="-122"/>
                          <a:cs typeface="Times New Roman" pitchFamily="18" charset="0"/>
                        </a:rPr>
                        <a:t>&gt;10</a:t>
                      </a:r>
                      <a:endParaRPr lang="zh-CN" altLang="en-US" sz="2000" b="1" dirty="0">
                        <a:latin typeface="Times New Roman" pitchFamily="18" charset="0"/>
                        <a:ea typeface="宋体" pitchFamily="2" charset="-122"/>
                        <a:cs typeface="Times New Roman" pitchFamily="18" charset="0"/>
                      </a:endParaRPr>
                    </a:p>
                  </a:txBody>
                  <a:tcPr anchor="ctr">
                    <a:solidFill>
                      <a:schemeClr val="bg1"/>
                    </a:solidFill>
                  </a:tcPr>
                </a:tc>
              </a:tr>
              <a:tr h="624276">
                <a:tc>
                  <a:txBody>
                    <a:bodyPr/>
                    <a:lstStyle/>
                    <a:p>
                      <a:pPr algn="ctr">
                        <a:lnSpc>
                          <a:spcPct val="150000"/>
                        </a:lnSpc>
                      </a:pPr>
                      <a:r>
                        <a:rPr lang="zh-CN" altLang="en-US" sz="2000" b="1" dirty="0" smtClean="0">
                          <a:latin typeface="黑体" pitchFamily="49" charset="-122"/>
                          <a:ea typeface="黑体" pitchFamily="49" charset="-122"/>
                        </a:rPr>
                        <a:t>溶解性</a:t>
                      </a:r>
                      <a:endParaRPr lang="zh-CN" altLang="en-US" sz="2000" b="1" dirty="0">
                        <a:latin typeface="黑体" pitchFamily="49" charset="-122"/>
                        <a:ea typeface="黑体" pitchFamily="49" charset="-122"/>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en-US" altLang="zh-CN" sz="2000" b="1" dirty="0" smtClean="0">
                          <a:latin typeface="Times New Roman" pitchFamily="18" charset="0"/>
                          <a:ea typeface="宋体" pitchFamily="2" charset="-122"/>
                          <a:cs typeface="Times New Roman" pitchFamily="18" charset="0"/>
                        </a:rPr>
                        <a:t>________</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1800" b="1" kern="1200" dirty="0" smtClean="0">
                          <a:solidFill>
                            <a:schemeClr val="tx1"/>
                          </a:solidFill>
                          <a:effectLst/>
                          <a:latin typeface="Times New Roman" pitchFamily="18" charset="0"/>
                          <a:ea typeface="宋体" pitchFamily="2" charset="-122"/>
                          <a:cs typeface="Times New Roman" pitchFamily="18" charset="0"/>
                        </a:rPr>
                        <a:t>微溶</a:t>
                      </a:r>
                      <a:endParaRPr lang="en-US" altLang="zh-CN" sz="2000" b="1" kern="1200" dirty="0" smtClean="0">
                        <a:solidFill>
                          <a:schemeClr val="tx1"/>
                        </a:solidFill>
                        <a:effectLst/>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zh-CN" sz="1800" b="1" kern="1200" dirty="0" smtClean="0">
                          <a:solidFill>
                            <a:schemeClr val="tx1"/>
                          </a:solidFill>
                          <a:effectLst/>
                          <a:latin typeface="Times New Roman" pitchFamily="18" charset="0"/>
                          <a:ea typeface="宋体" pitchFamily="2" charset="-122"/>
                          <a:cs typeface="Times New Roman" pitchFamily="18" charset="0"/>
                        </a:rPr>
                        <a:t>可溶</a:t>
                      </a:r>
                      <a:endParaRPr lang="en-US" altLang="zh-CN" sz="2000" b="1" kern="1200" dirty="0" smtClean="0">
                        <a:solidFill>
                          <a:schemeClr val="tx1"/>
                        </a:solidFill>
                        <a:effectLst/>
                        <a:latin typeface="Times New Roman" pitchFamily="18" charset="0"/>
                        <a:ea typeface="宋体" pitchFamily="2" charset="-122"/>
                        <a:cs typeface="Times New Roman"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1" kern="1200" dirty="0" smtClean="0">
                          <a:solidFill>
                            <a:schemeClr val="tx1"/>
                          </a:solidFill>
                          <a:effectLst/>
                          <a:latin typeface="Times New Roman" pitchFamily="18" charset="0"/>
                          <a:ea typeface="宋体" pitchFamily="2" charset="-122"/>
                          <a:cs typeface="Times New Roman" pitchFamily="18" charset="0"/>
                        </a:rPr>
                        <a:t>_______</a:t>
                      </a:r>
                    </a:p>
                  </a:txBody>
                  <a:tcPr anchor="ctr"/>
                </a:tc>
              </a:tr>
            </a:tbl>
          </a:graphicData>
        </a:graphic>
      </p:graphicFrame>
      <p:sp>
        <p:nvSpPr>
          <p:cNvPr id="8" name="TextBox 7"/>
          <p:cNvSpPr txBox="1"/>
          <p:nvPr/>
        </p:nvSpPr>
        <p:spPr>
          <a:xfrm>
            <a:off x="2067962" y="1743580"/>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溶质</a:t>
            </a:r>
          </a:p>
        </p:txBody>
      </p:sp>
      <p:sp>
        <p:nvSpPr>
          <p:cNvPr id="9" name="TextBox 8"/>
          <p:cNvSpPr txBox="1"/>
          <p:nvPr/>
        </p:nvSpPr>
        <p:spPr>
          <a:xfrm>
            <a:off x="3587275" y="1743580"/>
            <a:ext cx="1731564"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溶剂的性质</a:t>
            </a:r>
          </a:p>
        </p:txBody>
      </p:sp>
      <p:sp>
        <p:nvSpPr>
          <p:cNvPr id="12" name="TextBox 11"/>
          <p:cNvSpPr txBox="1"/>
          <p:nvPr/>
        </p:nvSpPr>
        <p:spPr>
          <a:xfrm>
            <a:off x="9622467" y="2299270"/>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增大</a:t>
            </a:r>
          </a:p>
        </p:txBody>
      </p:sp>
      <p:sp>
        <p:nvSpPr>
          <p:cNvPr id="13" name="TextBox 12"/>
          <p:cNvSpPr txBox="1"/>
          <p:nvPr/>
        </p:nvSpPr>
        <p:spPr>
          <a:xfrm>
            <a:off x="7093755" y="2854441"/>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较小</a:t>
            </a:r>
          </a:p>
        </p:txBody>
      </p:sp>
      <p:sp>
        <p:nvSpPr>
          <p:cNvPr id="14" name="TextBox 13"/>
          <p:cNvSpPr txBox="1"/>
          <p:nvPr/>
        </p:nvSpPr>
        <p:spPr>
          <a:xfrm>
            <a:off x="5095622" y="3394292"/>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减小</a:t>
            </a:r>
          </a:p>
        </p:txBody>
      </p:sp>
      <p:sp>
        <p:nvSpPr>
          <p:cNvPr id="15" name="TextBox 14"/>
          <p:cNvSpPr txBox="1"/>
          <p:nvPr/>
        </p:nvSpPr>
        <p:spPr>
          <a:xfrm>
            <a:off x="4094421" y="5954335"/>
            <a:ext cx="649537" cy="369332"/>
          </a:xfrm>
          <a:prstGeom prst="rect">
            <a:avLst/>
          </a:prstGeom>
          <a:noFill/>
        </p:spPr>
        <p:txBody>
          <a:bodyPr wrap="none" rtlCol="0">
            <a:spAutoFit/>
          </a:bodyPr>
          <a:lstStyle/>
          <a:p>
            <a:r>
              <a:rPr lang="zh-CN" altLang="en-US" b="1" dirty="0">
                <a:solidFill>
                  <a:srgbClr val="FF0000"/>
                </a:solidFill>
                <a:latin typeface="宋体" pitchFamily="2" charset="-122"/>
                <a:ea typeface="宋体" pitchFamily="2" charset="-122"/>
              </a:rPr>
              <a:t>难溶</a:t>
            </a:r>
          </a:p>
        </p:txBody>
      </p:sp>
      <p:sp>
        <p:nvSpPr>
          <p:cNvPr id="16" name="TextBox 15"/>
          <p:cNvSpPr txBox="1"/>
          <p:nvPr/>
        </p:nvSpPr>
        <p:spPr>
          <a:xfrm>
            <a:off x="9076027" y="5959426"/>
            <a:ext cx="649537" cy="369332"/>
          </a:xfrm>
          <a:prstGeom prst="rect">
            <a:avLst/>
          </a:prstGeom>
          <a:noFill/>
        </p:spPr>
        <p:txBody>
          <a:bodyPr wrap="none" rtlCol="0">
            <a:spAutoFit/>
          </a:bodyPr>
          <a:lstStyle/>
          <a:p>
            <a:r>
              <a:rPr lang="zh-CN" altLang="en-US" b="1" dirty="0" smtClean="0">
                <a:solidFill>
                  <a:srgbClr val="FF0000"/>
                </a:solidFill>
                <a:latin typeface="宋体" pitchFamily="2" charset="-122"/>
                <a:ea typeface="宋体" pitchFamily="2" charset="-122"/>
              </a:rPr>
              <a:t>易溶</a:t>
            </a:r>
            <a:endParaRPr lang="zh-CN" altLang="en-US"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558606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randombar(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randombar(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randombar(horizontal)">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P spid="13" grpId="0"/>
      <p:bldP spid="14" grpId="0"/>
      <p:bldP spid="15"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TextBox 2"/>
          <p:cNvSpPr txBox="1"/>
          <p:nvPr/>
        </p:nvSpPr>
        <p:spPr>
          <a:xfrm>
            <a:off x="508000" y="1788744"/>
            <a:ext cx="11187289" cy="3970318"/>
          </a:xfrm>
          <a:prstGeom prst="rect">
            <a:avLst/>
          </a:prstGeom>
          <a:noFill/>
        </p:spPr>
        <p:txBody>
          <a:bodyPr wrap="square" rtlCol="0">
            <a:spAutoFit/>
          </a:bodyPr>
          <a:lstStyle/>
          <a:p>
            <a:pPr>
              <a:lnSpc>
                <a:spcPct val="150000"/>
              </a:lnSpc>
            </a:pPr>
            <a:r>
              <a:rPr lang="en-US" altLang="zh-CN" sz="2400" b="1"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气体溶解度</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）概念：气体</a:t>
            </a:r>
            <a:r>
              <a:rPr lang="zh-CN" altLang="en-US" sz="2400" b="1" dirty="0">
                <a:latin typeface="Times New Roman" pitchFamily="18" charset="0"/>
                <a:ea typeface="宋体" pitchFamily="2" charset="-122"/>
                <a:cs typeface="Times New Roman" pitchFamily="18" charset="0"/>
              </a:rPr>
              <a:t>在压强为</a:t>
            </a:r>
            <a:r>
              <a:rPr lang="en-US" altLang="zh-CN" sz="2400" b="1" dirty="0">
                <a:latin typeface="Times New Roman" pitchFamily="18" charset="0"/>
                <a:ea typeface="宋体" pitchFamily="2" charset="-122"/>
                <a:cs typeface="Times New Roman" pitchFamily="18" charset="0"/>
              </a:rPr>
              <a:t>101 </a:t>
            </a:r>
            <a:r>
              <a:rPr lang="en-US" altLang="zh-CN" sz="2400" b="1" dirty="0" err="1">
                <a:latin typeface="Times New Roman" pitchFamily="18" charset="0"/>
                <a:ea typeface="宋体" pitchFamily="2" charset="-122"/>
                <a:cs typeface="Times New Roman" pitchFamily="18" charset="0"/>
              </a:rPr>
              <a:t>kPa</a:t>
            </a:r>
            <a:r>
              <a:rPr lang="zh-CN" altLang="en-US" sz="2400" b="1" dirty="0">
                <a:latin typeface="Times New Roman" pitchFamily="18" charset="0"/>
                <a:ea typeface="宋体" pitchFamily="2" charset="-122"/>
                <a:cs typeface="Times New Roman" pitchFamily="18" charset="0"/>
              </a:rPr>
              <a:t>和一定温度</a:t>
            </a:r>
            <a:r>
              <a:rPr lang="zh-CN" altLang="en-US" sz="2400" b="1" dirty="0" smtClean="0">
                <a:latin typeface="Times New Roman" pitchFamily="18" charset="0"/>
                <a:ea typeface="宋体" pitchFamily="2" charset="-122"/>
                <a:cs typeface="Times New Roman" pitchFamily="18" charset="0"/>
              </a:rPr>
              <a:t>时，在</a:t>
            </a:r>
            <a:r>
              <a:rPr lang="en-US" altLang="zh-CN" sz="2400" b="1" dirty="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体积的水里溶解达到饱和状态时的气体体积。</a:t>
            </a:r>
          </a:p>
          <a:p>
            <a:pPr>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）影响</a:t>
            </a:r>
            <a:r>
              <a:rPr lang="zh-CN" altLang="en-US" sz="2400" b="1" dirty="0">
                <a:latin typeface="Times New Roman" pitchFamily="18" charset="0"/>
                <a:ea typeface="宋体" pitchFamily="2" charset="-122"/>
                <a:cs typeface="Times New Roman" pitchFamily="18" charset="0"/>
              </a:rPr>
              <a:t>气体溶解度的因素</a:t>
            </a:r>
          </a:p>
          <a:p>
            <a:pPr>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内因：气体</a:t>
            </a:r>
            <a:r>
              <a:rPr lang="zh-CN" altLang="en-US" sz="2400" b="1" dirty="0">
                <a:latin typeface="Times New Roman" pitchFamily="18" charset="0"/>
                <a:ea typeface="宋体" pitchFamily="2" charset="-122"/>
                <a:cs typeface="Times New Roman" pitchFamily="18" charset="0"/>
              </a:rPr>
              <a:t>本身的性质和溶剂种类。</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smtClean="0">
                <a:latin typeface="Times New Roman" pitchFamily="18" charset="0"/>
                <a:ea typeface="宋体" pitchFamily="2" charset="-122"/>
                <a:cs typeface="Times New Roman" pitchFamily="18" charset="0"/>
              </a:rPr>
              <a:t>外因：温度，气体</a:t>
            </a:r>
            <a:r>
              <a:rPr lang="zh-CN" altLang="en-US" sz="2400" b="1" dirty="0">
                <a:latin typeface="Times New Roman" pitchFamily="18" charset="0"/>
                <a:ea typeface="宋体" pitchFamily="2" charset="-122"/>
                <a:cs typeface="Times New Roman" pitchFamily="18" charset="0"/>
              </a:rPr>
              <a:t>的溶解度随温度升高而</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；压强，气体</a:t>
            </a:r>
            <a:r>
              <a:rPr lang="zh-CN" altLang="en-US" sz="2400" b="1" dirty="0">
                <a:latin typeface="Times New Roman" pitchFamily="18" charset="0"/>
                <a:ea typeface="宋体" pitchFamily="2" charset="-122"/>
                <a:cs typeface="Times New Roman" pitchFamily="18" charset="0"/>
              </a:rPr>
              <a:t>的溶解度随压强增大而 </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p:txBody>
      </p:sp>
      <p:sp>
        <p:nvSpPr>
          <p:cNvPr id="12" name="TextBox 11"/>
          <p:cNvSpPr txBox="1"/>
          <p:nvPr/>
        </p:nvSpPr>
        <p:spPr>
          <a:xfrm>
            <a:off x="6659484" y="4609281"/>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减小</a:t>
            </a:r>
          </a:p>
        </p:txBody>
      </p:sp>
      <p:sp>
        <p:nvSpPr>
          <p:cNvPr id="17" name="TextBox 16"/>
          <p:cNvSpPr txBox="1"/>
          <p:nvPr/>
        </p:nvSpPr>
        <p:spPr>
          <a:xfrm>
            <a:off x="1850416" y="5162436"/>
            <a:ext cx="803425"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rPr>
              <a:t>增大</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3727260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20000" y="2338459"/>
            <a:ext cx="5221067" cy="627895"/>
            <a:chOff x="1034884" y="629878"/>
            <a:chExt cx="5221067" cy="627895"/>
          </a:xfrm>
        </p:grpSpPr>
        <p:sp>
          <p:nvSpPr>
            <p:cNvPr id="7" name="圆角矩形 6">
              <a:hlinkClick r:id="rId5" action="ppaction://hlinksldjump"/>
            </p:cNvPr>
            <p:cNvSpPr/>
            <p:nvPr>
              <p:custDataLst>
                <p:tags r:id="rId1"/>
              </p:custDataLst>
            </p:nvPr>
          </p:nvSpPr>
          <p:spPr>
            <a:xfrm flipH="1">
              <a:off x="2642681" y="664479"/>
              <a:ext cx="3613270"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溶液的形成、乳化</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1</a:t>
              </a:r>
              <a:endParaRPr lang="zh-CN" altLang="en-US" sz="2400" b="1" strike="noStrike" noProof="1">
                <a:solidFill>
                  <a:schemeClr val="bg1"/>
                </a:solidFill>
                <a:latin typeface="Times New Roman" pitchFamily="18" charset="0"/>
                <a:cs typeface="Times New Roman" pitchFamily="18" charset="0"/>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3324118"/>
            <a:ext cx="11128375" cy="2792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en-US" altLang="zh-CN" sz="2400" b="1" dirty="0">
                <a:latin typeface="Times New Roman" pitchFamily="18" charset="0"/>
                <a:ea typeface="宋体" pitchFamily="2" charset="-122"/>
              </a:rPr>
              <a:t>1</a:t>
            </a:r>
            <a:r>
              <a:rPr lang="en-US" altLang="zh-CN" sz="2400" b="1" dirty="0" smtClean="0">
                <a:latin typeface="Times New Roman" pitchFamily="18" charset="0"/>
                <a:ea typeface="宋体" pitchFamily="2" charset="-122"/>
              </a:rPr>
              <a:t>.</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2014·</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4</a:t>
            </a:r>
            <a:r>
              <a:rPr lang="zh-CN" altLang="en-US" sz="2400" b="1" dirty="0">
                <a:latin typeface="Times New Roman" pitchFamily="18" charset="0"/>
                <a:ea typeface="宋体" pitchFamily="2" charset="-122"/>
              </a:rPr>
              <a:t>）下列关于溶液的说法中正确的是（</a:t>
            </a:r>
            <a:r>
              <a:rPr lang="zh-CN" altLang="zh-CN" sz="2400" b="1" dirty="0">
                <a:latin typeface="Times New Roman" pitchFamily="18" charset="0"/>
                <a:ea typeface="宋体" pitchFamily="2" charset="-122"/>
              </a:rPr>
              <a:t>　</a:t>
            </a:r>
            <a:r>
              <a:rPr lang="zh-CN" altLang="zh-CN" sz="2400" b="1" dirty="0" smtClean="0">
                <a:latin typeface="Times New Roman" pitchFamily="18" charset="0"/>
                <a:ea typeface="宋体" pitchFamily="2" charset="-122"/>
              </a:rPr>
              <a:t>　</a:t>
            </a:r>
            <a:r>
              <a:rPr lang="zh-CN" altLang="en-US" sz="2400" b="1" dirty="0" smtClean="0">
                <a:latin typeface="Times New Roman" pitchFamily="18" charset="0"/>
                <a:ea typeface="宋体" pitchFamily="2" charset="-122"/>
              </a:rPr>
              <a:t>）</a:t>
            </a:r>
            <a:endParaRPr lang="en-US" altLang="zh-CN" sz="2400" b="1" dirty="0" smtClean="0">
              <a:latin typeface="Times New Roman" pitchFamily="18" charset="0"/>
              <a:ea typeface="宋体" pitchFamily="2" charset="-122"/>
            </a:endParaRPr>
          </a:p>
          <a:p>
            <a:pPr>
              <a:lnSpc>
                <a:spcPct val="150000"/>
              </a:lnSpc>
            </a:pPr>
            <a:r>
              <a:rPr lang="en-US" altLang="zh-CN" sz="2400" b="1" dirty="0" smtClean="0">
                <a:latin typeface="Times New Roman" pitchFamily="18" charset="0"/>
                <a:ea typeface="宋体" pitchFamily="2" charset="-122"/>
              </a:rPr>
              <a:t>A</a:t>
            </a:r>
            <a:r>
              <a:rPr lang="en-US" altLang="zh-CN" sz="2400" b="1" dirty="0">
                <a:latin typeface="Times New Roman" pitchFamily="18" charset="0"/>
                <a:ea typeface="宋体" pitchFamily="2" charset="-122"/>
              </a:rPr>
              <a:t>.</a:t>
            </a:r>
            <a:r>
              <a:rPr lang="zh-CN" altLang="en-US" sz="2400" b="1" dirty="0">
                <a:latin typeface="Times New Roman" pitchFamily="18" charset="0"/>
                <a:ea typeface="宋体" pitchFamily="2" charset="-122"/>
              </a:rPr>
              <a:t>水可以溶解任何物质</a:t>
            </a:r>
          </a:p>
          <a:p>
            <a:pPr>
              <a:lnSpc>
                <a:spcPct val="150000"/>
              </a:lnSpc>
            </a:pPr>
            <a:r>
              <a:rPr lang="en-US" altLang="zh-CN" sz="2400" b="1" dirty="0">
                <a:latin typeface="Times New Roman" pitchFamily="18" charset="0"/>
                <a:ea typeface="宋体" pitchFamily="2" charset="-122"/>
              </a:rPr>
              <a:t>B.</a:t>
            </a:r>
            <a:r>
              <a:rPr lang="zh-CN" altLang="en-US" sz="2400" b="1" dirty="0">
                <a:latin typeface="Times New Roman" pitchFamily="18" charset="0"/>
                <a:ea typeface="宋体" pitchFamily="2" charset="-122"/>
              </a:rPr>
              <a:t>物质溶于水时都放出热量</a:t>
            </a:r>
          </a:p>
          <a:p>
            <a:pPr>
              <a:lnSpc>
                <a:spcPct val="150000"/>
              </a:lnSpc>
            </a:pPr>
            <a:r>
              <a:rPr lang="en-US" altLang="zh-CN" sz="2400" b="1" dirty="0">
                <a:latin typeface="Times New Roman" pitchFamily="18" charset="0"/>
                <a:ea typeface="宋体" pitchFamily="2" charset="-122"/>
              </a:rPr>
              <a:t>C.</a:t>
            </a:r>
            <a:r>
              <a:rPr lang="zh-CN" altLang="en-US" sz="2400" b="1" dirty="0">
                <a:latin typeface="Times New Roman" pitchFamily="18" charset="0"/>
                <a:ea typeface="宋体" pitchFamily="2" charset="-122"/>
              </a:rPr>
              <a:t>溶质可以是固体</a:t>
            </a:r>
            <a:r>
              <a:rPr lang="en-US" altLang="zh-CN" sz="2400" b="1" dirty="0">
                <a:latin typeface="Times New Roman" pitchFamily="18" charset="0"/>
                <a:ea typeface="宋体" pitchFamily="2" charset="-122"/>
              </a:rPr>
              <a:t>,</a:t>
            </a:r>
            <a:r>
              <a:rPr lang="zh-CN" altLang="en-US" sz="2400" b="1" dirty="0">
                <a:latin typeface="Times New Roman" pitchFamily="18" charset="0"/>
                <a:ea typeface="宋体" pitchFamily="2" charset="-122"/>
              </a:rPr>
              <a:t>也可以是液体或气体</a:t>
            </a:r>
          </a:p>
          <a:p>
            <a:pPr>
              <a:lnSpc>
                <a:spcPct val="150000"/>
              </a:lnSpc>
            </a:pPr>
            <a:r>
              <a:rPr lang="en-US" altLang="zh-CN" sz="2400" b="1" dirty="0">
                <a:latin typeface="Times New Roman" pitchFamily="18" charset="0"/>
                <a:ea typeface="宋体" pitchFamily="2" charset="-122"/>
              </a:rPr>
              <a:t>D.</a:t>
            </a:r>
            <a:r>
              <a:rPr lang="zh-CN" altLang="en-US" sz="2400" b="1" dirty="0">
                <a:latin typeface="Times New Roman" pitchFamily="18" charset="0"/>
                <a:ea typeface="宋体" pitchFamily="2" charset="-122"/>
              </a:rPr>
              <a:t>饱和溶液就是不能再溶解任何物质的溶液</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8140525" y="3430904"/>
            <a:ext cx="461606"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C</a:t>
            </a:r>
            <a:endParaRPr lang="zh-CN" altLang="en-US" sz="2400" b="1" dirty="0">
              <a:solidFill>
                <a:srgbClr val="FF0000"/>
              </a:solidFill>
              <a:latin typeface="Times New Roman" pitchFamily="18" charset="0"/>
              <a:cs typeface="Times New Roman" pitchFamily="18" charset="0"/>
            </a:endParaRPr>
          </a:p>
        </p:txBody>
      </p:sp>
      <p:grpSp>
        <p:nvGrpSpPr>
          <p:cNvPr id="2" name="组合 1"/>
          <p:cNvGrpSpPr/>
          <p:nvPr/>
        </p:nvGrpSpPr>
        <p:grpSpPr>
          <a:xfrm>
            <a:off x="2574681" y="1276195"/>
            <a:ext cx="5882885" cy="729465"/>
            <a:chOff x="823582" y="935961"/>
            <a:chExt cx="5767939" cy="729465"/>
          </a:xfrm>
        </p:grpSpPr>
        <p:sp>
          <p:nvSpPr>
            <p:cNvPr id="13" name="圆角矩形 12">
              <a:extLst>
                <a:ext uri="{FF2B5EF4-FFF2-40B4-BE49-F238E27FC236}">
                  <a16:creationId xmlns="" xmlns:a16="http://schemas.microsoft.com/office/drawing/2014/main"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4" name="矩形 13">
              <a:extLst>
                <a:ext uri="{FF2B5EF4-FFF2-40B4-BE49-F238E27FC236}">
                  <a16:creationId xmlns="" xmlns:a16="http://schemas.microsoft.com/office/drawing/2014/main"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数据链接</a:t>
              </a:r>
              <a:r>
                <a:rPr kumimoji="1" lang="en-US" altLang="zh-CN" sz="2800" b="1" dirty="0">
                  <a:latin typeface="宋体" pitchFamily="2" charset="-122"/>
                  <a:ea typeface="宋体" pitchFamily="2" charset="-122"/>
                </a:rPr>
                <a:t> </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真题试做</a:t>
              </a:r>
              <a:endParaRPr kumimoji="1" lang="zh-CN" altLang="en-US" sz="2800" b="1" dirty="0">
                <a:latin typeface="宋体" pitchFamily="2" charset="-122"/>
                <a:ea typeface="宋体" pitchFamily="2" charset="-122"/>
              </a:endParaRPr>
            </a:p>
          </p:txBody>
        </p:sp>
        <p:sp>
          <p:nvSpPr>
            <p:cNvPr id="15" name="椭圆 14">
              <a:extLst>
                <a:ext uri="{FF2B5EF4-FFF2-40B4-BE49-F238E27FC236}">
                  <a16:creationId xmlns="" xmlns:a16="http://schemas.microsoft.com/office/drawing/2014/main"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TextBox 15"/>
            <p:cNvSpPr txBox="1"/>
            <p:nvPr/>
          </p:nvSpPr>
          <p:spPr>
            <a:xfrm>
              <a:off x="1245421" y="1049837"/>
              <a:ext cx="585627" cy="523220"/>
            </a:xfrm>
            <a:prstGeom prst="rect">
              <a:avLst/>
            </a:prstGeom>
            <a:noFill/>
          </p:spPr>
          <p:txBody>
            <a:bodyPr wrap="square" rtlCol="0">
              <a:spAutoFit/>
            </a:bodyPr>
            <a:lstStyle/>
            <a:p>
              <a:pPr algn="ctr"/>
              <a:r>
                <a:rPr lang="en-US" altLang="zh-CN" sz="2800" b="1" dirty="0" smtClean="0">
                  <a:solidFill>
                    <a:schemeClr val="bg1"/>
                  </a:solidFill>
                  <a:latin typeface="Times New Roman" pitchFamily="18" charset="0"/>
                  <a:ea typeface="宋体" pitchFamily="2" charset="-122"/>
                  <a:cs typeface="Times New Roman" pitchFamily="18" charset="0"/>
                </a:rPr>
                <a:t>1</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Tree>
    <p:extLst>
      <p:ext uri="{BB962C8B-B14F-4D97-AF65-F5344CB8AC3E}">
        <p14:creationId xmlns:p14="http://schemas.microsoft.com/office/powerpoint/2010/main" xmlns="" val="2622750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 name="TextBox 9"/>
          <p:cNvSpPr txBox="1"/>
          <p:nvPr/>
        </p:nvSpPr>
        <p:spPr>
          <a:xfrm>
            <a:off x="719999" y="1955232"/>
            <a:ext cx="10230223" cy="576248"/>
          </a:xfrm>
          <a:prstGeom prst="rect">
            <a:avLst/>
          </a:prstGeom>
          <a:noFill/>
        </p:spPr>
        <p:txBody>
          <a:bodyPr wrap="square" rtlCol="0">
            <a:spAutoFit/>
          </a:bodyPr>
          <a:lstStyle/>
          <a:p>
            <a:pPr algn="just">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考点 </a:t>
            </a:r>
            <a:r>
              <a:rPr lang="en-US" altLang="zh-CN" sz="2400" b="1" dirty="0" smtClean="0">
                <a:solidFill>
                  <a:schemeClr val="accent2"/>
                </a:solidFill>
                <a:latin typeface="Times New Roman" pitchFamily="18" charset="0"/>
                <a:ea typeface="黑体" pitchFamily="49" charset="-122"/>
                <a:cs typeface="Times New Roman" pitchFamily="18" charset="0"/>
              </a:rPr>
              <a:t>4</a:t>
            </a:r>
            <a:r>
              <a:rPr lang="zh-CN" altLang="en-US" sz="2400" b="1" dirty="0">
                <a:solidFill>
                  <a:schemeClr val="accent2"/>
                </a:solidFill>
                <a:latin typeface="Times New Roman" pitchFamily="18" charset="0"/>
                <a:ea typeface="黑体" pitchFamily="49" charset="-122"/>
                <a:cs typeface="Times New Roman" pitchFamily="18" charset="0"/>
              </a:rPr>
              <a:t>　</a:t>
            </a:r>
            <a:r>
              <a:rPr lang="zh-CN" altLang="en-US" sz="2400" b="1" dirty="0" smtClean="0">
                <a:solidFill>
                  <a:schemeClr val="accent2"/>
                </a:solidFill>
                <a:latin typeface="Times New Roman" pitchFamily="18" charset="0"/>
                <a:ea typeface="黑体" pitchFamily="49" charset="-122"/>
                <a:cs typeface="Times New Roman" pitchFamily="18" charset="0"/>
              </a:rPr>
              <a:t>溶解</a:t>
            </a:r>
            <a:r>
              <a:rPr lang="zh-CN" altLang="en-US" sz="2400" b="1" dirty="0">
                <a:solidFill>
                  <a:schemeClr val="accent2"/>
                </a:solidFill>
                <a:latin typeface="Times New Roman" pitchFamily="18" charset="0"/>
                <a:ea typeface="黑体" pitchFamily="49" charset="-122"/>
                <a:cs typeface="Times New Roman" pitchFamily="18" charset="0"/>
              </a:rPr>
              <a:t>度曲</a:t>
            </a:r>
            <a:r>
              <a:rPr lang="zh-CN" altLang="en-US" sz="2400" b="1" dirty="0" smtClean="0">
                <a:solidFill>
                  <a:schemeClr val="accent2"/>
                </a:solidFill>
                <a:latin typeface="Times New Roman" pitchFamily="18" charset="0"/>
                <a:ea typeface="黑体" pitchFamily="49" charset="-122"/>
                <a:cs typeface="Times New Roman" pitchFamily="18" charset="0"/>
              </a:rPr>
              <a:t>线</a:t>
            </a:r>
            <a:endParaRPr lang="en-US" altLang="zh-CN" sz="2400" b="1" dirty="0">
              <a:solidFill>
                <a:schemeClr val="accent2"/>
              </a:solidFill>
              <a:latin typeface="黑体" pitchFamily="49" charset="-122"/>
              <a:ea typeface="黑体" pitchFamily="49" charset="-122"/>
              <a:cs typeface="Times New Roman" pitchFamily="18" charset="0"/>
            </a:endParaRPr>
          </a:p>
        </p:txBody>
      </p:sp>
      <p:sp>
        <p:nvSpPr>
          <p:cNvPr id="12" name="TextBox 11"/>
          <p:cNvSpPr txBox="1"/>
          <p:nvPr/>
        </p:nvSpPr>
        <p:spPr>
          <a:xfrm>
            <a:off x="719999" y="3148469"/>
            <a:ext cx="11031734" cy="1754326"/>
          </a:xfrm>
          <a:prstGeom prst="rect">
            <a:avLst/>
          </a:prstGeom>
          <a:noFill/>
        </p:spPr>
        <p:txBody>
          <a:bodyPr wrap="square" rtlCol="0">
            <a:spAutoFit/>
          </a:bodyPr>
          <a:lstStyle/>
          <a:p>
            <a:pPr algn="just">
              <a:lnSpc>
                <a:spcPct val="150000"/>
              </a:lnSpc>
            </a:pPr>
            <a:r>
              <a:rPr lang="en-US" altLang="zh-CN" sz="2400" b="1" dirty="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概念</a:t>
            </a:r>
          </a:p>
          <a:p>
            <a:pPr algn="just">
              <a:lnSpc>
                <a:spcPct val="150000"/>
              </a:lnSpc>
            </a:pPr>
            <a:r>
              <a:rPr lang="zh-CN" altLang="en-US" sz="2400" b="1" dirty="0">
                <a:latin typeface="Times New Roman" pitchFamily="18" charset="0"/>
                <a:ea typeface="宋体" pitchFamily="2" charset="-122"/>
                <a:cs typeface="Times New Roman" pitchFamily="18" charset="0"/>
              </a:rPr>
              <a:t>用纵坐标表示溶解度</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横坐标表示</a:t>
            </a:r>
            <a:r>
              <a:rPr lang="zh-CN" altLang="en-US" sz="2400" b="1" dirty="0" smtClean="0">
                <a:latin typeface="Times New Roman" pitchFamily="18" charset="0"/>
                <a:ea typeface="宋体" pitchFamily="2" charset="-122"/>
                <a:cs typeface="Times New Roman" pitchFamily="18" charset="0"/>
              </a:rPr>
              <a:t>温度，得到</a:t>
            </a:r>
            <a:r>
              <a:rPr lang="zh-CN" altLang="en-US" sz="2400" b="1" dirty="0">
                <a:latin typeface="Times New Roman" pitchFamily="18" charset="0"/>
                <a:ea typeface="宋体" pitchFamily="2" charset="-122"/>
                <a:cs typeface="Times New Roman" pitchFamily="18" charset="0"/>
              </a:rPr>
              <a:t>表示物质的</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随</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变化</a:t>
            </a:r>
            <a:r>
              <a:rPr lang="zh-CN" altLang="en-US" sz="2400" b="1" dirty="0">
                <a:latin typeface="Times New Roman" pitchFamily="18" charset="0"/>
                <a:ea typeface="宋体" pitchFamily="2" charset="-122"/>
                <a:cs typeface="Times New Roman" pitchFamily="18" charset="0"/>
              </a:rPr>
              <a:t>的曲线</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p:txBody>
      </p:sp>
      <p:sp>
        <p:nvSpPr>
          <p:cNvPr id="7" name="TextBox 6"/>
          <p:cNvSpPr txBox="1"/>
          <p:nvPr/>
        </p:nvSpPr>
        <p:spPr>
          <a:xfrm>
            <a:off x="8454419" y="3772221"/>
            <a:ext cx="111280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溶解度</a:t>
            </a:r>
          </a:p>
        </p:txBody>
      </p:sp>
      <p:sp>
        <p:nvSpPr>
          <p:cNvPr id="8" name="TextBox 7"/>
          <p:cNvSpPr txBox="1"/>
          <p:nvPr/>
        </p:nvSpPr>
        <p:spPr>
          <a:xfrm>
            <a:off x="10191004" y="3767177"/>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温度</a:t>
            </a:r>
          </a:p>
        </p:txBody>
      </p:sp>
    </p:spTree>
    <p:extLst>
      <p:ext uri="{BB962C8B-B14F-4D97-AF65-F5344CB8AC3E}">
        <p14:creationId xmlns:p14="http://schemas.microsoft.com/office/powerpoint/2010/main" xmlns="" val="3166616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451556" y="1417050"/>
            <a:ext cx="8493456" cy="5078313"/>
          </a:xfrm>
          <a:prstGeom prst="rect">
            <a:avLst/>
          </a:prstGeom>
          <a:noFill/>
        </p:spPr>
        <p:txBody>
          <a:bodyPr wrap="square" rtlCol="0">
            <a:spAutoFit/>
          </a:bodyPr>
          <a:lstStyle/>
          <a:p>
            <a:pPr>
              <a:lnSpc>
                <a:spcPct val="150000"/>
              </a:lnSpc>
            </a:pPr>
            <a:r>
              <a:rPr lang="en-US" altLang="zh-CN" sz="2400" b="1" dirty="0" smtClean="0">
                <a:latin typeface="Times New Roman" pitchFamily="18" charset="0"/>
                <a:cs typeface="Times New Roman" pitchFamily="18" charset="0"/>
              </a:rPr>
              <a:t>2</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意义</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如图所示</a:t>
            </a:r>
            <a:r>
              <a:rPr lang="en-US" altLang="zh-CN" sz="2400" b="1" dirty="0">
                <a:latin typeface="宋体" pitchFamily="2" charset="-122"/>
                <a:ea typeface="宋体" pitchFamily="2" charset="-122"/>
                <a:cs typeface="Times New Roman" pitchFamily="18" charset="0"/>
              </a:rPr>
              <a:t>)</a:t>
            </a:r>
            <a:endParaRPr lang="zh-CN" altLang="zh-CN" sz="2400" b="1" dirty="0">
              <a:latin typeface="宋体" pitchFamily="2" charset="-122"/>
              <a:ea typeface="宋体" pitchFamily="2" charset="-122"/>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点</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曲线上的每一个点表示物质在该点所对应温度下的</a:t>
            </a:r>
            <a:r>
              <a:rPr lang="zh-CN" altLang="zh-CN" sz="2400" b="1" dirty="0" smtClean="0">
                <a:latin typeface="Times New Roman" pitchFamily="18" charset="0"/>
                <a:cs typeface="Times New Roman" pitchFamily="18" charset="0"/>
              </a:rPr>
              <a:t>溶解度</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两</a:t>
            </a:r>
            <a:r>
              <a:rPr lang="zh-CN" altLang="zh-CN" sz="2400" b="1" dirty="0">
                <a:latin typeface="Times New Roman" pitchFamily="18" charset="0"/>
                <a:cs typeface="Times New Roman" pitchFamily="18" charset="0"/>
              </a:rPr>
              <a:t>条曲线的交点表示两物质在该点所对应的温度下的溶解度相同。如</a:t>
            </a:r>
            <a:r>
              <a:rPr lang="en-US" altLang="zh-CN" sz="2400" b="1" dirty="0">
                <a:latin typeface="Times New Roman" pitchFamily="18" charset="0"/>
                <a:cs typeface="Times New Roman" pitchFamily="18" charset="0"/>
              </a:rPr>
              <a:t>:</a:t>
            </a:r>
            <a:r>
              <a:rPr lang="en-US" altLang="zh-CN" sz="2400" b="1" i="1" dirty="0">
                <a:latin typeface="Times New Roman" pitchFamily="18" charset="0"/>
                <a:cs typeface="Times New Roman" pitchFamily="18" charset="0"/>
              </a:rPr>
              <a:t>t</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时</a:t>
            </a: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的溶解度为</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nSpc>
                <a:spcPct val="150000"/>
              </a:lnSpc>
            </a:pPr>
            <a:r>
              <a:rPr lang="en-US" altLang="zh-CN" sz="2400" b="1" i="1" dirty="0">
                <a:latin typeface="Times New Roman" pitchFamily="18" charset="0"/>
                <a:cs typeface="Times New Roman" pitchFamily="18" charset="0"/>
              </a:rPr>
              <a:t>P</a:t>
            </a:r>
            <a:r>
              <a:rPr lang="zh-CN" altLang="zh-CN" sz="2400" b="1" dirty="0">
                <a:latin typeface="Times New Roman" pitchFamily="18" charset="0"/>
                <a:cs typeface="Times New Roman" pitchFamily="18" charset="0"/>
              </a:rPr>
              <a:t>点的含义是</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线</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表示物质的溶解度随温度变化的情况。</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面</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曲线以下平面内的任何</a:t>
            </a:r>
            <a:r>
              <a:rPr lang="zh-CN" altLang="zh-CN" sz="2400" b="1" dirty="0" smtClean="0">
                <a:latin typeface="Times New Roman" pitchFamily="18" charset="0"/>
                <a:cs typeface="Times New Roman" pitchFamily="18" charset="0"/>
              </a:rPr>
              <a:t>点</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表示</a:t>
            </a:r>
            <a:r>
              <a:rPr lang="zh-CN" altLang="zh-CN" sz="2400" b="1" dirty="0">
                <a:latin typeface="Times New Roman" pitchFamily="18" charset="0"/>
                <a:cs typeface="Times New Roman" pitchFamily="18" charset="0"/>
              </a:rPr>
              <a:t>该温度下的溶液为</a:t>
            </a:r>
            <a:r>
              <a:rPr lang="en-US"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_________</a:t>
            </a:r>
            <a:r>
              <a:rPr lang="zh-CN" altLang="zh-CN" sz="2400" b="1" dirty="0" smtClean="0">
                <a:latin typeface="Times New Roman" pitchFamily="18" charset="0"/>
                <a:cs typeface="Times New Roman" pitchFamily="18" charset="0"/>
              </a:rPr>
              <a:t>溶液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曲线</a:t>
            </a:r>
            <a:r>
              <a:rPr lang="zh-CN" altLang="zh-CN" sz="2400" b="1" dirty="0">
                <a:latin typeface="Times New Roman" pitchFamily="18" charset="0"/>
                <a:cs typeface="Times New Roman" pitchFamily="18" charset="0"/>
              </a:rPr>
              <a:t>及曲线以上平面内的任何点均表示该温度下的溶液为</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溶液</a:t>
            </a:r>
            <a:r>
              <a:rPr lang="zh-CN" altLang="zh-CN" sz="2400" b="1" dirty="0">
                <a:latin typeface="Times New Roman" pitchFamily="18" charset="0"/>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pic>
        <p:nvPicPr>
          <p:cNvPr id="7" name="1412.eps" descr="id:2147502982;FounderCES"/>
          <p:cNvPicPr>
            <a:picLocks noChangeAspect="1"/>
          </p:cNvPicPr>
          <p:nvPr/>
        </p:nvPicPr>
        <p:blipFill>
          <a:blip r:embed="rId4"/>
          <a:stretch>
            <a:fillRect/>
          </a:stretch>
        </p:blipFill>
        <p:spPr>
          <a:xfrm>
            <a:off x="9249812" y="2966206"/>
            <a:ext cx="2258369" cy="1980000"/>
          </a:xfrm>
          <a:prstGeom prst="rect">
            <a:avLst/>
          </a:prstGeom>
        </p:spPr>
      </p:pic>
      <p:sp>
        <p:nvSpPr>
          <p:cNvPr id="8" name="TextBox 7"/>
          <p:cNvSpPr txBox="1"/>
          <p:nvPr/>
        </p:nvSpPr>
        <p:spPr>
          <a:xfrm>
            <a:off x="5349974" y="3140043"/>
            <a:ext cx="723275"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80 g</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9" name="TextBox 8"/>
          <p:cNvSpPr txBox="1"/>
          <p:nvPr/>
        </p:nvSpPr>
        <p:spPr>
          <a:xfrm>
            <a:off x="2792717" y="3668928"/>
            <a:ext cx="4297971"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在</a:t>
            </a:r>
            <a:r>
              <a:rPr lang="en-US" altLang="zh-CN" sz="2400" b="1" i="1" dirty="0">
                <a:solidFill>
                  <a:srgbClr val="FF0000"/>
                </a:solidFill>
                <a:latin typeface="Times New Roman" pitchFamily="18" charset="0"/>
                <a:ea typeface="宋体" pitchFamily="2" charset="-122"/>
                <a:cs typeface="Times New Roman" pitchFamily="18" charset="0"/>
              </a:rPr>
              <a:t>t</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 ℃</a:t>
            </a:r>
            <a:r>
              <a:rPr lang="zh-CN" altLang="en-US" sz="2400" b="1" dirty="0" smtClean="0">
                <a:solidFill>
                  <a:srgbClr val="FF0000"/>
                </a:solidFill>
                <a:latin typeface="宋体" pitchFamily="2" charset="-122"/>
                <a:ea typeface="宋体" pitchFamily="2" charset="-122"/>
              </a:rPr>
              <a:t>时，</a:t>
            </a:r>
            <a:r>
              <a:rPr lang="en-US" altLang="zh-CN" sz="2400" b="1" dirty="0" smtClean="0">
                <a:solidFill>
                  <a:srgbClr val="FF0000"/>
                </a:solidFill>
                <a:latin typeface="Times New Roman" pitchFamily="18" charset="0"/>
                <a:ea typeface="宋体" pitchFamily="2" charset="-122"/>
                <a:cs typeface="Times New Roman" pitchFamily="18" charset="0"/>
              </a:rPr>
              <a:t>A</a:t>
            </a:r>
            <a:r>
              <a:rPr lang="zh-CN" altLang="en-US" sz="2400" b="1" dirty="0">
                <a:solidFill>
                  <a:srgbClr val="FF0000"/>
                </a:solidFill>
                <a:latin typeface="Times New Roman" pitchFamily="18" charset="0"/>
                <a:ea typeface="宋体" pitchFamily="2" charset="-122"/>
                <a:cs typeface="Times New Roman" pitchFamily="18" charset="0"/>
              </a:rPr>
              <a:t>和</a:t>
            </a:r>
            <a:r>
              <a:rPr lang="en-US" altLang="zh-CN" sz="2400" b="1" dirty="0">
                <a:solidFill>
                  <a:srgbClr val="FF0000"/>
                </a:solidFill>
                <a:latin typeface="Times New Roman" pitchFamily="18" charset="0"/>
                <a:ea typeface="宋体" pitchFamily="2" charset="-122"/>
                <a:cs typeface="Times New Roman" pitchFamily="18" charset="0"/>
              </a:rPr>
              <a:t>C</a:t>
            </a:r>
            <a:r>
              <a:rPr lang="zh-CN" altLang="en-US" sz="2400" b="1" dirty="0">
                <a:solidFill>
                  <a:srgbClr val="FF0000"/>
                </a:solidFill>
                <a:latin typeface="宋体" pitchFamily="2" charset="-122"/>
                <a:ea typeface="宋体" pitchFamily="2" charset="-122"/>
              </a:rPr>
              <a:t>的溶解度相同</a:t>
            </a:r>
          </a:p>
        </p:txBody>
      </p:sp>
      <p:sp>
        <p:nvSpPr>
          <p:cNvPr id="11" name="TextBox 10"/>
          <p:cNvSpPr txBox="1"/>
          <p:nvPr/>
        </p:nvSpPr>
        <p:spPr>
          <a:xfrm>
            <a:off x="633616" y="5375244"/>
            <a:ext cx="111280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不饱和</a:t>
            </a:r>
          </a:p>
        </p:txBody>
      </p:sp>
      <p:sp>
        <p:nvSpPr>
          <p:cNvPr id="13" name="TextBox 12"/>
          <p:cNvSpPr txBox="1"/>
          <p:nvPr/>
        </p:nvSpPr>
        <p:spPr>
          <a:xfrm>
            <a:off x="2646300" y="5893493"/>
            <a:ext cx="803425"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rPr>
              <a:t>饱和</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1029433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677336" y="1529940"/>
            <a:ext cx="10905066" cy="4524315"/>
          </a:xfrm>
          <a:prstGeom prst="rect">
            <a:avLst/>
          </a:prstGeom>
          <a:noFill/>
        </p:spPr>
        <p:txBody>
          <a:bodyPr wrap="square" rtlCol="0">
            <a:spAutoFit/>
          </a:bodyPr>
          <a:lstStyle/>
          <a:p>
            <a:pPr>
              <a:lnSpc>
                <a:spcPct val="150000"/>
              </a:lnSpc>
            </a:pPr>
            <a:r>
              <a:rPr lang="en-US" altLang="zh-CN" sz="2400" b="1" dirty="0">
                <a:latin typeface="Times New Roman" pitchFamily="18" charset="0"/>
                <a:cs typeface="Times New Roman" pitchFamily="18" charset="0"/>
              </a:rPr>
              <a:t>3.</a:t>
            </a:r>
            <a:r>
              <a:rPr lang="zh-CN" altLang="en-US" sz="2400" b="1" dirty="0">
                <a:latin typeface="Times New Roman" pitchFamily="18" charset="0"/>
                <a:cs typeface="Times New Roman" pitchFamily="18" charset="0"/>
              </a:rPr>
              <a:t>溶解度曲线的应用</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）利用</a:t>
            </a:r>
            <a:r>
              <a:rPr lang="zh-CN" altLang="en-US" sz="2400" b="1" dirty="0">
                <a:latin typeface="Times New Roman" pitchFamily="18" charset="0"/>
                <a:cs typeface="Times New Roman" pitchFamily="18" charset="0"/>
              </a:rPr>
              <a:t>溶解度曲线可以查出某物质在不同温度下的</a:t>
            </a:r>
            <a:r>
              <a:rPr lang="zh-CN" altLang="en-US" sz="2400" b="1" dirty="0" smtClean="0">
                <a:latin typeface="Times New Roman" pitchFamily="18" charset="0"/>
                <a:cs typeface="Times New Roman" pitchFamily="18" charset="0"/>
              </a:rPr>
              <a:t>溶解度，并</a:t>
            </a:r>
            <a:r>
              <a:rPr lang="zh-CN" altLang="en-US" sz="2400" b="1" dirty="0">
                <a:latin typeface="Times New Roman" pitchFamily="18" charset="0"/>
                <a:cs typeface="Times New Roman" pitchFamily="18" charset="0"/>
              </a:rPr>
              <a:t>根据物质的溶解度判断其溶解性</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难溶、微溶、可溶、易溶</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cs typeface="Times New Roman" pitchFamily="18" charset="0"/>
              </a:rPr>
              <a:t>。</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）可以</a:t>
            </a:r>
            <a:r>
              <a:rPr lang="zh-CN" altLang="en-US" sz="2400" b="1" dirty="0">
                <a:latin typeface="Times New Roman" pitchFamily="18" charset="0"/>
                <a:cs typeface="Times New Roman" pitchFamily="18" charset="0"/>
              </a:rPr>
              <a:t>比较在同一温度下不同物质溶解度的相对大小。如</a:t>
            </a:r>
            <a:r>
              <a:rPr lang="en-US" altLang="zh-CN" sz="2400" b="1" i="1" dirty="0">
                <a:latin typeface="Times New Roman" pitchFamily="18" charset="0"/>
                <a:cs typeface="Times New Roman" pitchFamily="18" charset="0"/>
              </a:rPr>
              <a:t>t</a:t>
            </a:r>
            <a:r>
              <a:rPr lang="en-US" altLang="zh-CN" sz="2400" b="1" baseline="-25000" dirty="0">
                <a:latin typeface="Times New Roman" pitchFamily="18" charset="0"/>
                <a:cs typeface="Times New Roman" pitchFamily="18" charset="0"/>
              </a:rPr>
              <a:t>1</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时</a:t>
            </a:r>
            <a:r>
              <a:rPr lang="en-US" altLang="zh-CN" sz="2400" b="1" dirty="0">
                <a:latin typeface="Times New Roman" pitchFamily="18" charset="0"/>
                <a:cs typeface="Times New Roman" pitchFamily="18" charset="0"/>
              </a:rPr>
              <a:t>A</a:t>
            </a: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B</a:t>
            </a: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C</a:t>
            </a:r>
            <a:r>
              <a:rPr lang="zh-CN" altLang="en-US" sz="2400" b="1" dirty="0">
                <a:latin typeface="Times New Roman" pitchFamily="18" charset="0"/>
                <a:cs typeface="Times New Roman" pitchFamily="18" charset="0"/>
              </a:rPr>
              <a:t>溶解度由大到小的顺序为</a:t>
            </a:r>
            <a:r>
              <a:rPr lang="zh-CN" altLang="en-US" sz="2400" b="1" u="sng" dirty="0">
                <a:latin typeface="Times New Roman" pitchFamily="18" charset="0"/>
                <a:cs typeface="Times New Roman" pitchFamily="18" charset="0"/>
              </a:rPr>
              <a:t> 　　　　　　</a:t>
            </a:r>
            <a:r>
              <a:rPr lang="zh-CN" altLang="en-US" sz="2400" b="1" dirty="0">
                <a:latin typeface="Times New Roman" pitchFamily="18" charset="0"/>
                <a:cs typeface="Times New Roman" pitchFamily="18" charset="0"/>
              </a:rPr>
              <a:t>。 </a:t>
            </a:r>
          </a:p>
          <a:p>
            <a:pPr>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）根据</a:t>
            </a:r>
            <a:r>
              <a:rPr lang="zh-CN" altLang="en-US" sz="2400" b="1" dirty="0">
                <a:latin typeface="Times New Roman" pitchFamily="18" charset="0"/>
                <a:cs typeface="Times New Roman" pitchFamily="18" charset="0"/>
              </a:rPr>
              <a:t>溶解度曲线的走向</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可以看出某物质的溶解度随温度的变化情况。</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）总结</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饱和溶液和不饱和溶液相互转化的方法。如</a:t>
            </a:r>
            <a:r>
              <a:rPr lang="en-US" altLang="zh-CN" sz="2400" b="1" i="1" dirty="0">
                <a:latin typeface="Times New Roman" pitchFamily="18" charset="0"/>
                <a:cs typeface="Times New Roman" pitchFamily="18" charset="0"/>
              </a:rPr>
              <a:t>N</a:t>
            </a:r>
            <a:r>
              <a:rPr lang="zh-CN" altLang="en-US" sz="2400" b="1" dirty="0">
                <a:latin typeface="Times New Roman" pitchFamily="18" charset="0"/>
                <a:cs typeface="Times New Roman" pitchFamily="18" charset="0"/>
              </a:rPr>
              <a:t>点为</a:t>
            </a:r>
            <a:r>
              <a:rPr lang="en-US" altLang="zh-CN" sz="2400" b="1" i="1" dirty="0">
                <a:latin typeface="Times New Roman" pitchFamily="18" charset="0"/>
                <a:cs typeface="Times New Roman" pitchFamily="18" charset="0"/>
              </a:rPr>
              <a:t>t</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a:t>
            </a:r>
            <a:r>
              <a:rPr lang="zh-CN" altLang="en-US" sz="2400" b="1" dirty="0" smtClean="0">
                <a:latin typeface="Times New Roman" pitchFamily="18" charset="0"/>
                <a:cs typeface="Times New Roman" pitchFamily="18" charset="0"/>
              </a:rPr>
              <a:t>时</a:t>
            </a:r>
            <a:r>
              <a:rPr lang="en-US" altLang="zh-CN" sz="2400" b="1" dirty="0" smtClean="0">
                <a:latin typeface="Times New Roman" pitchFamily="18" charset="0"/>
                <a:cs typeface="Times New Roman" pitchFamily="18" charset="0"/>
              </a:rPr>
              <a:t>A</a:t>
            </a:r>
            <a:r>
              <a:rPr lang="zh-CN" altLang="en-US" sz="2400" b="1" dirty="0" smtClean="0">
                <a:latin typeface="Times New Roman" pitchFamily="18" charset="0"/>
                <a:cs typeface="Times New Roman" pitchFamily="18" charset="0"/>
              </a:rPr>
              <a:t>的</a:t>
            </a:r>
            <a:r>
              <a:rPr lang="en-US" altLang="zh-CN" sz="2400" b="1" dirty="0" smtClean="0">
                <a:latin typeface="Times New Roman" pitchFamily="18" charset="0"/>
                <a:cs typeface="Times New Roman" pitchFamily="18" charset="0"/>
              </a:rPr>
              <a:t>_______</a:t>
            </a:r>
            <a:r>
              <a:rPr lang="zh-CN" altLang="en-US" sz="2400" b="1" dirty="0" smtClean="0">
                <a:latin typeface="Times New Roman" pitchFamily="18" charset="0"/>
                <a:cs typeface="Times New Roman" pitchFamily="18" charset="0"/>
              </a:rPr>
              <a:t>溶液，可</a:t>
            </a:r>
            <a:r>
              <a:rPr lang="zh-CN" altLang="en-US" sz="2400" b="1" dirty="0">
                <a:latin typeface="Times New Roman" pitchFamily="18" charset="0"/>
                <a:cs typeface="Times New Roman" pitchFamily="18" charset="0"/>
              </a:rPr>
              <a:t>通过</a:t>
            </a:r>
            <a:r>
              <a:rPr lang="zh-CN" altLang="en-US" sz="2400" b="1" u="sng" dirty="0">
                <a:latin typeface="Times New Roman" pitchFamily="18" charset="0"/>
                <a:cs typeface="Times New Roman" pitchFamily="18" charset="0"/>
              </a:rPr>
              <a:t> 　　　　　　　　　　　　　</a:t>
            </a:r>
            <a:r>
              <a:rPr lang="zh-CN" altLang="en-US" sz="2400" b="1" u="sng" dirty="0" smtClean="0">
                <a:latin typeface="Times New Roman" pitchFamily="18" charset="0"/>
                <a:cs typeface="Times New Roman" pitchFamily="18" charset="0"/>
              </a:rPr>
              <a:t>  </a:t>
            </a:r>
            <a:r>
              <a:rPr lang="zh-CN" altLang="en-US" sz="2400" b="1" u="sng" dirty="0">
                <a:latin typeface="Times New Roman" pitchFamily="18" charset="0"/>
                <a:cs typeface="Times New Roman" pitchFamily="18" charset="0"/>
              </a:rPr>
              <a:t>　</a:t>
            </a:r>
            <a:r>
              <a:rPr lang="zh-CN" altLang="en-US" sz="2400" b="1" dirty="0">
                <a:latin typeface="Times New Roman" pitchFamily="18" charset="0"/>
                <a:cs typeface="Times New Roman" pitchFamily="18" charset="0"/>
              </a:rPr>
              <a:t>的方法使它变为饱和。</a:t>
            </a:r>
          </a:p>
        </p:txBody>
      </p:sp>
      <p:sp>
        <p:nvSpPr>
          <p:cNvPr id="8" name="TextBox 7"/>
          <p:cNvSpPr txBox="1"/>
          <p:nvPr/>
        </p:nvSpPr>
        <p:spPr>
          <a:xfrm>
            <a:off x="4054212" y="3848542"/>
            <a:ext cx="1475725"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 &gt; C &gt; A</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9" name="TextBox 8"/>
          <p:cNvSpPr txBox="1"/>
          <p:nvPr/>
        </p:nvSpPr>
        <p:spPr>
          <a:xfrm>
            <a:off x="2657250" y="5468914"/>
            <a:ext cx="4431021"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加入</a:t>
            </a:r>
            <a:r>
              <a:rPr lang="en-US" altLang="zh-CN" sz="2400" b="1" dirty="0">
                <a:solidFill>
                  <a:srgbClr val="FF0000"/>
                </a:solidFill>
                <a:latin typeface="Times New Roman" pitchFamily="18" charset="0"/>
                <a:ea typeface="宋体" pitchFamily="2" charset="-122"/>
                <a:cs typeface="Times New Roman" pitchFamily="18" charset="0"/>
              </a:rPr>
              <a:t>A</a:t>
            </a:r>
            <a:r>
              <a:rPr lang="zh-CN" altLang="en-US" sz="2400" b="1" dirty="0">
                <a:solidFill>
                  <a:srgbClr val="FF0000"/>
                </a:solidFill>
                <a:latin typeface="宋体" pitchFamily="2" charset="-122"/>
                <a:ea typeface="宋体" pitchFamily="2" charset="-122"/>
              </a:rPr>
              <a:t>物质</a:t>
            </a:r>
            <a:r>
              <a:rPr lang="en-US" altLang="zh-CN" sz="2400" b="1" dirty="0">
                <a:solidFill>
                  <a:srgbClr val="FF0000"/>
                </a:solidFill>
                <a:latin typeface="宋体" pitchFamily="2" charset="-122"/>
                <a:ea typeface="宋体" pitchFamily="2" charset="-122"/>
              </a:rPr>
              <a:t>(</a:t>
            </a:r>
            <a:r>
              <a:rPr lang="zh-CN" altLang="en-US" sz="2400" b="1" dirty="0">
                <a:solidFill>
                  <a:srgbClr val="FF0000"/>
                </a:solidFill>
                <a:latin typeface="宋体" pitchFamily="2" charset="-122"/>
                <a:ea typeface="宋体" pitchFamily="2" charset="-122"/>
              </a:rPr>
              <a:t>或降温或蒸发溶剂</a:t>
            </a:r>
            <a:r>
              <a:rPr lang="en-US" altLang="zh-CN" sz="2400" b="1" dirty="0">
                <a:solidFill>
                  <a:srgbClr val="FF0000"/>
                </a:solidFill>
                <a:latin typeface="宋体" pitchFamily="2" charset="-122"/>
                <a:ea typeface="宋体" pitchFamily="2" charset="-122"/>
              </a:rPr>
              <a:t>)</a:t>
            </a:r>
            <a:endParaRPr lang="zh-CN" altLang="en-US" sz="2400" b="1" dirty="0">
              <a:solidFill>
                <a:srgbClr val="FF0000"/>
              </a:solidFill>
              <a:latin typeface="宋体" pitchFamily="2" charset="-122"/>
              <a:ea typeface="宋体" pitchFamily="2" charset="-122"/>
            </a:endParaRPr>
          </a:p>
        </p:txBody>
      </p:sp>
      <p:sp>
        <p:nvSpPr>
          <p:cNvPr id="11" name="TextBox 10"/>
          <p:cNvSpPr txBox="1"/>
          <p:nvPr/>
        </p:nvSpPr>
        <p:spPr>
          <a:xfrm>
            <a:off x="10379285" y="4930136"/>
            <a:ext cx="111280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不饱和</a:t>
            </a:r>
          </a:p>
        </p:txBody>
      </p:sp>
    </p:spTree>
    <p:extLst>
      <p:ext uri="{BB962C8B-B14F-4D97-AF65-F5344CB8AC3E}">
        <p14:creationId xmlns:p14="http://schemas.microsoft.com/office/powerpoint/2010/main" xmlns="" val="1539783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677336" y="1529940"/>
            <a:ext cx="10905066" cy="5078313"/>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5</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确定</a:t>
            </a:r>
            <a:r>
              <a:rPr lang="zh-CN" altLang="zh-CN" sz="2400" b="1" dirty="0">
                <a:latin typeface="Times New Roman" pitchFamily="18" charset="0"/>
                <a:cs typeface="Times New Roman" pitchFamily="18" charset="0"/>
              </a:rPr>
              <a:t>混合物分离的方法。溶解度受温度变化影响大</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曲线向上且“陡”</a:t>
            </a:r>
            <a:r>
              <a:rPr lang="en-US" altLang="zh-CN" sz="2400" b="1" dirty="0">
                <a:latin typeface="宋体" pitchFamily="2" charset="-122"/>
                <a:ea typeface="宋体" pitchFamily="2" charset="-122"/>
                <a:cs typeface="Times New Roman" pitchFamily="18" charset="0"/>
              </a:rPr>
              <a:t>)</a:t>
            </a:r>
            <a:r>
              <a:rPr lang="zh-CN" altLang="zh-CN" sz="2400" b="1" dirty="0" smtClean="0">
                <a:latin typeface="Times New Roman" pitchFamily="18" charset="0"/>
                <a:cs typeface="Times New Roman" pitchFamily="18" charset="0"/>
              </a:rPr>
              <a:t>的</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常用</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的方法</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溶解度受温度变化影响小</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曲线“平缓”</a:t>
            </a:r>
            <a:r>
              <a:rPr lang="en-US" altLang="zh-CN" sz="2400" b="1" dirty="0">
                <a:latin typeface="宋体" pitchFamily="2" charset="-122"/>
                <a:ea typeface="宋体" pitchFamily="2" charset="-122"/>
                <a:cs typeface="Times New Roman" pitchFamily="18" charset="0"/>
              </a:rPr>
              <a:t>)</a:t>
            </a:r>
            <a:r>
              <a:rPr lang="zh-CN" altLang="zh-CN" sz="2400" b="1" dirty="0" smtClean="0">
                <a:latin typeface="Times New Roman" pitchFamily="18" charset="0"/>
                <a:cs typeface="Times New Roman" pitchFamily="18" charset="0"/>
              </a:rPr>
              <a:t>的</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常用</a:t>
            </a:r>
            <a:r>
              <a:rPr lang="en-US" altLang="zh-CN" sz="2400" b="1" dirty="0" smtClean="0">
                <a:latin typeface="Times New Roman" pitchFamily="18" charset="0"/>
                <a:cs typeface="Times New Roman" pitchFamily="18" charset="0"/>
              </a:rPr>
              <a:t>___________</a:t>
            </a:r>
            <a:r>
              <a:rPr lang="zh-CN" altLang="zh-CN" sz="2400" b="1" dirty="0" smtClean="0">
                <a:latin typeface="Times New Roman" pitchFamily="18" charset="0"/>
                <a:cs typeface="Times New Roman" pitchFamily="18" charset="0"/>
              </a:rPr>
              <a:t>的</a:t>
            </a:r>
            <a:r>
              <a:rPr lang="zh-CN" altLang="zh-CN" sz="2400" b="1" dirty="0">
                <a:latin typeface="Times New Roman" pitchFamily="18" charset="0"/>
                <a:cs typeface="Times New Roman" pitchFamily="18" charset="0"/>
              </a:rPr>
              <a:t>方法。如从</a:t>
            </a: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溶液中获取</a:t>
            </a: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晶体可用</a:t>
            </a:r>
            <a:r>
              <a:rPr lang="en-US" altLang="zh-CN" sz="2400" b="1" u="sng"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的</a:t>
            </a:r>
            <a:r>
              <a:rPr lang="zh-CN" altLang="zh-CN" sz="2400" b="1" dirty="0">
                <a:latin typeface="Times New Roman" pitchFamily="18" charset="0"/>
                <a:cs typeface="Times New Roman" pitchFamily="18" charset="0"/>
              </a:rPr>
              <a:t>方法获取</a:t>
            </a:r>
            <a:r>
              <a:rPr lang="zh-CN" altLang="zh-CN" sz="2400" b="1" dirty="0" smtClean="0">
                <a:latin typeface="Times New Roman" pitchFamily="18" charset="0"/>
                <a:cs typeface="Times New Roman" pitchFamily="18" charset="0"/>
              </a:rPr>
              <a:t>晶体</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从</a:t>
            </a: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的溶液中获取</a:t>
            </a:r>
            <a:r>
              <a:rPr lang="en-US" altLang="zh-CN" sz="2400" b="1" dirty="0">
                <a:latin typeface="Times New Roman" pitchFamily="18" charset="0"/>
                <a:cs typeface="Times New Roman" pitchFamily="18" charset="0"/>
              </a:rPr>
              <a:t>B</a:t>
            </a:r>
            <a:r>
              <a:rPr lang="zh-CN" altLang="zh-CN" sz="2400" b="1" dirty="0" smtClean="0">
                <a:latin typeface="Times New Roman" pitchFamily="18" charset="0"/>
                <a:cs typeface="Times New Roman" pitchFamily="18" charset="0"/>
              </a:rPr>
              <a:t>晶体</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适宜采用</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的方法获取</a:t>
            </a:r>
            <a:r>
              <a:rPr lang="zh-CN" altLang="zh-CN" sz="2400" b="1" dirty="0" smtClean="0">
                <a:latin typeface="Times New Roman" pitchFamily="18" charset="0"/>
                <a:cs typeface="Times New Roman" pitchFamily="18" charset="0"/>
              </a:rPr>
              <a:t>晶体</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若</a:t>
            </a: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中混有少量的</a:t>
            </a:r>
            <a:r>
              <a:rPr lang="en-US" altLang="zh-CN" sz="2400" b="1" dirty="0" smtClean="0">
                <a:latin typeface="Times New Roman" pitchFamily="18" charset="0"/>
                <a:cs typeface="Times New Roman" pitchFamily="18" charset="0"/>
              </a:rPr>
              <a:t>B</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可</a:t>
            </a:r>
            <a:r>
              <a:rPr lang="zh-CN" altLang="zh-CN" sz="2400" b="1" dirty="0">
                <a:latin typeface="Times New Roman" pitchFamily="18" charset="0"/>
                <a:cs typeface="Times New Roman" pitchFamily="18" charset="0"/>
              </a:rPr>
              <a:t>采用冷却热饱和溶液</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降温结晶</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的方法使</a:t>
            </a: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物质结晶析出</a:t>
            </a:r>
            <a:r>
              <a:rPr lang="en-US" altLang="zh-CN" sz="2400" b="1" dirty="0">
                <a:latin typeface="宋体" pitchFamily="2" charset="-122"/>
                <a:ea typeface="宋体" pitchFamily="2" charset="-122"/>
                <a:cs typeface="Times New Roman" pitchFamily="18" charset="0"/>
              </a:rPr>
              <a:t>(</a:t>
            </a: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物质不析出或析出</a:t>
            </a:r>
            <a:r>
              <a:rPr lang="zh-CN" altLang="zh-CN" sz="2400" b="1" dirty="0">
                <a:latin typeface="宋体" pitchFamily="2" charset="-122"/>
                <a:ea typeface="宋体" pitchFamily="2" charset="-122"/>
                <a:cs typeface="Times New Roman" pitchFamily="18" charset="0"/>
              </a:rPr>
              <a:t>很少</a:t>
            </a:r>
            <a:r>
              <a:rPr lang="en-US" altLang="zh-CN" sz="2400" b="1" dirty="0" smtClean="0">
                <a:latin typeface="宋体" pitchFamily="2" charset="-122"/>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Times New Roman" pitchFamily="18" charset="0"/>
                <a:cs typeface="Times New Roman" pitchFamily="18" charset="0"/>
              </a:rPr>
              <a:t>然后</a:t>
            </a:r>
            <a:r>
              <a:rPr lang="zh-CN" altLang="zh-CN" sz="2400" b="1" dirty="0">
                <a:latin typeface="Times New Roman" pitchFamily="18" charset="0"/>
                <a:cs typeface="Times New Roman" pitchFamily="18" charset="0"/>
              </a:rPr>
              <a:t>过滤得到较为纯净的</a:t>
            </a:r>
            <a:r>
              <a:rPr lang="en-US" altLang="zh-CN" sz="2400" b="1" dirty="0">
                <a:latin typeface="Times New Roman" pitchFamily="18" charset="0"/>
                <a:cs typeface="Times New Roman" pitchFamily="18" charset="0"/>
              </a:rPr>
              <a:t>A</a:t>
            </a:r>
            <a:r>
              <a:rPr lang="zh-CN" altLang="zh-CN" sz="2400" b="1" dirty="0" smtClean="0">
                <a:latin typeface="Times New Roman" pitchFamily="18" charset="0"/>
                <a:cs typeface="Times New Roman" pitchFamily="18" charset="0"/>
              </a:rPr>
              <a:t>物质</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若</a:t>
            </a: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中混有少量的</a:t>
            </a:r>
            <a:r>
              <a:rPr lang="en-US" altLang="zh-CN" sz="2400" b="1" dirty="0" smtClean="0">
                <a:latin typeface="Times New Roman" pitchFamily="18" charset="0"/>
                <a:cs typeface="Times New Roman" pitchFamily="18" charset="0"/>
              </a:rPr>
              <a:t>A</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可</a:t>
            </a:r>
            <a:r>
              <a:rPr lang="zh-CN" altLang="zh-CN" sz="2400" b="1" dirty="0">
                <a:latin typeface="Times New Roman" pitchFamily="18" charset="0"/>
                <a:cs typeface="Times New Roman" pitchFamily="18" charset="0"/>
              </a:rPr>
              <a:t>采用蒸发结晶的方法进行提纯。</a:t>
            </a:r>
            <a:r>
              <a:rPr lang="en-US" altLang="zh-CN" sz="2400" b="1" i="1" dirty="0">
                <a:latin typeface="Times New Roman" pitchFamily="18" charset="0"/>
                <a:cs typeface="Times New Roman" pitchFamily="18" charset="0"/>
              </a:rPr>
              <a:t>t</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时</a:t>
            </a: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的饱和溶液各</a:t>
            </a:r>
            <a:r>
              <a:rPr lang="en-US" altLang="zh-CN" sz="2400" b="1" i="1" dirty="0">
                <a:latin typeface="Times New Roman" pitchFamily="18" charset="0"/>
                <a:cs typeface="Times New Roman" pitchFamily="18" charset="0"/>
              </a:rPr>
              <a:t>W</a:t>
            </a:r>
            <a:r>
              <a:rPr lang="en-US"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g</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降温</a:t>
            </a:r>
            <a:r>
              <a:rPr lang="zh-CN" altLang="zh-CN" sz="2400" b="1" dirty="0">
                <a:latin typeface="Times New Roman" pitchFamily="18" charset="0"/>
                <a:cs typeface="Times New Roman" pitchFamily="18" charset="0"/>
              </a:rPr>
              <a:t>到</a:t>
            </a:r>
            <a:r>
              <a:rPr lang="en-US" altLang="zh-CN" sz="2400" b="1" i="1" dirty="0">
                <a:latin typeface="Times New Roman" pitchFamily="18" charset="0"/>
                <a:cs typeface="Times New Roman" pitchFamily="18" charset="0"/>
              </a:rPr>
              <a:t>t</a:t>
            </a:r>
            <a:r>
              <a:rPr lang="en-US" altLang="zh-CN" sz="2400" b="1" baseline="-25000" dirty="0">
                <a:latin typeface="Times New Roman" pitchFamily="18" charset="0"/>
                <a:cs typeface="Times New Roman" pitchFamily="18" charset="0"/>
              </a:rPr>
              <a:t>1</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时会析出晶体的有</a:t>
            </a:r>
            <a:r>
              <a:rPr lang="en-US" altLang="zh-CN" sz="2400" b="1" u="sng"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无</a:t>
            </a:r>
            <a:r>
              <a:rPr lang="zh-CN" altLang="zh-CN" sz="2400" b="1" dirty="0">
                <a:latin typeface="Times New Roman" pitchFamily="18" charset="0"/>
                <a:cs typeface="Times New Roman" pitchFamily="18" charset="0"/>
              </a:rPr>
              <a:t>晶体析出的有</a:t>
            </a:r>
            <a:r>
              <a:rPr lang="en-US" altLang="zh-CN" sz="2400" b="1" u="sng"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所得</a:t>
            </a:r>
            <a:r>
              <a:rPr lang="zh-CN" altLang="zh-CN" sz="2400" b="1" dirty="0">
                <a:latin typeface="Times New Roman" pitchFamily="18" charset="0"/>
                <a:cs typeface="Times New Roman" pitchFamily="18" charset="0"/>
              </a:rPr>
              <a:t>溶液中溶质的质量分数由小到大依次为</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endParaRPr lang="zh-CN" altLang="en-US" sz="2400" b="1" dirty="0">
              <a:latin typeface="Times New Roman" pitchFamily="18" charset="0"/>
              <a:cs typeface="Times New Roman" pitchFamily="18" charset="0"/>
            </a:endParaRPr>
          </a:p>
        </p:txBody>
      </p:sp>
      <p:sp>
        <p:nvSpPr>
          <p:cNvPr id="8" name="TextBox 7"/>
          <p:cNvSpPr txBox="1"/>
          <p:nvPr/>
        </p:nvSpPr>
        <p:spPr>
          <a:xfrm>
            <a:off x="1531916" y="2182879"/>
            <a:ext cx="147572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降温结晶</a:t>
            </a:r>
          </a:p>
        </p:txBody>
      </p:sp>
      <p:sp>
        <p:nvSpPr>
          <p:cNvPr id="9" name="TextBox 8"/>
          <p:cNvSpPr txBox="1"/>
          <p:nvPr/>
        </p:nvSpPr>
        <p:spPr>
          <a:xfrm>
            <a:off x="7601783" y="2702931"/>
            <a:ext cx="1422184"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降温结晶</a:t>
            </a:r>
          </a:p>
        </p:txBody>
      </p:sp>
      <p:sp>
        <p:nvSpPr>
          <p:cNvPr id="11" name="TextBox 10"/>
          <p:cNvSpPr txBox="1"/>
          <p:nvPr/>
        </p:nvSpPr>
        <p:spPr>
          <a:xfrm>
            <a:off x="870172" y="2725510"/>
            <a:ext cx="1422184"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蒸发结晶</a:t>
            </a:r>
          </a:p>
        </p:txBody>
      </p:sp>
      <p:sp>
        <p:nvSpPr>
          <p:cNvPr id="10" name="TextBox 9"/>
          <p:cNvSpPr txBox="1"/>
          <p:nvPr/>
        </p:nvSpPr>
        <p:spPr>
          <a:xfrm>
            <a:off x="5707460" y="3254152"/>
            <a:ext cx="1422184"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蒸发结晶</a:t>
            </a:r>
          </a:p>
        </p:txBody>
      </p:sp>
      <p:sp>
        <p:nvSpPr>
          <p:cNvPr id="13" name="TextBox 12"/>
          <p:cNvSpPr txBox="1"/>
          <p:nvPr/>
        </p:nvSpPr>
        <p:spPr>
          <a:xfrm>
            <a:off x="2686758" y="5488343"/>
            <a:ext cx="922047"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A</a:t>
            </a:r>
            <a:r>
              <a:rPr lang="zh-CN" altLang="en-US" sz="2400" b="1" dirty="0">
                <a:solidFill>
                  <a:srgbClr val="FF0000"/>
                </a:solidFill>
                <a:latin typeface="Times New Roman" pitchFamily="18" charset="0"/>
                <a:ea typeface="宋体" pitchFamily="2" charset="-122"/>
                <a:cs typeface="Times New Roman" pitchFamily="18" charset="0"/>
              </a:rPr>
              <a:t>和</a:t>
            </a:r>
            <a:r>
              <a:rPr lang="en-US" altLang="zh-CN" sz="2400" b="1" dirty="0">
                <a:solidFill>
                  <a:srgbClr val="FF0000"/>
                </a:solidFill>
                <a:latin typeface="Times New Roman" pitchFamily="18" charset="0"/>
                <a:ea typeface="宋体" pitchFamily="2" charset="-122"/>
                <a:cs typeface="Times New Roman" pitchFamily="18" charset="0"/>
              </a:rPr>
              <a:t>B</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4" name="TextBox 13"/>
          <p:cNvSpPr txBox="1"/>
          <p:nvPr/>
        </p:nvSpPr>
        <p:spPr>
          <a:xfrm>
            <a:off x="6306916" y="5488342"/>
            <a:ext cx="407484"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C</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5" name="TextBox 14"/>
          <p:cNvSpPr txBox="1"/>
          <p:nvPr/>
        </p:nvSpPr>
        <p:spPr>
          <a:xfrm>
            <a:off x="2423865" y="6040320"/>
            <a:ext cx="1475725"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A &lt; C &lt; B</a:t>
            </a:r>
            <a:endParaRPr lang="zh-CN" altLang="en-US" sz="2400" b="1"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3838000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randombar(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0" grpId="0"/>
      <p:bldP spid="13" grpId="0"/>
      <p:bldP spid="14" grpId="0"/>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719999" y="2484292"/>
            <a:ext cx="10749511" cy="2308324"/>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gn="just">
              <a:lnSpc>
                <a:spcPct val="150000"/>
              </a:lnSpc>
            </a:pPr>
            <a:r>
              <a:rPr lang="zh-CN" altLang="zh-CN" sz="2400" b="1" dirty="0">
                <a:latin typeface="宋体" pitchFamily="2" charset="-122"/>
                <a:ea typeface="宋体" pitchFamily="2" charset="-122"/>
              </a:rPr>
              <a:t>加溶质相当于把点向正上方移动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但是点不能被移动到图像上方</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降温</a:t>
            </a:r>
            <a:r>
              <a:rPr lang="zh-CN" altLang="zh-CN" sz="2400" b="1" dirty="0">
                <a:latin typeface="宋体" pitchFamily="2" charset="-122"/>
                <a:ea typeface="宋体" pitchFamily="2" charset="-122"/>
              </a:rPr>
              <a:t>相当于向左水平</a:t>
            </a:r>
            <a:r>
              <a:rPr lang="zh-CN" altLang="zh-CN" sz="2400" b="1" dirty="0" smtClean="0">
                <a:latin typeface="宋体" pitchFamily="2" charset="-122"/>
                <a:ea typeface="宋体" pitchFamily="2" charset="-122"/>
              </a:rPr>
              <a:t>移动</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升温</a:t>
            </a:r>
            <a:r>
              <a:rPr lang="zh-CN" altLang="zh-CN" sz="2400" b="1" dirty="0">
                <a:latin typeface="宋体" pitchFamily="2" charset="-122"/>
                <a:ea typeface="宋体" pitchFamily="2" charset="-122"/>
              </a:rPr>
              <a:t>相当于向右水平移动。可以通过比较某温度下不同物质溶解度的</a:t>
            </a:r>
            <a:r>
              <a:rPr lang="zh-CN" altLang="zh-CN" sz="2400" b="1" dirty="0" smtClean="0">
                <a:latin typeface="宋体" pitchFamily="2" charset="-122"/>
                <a:ea typeface="宋体" pitchFamily="2" charset="-122"/>
              </a:rPr>
              <a:t>大小</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确定</a:t>
            </a:r>
            <a:r>
              <a:rPr lang="zh-CN" altLang="zh-CN" sz="2400" b="1" dirty="0">
                <a:latin typeface="宋体" pitchFamily="2" charset="-122"/>
                <a:ea typeface="宋体" pitchFamily="2" charset="-122"/>
              </a:rPr>
              <a:t>该温度下不同溶质的饱和溶液中溶质质量分数的</a:t>
            </a:r>
            <a:r>
              <a:rPr lang="zh-CN" altLang="zh-CN" sz="2400" b="1" dirty="0" smtClean="0">
                <a:latin typeface="宋体" pitchFamily="2" charset="-122"/>
                <a:ea typeface="宋体" pitchFamily="2" charset="-122"/>
              </a:rPr>
              <a:t>大小</a:t>
            </a:r>
            <a:r>
              <a:rPr lang="zh-CN" altLang="en-US" sz="2400" b="1" dirty="0">
                <a:latin typeface="宋体" pitchFamily="2" charset="-122"/>
                <a:ea typeface="宋体" pitchFamily="2" charset="-122"/>
              </a:rPr>
              <a:t>。</a:t>
            </a:r>
            <a:endParaRPr lang="zh-CN" altLang="en-US" sz="2400" b="1" dirty="0">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35581930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 name="TextBox 9"/>
          <p:cNvSpPr txBox="1"/>
          <p:nvPr/>
        </p:nvSpPr>
        <p:spPr>
          <a:xfrm>
            <a:off x="720000" y="1469805"/>
            <a:ext cx="4935734" cy="646331"/>
          </a:xfrm>
          <a:prstGeom prst="rect">
            <a:avLst/>
          </a:prstGeom>
          <a:noFill/>
        </p:spPr>
        <p:txBody>
          <a:bodyPr wrap="square" rtlCol="0">
            <a:spAutoFit/>
          </a:bodyPr>
          <a:lstStyle/>
          <a:p>
            <a:pPr algn="just">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考点 </a:t>
            </a:r>
            <a:r>
              <a:rPr lang="en-US" altLang="zh-CN" sz="2400" b="1" dirty="0" smtClean="0">
                <a:solidFill>
                  <a:schemeClr val="accent2"/>
                </a:solidFill>
                <a:latin typeface="Times New Roman" pitchFamily="18" charset="0"/>
                <a:ea typeface="黑体" pitchFamily="49" charset="-122"/>
                <a:cs typeface="Times New Roman" pitchFamily="18" charset="0"/>
              </a:rPr>
              <a:t>5</a:t>
            </a:r>
            <a:r>
              <a:rPr lang="zh-CN" altLang="en-US" sz="2400" b="1" dirty="0">
                <a:solidFill>
                  <a:schemeClr val="accent2"/>
                </a:solidFill>
                <a:latin typeface="Times New Roman" pitchFamily="18" charset="0"/>
                <a:ea typeface="黑体" pitchFamily="49" charset="-122"/>
                <a:cs typeface="Times New Roman" pitchFamily="18" charset="0"/>
              </a:rPr>
              <a:t>　</a:t>
            </a:r>
            <a:r>
              <a:rPr lang="zh-CN" altLang="en-US" sz="2400" b="1" dirty="0" smtClean="0">
                <a:solidFill>
                  <a:schemeClr val="accent2"/>
                </a:solidFill>
                <a:latin typeface="Times New Roman" pitchFamily="18" charset="0"/>
                <a:ea typeface="黑体" pitchFamily="49" charset="-122"/>
                <a:cs typeface="Times New Roman" pitchFamily="18" charset="0"/>
              </a:rPr>
              <a:t>溶液</a:t>
            </a:r>
            <a:r>
              <a:rPr lang="zh-CN" altLang="en-US" sz="2400" b="1" dirty="0">
                <a:solidFill>
                  <a:schemeClr val="accent2"/>
                </a:solidFill>
                <a:latin typeface="Times New Roman" pitchFamily="18" charset="0"/>
                <a:ea typeface="黑体" pitchFamily="49" charset="-122"/>
                <a:cs typeface="Times New Roman" pitchFamily="18" charset="0"/>
              </a:rPr>
              <a:t>的浓度</a:t>
            </a:r>
            <a:endParaRPr lang="en-US" altLang="zh-CN" sz="2400" b="1" dirty="0">
              <a:solidFill>
                <a:schemeClr val="accent2"/>
              </a:solidFill>
              <a:latin typeface="黑体" pitchFamily="49" charset="-122"/>
              <a:ea typeface="黑体" pitchFamily="49" charset="-122"/>
              <a:cs typeface="Times New Roman" pitchFamily="18" charset="0"/>
            </a:endParaRPr>
          </a:p>
        </p:txBody>
      </p:sp>
      <mc:AlternateContent xmlns:mc="http://schemas.openxmlformats.org/markup-compatibility/2006">
        <mc:Choice xmlns:a14="http://schemas.microsoft.com/office/drawing/2010/main" xmlns="" Requires="a14">
          <p:sp>
            <p:nvSpPr>
              <p:cNvPr id="12" name="TextBox 11"/>
              <p:cNvSpPr txBox="1"/>
              <p:nvPr/>
            </p:nvSpPr>
            <p:spPr>
              <a:xfrm>
                <a:off x="799021" y="2329496"/>
                <a:ext cx="11031734" cy="4233403"/>
              </a:xfrm>
              <a:prstGeom prst="rect">
                <a:avLst/>
              </a:prstGeom>
              <a:noFill/>
            </p:spPr>
            <p:txBody>
              <a:bodyPr wrap="square" rtlCol="0">
                <a:spAutoFit/>
              </a:bodyPr>
              <a:lstStyle/>
              <a:p>
                <a:pPr algn="just">
                  <a:lnSpc>
                    <a:spcPct val="150000"/>
                  </a:lnSpc>
                </a:pPr>
                <a:r>
                  <a:rPr lang="en-US" altLang="zh-CN" sz="2400" b="1"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溶质的质量分数</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溶质的质量与溶液的质量之比。</a:t>
                </a:r>
              </a:p>
              <a:p>
                <a:pPr algn="just">
                  <a:lnSpc>
                    <a:spcPct val="150000"/>
                  </a:lnSpc>
                </a:pP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有关公式</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所有</a:t>
                </a:r>
                <a:r>
                  <a:rPr lang="zh-CN" altLang="zh-CN" sz="2400" b="1" dirty="0">
                    <a:latin typeface="Times New Roman" pitchFamily="18" charset="0"/>
                    <a:cs typeface="Times New Roman" pitchFamily="18" charset="0"/>
                  </a:rPr>
                  <a:t>溶液</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溶质的质量分数</a:t>
                </a:r>
                <a:r>
                  <a:rPr lang="en-US" altLang="zh-CN" sz="2400" b="1" dirty="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
                </a:r>
                <a14:m>
                  <m:oMath xmlns:m="http://schemas.openxmlformats.org/officeDocument/2006/math">
                    <m:f>
                      <m:fPr>
                        <m:ctrlPr>
                          <a:rPr lang="zh-CN" altLang="zh-CN" sz="2400" b="1" i="1">
                            <a:latin typeface="Cambria Math"/>
                          </a:rPr>
                        </m:ctrlPr>
                      </m:fPr>
                      <m:num>
                        <m:r>
                          <m:rPr>
                            <m:nor/>
                          </m:rPr>
                          <a:rPr lang="zh-CN" altLang="zh-CN" sz="2400" b="1">
                            <a:latin typeface="Times New Roman" pitchFamily="18" charset="0"/>
                            <a:cs typeface="Times New Roman" pitchFamily="18" charset="0"/>
                          </a:rPr>
                          <m:t>溶质的质量</m:t>
                        </m:r>
                      </m:num>
                      <m:den>
                        <m:r>
                          <m:rPr>
                            <m:nor/>
                          </m:rPr>
                          <a:rPr lang="zh-CN" altLang="zh-CN" sz="2400" b="1">
                            <a:latin typeface="Times New Roman" pitchFamily="18" charset="0"/>
                            <a:cs typeface="Times New Roman" pitchFamily="18" charset="0"/>
                          </a:rPr>
                          <m:t>溶液的质量</m:t>
                        </m:r>
                      </m:den>
                    </m:f>
                  </m:oMath>
                </a14:m>
                <a:r>
                  <a:rPr lang="en-US" altLang="zh-CN" sz="2400" b="1" dirty="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100</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a:p>
                <a:pPr algn="just">
                  <a:lnSpc>
                    <a:spcPct val="150000"/>
                  </a:lnSpc>
                </a:pPr>
                <a:r>
                  <a:rPr lang="zh-CN" altLang="zh-CN" sz="2400" b="1" dirty="0">
                    <a:latin typeface="Times New Roman" pitchFamily="18" charset="0"/>
                    <a:cs typeface="Times New Roman" pitchFamily="18" charset="0"/>
                  </a:rPr>
                  <a:t>饱和溶液</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溶质的质量分数</a:t>
                </a:r>
                <a:r>
                  <a:rPr lang="en-US" altLang="zh-CN" sz="2400" b="1" dirty="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
                </a:r>
                <a14:m>
                  <m:oMath xmlns:m="http://schemas.openxmlformats.org/officeDocument/2006/math">
                    <m:f>
                      <m:fPr>
                        <m:ctrlPr>
                          <a:rPr lang="zh-CN" altLang="zh-CN" sz="2400" b="1" i="1">
                            <a:latin typeface="Cambria Math"/>
                          </a:rPr>
                        </m:ctrlPr>
                      </m:fPr>
                      <m:num>
                        <m:r>
                          <a:rPr lang="en-US" altLang="zh-CN" sz="2400" b="1" i="1">
                            <a:latin typeface="Cambria Math"/>
                          </a:rPr>
                          <m:t>𝑺</m:t>
                        </m:r>
                      </m:num>
                      <m:den>
                        <m:r>
                          <a:rPr lang="en-US" altLang="zh-CN" sz="2400" b="1" i="1">
                            <a:latin typeface="Cambria Math"/>
                          </a:rPr>
                          <m:t>𝑺</m:t>
                        </m:r>
                        <m:r>
                          <a:rPr lang="en-US" altLang="zh-CN" sz="2400" b="1">
                            <a:latin typeface="Cambria Math"/>
                          </a:rPr>
                          <m:t>+</m:t>
                        </m:r>
                        <m:r>
                          <a:rPr lang="en-US" altLang="zh-CN" sz="2400" b="1" i="1">
                            <a:latin typeface="Cambria Math"/>
                          </a:rPr>
                          <m:t>𝟏𝟎𝟎</m:t>
                        </m:r>
                        <m:r>
                          <m:rPr>
                            <m:nor/>
                          </m:rPr>
                          <a:rPr lang="en-US" altLang="zh-CN" sz="2400" b="1">
                            <a:latin typeface="Times New Roman" pitchFamily="18" charset="0"/>
                            <a:cs typeface="Times New Roman" pitchFamily="18" charset="0"/>
                          </a:rPr>
                          <m:t> </m:t>
                        </m:r>
                        <m:r>
                          <a:rPr lang="en-US" altLang="zh-CN" sz="2400" b="1" i="1">
                            <a:latin typeface="Cambria Math"/>
                          </a:rPr>
                          <m:t>𝒈</m:t>
                        </m:r>
                      </m:den>
                    </m:f>
                  </m:oMath>
                </a14:m>
                <a:r>
                  <a:rPr lang="en-US" altLang="zh-CN" sz="2400" b="1" dirty="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100</a:t>
                </a:r>
                <a:r>
                  <a:rPr lang="zh-CN" altLang="en-US"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
                </a:r>
                <a:r>
                  <a:rPr lang="en-US" altLang="zh-CN" sz="2400" b="1" dirty="0">
                    <a:latin typeface="宋体" pitchFamily="2" charset="-122"/>
                    <a:ea typeface="宋体" pitchFamily="2" charset="-122"/>
                    <a:cs typeface="Times New Roman" pitchFamily="18" charset="0"/>
                  </a:rPr>
                  <a:t>(</a:t>
                </a:r>
                <a:r>
                  <a:rPr lang="en-US" altLang="zh-CN" sz="2400" b="1" i="1" dirty="0">
                    <a:latin typeface="Times New Roman" pitchFamily="18" charset="0"/>
                    <a:cs typeface="Times New Roman" pitchFamily="18" charset="0"/>
                  </a:rPr>
                  <a:t>S</a:t>
                </a:r>
                <a:r>
                  <a:rPr lang="zh-CN" altLang="zh-CN" sz="2400" b="1" dirty="0">
                    <a:latin typeface="Times New Roman" pitchFamily="18" charset="0"/>
                    <a:cs typeface="Times New Roman" pitchFamily="18" charset="0"/>
                  </a:rPr>
                  <a:t>表示对应温度下该溶质的溶解</a:t>
                </a:r>
                <a:r>
                  <a:rPr lang="zh-CN" altLang="zh-CN" sz="2400" b="1" dirty="0">
                    <a:latin typeface="宋体" pitchFamily="2" charset="-122"/>
                    <a:ea typeface="宋体" pitchFamily="2" charset="-122"/>
                    <a:cs typeface="Times New Roman" pitchFamily="18" charset="0"/>
                  </a:rPr>
                  <a:t>度</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溶液</a:t>
                </a:r>
                <a:r>
                  <a:rPr lang="zh-CN" altLang="zh-CN" sz="2400" b="1" dirty="0">
                    <a:latin typeface="Times New Roman" pitchFamily="18" charset="0"/>
                    <a:cs typeface="Times New Roman" pitchFamily="18" charset="0"/>
                  </a:rPr>
                  <a:t>的质量</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溶质的质量</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溶剂的质量</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溶液的体积</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溶液的密度。</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溶质</a:t>
                </a:r>
                <a:r>
                  <a:rPr lang="zh-CN" altLang="zh-CN" sz="2400" b="1" dirty="0">
                    <a:latin typeface="Times New Roman" pitchFamily="18" charset="0"/>
                    <a:cs typeface="Times New Roman" pitchFamily="18" charset="0"/>
                  </a:rPr>
                  <a:t>的质量</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溶液的质量</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溶质的质量分数。</a:t>
                </a:r>
              </a:p>
            </p:txBody>
          </p:sp>
        </mc:Choice>
        <mc:Fallback>
          <p:sp>
            <p:nvSpPr>
              <p:cNvPr id="12" name="TextBox 11"/>
              <p:cNvSpPr txBox="1">
                <a:spLocks noRot="1" noChangeAspect="1" noMove="1" noResize="1" noEditPoints="1" noAdjustHandles="1" noChangeArrowheads="1" noChangeShapeType="1" noTextEdit="1"/>
              </p:cNvSpPr>
              <p:nvPr/>
            </p:nvSpPr>
            <p:spPr>
              <a:xfrm>
                <a:off x="799021" y="2329496"/>
                <a:ext cx="11031734" cy="4233403"/>
              </a:xfrm>
              <a:prstGeom prst="rect">
                <a:avLst/>
              </a:prstGeom>
              <a:blipFill rotWithShape="1">
                <a:blip r:embed="rId4"/>
                <a:stretch>
                  <a:fillRect l="-829" r="-3591" b="-71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9900196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719999" y="2484292"/>
            <a:ext cx="10749511" cy="2308324"/>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）溶质</a:t>
            </a:r>
            <a:r>
              <a:rPr lang="zh-CN" altLang="en-US" sz="2400" b="1" dirty="0">
                <a:latin typeface="Times New Roman" pitchFamily="18" charset="0"/>
                <a:ea typeface="宋体" pitchFamily="2" charset="-122"/>
                <a:cs typeface="Times New Roman" pitchFamily="18" charset="0"/>
              </a:rPr>
              <a:t>的质量分数一般用百分数来表示</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不能用分数</a:t>
            </a:r>
            <a:r>
              <a:rPr lang="zh-CN" altLang="en-US" sz="2400" b="1" dirty="0" smtClean="0">
                <a:latin typeface="Times New Roman" pitchFamily="18" charset="0"/>
                <a:ea typeface="宋体" pitchFamily="2" charset="-122"/>
                <a:cs typeface="Times New Roman" pitchFamily="18" charset="0"/>
              </a:rPr>
              <a:t>表示。</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）未</a:t>
            </a:r>
            <a:r>
              <a:rPr lang="zh-CN" altLang="en-US" sz="2400" b="1" dirty="0">
                <a:latin typeface="Times New Roman" pitchFamily="18" charset="0"/>
                <a:ea typeface="宋体" pitchFamily="2" charset="-122"/>
                <a:cs typeface="Times New Roman" pitchFamily="18" charset="0"/>
              </a:rPr>
              <a:t>溶解的质量不能计入溶质的质量。</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）饱和溶液</a:t>
            </a:r>
            <a:r>
              <a:rPr lang="zh-CN" altLang="en-US" sz="2400" b="1" dirty="0">
                <a:latin typeface="Times New Roman" pitchFamily="18" charset="0"/>
                <a:ea typeface="宋体" pitchFamily="2" charset="-122"/>
                <a:cs typeface="Times New Roman" pitchFamily="18" charset="0"/>
              </a:rPr>
              <a:t>中</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溶质的质量分数达到该条件下的最大</a:t>
            </a:r>
            <a:r>
              <a:rPr lang="zh-CN" altLang="en-US" sz="2400" b="1" dirty="0" smtClean="0">
                <a:latin typeface="Times New Roman" pitchFamily="18" charset="0"/>
                <a:ea typeface="宋体" pitchFamily="2" charset="-122"/>
                <a:cs typeface="Times New Roman" pitchFamily="18" charset="0"/>
              </a:rPr>
              <a:t>值。</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412896623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719999" y="4290514"/>
            <a:ext cx="10749511" cy="1754326"/>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）两种溶液混合</a:t>
            </a:r>
            <a:r>
              <a:rPr lang="zh-CN" altLang="en-US" sz="2400" b="1" dirty="0" smtClean="0">
                <a:latin typeface="Times New Roman" pitchFamily="18" charset="0"/>
                <a:ea typeface="宋体" pitchFamily="2" charset="-122"/>
                <a:cs typeface="Times New Roman" pitchFamily="18" charset="0"/>
              </a:rPr>
              <a:t>时，质量</a:t>
            </a:r>
            <a:r>
              <a:rPr lang="zh-CN" altLang="en-US" sz="2400" b="1" dirty="0">
                <a:latin typeface="Times New Roman" pitchFamily="18" charset="0"/>
                <a:ea typeface="宋体" pitchFamily="2" charset="-122"/>
                <a:cs typeface="Times New Roman" pitchFamily="18" charset="0"/>
              </a:rPr>
              <a:t>可以相加</a:t>
            </a:r>
            <a:r>
              <a:rPr lang="zh-CN" altLang="en-US" sz="2400" b="1" dirty="0" smtClean="0">
                <a:latin typeface="Times New Roman" pitchFamily="18" charset="0"/>
                <a:ea typeface="宋体" pitchFamily="2" charset="-122"/>
                <a:cs typeface="Times New Roman" pitchFamily="18" charset="0"/>
              </a:rPr>
              <a:t>减，但</a:t>
            </a:r>
            <a:r>
              <a:rPr lang="zh-CN" altLang="en-US" sz="2400" b="1" dirty="0">
                <a:latin typeface="Times New Roman" pitchFamily="18" charset="0"/>
                <a:ea typeface="宋体" pitchFamily="2" charset="-122"/>
                <a:cs typeface="Times New Roman" pitchFamily="18" charset="0"/>
              </a:rPr>
              <a:t>体积不可以相加</a:t>
            </a:r>
            <a:r>
              <a:rPr lang="zh-CN" altLang="en-US" sz="2400" b="1" dirty="0" smtClean="0">
                <a:latin typeface="Times New Roman" pitchFamily="18" charset="0"/>
                <a:ea typeface="宋体" pitchFamily="2" charset="-122"/>
                <a:cs typeface="Times New Roman" pitchFamily="18" charset="0"/>
              </a:rPr>
              <a:t>减。</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宋体" pitchFamily="2" charset="-122"/>
                <a:ea typeface="宋体" pitchFamily="2" charset="-122"/>
              </a:rPr>
              <a:t>计算时溶液的体积要先换算成质量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且保持单位一致</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sp>
        <p:nvSpPr>
          <p:cNvPr id="7" name="TextBox 6"/>
          <p:cNvSpPr txBox="1"/>
          <p:nvPr/>
        </p:nvSpPr>
        <p:spPr>
          <a:xfrm>
            <a:off x="719999" y="1674740"/>
            <a:ext cx="10749510" cy="2308324"/>
          </a:xfrm>
          <a:prstGeom prst="rect">
            <a:avLst/>
          </a:prstGeom>
          <a:noFill/>
        </p:spPr>
        <p:txBody>
          <a:bodyPr wrap="square" rtlCol="0">
            <a:spAutoFit/>
          </a:bodyPr>
          <a:lstStyle/>
          <a:p>
            <a:pPr algn="just">
              <a:lnSpc>
                <a:spcPct val="150000"/>
              </a:lnSpc>
            </a:pPr>
            <a:r>
              <a:rPr lang="en-US" altLang="zh-CN" sz="2400" b="1" dirty="0">
                <a:latin typeface="Times New Roman" pitchFamily="18" charset="0"/>
                <a:cs typeface="Times New Roman" pitchFamily="18" charset="0"/>
              </a:rPr>
              <a:t>3.</a:t>
            </a:r>
            <a:r>
              <a:rPr lang="zh-CN" altLang="en-US" sz="2400" b="1" dirty="0">
                <a:latin typeface="Times New Roman" pitchFamily="18" charset="0"/>
                <a:cs typeface="Times New Roman" pitchFamily="18" charset="0"/>
              </a:rPr>
              <a:t>关于溶液稀释问题的计算</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）计算原理：稀释前后，溶质</a:t>
            </a:r>
            <a:r>
              <a:rPr lang="zh-CN" altLang="en-US" sz="2400" b="1" dirty="0">
                <a:latin typeface="Times New Roman" pitchFamily="18" charset="0"/>
                <a:cs typeface="Times New Roman" pitchFamily="18" charset="0"/>
              </a:rPr>
              <a:t>的质量不会发生变化。</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）计算公式：浓</a:t>
            </a:r>
            <a:r>
              <a:rPr lang="zh-CN" altLang="en-US" sz="2400" b="1" dirty="0">
                <a:latin typeface="Times New Roman" pitchFamily="18" charset="0"/>
                <a:cs typeface="Times New Roman" pitchFamily="18" charset="0"/>
              </a:rPr>
              <a:t>溶液的质量</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浓溶液的溶质质量分数</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稀溶液的质量</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稀溶液的溶质质量分数</a:t>
            </a:r>
          </a:p>
        </p:txBody>
      </p:sp>
    </p:spTree>
    <p:extLst>
      <p:ext uri="{BB962C8B-B14F-4D97-AF65-F5344CB8AC3E}">
        <p14:creationId xmlns:p14="http://schemas.microsoft.com/office/powerpoint/2010/main" xmlns="" val="365758230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a:extLst>
              <a:ext uri="{FF2B5EF4-FFF2-40B4-BE49-F238E27FC236}">
                <a16:creationId xmlns="" xmlns:a16="http://schemas.microsoft.com/office/drawing/2014/main" id="{F5A88B17-CAB7-7742-9C70-37C1F1ED5887}"/>
              </a:ext>
            </a:extLst>
          </p:cNvPr>
          <p:cNvSpPr/>
          <p:nvPr/>
        </p:nvSpPr>
        <p:spPr>
          <a:xfrm>
            <a:off x="5748772" y="4973009"/>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a:extLst>
              <a:ext uri="{FF2B5EF4-FFF2-40B4-BE49-F238E27FC236}">
                <a16:creationId xmlns="" xmlns:a16="http://schemas.microsoft.com/office/drawing/2014/main"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655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数据剖析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题型突破</a:t>
            </a:r>
          </a:p>
        </p:txBody>
      </p:sp>
      <p:sp>
        <p:nvSpPr>
          <p:cNvPr id="4" name="圆角矩形 3">
            <a:extLst>
              <a:ext uri="{FF2B5EF4-FFF2-40B4-BE49-F238E27FC236}">
                <a16:creationId xmlns="" xmlns:a16="http://schemas.microsoft.com/office/drawing/2014/main"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 xmlns:a16="http://schemas.microsoft.com/office/drawing/2014/main"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a:extLst>
              <a:ext uri="{FF2B5EF4-FFF2-40B4-BE49-F238E27FC236}">
                <a16:creationId xmlns="" xmlns:a16="http://schemas.microsoft.com/office/drawing/2014/main" id="{097CE391-17D6-1348-B001-A9F01EE6070D}"/>
              </a:ext>
            </a:extLst>
          </p:cNvPr>
          <p:cNvSpPr/>
          <p:nvPr/>
        </p:nvSpPr>
        <p:spPr>
          <a:xfrm>
            <a:off x="5748772" y="3099655"/>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a:extLst>
              <a:ext uri="{FF2B5EF4-FFF2-40B4-BE49-F238E27FC236}">
                <a16:creationId xmlns="" xmlns:a16="http://schemas.microsoft.com/office/drawing/2014/main" id="{62E685FC-60A4-F341-ABC6-326D6EC66351}"/>
              </a:ext>
            </a:extLst>
          </p:cNvPr>
          <p:cNvSpPr/>
          <p:nvPr/>
        </p:nvSpPr>
        <p:spPr>
          <a:xfrm>
            <a:off x="5748772" y="4032378"/>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椭圆 9">
            <a:extLst>
              <a:ext uri="{FF2B5EF4-FFF2-40B4-BE49-F238E27FC236}">
                <a16:creationId xmlns="" xmlns:a16="http://schemas.microsoft.com/office/drawing/2014/main" id="{F5A88B17-CAB7-7742-9C70-37C1F1ED5887}"/>
              </a:ext>
            </a:extLst>
          </p:cNvPr>
          <p:cNvSpPr/>
          <p:nvPr/>
        </p:nvSpPr>
        <p:spPr>
          <a:xfrm>
            <a:off x="5748772" y="2203783"/>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911017" y="2109062"/>
            <a:ext cx="6404646" cy="2279614"/>
            <a:chOff x="3710892" y="1757564"/>
            <a:chExt cx="6404646" cy="2279614"/>
          </a:xfrm>
        </p:grpSpPr>
        <p:sp>
          <p:nvSpPr>
            <p:cNvPr id="18" name="文本框 2">
              <a:hlinkClick r:id="rId2" action="ppaction://hlinksldjump"/>
            </p:cNvPr>
            <p:cNvSpPr txBox="1"/>
            <p:nvPr/>
          </p:nvSpPr>
          <p:spPr>
            <a:xfrm>
              <a:off x="3710892" y="1757564"/>
              <a:ext cx="6404646"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溶液</a:t>
              </a:r>
              <a:r>
                <a:rPr lang="zh-CN" altLang="en-US" sz="2400" b="1" dirty="0">
                  <a:latin typeface="黑体" panose="02010609060101010101" pitchFamily="49" charset="-122"/>
                  <a:ea typeface="黑体" panose="02010609060101010101" pitchFamily="49" charset="-122"/>
                  <a:sym typeface="宋体" panose="02010600030101010101" pitchFamily="2" charset="-122"/>
                </a:rPr>
                <a:t>的形成及乳化</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710892" y="2653435"/>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饱和溶液</a:t>
              </a:r>
              <a:r>
                <a:rPr lang="zh-CN" altLang="en-US" sz="2400" b="1" dirty="0">
                  <a:latin typeface="黑体" panose="02010609060101010101" pitchFamily="49" charset="-122"/>
                  <a:ea typeface="黑体" panose="02010609060101010101" pitchFamily="49" charset="-122"/>
                  <a:sym typeface="宋体" panose="02010600030101010101" pitchFamily="2" charset="-122"/>
                </a:rPr>
                <a:t>与不饱和溶液</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710892" y="3575513"/>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溶解度</a:t>
              </a:r>
              <a:r>
                <a:rPr lang="zh-CN" altLang="en-US" sz="2400" b="1" dirty="0">
                  <a:latin typeface="黑体" panose="02010609060101010101" pitchFamily="49" charset="-122"/>
                  <a:ea typeface="黑体" panose="02010609060101010101" pitchFamily="49" charset="-122"/>
                  <a:sym typeface="宋体" panose="02010600030101010101" pitchFamily="2" charset="-122"/>
                </a:rPr>
                <a:t>和溶解度曲线</a:t>
              </a:r>
              <a:endParaRPr lang="zh-CN" altLang="zh-CN" sz="2400" dirty="0">
                <a:latin typeface="黑体" panose="02010609060101010101" pitchFamily="49" charset="-122"/>
                <a:ea typeface="黑体" panose="02010609060101010101" pitchFamily="49" charset="-122"/>
              </a:endParaRPr>
            </a:p>
          </p:txBody>
        </p:sp>
      </p:grpSp>
      <p:sp>
        <p:nvSpPr>
          <p:cNvPr id="13" name="文本框 2">
            <a:hlinkClick r:id="rId5" action="ppaction://hlinksldjump"/>
          </p:cNvPr>
          <p:cNvSpPr txBox="1"/>
          <p:nvPr/>
        </p:nvSpPr>
        <p:spPr>
          <a:xfrm>
            <a:off x="4911017" y="4917208"/>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四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溶质</a:t>
            </a:r>
            <a:r>
              <a:rPr lang="zh-CN" altLang="en-US" sz="2400" b="1" dirty="0">
                <a:latin typeface="黑体" panose="02010609060101010101" pitchFamily="49" charset="-122"/>
                <a:ea typeface="黑体" panose="02010609060101010101" pitchFamily="49" charset="-122"/>
                <a:sym typeface="宋体" panose="02010600030101010101" pitchFamily="2" charset="-122"/>
              </a:rPr>
              <a:t>质量分数</a:t>
            </a:r>
            <a:endParaRPr lang="zh-CN" altLang="zh-CN"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3732666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2548297"/>
            <a:ext cx="6522213" cy="627895"/>
            <a:chOff x="1034884" y="629878"/>
            <a:chExt cx="6522213" cy="627895"/>
          </a:xfrm>
        </p:grpSpPr>
        <p:sp>
          <p:nvSpPr>
            <p:cNvPr id="17" name="圆角矩形 6">
              <a:hlinkClick r:id="rId4" action="ppaction://hlinksldjump"/>
            </p:cNvPr>
            <p:cNvSpPr/>
            <p:nvPr>
              <p:custDataLst>
                <p:tags r:id="rId1"/>
              </p:custDataLst>
            </p:nvPr>
          </p:nvSpPr>
          <p:spPr>
            <a:xfrm flipH="1">
              <a:off x="2642683" y="664479"/>
              <a:ext cx="491441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溶液的形成及乳化</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题型一</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3473626"/>
            <a:ext cx="10984232"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唐山路南区期末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下列关于溶液的说法中正确的是（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饱和溶液一定是浓溶液</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溶液都是无色透明的混合物</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溶液的组成中一定含有水</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溶质以分子或离子形式均匀分散在溶剂中</a:t>
            </a: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574681" y="1422952"/>
            <a:ext cx="5882885" cy="729465"/>
            <a:chOff x="823582" y="935961"/>
            <a:chExt cx="5767939" cy="729465"/>
          </a:xfrm>
        </p:grpSpPr>
        <p:sp>
          <p:nvSpPr>
            <p:cNvPr id="21" name="圆角矩形 20">
              <a:extLst>
                <a:ext uri="{FF2B5EF4-FFF2-40B4-BE49-F238E27FC236}">
                  <a16:creationId xmlns="" xmlns:a16="http://schemas.microsoft.com/office/drawing/2014/main"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a:extLst>
                <a:ext uri="{FF2B5EF4-FFF2-40B4-BE49-F238E27FC236}">
                  <a16:creationId xmlns="" xmlns:a16="http://schemas.microsoft.com/office/drawing/2014/main"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数据剖析</a:t>
              </a:r>
              <a:r>
                <a:rPr kumimoji="1" lang="en-US" altLang="zh-CN" sz="2800" b="1" dirty="0" smtClean="0">
                  <a:latin typeface="宋体" pitchFamily="2" charset="-122"/>
                  <a:ea typeface="宋体" pitchFamily="2" charset="-122"/>
                </a:rPr>
                <a:t>  </a:t>
              </a:r>
              <a:r>
                <a:rPr kumimoji="1" lang="zh-CN" altLang="en-US" sz="2800" b="1" dirty="0">
                  <a:latin typeface="宋体" pitchFamily="2" charset="-122"/>
                  <a:ea typeface="宋体" pitchFamily="2" charset="-122"/>
                </a:rPr>
                <a:t>题型突破</a:t>
              </a:r>
            </a:p>
          </p:txBody>
        </p:sp>
        <p:sp>
          <p:nvSpPr>
            <p:cNvPr id="23" name="椭圆 22">
              <a:extLst>
                <a:ext uri="{FF2B5EF4-FFF2-40B4-BE49-F238E27FC236}">
                  <a16:creationId xmlns="" xmlns:a16="http://schemas.microsoft.com/office/drawing/2014/main"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3220"/>
            </a:xfrm>
            <a:prstGeom prst="rect">
              <a:avLst/>
            </a:prstGeom>
            <a:noFill/>
          </p:spPr>
          <p:txBody>
            <a:bodyPr wrap="square" rtlCol="0">
              <a:spAutoFit/>
            </a:bodyPr>
            <a:lstStyle/>
            <a:p>
              <a:pPr algn="ctr"/>
              <a:r>
                <a:rPr lang="en-US" altLang="zh-CN" sz="2800" b="1" dirty="0">
                  <a:solidFill>
                    <a:schemeClr val="bg1"/>
                  </a:solidFill>
                  <a:latin typeface="Times New Roman" pitchFamily="18" charset="0"/>
                  <a:ea typeface="宋体" pitchFamily="2" charset="-122"/>
                  <a:cs typeface="Times New Roman" pitchFamily="18" charset="0"/>
                </a:rPr>
                <a:t>3</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
        <p:nvSpPr>
          <p:cNvPr id="28" name="矩形 27"/>
          <p:cNvSpPr/>
          <p:nvPr/>
        </p:nvSpPr>
        <p:spPr>
          <a:xfrm>
            <a:off x="9658352" y="3570564"/>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936125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87737" y="2174649"/>
            <a:ext cx="10704354"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rPr>
              <a:t>2.</a:t>
            </a:r>
            <a:r>
              <a:rPr lang="zh-CN" altLang="en-US" sz="2400" b="1" dirty="0" smtClean="0">
                <a:latin typeface="Times New Roman" pitchFamily="18" charset="0"/>
                <a:ea typeface="宋体" pitchFamily="2" charset="-122"/>
              </a:rPr>
              <a:t> </a:t>
            </a:r>
            <a:r>
              <a:rPr lang="en-US" altLang="zh-CN" sz="2400" b="1" dirty="0" smtClean="0">
                <a:latin typeface="Times New Roman" pitchFamily="18" charset="0"/>
                <a:ea typeface="宋体" pitchFamily="2" charset="-122"/>
              </a:rPr>
              <a:t>【</a:t>
            </a:r>
            <a:r>
              <a:rPr lang="en-US" altLang="zh-CN" sz="2400" b="1" dirty="0">
                <a:latin typeface="Times New Roman" pitchFamily="18" charset="0"/>
                <a:ea typeface="宋体" pitchFamily="2" charset="-122"/>
              </a:rPr>
              <a:t>2017•</a:t>
            </a:r>
            <a:r>
              <a:rPr lang="zh-CN" altLang="en-US" sz="2400" b="1" dirty="0" smtClean="0">
                <a:latin typeface="Times New Roman" pitchFamily="18" charset="0"/>
                <a:ea typeface="宋体" pitchFamily="2" charset="-122"/>
              </a:rPr>
              <a:t>河北，</a:t>
            </a:r>
            <a:r>
              <a:rPr lang="en-US" altLang="zh-CN" sz="2400" b="1" dirty="0" smtClean="0">
                <a:latin typeface="Times New Roman" pitchFamily="18" charset="0"/>
                <a:ea typeface="宋体" pitchFamily="2" charset="-122"/>
              </a:rPr>
              <a:t>29</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5</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a:t>
            </a:r>
            <a:r>
              <a:rPr lang="zh-CN" altLang="en-US" sz="2400" b="1" dirty="0">
                <a:latin typeface="Times New Roman" pitchFamily="18" charset="0"/>
                <a:ea typeface="宋体" pitchFamily="2" charset="-122"/>
              </a:rPr>
              <a:t>理论知识在生产、生活中有广泛的应用。</a:t>
            </a:r>
          </a:p>
          <a:p>
            <a:pPr algn="just">
              <a:lnSpc>
                <a:spcPct val="150000"/>
              </a:lnSpc>
            </a:pPr>
            <a:r>
              <a:rPr lang="zh-CN" altLang="en-US" sz="2400" b="1" dirty="0">
                <a:latin typeface="Times New Roman" pitchFamily="18" charset="0"/>
                <a:ea typeface="宋体" pitchFamily="2" charset="-122"/>
              </a:rPr>
              <a:t>用下列物质除去油污</a:t>
            </a:r>
            <a:r>
              <a:rPr lang="zh-CN" altLang="en-US" sz="2400" b="1" dirty="0" smtClean="0">
                <a:latin typeface="Times New Roman" pitchFamily="18" charset="0"/>
                <a:ea typeface="宋体" pitchFamily="2" charset="-122"/>
              </a:rPr>
              <a:t>时，利用</a:t>
            </a:r>
            <a:r>
              <a:rPr lang="zh-CN" altLang="en-US" sz="2400" b="1" dirty="0">
                <a:latin typeface="Times New Roman" pitchFamily="18" charset="0"/>
                <a:ea typeface="宋体" pitchFamily="2" charset="-122"/>
              </a:rPr>
              <a:t>乳化作用的是</a:t>
            </a:r>
            <a:r>
              <a:rPr lang="zh-CN" altLang="en-US" sz="2400" b="1" u="sng" dirty="0">
                <a:latin typeface="Times New Roman" pitchFamily="18" charset="0"/>
                <a:ea typeface="宋体" pitchFamily="2" charset="-122"/>
              </a:rPr>
              <a:t>　　　　</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填选项字母</a:t>
            </a:r>
            <a:r>
              <a:rPr lang="en-US" altLang="zh-CN" sz="2400" b="1" dirty="0">
                <a:latin typeface="宋体" pitchFamily="2" charset="-122"/>
                <a:ea typeface="宋体" pitchFamily="2" charset="-122"/>
              </a:rPr>
              <a:t>)</a:t>
            </a:r>
            <a:r>
              <a:rPr lang="zh-CN" altLang="en-US" sz="2400" b="1" dirty="0">
                <a:latin typeface="Times New Roman" pitchFamily="18" charset="0"/>
                <a:ea typeface="宋体" pitchFamily="2" charset="-122"/>
              </a:rPr>
              <a:t>。 </a:t>
            </a:r>
          </a:p>
          <a:p>
            <a:pPr algn="just">
              <a:lnSpc>
                <a:spcPct val="150000"/>
              </a:lnSpc>
            </a:pPr>
            <a:r>
              <a:rPr lang="en-US" altLang="zh-CN" sz="2400" b="1" dirty="0">
                <a:latin typeface="Times New Roman" pitchFamily="18" charset="0"/>
                <a:ea typeface="宋体" pitchFamily="2" charset="-122"/>
              </a:rPr>
              <a:t>A.</a:t>
            </a:r>
            <a:r>
              <a:rPr lang="zh-CN" altLang="en-US" sz="2400" b="1" dirty="0">
                <a:latin typeface="Times New Roman" pitchFamily="18" charset="0"/>
                <a:ea typeface="宋体" pitchFamily="2" charset="-122"/>
              </a:rPr>
              <a:t>汽油　　　</a:t>
            </a:r>
            <a:r>
              <a:rPr lang="en-US" altLang="zh-CN" sz="2400" b="1" dirty="0">
                <a:latin typeface="Times New Roman" pitchFamily="18" charset="0"/>
                <a:ea typeface="宋体" pitchFamily="2" charset="-122"/>
              </a:rPr>
              <a:t>B.</a:t>
            </a:r>
            <a:r>
              <a:rPr lang="zh-CN" altLang="en-US" sz="2400" b="1" dirty="0">
                <a:latin typeface="Times New Roman" pitchFamily="18" charset="0"/>
                <a:ea typeface="宋体" pitchFamily="2" charset="-122"/>
              </a:rPr>
              <a:t>洗洁精　　　</a:t>
            </a:r>
            <a:r>
              <a:rPr lang="en-US" altLang="zh-CN" sz="2400" b="1" dirty="0">
                <a:latin typeface="Times New Roman" pitchFamily="18" charset="0"/>
                <a:ea typeface="宋体" pitchFamily="2" charset="-122"/>
              </a:rPr>
              <a:t>C.</a:t>
            </a:r>
            <a:r>
              <a:rPr lang="zh-CN" altLang="en-US" sz="2400" b="1" dirty="0">
                <a:latin typeface="Times New Roman" pitchFamily="18" charset="0"/>
                <a:ea typeface="宋体" pitchFamily="2" charset="-122"/>
              </a:rPr>
              <a:t>氢氧化钠溶液</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7125152" y="2820979"/>
            <a:ext cx="363890" cy="461665"/>
          </a:xfrm>
          <a:prstGeom prst="rect">
            <a:avLst/>
          </a:prstGeom>
        </p:spPr>
        <p:txBody>
          <a:bodyPr wrap="square">
            <a:spAutoFit/>
          </a:body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72053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496712" y="1854159"/>
            <a:ext cx="11232444" cy="3970318"/>
          </a:xfrm>
          <a:prstGeom prst="rect">
            <a:avLst/>
          </a:prstGeom>
          <a:noFill/>
        </p:spPr>
        <p:txBody>
          <a:bodyPr wrap="square" rtlCol="0">
            <a:spAutoFit/>
          </a:bodyPr>
          <a:lstStyle/>
          <a:p>
            <a:pPr algn="just">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溶液</a:t>
            </a:r>
            <a:r>
              <a:rPr lang="zh-CN" altLang="zh-CN" sz="2400" b="1" dirty="0">
                <a:latin typeface="Times New Roman" pitchFamily="18" charset="0"/>
                <a:cs typeface="Times New Roman" pitchFamily="18" charset="0"/>
              </a:rPr>
              <a:t>的基本特征是具有均一性和稳定性</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且为混合物。均一性是指溶液中各部分的性质和成分均相同</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如一瓶溶液中</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上下左右各部分的密度都是一样的</a:t>
            </a:r>
            <a:r>
              <a:rPr lang="en-US" altLang="zh-CN" sz="2400" b="1" dirty="0" smtClean="0">
                <a:latin typeface="宋体" pitchFamily="2" charset="-122"/>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稳定性</a:t>
            </a:r>
            <a:r>
              <a:rPr lang="zh-CN" altLang="zh-CN" sz="2400" b="1" dirty="0">
                <a:latin typeface="宋体" pitchFamily="2" charset="-122"/>
                <a:ea typeface="宋体" pitchFamily="2" charset="-122"/>
                <a:cs typeface="Times New Roman" pitchFamily="18" charset="0"/>
              </a:rPr>
              <a:t>是指在条件不变</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即温度、压强等不改变</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溶剂不蒸发等</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的情况</a:t>
            </a:r>
            <a:r>
              <a:rPr lang="zh-CN" altLang="zh-CN" sz="2400" b="1" dirty="0" smtClean="0">
                <a:latin typeface="宋体" pitchFamily="2" charset="-122"/>
                <a:ea typeface="宋体" pitchFamily="2" charset="-122"/>
                <a:cs typeface="Times New Roman" pitchFamily="18" charset="0"/>
              </a:rPr>
              <a:t>下</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溶液</a:t>
            </a:r>
            <a:r>
              <a:rPr lang="zh-CN" altLang="zh-CN" sz="2400" b="1" dirty="0">
                <a:latin typeface="宋体" pitchFamily="2" charset="-122"/>
                <a:ea typeface="宋体" pitchFamily="2" charset="-122"/>
                <a:cs typeface="Times New Roman" pitchFamily="18" charset="0"/>
              </a:rPr>
              <a:t>中的溶质永远不会析出</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即溶质与溶剂永不分离</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。蒸馏水是均一的、稳定的</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但不是</a:t>
            </a:r>
            <a:r>
              <a:rPr lang="zh-CN" altLang="zh-CN" sz="2400" b="1" dirty="0" smtClean="0">
                <a:latin typeface="宋体" pitchFamily="2" charset="-122"/>
                <a:ea typeface="宋体" pitchFamily="2" charset="-122"/>
                <a:cs typeface="Times New Roman" pitchFamily="18" charset="0"/>
              </a:rPr>
              <a:t>混合物</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所以</a:t>
            </a:r>
            <a:r>
              <a:rPr lang="zh-CN" altLang="zh-CN" sz="2400" b="1" dirty="0">
                <a:latin typeface="宋体" pitchFamily="2" charset="-122"/>
                <a:ea typeface="宋体" pitchFamily="2" charset="-122"/>
                <a:cs typeface="Times New Roman" pitchFamily="18" charset="0"/>
              </a:rPr>
              <a:t>不是溶液</a:t>
            </a:r>
            <a:r>
              <a:rPr lang="zh-CN" altLang="zh-CN" sz="2400" b="1" dirty="0" smtClean="0">
                <a:latin typeface="宋体" pitchFamily="2" charset="-122"/>
                <a:ea typeface="宋体" pitchFamily="2" charset="-122"/>
                <a:cs typeface="Times New Roman" pitchFamily="18" charset="0"/>
              </a:rPr>
              <a:t>。</a:t>
            </a:r>
            <a:endParaRPr lang="zh-CN" altLang="zh-CN" sz="2400" b="1" dirty="0">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365050479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496712" y="1933188"/>
            <a:ext cx="11232444" cy="3970318"/>
          </a:xfrm>
          <a:prstGeom prst="rect">
            <a:avLst/>
          </a:prstGeom>
          <a:noFill/>
        </p:spPr>
        <p:txBody>
          <a:bodyPr wrap="square" rtlCol="0">
            <a:spAutoFit/>
          </a:bodyPr>
          <a:lstStyle/>
          <a:p>
            <a:pPr algn="just">
              <a:lnSpc>
                <a:spcPct val="150000"/>
              </a:lnSpc>
            </a:pP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2</a:t>
            </a:r>
            <a:r>
              <a:rPr lang="zh-CN" altLang="en-US"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溶质、溶剂的</a:t>
            </a:r>
            <a:r>
              <a:rPr lang="zh-CN" altLang="zh-CN" sz="2400" b="1" dirty="0" smtClean="0">
                <a:latin typeface="Times New Roman" pitchFamily="18" charset="0"/>
                <a:cs typeface="Times New Roman" pitchFamily="18" charset="0"/>
              </a:rPr>
              <a:t>确定</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气体</a:t>
            </a:r>
            <a:r>
              <a:rPr lang="zh-CN" altLang="zh-CN" sz="2400" b="1" dirty="0">
                <a:latin typeface="Times New Roman" pitchFamily="18" charset="0"/>
                <a:cs typeface="Times New Roman" pitchFamily="18" charset="0"/>
              </a:rPr>
              <a:t>、固体溶于液体时</a:t>
            </a:r>
            <a:r>
              <a:rPr lang="zh-CN" altLang="en-US"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液体为</a:t>
            </a:r>
            <a:r>
              <a:rPr lang="zh-CN" altLang="zh-CN" sz="2400" b="1" dirty="0" smtClean="0">
                <a:latin typeface="Times New Roman" pitchFamily="18" charset="0"/>
                <a:cs typeface="Times New Roman" pitchFamily="18" charset="0"/>
              </a:rPr>
              <a:t>溶剂</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两种</a:t>
            </a:r>
            <a:r>
              <a:rPr lang="zh-CN" altLang="zh-CN" sz="2400" b="1" dirty="0">
                <a:latin typeface="Times New Roman" pitchFamily="18" charset="0"/>
                <a:cs typeface="Times New Roman" pitchFamily="18" charset="0"/>
              </a:rPr>
              <a:t>液体互相溶解</a:t>
            </a:r>
            <a:r>
              <a:rPr lang="zh-CN" altLang="zh-CN" sz="2400" b="1" dirty="0" smtClean="0">
                <a:latin typeface="Times New Roman" pitchFamily="18" charset="0"/>
                <a:cs typeface="Times New Roman" pitchFamily="18" charset="0"/>
              </a:rPr>
              <a:t>时</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量</a:t>
            </a:r>
            <a:r>
              <a:rPr lang="zh-CN" altLang="zh-CN" sz="2400" b="1" dirty="0">
                <a:latin typeface="Times New Roman" pitchFamily="18" charset="0"/>
                <a:cs typeface="Times New Roman" pitchFamily="18" charset="0"/>
              </a:rPr>
              <a:t>多的一种为</a:t>
            </a:r>
            <a:r>
              <a:rPr lang="zh-CN" altLang="zh-CN" sz="2400" b="1" dirty="0" smtClean="0">
                <a:latin typeface="Times New Roman" pitchFamily="18" charset="0"/>
                <a:cs typeface="Times New Roman" pitchFamily="18" charset="0"/>
              </a:rPr>
              <a:t>溶剂</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当</a:t>
            </a:r>
            <a:r>
              <a:rPr lang="zh-CN" altLang="zh-CN" sz="2400" b="1" dirty="0">
                <a:latin typeface="Times New Roman" pitchFamily="18" charset="0"/>
                <a:cs typeface="Times New Roman" pitchFamily="18" charset="0"/>
              </a:rPr>
              <a:t>有水存在</a:t>
            </a:r>
            <a:r>
              <a:rPr lang="zh-CN" altLang="zh-CN" sz="2400" b="1" dirty="0" smtClean="0">
                <a:latin typeface="Times New Roman" pitchFamily="18" charset="0"/>
                <a:cs typeface="Times New Roman" pitchFamily="18" charset="0"/>
              </a:rPr>
              <a:t>时</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习惯</a:t>
            </a:r>
            <a:r>
              <a:rPr lang="zh-CN" altLang="zh-CN" sz="2400" b="1" dirty="0">
                <a:latin typeface="Times New Roman" pitchFamily="18" charset="0"/>
                <a:cs typeface="Times New Roman" pitchFamily="18" charset="0"/>
              </a:rPr>
              <a:t>上把水看作溶剂。通常不指明溶剂的溶液</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溶剂是水。</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常见</a:t>
            </a:r>
            <a:r>
              <a:rPr lang="zh-CN" altLang="zh-CN" sz="2400" b="1" dirty="0">
                <a:latin typeface="Times New Roman" pitchFamily="18" charset="0"/>
                <a:cs typeface="Times New Roman" pitchFamily="18" charset="0"/>
              </a:rPr>
              <a:t>的洗涤原理</a:t>
            </a:r>
            <a:r>
              <a:rPr lang="zh-CN" altLang="zh-CN" sz="2400" b="1" dirty="0">
                <a:latin typeface="宋体" pitchFamily="2" charset="-122"/>
                <a:ea typeface="宋体" pitchFamily="2" charset="-122"/>
                <a:cs typeface="Times New Roman" pitchFamily="18" charset="0"/>
              </a:rPr>
              <a:t>有三</a:t>
            </a:r>
            <a:r>
              <a:rPr lang="zh-CN" altLang="zh-CN" sz="2400" b="1" dirty="0" smtClean="0">
                <a:latin typeface="宋体" pitchFamily="2" charset="-122"/>
                <a:ea typeface="宋体" pitchFamily="2" charset="-122"/>
                <a:cs typeface="Times New Roman" pitchFamily="18" charset="0"/>
              </a:rPr>
              <a:t>种</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一</a:t>
            </a:r>
            <a:r>
              <a:rPr lang="zh-CN" altLang="zh-CN" sz="2400" b="1" dirty="0">
                <a:latin typeface="宋体" pitchFamily="2" charset="-122"/>
                <a:ea typeface="宋体" pitchFamily="2" charset="-122"/>
                <a:cs typeface="Times New Roman" pitchFamily="18" charset="0"/>
              </a:rPr>
              <a:t>是利用乳化作用</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二是利用溶解</a:t>
            </a:r>
            <a:r>
              <a:rPr lang="zh-CN" altLang="zh-CN" sz="2400" b="1" dirty="0" smtClean="0">
                <a:latin typeface="宋体" pitchFamily="2" charset="-122"/>
                <a:ea typeface="宋体" pitchFamily="2" charset="-122"/>
                <a:cs typeface="Times New Roman" pitchFamily="18" charset="0"/>
              </a:rPr>
              <a:t>原理</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三</a:t>
            </a:r>
            <a:r>
              <a:rPr lang="zh-CN" altLang="zh-CN" sz="2400" b="1" dirty="0">
                <a:latin typeface="宋体" pitchFamily="2" charset="-122"/>
                <a:ea typeface="宋体" pitchFamily="2" charset="-122"/>
                <a:cs typeface="Times New Roman" pitchFamily="18" charset="0"/>
              </a:rPr>
              <a:t>是利用物质与油污等发生化学反应。</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物质</a:t>
            </a:r>
            <a:r>
              <a:rPr lang="zh-CN" altLang="zh-CN" sz="2400" b="1" dirty="0">
                <a:latin typeface="Times New Roman" pitchFamily="18" charset="0"/>
                <a:cs typeface="Times New Roman" pitchFamily="18" charset="0"/>
              </a:rPr>
              <a:t>在溶解时</a:t>
            </a:r>
            <a:r>
              <a:rPr lang="zh-CN" altLang="zh-CN" sz="2400" b="1" dirty="0">
                <a:latin typeface="宋体" pitchFamily="2" charset="-122"/>
                <a:ea typeface="宋体" pitchFamily="2" charset="-122"/>
                <a:cs typeface="Times New Roman" pitchFamily="18" charset="0"/>
              </a:rPr>
              <a:t>经常伴随有吸热或放热</a:t>
            </a:r>
            <a:r>
              <a:rPr lang="zh-CN" altLang="zh-CN" sz="2400" b="1" dirty="0" smtClean="0">
                <a:latin typeface="宋体" pitchFamily="2" charset="-122"/>
                <a:ea typeface="宋体" pitchFamily="2" charset="-122"/>
                <a:cs typeface="Times New Roman" pitchFamily="18" charset="0"/>
              </a:rPr>
              <a:t>现象</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如</a:t>
            </a:r>
            <a:r>
              <a:rPr lang="zh-CN" altLang="zh-CN" sz="2400" b="1" dirty="0">
                <a:latin typeface="宋体" pitchFamily="2" charset="-122"/>
                <a:ea typeface="宋体" pitchFamily="2" charset="-122"/>
                <a:cs typeface="Times New Roman" pitchFamily="18" charset="0"/>
              </a:rPr>
              <a:t>氢氧化钠固体、浓硫酸溶于水放出大量的</a:t>
            </a:r>
            <a:r>
              <a:rPr lang="zh-CN" altLang="zh-CN" sz="2400" b="1" dirty="0" smtClean="0">
                <a:latin typeface="宋体" pitchFamily="2" charset="-122"/>
                <a:ea typeface="宋体" pitchFamily="2" charset="-122"/>
                <a:cs typeface="Times New Roman" pitchFamily="18" charset="0"/>
              </a:rPr>
              <a:t>热</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温度升高</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硝酸铵</a:t>
            </a:r>
            <a:r>
              <a:rPr lang="zh-CN" altLang="zh-CN" sz="2400" b="1" dirty="0">
                <a:latin typeface="宋体" pitchFamily="2" charset="-122"/>
                <a:ea typeface="宋体" pitchFamily="2" charset="-122"/>
                <a:cs typeface="Times New Roman" pitchFamily="18" charset="0"/>
              </a:rPr>
              <a:t>固体溶于水</a:t>
            </a:r>
            <a:r>
              <a:rPr lang="zh-CN" altLang="zh-CN" sz="2400" b="1" dirty="0" smtClean="0">
                <a:latin typeface="宋体" pitchFamily="2" charset="-122"/>
                <a:ea typeface="宋体" pitchFamily="2" charset="-122"/>
                <a:cs typeface="Times New Roman" pitchFamily="18" charset="0"/>
              </a:rPr>
              <a:t>吸热</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温度降低</a:t>
            </a:r>
            <a:r>
              <a:rPr lang="zh-CN" altLang="en-US" sz="2400" b="1" dirty="0" smtClean="0">
                <a:latin typeface="宋体" pitchFamily="2" charset="-122"/>
                <a:ea typeface="宋体" pitchFamily="2" charset="-122"/>
                <a:cs typeface="Times New Roman" pitchFamily="18" charset="0"/>
              </a:rPr>
              <a:t>。</a:t>
            </a:r>
            <a:endParaRPr lang="zh-CN" altLang="en-US" sz="2400" b="1" dirty="0">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320173578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2862322"/>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张家口一模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下列物质加入或通入水中能形成无色溶液的是（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二氧化碳</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B.</a:t>
            </a:r>
            <a:r>
              <a:rPr lang="zh-CN" altLang="en-US" sz="2400" b="1" dirty="0" smtClean="0">
                <a:latin typeface="Times New Roman" pitchFamily="18" charset="0"/>
                <a:ea typeface="宋体" pitchFamily="2" charset="-122"/>
                <a:cs typeface="Times New Roman" pitchFamily="18" charset="0"/>
              </a:rPr>
              <a:t>植物油</a:t>
            </a:r>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             C.</a:t>
            </a:r>
            <a:r>
              <a:rPr lang="zh-CN" altLang="en-US" sz="2400" b="1" dirty="0" smtClean="0">
                <a:latin typeface="Times New Roman" pitchFamily="18" charset="0"/>
                <a:ea typeface="宋体" pitchFamily="2" charset="-122"/>
                <a:cs typeface="Times New Roman" pitchFamily="18" charset="0"/>
              </a:rPr>
              <a:t>咖啡</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zh-CN" altLang="en-US" sz="2400" b="1" dirty="0" smtClean="0">
                <a:latin typeface="Times New Roman" pitchFamily="18" charset="0"/>
                <a:ea typeface="宋体" pitchFamily="2" charset="-122"/>
                <a:cs typeface="Times New Roman" pitchFamily="18" charset="0"/>
              </a:rPr>
              <a:t>硫酸铜</a:t>
            </a:r>
            <a:endParaRPr lang="zh-CN" altLang="en-US" sz="2400" b="1" dirty="0">
              <a:latin typeface="Times New Roman" pitchFamily="18" charset="0"/>
              <a:ea typeface="宋体" pitchFamily="2" charset="-122"/>
              <a:cs typeface="Times New Roman" pitchFamily="18" charset="0"/>
            </a:endParaRPr>
          </a:p>
        </p:txBody>
      </p:sp>
      <p:sp>
        <p:nvSpPr>
          <p:cNvPr id="6" name="矩形 5"/>
          <p:cNvSpPr/>
          <p:nvPr/>
        </p:nvSpPr>
        <p:spPr>
          <a:xfrm>
            <a:off x="10430464" y="3059718"/>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504869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2277083"/>
            <a:ext cx="10749511" cy="1754326"/>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smtClean="0">
                <a:latin typeface="Times New Roman" pitchFamily="18" charset="0"/>
                <a:ea typeface="宋体" pitchFamily="2" charset="-122"/>
                <a:cs typeface="Times New Roman" pitchFamily="18" charset="0"/>
              </a:rPr>
              <a:t>石家庄</a:t>
            </a:r>
            <a:r>
              <a:rPr lang="zh-CN" altLang="en-US" sz="2400" b="1" dirty="0">
                <a:latin typeface="Times New Roman" pitchFamily="18" charset="0"/>
                <a:ea typeface="宋体" pitchFamily="2" charset="-122"/>
                <a:cs typeface="Times New Roman" pitchFamily="18" charset="0"/>
              </a:rPr>
              <a:t>模拟）餐桌上的饮品种类丰富</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下列饮品中属于溶液的是（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酸奶 </a:t>
            </a:r>
            <a:r>
              <a:rPr lang="zh-CN" altLang="en-US" sz="2400" b="1" dirty="0">
                <a:latin typeface="Times New Roman" pitchFamily="18" charset="0"/>
                <a:ea typeface="宋体" pitchFamily="2" charset="-122"/>
                <a:cs typeface="Times New Roman" pitchFamily="18" charset="0"/>
              </a:rPr>
              <a:t>	</a:t>
            </a: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西瓜汁	</a:t>
            </a:r>
            <a:r>
              <a:rPr lang="en-US" altLang="zh-CN" sz="2400" b="1" dirty="0">
                <a:latin typeface="Times New Roman" pitchFamily="18" charset="0"/>
                <a:ea typeface="宋体" pitchFamily="2" charset="-122"/>
                <a:cs typeface="Times New Roman" pitchFamily="18" charset="0"/>
              </a:rPr>
              <a:t>C.</a:t>
            </a:r>
            <a:r>
              <a:rPr lang="zh-CN" altLang="en-US" sz="2400" b="1" dirty="0" smtClean="0">
                <a:latin typeface="Times New Roman" pitchFamily="18" charset="0"/>
                <a:ea typeface="宋体" pitchFamily="2" charset="-122"/>
                <a:cs typeface="Times New Roman" pitchFamily="18" charset="0"/>
              </a:rPr>
              <a:t>冰水 </a:t>
            </a:r>
            <a:r>
              <a:rPr lang="zh-CN" altLang="en-US" sz="2400" b="1" dirty="0">
                <a:latin typeface="Times New Roman" pitchFamily="18" charset="0"/>
                <a:ea typeface="宋体" pitchFamily="2" charset="-122"/>
                <a:cs typeface="Times New Roman" pitchFamily="18" charset="0"/>
              </a:rPr>
              <a:t>	</a:t>
            </a: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可乐</a:t>
            </a:r>
            <a:endParaRPr lang="en-US" altLang="zh-CN" sz="2400" b="1" dirty="0">
              <a:latin typeface="Times New Roman" pitchFamily="18" charset="0"/>
              <a:ea typeface="宋体" pitchFamily="2" charset="-122"/>
              <a:cs typeface="Times New Roman" pitchFamily="18" charset="0"/>
            </a:endParaRPr>
          </a:p>
        </p:txBody>
      </p:sp>
      <p:sp>
        <p:nvSpPr>
          <p:cNvPr id="6" name="矩形 5"/>
          <p:cNvSpPr/>
          <p:nvPr/>
        </p:nvSpPr>
        <p:spPr>
          <a:xfrm>
            <a:off x="10880823" y="2369415"/>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748666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949702"/>
            <a:ext cx="10749511" cy="2308324"/>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2021</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秦皇岛青龙县期末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要使如图装置中的小气球鼓起来</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则使用的固体和液体可以是（　　</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zh-CN" altLang="en-US" sz="2400" b="1" dirty="0">
                <a:latin typeface="Times New Roman" pitchFamily="18" charset="0"/>
                <a:ea typeface="宋体" pitchFamily="2" charset="-122"/>
                <a:cs typeface="Times New Roman" pitchFamily="18" charset="0"/>
              </a:rPr>
              <a:t>①氯化钠和</a:t>
            </a:r>
            <a:r>
              <a:rPr lang="zh-CN" altLang="en-US" sz="2400" b="1" dirty="0" smtClean="0">
                <a:latin typeface="Times New Roman" pitchFamily="18" charset="0"/>
                <a:ea typeface="宋体" pitchFamily="2" charset="-122"/>
                <a:cs typeface="Times New Roman" pitchFamily="18" charset="0"/>
              </a:rPr>
              <a:t>水；</a:t>
            </a:r>
            <a:r>
              <a:rPr lang="en-US" altLang="zh-CN" sz="2400" b="1" dirty="0" smtClean="0">
                <a:latin typeface="Times New Roman" pitchFamily="18" charset="0"/>
                <a:ea typeface="宋体" pitchFamily="2" charset="-122"/>
                <a:cs typeface="Times New Roman" pitchFamily="18" charset="0"/>
              </a:rPr>
              <a:t>②</a:t>
            </a:r>
            <a:r>
              <a:rPr lang="zh-CN" altLang="en-US" sz="2400" b="1" dirty="0">
                <a:latin typeface="Times New Roman" pitchFamily="18" charset="0"/>
                <a:ea typeface="宋体" pitchFamily="2" charset="-122"/>
                <a:cs typeface="Times New Roman" pitchFamily="18" charset="0"/>
              </a:rPr>
              <a:t>铁和稀</a:t>
            </a:r>
            <a:r>
              <a:rPr lang="zh-CN" altLang="en-US" sz="2400" b="1" dirty="0" smtClean="0">
                <a:latin typeface="Times New Roman" pitchFamily="18" charset="0"/>
                <a:ea typeface="宋体" pitchFamily="2" charset="-122"/>
                <a:cs typeface="Times New Roman" pitchFamily="18" charset="0"/>
              </a:rPr>
              <a:t>硫酸；</a:t>
            </a:r>
            <a:r>
              <a:rPr lang="en-US" altLang="zh-CN" sz="2400" b="1" dirty="0" smtClean="0">
                <a:latin typeface="Times New Roman" pitchFamily="18" charset="0"/>
                <a:ea typeface="宋体" pitchFamily="2" charset="-122"/>
                <a:cs typeface="Times New Roman" pitchFamily="18" charset="0"/>
              </a:rPr>
              <a:t>③</a:t>
            </a:r>
            <a:r>
              <a:rPr lang="zh-CN" altLang="en-US" sz="2400" b="1" dirty="0">
                <a:latin typeface="Times New Roman" pitchFamily="18" charset="0"/>
                <a:ea typeface="宋体" pitchFamily="2" charset="-122"/>
                <a:cs typeface="Times New Roman" pitchFamily="18" charset="0"/>
              </a:rPr>
              <a:t>固体氢氧化钠和</a:t>
            </a:r>
            <a:r>
              <a:rPr lang="zh-CN" altLang="en-US" sz="2400" b="1" dirty="0" smtClean="0">
                <a:latin typeface="Times New Roman" pitchFamily="18" charset="0"/>
                <a:ea typeface="宋体" pitchFamily="2" charset="-122"/>
                <a:cs typeface="Times New Roman" pitchFamily="18" charset="0"/>
              </a:rPr>
              <a:t>水；</a:t>
            </a:r>
            <a:r>
              <a:rPr lang="en-US" altLang="zh-CN" sz="2400" b="1" dirty="0" smtClean="0">
                <a:latin typeface="Times New Roman" pitchFamily="18" charset="0"/>
                <a:ea typeface="宋体" pitchFamily="2" charset="-122"/>
                <a:cs typeface="Times New Roman" pitchFamily="18" charset="0"/>
              </a:rPr>
              <a:t>④</a:t>
            </a:r>
            <a:r>
              <a:rPr lang="zh-CN" altLang="en-US" sz="2400" b="1" dirty="0">
                <a:latin typeface="Times New Roman" pitchFamily="18" charset="0"/>
                <a:ea typeface="宋体" pitchFamily="2" charset="-122"/>
                <a:cs typeface="Times New Roman" pitchFamily="18" charset="0"/>
              </a:rPr>
              <a:t>硝酸铵和水</a:t>
            </a:r>
          </a:p>
          <a:p>
            <a:pPr algn="just">
              <a:lnSpc>
                <a:spcPct val="150000"/>
              </a:lnSpc>
            </a:pPr>
            <a:r>
              <a:rPr lang="en-US" altLang="zh-CN" sz="2400" b="1" dirty="0">
                <a:latin typeface="Times New Roman" pitchFamily="18" charset="0"/>
                <a:ea typeface="宋体" pitchFamily="2" charset="-122"/>
                <a:cs typeface="Times New Roman" pitchFamily="18" charset="0"/>
              </a:rPr>
              <a:t>A.②③	</a:t>
            </a:r>
            <a:r>
              <a:rPr lang="en-US" altLang="zh-CN" sz="2400" b="1" dirty="0" smtClean="0">
                <a:latin typeface="Times New Roman" pitchFamily="18" charset="0"/>
                <a:ea typeface="宋体" pitchFamily="2" charset="-122"/>
                <a:cs typeface="Times New Roman" pitchFamily="18" charset="0"/>
              </a:rPr>
              <a:t>                  B</a:t>
            </a:r>
            <a:r>
              <a:rPr lang="en-US" altLang="zh-CN" sz="2400" b="1" dirty="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①②                      C</a:t>
            </a:r>
            <a:r>
              <a:rPr lang="en-US" altLang="zh-CN" sz="2400" b="1" dirty="0">
                <a:latin typeface="Times New Roman" pitchFamily="18" charset="0"/>
                <a:ea typeface="宋体" pitchFamily="2" charset="-122"/>
                <a:cs typeface="Times New Roman" pitchFamily="18" charset="0"/>
              </a:rPr>
              <a:t>.①④	</a:t>
            </a:r>
            <a:r>
              <a:rPr lang="en-US" altLang="zh-CN" sz="2400" b="1" dirty="0" smtClean="0">
                <a:latin typeface="Times New Roman" pitchFamily="18" charset="0"/>
                <a:ea typeface="宋体" pitchFamily="2" charset="-122"/>
                <a:cs typeface="Times New Roman" pitchFamily="18" charset="0"/>
              </a:rPr>
              <a:t>                  D</a:t>
            </a:r>
            <a:r>
              <a:rPr lang="en-US" altLang="zh-CN" sz="2400" b="1" dirty="0">
                <a:latin typeface="Times New Roman" pitchFamily="18" charset="0"/>
                <a:ea typeface="宋体" pitchFamily="2" charset="-122"/>
                <a:cs typeface="Times New Roman" pitchFamily="18" charset="0"/>
              </a:rPr>
              <a:t>.②④</a:t>
            </a:r>
          </a:p>
        </p:txBody>
      </p:sp>
      <p:sp>
        <p:nvSpPr>
          <p:cNvPr id="6" name="矩形 5"/>
          <p:cNvSpPr/>
          <p:nvPr/>
        </p:nvSpPr>
        <p:spPr>
          <a:xfrm>
            <a:off x="2751170" y="2568974"/>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994858"/>
            <a:ext cx="10749511"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2021</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唐山路北区期末）下列清洗方法</a:t>
            </a:r>
            <a:r>
              <a:rPr lang="zh-CN" altLang="en-US" sz="2400" b="1" dirty="0" smtClean="0">
                <a:latin typeface="Times New Roman" pitchFamily="18" charset="0"/>
                <a:ea typeface="宋体" pitchFamily="2" charset="-122"/>
                <a:cs typeface="Times New Roman" pitchFamily="18" charset="0"/>
              </a:rPr>
              <a:t>中，利用</a:t>
            </a:r>
            <a:r>
              <a:rPr lang="zh-CN" altLang="en-US" sz="2400" b="1" dirty="0">
                <a:latin typeface="Times New Roman" pitchFamily="18" charset="0"/>
                <a:ea typeface="宋体" pitchFamily="2" charset="-122"/>
                <a:cs typeface="Times New Roman" pitchFamily="18" charset="0"/>
              </a:rPr>
              <a:t>乳化原理的是（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用自来水洗手</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用洗涤剂清洗餐具</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用汽油清洗油污</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用盐酸清洗盛放石灰水烧杯</a:t>
            </a:r>
          </a:p>
        </p:txBody>
      </p:sp>
      <p:sp>
        <p:nvSpPr>
          <p:cNvPr id="6" name="矩形 5"/>
          <p:cNvSpPr/>
          <p:nvPr/>
        </p:nvSpPr>
        <p:spPr>
          <a:xfrm>
            <a:off x="9852334" y="2107309"/>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3860003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949702"/>
            <a:ext cx="10749511"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2021</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邯郸永年区期末）下列有关溶液的说法</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均一、稳定的液体都是溶液</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溶液通常是液体</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溶质一定是固体</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酒精跟水以任意比互相溶解时</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酒精作溶质</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水作溶剂</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溶液中不能同时存在两种溶质</a:t>
            </a:r>
          </a:p>
        </p:txBody>
      </p:sp>
      <p:sp>
        <p:nvSpPr>
          <p:cNvPr id="6" name="矩形 5"/>
          <p:cNvSpPr/>
          <p:nvPr/>
        </p:nvSpPr>
        <p:spPr>
          <a:xfrm>
            <a:off x="8999387" y="2050864"/>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3860003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1598736"/>
            <a:ext cx="6522213" cy="627895"/>
            <a:chOff x="1034884" y="629878"/>
            <a:chExt cx="6522213" cy="627895"/>
          </a:xfrm>
        </p:grpSpPr>
        <p:sp>
          <p:nvSpPr>
            <p:cNvPr id="17" name="圆角矩形 6">
              <a:hlinkClick r:id="rId4" action="ppaction://hlinksldjump"/>
            </p:cNvPr>
            <p:cNvSpPr/>
            <p:nvPr>
              <p:custDataLst>
                <p:tags r:id="rId1"/>
              </p:custDataLst>
            </p:nvPr>
          </p:nvSpPr>
          <p:spPr>
            <a:xfrm flipH="1">
              <a:off x="2642683" y="664479"/>
              <a:ext cx="491441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饱和溶液与不饱和溶液</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题型二</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2482115"/>
            <a:ext cx="10794667"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唐山路北区期末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能证明硝酸钾溶液在</a:t>
            </a:r>
            <a:r>
              <a:rPr lang="en-US" altLang="zh-CN" sz="2400" b="1" dirty="0">
                <a:latin typeface="Times New Roman" pitchFamily="18" charset="0"/>
                <a:ea typeface="宋体" pitchFamily="2" charset="-122"/>
                <a:cs typeface="Times New Roman" pitchFamily="18" charset="0"/>
              </a:rPr>
              <a:t>50 ℃</a:t>
            </a:r>
            <a:r>
              <a:rPr lang="zh-CN" altLang="en-US" sz="2400" b="1" dirty="0">
                <a:latin typeface="Times New Roman" pitchFamily="18" charset="0"/>
                <a:ea typeface="宋体" pitchFamily="2" charset="-122"/>
                <a:cs typeface="Times New Roman" pitchFamily="18" charset="0"/>
              </a:rPr>
              <a:t>时已达到饱和状态的实验是（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取少量该</a:t>
            </a:r>
            <a:r>
              <a:rPr lang="zh-CN" altLang="en-US" sz="2400" b="1" dirty="0" smtClean="0">
                <a:latin typeface="Times New Roman" pitchFamily="18" charset="0"/>
                <a:ea typeface="宋体" pitchFamily="2" charset="-122"/>
                <a:cs typeface="Times New Roman" pitchFamily="18" charset="0"/>
              </a:rPr>
              <a:t>溶液，升温</a:t>
            </a:r>
            <a:r>
              <a:rPr lang="zh-CN" altLang="en-US" sz="2400" b="1" dirty="0">
                <a:latin typeface="Times New Roman" pitchFamily="18" charset="0"/>
                <a:ea typeface="宋体" pitchFamily="2" charset="-122"/>
                <a:cs typeface="Times New Roman" pitchFamily="18" charset="0"/>
              </a:rPr>
              <a:t>后硝酸钾晶体析出</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取少量该</a:t>
            </a:r>
            <a:r>
              <a:rPr lang="zh-CN" altLang="en-US" sz="2400" b="1" dirty="0" smtClean="0">
                <a:latin typeface="Times New Roman" pitchFamily="18" charset="0"/>
                <a:ea typeface="宋体" pitchFamily="2" charset="-122"/>
                <a:cs typeface="Times New Roman" pitchFamily="18" charset="0"/>
              </a:rPr>
              <a:t>溶液，降温</a:t>
            </a:r>
            <a:r>
              <a:rPr lang="zh-CN" altLang="en-US" sz="2400" b="1" dirty="0">
                <a:latin typeface="Times New Roman" pitchFamily="18" charset="0"/>
                <a:ea typeface="宋体" pitchFamily="2" charset="-122"/>
                <a:cs typeface="Times New Roman" pitchFamily="18" charset="0"/>
              </a:rPr>
              <a:t>到</a:t>
            </a:r>
            <a:r>
              <a:rPr lang="en-US" altLang="zh-CN" sz="2400" b="1" dirty="0">
                <a:latin typeface="Times New Roman" pitchFamily="18" charset="0"/>
                <a:ea typeface="宋体" pitchFamily="2" charset="-122"/>
                <a:cs typeface="Times New Roman" pitchFamily="18" charset="0"/>
              </a:rPr>
              <a:t>10 ℃</a:t>
            </a:r>
            <a:r>
              <a:rPr lang="zh-CN" altLang="en-US" sz="2400" b="1" dirty="0" smtClean="0">
                <a:latin typeface="Times New Roman" pitchFamily="18" charset="0"/>
                <a:ea typeface="宋体" pitchFamily="2" charset="-122"/>
                <a:cs typeface="Times New Roman" pitchFamily="18" charset="0"/>
              </a:rPr>
              <a:t>时，有</a:t>
            </a:r>
            <a:r>
              <a:rPr lang="zh-CN" altLang="en-US" sz="2400" b="1" dirty="0">
                <a:latin typeface="Times New Roman" pitchFamily="18" charset="0"/>
                <a:ea typeface="宋体" pitchFamily="2" charset="-122"/>
                <a:cs typeface="Times New Roman" pitchFamily="18" charset="0"/>
              </a:rPr>
              <a:t>硝酸钾晶体析出</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在条件不改变的情况</a:t>
            </a:r>
            <a:r>
              <a:rPr lang="zh-CN" altLang="en-US" sz="2400" b="1" dirty="0" smtClean="0">
                <a:latin typeface="Times New Roman" pitchFamily="18" charset="0"/>
                <a:ea typeface="宋体" pitchFamily="2" charset="-122"/>
                <a:cs typeface="Times New Roman" pitchFamily="18" charset="0"/>
              </a:rPr>
              <a:t>下，该</a:t>
            </a:r>
            <a:r>
              <a:rPr lang="zh-CN" altLang="en-US" sz="2400" b="1" dirty="0">
                <a:latin typeface="Times New Roman" pitchFamily="18" charset="0"/>
                <a:ea typeface="宋体" pitchFamily="2" charset="-122"/>
                <a:cs typeface="Times New Roman" pitchFamily="18" charset="0"/>
              </a:rPr>
              <a:t>溶液始终是稳定的</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温度不变</a:t>
            </a:r>
            <a:r>
              <a:rPr lang="zh-CN" altLang="en-US" sz="2400" b="1" dirty="0" smtClean="0">
                <a:latin typeface="Times New Roman" pitchFamily="18" charset="0"/>
                <a:ea typeface="宋体" pitchFamily="2" charset="-122"/>
                <a:cs typeface="Times New Roman" pitchFamily="18" charset="0"/>
              </a:rPr>
              <a:t>时，向</a:t>
            </a:r>
            <a:r>
              <a:rPr lang="zh-CN" altLang="en-US" sz="2400" b="1" dirty="0">
                <a:latin typeface="Times New Roman" pitchFamily="18" charset="0"/>
                <a:ea typeface="宋体" pitchFamily="2" charset="-122"/>
                <a:cs typeface="Times New Roman" pitchFamily="18" charset="0"/>
              </a:rPr>
              <a:t>该溶液中加入少量硝酸钾</a:t>
            </a:r>
            <a:r>
              <a:rPr lang="zh-CN" altLang="en-US" sz="2400" b="1" dirty="0" smtClean="0">
                <a:latin typeface="Times New Roman" pitchFamily="18" charset="0"/>
                <a:ea typeface="宋体" pitchFamily="2" charset="-122"/>
                <a:cs typeface="Times New Roman" pitchFamily="18" charset="0"/>
              </a:rPr>
              <a:t>晶体，晶体</a:t>
            </a:r>
            <a:r>
              <a:rPr lang="zh-CN" altLang="en-US" sz="2400" b="1" dirty="0">
                <a:latin typeface="Times New Roman" pitchFamily="18" charset="0"/>
                <a:ea typeface="宋体" pitchFamily="2" charset="-122"/>
                <a:cs typeface="Times New Roman" pitchFamily="18" charset="0"/>
              </a:rPr>
              <a:t>不再溶解</a:t>
            </a: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8" name="矩形 27"/>
          <p:cNvSpPr/>
          <p:nvPr/>
        </p:nvSpPr>
        <p:spPr>
          <a:xfrm>
            <a:off x="1840088" y="3119006"/>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245028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428978" y="1098741"/>
            <a:ext cx="11300178" cy="5632311"/>
          </a:xfrm>
          <a:prstGeom prst="rect">
            <a:avLst/>
          </a:prstGeom>
          <a:noFill/>
        </p:spPr>
        <p:txBody>
          <a:bodyPr wrap="square" rtlCol="0">
            <a:spAutoFit/>
          </a:bodyPr>
          <a:lstStyle/>
          <a:p>
            <a:pPr algn="just">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判断</a:t>
            </a:r>
            <a:r>
              <a:rPr lang="zh-CN" altLang="zh-CN" sz="2400" b="1" dirty="0">
                <a:latin typeface="Times New Roman" pitchFamily="18" charset="0"/>
                <a:cs typeface="Times New Roman" pitchFamily="18" charset="0"/>
              </a:rPr>
              <a:t>溶液是否饱和的</a:t>
            </a:r>
            <a:r>
              <a:rPr lang="zh-CN" altLang="zh-CN" sz="2400" b="1" dirty="0" smtClean="0">
                <a:latin typeface="Times New Roman" pitchFamily="18" charset="0"/>
                <a:cs typeface="Times New Roman" pitchFamily="18" charset="0"/>
              </a:rPr>
              <a:t>方法</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看</a:t>
            </a:r>
            <a:r>
              <a:rPr lang="zh-CN" altLang="zh-CN" sz="2400" b="1" dirty="0">
                <a:latin typeface="Times New Roman" pitchFamily="18" charset="0"/>
                <a:cs typeface="Times New Roman" pitchFamily="18" charset="0"/>
              </a:rPr>
              <a:t>溶液中是否有剩余的固体溶质</a:t>
            </a:r>
            <a:r>
              <a:rPr lang="zh-CN" altLang="zh-CN" sz="2400" b="1" dirty="0" smtClean="0">
                <a:latin typeface="Times New Roman" pitchFamily="18" charset="0"/>
                <a:cs typeface="Times New Roman" pitchFamily="18" charset="0"/>
              </a:rPr>
              <a:t>存在</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如果</a:t>
            </a:r>
            <a:r>
              <a:rPr lang="zh-CN" altLang="zh-CN" sz="2400" b="1" dirty="0">
                <a:latin typeface="Times New Roman" pitchFamily="18" charset="0"/>
                <a:cs typeface="Times New Roman" pitchFamily="18" charset="0"/>
              </a:rPr>
              <a:t>有且质量不再</a:t>
            </a:r>
            <a:r>
              <a:rPr lang="zh-CN" altLang="zh-CN" sz="2400" b="1" dirty="0" smtClean="0">
                <a:latin typeface="Times New Roman" pitchFamily="18" charset="0"/>
                <a:cs typeface="Times New Roman" pitchFamily="18" charset="0"/>
              </a:rPr>
              <a:t>减少</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说明</a:t>
            </a:r>
            <a:r>
              <a:rPr lang="zh-CN" altLang="zh-CN" sz="2400" b="1" dirty="0">
                <a:latin typeface="Times New Roman" pitchFamily="18" charset="0"/>
                <a:cs typeface="Times New Roman" pitchFamily="18" charset="0"/>
              </a:rPr>
              <a:t>是饱和溶液</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如果没有剩余的溶质</a:t>
            </a:r>
            <a:r>
              <a:rPr lang="zh-CN" altLang="zh-CN" sz="2400" b="1" dirty="0" smtClean="0">
                <a:latin typeface="Times New Roman" pitchFamily="18" charset="0"/>
                <a:cs typeface="Times New Roman" pitchFamily="18" charset="0"/>
              </a:rPr>
              <a:t>存在</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则</a:t>
            </a:r>
            <a:r>
              <a:rPr lang="zh-CN" altLang="zh-CN" sz="2400" b="1" dirty="0">
                <a:latin typeface="Times New Roman" pitchFamily="18" charset="0"/>
                <a:cs typeface="Times New Roman" pitchFamily="18" charset="0"/>
              </a:rPr>
              <a:t>向该溶液中加入少量该固体</a:t>
            </a:r>
            <a:r>
              <a:rPr lang="zh-CN" altLang="zh-CN" sz="2400" b="1" dirty="0" smtClean="0">
                <a:latin typeface="Times New Roman" pitchFamily="18" charset="0"/>
                <a:cs typeface="Times New Roman" pitchFamily="18" charset="0"/>
              </a:rPr>
              <a:t>溶质</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若</a:t>
            </a:r>
            <a:r>
              <a:rPr lang="zh-CN" altLang="zh-CN" sz="2400" b="1" dirty="0">
                <a:latin typeface="Times New Roman" pitchFamily="18" charset="0"/>
                <a:cs typeface="Times New Roman" pitchFamily="18" charset="0"/>
              </a:rPr>
              <a:t>该固体溶质继续</a:t>
            </a:r>
            <a:r>
              <a:rPr lang="zh-CN" altLang="zh-CN" sz="2400" b="1" dirty="0" smtClean="0">
                <a:latin typeface="Times New Roman" pitchFamily="18" charset="0"/>
                <a:cs typeface="Times New Roman" pitchFamily="18" charset="0"/>
              </a:rPr>
              <a:t>溶解</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说明</a:t>
            </a:r>
            <a:r>
              <a:rPr lang="zh-CN" altLang="zh-CN" sz="2400" b="1" dirty="0">
                <a:latin typeface="Times New Roman" pitchFamily="18" charset="0"/>
                <a:cs typeface="Times New Roman" pitchFamily="18" charset="0"/>
              </a:rPr>
              <a:t>溶液为不</a:t>
            </a:r>
            <a:r>
              <a:rPr lang="zh-CN" altLang="zh-CN" sz="2400" b="1" dirty="0" smtClean="0">
                <a:latin typeface="Times New Roman" pitchFamily="18" charset="0"/>
                <a:cs typeface="Times New Roman" pitchFamily="18" charset="0"/>
              </a:rPr>
              <a:t>饱和溶液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反之</a:t>
            </a:r>
            <a:r>
              <a:rPr lang="zh-CN" altLang="zh-CN" sz="2400" b="1" dirty="0">
                <a:latin typeface="Times New Roman" pitchFamily="18" charset="0"/>
                <a:cs typeface="Times New Roman" pitchFamily="18" charset="0"/>
              </a:rPr>
              <a:t>为饱和溶液。</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不</a:t>
            </a:r>
            <a:r>
              <a:rPr lang="zh-CN" altLang="zh-CN" sz="2400" b="1" dirty="0">
                <a:latin typeface="Times New Roman" pitchFamily="18" charset="0"/>
                <a:cs typeface="Times New Roman" pitchFamily="18" charset="0"/>
              </a:rPr>
              <a:t>饱和溶液转化为饱和溶液的</a:t>
            </a:r>
            <a:r>
              <a:rPr lang="zh-CN" altLang="zh-CN" sz="2400" b="1" dirty="0" smtClean="0">
                <a:latin typeface="Times New Roman" pitchFamily="18" charset="0"/>
                <a:cs typeface="Times New Roman" pitchFamily="18" charset="0"/>
              </a:rPr>
              <a:t>方法</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加</a:t>
            </a:r>
            <a:r>
              <a:rPr lang="zh-CN" altLang="zh-CN" sz="2400" b="1" dirty="0">
                <a:latin typeface="Times New Roman" pitchFamily="18" charset="0"/>
                <a:cs typeface="Times New Roman" pitchFamily="18" charset="0"/>
              </a:rPr>
              <a:t>溶质、蒸发溶剂。对于大多数固体</a:t>
            </a:r>
            <a:r>
              <a:rPr lang="zh-CN" altLang="zh-CN" sz="2400" b="1" dirty="0" smtClean="0">
                <a:latin typeface="Times New Roman" pitchFamily="18" charset="0"/>
                <a:cs typeface="Times New Roman" pitchFamily="18" charset="0"/>
              </a:rPr>
              <a:t>来说</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升高温度</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溶解度增大</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可以</a:t>
            </a:r>
            <a:r>
              <a:rPr lang="zh-CN" altLang="zh-CN" sz="2400" b="1" dirty="0">
                <a:latin typeface="Times New Roman" pitchFamily="18" charset="0"/>
                <a:cs typeface="Times New Roman" pitchFamily="18" charset="0"/>
              </a:rPr>
              <a:t>将饱和溶液变成不</a:t>
            </a:r>
            <a:r>
              <a:rPr lang="zh-CN" altLang="zh-CN" sz="2400" b="1" dirty="0" smtClean="0">
                <a:latin typeface="Times New Roman" pitchFamily="18" charset="0"/>
                <a:cs typeface="Times New Roman" pitchFamily="18" charset="0"/>
              </a:rPr>
              <a:t>饱和溶液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降低温度</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可以</a:t>
            </a:r>
            <a:r>
              <a:rPr lang="zh-CN" altLang="zh-CN" sz="2400" b="1" dirty="0">
                <a:latin typeface="Times New Roman" pitchFamily="18" charset="0"/>
                <a:cs typeface="Times New Roman" pitchFamily="18" charset="0"/>
              </a:rPr>
              <a:t>将不饱和溶液变成</a:t>
            </a:r>
            <a:r>
              <a:rPr lang="zh-CN" altLang="zh-CN" sz="2400" b="1" dirty="0" smtClean="0">
                <a:latin typeface="Times New Roman" pitchFamily="18" charset="0"/>
                <a:cs typeface="Times New Roman" pitchFamily="18" charset="0"/>
              </a:rPr>
              <a:t>饱和溶液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但是</a:t>
            </a:r>
            <a:r>
              <a:rPr lang="zh-CN" altLang="zh-CN" sz="2400" b="1" dirty="0">
                <a:latin typeface="Times New Roman" pitchFamily="18" charset="0"/>
                <a:cs typeface="Times New Roman" pitchFamily="18" charset="0"/>
              </a:rPr>
              <a:t>对于</a:t>
            </a:r>
            <a:r>
              <a:rPr lang="en-US" altLang="zh-CN" sz="2400" b="1" dirty="0" err="1">
                <a:latin typeface="Times New Roman" pitchFamily="18" charset="0"/>
                <a:cs typeface="Times New Roman" pitchFamily="18" charset="0"/>
              </a:rPr>
              <a:t>Ca</a:t>
            </a:r>
            <a:r>
              <a:rPr lang="en-US" altLang="zh-CN" sz="2400" b="1" dirty="0">
                <a:latin typeface="宋体" pitchFamily="2" charset="-122"/>
                <a:ea typeface="宋体" pitchFamily="2" charset="-122"/>
                <a:cs typeface="Times New Roman" pitchFamily="18" charset="0"/>
              </a:rPr>
              <a:t>(</a:t>
            </a:r>
            <a:r>
              <a:rPr lang="en-US" altLang="zh-CN" sz="2400" b="1" dirty="0">
                <a:latin typeface="Times New Roman" pitchFamily="18" charset="0"/>
                <a:cs typeface="Times New Roman" pitchFamily="18" charset="0"/>
              </a:rPr>
              <a:t>OH</a:t>
            </a:r>
            <a:r>
              <a:rPr lang="en-US" altLang="zh-CN" sz="2400" b="1" dirty="0">
                <a:latin typeface="宋体" pitchFamily="2" charset="-122"/>
                <a:ea typeface="宋体" pitchFamily="2" charset="-122"/>
                <a:cs typeface="Times New Roman" pitchFamily="18" charset="0"/>
              </a:rPr>
              <a:t>)</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溶液</a:t>
            </a:r>
            <a:r>
              <a:rPr lang="zh-CN" altLang="zh-CN" sz="2400" b="1" dirty="0" smtClean="0">
                <a:latin typeface="Times New Roman" pitchFamily="18" charset="0"/>
                <a:cs typeface="Times New Roman" pitchFamily="18" charset="0"/>
              </a:rPr>
              <a:t>来说</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情况</a:t>
            </a:r>
            <a:r>
              <a:rPr lang="zh-CN" altLang="zh-CN" sz="2400" b="1" dirty="0">
                <a:latin typeface="Times New Roman" pitchFamily="18" charset="0"/>
                <a:cs typeface="Times New Roman" pitchFamily="18" charset="0"/>
              </a:rPr>
              <a:t>正好相反。</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浓</a:t>
            </a:r>
            <a:r>
              <a:rPr lang="zh-CN" altLang="zh-CN" sz="2400" b="1" dirty="0">
                <a:latin typeface="Times New Roman" pitchFamily="18" charset="0"/>
                <a:cs typeface="Times New Roman" pitchFamily="18" charset="0"/>
              </a:rPr>
              <a:t>溶液、稀溶液与饱和溶液、不饱和溶液的</a:t>
            </a:r>
            <a:r>
              <a:rPr lang="zh-CN" altLang="zh-CN" sz="2400" b="1" dirty="0" smtClean="0">
                <a:latin typeface="Times New Roman" pitchFamily="18" charset="0"/>
                <a:cs typeface="Times New Roman" pitchFamily="18" charset="0"/>
              </a:rPr>
              <a:t>区别</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对于</a:t>
            </a:r>
            <a:r>
              <a:rPr lang="zh-CN" altLang="zh-CN" sz="2400" b="1" dirty="0">
                <a:latin typeface="Times New Roman" pitchFamily="18" charset="0"/>
                <a:cs typeface="Times New Roman" pitchFamily="18" charset="0"/>
              </a:rPr>
              <a:t>不同溶质的溶液</a:t>
            </a:r>
            <a:r>
              <a:rPr lang="zh-CN" altLang="zh-CN" sz="2400" b="1" dirty="0" smtClean="0">
                <a:latin typeface="Times New Roman" pitchFamily="18" charset="0"/>
                <a:cs typeface="Times New Roman" pitchFamily="18" charset="0"/>
              </a:rPr>
              <a:t>来说</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饱和溶液</a:t>
            </a:r>
            <a:r>
              <a:rPr lang="zh-CN" altLang="zh-CN" sz="2400" b="1" dirty="0">
                <a:latin typeface="Times New Roman" pitchFamily="18" charset="0"/>
                <a:cs typeface="Times New Roman" pitchFamily="18" charset="0"/>
              </a:rPr>
              <a:t>不一定是浓</a:t>
            </a:r>
            <a:r>
              <a:rPr lang="zh-CN" altLang="zh-CN" sz="2400" b="1" dirty="0" smtClean="0">
                <a:latin typeface="Times New Roman" pitchFamily="18" charset="0"/>
                <a:cs typeface="Times New Roman" pitchFamily="18" charset="0"/>
              </a:rPr>
              <a:t>溶液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不</a:t>
            </a:r>
            <a:r>
              <a:rPr lang="zh-CN" altLang="zh-CN" sz="2400" b="1" dirty="0">
                <a:latin typeface="Times New Roman" pitchFamily="18" charset="0"/>
                <a:cs typeface="Times New Roman" pitchFamily="18" charset="0"/>
              </a:rPr>
              <a:t>饱和溶液不一定是稀</a:t>
            </a:r>
            <a:r>
              <a:rPr lang="zh-CN" altLang="zh-CN" sz="2400" b="1" dirty="0" smtClean="0">
                <a:latin typeface="Times New Roman" pitchFamily="18" charset="0"/>
                <a:cs typeface="Times New Roman" pitchFamily="18" charset="0"/>
              </a:rPr>
              <a:t>溶液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对于</a:t>
            </a:r>
            <a:r>
              <a:rPr lang="zh-CN" altLang="zh-CN" sz="2400" b="1" dirty="0">
                <a:latin typeface="Times New Roman" pitchFamily="18" charset="0"/>
                <a:cs typeface="Times New Roman" pitchFamily="18" charset="0"/>
              </a:rPr>
              <a:t>同种溶质的</a:t>
            </a:r>
            <a:r>
              <a:rPr lang="zh-CN" altLang="zh-CN" sz="2400" b="1" dirty="0" smtClean="0">
                <a:latin typeface="Times New Roman" pitchFamily="18" charset="0"/>
                <a:cs typeface="Times New Roman" pitchFamily="18" charset="0"/>
              </a:rPr>
              <a:t>溶液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在</a:t>
            </a:r>
            <a:r>
              <a:rPr lang="zh-CN" altLang="zh-CN" sz="2400" b="1" dirty="0">
                <a:latin typeface="Times New Roman" pitchFamily="18" charset="0"/>
                <a:cs typeface="Times New Roman" pitchFamily="18" charset="0"/>
              </a:rPr>
              <a:t>相同温度</a:t>
            </a:r>
            <a:r>
              <a:rPr lang="zh-CN" altLang="zh-CN" sz="2400" b="1" dirty="0" smtClean="0">
                <a:latin typeface="Times New Roman" pitchFamily="18" charset="0"/>
                <a:cs typeface="Times New Roman" pitchFamily="18" charset="0"/>
              </a:rPr>
              <a:t>下</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饱和溶液</a:t>
            </a:r>
            <a:r>
              <a:rPr lang="zh-CN" altLang="zh-CN" sz="2400" b="1" dirty="0">
                <a:latin typeface="Times New Roman" pitchFamily="18" charset="0"/>
                <a:cs typeface="Times New Roman" pitchFamily="18" charset="0"/>
              </a:rPr>
              <a:t>比不饱和溶液浓度大。</a:t>
            </a:r>
          </a:p>
        </p:txBody>
      </p:sp>
    </p:spTree>
    <p:extLst>
      <p:ext uri="{BB962C8B-B14F-4D97-AF65-F5344CB8AC3E}">
        <p14:creationId xmlns:p14="http://schemas.microsoft.com/office/powerpoint/2010/main" xmlns="" val="79024969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057871"/>
            <a:ext cx="10614045" cy="5632311"/>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石家庄裕华区校级一模</a:t>
            </a:r>
            <a:r>
              <a:rPr lang="zh-CN" altLang="en-US" sz="2400" b="1" dirty="0" smtClean="0">
                <a:latin typeface="Times New Roman" pitchFamily="18" charset="0"/>
                <a:ea typeface="宋体" pitchFamily="2" charset="-122"/>
                <a:cs typeface="Times New Roman" pitchFamily="18" charset="0"/>
              </a:rPr>
              <a:t>）</a:t>
            </a:r>
            <a:r>
              <a:rPr lang="en-US" altLang="zh-CN" sz="2400" b="1" i="1" dirty="0">
                <a:latin typeface="Times New Roman" pitchFamily="18" charset="0"/>
                <a:ea typeface="宋体" pitchFamily="2" charset="-122"/>
                <a:cs typeface="Times New Roman" pitchFamily="18" charset="0"/>
              </a:rPr>
              <a:t>t</a:t>
            </a:r>
            <a:r>
              <a:rPr lang="en-US" altLang="zh-CN" sz="2400" b="1"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时</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在</a:t>
            </a:r>
            <a:r>
              <a:rPr lang="en-US" altLang="zh-CN" sz="2400" b="1" dirty="0">
                <a:latin typeface="Times New Roman" pitchFamily="18" charset="0"/>
                <a:ea typeface="宋体" pitchFamily="2" charset="-122"/>
                <a:cs typeface="Times New Roman" pitchFamily="18" charset="0"/>
              </a:rPr>
              <a:t>5 g</a:t>
            </a:r>
            <a:r>
              <a:rPr lang="zh-CN" altLang="en-US" sz="2400" b="1" dirty="0">
                <a:latin typeface="Times New Roman" pitchFamily="18" charset="0"/>
                <a:ea typeface="宋体" pitchFamily="2" charset="-122"/>
                <a:cs typeface="Times New Roman" pitchFamily="18" charset="0"/>
              </a:rPr>
              <a:t>水中不断加入固体物质</a:t>
            </a:r>
            <a:r>
              <a:rPr lang="en-US" altLang="zh-CN" sz="2400" b="1" dirty="0" smtClean="0">
                <a:latin typeface="Times New Roman" pitchFamily="18" charset="0"/>
                <a:ea typeface="宋体" pitchFamily="2" charset="-122"/>
                <a:cs typeface="Times New Roman" pitchFamily="18" charset="0"/>
              </a:rPr>
              <a:t>A</a:t>
            </a:r>
            <a:r>
              <a:rPr lang="zh-CN" altLang="en-US" sz="2400" b="1" dirty="0" smtClean="0">
                <a:latin typeface="Times New Roman" pitchFamily="18" charset="0"/>
                <a:ea typeface="宋体" pitchFamily="2" charset="-122"/>
                <a:cs typeface="Times New Roman" pitchFamily="18" charset="0"/>
              </a:rPr>
              <a:t>，溶液</a:t>
            </a:r>
            <a:r>
              <a:rPr lang="zh-CN" altLang="en-US" sz="2400" b="1" dirty="0">
                <a:latin typeface="Times New Roman" pitchFamily="18" charset="0"/>
                <a:ea typeface="宋体" pitchFamily="2" charset="-122"/>
                <a:cs typeface="Times New Roman" pitchFamily="18" charset="0"/>
              </a:rPr>
              <a:t>质量变化情况如图所示</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有关说法正确的是（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endParaRPr lang="en-US" altLang="zh-CN" sz="2400" b="1" dirty="0" smtClean="0">
              <a:latin typeface="Times New Roman" pitchFamily="18" charset="0"/>
              <a:cs typeface="Times New Roman" pitchFamily="18" charset="0"/>
            </a:endParaRPr>
          </a:p>
          <a:p>
            <a:endParaRPr lang="en-US" altLang="zh-CN" sz="2400" b="1" dirty="0">
              <a:latin typeface="Times New Roman" pitchFamily="18" charset="0"/>
              <a:cs typeface="Times New Roman" pitchFamily="18" charset="0"/>
            </a:endParaRPr>
          </a:p>
          <a:p>
            <a:endParaRPr lang="en-US" altLang="zh-CN" sz="2400" b="1" dirty="0" smtClean="0">
              <a:latin typeface="Times New Roman" pitchFamily="18" charset="0"/>
              <a:cs typeface="Times New Roman" pitchFamily="18" charset="0"/>
            </a:endParaRPr>
          </a:p>
          <a:p>
            <a:pPr>
              <a:lnSpc>
                <a:spcPct val="150000"/>
              </a:lnSpc>
            </a:pPr>
            <a:endParaRPr lang="en-US" altLang="zh-CN" sz="2400" b="1" dirty="0" smtClean="0">
              <a:latin typeface="Times New Roman" pitchFamily="18" charset="0"/>
              <a:cs typeface="Times New Roman" pitchFamily="18" charset="0"/>
            </a:endParaRPr>
          </a:p>
          <a:p>
            <a:pPr>
              <a:lnSpc>
                <a:spcPct val="150000"/>
              </a:lnSpc>
            </a:pPr>
            <a:r>
              <a:rPr lang="en-US" altLang="zh-CN" sz="2400" b="1" dirty="0" smtClean="0">
                <a:latin typeface="Times New Roman" pitchFamily="18" charset="0"/>
                <a:cs typeface="Times New Roman" pitchFamily="18" charset="0"/>
              </a:rPr>
              <a:t>A</a:t>
            </a:r>
            <a:r>
              <a:rPr lang="en-US" altLang="zh-CN" sz="2400" b="1" dirty="0">
                <a:latin typeface="Times New Roman" pitchFamily="18" charset="0"/>
                <a:cs typeface="Times New Roman" pitchFamily="18" charset="0"/>
              </a:rPr>
              <a:t>. </a:t>
            </a:r>
            <a:r>
              <a:rPr lang="en-US" altLang="zh-CN" sz="2400" b="1" i="1" dirty="0">
                <a:latin typeface="Times New Roman" pitchFamily="18" charset="0"/>
                <a:cs typeface="Times New Roman" pitchFamily="18" charset="0"/>
              </a:rPr>
              <a:t>t</a:t>
            </a:r>
            <a:r>
              <a:rPr lang="en-US" altLang="zh-CN" sz="2400" b="1"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时，</a:t>
            </a:r>
            <a:r>
              <a:rPr lang="en-US" altLang="zh-CN" sz="2400" b="1" dirty="0" smtClean="0">
                <a:latin typeface="Times New Roman" pitchFamily="18" charset="0"/>
                <a:cs typeface="Times New Roman" pitchFamily="18" charset="0"/>
              </a:rPr>
              <a:t>A</a:t>
            </a:r>
            <a:r>
              <a:rPr lang="zh-CN" altLang="en-US" sz="2400" b="1" dirty="0">
                <a:latin typeface="Times New Roman" pitchFamily="18" charset="0"/>
                <a:cs typeface="Times New Roman" pitchFamily="18" charset="0"/>
              </a:rPr>
              <a:t>物质的溶解度是</a:t>
            </a:r>
            <a:r>
              <a:rPr lang="en-US" altLang="zh-CN" sz="2400" b="1" dirty="0">
                <a:latin typeface="Times New Roman" pitchFamily="18" charset="0"/>
                <a:cs typeface="Times New Roman" pitchFamily="18" charset="0"/>
              </a:rPr>
              <a:t>80 g</a:t>
            </a:r>
          </a:p>
          <a:p>
            <a:pPr>
              <a:lnSpc>
                <a:spcPct val="150000"/>
              </a:lnSpc>
            </a:pPr>
            <a:r>
              <a:rPr lang="en-US" altLang="zh-CN" sz="2400" b="1" dirty="0">
                <a:latin typeface="Times New Roman" pitchFamily="18" charset="0"/>
                <a:cs typeface="Times New Roman" pitchFamily="18" charset="0"/>
              </a:rPr>
              <a:t>B.</a:t>
            </a:r>
            <a:r>
              <a:rPr lang="zh-CN" altLang="en-US" sz="2400" b="1" dirty="0">
                <a:latin typeface="Times New Roman" pitchFamily="18" charset="0"/>
                <a:cs typeface="Times New Roman" pitchFamily="18" charset="0"/>
              </a:rPr>
              <a:t>溶液</a:t>
            </a:r>
            <a:r>
              <a:rPr lang="en-US" altLang="zh-CN" sz="2400" b="1" dirty="0">
                <a:latin typeface="Times New Roman" pitchFamily="18" charset="0"/>
                <a:cs typeface="Times New Roman" pitchFamily="18" charset="0"/>
              </a:rPr>
              <a:t>2</a:t>
            </a: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3</a:t>
            </a:r>
            <a:r>
              <a:rPr lang="zh-CN" altLang="en-US" sz="2400" b="1" dirty="0">
                <a:latin typeface="Times New Roman" pitchFamily="18" charset="0"/>
                <a:cs typeface="Times New Roman" pitchFamily="18" charset="0"/>
              </a:rPr>
              <a:t>都属于饱和溶液</a:t>
            </a:r>
          </a:p>
          <a:p>
            <a:pPr>
              <a:lnSpc>
                <a:spcPct val="150000"/>
              </a:lnSpc>
            </a:pPr>
            <a:r>
              <a:rPr lang="en-US" altLang="zh-CN" sz="2400" b="1" dirty="0">
                <a:latin typeface="Times New Roman" pitchFamily="18" charset="0"/>
                <a:cs typeface="Times New Roman" pitchFamily="18" charset="0"/>
              </a:rPr>
              <a:t>C.</a:t>
            </a:r>
            <a:r>
              <a:rPr lang="zh-CN" altLang="en-US" sz="2400" b="1" dirty="0">
                <a:latin typeface="Times New Roman" pitchFamily="18" charset="0"/>
                <a:cs typeface="Times New Roman" pitchFamily="18" charset="0"/>
              </a:rPr>
              <a:t>溶液</a:t>
            </a:r>
            <a:r>
              <a:rPr lang="en-US" altLang="zh-CN" sz="2400" b="1" dirty="0">
                <a:latin typeface="Times New Roman" pitchFamily="18" charset="0"/>
                <a:cs typeface="Times New Roman" pitchFamily="18" charset="0"/>
              </a:rPr>
              <a:t>1</a:t>
            </a: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2</a:t>
            </a: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3</a:t>
            </a:r>
            <a:r>
              <a:rPr lang="zh-CN" altLang="en-US" sz="2400" b="1" dirty="0">
                <a:latin typeface="Times New Roman" pitchFamily="18" charset="0"/>
                <a:cs typeface="Times New Roman" pitchFamily="18" charset="0"/>
              </a:rPr>
              <a:t>溶质的质量分数依次增大</a:t>
            </a:r>
          </a:p>
          <a:p>
            <a:pPr>
              <a:lnSpc>
                <a:spcPct val="150000"/>
              </a:lnSpc>
            </a:pPr>
            <a:r>
              <a:rPr lang="en-US" altLang="zh-CN" sz="2400" b="1" dirty="0">
                <a:latin typeface="Times New Roman" pitchFamily="18" charset="0"/>
                <a:cs typeface="Times New Roman" pitchFamily="18" charset="0"/>
              </a:rPr>
              <a:t>D.</a:t>
            </a:r>
            <a:r>
              <a:rPr lang="zh-CN" altLang="en-US" sz="2400" b="1" dirty="0">
                <a:latin typeface="Times New Roman" pitchFamily="18" charset="0"/>
                <a:cs typeface="Times New Roman" pitchFamily="18" charset="0"/>
              </a:rPr>
              <a:t>无法判断</a:t>
            </a:r>
            <a:r>
              <a:rPr lang="en-US" altLang="zh-CN" sz="2400" b="1" dirty="0">
                <a:latin typeface="Times New Roman" pitchFamily="18" charset="0"/>
                <a:cs typeface="Times New Roman" pitchFamily="18" charset="0"/>
              </a:rPr>
              <a:t>A</a:t>
            </a:r>
            <a:r>
              <a:rPr lang="zh-CN" altLang="en-US" sz="2400" b="1" dirty="0">
                <a:latin typeface="Times New Roman" pitchFamily="18" charset="0"/>
                <a:cs typeface="Times New Roman" pitchFamily="18" charset="0"/>
              </a:rPr>
              <a:t>物质溶解度受温度影响大小</a:t>
            </a:r>
          </a:p>
        </p:txBody>
      </p:sp>
      <p:sp>
        <p:nvSpPr>
          <p:cNvPr id="6" name="矩形 5"/>
          <p:cNvSpPr/>
          <p:nvPr/>
        </p:nvSpPr>
        <p:spPr>
          <a:xfrm>
            <a:off x="6812358" y="2263991"/>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pic>
        <p:nvPicPr>
          <p:cNvPr id="7" name="XD+38.eps" descr="id:2147503062;FounderCES"/>
          <p:cNvPicPr>
            <a:picLocks noChangeAspect="1"/>
          </p:cNvPicPr>
          <p:nvPr/>
        </p:nvPicPr>
        <p:blipFill>
          <a:blip r:embed="rId3"/>
          <a:stretch>
            <a:fillRect/>
          </a:stretch>
        </p:blipFill>
        <p:spPr>
          <a:xfrm>
            <a:off x="3451454" y="2827257"/>
            <a:ext cx="5151134" cy="1368000"/>
          </a:xfrm>
          <a:prstGeom prst="rect">
            <a:avLst/>
          </a:prstGeom>
        </p:spPr>
      </p:pic>
    </p:spTree>
    <p:extLst>
      <p:ext uri="{BB962C8B-B14F-4D97-AF65-F5344CB8AC3E}">
        <p14:creationId xmlns:p14="http://schemas.microsoft.com/office/powerpoint/2010/main" xmlns="" val="2692024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1893731"/>
            <a:ext cx="10696373"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2014·</a:t>
            </a:r>
            <a:r>
              <a:rPr lang="zh-CN" altLang="zh-CN" sz="2400" b="1" dirty="0" smtClean="0">
                <a:latin typeface="Times New Roman" pitchFamily="18" charset="0"/>
                <a:cs typeface="Times New Roman" pitchFamily="18" charset="0"/>
              </a:rPr>
              <a:t>河北</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30</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a:t>
            </a:r>
            <a:r>
              <a:rPr lang="zh-CN" altLang="en-US" sz="2400" b="1" dirty="0">
                <a:latin typeface="Times New Roman" pitchFamily="18" charset="0"/>
                <a:cs typeface="Times New Roman" pitchFamily="18" charset="0"/>
              </a:rPr>
              <a:t>根据如图所示的实验回答问题。</a:t>
            </a:r>
            <a:endParaRPr lang="en-US" altLang="zh-CN" sz="2400" b="1" dirty="0" smtClean="0">
              <a:latin typeface="Times New Roman" pitchFamily="18" charset="0"/>
              <a:cs typeface="Times New Roman" pitchFamily="18" charset="0"/>
            </a:endParaRPr>
          </a:p>
          <a:p>
            <a:pPr algn="just">
              <a:lnSpc>
                <a:spcPct val="150000"/>
              </a:lnSpc>
            </a:pPr>
            <a:endParaRPr lang="en-US" altLang="zh-CN" sz="2400" b="1" dirty="0" smtClean="0">
              <a:latin typeface="Times New Roman" pitchFamily="18" charset="0"/>
              <a:cs typeface="Times New Roman" pitchFamily="18" charset="0"/>
            </a:endParaRPr>
          </a:p>
          <a:p>
            <a:pPr algn="just">
              <a:lnSpc>
                <a:spcPct val="150000"/>
              </a:lnSpc>
            </a:pPr>
            <a:endParaRPr lang="en-US" altLang="zh-CN" sz="2400" b="1" dirty="0">
              <a:latin typeface="Times New Roman" pitchFamily="18" charset="0"/>
              <a:cs typeface="Times New Roman" pitchFamily="18" charset="0"/>
            </a:endParaRPr>
          </a:p>
          <a:p>
            <a:pPr algn="just">
              <a:lnSpc>
                <a:spcPct val="150000"/>
              </a:lnSpc>
            </a:pPr>
            <a:endParaRPr lang="en-US" altLang="zh-CN" sz="2400" b="1" dirty="0" smtClean="0">
              <a:latin typeface="Times New Roman" pitchFamily="18" charset="0"/>
              <a:cs typeface="Times New Roman" pitchFamily="18" charset="0"/>
            </a:endParaRPr>
          </a:p>
          <a:p>
            <a:pPr algn="just">
              <a:lnSpc>
                <a:spcPct val="150000"/>
              </a:lnSpc>
            </a:pPr>
            <a:endParaRPr lang="en-US" altLang="zh-CN" sz="2400" b="1" dirty="0" smtClean="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这</a:t>
            </a:r>
            <a:r>
              <a:rPr lang="zh-CN" altLang="en-US" sz="2400" b="1" dirty="0">
                <a:latin typeface="Times New Roman" pitchFamily="18" charset="0"/>
                <a:cs typeface="Times New Roman" pitchFamily="18" charset="0"/>
              </a:rPr>
              <a:t>是一组对比</a:t>
            </a:r>
            <a:r>
              <a:rPr lang="zh-CN" altLang="en-US" sz="2400" b="1" dirty="0" smtClean="0">
                <a:latin typeface="Times New Roman" pitchFamily="18" charset="0"/>
                <a:cs typeface="Times New Roman" pitchFamily="18" charset="0"/>
              </a:rPr>
              <a:t>实验，实验</a:t>
            </a:r>
            <a:r>
              <a:rPr lang="zh-CN" altLang="en-US" sz="2400" b="1" dirty="0">
                <a:latin typeface="Times New Roman" pitchFamily="18" charset="0"/>
                <a:cs typeface="Times New Roman" pitchFamily="18" charset="0"/>
              </a:rPr>
              <a:t>目的是</a:t>
            </a:r>
            <a:r>
              <a:rPr lang="zh-CN" altLang="en-US"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endParaRPr lang="zh-CN" altLang="zh-CN" sz="24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5260619" y="4704789"/>
            <a:ext cx="5240533" cy="830997"/>
          </a:xfrm>
          <a:prstGeom prst="rect">
            <a:avLst/>
          </a:prstGeom>
        </p:spPr>
        <p:txBody>
          <a:bodyPr wrap="square">
            <a:spAutoFit/>
          </a:bodyPr>
          <a:lstStyle/>
          <a:p>
            <a:pPr algn="just"/>
            <a:r>
              <a:rPr lang="zh-CN" altLang="en-US" sz="2400" b="1" noProof="1" smtClean="0">
                <a:solidFill>
                  <a:srgbClr val="FF0000"/>
                </a:solidFill>
                <a:latin typeface="Times New Roman" pitchFamily="18" charset="0"/>
                <a:ea typeface="宋体" panose="02010600030101010101" pitchFamily="2" charset="-122"/>
                <a:cs typeface="Times New Roman" pitchFamily="18" charset="0"/>
              </a:rPr>
              <a:t>比较</a:t>
            </a:r>
            <a:r>
              <a:rPr lang="zh-CN" altLang="en-US" sz="2400" b="1" noProof="1">
                <a:solidFill>
                  <a:srgbClr val="FF0000"/>
                </a:solidFill>
                <a:latin typeface="Times New Roman" pitchFamily="18" charset="0"/>
                <a:ea typeface="宋体" panose="02010600030101010101" pitchFamily="2" charset="-122"/>
                <a:cs typeface="Times New Roman" pitchFamily="18" charset="0"/>
              </a:rPr>
              <a:t>同种溶质在不同溶剂中的溶解性</a:t>
            </a:r>
            <a:r>
              <a:rPr lang="en-US" altLang="zh-CN" sz="2400" b="1" noProof="1">
                <a:solidFill>
                  <a:srgbClr val="FF0000"/>
                </a:solidFill>
                <a:latin typeface="宋体" pitchFamily="2" charset="-122"/>
                <a:ea typeface="宋体" pitchFamily="2" charset="-122"/>
                <a:cs typeface="Times New Roman" pitchFamily="18" charset="0"/>
              </a:rPr>
              <a:t>(</a:t>
            </a:r>
            <a:r>
              <a:rPr lang="zh-CN" altLang="en-US" sz="2400" b="1" noProof="1">
                <a:solidFill>
                  <a:srgbClr val="FF0000"/>
                </a:solidFill>
                <a:latin typeface="宋体" pitchFamily="2" charset="-122"/>
                <a:ea typeface="宋体" pitchFamily="2" charset="-122"/>
                <a:cs typeface="Times New Roman" pitchFamily="18" charset="0"/>
              </a:rPr>
              <a:t>或比较氯化钠在水和汽油中的溶解性</a:t>
            </a:r>
            <a:r>
              <a:rPr lang="en-US" altLang="zh-CN" sz="2400" b="1" noProof="1">
                <a:solidFill>
                  <a:srgbClr val="FF0000"/>
                </a:solidFill>
                <a:latin typeface="宋体" pitchFamily="2" charset="-122"/>
                <a:ea typeface="宋体" pitchFamily="2" charset="-122"/>
                <a:cs typeface="Times New Roman" pitchFamily="18" charset="0"/>
              </a:rPr>
              <a:t>)</a:t>
            </a:r>
            <a:endParaRPr lang="zh-CN" altLang="en-US" sz="2400" dirty="0">
              <a:latin typeface="宋体" pitchFamily="2" charset="-122"/>
              <a:ea typeface="宋体" pitchFamily="2" charset="-122"/>
              <a:cs typeface="Times New Roman" pitchFamily="18" charset="0"/>
            </a:endParaRPr>
          </a:p>
        </p:txBody>
      </p:sp>
      <p:pic>
        <p:nvPicPr>
          <p:cNvPr id="9" name="1403.eps" descr="id:2147502804;FounderCES"/>
          <p:cNvPicPr>
            <a:picLocks noChangeAspect="1"/>
          </p:cNvPicPr>
          <p:nvPr/>
        </p:nvPicPr>
        <p:blipFill>
          <a:blip r:embed="rId4"/>
          <a:stretch>
            <a:fillRect/>
          </a:stretch>
        </p:blipFill>
        <p:spPr>
          <a:xfrm>
            <a:off x="3680177" y="2641556"/>
            <a:ext cx="1806222" cy="1855072"/>
          </a:xfrm>
          <a:prstGeom prst="rect">
            <a:avLst/>
          </a:prstGeom>
        </p:spPr>
      </p:pic>
    </p:spTree>
    <p:extLst>
      <p:ext uri="{BB962C8B-B14F-4D97-AF65-F5344CB8AC3E}">
        <p14:creationId xmlns:p14="http://schemas.microsoft.com/office/powerpoint/2010/main" xmlns="" val="1031933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169832"/>
            <a:ext cx="10749511" cy="5632311"/>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唐山古冶</a:t>
            </a:r>
            <a:r>
              <a:rPr lang="zh-CN" altLang="en-US" sz="2400" b="1" dirty="0" smtClean="0">
                <a:latin typeface="Times New Roman" pitchFamily="18" charset="0"/>
                <a:ea typeface="宋体" pitchFamily="2" charset="-122"/>
                <a:cs typeface="Times New Roman" pitchFamily="18" charset="0"/>
              </a:rPr>
              <a:t>区期末）</a:t>
            </a:r>
            <a:r>
              <a:rPr lang="en-US" altLang="zh-CN" sz="2400" b="1" dirty="0">
                <a:latin typeface="Times New Roman" pitchFamily="18" charset="0"/>
                <a:ea typeface="宋体" pitchFamily="2" charset="-122"/>
                <a:cs typeface="Times New Roman" pitchFamily="18" charset="0"/>
              </a:rPr>
              <a:t>20 ℃</a:t>
            </a:r>
            <a:r>
              <a:rPr lang="zh-CN" altLang="en-US" sz="2400" b="1" dirty="0" smtClean="0">
                <a:latin typeface="Times New Roman" pitchFamily="18" charset="0"/>
                <a:ea typeface="宋体" pitchFamily="2" charset="-122"/>
                <a:cs typeface="Times New Roman" pitchFamily="18" charset="0"/>
              </a:rPr>
              <a:t>时，取</a:t>
            </a:r>
            <a:r>
              <a:rPr lang="zh-CN" altLang="en-US" sz="2400" b="1" dirty="0">
                <a:latin typeface="Times New Roman" pitchFamily="18" charset="0"/>
                <a:ea typeface="宋体" pitchFamily="2" charset="-122"/>
                <a:cs typeface="Times New Roman" pitchFamily="18" charset="0"/>
              </a:rPr>
              <a:t>甲、乙、丙、丁四种纯净物各</a:t>
            </a:r>
            <a:r>
              <a:rPr lang="en-US" altLang="zh-CN" sz="2400" b="1" dirty="0">
                <a:latin typeface="Times New Roman" pitchFamily="18" charset="0"/>
                <a:ea typeface="宋体" pitchFamily="2" charset="-122"/>
                <a:cs typeface="Times New Roman" pitchFamily="18" charset="0"/>
              </a:rPr>
              <a:t>20 </a:t>
            </a:r>
            <a:r>
              <a:rPr lang="en-US" altLang="zh-CN" sz="2400" b="1" dirty="0" smtClean="0">
                <a:latin typeface="Times New Roman" pitchFamily="18" charset="0"/>
                <a:ea typeface="宋体" pitchFamily="2" charset="-122"/>
                <a:cs typeface="Times New Roman" pitchFamily="18" charset="0"/>
              </a:rPr>
              <a:t>g</a:t>
            </a:r>
            <a:r>
              <a:rPr lang="zh-CN" altLang="en-US" sz="2400" b="1" dirty="0" smtClean="0">
                <a:latin typeface="Times New Roman" pitchFamily="18" charset="0"/>
                <a:ea typeface="宋体" pitchFamily="2" charset="-122"/>
                <a:cs typeface="Times New Roman" pitchFamily="18" charset="0"/>
              </a:rPr>
              <a:t>，分别</a:t>
            </a:r>
            <a:r>
              <a:rPr lang="zh-CN" altLang="en-US" sz="2400" b="1" dirty="0">
                <a:latin typeface="Times New Roman" pitchFamily="18" charset="0"/>
                <a:ea typeface="宋体" pitchFamily="2" charset="-122"/>
                <a:cs typeface="Times New Roman" pitchFamily="18" charset="0"/>
              </a:rPr>
              <a:t>加入到四个各盛有</a:t>
            </a:r>
            <a:r>
              <a:rPr lang="en-US" altLang="zh-CN" sz="2400" b="1" dirty="0">
                <a:latin typeface="Times New Roman" pitchFamily="18" charset="0"/>
                <a:ea typeface="宋体" pitchFamily="2" charset="-122"/>
                <a:cs typeface="Times New Roman" pitchFamily="18" charset="0"/>
              </a:rPr>
              <a:t>50 g</a:t>
            </a:r>
            <a:r>
              <a:rPr lang="zh-CN" altLang="en-US" sz="2400" b="1" dirty="0">
                <a:latin typeface="Times New Roman" pitchFamily="18" charset="0"/>
                <a:ea typeface="宋体" pitchFamily="2" charset="-122"/>
                <a:cs typeface="Times New Roman" pitchFamily="18" charset="0"/>
              </a:rPr>
              <a:t>水的烧杯</a:t>
            </a:r>
            <a:r>
              <a:rPr lang="zh-CN" altLang="en-US" sz="2400" b="1" dirty="0" smtClean="0">
                <a:latin typeface="Times New Roman" pitchFamily="18" charset="0"/>
                <a:ea typeface="宋体" pitchFamily="2" charset="-122"/>
                <a:cs typeface="Times New Roman" pitchFamily="18" charset="0"/>
              </a:rPr>
              <a:t>中，充分溶解，其</a:t>
            </a:r>
            <a:r>
              <a:rPr lang="zh-CN" altLang="en-US" sz="2400" b="1" dirty="0">
                <a:latin typeface="Times New Roman" pitchFamily="18" charset="0"/>
                <a:ea typeface="宋体" pitchFamily="2" charset="-122"/>
                <a:cs typeface="Times New Roman" pitchFamily="18" charset="0"/>
              </a:rPr>
              <a:t>溶解情况如下表所示</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温度保持在</a:t>
            </a:r>
            <a:r>
              <a:rPr lang="en-US" altLang="zh-CN" sz="2400" b="1" dirty="0">
                <a:latin typeface="Times New Roman" pitchFamily="18" charset="0"/>
                <a:ea typeface="宋体" pitchFamily="2" charset="-122"/>
                <a:cs typeface="Times New Roman" pitchFamily="18" charset="0"/>
              </a:rPr>
              <a:t>20 ℃</a:t>
            </a:r>
            <a:r>
              <a:rPr lang="en-US" altLang="zh-CN" sz="2400" b="1" dirty="0" smtClean="0">
                <a:latin typeface="宋体" pitchFamily="2" charset="-122"/>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下列</a:t>
            </a:r>
            <a:r>
              <a:rPr lang="zh-CN" altLang="en-US" sz="2400" b="1" dirty="0">
                <a:latin typeface="Times New Roman" pitchFamily="18" charset="0"/>
                <a:ea typeface="宋体" pitchFamily="2" charset="-122"/>
                <a:cs typeface="Times New Roman" pitchFamily="18" charset="0"/>
              </a:rPr>
              <a:t>说法正确的是（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所得四杯溶液都是饱和溶液</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溶液中所含溶质最多的为丙</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升高温度</a:t>
            </a:r>
            <a:r>
              <a:rPr lang="zh-CN" altLang="en-US" sz="2400" b="1" dirty="0" smtClean="0">
                <a:latin typeface="Times New Roman" pitchFamily="18" charset="0"/>
                <a:ea typeface="宋体" pitchFamily="2" charset="-122"/>
                <a:cs typeface="Times New Roman" pitchFamily="18" charset="0"/>
              </a:rPr>
              <a:t>后，甲</a:t>
            </a:r>
            <a:r>
              <a:rPr lang="zh-CN" altLang="en-US" sz="2400" b="1" dirty="0">
                <a:latin typeface="Times New Roman" pitchFamily="18" charset="0"/>
                <a:ea typeface="宋体" pitchFamily="2" charset="-122"/>
                <a:cs typeface="Times New Roman" pitchFamily="18" charset="0"/>
              </a:rPr>
              <a:t>中溶解的固体一定减少</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所得四种溶液的质量关系为丁</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甲</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乙</a:t>
            </a:r>
            <a:r>
              <a:rPr lang="en-US" altLang="zh-CN" sz="2400" b="1" dirty="0">
                <a:latin typeface="Times New Roman" pitchFamily="18" charset="0"/>
                <a:ea typeface="宋体" pitchFamily="2" charset="-122"/>
                <a:cs typeface="Times New Roman" pitchFamily="18" charset="0"/>
              </a:rPr>
              <a:t>&gt;</a:t>
            </a:r>
            <a:r>
              <a:rPr lang="zh-CN" altLang="en-US" sz="2400" b="1" dirty="0">
                <a:latin typeface="Times New Roman" pitchFamily="18" charset="0"/>
                <a:ea typeface="宋体" pitchFamily="2" charset="-122"/>
                <a:cs typeface="Times New Roman" pitchFamily="18" charset="0"/>
              </a:rPr>
              <a:t>丙</a:t>
            </a:r>
          </a:p>
        </p:txBody>
      </p:sp>
      <p:sp>
        <p:nvSpPr>
          <p:cNvPr id="6" name="矩形 5"/>
          <p:cNvSpPr/>
          <p:nvPr/>
        </p:nvSpPr>
        <p:spPr>
          <a:xfrm>
            <a:off x="5728876" y="2368810"/>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graphicFrame>
        <p:nvGraphicFramePr>
          <p:cNvPr id="7" name="表格 6"/>
          <p:cNvGraphicFramePr>
            <a:graphicFrameLocks noGrp="1"/>
          </p:cNvGraphicFramePr>
          <p:nvPr>
            <p:extLst>
              <p:ext uri="{D42A27DB-BD31-4B8C-83A1-F6EECF244321}">
                <p14:modId xmlns:p14="http://schemas.microsoft.com/office/powerpoint/2010/main" xmlns="" val="4116151593"/>
              </p:ext>
            </p:extLst>
          </p:nvPr>
        </p:nvGraphicFramePr>
        <p:xfrm>
          <a:off x="2449689" y="3057063"/>
          <a:ext cx="7823200" cy="1216678"/>
        </p:xfrm>
        <a:graphic>
          <a:graphicData uri="http://schemas.openxmlformats.org/drawingml/2006/table">
            <a:tbl>
              <a:tblPr firstRow="1" bandRow="1">
                <a:tableStyleId>{5940675A-B579-460E-94D1-54222C63F5DA}</a:tableStyleId>
              </a:tblPr>
              <a:tblGrid>
                <a:gridCol w="3014133"/>
                <a:gridCol w="1275645"/>
                <a:gridCol w="1196622"/>
                <a:gridCol w="1253067"/>
                <a:gridCol w="1083733"/>
              </a:tblGrid>
              <a:tr h="608339">
                <a:tc>
                  <a:txBody>
                    <a:bodyPr/>
                    <a:lstStyle/>
                    <a:p>
                      <a:pPr algn="ctr">
                        <a:lnSpc>
                          <a:spcPct val="150000"/>
                        </a:lnSpc>
                      </a:pPr>
                      <a:r>
                        <a:rPr lang="zh-CN" altLang="en-US" sz="2000" b="1" dirty="0" smtClean="0">
                          <a:latin typeface="Times New Roman" pitchFamily="18" charset="0"/>
                          <a:ea typeface="黑体" pitchFamily="49" charset="-122"/>
                          <a:cs typeface="Times New Roman" pitchFamily="18" charset="0"/>
                        </a:rPr>
                        <a:t>物质</a:t>
                      </a:r>
                      <a:endParaRPr lang="en-US" altLang="zh-CN" sz="2000" b="1" dirty="0" smtClean="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r>
                        <a:rPr lang="zh-CN" altLang="zh-CN" sz="1800" b="1" kern="1200" dirty="0" smtClean="0">
                          <a:solidFill>
                            <a:schemeClr val="tx1"/>
                          </a:solidFill>
                          <a:effectLst/>
                          <a:latin typeface="Times New Roman" pitchFamily="18" charset="0"/>
                          <a:ea typeface="+mn-ea"/>
                          <a:cs typeface="Times New Roman" pitchFamily="18" charset="0"/>
                        </a:rPr>
                        <a:t>甲</a:t>
                      </a:r>
                      <a:endParaRPr lang="zh-CN" altLang="en-US"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r>
                        <a:rPr lang="zh-CN" altLang="zh-CN" sz="1800" b="1" kern="1200" dirty="0" smtClean="0">
                          <a:solidFill>
                            <a:schemeClr val="tx1"/>
                          </a:solidFill>
                          <a:effectLst/>
                          <a:latin typeface="Times New Roman" pitchFamily="18" charset="0"/>
                          <a:ea typeface="+mn-ea"/>
                          <a:cs typeface="Times New Roman" pitchFamily="18" charset="0"/>
                        </a:rPr>
                        <a:t>乙</a:t>
                      </a:r>
                      <a:endParaRPr lang="zh-CN" altLang="en-US"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r>
                        <a:rPr lang="zh-CN" altLang="zh-CN" sz="1800" b="1" kern="1200" dirty="0" smtClean="0">
                          <a:solidFill>
                            <a:schemeClr val="tx1"/>
                          </a:solidFill>
                          <a:effectLst/>
                          <a:latin typeface="Times New Roman" pitchFamily="18" charset="0"/>
                          <a:ea typeface="+mn-ea"/>
                          <a:cs typeface="Times New Roman" pitchFamily="18" charset="0"/>
                        </a:rPr>
                        <a:t>丙</a:t>
                      </a:r>
                      <a:endParaRPr lang="zh-CN" altLang="en-US"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r>
                        <a:rPr lang="zh-CN" altLang="en-US" b="1" dirty="0" smtClean="0">
                          <a:latin typeface="Times New Roman" pitchFamily="18" charset="0"/>
                          <a:cs typeface="Times New Roman" pitchFamily="18" charset="0"/>
                        </a:rPr>
                        <a:t>丁</a:t>
                      </a:r>
                      <a:endParaRPr lang="zh-CN" altLang="en-US"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solidFill>
                      <a:schemeClr val="bg1"/>
                    </a:solidFill>
                  </a:tcPr>
                </a:tc>
              </a:tr>
              <a:tr h="608339">
                <a:tc>
                  <a:txBody>
                    <a:bodyPr/>
                    <a:lstStyle/>
                    <a:p>
                      <a:pPr algn="ctr"/>
                      <a:r>
                        <a:rPr lang="zh-CN" altLang="en-US" sz="2000" b="1" dirty="0" smtClean="0">
                          <a:solidFill>
                            <a:schemeClr val="tx1"/>
                          </a:solidFill>
                          <a:latin typeface="Times New Roman" pitchFamily="18" charset="0"/>
                          <a:ea typeface="黑体" pitchFamily="49" charset="-122"/>
                          <a:cs typeface="Times New Roman" pitchFamily="18" charset="0"/>
                        </a:rPr>
                        <a:t>未溶解固体的质量</a:t>
                      </a:r>
                      <a:r>
                        <a:rPr lang="en-US" altLang="zh-CN" sz="2000" b="1" dirty="0" smtClean="0">
                          <a:solidFill>
                            <a:schemeClr val="tx1"/>
                          </a:solidFill>
                          <a:latin typeface="Times New Roman" pitchFamily="18" charset="0"/>
                          <a:ea typeface="黑体" pitchFamily="49" charset="-122"/>
                          <a:cs typeface="Times New Roman" pitchFamily="18" charset="0"/>
                        </a:rPr>
                        <a:t>/g</a:t>
                      </a:r>
                      <a:endParaRPr lang="zh-CN" altLang="en-US" sz="2000" b="1" dirty="0">
                        <a:solidFill>
                          <a:schemeClr val="tx1"/>
                        </a:solidFill>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01B0F0"/>
                    </a:solidFill>
                  </a:tcPr>
                </a:tc>
                <a:tc>
                  <a:txBody>
                    <a:bodyPr/>
                    <a:lstStyle/>
                    <a:p>
                      <a:pPr algn="ctr"/>
                      <a:r>
                        <a:rPr lang="en-US" altLang="zh-CN" b="1" dirty="0" smtClean="0">
                          <a:latin typeface="Times New Roman" pitchFamily="18" charset="0"/>
                          <a:cs typeface="Times New Roman" pitchFamily="18" charset="0"/>
                        </a:rPr>
                        <a:t>4.2</a:t>
                      </a:r>
                      <a:endParaRPr lang="zh-CN" altLang="en-US"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altLang="zh-CN" b="1" dirty="0" smtClean="0">
                          <a:latin typeface="Times New Roman" pitchFamily="18" charset="0"/>
                          <a:cs typeface="Times New Roman" pitchFamily="18" charset="0"/>
                        </a:rPr>
                        <a:t>2</a:t>
                      </a:r>
                      <a:endParaRPr lang="zh-CN" altLang="en-US"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altLang="zh-CN" b="1" dirty="0" smtClean="0">
                          <a:latin typeface="Times New Roman" pitchFamily="18" charset="0"/>
                          <a:cs typeface="Times New Roman" pitchFamily="18" charset="0"/>
                        </a:rPr>
                        <a:t>0</a:t>
                      </a:r>
                      <a:endParaRPr lang="zh-CN" altLang="en-US"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altLang="zh-CN" b="1" dirty="0" smtClean="0">
                          <a:latin typeface="Times New Roman" pitchFamily="18" charset="0"/>
                          <a:cs typeface="Times New Roman" pitchFamily="18" charset="0"/>
                        </a:rPr>
                        <a:t>9.2</a:t>
                      </a:r>
                      <a:endParaRPr lang="zh-CN" altLang="en-US"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邯郸月考</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下列说法正确的是（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饱和溶液是包含其底部未溶解的溶质的混合物</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一定温度</a:t>
            </a:r>
            <a:r>
              <a:rPr lang="zh-CN" altLang="en-US" sz="2400" b="1" dirty="0" smtClean="0">
                <a:latin typeface="Times New Roman" pitchFamily="18" charset="0"/>
                <a:ea typeface="宋体" pitchFamily="2" charset="-122"/>
                <a:cs typeface="Times New Roman" pitchFamily="18" charset="0"/>
              </a:rPr>
              <a:t>下，</a:t>
            </a:r>
            <a:r>
              <a:rPr lang="en-US" altLang="zh-CN" sz="2400" b="1" dirty="0" smtClean="0">
                <a:latin typeface="Times New Roman" pitchFamily="18" charset="0"/>
                <a:ea typeface="宋体" pitchFamily="2" charset="-122"/>
                <a:cs typeface="Times New Roman" pitchFamily="18" charset="0"/>
              </a:rPr>
              <a:t>100 </a:t>
            </a:r>
            <a:r>
              <a:rPr lang="en-US" altLang="zh-CN" sz="2400" b="1" dirty="0">
                <a:latin typeface="Times New Roman" pitchFamily="18" charset="0"/>
                <a:ea typeface="宋体" pitchFamily="2" charset="-122"/>
                <a:cs typeface="Times New Roman" pitchFamily="18" charset="0"/>
              </a:rPr>
              <a:t>g</a:t>
            </a:r>
            <a:r>
              <a:rPr lang="zh-CN" altLang="en-US" sz="2400" b="1" dirty="0">
                <a:latin typeface="Times New Roman" pitchFamily="18" charset="0"/>
                <a:ea typeface="宋体" pitchFamily="2" charset="-122"/>
                <a:cs typeface="Times New Roman" pitchFamily="18" charset="0"/>
              </a:rPr>
              <a:t>的食盐饱和溶液中加入</a:t>
            </a:r>
            <a:r>
              <a:rPr lang="en-US" altLang="zh-CN" sz="2400" b="1" dirty="0">
                <a:latin typeface="Times New Roman" pitchFamily="18" charset="0"/>
                <a:ea typeface="宋体" pitchFamily="2" charset="-122"/>
                <a:cs typeface="Times New Roman" pitchFamily="18" charset="0"/>
              </a:rPr>
              <a:t>3 g</a:t>
            </a:r>
            <a:r>
              <a:rPr lang="zh-CN" altLang="en-US" sz="2400" b="1" dirty="0" smtClean="0">
                <a:latin typeface="Times New Roman" pitchFamily="18" charset="0"/>
                <a:ea typeface="宋体" pitchFamily="2" charset="-122"/>
                <a:cs typeface="Times New Roman" pitchFamily="18" charset="0"/>
              </a:rPr>
              <a:t>食盐，用力</a:t>
            </a:r>
            <a:r>
              <a:rPr lang="zh-CN" altLang="en-US" sz="2400" b="1" dirty="0">
                <a:latin typeface="Times New Roman" pitchFamily="18" charset="0"/>
                <a:ea typeface="宋体" pitchFamily="2" charset="-122"/>
                <a:cs typeface="Times New Roman" pitchFamily="18" charset="0"/>
              </a:rPr>
              <a:t>搅拌后可得到</a:t>
            </a:r>
            <a:r>
              <a:rPr lang="en-US" altLang="zh-CN" sz="2400" b="1" dirty="0">
                <a:latin typeface="Times New Roman" pitchFamily="18" charset="0"/>
                <a:ea typeface="宋体" pitchFamily="2" charset="-122"/>
                <a:cs typeface="Times New Roman" pitchFamily="18" charset="0"/>
              </a:rPr>
              <a:t>103 g</a:t>
            </a:r>
            <a:r>
              <a:rPr lang="zh-CN" altLang="en-US" sz="2400" b="1" dirty="0">
                <a:latin typeface="Times New Roman" pitchFamily="18" charset="0"/>
                <a:ea typeface="宋体" pitchFamily="2" charset="-122"/>
                <a:cs typeface="Times New Roman" pitchFamily="18" charset="0"/>
              </a:rPr>
              <a:t>食盐溶液</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一定温度</a:t>
            </a:r>
            <a:r>
              <a:rPr lang="zh-CN" altLang="en-US" sz="2400" b="1" dirty="0" smtClean="0">
                <a:latin typeface="Times New Roman" pitchFamily="18" charset="0"/>
                <a:ea typeface="宋体" pitchFamily="2" charset="-122"/>
                <a:cs typeface="Times New Roman" pitchFamily="18" charset="0"/>
              </a:rPr>
              <a:t>下，向</a:t>
            </a:r>
            <a:r>
              <a:rPr lang="zh-CN" altLang="en-US" sz="2400" b="1" dirty="0">
                <a:latin typeface="Times New Roman" pitchFamily="18" charset="0"/>
                <a:ea typeface="宋体" pitchFamily="2" charset="-122"/>
                <a:cs typeface="Times New Roman" pitchFamily="18" charset="0"/>
              </a:rPr>
              <a:t>饱和食盐水中加入</a:t>
            </a:r>
            <a:r>
              <a:rPr lang="zh-CN" altLang="en-US" sz="2400" b="1" dirty="0" smtClean="0">
                <a:latin typeface="Times New Roman" pitchFamily="18" charset="0"/>
                <a:ea typeface="宋体" pitchFamily="2" charset="-122"/>
                <a:cs typeface="Times New Roman" pitchFamily="18" charset="0"/>
              </a:rPr>
              <a:t>白糖，白糖</a:t>
            </a:r>
            <a:r>
              <a:rPr lang="zh-CN" altLang="en-US" sz="2400" b="1" dirty="0">
                <a:latin typeface="Times New Roman" pitchFamily="18" charset="0"/>
                <a:ea typeface="宋体" pitchFamily="2" charset="-122"/>
                <a:cs typeface="Times New Roman" pitchFamily="18" charset="0"/>
              </a:rPr>
              <a:t>不会溶解</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饱和溶液不一定是浓溶液</a:t>
            </a:r>
          </a:p>
        </p:txBody>
      </p:sp>
      <p:sp>
        <p:nvSpPr>
          <p:cNvPr id="6" name="矩形 5"/>
          <p:cNvSpPr/>
          <p:nvPr/>
        </p:nvSpPr>
        <p:spPr>
          <a:xfrm>
            <a:off x="6465669" y="1949940"/>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20000" y="1413225"/>
            <a:ext cx="10783378" cy="5078313"/>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石家庄正定县期中</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恒温持续蒸发某物质的溶液</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现象如图所示</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下列说法一定正确的是（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A.①②</a:t>
            </a:r>
            <a:r>
              <a:rPr lang="zh-CN" altLang="en-US" sz="2400" b="1" dirty="0">
                <a:latin typeface="Times New Roman" pitchFamily="18" charset="0"/>
                <a:ea typeface="宋体" pitchFamily="2" charset="-122"/>
                <a:cs typeface="Times New Roman" pitchFamily="18" charset="0"/>
              </a:rPr>
              <a:t>都是不饱和溶液</a:t>
            </a:r>
          </a:p>
          <a:p>
            <a:pPr algn="just">
              <a:lnSpc>
                <a:spcPct val="150000"/>
              </a:lnSpc>
            </a:pPr>
            <a:r>
              <a:rPr lang="en-US" altLang="zh-CN" sz="2400" b="1" dirty="0">
                <a:latin typeface="Times New Roman" pitchFamily="18" charset="0"/>
                <a:ea typeface="宋体" pitchFamily="2" charset="-122"/>
                <a:cs typeface="Times New Roman" pitchFamily="18" charset="0"/>
              </a:rPr>
              <a:t>B.②③④</a:t>
            </a:r>
            <a:r>
              <a:rPr lang="zh-CN" altLang="en-US" sz="2400" b="1" dirty="0">
                <a:latin typeface="Times New Roman" pitchFamily="18" charset="0"/>
                <a:ea typeface="宋体" pitchFamily="2" charset="-122"/>
                <a:cs typeface="Times New Roman" pitchFamily="18" charset="0"/>
              </a:rPr>
              <a:t>都是饱和溶液</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溶质的</a:t>
            </a:r>
            <a:r>
              <a:rPr lang="zh-CN" altLang="en-US" sz="2400" b="1" dirty="0" smtClean="0">
                <a:latin typeface="Times New Roman" pitchFamily="18" charset="0"/>
                <a:ea typeface="宋体" pitchFamily="2" charset="-122"/>
                <a:cs typeface="Times New Roman" pitchFamily="18" charset="0"/>
              </a:rPr>
              <a:t>质量：</a:t>
            </a:r>
            <a:r>
              <a:rPr lang="en-US" altLang="zh-CN" sz="2400" b="1" dirty="0" smtClean="0">
                <a:latin typeface="Times New Roman" pitchFamily="18" charset="0"/>
                <a:ea typeface="宋体" pitchFamily="2" charset="-122"/>
                <a:cs typeface="Times New Roman" pitchFamily="18" charset="0"/>
              </a:rPr>
              <a:t>① = ② &gt; ③ &gt; ④</a:t>
            </a: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溶质质量分数的</a:t>
            </a:r>
            <a:r>
              <a:rPr lang="zh-CN" altLang="en-US" sz="2400" b="1" dirty="0" smtClean="0">
                <a:latin typeface="Times New Roman" pitchFamily="18" charset="0"/>
                <a:ea typeface="宋体" pitchFamily="2" charset="-122"/>
                <a:cs typeface="Times New Roman" pitchFamily="18" charset="0"/>
              </a:rPr>
              <a:t>大小：</a:t>
            </a:r>
            <a:r>
              <a:rPr lang="en-US" altLang="zh-CN" sz="2400" b="1" dirty="0" smtClean="0">
                <a:latin typeface="Times New Roman" pitchFamily="18" charset="0"/>
                <a:ea typeface="宋体" pitchFamily="2" charset="-122"/>
                <a:cs typeface="Times New Roman" pitchFamily="18" charset="0"/>
              </a:rPr>
              <a:t>① &lt; ② &lt; ③ &lt; ④</a:t>
            </a:r>
            <a:endParaRPr lang="en-US" altLang="zh-CN" sz="2400" b="1" dirty="0">
              <a:latin typeface="Times New Roman" pitchFamily="18" charset="0"/>
              <a:ea typeface="宋体" pitchFamily="2" charset="-122"/>
              <a:cs typeface="Times New Roman" pitchFamily="18" charset="0"/>
            </a:endParaRPr>
          </a:p>
        </p:txBody>
      </p:sp>
      <p:sp>
        <p:nvSpPr>
          <p:cNvPr id="23" name="矩形 22"/>
          <p:cNvSpPr/>
          <p:nvPr/>
        </p:nvSpPr>
        <p:spPr>
          <a:xfrm>
            <a:off x="3481515" y="2052721"/>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pic>
        <p:nvPicPr>
          <p:cNvPr id="24" name="XD+39.eps" descr="id:2147503077;FounderCES"/>
          <p:cNvPicPr>
            <a:picLocks noChangeAspect="1"/>
          </p:cNvPicPr>
          <p:nvPr/>
        </p:nvPicPr>
        <p:blipFill>
          <a:blip r:embed="rId3"/>
          <a:stretch>
            <a:fillRect/>
          </a:stretch>
        </p:blipFill>
        <p:spPr>
          <a:xfrm>
            <a:off x="3861689" y="2872381"/>
            <a:ext cx="4500000" cy="1080000"/>
          </a:xfrm>
          <a:prstGeom prst="rect">
            <a:avLst/>
          </a:prstGeom>
        </p:spPr>
      </p:pic>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20000" y="1538347"/>
            <a:ext cx="8457868" cy="5078313"/>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保定清苑区期末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如图所</a:t>
            </a:r>
            <a:r>
              <a:rPr lang="zh-CN" altLang="en-US" sz="2400" b="1" dirty="0" smtClean="0">
                <a:latin typeface="Times New Roman" pitchFamily="18" charset="0"/>
                <a:ea typeface="宋体" pitchFamily="2" charset="-122"/>
                <a:cs typeface="Times New Roman" pitchFamily="18" charset="0"/>
              </a:rPr>
              <a:t>示，广</a:t>
            </a:r>
            <a:r>
              <a:rPr lang="zh-CN" altLang="en-US" sz="2400" b="1" dirty="0">
                <a:latin typeface="Times New Roman" pitchFamily="18" charset="0"/>
                <a:ea typeface="宋体" pitchFamily="2" charset="-122"/>
                <a:cs typeface="Times New Roman" pitchFamily="18" charset="0"/>
              </a:rPr>
              <a:t>口瓶中盛有少量饱和澄清</a:t>
            </a:r>
            <a:r>
              <a:rPr lang="zh-CN" altLang="en-US" sz="2400" b="1" dirty="0" smtClean="0">
                <a:latin typeface="Times New Roman" pitchFamily="18" charset="0"/>
                <a:ea typeface="宋体" pitchFamily="2" charset="-122"/>
                <a:cs typeface="Times New Roman" pitchFamily="18" charset="0"/>
              </a:rPr>
              <a:t>石灰水，小</a:t>
            </a:r>
            <a:r>
              <a:rPr lang="zh-CN" altLang="en-US" sz="2400" b="1" dirty="0">
                <a:latin typeface="Times New Roman" pitchFamily="18" charset="0"/>
                <a:ea typeface="宋体" pitchFamily="2" charset="-122"/>
                <a:cs typeface="Times New Roman" pitchFamily="18" charset="0"/>
              </a:rPr>
              <a:t>试管和</a:t>
            </a:r>
            <a:r>
              <a:rPr lang="en-US" altLang="zh-CN" sz="2400" b="1" dirty="0">
                <a:latin typeface="Times New Roman" pitchFamily="18" charset="0"/>
                <a:ea typeface="宋体" pitchFamily="2" charset="-122"/>
                <a:cs typeface="Times New Roman" pitchFamily="18" charset="0"/>
              </a:rPr>
              <a:t>U</a:t>
            </a:r>
            <a:r>
              <a:rPr lang="zh-CN" altLang="en-US" sz="2400" b="1" dirty="0">
                <a:latin typeface="Times New Roman" pitchFamily="18" charset="0"/>
                <a:ea typeface="宋体" pitchFamily="2" charset="-122"/>
                <a:cs typeface="Times New Roman" pitchFamily="18" charset="0"/>
              </a:rPr>
              <a:t>形管均有适量</a:t>
            </a:r>
            <a:r>
              <a:rPr lang="zh-CN" altLang="en-US" sz="2400" b="1" dirty="0" smtClean="0">
                <a:latin typeface="Times New Roman" pitchFamily="18" charset="0"/>
                <a:ea typeface="宋体" pitchFamily="2" charset="-122"/>
                <a:cs typeface="Times New Roman" pitchFamily="18" charset="0"/>
              </a:rPr>
              <a:t>水，现</a:t>
            </a:r>
            <a:r>
              <a:rPr lang="zh-CN" altLang="en-US" sz="2400" b="1" dirty="0">
                <a:latin typeface="Times New Roman" pitchFamily="18" charset="0"/>
                <a:ea typeface="宋体" pitchFamily="2" charset="-122"/>
                <a:cs typeface="Times New Roman" pitchFamily="18" charset="0"/>
              </a:rPr>
              <a:t>向小试管中注入适量氢氧化钠固体。请回答</a:t>
            </a:r>
            <a:r>
              <a:rPr lang="en-US" altLang="zh-CN" sz="2400" b="1" dirty="0" smtClean="0">
                <a:latin typeface="Times New Roman" pitchFamily="18" charset="0"/>
                <a:ea typeface="宋体" pitchFamily="2"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）可</a:t>
            </a:r>
            <a:r>
              <a:rPr lang="zh-CN" altLang="en-US" sz="2400" b="1" dirty="0">
                <a:latin typeface="Times New Roman" pitchFamily="18" charset="0"/>
                <a:ea typeface="宋体" pitchFamily="2" charset="-122"/>
                <a:cs typeface="Times New Roman" pitchFamily="18" charset="0"/>
              </a:rPr>
              <a:t>观察到饱和澄清石灰水</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原因是氢氧化钠溶于</a:t>
            </a:r>
            <a:r>
              <a:rPr lang="zh-CN" altLang="en-US" sz="2400" b="1" dirty="0" smtClean="0">
                <a:latin typeface="Times New Roman" pitchFamily="18" charset="0"/>
                <a:ea typeface="宋体" pitchFamily="2" charset="-122"/>
                <a:cs typeface="Times New Roman" pitchFamily="18" charset="0"/>
              </a:rPr>
              <a:t>水</a:t>
            </a:r>
            <a:r>
              <a:rPr lang="zh-CN" altLang="en-US" sz="2400" b="1" u="sng" dirty="0">
                <a:latin typeface="Times New Roman" pitchFamily="18" charset="0"/>
                <a:ea typeface="宋体" pitchFamily="2" charset="-122"/>
                <a:cs typeface="Times New Roman" pitchFamily="18" charset="0"/>
              </a:rPr>
              <a:t>　　　　</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填“放热”或“吸热”</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而氢氧化钙的溶解度</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）形</a:t>
            </a:r>
            <a:r>
              <a:rPr lang="zh-CN" altLang="en-US" sz="2400" b="1" dirty="0">
                <a:latin typeface="Times New Roman" pitchFamily="18" charset="0"/>
                <a:ea typeface="宋体" pitchFamily="2" charset="-122"/>
                <a:cs typeface="Times New Roman" pitchFamily="18" charset="0"/>
              </a:rPr>
              <a:t>管中</a:t>
            </a: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液面变化情况是</a:t>
            </a:r>
            <a:r>
              <a:rPr lang="zh-CN" altLang="en-US" sz="2400" b="1" u="sng" dirty="0">
                <a:latin typeface="Times New Roman" pitchFamily="18" charset="0"/>
                <a:ea typeface="宋体" pitchFamily="2" charset="-122"/>
                <a:cs typeface="Times New Roman" pitchFamily="18" charset="0"/>
              </a:rPr>
              <a:t>　　　　</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选填序号</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 </a:t>
            </a:r>
          </a:p>
          <a:p>
            <a:pPr algn="just">
              <a:lnSpc>
                <a:spcPct val="150000"/>
              </a:lnSpc>
            </a:pPr>
            <a:r>
              <a:rPr lang="en-US" altLang="zh-CN" sz="2400" b="1" dirty="0">
                <a:latin typeface="Times New Roman" pitchFamily="18" charset="0"/>
                <a:ea typeface="宋体" pitchFamily="2" charset="-122"/>
                <a:cs typeface="Times New Roman" pitchFamily="18" charset="0"/>
              </a:rPr>
              <a:t>A</a:t>
            </a:r>
            <a:r>
              <a:rPr lang="en-US" altLang="zh-CN" sz="2400" b="1" dirty="0" smtClean="0">
                <a:latin typeface="Times New Roman" pitchFamily="18" charset="0"/>
                <a:ea typeface="宋体" pitchFamily="2" charset="-122"/>
                <a:cs typeface="Times New Roman" pitchFamily="18" charset="0"/>
              </a:rPr>
              <a:t>. a</a:t>
            </a:r>
            <a:r>
              <a:rPr lang="zh-CN" altLang="en-US" sz="2400" b="1" dirty="0">
                <a:latin typeface="Times New Roman" pitchFamily="18" charset="0"/>
                <a:ea typeface="宋体" pitchFamily="2" charset="-122"/>
                <a:cs typeface="Times New Roman" pitchFamily="18" charset="0"/>
              </a:rPr>
              <a:t>液面</a:t>
            </a:r>
            <a:r>
              <a:rPr lang="zh-CN" altLang="en-US" sz="2400" b="1" dirty="0" smtClean="0">
                <a:latin typeface="Times New Roman" pitchFamily="18" charset="0"/>
                <a:ea typeface="宋体" pitchFamily="2" charset="-122"/>
                <a:cs typeface="Times New Roman" pitchFamily="18" charset="0"/>
              </a:rPr>
              <a:t>上升，</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液面下降</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en-US" altLang="zh-CN" sz="2400" b="1" dirty="0" smtClean="0">
                <a:latin typeface="Times New Roman" pitchFamily="18" charset="0"/>
                <a:ea typeface="宋体" pitchFamily="2" charset="-122"/>
                <a:cs typeface="Times New Roman" pitchFamily="18" charset="0"/>
              </a:rPr>
              <a:t>. a</a:t>
            </a:r>
            <a:r>
              <a:rPr lang="zh-CN" altLang="en-US" sz="2400" b="1" dirty="0">
                <a:latin typeface="Times New Roman" pitchFamily="18" charset="0"/>
                <a:ea typeface="宋体" pitchFamily="2" charset="-122"/>
                <a:cs typeface="Times New Roman" pitchFamily="18" charset="0"/>
              </a:rPr>
              <a:t>液面</a:t>
            </a:r>
            <a:r>
              <a:rPr lang="zh-CN" altLang="en-US" sz="2400" b="1" dirty="0" smtClean="0">
                <a:latin typeface="Times New Roman" pitchFamily="18" charset="0"/>
                <a:ea typeface="宋体" pitchFamily="2" charset="-122"/>
                <a:cs typeface="Times New Roman" pitchFamily="18" charset="0"/>
              </a:rPr>
              <a:t>下降，</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液面上升</a:t>
            </a:r>
          </a:p>
        </p:txBody>
      </p:sp>
      <p:sp>
        <p:nvSpPr>
          <p:cNvPr id="6" name="矩形 5"/>
          <p:cNvSpPr/>
          <p:nvPr/>
        </p:nvSpPr>
        <p:spPr>
          <a:xfrm>
            <a:off x="4994090" y="3267584"/>
            <a:ext cx="116561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noProof="1">
                <a:solidFill>
                  <a:srgbClr val="FF0000"/>
                </a:solidFill>
                <a:latin typeface="Times New Roman" pitchFamily="18" charset="0"/>
                <a:ea typeface="宋体" panose="02010600030101010101" pitchFamily="2" charset="-122"/>
                <a:cs typeface="Times New Roman" pitchFamily="18" charset="0"/>
              </a:rPr>
              <a:t>变浑浊</a:t>
            </a:r>
            <a:endParaRPr lang="zh-CN" altLang="en-US" sz="2400" dirty="0">
              <a:latin typeface="Times New Roman" pitchFamily="18" charset="0"/>
              <a:cs typeface="Times New Roman" pitchFamily="18" charset="0"/>
            </a:endParaRPr>
          </a:p>
        </p:txBody>
      </p:sp>
      <p:pic>
        <p:nvPicPr>
          <p:cNvPr id="11" name="XD+40.eps" descr="id:2147503084;FounderCES"/>
          <p:cNvPicPr>
            <a:picLocks noChangeAspect="1"/>
          </p:cNvPicPr>
          <p:nvPr/>
        </p:nvPicPr>
        <p:blipFill>
          <a:blip r:embed="rId3"/>
          <a:stretch>
            <a:fillRect/>
          </a:stretch>
        </p:blipFill>
        <p:spPr>
          <a:xfrm>
            <a:off x="9367286" y="3464550"/>
            <a:ext cx="2215114" cy="1225906"/>
          </a:xfrm>
          <a:prstGeom prst="rect">
            <a:avLst/>
          </a:prstGeom>
        </p:spPr>
      </p:pic>
      <p:sp>
        <p:nvSpPr>
          <p:cNvPr id="13" name="TextBox 12"/>
          <p:cNvSpPr txBox="1"/>
          <p:nvPr/>
        </p:nvSpPr>
        <p:spPr>
          <a:xfrm>
            <a:off x="1349949" y="3801514"/>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放热</a:t>
            </a:r>
          </a:p>
        </p:txBody>
      </p:sp>
      <p:sp>
        <p:nvSpPr>
          <p:cNvPr id="14" name="TextBox 13"/>
          <p:cNvSpPr txBox="1"/>
          <p:nvPr/>
        </p:nvSpPr>
        <p:spPr>
          <a:xfrm>
            <a:off x="1349949" y="4344086"/>
            <a:ext cx="2659702"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随温度升高而减小</a:t>
            </a:r>
          </a:p>
        </p:txBody>
      </p:sp>
      <p:sp>
        <p:nvSpPr>
          <p:cNvPr id="15" name="TextBox 14"/>
          <p:cNvSpPr txBox="1"/>
          <p:nvPr/>
        </p:nvSpPr>
        <p:spPr>
          <a:xfrm>
            <a:off x="5724702" y="4944171"/>
            <a:ext cx="389850"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黑体" pitchFamily="49" charset="-122"/>
                <a:cs typeface="Times New Roman" pitchFamily="18" charset="0"/>
              </a:rPr>
              <a:t>B</a:t>
            </a:r>
            <a:endParaRPr lang="zh-CN" altLang="en-US" sz="2400" b="1" dirty="0">
              <a:solidFill>
                <a:srgbClr val="FF0000"/>
              </a:solidFill>
              <a:latin typeface="Times New Roman" pitchFamily="18" charset="0"/>
              <a:ea typeface="黑体" pitchFamily="49" charset="-122"/>
              <a:cs typeface="Times New Roman" pitchFamily="18" charset="0"/>
            </a:endParaRPr>
          </a:p>
        </p:txBody>
      </p:sp>
    </p:spTree>
    <p:extLst>
      <p:ext uri="{BB962C8B-B14F-4D97-AF65-F5344CB8AC3E}">
        <p14:creationId xmlns:p14="http://schemas.microsoft.com/office/powerpoint/2010/main" xmlns="" val="724680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4" grpId="0"/>
      <p:bldP spid="1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1282722"/>
            <a:ext cx="6522213" cy="627895"/>
            <a:chOff x="1034884" y="629878"/>
            <a:chExt cx="6522213" cy="627895"/>
          </a:xfrm>
        </p:grpSpPr>
        <p:sp>
          <p:nvSpPr>
            <p:cNvPr id="17" name="圆角矩形 6">
              <a:hlinkClick r:id="rId4" action="ppaction://hlinksldjump"/>
            </p:cNvPr>
            <p:cNvSpPr/>
            <p:nvPr>
              <p:custDataLst>
                <p:tags r:id="rId1"/>
              </p:custDataLst>
            </p:nvPr>
          </p:nvSpPr>
          <p:spPr>
            <a:xfrm flipH="1">
              <a:off x="2642683" y="664479"/>
              <a:ext cx="491441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溶解度和溶解度曲线</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题型三</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1987470"/>
            <a:ext cx="10984232" cy="9853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3700"/>
              </a:lnSpc>
            </a:pPr>
            <a:r>
              <a:rPr lang="zh-CN" altLang="en-US" sz="2200" b="1" dirty="0" smtClean="0">
                <a:latin typeface="Times New Roman" pitchFamily="18" charset="0"/>
                <a:ea typeface="宋体" pitchFamily="2" charset="-122"/>
                <a:cs typeface="Times New Roman" pitchFamily="18" charset="0"/>
              </a:rPr>
              <a:t>例</a:t>
            </a:r>
            <a:r>
              <a:rPr lang="en-US" altLang="zh-CN" sz="2200" b="1" dirty="0" smtClean="0">
                <a:latin typeface="Times New Roman" pitchFamily="18" charset="0"/>
                <a:ea typeface="宋体" pitchFamily="2" charset="-122"/>
                <a:cs typeface="Times New Roman" pitchFamily="18" charset="0"/>
              </a:rPr>
              <a:t>3</a:t>
            </a:r>
            <a:r>
              <a:rPr lang="zh-CN" altLang="en-US" sz="2200" b="1" dirty="0" smtClean="0">
                <a:latin typeface="Times New Roman" pitchFamily="18" charset="0"/>
                <a:ea typeface="宋体" pitchFamily="2" charset="-122"/>
                <a:cs typeface="Times New Roman" pitchFamily="18" charset="0"/>
              </a:rPr>
              <a:t>  （</a:t>
            </a:r>
            <a:r>
              <a:rPr lang="en-US" altLang="zh-CN" sz="2200" b="1" dirty="0" smtClean="0">
                <a:latin typeface="Times New Roman" pitchFamily="18" charset="0"/>
                <a:ea typeface="宋体" pitchFamily="2" charset="-122"/>
                <a:cs typeface="Times New Roman" pitchFamily="18" charset="0"/>
              </a:rPr>
              <a:t>2021•</a:t>
            </a:r>
            <a:r>
              <a:rPr lang="zh-CN" altLang="en-US" sz="2200" b="1" dirty="0">
                <a:latin typeface="Times New Roman" pitchFamily="18" charset="0"/>
                <a:ea typeface="宋体" pitchFamily="2" charset="-122"/>
                <a:cs typeface="Times New Roman" pitchFamily="18" charset="0"/>
              </a:rPr>
              <a:t>保定模拟</a:t>
            </a:r>
            <a:r>
              <a:rPr lang="zh-CN" altLang="en-US" sz="2200" b="1" dirty="0" smtClean="0">
                <a:latin typeface="Times New Roman" pitchFamily="18" charset="0"/>
                <a:ea typeface="宋体" pitchFamily="2" charset="-122"/>
                <a:cs typeface="Times New Roman" pitchFamily="18" charset="0"/>
              </a:rPr>
              <a:t>）</a:t>
            </a:r>
            <a:r>
              <a:rPr lang="zh-CN" altLang="en-US" sz="2200" b="1" dirty="0">
                <a:latin typeface="Times New Roman" pitchFamily="18" charset="0"/>
                <a:ea typeface="宋体" pitchFamily="2" charset="-122"/>
                <a:cs typeface="Times New Roman" pitchFamily="18" charset="0"/>
              </a:rPr>
              <a:t>压强为</a:t>
            </a:r>
            <a:r>
              <a:rPr lang="en-US" altLang="zh-CN" sz="2200" b="1" dirty="0">
                <a:latin typeface="Times New Roman" pitchFamily="18" charset="0"/>
                <a:ea typeface="宋体" pitchFamily="2" charset="-122"/>
                <a:cs typeface="Times New Roman" pitchFamily="18" charset="0"/>
              </a:rPr>
              <a:t>101 </a:t>
            </a:r>
            <a:r>
              <a:rPr lang="en-US" altLang="zh-CN" sz="2200" b="1" dirty="0" err="1">
                <a:latin typeface="Times New Roman" pitchFamily="18" charset="0"/>
                <a:ea typeface="宋体" pitchFamily="2" charset="-122"/>
                <a:cs typeface="Times New Roman" pitchFamily="18" charset="0"/>
              </a:rPr>
              <a:t>kPa</a:t>
            </a:r>
            <a:r>
              <a:rPr lang="zh-CN" altLang="en-US" sz="2200" b="1" dirty="0">
                <a:latin typeface="Times New Roman" pitchFamily="18" charset="0"/>
                <a:ea typeface="宋体" pitchFamily="2" charset="-122"/>
                <a:cs typeface="Times New Roman" pitchFamily="18" charset="0"/>
              </a:rPr>
              <a:t>下</a:t>
            </a:r>
            <a:r>
              <a:rPr lang="en-US" altLang="zh-CN" sz="2200" b="1" dirty="0">
                <a:latin typeface="Times New Roman" pitchFamily="18" charset="0"/>
                <a:ea typeface="宋体" pitchFamily="2" charset="-122"/>
                <a:cs typeface="Times New Roman" pitchFamily="18" charset="0"/>
              </a:rPr>
              <a:t>,</a:t>
            </a:r>
            <a:r>
              <a:rPr lang="zh-CN" altLang="en-US" sz="2200" b="1" dirty="0">
                <a:latin typeface="Times New Roman" pitchFamily="18" charset="0"/>
                <a:ea typeface="宋体" pitchFamily="2" charset="-122"/>
                <a:cs typeface="Times New Roman" pitchFamily="18" charset="0"/>
              </a:rPr>
              <a:t>硝酸钾和氨气在不同温度下的溶解度如表。下列说法正确的是（ 　　</a:t>
            </a:r>
            <a:r>
              <a:rPr lang="zh-CN" altLang="en-US" sz="2200" b="1" dirty="0" smtClean="0">
                <a:latin typeface="Times New Roman" pitchFamily="18" charset="0"/>
                <a:ea typeface="宋体" pitchFamily="2" charset="-122"/>
                <a:cs typeface="Times New Roman" pitchFamily="18" charset="0"/>
              </a:rPr>
              <a:t>）</a:t>
            </a:r>
            <a:endParaRPr lang="en-US" altLang="zh-CN" sz="2200" b="1" dirty="0">
              <a:latin typeface="Times New Roman" pitchFamily="18" charset="0"/>
              <a:ea typeface="宋体" pitchFamily="2" charset="-122"/>
              <a:cs typeface="Times New Roman" pitchFamily="18" charset="0"/>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8" name="矩形 27"/>
          <p:cNvSpPr/>
          <p:nvPr/>
        </p:nvSpPr>
        <p:spPr>
          <a:xfrm>
            <a:off x="3161801" y="2500477"/>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graphicFrame>
        <p:nvGraphicFramePr>
          <p:cNvPr id="12" name="表格 11"/>
          <p:cNvGraphicFramePr>
            <a:graphicFrameLocks noGrp="1"/>
          </p:cNvGraphicFramePr>
          <p:nvPr>
            <p:extLst>
              <p:ext uri="{D42A27DB-BD31-4B8C-83A1-F6EECF244321}">
                <p14:modId xmlns:p14="http://schemas.microsoft.com/office/powerpoint/2010/main" xmlns="" val="1821197695"/>
              </p:ext>
            </p:extLst>
          </p:nvPr>
        </p:nvGraphicFramePr>
        <p:xfrm>
          <a:off x="2449689" y="3124641"/>
          <a:ext cx="7823201" cy="1432527"/>
        </p:xfrm>
        <a:graphic>
          <a:graphicData uri="http://schemas.openxmlformats.org/drawingml/2006/table">
            <a:tbl>
              <a:tblPr firstRow="1" bandRow="1">
                <a:tableStyleId>{5940675A-B579-460E-94D1-54222C63F5DA}</a:tableStyleId>
              </a:tblPr>
              <a:tblGrid>
                <a:gridCol w="1507067"/>
                <a:gridCol w="1507067"/>
                <a:gridCol w="1275645"/>
                <a:gridCol w="1196622"/>
                <a:gridCol w="1253067"/>
                <a:gridCol w="1083733"/>
              </a:tblGrid>
              <a:tr h="477509">
                <a:tc gridSpan="2">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温度℃</a:t>
                      </a:r>
                      <a:endParaRPr lang="en-US" altLang="zh-CN" sz="2000" b="1" dirty="0" smtClean="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hMerge="1">
                  <a:txBody>
                    <a:bodyPr/>
                    <a:lstStyle/>
                    <a:p>
                      <a:endParaRPr lang="zh-CN" altLang="en-US"/>
                    </a:p>
                  </a:txBody>
                  <a:tcPr/>
                </a:tc>
                <a:tc>
                  <a:txBody>
                    <a:bodyPr/>
                    <a:lstStyle/>
                    <a:p>
                      <a:pPr algn="ctr">
                        <a:lnSpc>
                          <a:spcPts val="3000"/>
                        </a:lnSpc>
                      </a:pPr>
                      <a:r>
                        <a:rPr lang="en-US" altLang="zh-CN" sz="2000" b="1" kern="1200" dirty="0" smtClean="0">
                          <a:solidFill>
                            <a:schemeClr val="tx1"/>
                          </a:solidFill>
                          <a:effectLst/>
                          <a:latin typeface="Times New Roman" pitchFamily="18" charset="0"/>
                          <a:ea typeface="+mn-ea"/>
                          <a:cs typeface="Times New Roman" pitchFamily="18" charset="0"/>
                        </a:rPr>
                        <a:t>10</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lnSpc>
                          <a:spcPts val="3000"/>
                        </a:lnSpc>
                      </a:pPr>
                      <a:r>
                        <a:rPr lang="en-US" altLang="zh-CN" sz="2000" b="1" kern="1200" dirty="0" smtClean="0">
                          <a:solidFill>
                            <a:schemeClr val="tx1"/>
                          </a:solidFill>
                          <a:effectLst/>
                          <a:latin typeface="Times New Roman" pitchFamily="18" charset="0"/>
                          <a:ea typeface="+mn-ea"/>
                          <a:cs typeface="Times New Roman" pitchFamily="18" charset="0"/>
                        </a:rPr>
                        <a:t>20</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lnSpc>
                          <a:spcPts val="3000"/>
                        </a:lnSpc>
                      </a:pPr>
                      <a:r>
                        <a:rPr lang="en-US" altLang="zh-CN" sz="2000" b="1" kern="1200" dirty="0" smtClean="0">
                          <a:solidFill>
                            <a:schemeClr val="tx1"/>
                          </a:solidFill>
                          <a:effectLst/>
                          <a:latin typeface="Times New Roman" pitchFamily="18" charset="0"/>
                          <a:ea typeface="+mn-ea"/>
                          <a:cs typeface="Times New Roman" pitchFamily="18" charset="0"/>
                        </a:rPr>
                        <a:t>30</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lnSpc>
                          <a:spcPts val="3000"/>
                        </a:lnSpc>
                      </a:pPr>
                      <a:r>
                        <a:rPr lang="en-US" altLang="zh-CN" sz="2000" b="1" dirty="0" smtClean="0">
                          <a:latin typeface="Times New Roman" pitchFamily="18" charset="0"/>
                          <a:cs typeface="Times New Roman" pitchFamily="18" charset="0"/>
                        </a:rPr>
                        <a:t>60</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solidFill>
                      <a:schemeClr val="bg1"/>
                    </a:solidFill>
                  </a:tcPr>
                </a:tc>
              </a:tr>
              <a:tr h="477509">
                <a:tc rowSpan="2">
                  <a:txBody>
                    <a:bodyPr/>
                    <a:lstStyle/>
                    <a:p>
                      <a:pPr algn="ctr">
                        <a:lnSpc>
                          <a:spcPts val="3000"/>
                        </a:lnSpc>
                      </a:pPr>
                      <a:r>
                        <a:rPr lang="zh-CN" altLang="en-US" sz="2000" b="1" dirty="0" smtClean="0">
                          <a:solidFill>
                            <a:schemeClr val="tx1"/>
                          </a:solidFill>
                          <a:latin typeface="Times New Roman" pitchFamily="18" charset="0"/>
                          <a:ea typeface="黑体" pitchFamily="49" charset="-122"/>
                          <a:cs typeface="Times New Roman" pitchFamily="18" charset="0"/>
                        </a:rPr>
                        <a:t>溶解度</a:t>
                      </a:r>
                      <a:r>
                        <a:rPr lang="en-US" altLang="zh-CN" sz="2000" b="1" dirty="0" smtClean="0">
                          <a:solidFill>
                            <a:schemeClr val="tx1"/>
                          </a:solidFill>
                          <a:latin typeface="Times New Roman" pitchFamily="18" charset="0"/>
                          <a:ea typeface="黑体" pitchFamily="49" charset="-122"/>
                          <a:cs typeface="Times New Roman" pitchFamily="18" charset="0"/>
                        </a:rPr>
                        <a:t>/g</a:t>
                      </a:r>
                      <a:endParaRPr lang="zh-CN" altLang="en-US" sz="2000" b="1" dirty="0">
                        <a:solidFill>
                          <a:schemeClr val="tx1"/>
                        </a:solidFill>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01B0F0"/>
                    </a:solidFill>
                  </a:tcPr>
                </a:tc>
                <a:tc>
                  <a:txBody>
                    <a:bodyPr/>
                    <a:lstStyle/>
                    <a:p>
                      <a:pPr algn="ctr">
                        <a:lnSpc>
                          <a:spcPts val="3000"/>
                        </a:lnSpc>
                      </a:pPr>
                      <a:r>
                        <a:rPr lang="zh-CN" altLang="en-US" sz="2000" b="1" dirty="0" smtClean="0">
                          <a:solidFill>
                            <a:schemeClr val="tx1"/>
                          </a:solidFill>
                          <a:latin typeface="Times New Roman" pitchFamily="18" charset="0"/>
                          <a:ea typeface="黑体" pitchFamily="49" charset="-122"/>
                          <a:cs typeface="Times New Roman" pitchFamily="18" charset="0"/>
                        </a:rPr>
                        <a:t>硝酸钾</a:t>
                      </a:r>
                      <a:endParaRPr lang="zh-CN" altLang="en-US" sz="2000" b="1" dirty="0">
                        <a:solidFill>
                          <a:schemeClr val="tx1"/>
                        </a:solidFill>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en-US" altLang="zh-CN" sz="2000" b="1" dirty="0" smtClean="0">
                          <a:latin typeface="Times New Roman" pitchFamily="18" charset="0"/>
                          <a:cs typeface="Times New Roman" pitchFamily="18" charset="0"/>
                        </a:rPr>
                        <a:t>20.9</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ts val="3000"/>
                        </a:lnSpc>
                      </a:pPr>
                      <a:r>
                        <a:rPr lang="en-US" altLang="zh-CN" sz="2000" b="1" dirty="0" smtClean="0">
                          <a:latin typeface="Times New Roman" pitchFamily="18" charset="0"/>
                          <a:cs typeface="Times New Roman" pitchFamily="18" charset="0"/>
                        </a:rPr>
                        <a:t>31.6</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ts val="3000"/>
                        </a:lnSpc>
                      </a:pPr>
                      <a:r>
                        <a:rPr lang="en-US" altLang="zh-CN" sz="2000" b="1" dirty="0" smtClean="0">
                          <a:latin typeface="Times New Roman" pitchFamily="18" charset="0"/>
                          <a:cs typeface="Times New Roman" pitchFamily="18" charset="0"/>
                        </a:rPr>
                        <a:t>45.8</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ts val="3000"/>
                        </a:lnSpc>
                      </a:pPr>
                      <a:r>
                        <a:rPr lang="en-US" altLang="zh-CN" sz="2000" b="1" dirty="0" smtClean="0">
                          <a:latin typeface="Times New Roman" pitchFamily="18" charset="0"/>
                          <a:cs typeface="Times New Roman" pitchFamily="18" charset="0"/>
                        </a:rPr>
                        <a:t>110</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tcPr>
                </a:tc>
              </a:tr>
              <a:tr h="477509">
                <a:tc vMerge="1">
                  <a:txBody>
                    <a:bodyPr/>
                    <a:lstStyle/>
                    <a:p>
                      <a:endParaRPr lang="zh-CN" altLang="en-US" dirty="0"/>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01B0F0"/>
                    </a:solidFill>
                  </a:tcPr>
                </a:tc>
                <a:tc>
                  <a:txBody>
                    <a:bodyPr/>
                    <a:lstStyle/>
                    <a:p>
                      <a:pPr algn="ctr">
                        <a:lnSpc>
                          <a:spcPts val="3000"/>
                        </a:lnSpc>
                      </a:pPr>
                      <a:r>
                        <a:rPr lang="zh-CN" altLang="en-US" sz="2000" b="1" dirty="0" smtClean="0">
                          <a:latin typeface="黑体" pitchFamily="49" charset="-122"/>
                          <a:ea typeface="黑体" pitchFamily="49" charset="-122"/>
                        </a:rPr>
                        <a:t>氨气</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01B0F0"/>
                    </a:solidFill>
                  </a:tcPr>
                </a:tc>
                <a:tc>
                  <a:txBody>
                    <a:bodyPr/>
                    <a:lstStyle/>
                    <a:p>
                      <a:pPr algn="ctr">
                        <a:lnSpc>
                          <a:spcPts val="3000"/>
                        </a:lnSpc>
                      </a:pPr>
                      <a:r>
                        <a:rPr lang="en-US" altLang="zh-CN" sz="2000" b="1" dirty="0" smtClean="0">
                          <a:latin typeface="Times New Roman" pitchFamily="18" charset="0"/>
                          <a:cs typeface="Times New Roman" pitchFamily="18" charset="0"/>
                        </a:rPr>
                        <a:t>70</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ts val="3000"/>
                        </a:lnSpc>
                      </a:pPr>
                      <a:r>
                        <a:rPr lang="en-US" altLang="zh-CN" sz="2000" b="1" dirty="0" smtClean="0">
                          <a:latin typeface="Times New Roman" pitchFamily="18" charset="0"/>
                          <a:cs typeface="Times New Roman" pitchFamily="18" charset="0"/>
                        </a:rPr>
                        <a:t>56</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ts val="3000"/>
                        </a:lnSpc>
                      </a:pPr>
                      <a:r>
                        <a:rPr lang="en-US" altLang="zh-CN" sz="2000" b="1" dirty="0" smtClean="0">
                          <a:latin typeface="Times New Roman" pitchFamily="18" charset="0"/>
                          <a:cs typeface="Times New Roman" pitchFamily="18" charset="0"/>
                        </a:rPr>
                        <a:t>44.5</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ts val="3000"/>
                        </a:lnSpc>
                      </a:pPr>
                      <a:r>
                        <a:rPr lang="en-US" altLang="zh-CN" sz="2000" b="1" dirty="0" smtClean="0">
                          <a:latin typeface="Times New Roman" pitchFamily="18" charset="0"/>
                          <a:cs typeface="Times New Roman" pitchFamily="18" charset="0"/>
                        </a:rPr>
                        <a:t>20</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bl>
          </a:graphicData>
        </a:graphic>
      </p:graphicFrame>
      <p:sp>
        <p:nvSpPr>
          <p:cNvPr id="13" name="文本框 99"/>
          <p:cNvSpPr txBox="1">
            <a:spLocks noChangeArrowheads="1"/>
          </p:cNvSpPr>
          <p:nvPr/>
        </p:nvSpPr>
        <p:spPr bwMode="auto">
          <a:xfrm>
            <a:off x="720000" y="4675948"/>
            <a:ext cx="10984232" cy="1990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3700"/>
              </a:lnSpc>
            </a:pPr>
            <a:r>
              <a:rPr lang="en-US" altLang="zh-CN" sz="2200" b="1" dirty="0" smtClean="0">
                <a:latin typeface="Times New Roman" pitchFamily="18" charset="0"/>
                <a:cs typeface="Times New Roman" pitchFamily="18" charset="0"/>
              </a:rPr>
              <a:t>A</a:t>
            </a:r>
            <a:r>
              <a:rPr lang="en-US" altLang="zh-CN" sz="2200" b="1" dirty="0">
                <a:latin typeface="Times New Roman" pitchFamily="18" charset="0"/>
                <a:cs typeface="Times New Roman" pitchFamily="18" charset="0"/>
              </a:rPr>
              <a:t>.</a:t>
            </a:r>
            <a:r>
              <a:rPr lang="zh-CN" altLang="zh-CN" sz="2200" b="1" dirty="0">
                <a:latin typeface="Times New Roman" pitchFamily="18" charset="0"/>
                <a:cs typeface="Times New Roman" pitchFamily="18" charset="0"/>
              </a:rPr>
              <a:t>两种物质的溶解度均随温度升高而增大</a:t>
            </a:r>
          </a:p>
          <a:p>
            <a:pPr algn="just">
              <a:lnSpc>
                <a:spcPts val="3700"/>
              </a:lnSpc>
            </a:pPr>
            <a:r>
              <a:rPr lang="en-US" altLang="zh-CN" sz="2200" b="1" dirty="0">
                <a:latin typeface="Times New Roman" pitchFamily="18" charset="0"/>
                <a:cs typeface="Times New Roman" pitchFamily="18" charset="0"/>
              </a:rPr>
              <a:t>B.</a:t>
            </a:r>
            <a:r>
              <a:rPr lang="zh-CN" altLang="zh-CN" sz="2200" b="1" dirty="0">
                <a:latin typeface="Times New Roman" pitchFamily="18" charset="0"/>
                <a:cs typeface="Times New Roman" pitchFamily="18" charset="0"/>
              </a:rPr>
              <a:t>两种物质的溶解度与压强大小无关</a:t>
            </a:r>
          </a:p>
          <a:p>
            <a:pPr algn="just">
              <a:lnSpc>
                <a:spcPts val="3700"/>
              </a:lnSpc>
            </a:pPr>
            <a:r>
              <a:rPr lang="en-US" altLang="zh-CN" sz="2200" b="1" dirty="0">
                <a:latin typeface="Times New Roman" pitchFamily="18" charset="0"/>
                <a:cs typeface="Times New Roman" pitchFamily="18" charset="0"/>
              </a:rPr>
              <a:t>C. 60 ℃</a:t>
            </a:r>
            <a:r>
              <a:rPr lang="zh-CN" altLang="zh-CN" sz="2200" b="1" dirty="0">
                <a:latin typeface="Times New Roman" pitchFamily="18" charset="0"/>
                <a:cs typeface="Times New Roman" pitchFamily="18" charset="0"/>
              </a:rPr>
              <a:t>的</a:t>
            </a:r>
            <a:r>
              <a:rPr lang="en-US" altLang="zh-CN" sz="2200" b="1" dirty="0">
                <a:latin typeface="Times New Roman" pitchFamily="18" charset="0"/>
                <a:cs typeface="Times New Roman" pitchFamily="18" charset="0"/>
              </a:rPr>
              <a:t>KNO</a:t>
            </a:r>
            <a:r>
              <a:rPr lang="en-US" altLang="zh-CN" sz="2200" b="1" baseline="-25000" dirty="0">
                <a:latin typeface="Times New Roman" pitchFamily="18" charset="0"/>
                <a:cs typeface="Times New Roman" pitchFamily="18" charset="0"/>
              </a:rPr>
              <a:t>3</a:t>
            </a:r>
            <a:r>
              <a:rPr lang="zh-CN" altLang="zh-CN" sz="2200" b="1" dirty="0">
                <a:latin typeface="Times New Roman" pitchFamily="18" charset="0"/>
                <a:cs typeface="Times New Roman" pitchFamily="18" charset="0"/>
              </a:rPr>
              <a:t>饱和溶液降温至</a:t>
            </a:r>
            <a:r>
              <a:rPr lang="en-US" altLang="zh-CN" sz="2200" b="1" dirty="0">
                <a:latin typeface="Times New Roman" pitchFamily="18" charset="0"/>
                <a:cs typeface="Times New Roman" pitchFamily="18" charset="0"/>
              </a:rPr>
              <a:t>30 ℃</a:t>
            </a:r>
            <a:r>
              <a:rPr lang="zh-CN" altLang="zh-CN" sz="2200" b="1" dirty="0">
                <a:latin typeface="Times New Roman" pitchFamily="18" charset="0"/>
                <a:cs typeface="Times New Roman" pitchFamily="18" charset="0"/>
              </a:rPr>
              <a:t>时会有晶体析出</a:t>
            </a:r>
          </a:p>
          <a:p>
            <a:pPr algn="just">
              <a:lnSpc>
                <a:spcPts val="3700"/>
              </a:lnSpc>
            </a:pPr>
            <a:r>
              <a:rPr lang="en-US" altLang="zh-CN" sz="2200" b="1" dirty="0">
                <a:latin typeface="Times New Roman" pitchFamily="18" charset="0"/>
                <a:cs typeface="Times New Roman" pitchFamily="18" charset="0"/>
              </a:rPr>
              <a:t>D. 40 ℃</a:t>
            </a:r>
            <a:r>
              <a:rPr lang="zh-CN" altLang="zh-CN" sz="2200" b="1" dirty="0">
                <a:latin typeface="Times New Roman" pitchFamily="18" charset="0"/>
                <a:cs typeface="Times New Roman" pitchFamily="18" charset="0"/>
              </a:rPr>
              <a:t>时</a:t>
            </a:r>
            <a:r>
              <a:rPr lang="en-US" altLang="zh-CN" sz="2200" b="1" dirty="0">
                <a:latin typeface="Times New Roman" pitchFamily="18" charset="0"/>
                <a:cs typeface="Times New Roman" pitchFamily="18" charset="0"/>
              </a:rPr>
              <a:t>KNO</a:t>
            </a:r>
            <a:r>
              <a:rPr lang="en-US" altLang="zh-CN" sz="2200" b="1" baseline="-25000" dirty="0">
                <a:latin typeface="Times New Roman" pitchFamily="18" charset="0"/>
                <a:cs typeface="Times New Roman" pitchFamily="18" charset="0"/>
              </a:rPr>
              <a:t>3</a:t>
            </a:r>
            <a:r>
              <a:rPr lang="zh-CN" altLang="zh-CN" sz="2200" b="1" dirty="0">
                <a:latin typeface="Times New Roman" pitchFamily="18" charset="0"/>
                <a:cs typeface="Times New Roman" pitchFamily="18" charset="0"/>
              </a:rPr>
              <a:t>的溶解度比</a:t>
            </a:r>
            <a:r>
              <a:rPr lang="en-US" altLang="zh-CN" sz="2200" b="1" dirty="0">
                <a:latin typeface="Times New Roman" pitchFamily="18" charset="0"/>
                <a:cs typeface="Times New Roman" pitchFamily="18" charset="0"/>
              </a:rPr>
              <a:t>NH</a:t>
            </a:r>
            <a:r>
              <a:rPr lang="en-US" altLang="zh-CN" sz="2200" b="1" baseline="-25000" dirty="0">
                <a:latin typeface="Times New Roman" pitchFamily="18" charset="0"/>
                <a:cs typeface="Times New Roman" pitchFamily="18" charset="0"/>
              </a:rPr>
              <a:t>3</a:t>
            </a:r>
            <a:r>
              <a:rPr lang="zh-CN" altLang="zh-CN" sz="2200" b="1" dirty="0">
                <a:latin typeface="Times New Roman" pitchFamily="18" charset="0"/>
                <a:cs typeface="Times New Roman" pitchFamily="18" charset="0"/>
              </a:rPr>
              <a:t>的溶解度小</a:t>
            </a:r>
          </a:p>
        </p:txBody>
      </p:sp>
    </p:spTree>
    <p:extLst>
      <p:ext uri="{BB962C8B-B14F-4D97-AF65-F5344CB8AC3E}">
        <p14:creationId xmlns:p14="http://schemas.microsoft.com/office/powerpoint/2010/main" xmlns="" val="2153871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8" y="1125608"/>
            <a:ext cx="10749511" cy="5632311"/>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）正确</a:t>
            </a:r>
            <a:r>
              <a:rPr lang="zh-CN" altLang="en-US" sz="2400" b="1" dirty="0">
                <a:latin typeface="Times New Roman" pitchFamily="18" charset="0"/>
                <a:ea typeface="宋体" pitchFamily="2" charset="-122"/>
                <a:cs typeface="Times New Roman" pitchFamily="18" charset="0"/>
              </a:rPr>
              <a:t>理解固体的溶解度定义需要抓住四个</a:t>
            </a:r>
            <a:r>
              <a:rPr lang="zh-CN" altLang="en-US" sz="2400" b="1" dirty="0" smtClean="0">
                <a:latin typeface="Times New Roman" pitchFamily="18" charset="0"/>
                <a:ea typeface="宋体" pitchFamily="2" charset="-122"/>
                <a:cs typeface="Times New Roman" pitchFamily="18" charset="0"/>
              </a:rPr>
              <a:t>要素：一定温度；</a:t>
            </a:r>
            <a:r>
              <a:rPr lang="en-US" altLang="zh-CN" sz="2400" b="1" dirty="0" smtClean="0">
                <a:latin typeface="Times New Roman" pitchFamily="18" charset="0"/>
                <a:ea typeface="宋体" pitchFamily="2" charset="-122"/>
                <a:cs typeface="Times New Roman" pitchFamily="18" charset="0"/>
              </a:rPr>
              <a:t>100 </a:t>
            </a:r>
            <a:r>
              <a:rPr lang="en-US" altLang="zh-CN" sz="2400" b="1" dirty="0">
                <a:latin typeface="Times New Roman" pitchFamily="18" charset="0"/>
                <a:ea typeface="宋体" pitchFamily="2" charset="-122"/>
                <a:cs typeface="Times New Roman" pitchFamily="18" charset="0"/>
              </a:rPr>
              <a:t>g</a:t>
            </a:r>
            <a:r>
              <a:rPr lang="zh-CN" altLang="en-US" sz="2400" b="1" dirty="0" smtClean="0">
                <a:latin typeface="Times New Roman" pitchFamily="18" charset="0"/>
                <a:ea typeface="宋体" pitchFamily="2" charset="-122"/>
                <a:cs typeface="Times New Roman" pitchFamily="18" charset="0"/>
              </a:rPr>
              <a:t>溶剂；达到饱和；溶解度</a:t>
            </a:r>
            <a:r>
              <a:rPr lang="zh-CN" altLang="en-US" sz="2400" b="1" dirty="0">
                <a:latin typeface="Times New Roman" pitchFamily="18" charset="0"/>
                <a:ea typeface="宋体" pitchFamily="2" charset="-122"/>
                <a:cs typeface="Times New Roman" pitchFamily="18" charset="0"/>
              </a:rPr>
              <a:t>的单位为克。</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）理解</a:t>
            </a:r>
            <a:r>
              <a:rPr lang="zh-CN" altLang="en-US" sz="2400" b="1" dirty="0">
                <a:latin typeface="Times New Roman" pitchFamily="18" charset="0"/>
                <a:ea typeface="宋体" pitchFamily="2" charset="-122"/>
                <a:cs typeface="Times New Roman" pitchFamily="18" charset="0"/>
              </a:rPr>
              <a:t>溶解度曲线的含义主要从溶解度曲线上的点、线、面去把握。</a:t>
            </a:r>
            <a:r>
              <a:rPr lang="zh-CN" altLang="en-US" sz="2400" b="1" dirty="0" smtClean="0">
                <a:latin typeface="Times New Roman" pitchFamily="18" charset="0"/>
                <a:ea typeface="宋体" pitchFamily="2" charset="-122"/>
                <a:cs typeface="Times New Roman" pitchFamily="18" charset="0"/>
              </a:rPr>
              <a:t>点：曲线</a:t>
            </a:r>
            <a:r>
              <a:rPr lang="zh-CN" altLang="en-US" sz="2400" b="1" dirty="0">
                <a:latin typeface="Times New Roman" pitchFamily="18" charset="0"/>
                <a:ea typeface="宋体" pitchFamily="2" charset="-122"/>
                <a:cs typeface="Times New Roman" pitchFamily="18" charset="0"/>
              </a:rPr>
              <a:t>上的每一点表示物质在该点所对应温度下的</a:t>
            </a:r>
            <a:r>
              <a:rPr lang="zh-CN" altLang="en-US" sz="2400" b="1" dirty="0" smtClean="0">
                <a:latin typeface="Times New Roman" pitchFamily="18" charset="0"/>
                <a:ea typeface="宋体" pitchFamily="2" charset="-122"/>
                <a:cs typeface="Times New Roman" pitchFamily="18" charset="0"/>
              </a:rPr>
              <a:t>溶解度；两</a:t>
            </a:r>
            <a:r>
              <a:rPr lang="zh-CN" altLang="en-US" sz="2400" b="1" dirty="0">
                <a:latin typeface="Times New Roman" pitchFamily="18" charset="0"/>
                <a:ea typeface="宋体" pitchFamily="2" charset="-122"/>
                <a:cs typeface="Times New Roman" pitchFamily="18" charset="0"/>
              </a:rPr>
              <a:t>条曲线的交点表示两物质在该点所对应温度下的溶解度相同。</a:t>
            </a:r>
            <a:r>
              <a:rPr lang="zh-CN" altLang="en-US" sz="2400" b="1" dirty="0" smtClean="0">
                <a:latin typeface="Times New Roman" pitchFamily="18" charset="0"/>
                <a:ea typeface="宋体" pitchFamily="2" charset="-122"/>
                <a:cs typeface="Times New Roman" pitchFamily="18" charset="0"/>
              </a:rPr>
              <a:t>线：表示</a:t>
            </a:r>
            <a:r>
              <a:rPr lang="zh-CN" altLang="en-US" sz="2400" b="1" dirty="0">
                <a:latin typeface="Times New Roman" pitchFamily="18" charset="0"/>
                <a:ea typeface="宋体" pitchFamily="2" charset="-122"/>
                <a:cs typeface="Times New Roman" pitchFamily="18" charset="0"/>
              </a:rPr>
              <a:t>物质的溶解度随温度变化的情况。</a:t>
            </a:r>
            <a:r>
              <a:rPr lang="zh-CN" altLang="en-US" sz="2400" b="1" dirty="0" smtClean="0">
                <a:latin typeface="Times New Roman" pitchFamily="18" charset="0"/>
                <a:ea typeface="宋体" pitchFamily="2" charset="-122"/>
                <a:cs typeface="Times New Roman" pitchFamily="18" charset="0"/>
              </a:rPr>
              <a:t>面：曲线</a:t>
            </a:r>
            <a:r>
              <a:rPr lang="zh-CN" altLang="en-US" sz="2400" b="1" dirty="0">
                <a:latin typeface="Times New Roman" pitchFamily="18" charset="0"/>
                <a:ea typeface="宋体" pitchFamily="2" charset="-122"/>
                <a:cs typeface="Times New Roman" pitchFamily="18" charset="0"/>
              </a:rPr>
              <a:t>下方的平面的任何</a:t>
            </a:r>
            <a:r>
              <a:rPr lang="zh-CN" altLang="en-US" sz="2400" b="1" dirty="0" smtClean="0">
                <a:latin typeface="Times New Roman" pitchFamily="18" charset="0"/>
                <a:ea typeface="宋体" pitchFamily="2" charset="-122"/>
                <a:cs typeface="Times New Roman" pitchFamily="18" charset="0"/>
              </a:rPr>
              <a:t>点，表示</a:t>
            </a:r>
            <a:r>
              <a:rPr lang="zh-CN" altLang="en-US" sz="2400" b="1" dirty="0">
                <a:latin typeface="Times New Roman" pitchFamily="18" charset="0"/>
                <a:ea typeface="宋体" pitchFamily="2" charset="-122"/>
                <a:cs typeface="Times New Roman" pitchFamily="18" charset="0"/>
              </a:rPr>
              <a:t>对应温度下的不</a:t>
            </a:r>
            <a:r>
              <a:rPr lang="zh-CN" altLang="en-US" sz="2400" b="1" dirty="0" smtClean="0">
                <a:latin typeface="Times New Roman" pitchFamily="18" charset="0"/>
                <a:ea typeface="宋体" pitchFamily="2" charset="-122"/>
                <a:cs typeface="Times New Roman" pitchFamily="18" charset="0"/>
              </a:rPr>
              <a:t>饱和溶液；曲线</a:t>
            </a:r>
            <a:r>
              <a:rPr lang="zh-CN" altLang="en-US" sz="2400" b="1" dirty="0">
                <a:latin typeface="Times New Roman" pitchFamily="18" charset="0"/>
                <a:ea typeface="宋体" pitchFamily="2" charset="-122"/>
                <a:cs typeface="Times New Roman" pitchFamily="18" charset="0"/>
              </a:rPr>
              <a:t>上及上方的平面的任何</a:t>
            </a:r>
            <a:r>
              <a:rPr lang="zh-CN" altLang="en-US" sz="2400" b="1" dirty="0" smtClean="0">
                <a:latin typeface="Times New Roman" pitchFamily="18" charset="0"/>
                <a:ea typeface="宋体" pitchFamily="2" charset="-122"/>
                <a:cs typeface="Times New Roman" pitchFamily="18" charset="0"/>
              </a:rPr>
              <a:t>点，表示</a:t>
            </a:r>
            <a:r>
              <a:rPr lang="zh-CN" altLang="en-US" sz="2400" b="1" dirty="0">
                <a:latin typeface="Times New Roman" pitchFamily="18" charset="0"/>
                <a:ea typeface="宋体" pitchFamily="2" charset="-122"/>
                <a:cs typeface="Times New Roman" pitchFamily="18" charset="0"/>
              </a:rPr>
              <a:t>对应温度下的饱和溶液。</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）升高</a:t>
            </a:r>
            <a:r>
              <a:rPr lang="zh-CN" altLang="en-US" sz="2400" b="1" dirty="0">
                <a:latin typeface="Times New Roman" pitchFamily="18" charset="0"/>
                <a:ea typeface="宋体" pitchFamily="2" charset="-122"/>
                <a:cs typeface="Times New Roman" pitchFamily="18" charset="0"/>
              </a:rPr>
              <a:t>温度就是在原来基础上向右</a:t>
            </a:r>
            <a:r>
              <a:rPr lang="zh-CN" altLang="en-US" sz="2400" b="1" dirty="0" smtClean="0">
                <a:latin typeface="Times New Roman" pitchFamily="18" charset="0"/>
                <a:ea typeface="宋体" pitchFamily="2" charset="-122"/>
                <a:cs typeface="Times New Roman" pitchFamily="18" charset="0"/>
              </a:rPr>
              <a:t>平移，降温</a:t>
            </a:r>
            <a:r>
              <a:rPr lang="zh-CN" altLang="en-US" sz="2400" b="1" dirty="0">
                <a:latin typeface="Times New Roman" pitchFamily="18" charset="0"/>
                <a:ea typeface="宋体" pitchFamily="2" charset="-122"/>
                <a:cs typeface="Times New Roman" pitchFamily="18" charset="0"/>
              </a:rPr>
              <a:t>就是向</a:t>
            </a:r>
            <a:r>
              <a:rPr lang="zh-CN" altLang="en-US" sz="2400" b="1" dirty="0" smtClean="0">
                <a:latin typeface="Times New Roman" pitchFamily="18" charset="0"/>
                <a:ea typeface="宋体" pitchFamily="2" charset="-122"/>
                <a:cs typeface="Times New Roman" pitchFamily="18" charset="0"/>
              </a:rPr>
              <a:t>左平移，该</a:t>
            </a:r>
            <a:r>
              <a:rPr lang="zh-CN" altLang="en-US" sz="2400" b="1" dirty="0">
                <a:latin typeface="Times New Roman" pitchFamily="18" charset="0"/>
                <a:ea typeface="宋体" pitchFamily="2" charset="-122"/>
                <a:cs typeface="Times New Roman" pitchFamily="18" charset="0"/>
              </a:rPr>
              <a:t>点若是在溶解度曲线上或者上方均表示</a:t>
            </a:r>
            <a:r>
              <a:rPr lang="zh-CN" altLang="en-US" sz="2400" b="1" dirty="0" smtClean="0">
                <a:latin typeface="Times New Roman" pitchFamily="18" charset="0"/>
                <a:ea typeface="宋体" pitchFamily="2" charset="-122"/>
                <a:cs typeface="Times New Roman" pitchFamily="18" charset="0"/>
              </a:rPr>
              <a:t>饱和溶液，若是</a:t>
            </a:r>
            <a:r>
              <a:rPr lang="zh-CN" altLang="en-US" sz="2400" b="1" dirty="0">
                <a:latin typeface="Times New Roman" pitchFamily="18" charset="0"/>
                <a:ea typeface="宋体" pitchFamily="2" charset="-122"/>
                <a:cs typeface="Times New Roman" pitchFamily="18" charset="0"/>
              </a:rPr>
              <a:t>在曲线下则为不饱和溶液。</a:t>
            </a:r>
          </a:p>
        </p:txBody>
      </p:sp>
    </p:spTree>
    <p:extLst>
      <p:ext uri="{BB962C8B-B14F-4D97-AF65-F5344CB8AC3E}">
        <p14:creationId xmlns:p14="http://schemas.microsoft.com/office/powerpoint/2010/main" xmlns="" val="270933220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553157" y="1114316"/>
            <a:ext cx="11225172" cy="5632311"/>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蚌埠一模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闻名中外的青岛啤酒内溶有一定量的二氧化碳</a:t>
            </a:r>
            <a:r>
              <a:rPr lang="zh-CN" altLang="en-US" sz="2400" b="1" dirty="0" smtClean="0">
                <a:latin typeface="Times New Roman" pitchFamily="18" charset="0"/>
                <a:ea typeface="宋体" pitchFamily="2" charset="-122"/>
                <a:cs typeface="Times New Roman" pitchFamily="18" charset="0"/>
              </a:rPr>
              <a:t>气体，打开</a:t>
            </a:r>
            <a:r>
              <a:rPr lang="zh-CN" altLang="en-US" sz="2400" b="1" dirty="0">
                <a:latin typeface="Times New Roman" pitchFamily="18" charset="0"/>
                <a:ea typeface="宋体" pitchFamily="2" charset="-122"/>
                <a:cs typeface="Times New Roman" pitchFamily="18" charset="0"/>
              </a:rPr>
              <a:t>瓶盖</a:t>
            </a:r>
            <a:r>
              <a:rPr lang="zh-CN" altLang="en-US" sz="2400" b="1" dirty="0" smtClean="0">
                <a:latin typeface="Times New Roman" pitchFamily="18" charset="0"/>
                <a:ea typeface="宋体" pitchFamily="2" charset="-122"/>
                <a:cs typeface="Times New Roman" pitchFamily="18" charset="0"/>
              </a:rPr>
              <a:t>时，你</a:t>
            </a:r>
            <a:r>
              <a:rPr lang="zh-CN" altLang="en-US" sz="2400" b="1" dirty="0">
                <a:latin typeface="Times New Roman" pitchFamily="18" charset="0"/>
                <a:ea typeface="宋体" pitchFamily="2" charset="-122"/>
                <a:cs typeface="Times New Roman" pitchFamily="18" charset="0"/>
              </a:rPr>
              <a:t>会发现啤酒会自动喷出来。喝了啤酒后又常常会</a:t>
            </a:r>
            <a:r>
              <a:rPr lang="zh-CN" altLang="en-US" sz="2400" b="1" dirty="0" smtClean="0">
                <a:latin typeface="Times New Roman" pitchFamily="18" charset="0"/>
                <a:ea typeface="宋体" pitchFamily="2" charset="-122"/>
                <a:cs typeface="Times New Roman" pitchFamily="18" charset="0"/>
              </a:rPr>
              <a:t>打嗝，这</a:t>
            </a:r>
            <a:r>
              <a:rPr lang="zh-CN" altLang="en-US" sz="2400" b="1" dirty="0">
                <a:latin typeface="Times New Roman" pitchFamily="18" charset="0"/>
                <a:ea typeface="宋体" pitchFamily="2" charset="-122"/>
                <a:cs typeface="Times New Roman" pitchFamily="18" charset="0"/>
              </a:rPr>
              <a:t>说明气体在水中的溶解度与压强和温度有关。下列关于气体溶解度的说法正确的是（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压强</a:t>
            </a:r>
            <a:r>
              <a:rPr lang="zh-CN" altLang="en-US" sz="2400" b="1" dirty="0" smtClean="0">
                <a:latin typeface="Times New Roman" pitchFamily="18" charset="0"/>
                <a:ea typeface="宋体" pitchFamily="2" charset="-122"/>
                <a:cs typeface="Times New Roman" pitchFamily="18" charset="0"/>
              </a:rPr>
              <a:t>增大，气体</a:t>
            </a:r>
            <a:r>
              <a:rPr lang="zh-CN" altLang="en-US" sz="2400" b="1" dirty="0">
                <a:latin typeface="Times New Roman" pitchFamily="18" charset="0"/>
                <a:ea typeface="宋体" pitchFamily="2" charset="-122"/>
                <a:cs typeface="Times New Roman" pitchFamily="18" charset="0"/>
              </a:rPr>
              <a:t>溶解度减小</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压强</a:t>
            </a:r>
            <a:r>
              <a:rPr lang="zh-CN" altLang="en-US" sz="2400" b="1" dirty="0" smtClean="0">
                <a:latin typeface="Times New Roman" pitchFamily="18" charset="0"/>
                <a:ea typeface="宋体" pitchFamily="2" charset="-122"/>
                <a:cs typeface="Times New Roman" pitchFamily="18" charset="0"/>
              </a:rPr>
              <a:t>减小，气体</a:t>
            </a:r>
            <a:r>
              <a:rPr lang="zh-CN" altLang="en-US" sz="2400" b="1" dirty="0">
                <a:latin typeface="Times New Roman" pitchFamily="18" charset="0"/>
                <a:ea typeface="宋体" pitchFamily="2" charset="-122"/>
                <a:cs typeface="Times New Roman" pitchFamily="18" charset="0"/>
              </a:rPr>
              <a:t>溶解度减小</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温度</a:t>
            </a:r>
            <a:r>
              <a:rPr lang="zh-CN" altLang="en-US" sz="2400" b="1" dirty="0" smtClean="0">
                <a:latin typeface="Times New Roman" pitchFamily="18" charset="0"/>
                <a:ea typeface="宋体" pitchFamily="2" charset="-122"/>
                <a:cs typeface="Times New Roman" pitchFamily="18" charset="0"/>
              </a:rPr>
              <a:t>升高，气体</a:t>
            </a:r>
            <a:r>
              <a:rPr lang="zh-CN" altLang="en-US" sz="2400" b="1" dirty="0">
                <a:latin typeface="Times New Roman" pitchFamily="18" charset="0"/>
                <a:ea typeface="宋体" pitchFamily="2" charset="-122"/>
                <a:cs typeface="Times New Roman" pitchFamily="18" charset="0"/>
              </a:rPr>
              <a:t>溶解度增大</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温度</a:t>
            </a:r>
            <a:r>
              <a:rPr lang="zh-CN" altLang="en-US" sz="2400" b="1" dirty="0" smtClean="0">
                <a:latin typeface="Times New Roman" pitchFamily="18" charset="0"/>
                <a:ea typeface="宋体" pitchFamily="2" charset="-122"/>
                <a:cs typeface="Times New Roman" pitchFamily="18" charset="0"/>
              </a:rPr>
              <a:t>降低，气体</a:t>
            </a:r>
            <a:r>
              <a:rPr lang="zh-CN" altLang="en-US" sz="2400" b="1" dirty="0">
                <a:latin typeface="Times New Roman" pitchFamily="18" charset="0"/>
                <a:ea typeface="宋体" pitchFamily="2" charset="-122"/>
                <a:cs typeface="Times New Roman" pitchFamily="18" charset="0"/>
              </a:rPr>
              <a:t>溶解度</a:t>
            </a:r>
            <a:r>
              <a:rPr lang="zh-CN" altLang="en-US" sz="2400" b="1" dirty="0" smtClean="0">
                <a:latin typeface="Times New Roman" pitchFamily="18" charset="0"/>
                <a:ea typeface="宋体" pitchFamily="2" charset="-122"/>
                <a:cs typeface="Times New Roman" pitchFamily="18" charset="0"/>
              </a:rPr>
              <a:t>减小</a:t>
            </a:r>
            <a:endParaRPr lang="zh-CN" altLang="en-US" sz="2400" b="1" dirty="0">
              <a:latin typeface="Times New Roman" pitchFamily="18" charset="0"/>
              <a:ea typeface="宋体" pitchFamily="2" charset="-122"/>
              <a:cs typeface="Times New Roman" pitchFamily="18" charset="0"/>
            </a:endParaRPr>
          </a:p>
        </p:txBody>
      </p:sp>
      <p:sp>
        <p:nvSpPr>
          <p:cNvPr id="6" name="矩形 5"/>
          <p:cNvSpPr/>
          <p:nvPr/>
        </p:nvSpPr>
        <p:spPr>
          <a:xfrm>
            <a:off x="9945046" y="3422647"/>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232471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968358" y="1859390"/>
            <a:ext cx="10275378" cy="1130246"/>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保定定兴县一模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现有</a:t>
            </a: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三种物质的溶解度曲线如图所示。下列说法正确的是（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p:txBody>
      </p:sp>
      <p:sp>
        <p:nvSpPr>
          <p:cNvPr id="6" name="矩形 5"/>
          <p:cNvSpPr/>
          <p:nvPr/>
        </p:nvSpPr>
        <p:spPr>
          <a:xfrm>
            <a:off x="3914383" y="2522634"/>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
        <p:nvSpPr>
          <p:cNvPr id="7" name="TextBox 6"/>
          <p:cNvSpPr txBox="1"/>
          <p:nvPr/>
        </p:nvSpPr>
        <p:spPr>
          <a:xfrm>
            <a:off x="942919" y="3075312"/>
            <a:ext cx="7918859"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cs typeface="Times New Roman" pitchFamily="18" charset="0"/>
              </a:rPr>
              <a:t>A. a</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三种物质的溶解度由大到小的顺序是</a:t>
            </a:r>
            <a:r>
              <a:rPr lang="en-US" altLang="zh-CN" sz="2400" b="1" dirty="0">
                <a:latin typeface="Times New Roman" pitchFamily="18" charset="0"/>
                <a:cs typeface="Times New Roman" pitchFamily="18" charset="0"/>
              </a:rPr>
              <a:t>a&gt;b&gt;c</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B. </a:t>
            </a:r>
            <a:r>
              <a:rPr lang="en-US" altLang="zh-CN" sz="2400" b="1" i="1" dirty="0">
                <a:latin typeface="Times New Roman" pitchFamily="18" charset="0"/>
                <a:cs typeface="Times New Roman" pitchFamily="18" charset="0"/>
              </a:rPr>
              <a:t>t</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时</a:t>
            </a:r>
            <a:r>
              <a:rPr lang="en-US" altLang="zh-CN" sz="2400" b="1" dirty="0">
                <a:latin typeface="Times New Roman" pitchFamily="18" charset="0"/>
                <a:cs typeface="Times New Roman" pitchFamily="18" charset="0"/>
              </a:rPr>
              <a:t>,30 g a</a:t>
            </a:r>
            <a:r>
              <a:rPr lang="zh-CN" altLang="zh-CN" sz="2400" b="1" dirty="0">
                <a:latin typeface="Times New Roman" pitchFamily="18" charset="0"/>
                <a:cs typeface="Times New Roman" pitchFamily="18" charset="0"/>
              </a:rPr>
              <a:t>物质加入到</a:t>
            </a:r>
            <a:r>
              <a:rPr lang="en-US" altLang="zh-CN" sz="2400" b="1" dirty="0">
                <a:latin typeface="Times New Roman" pitchFamily="18" charset="0"/>
                <a:cs typeface="Times New Roman" pitchFamily="18" charset="0"/>
              </a:rPr>
              <a:t>50 g</a:t>
            </a:r>
            <a:r>
              <a:rPr lang="zh-CN" altLang="zh-CN" sz="2400" b="1" dirty="0">
                <a:latin typeface="Times New Roman" pitchFamily="18" charset="0"/>
                <a:cs typeface="Times New Roman" pitchFamily="18" charset="0"/>
              </a:rPr>
              <a:t>水中不断</a:t>
            </a:r>
            <a:r>
              <a:rPr lang="zh-CN" altLang="zh-CN" sz="2400" b="1" dirty="0" smtClean="0">
                <a:latin typeface="Times New Roman" pitchFamily="18" charset="0"/>
                <a:cs typeface="Times New Roman" pitchFamily="18" charset="0"/>
              </a:rPr>
              <a:t>搅拌</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所得</a:t>
            </a:r>
            <a:r>
              <a:rPr lang="zh-CN" altLang="zh-CN" sz="2400" b="1" dirty="0">
                <a:latin typeface="Times New Roman" pitchFamily="18" charset="0"/>
                <a:cs typeface="Times New Roman" pitchFamily="18" charset="0"/>
              </a:rPr>
              <a:t>溶液的质量为</a:t>
            </a:r>
            <a:r>
              <a:rPr lang="en-US" altLang="zh-CN" sz="2400" b="1" dirty="0">
                <a:latin typeface="Times New Roman" pitchFamily="18" charset="0"/>
                <a:cs typeface="Times New Roman" pitchFamily="18" charset="0"/>
              </a:rPr>
              <a:t>80 g</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C</a:t>
            </a: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将</a:t>
            </a:r>
            <a:r>
              <a:rPr lang="en-US" altLang="zh-CN" sz="2400" b="1" i="1" dirty="0">
                <a:latin typeface="Times New Roman" pitchFamily="18" charset="0"/>
                <a:cs typeface="Times New Roman" pitchFamily="18" charset="0"/>
              </a:rPr>
              <a:t>t</a:t>
            </a:r>
            <a:r>
              <a:rPr lang="en-US" altLang="zh-CN" sz="2400" b="1" baseline="-25000" dirty="0">
                <a:latin typeface="Times New Roman" pitchFamily="18" charset="0"/>
                <a:cs typeface="Times New Roman" pitchFamily="18" charset="0"/>
              </a:rPr>
              <a:t>1 </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时</a:t>
            </a: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的饱和溶液升温到</a:t>
            </a:r>
            <a:r>
              <a:rPr lang="en-US" altLang="zh-CN" sz="2400" b="1" i="1" dirty="0">
                <a:latin typeface="Times New Roman" pitchFamily="18" charset="0"/>
                <a:cs typeface="Times New Roman" pitchFamily="18" charset="0"/>
              </a:rPr>
              <a:t>t</a:t>
            </a:r>
            <a:r>
              <a:rPr lang="en-US" altLang="zh-CN" sz="2400" b="1" baseline="-25000" dirty="0">
                <a:latin typeface="Times New Roman" pitchFamily="18" charset="0"/>
                <a:cs typeface="Times New Roman" pitchFamily="18" charset="0"/>
              </a:rPr>
              <a:t>2 </a:t>
            </a:r>
            <a:r>
              <a:rPr lang="en-US" altLang="zh-CN" sz="2400" b="1" dirty="0" smtClean="0">
                <a:latin typeface="Times New Roman" pitchFamily="18" charset="0"/>
                <a:cs typeface="Times New Roman" pitchFamily="18" charset="0"/>
              </a:rPr>
              <a:t>℃</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析出</a:t>
            </a:r>
            <a:r>
              <a:rPr lang="zh-CN" altLang="zh-CN" sz="2400" b="1" dirty="0">
                <a:latin typeface="Times New Roman" pitchFamily="18" charset="0"/>
                <a:cs typeface="Times New Roman" pitchFamily="18" charset="0"/>
              </a:rPr>
              <a:t>晶体</a:t>
            </a:r>
          </a:p>
          <a:p>
            <a:pPr algn="just">
              <a:lnSpc>
                <a:spcPct val="150000"/>
              </a:lnSpc>
            </a:pPr>
            <a:r>
              <a:rPr lang="en-US" altLang="zh-CN" sz="2400" b="1" dirty="0">
                <a:latin typeface="Times New Roman" pitchFamily="18" charset="0"/>
                <a:cs typeface="Times New Roman" pitchFamily="18" charset="0"/>
              </a:rPr>
              <a:t>D. </a:t>
            </a:r>
            <a:r>
              <a:rPr lang="en-US" altLang="zh-CN" sz="2400" b="1" i="1" dirty="0">
                <a:latin typeface="Times New Roman" pitchFamily="18" charset="0"/>
                <a:cs typeface="Times New Roman" pitchFamily="18" charset="0"/>
              </a:rPr>
              <a:t>t</a:t>
            </a:r>
            <a:r>
              <a:rPr lang="en-US" altLang="zh-CN" sz="2400" b="1" baseline="-25000" dirty="0">
                <a:latin typeface="Times New Roman" pitchFamily="18" charset="0"/>
                <a:cs typeface="Times New Roman" pitchFamily="18" charset="0"/>
              </a:rPr>
              <a:t>2 </a:t>
            </a:r>
            <a:r>
              <a:rPr lang="en-US" altLang="zh-CN" sz="2400" b="1" dirty="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时</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将</a:t>
            </a: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三种物质的饱和溶液降温到</a:t>
            </a:r>
            <a:r>
              <a:rPr lang="en-US" altLang="zh-CN" sz="2400" b="1" i="1" dirty="0">
                <a:latin typeface="Times New Roman" pitchFamily="18" charset="0"/>
                <a:cs typeface="Times New Roman" pitchFamily="18" charset="0"/>
              </a:rPr>
              <a:t>t</a:t>
            </a:r>
            <a:r>
              <a:rPr lang="en-US" altLang="zh-CN" sz="2400" b="1" baseline="-25000" dirty="0">
                <a:latin typeface="Times New Roman" pitchFamily="18" charset="0"/>
                <a:cs typeface="Times New Roman" pitchFamily="18" charset="0"/>
              </a:rPr>
              <a:t>1 </a:t>
            </a:r>
            <a:r>
              <a:rPr lang="en-US" altLang="zh-CN" sz="2400" b="1" dirty="0" smtClean="0">
                <a:latin typeface="Times New Roman" pitchFamily="18" charset="0"/>
                <a:cs typeface="Times New Roman" pitchFamily="18" charset="0"/>
              </a:rPr>
              <a:t>℃</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析出</a:t>
            </a:r>
            <a:r>
              <a:rPr lang="zh-CN" altLang="zh-CN" sz="2400" b="1" dirty="0">
                <a:latin typeface="Times New Roman" pitchFamily="18" charset="0"/>
                <a:cs typeface="Times New Roman" pitchFamily="18" charset="0"/>
              </a:rPr>
              <a:t>晶体最多的</a:t>
            </a:r>
            <a:r>
              <a:rPr lang="zh-CN" altLang="zh-CN" sz="2400" b="1" dirty="0" smtClean="0">
                <a:latin typeface="Times New Roman" pitchFamily="18" charset="0"/>
                <a:cs typeface="Times New Roman" pitchFamily="18" charset="0"/>
              </a:rPr>
              <a:t>是</a:t>
            </a:r>
            <a:r>
              <a:rPr lang="en-US" altLang="zh-CN" sz="2400" b="1" dirty="0" smtClean="0">
                <a:latin typeface="Times New Roman" pitchFamily="18" charset="0"/>
                <a:cs typeface="Times New Roman" pitchFamily="18" charset="0"/>
              </a:rPr>
              <a:t> a</a:t>
            </a:r>
            <a:endParaRPr lang="zh-CN" altLang="zh-CN" sz="2400" b="1" dirty="0">
              <a:latin typeface="Times New Roman" pitchFamily="18" charset="0"/>
              <a:cs typeface="Times New Roman" pitchFamily="18" charset="0"/>
            </a:endParaRPr>
          </a:p>
        </p:txBody>
      </p:sp>
      <p:pic>
        <p:nvPicPr>
          <p:cNvPr id="11" name="XD+41.eps" descr="id:2147503114;FounderCES"/>
          <p:cNvPicPr>
            <a:picLocks noChangeAspect="1"/>
          </p:cNvPicPr>
          <p:nvPr/>
        </p:nvPicPr>
        <p:blipFill>
          <a:blip r:embed="rId3"/>
          <a:stretch>
            <a:fillRect/>
          </a:stretch>
        </p:blipFill>
        <p:spPr>
          <a:xfrm>
            <a:off x="9093347" y="3703472"/>
            <a:ext cx="2150389" cy="2160000"/>
          </a:xfrm>
          <a:prstGeom prst="rect">
            <a:avLst/>
          </a:prstGeom>
        </p:spPr>
      </p:pic>
    </p:spTree>
    <p:extLst>
      <p:ext uri="{BB962C8B-B14F-4D97-AF65-F5344CB8AC3E}">
        <p14:creationId xmlns:p14="http://schemas.microsoft.com/office/powerpoint/2010/main" xmlns="" val="2915582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417690" y="1327878"/>
            <a:ext cx="11367910" cy="5078313"/>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唐山路南区期末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下列关于如图的描述中正确的是（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 25 ℃</a:t>
            </a:r>
            <a:r>
              <a:rPr lang="zh-CN" altLang="en-US" sz="2400" b="1" dirty="0" smtClean="0">
                <a:latin typeface="Times New Roman" pitchFamily="18" charset="0"/>
                <a:ea typeface="宋体" pitchFamily="2" charset="-122"/>
                <a:cs typeface="Times New Roman" pitchFamily="18" charset="0"/>
              </a:rPr>
              <a:t>时，乙</a:t>
            </a:r>
            <a:r>
              <a:rPr lang="zh-CN" altLang="en-US" sz="2400" b="1" dirty="0">
                <a:latin typeface="Times New Roman" pitchFamily="18" charset="0"/>
                <a:ea typeface="宋体" pitchFamily="2" charset="-122"/>
                <a:cs typeface="Times New Roman" pitchFamily="18" charset="0"/>
              </a:rPr>
              <a:t>的溶解度最大</a:t>
            </a:r>
          </a:p>
          <a:p>
            <a:pPr algn="just">
              <a:lnSpc>
                <a:spcPct val="150000"/>
              </a:lnSpc>
            </a:pPr>
            <a:r>
              <a:rPr lang="en-US" altLang="zh-CN" sz="2400" b="1" dirty="0">
                <a:latin typeface="Times New Roman" pitchFamily="18" charset="0"/>
                <a:ea typeface="宋体" pitchFamily="2" charset="-122"/>
                <a:cs typeface="Times New Roman" pitchFamily="18" charset="0"/>
              </a:rPr>
              <a:t>B. 35 ℃</a:t>
            </a:r>
            <a:r>
              <a:rPr lang="zh-CN" altLang="en-US" sz="2400" b="1" dirty="0" smtClean="0">
                <a:latin typeface="Times New Roman" pitchFamily="18" charset="0"/>
                <a:ea typeface="宋体" pitchFamily="2" charset="-122"/>
                <a:cs typeface="Times New Roman" pitchFamily="18" charset="0"/>
              </a:rPr>
              <a:t>时，</a:t>
            </a:r>
            <a:r>
              <a:rPr lang="en-US" altLang="zh-CN" sz="2400" b="1" dirty="0" smtClean="0">
                <a:latin typeface="Times New Roman" pitchFamily="18" charset="0"/>
                <a:ea typeface="宋体" pitchFamily="2" charset="-122"/>
                <a:cs typeface="Times New Roman" pitchFamily="18" charset="0"/>
              </a:rPr>
              <a:t>50 </a:t>
            </a:r>
            <a:r>
              <a:rPr lang="en-US" altLang="zh-CN" sz="2400" b="1" dirty="0">
                <a:latin typeface="Times New Roman" pitchFamily="18" charset="0"/>
                <a:ea typeface="宋体" pitchFamily="2" charset="-122"/>
                <a:cs typeface="Times New Roman" pitchFamily="18" charset="0"/>
              </a:rPr>
              <a:t>g</a:t>
            </a:r>
            <a:r>
              <a:rPr lang="zh-CN" altLang="en-US" sz="2400" b="1" dirty="0">
                <a:latin typeface="Times New Roman" pitchFamily="18" charset="0"/>
                <a:ea typeface="宋体" pitchFamily="2" charset="-122"/>
                <a:cs typeface="Times New Roman" pitchFamily="18" charset="0"/>
              </a:rPr>
              <a:t>水溶解</a:t>
            </a:r>
            <a:r>
              <a:rPr lang="en-US" altLang="zh-CN" sz="2400" b="1" dirty="0">
                <a:latin typeface="Times New Roman" pitchFamily="18" charset="0"/>
                <a:ea typeface="宋体" pitchFamily="2" charset="-122"/>
                <a:cs typeface="Times New Roman" pitchFamily="18" charset="0"/>
              </a:rPr>
              <a:t>30 g</a:t>
            </a:r>
            <a:r>
              <a:rPr lang="zh-CN" altLang="en-US" sz="2400" b="1" dirty="0">
                <a:latin typeface="Times New Roman" pitchFamily="18" charset="0"/>
                <a:ea typeface="宋体" pitchFamily="2" charset="-122"/>
                <a:cs typeface="Times New Roman" pitchFamily="18" charset="0"/>
              </a:rPr>
              <a:t>甲形成</a:t>
            </a:r>
            <a:r>
              <a:rPr lang="en-US" altLang="zh-CN" sz="2400" b="1" dirty="0">
                <a:latin typeface="Times New Roman" pitchFamily="18" charset="0"/>
                <a:ea typeface="宋体" pitchFamily="2" charset="-122"/>
                <a:cs typeface="Times New Roman" pitchFamily="18" charset="0"/>
              </a:rPr>
              <a:t>80 g</a:t>
            </a:r>
            <a:r>
              <a:rPr lang="zh-CN" altLang="en-US" sz="2400" b="1" dirty="0">
                <a:latin typeface="Times New Roman" pitchFamily="18" charset="0"/>
                <a:ea typeface="宋体" pitchFamily="2" charset="-122"/>
                <a:cs typeface="Times New Roman" pitchFamily="18" charset="0"/>
              </a:rPr>
              <a:t>溶液</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降温可以使饱和的丙溶液逐渐变成不饱和溶液</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如图反应完全</a:t>
            </a:r>
            <a:r>
              <a:rPr lang="zh-CN" altLang="en-US" sz="2400" b="1" dirty="0" smtClean="0">
                <a:latin typeface="Times New Roman" pitchFamily="18" charset="0"/>
                <a:ea typeface="宋体" pitchFamily="2" charset="-122"/>
                <a:cs typeface="Times New Roman" pitchFamily="18" charset="0"/>
              </a:rPr>
              <a:t>后，发现</a:t>
            </a:r>
            <a:r>
              <a:rPr lang="zh-CN" altLang="en-US" sz="2400" b="1" dirty="0">
                <a:latin typeface="Times New Roman" pitchFamily="18" charset="0"/>
                <a:ea typeface="宋体" pitchFamily="2" charset="-122"/>
                <a:cs typeface="Times New Roman" pitchFamily="18" charset="0"/>
              </a:rPr>
              <a:t>烧杯中的饱和溶液变</a:t>
            </a:r>
            <a:r>
              <a:rPr lang="zh-CN" altLang="en-US" sz="2400" b="1" dirty="0" smtClean="0">
                <a:latin typeface="Times New Roman" pitchFamily="18" charset="0"/>
                <a:ea typeface="宋体" pitchFamily="2" charset="-122"/>
                <a:cs typeface="Times New Roman" pitchFamily="18" charset="0"/>
              </a:rPr>
              <a:t>浑浊，说明</a:t>
            </a:r>
            <a:r>
              <a:rPr lang="zh-CN" altLang="en-US" sz="2400" b="1" dirty="0">
                <a:latin typeface="Times New Roman" pitchFamily="18" charset="0"/>
                <a:ea typeface="宋体" pitchFamily="2" charset="-122"/>
                <a:cs typeface="Times New Roman" pitchFamily="18" charset="0"/>
              </a:rPr>
              <a:t>该饱和溶液中的溶质是甲</a:t>
            </a:r>
          </a:p>
        </p:txBody>
      </p:sp>
      <p:sp>
        <p:nvSpPr>
          <p:cNvPr id="6" name="矩形 5"/>
          <p:cNvSpPr/>
          <p:nvPr/>
        </p:nvSpPr>
        <p:spPr>
          <a:xfrm>
            <a:off x="8949964" y="1441939"/>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pic>
        <p:nvPicPr>
          <p:cNvPr id="7" name="XD+42.eps" descr="id:2147503121;FounderCES"/>
          <p:cNvPicPr>
            <a:picLocks noChangeAspect="1"/>
          </p:cNvPicPr>
          <p:nvPr/>
        </p:nvPicPr>
        <p:blipFill>
          <a:blip r:embed="rId3"/>
          <a:stretch>
            <a:fillRect/>
          </a:stretch>
        </p:blipFill>
        <p:spPr>
          <a:xfrm>
            <a:off x="2911362" y="2032756"/>
            <a:ext cx="1949375" cy="1980000"/>
          </a:xfrm>
          <a:prstGeom prst="rect">
            <a:avLst/>
          </a:prstGeom>
        </p:spPr>
      </p:pic>
      <p:pic>
        <p:nvPicPr>
          <p:cNvPr id="11" name="XD+43.eps" descr="id:2147503128;FounderCES"/>
          <p:cNvPicPr>
            <a:picLocks noChangeAspect="1"/>
          </p:cNvPicPr>
          <p:nvPr/>
        </p:nvPicPr>
        <p:blipFill>
          <a:blip r:embed="rId4"/>
          <a:stretch>
            <a:fillRect/>
          </a:stretch>
        </p:blipFill>
        <p:spPr>
          <a:xfrm>
            <a:off x="5988756" y="2122756"/>
            <a:ext cx="1177869" cy="1800000"/>
          </a:xfrm>
          <a:prstGeom prst="rect">
            <a:avLst/>
          </a:prstGeom>
        </p:spPr>
      </p:pic>
    </p:spTree>
    <p:extLst>
      <p:ext uri="{BB962C8B-B14F-4D97-AF65-F5344CB8AC3E}">
        <p14:creationId xmlns:p14="http://schemas.microsoft.com/office/powerpoint/2010/main" xmlns="" val="2915582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唐山开平区一</a:t>
            </a:r>
            <a:r>
              <a:rPr lang="zh-CN" altLang="en-US" sz="2400" b="1" dirty="0" smtClean="0">
                <a:latin typeface="Times New Roman" pitchFamily="18" charset="0"/>
                <a:ea typeface="宋体" pitchFamily="2" charset="-122"/>
                <a:cs typeface="Times New Roman" pitchFamily="18" charset="0"/>
              </a:rPr>
              <a:t>模</a:t>
            </a:r>
            <a:r>
              <a:rPr lang="zh-CN" altLang="en-US" sz="2400" b="1" dirty="0">
                <a:latin typeface="Times New Roman" pitchFamily="18" charset="0"/>
                <a:ea typeface="宋体" pitchFamily="2" charset="-122"/>
                <a:cs typeface="Times New Roman" pitchFamily="18" charset="0"/>
              </a:rPr>
              <a:t>）将</a:t>
            </a:r>
            <a:r>
              <a:rPr lang="en-US" altLang="zh-CN" sz="2400" b="1" dirty="0">
                <a:latin typeface="Times New Roman" pitchFamily="18" charset="0"/>
                <a:ea typeface="宋体" pitchFamily="2" charset="-122"/>
                <a:cs typeface="Times New Roman" pitchFamily="18" charset="0"/>
              </a:rPr>
              <a:t>80 g</a:t>
            </a:r>
            <a:r>
              <a:rPr lang="zh-CN" altLang="en-US" sz="2400" b="1" dirty="0">
                <a:latin typeface="Times New Roman" pitchFamily="18" charset="0"/>
                <a:ea typeface="宋体" pitchFamily="2" charset="-122"/>
                <a:cs typeface="Times New Roman" pitchFamily="18" charset="0"/>
              </a:rPr>
              <a:t>甲物质加入到</a:t>
            </a:r>
            <a:r>
              <a:rPr lang="en-US" altLang="zh-CN" sz="2400" b="1" dirty="0">
                <a:latin typeface="Times New Roman" pitchFamily="18" charset="0"/>
                <a:ea typeface="宋体" pitchFamily="2" charset="-122"/>
                <a:cs typeface="Times New Roman" pitchFamily="18" charset="0"/>
              </a:rPr>
              <a:t>50 g</a:t>
            </a:r>
            <a:r>
              <a:rPr lang="zh-CN" altLang="en-US" sz="2400" b="1" dirty="0">
                <a:latin typeface="Times New Roman" pitchFamily="18" charset="0"/>
                <a:ea typeface="宋体" pitchFamily="2" charset="-122"/>
                <a:cs typeface="Times New Roman" pitchFamily="18" charset="0"/>
              </a:rPr>
              <a:t>的</a:t>
            </a:r>
            <a:r>
              <a:rPr lang="zh-CN" altLang="en-US" sz="2400" b="1" dirty="0" smtClean="0">
                <a:latin typeface="Times New Roman" pitchFamily="18" charset="0"/>
                <a:ea typeface="宋体" pitchFamily="2" charset="-122"/>
                <a:cs typeface="Times New Roman" pitchFamily="18" charset="0"/>
              </a:rPr>
              <a:t>水中，充分</a:t>
            </a:r>
            <a:r>
              <a:rPr lang="zh-CN" altLang="en-US" sz="2400" b="1" dirty="0">
                <a:latin typeface="Times New Roman" pitchFamily="18" charset="0"/>
                <a:ea typeface="宋体" pitchFamily="2" charset="-122"/>
                <a:cs typeface="Times New Roman" pitchFamily="18" charset="0"/>
              </a:rPr>
              <a:t>溶解后所得溶液的质量与温度变化之间的关系如图所</a:t>
            </a:r>
            <a:r>
              <a:rPr lang="zh-CN" altLang="en-US" sz="2400" b="1" dirty="0" smtClean="0">
                <a:latin typeface="Times New Roman" pitchFamily="18" charset="0"/>
                <a:ea typeface="宋体" pitchFamily="2" charset="-122"/>
                <a:cs typeface="Times New Roman" pitchFamily="18" charset="0"/>
              </a:rPr>
              <a:t>示，下列</a:t>
            </a:r>
            <a:r>
              <a:rPr lang="zh-CN" altLang="en-US" sz="2400" b="1" dirty="0">
                <a:latin typeface="Times New Roman" pitchFamily="18" charset="0"/>
                <a:ea typeface="宋体" pitchFamily="2" charset="-122"/>
                <a:cs typeface="Times New Roman" pitchFamily="18" charset="0"/>
              </a:rPr>
              <a:t>说法正确的是（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 40 ℃</a:t>
            </a:r>
            <a:r>
              <a:rPr lang="zh-CN" altLang="en-US" sz="2400" b="1" dirty="0">
                <a:latin typeface="Times New Roman" pitchFamily="18" charset="0"/>
                <a:ea typeface="宋体" pitchFamily="2" charset="-122"/>
                <a:cs typeface="Times New Roman" pitchFamily="18" charset="0"/>
              </a:rPr>
              <a:t>时甲物质的溶解度是</a:t>
            </a:r>
            <a:r>
              <a:rPr lang="en-US" altLang="zh-CN" sz="2400" b="1" dirty="0">
                <a:latin typeface="Times New Roman" pitchFamily="18" charset="0"/>
                <a:ea typeface="宋体" pitchFamily="2" charset="-122"/>
                <a:cs typeface="Times New Roman" pitchFamily="18" charset="0"/>
              </a:rPr>
              <a:t>130 g</a:t>
            </a:r>
          </a:p>
          <a:p>
            <a:pPr algn="just">
              <a:lnSpc>
                <a:spcPct val="150000"/>
              </a:lnSpc>
            </a:pPr>
            <a:r>
              <a:rPr lang="en-US" altLang="zh-CN" sz="2400" b="1" dirty="0">
                <a:latin typeface="Times New Roman" pitchFamily="18" charset="0"/>
                <a:ea typeface="宋体" pitchFamily="2" charset="-122"/>
                <a:cs typeface="Times New Roman" pitchFamily="18" charset="0"/>
              </a:rPr>
              <a:t>B. B</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点对应的甲溶液的溶质质量分数不同</a:t>
            </a:r>
          </a:p>
          <a:p>
            <a:pPr algn="just">
              <a:lnSpc>
                <a:spcPct val="150000"/>
              </a:lnSpc>
            </a:pPr>
            <a:r>
              <a:rPr lang="en-US" altLang="zh-CN" sz="2400" b="1" dirty="0">
                <a:latin typeface="Times New Roman" pitchFamily="18" charset="0"/>
                <a:ea typeface="宋体" pitchFamily="2" charset="-122"/>
                <a:cs typeface="Times New Roman" pitchFamily="18" charset="0"/>
              </a:rPr>
              <a:t>C. A</a:t>
            </a:r>
            <a:r>
              <a:rPr lang="zh-CN" altLang="en-US" sz="2400" b="1" dirty="0">
                <a:latin typeface="Times New Roman" pitchFamily="18" charset="0"/>
                <a:ea typeface="宋体" pitchFamily="2" charset="-122"/>
                <a:cs typeface="Times New Roman" pitchFamily="18" charset="0"/>
              </a:rPr>
              <a:t>点对应的溶液中溶质和溶剂的质量比为</a:t>
            </a:r>
            <a:r>
              <a:rPr lang="en-US" altLang="zh-CN" sz="2400" b="1" dirty="0">
                <a:latin typeface="Times New Roman" pitchFamily="18" charset="0"/>
                <a:ea typeface="宋体" pitchFamily="2" charset="-122"/>
                <a:cs typeface="Times New Roman" pitchFamily="18" charset="0"/>
              </a:rPr>
              <a:t>1∶1</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将</a:t>
            </a:r>
            <a:r>
              <a:rPr lang="en-US" altLang="zh-CN" sz="2400" b="1" dirty="0">
                <a:latin typeface="Times New Roman" pitchFamily="18" charset="0"/>
                <a:ea typeface="宋体" pitchFamily="2" charset="-122"/>
                <a:cs typeface="Times New Roman" pitchFamily="18" charset="0"/>
              </a:rPr>
              <a:t>60 ℃</a:t>
            </a:r>
            <a:r>
              <a:rPr lang="zh-CN" altLang="en-US" sz="2400" b="1" dirty="0">
                <a:latin typeface="Times New Roman" pitchFamily="18" charset="0"/>
                <a:ea typeface="宋体" pitchFamily="2" charset="-122"/>
                <a:cs typeface="Times New Roman" pitchFamily="18" charset="0"/>
              </a:rPr>
              <a:t>时对应的甲溶液降温到</a:t>
            </a:r>
            <a:r>
              <a:rPr lang="en-US" altLang="zh-CN" sz="2400" b="1" dirty="0">
                <a:latin typeface="Times New Roman" pitchFamily="18" charset="0"/>
                <a:ea typeface="宋体" pitchFamily="2" charset="-122"/>
                <a:cs typeface="Times New Roman" pitchFamily="18" charset="0"/>
              </a:rPr>
              <a:t>20 </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，溶液</a:t>
            </a:r>
            <a:r>
              <a:rPr lang="zh-CN" altLang="en-US" sz="2400" b="1" dirty="0">
                <a:latin typeface="Times New Roman" pitchFamily="18" charset="0"/>
                <a:ea typeface="宋体" pitchFamily="2" charset="-122"/>
                <a:cs typeface="Times New Roman" pitchFamily="18" charset="0"/>
              </a:rPr>
              <a:t>中会有</a:t>
            </a:r>
            <a:r>
              <a:rPr lang="en-US" altLang="zh-CN" sz="2400" b="1" dirty="0">
                <a:latin typeface="Times New Roman" pitchFamily="18" charset="0"/>
                <a:ea typeface="宋体" pitchFamily="2" charset="-122"/>
                <a:cs typeface="Times New Roman" pitchFamily="18" charset="0"/>
              </a:rPr>
              <a:t>50 g</a:t>
            </a:r>
            <a:r>
              <a:rPr lang="zh-CN" altLang="en-US" sz="2400" b="1" dirty="0">
                <a:latin typeface="Times New Roman" pitchFamily="18" charset="0"/>
                <a:ea typeface="宋体" pitchFamily="2" charset="-122"/>
                <a:cs typeface="Times New Roman" pitchFamily="18" charset="0"/>
              </a:rPr>
              <a:t>甲物质析出</a:t>
            </a:r>
          </a:p>
        </p:txBody>
      </p:sp>
      <p:sp>
        <p:nvSpPr>
          <p:cNvPr id="6" name="矩形 5"/>
          <p:cNvSpPr/>
          <p:nvPr/>
        </p:nvSpPr>
        <p:spPr>
          <a:xfrm>
            <a:off x="9794239" y="2505270"/>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pic>
        <p:nvPicPr>
          <p:cNvPr id="11" name="XD+44.eps" descr="id:2147503135;FounderCES"/>
          <p:cNvPicPr>
            <a:picLocks noChangeAspect="1"/>
          </p:cNvPicPr>
          <p:nvPr/>
        </p:nvPicPr>
        <p:blipFill>
          <a:blip r:embed="rId3"/>
          <a:stretch>
            <a:fillRect/>
          </a:stretch>
        </p:blipFill>
        <p:spPr>
          <a:xfrm>
            <a:off x="9268285" y="3146775"/>
            <a:ext cx="2201225" cy="1980000"/>
          </a:xfrm>
          <a:prstGeom prst="rect">
            <a:avLst/>
          </a:prstGeom>
        </p:spPr>
      </p:pic>
    </p:spTree>
    <p:extLst>
      <p:ext uri="{BB962C8B-B14F-4D97-AF65-F5344CB8AC3E}">
        <p14:creationId xmlns:p14="http://schemas.microsoft.com/office/powerpoint/2010/main" xmlns="" val="2102896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812804" y="2006619"/>
            <a:ext cx="10442222" cy="16312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4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2013•</a:t>
            </a:r>
            <a:r>
              <a:rPr lang="zh-CN" altLang="en-US" sz="2400" b="1" dirty="0" smtClean="0">
                <a:latin typeface="Times New Roman" pitchFamily="18" charset="0"/>
                <a:ea typeface="宋体" pitchFamily="2" charset="-122"/>
                <a:cs typeface="Times New Roman" pitchFamily="18" charset="0"/>
              </a:rPr>
              <a:t>河北，</a:t>
            </a:r>
            <a:r>
              <a:rPr lang="en-US" altLang="zh-CN" sz="2400" b="1" dirty="0" smtClean="0">
                <a:latin typeface="Times New Roman" pitchFamily="18" charset="0"/>
                <a:ea typeface="宋体" pitchFamily="2" charset="-122"/>
                <a:cs typeface="Times New Roman" pitchFamily="18" charset="0"/>
              </a:rPr>
              <a:t>29</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化学源于</a:t>
            </a:r>
            <a:r>
              <a:rPr lang="zh-CN" altLang="en-US" sz="2400" b="1" dirty="0" smtClean="0">
                <a:latin typeface="Times New Roman" pitchFamily="18" charset="0"/>
                <a:ea typeface="宋体" pitchFamily="2" charset="-122"/>
                <a:cs typeface="Times New Roman" pitchFamily="18" charset="0"/>
              </a:rPr>
              <a:t>生活</a:t>
            </a:r>
            <a:r>
              <a:rPr lang="zh-CN" altLang="en-US"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生活</a:t>
            </a:r>
            <a:r>
              <a:rPr lang="zh-CN" altLang="en-US" sz="2400" b="1" dirty="0">
                <a:latin typeface="Times New Roman" pitchFamily="18" charset="0"/>
                <a:ea typeface="宋体" pitchFamily="2" charset="-122"/>
                <a:cs typeface="Times New Roman" pitchFamily="18" charset="0"/>
              </a:rPr>
              <a:t>中蕴含着许多化学知识。</a:t>
            </a:r>
          </a:p>
          <a:p>
            <a:pPr algn="just">
              <a:lnSpc>
                <a:spcPts val="4000"/>
              </a:lnSpc>
            </a:pPr>
            <a:endParaRPr lang="en-US" altLang="zh-CN" sz="2400" b="1" dirty="0" smtClean="0">
              <a:latin typeface="Times New Roman" pitchFamily="18" charset="0"/>
              <a:ea typeface="宋体" pitchFamily="2" charset="-122"/>
              <a:cs typeface="Times New Roman" pitchFamily="18" charset="0"/>
            </a:endParaRPr>
          </a:p>
          <a:p>
            <a:pPr algn="just">
              <a:lnSpc>
                <a:spcPts val="4000"/>
              </a:lnSpc>
            </a:pPr>
            <a:r>
              <a:rPr lang="zh-CN" altLang="en-US" sz="2400" b="1" dirty="0" smtClean="0">
                <a:latin typeface="Times New Roman" pitchFamily="18" charset="0"/>
                <a:ea typeface="宋体" pitchFamily="2" charset="-122"/>
                <a:cs typeface="Times New Roman" pitchFamily="18" charset="0"/>
              </a:rPr>
              <a:t>用</a:t>
            </a:r>
            <a:r>
              <a:rPr lang="zh-CN" altLang="en-US" sz="2400" b="1" dirty="0">
                <a:latin typeface="Times New Roman" pitchFamily="18" charset="0"/>
                <a:ea typeface="宋体" pitchFamily="2" charset="-122"/>
                <a:cs typeface="Times New Roman" pitchFamily="18" charset="0"/>
              </a:rPr>
              <a:t>洗洁精清洗油污</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是利用了洗洁精的</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作用</a:t>
            </a:r>
            <a:r>
              <a:rPr lang="zh-CN" altLang="en-US" sz="2400" b="1" dirty="0">
                <a:latin typeface="Times New Roman" pitchFamily="18" charset="0"/>
                <a:ea typeface="宋体" pitchFamily="2" charset="-122"/>
                <a:cs typeface="Times New Roman" pitchFamily="18" charset="0"/>
              </a:rPr>
              <a:t>。 </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flipH="1">
            <a:off x="6162211" y="3075341"/>
            <a:ext cx="848186" cy="461665"/>
          </a:xfrm>
          <a:prstGeom prst="rect">
            <a:avLst/>
          </a:prstGeom>
        </p:spPr>
        <p:txBody>
          <a:bodyPr wrap="square">
            <a:spAutoFit/>
          </a:bodyPr>
          <a:lstStyle/>
          <a:p>
            <a:r>
              <a:rPr lang="zh-CN" altLang="en-US" sz="2400" b="1" noProof="1">
                <a:solidFill>
                  <a:srgbClr val="FF0000"/>
                </a:solidFill>
                <a:latin typeface="Times New Roman" pitchFamily="18" charset="0"/>
                <a:ea typeface="宋体" panose="02010600030101010101" pitchFamily="2" charset="-122"/>
                <a:cs typeface="Times New Roman" pitchFamily="18" charset="0"/>
              </a:rPr>
              <a:t>乳化</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836002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719997" y="2258644"/>
            <a:ext cx="8040181" cy="4524315"/>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en-US" altLang="zh-CN" sz="2400" b="1" i="1" dirty="0" smtClean="0">
                <a:latin typeface="Times New Roman" pitchFamily="18" charset="0"/>
                <a:cs typeface="Times New Roman" pitchFamily="18" charset="0"/>
              </a:rPr>
              <a:t>P</a:t>
            </a:r>
            <a:r>
              <a:rPr lang="zh-CN" altLang="zh-CN" sz="2400" b="1" dirty="0">
                <a:latin typeface="Times New Roman" pitchFamily="18" charset="0"/>
                <a:cs typeface="Times New Roman" pitchFamily="18" charset="0"/>
              </a:rPr>
              <a:t>点的含义是</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en-US" altLang="zh-CN" sz="2400" b="1" i="1" dirty="0" smtClean="0">
                <a:latin typeface="Times New Roman" pitchFamily="18" charset="0"/>
                <a:cs typeface="Times New Roman" pitchFamily="18" charset="0"/>
              </a:rPr>
              <a:t>t</a:t>
            </a:r>
            <a:r>
              <a:rPr lang="en-US" altLang="zh-CN" sz="2400" b="1" baseline="-25000" dirty="0" smtClean="0">
                <a:latin typeface="Times New Roman" pitchFamily="18" charset="0"/>
                <a:cs typeface="Times New Roman" pitchFamily="18" charset="0"/>
              </a:rPr>
              <a:t>2</a:t>
            </a:r>
            <a:r>
              <a:rPr lang="en-US" altLang="zh-CN" sz="2400" b="1" dirty="0" smtClean="0">
                <a:latin typeface="Times New Roman" pitchFamily="18" charset="0"/>
                <a:cs typeface="Times New Roman" pitchFamily="18" charset="0"/>
              </a:rPr>
              <a:t> </a:t>
            </a:r>
            <a:r>
              <a:rPr lang="en-US" altLang="zh-CN" sz="2400" b="1" dirty="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时</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将</a:t>
            </a:r>
            <a:r>
              <a:rPr lang="en-US" altLang="zh-CN" sz="2400" b="1" dirty="0">
                <a:latin typeface="Times New Roman" pitchFamily="18" charset="0"/>
                <a:cs typeface="Times New Roman" pitchFamily="18" charset="0"/>
              </a:rPr>
              <a:t>50 g a</a:t>
            </a:r>
            <a:r>
              <a:rPr lang="zh-CN" altLang="zh-CN" sz="2400" b="1" dirty="0">
                <a:latin typeface="Times New Roman" pitchFamily="18" charset="0"/>
                <a:cs typeface="Times New Roman" pitchFamily="18" charset="0"/>
              </a:rPr>
              <a:t>物质加入到</a:t>
            </a:r>
            <a:r>
              <a:rPr lang="en-US" altLang="zh-CN" sz="2400" b="1" dirty="0">
                <a:latin typeface="Times New Roman" pitchFamily="18" charset="0"/>
                <a:cs typeface="Times New Roman" pitchFamily="18" charset="0"/>
              </a:rPr>
              <a:t>100 g</a:t>
            </a:r>
            <a:r>
              <a:rPr lang="zh-CN" altLang="zh-CN" sz="2400" b="1" dirty="0" smtClean="0">
                <a:latin typeface="Times New Roman" pitchFamily="18" charset="0"/>
                <a:cs typeface="Times New Roman" pitchFamily="18" charset="0"/>
              </a:rPr>
              <a:t>水中</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充分</a:t>
            </a:r>
            <a:r>
              <a:rPr lang="zh-CN" altLang="zh-CN" sz="2400" b="1" dirty="0">
                <a:latin typeface="Times New Roman" pitchFamily="18" charset="0"/>
                <a:cs typeface="Times New Roman" pitchFamily="18" charset="0"/>
              </a:rPr>
              <a:t>溶解</a:t>
            </a:r>
            <a:r>
              <a:rPr lang="zh-CN" altLang="zh-CN" sz="2400" b="1" dirty="0" smtClean="0">
                <a:latin typeface="Times New Roman" pitchFamily="18" charset="0"/>
                <a:cs typeface="Times New Roman" pitchFamily="18" charset="0"/>
              </a:rPr>
              <a:t>后</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所得</a:t>
            </a:r>
            <a:r>
              <a:rPr lang="zh-CN" altLang="zh-CN" sz="2400" b="1" dirty="0">
                <a:latin typeface="Times New Roman" pitchFamily="18" charset="0"/>
                <a:cs typeface="Times New Roman" pitchFamily="18" charset="0"/>
              </a:rPr>
              <a:t>溶液的质量是</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 </a:t>
            </a:r>
            <a:r>
              <a:rPr lang="en-US" altLang="zh-CN" sz="2400" b="1" dirty="0">
                <a:latin typeface="Times New Roman" pitchFamily="18" charset="0"/>
                <a:cs typeface="Times New Roman" pitchFamily="18" charset="0"/>
              </a:rPr>
              <a:t>g</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若</a:t>
            </a: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中含有少量</a:t>
            </a:r>
            <a:r>
              <a:rPr lang="en-US" altLang="zh-CN" sz="2400" b="1" dirty="0" smtClean="0">
                <a:latin typeface="Times New Roman" pitchFamily="18" charset="0"/>
                <a:cs typeface="Times New Roman" pitchFamily="18" charset="0"/>
              </a:rPr>
              <a:t>b</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可用</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的方法提纯</a:t>
            </a: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a:t>
            </a:r>
            <a:r>
              <a:rPr lang="en-US" altLang="zh-CN" sz="2400" b="1" i="1" dirty="0" smtClean="0">
                <a:latin typeface="Times New Roman" pitchFamily="18" charset="0"/>
                <a:cs typeface="Times New Roman" pitchFamily="18" charset="0"/>
              </a:rPr>
              <a:t>t</a:t>
            </a:r>
            <a:r>
              <a:rPr lang="en-US" altLang="zh-CN" sz="2400" b="1" baseline="-25000" dirty="0" smtClean="0">
                <a:latin typeface="Times New Roman" pitchFamily="18" charset="0"/>
                <a:cs typeface="Times New Roman" pitchFamily="18" charset="0"/>
              </a:rPr>
              <a:t>2</a:t>
            </a:r>
            <a:r>
              <a:rPr lang="en-US" altLang="zh-CN" sz="2400" b="1" dirty="0" smtClean="0">
                <a:latin typeface="Times New Roman" pitchFamily="18" charset="0"/>
                <a:cs typeface="Times New Roman" pitchFamily="18" charset="0"/>
              </a:rPr>
              <a:t> </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时</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等质量</a:t>
            </a: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三种物质的饱和溶液中溶剂质量由大到小的顺序为</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5</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将</a:t>
            </a:r>
            <a:r>
              <a:rPr lang="en-US" altLang="zh-CN" sz="2400" b="1" i="1" dirty="0">
                <a:latin typeface="Times New Roman" pitchFamily="18" charset="0"/>
                <a:cs typeface="Times New Roman" pitchFamily="18" charset="0"/>
              </a:rPr>
              <a:t>t</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时</a:t>
            </a: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三种物质的饱和溶液降温至</a:t>
            </a:r>
            <a:r>
              <a:rPr lang="en-US" altLang="zh-CN" sz="2400" b="1" i="1" dirty="0">
                <a:latin typeface="Times New Roman" pitchFamily="18" charset="0"/>
                <a:cs typeface="Times New Roman" pitchFamily="18" charset="0"/>
              </a:rPr>
              <a:t>t</a:t>
            </a:r>
            <a:r>
              <a:rPr lang="en-US" altLang="zh-CN" sz="2400" b="1" baseline="-25000" dirty="0">
                <a:latin typeface="Times New Roman" pitchFamily="18" charset="0"/>
                <a:cs typeface="Times New Roman" pitchFamily="18" charset="0"/>
              </a:rPr>
              <a:t>1</a:t>
            </a:r>
            <a:r>
              <a:rPr lang="en-US"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所得</a:t>
            </a:r>
            <a:r>
              <a:rPr lang="zh-CN" altLang="zh-CN" sz="2400" b="1" dirty="0">
                <a:latin typeface="Times New Roman" pitchFamily="18" charset="0"/>
                <a:cs typeface="Times New Roman" pitchFamily="18" charset="0"/>
              </a:rPr>
              <a:t>溶液的质量分数由大到小为</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8" y="1227215"/>
            <a:ext cx="10749511" cy="1200329"/>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石家庄裕华区校级一模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宋体" pitchFamily="2" charset="-122"/>
                <a:ea typeface="宋体" pitchFamily="2" charset="-122"/>
              </a:rPr>
              <a:t>如图是</a:t>
            </a:r>
            <a:r>
              <a:rPr lang="en-US" altLang="zh-CN" sz="2400" b="1" dirty="0">
                <a:latin typeface="宋体" pitchFamily="2" charset="-122"/>
                <a:ea typeface="宋体" pitchFamily="2" charset="-122"/>
              </a:rPr>
              <a:t>a</a:t>
            </a:r>
            <a:r>
              <a:rPr lang="zh-CN" altLang="en-US" sz="2400" b="1" dirty="0">
                <a:latin typeface="宋体" pitchFamily="2" charset="-122"/>
                <a:ea typeface="宋体" pitchFamily="2" charset="-122"/>
              </a:rPr>
              <a:t>、</a:t>
            </a:r>
            <a:r>
              <a:rPr lang="en-US" altLang="zh-CN" sz="2400" b="1" dirty="0">
                <a:latin typeface="宋体" pitchFamily="2" charset="-122"/>
                <a:ea typeface="宋体" pitchFamily="2" charset="-122"/>
              </a:rPr>
              <a:t>b</a:t>
            </a:r>
            <a:r>
              <a:rPr lang="zh-CN" altLang="en-US" sz="2400" b="1" dirty="0">
                <a:latin typeface="宋体" pitchFamily="2" charset="-122"/>
                <a:ea typeface="宋体" pitchFamily="2" charset="-122"/>
              </a:rPr>
              <a:t>、</a:t>
            </a:r>
            <a:r>
              <a:rPr lang="en-US" altLang="zh-CN" sz="2400" b="1" dirty="0">
                <a:latin typeface="宋体" pitchFamily="2" charset="-122"/>
                <a:ea typeface="宋体" pitchFamily="2" charset="-122"/>
              </a:rPr>
              <a:t>c</a:t>
            </a:r>
            <a:r>
              <a:rPr lang="zh-CN" altLang="en-US" sz="2400" b="1" dirty="0">
                <a:latin typeface="宋体" pitchFamily="2" charset="-122"/>
                <a:ea typeface="宋体" pitchFamily="2" charset="-122"/>
              </a:rPr>
              <a:t>三种物质的溶解度曲线</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回答下列</a:t>
            </a:r>
            <a:r>
              <a:rPr lang="zh-CN" altLang="en-US" sz="2400" b="1" dirty="0" smtClean="0">
                <a:latin typeface="宋体" pitchFamily="2" charset="-122"/>
                <a:ea typeface="宋体" pitchFamily="2" charset="-122"/>
              </a:rPr>
              <a:t>问题：</a:t>
            </a:r>
            <a:endParaRPr lang="zh-CN" altLang="en-US" sz="2400" b="1" dirty="0">
              <a:latin typeface="宋体" pitchFamily="2" charset="-122"/>
              <a:ea typeface="宋体" pitchFamily="2" charset="-122"/>
              <a:cs typeface="Times New Roman" pitchFamily="18" charset="0"/>
            </a:endParaRPr>
          </a:p>
        </p:txBody>
      </p:sp>
      <p:sp>
        <p:nvSpPr>
          <p:cNvPr id="7" name="TextBox 6"/>
          <p:cNvSpPr txBox="1"/>
          <p:nvPr/>
        </p:nvSpPr>
        <p:spPr>
          <a:xfrm>
            <a:off x="3374132" y="2303800"/>
            <a:ext cx="4913525" cy="461665"/>
          </a:xfrm>
          <a:prstGeom prst="rect">
            <a:avLst/>
          </a:prstGeom>
          <a:noFill/>
        </p:spPr>
        <p:txBody>
          <a:bodyPr wrap="none" rtlCol="0">
            <a:spAutoFit/>
          </a:bodyPr>
          <a:lstStyle/>
          <a:p>
            <a:r>
              <a:rPr lang="en-US" altLang="zh-CN" sz="2400" b="1" i="1" dirty="0">
                <a:solidFill>
                  <a:srgbClr val="FF0000"/>
                </a:solidFill>
                <a:latin typeface="Times New Roman" pitchFamily="18" charset="0"/>
                <a:ea typeface="宋体" pitchFamily="2" charset="-122"/>
                <a:cs typeface="Times New Roman" pitchFamily="18" charset="0"/>
              </a:rPr>
              <a:t>t</a:t>
            </a:r>
            <a:r>
              <a:rPr lang="en-US" altLang="zh-CN" sz="2400" b="1" baseline="-25000" dirty="0">
                <a:solidFill>
                  <a:srgbClr val="FF0000"/>
                </a:solidFill>
                <a:latin typeface="Times New Roman" pitchFamily="18" charset="0"/>
                <a:ea typeface="宋体" pitchFamily="2" charset="-122"/>
                <a:cs typeface="Times New Roman" pitchFamily="18" charset="0"/>
              </a:rPr>
              <a:t>1</a:t>
            </a:r>
            <a:r>
              <a:rPr lang="en-US" altLang="zh-CN" sz="2400" b="1" dirty="0">
                <a:solidFill>
                  <a:srgbClr val="FF0000"/>
                </a:solidFill>
                <a:latin typeface="Times New Roman" pitchFamily="18" charset="0"/>
                <a:ea typeface="宋体" pitchFamily="2" charset="-122"/>
                <a:cs typeface="Times New Roman" pitchFamily="18" charset="0"/>
              </a:rPr>
              <a:t>℃</a:t>
            </a:r>
            <a:r>
              <a:rPr lang="zh-CN" altLang="en-US" sz="2400" b="1" dirty="0" smtClean="0">
                <a:solidFill>
                  <a:srgbClr val="FF0000"/>
                </a:solidFill>
                <a:latin typeface="Times New Roman" pitchFamily="18" charset="0"/>
                <a:ea typeface="宋体" pitchFamily="2" charset="-122"/>
                <a:cs typeface="Times New Roman" pitchFamily="18" charset="0"/>
              </a:rPr>
              <a:t>时，</a:t>
            </a:r>
            <a:r>
              <a:rPr lang="en-US" altLang="zh-CN" sz="2400" b="1" dirty="0" smtClean="0">
                <a:solidFill>
                  <a:srgbClr val="FF0000"/>
                </a:solidFill>
                <a:latin typeface="Times New Roman" pitchFamily="18" charset="0"/>
                <a:ea typeface="宋体" pitchFamily="2" charset="-122"/>
                <a:cs typeface="Times New Roman" pitchFamily="18" charset="0"/>
              </a:rPr>
              <a:t>a</a:t>
            </a:r>
            <a:r>
              <a:rPr lang="zh-CN" altLang="en-US" sz="2400" b="1" dirty="0">
                <a:solidFill>
                  <a:srgbClr val="FF0000"/>
                </a:solidFill>
                <a:latin typeface="Times New Roman" pitchFamily="18" charset="0"/>
                <a:ea typeface="宋体" pitchFamily="2" charset="-122"/>
                <a:cs typeface="Times New Roman" pitchFamily="18" charset="0"/>
              </a:rPr>
              <a:t>、</a:t>
            </a:r>
            <a:r>
              <a:rPr lang="en-US" altLang="zh-CN" sz="2400" b="1" dirty="0">
                <a:solidFill>
                  <a:srgbClr val="FF0000"/>
                </a:solidFill>
                <a:latin typeface="Times New Roman" pitchFamily="18" charset="0"/>
                <a:ea typeface="宋体" pitchFamily="2" charset="-122"/>
                <a:cs typeface="Times New Roman" pitchFamily="18" charset="0"/>
              </a:rPr>
              <a:t>c</a:t>
            </a:r>
            <a:r>
              <a:rPr lang="zh-CN" altLang="en-US" sz="2400" b="1" dirty="0">
                <a:solidFill>
                  <a:srgbClr val="FF0000"/>
                </a:solidFill>
                <a:latin typeface="Times New Roman" pitchFamily="18" charset="0"/>
                <a:ea typeface="宋体" pitchFamily="2" charset="-122"/>
                <a:cs typeface="Times New Roman" pitchFamily="18" charset="0"/>
              </a:rPr>
              <a:t>的溶解度相同都为</a:t>
            </a:r>
            <a:r>
              <a:rPr lang="en-US" altLang="zh-CN" sz="2400" b="1" dirty="0">
                <a:solidFill>
                  <a:srgbClr val="FF0000"/>
                </a:solidFill>
                <a:latin typeface="Times New Roman" pitchFamily="18" charset="0"/>
                <a:ea typeface="宋体" pitchFamily="2" charset="-122"/>
                <a:cs typeface="Times New Roman" pitchFamily="18" charset="0"/>
              </a:rPr>
              <a:t>25 g</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7" name="TextBox 16"/>
          <p:cNvSpPr txBox="1"/>
          <p:nvPr/>
        </p:nvSpPr>
        <p:spPr>
          <a:xfrm>
            <a:off x="3582979" y="3483492"/>
            <a:ext cx="646331"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140</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8" name="TextBox 17"/>
          <p:cNvSpPr txBox="1"/>
          <p:nvPr/>
        </p:nvSpPr>
        <p:spPr>
          <a:xfrm>
            <a:off x="4881198" y="3996825"/>
            <a:ext cx="1422184"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降温结晶</a:t>
            </a:r>
          </a:p>
        </p:txBody>
      </p:sp>
      <p:sp>
        <p:nvSpPr>
          <p:cNvPr id="19" name="TextBox 18"/>
          <p:cNvSpPr txBox="1"/>
          <p:nvPr/>
        </p:nvSpPr>
        <p:spPr>
          <a:xfrm>
            <a:off x="3791820" y="5097494"/>
            <a:ext cx="1303562"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 &gt; b &gt; a</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20" name="TextBox 19"/>
          <p:cNvSpPr txBox="1"/>
          <p:nvPr/>
        </p:nvSpPr>
        <p:spPr>
          <a:xfrm>
            <a:off x="5514917" y="6215096"/>
            <a:ext cx="1303562"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 &gt; a &gt; c</a:t>
            </a:r>
            <a:endParaRPr lang="zh-CN" altLang="en-US" sz="2400" b="1" dirty="0">
              <a:solidFill>
                <a:srgbClr val="FF0000"/>
              </a:solidFill>
              <a:latin typeface="Times New Roman" pitchFamily="18" charset="0"/>
              <a:ea typeface="宋体" pitchFamily="2" charset="-122"/>
              <a:cs typeface="Times New Roman" pitchFamily="18" charset="0"/>
            </a:endParaRPr>
          </a:p>
        </p:txBody>
      </p:sp>
      <p:pic>
        <p:nvPicPr>
          <p:cNvPr id="21" name="XD+45.eps" descr="id:2147503142;FounderCES"/>
          <p:cNvPicPr>
            <a:picLocks noChangeAspect="1"/>
          </p:cNvPicPr>
          <p:nvPr/>
        </p:nvPicPr>
        <p:blipFill>
          <a:blip r:embed="rId3"/>
          <a:stretch>
            <a:fillRect/>
          </a:stretch>
        </p:blipFill>
        <p:spPr>
          <a:xfrm>
            <a:off x="9079521" y="3030792"/>
            <a:ext cx="2499162" cy="2314158"/>
          </a:xfrm>
          <a:prstGeom prst="rect">
            <a:avLst/>
          </a:prstGeom>
        </p:spPr>
      </p:pic>
    </p:spTree>
    <p:extLst>
      <p:ext uri="{BB962C8B-B14F-4D97-AF65-F5344CB8AC3E}">
        <p14:creationId xmlns:p14="http://schemas.microsoft.com/office/powerpoint/2010/main" xmlns="" val="2282605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randombar(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randombar(horizontal)">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P spid="18" grpId="0"/>
      <p:bldP spid="19" grpId="0"/>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1768149"/>
            <a:ext cx="6522213" cy="627895"/>
            <a:chOff x="1034884" y="629878"/>
            <a:chExt cx="6522213" cy="627895"/>
          </a:xfrm>
        </p:grpSpPr>
        <p:sp>
          <p:nvSpPr>
            <p:cNvPr id="17" name="圆角矩形 6">
              <a:hlinkClick r:id="rId4" action="ppaction://hlinksldjump"/>
            </p:cNvPr>
            <p:cNvSpPr/>
            <p:nvPr>
              <p:custDataLst>
                <p:tags r:id="rId1"/>
              </p:custDataLst>
            </p:nvPr>
          </p:nvSpPr>
          <p:spPr>
            <a:xfrm flipH="1">
              <a:off x="2642683" y="664479"/>
              <a:ext cx="491441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溶质质量分数</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题型四</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2721255"/>
            <a:ext cx="10738222" cy="36471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200" b="1" dirty="0" smtClean="0">
                <a:latin typeface="Times New Roman" pitchFamily="18" charset="0"/>
                <a:ea typeface="宋体" pitchFamily="2" charset="-122"/>
                <a:cs typeface="Times New Roman" pitchFamily="18" charset="0"/>
              </a:rPr>
              <a:t>例</a:t>
            </a:r>
            <a:r>
              <a:rPr lang="en-US" altLang="zh-CN" sz="2200" b="1" dirty="0" smtClean="0">
                <a:latin typeface="Times New Roman" pitchFamily="18" charset="0"/>
                <a:ea typeface="宋体" pitchFamily="2" charset="-122"/>
                <a:cs typeface="Times New Roman" pitchFamily="18" charset="0"/>
              </a:rPr>
              <a:t>4</a:t>
            </a:r>
            <a:r>
              <a:rPr lang="zh-CN" altLang="en-US" sz="2200" b="1" dirty="0" smtClean="0">
                <a:latin typeface="Times New Roman" pitchFamily="18" charset="0"/>
                <a:ea typeface="宋体" pitchFamily="2" charset="-122"/>
                <a:cs typeface="Times New Roman" pitchFamily="18" charset="0"/>
              </a:rPr>
              <a:t>  （</a:t>
            </a:r>
            <a:r>
              <a:rPr lang="en-US" altLang="zh-CN" sz="2200" b="1" dirty="0" smtClean="0">
                <a:latin typeface="Times New Roman" pitchFamily="18" charset="0"/>
                <a:ea typeface="宋体" pitchFamily="2" charset="-122"/>
                <a:cs typeface="Times New Roman" pitchFamily="18" charset="0"/>
              </a:rPr>
              <a:t>2021•</a:t>
            </a:r>
            <a:r>
              <a:rPr lang="zh-CN" altLang="en-US" sz="2200" b="1" dirty="0">
                <a:latin typeface="Times New Roman" pitchFamily="18" charset="0"/>
                <a:ea typeface="宋体" pitchFamily="2" charset="-122"/>
                <a:cs typeface="Times New Roman" pitchFamily="18" charset="0"/>
              </a:rPr>
              <a:t>唐山滦州市模拟）关于溶液的</a:t>
            </a:r>
            <a:r>
              <a:rPr lang="zh-CN" altLang="en-US" sz="2200" b="1" dirty="0" smtClean="0">
                <a:latin typeface="Times New Roman" pitchFamily="18" charset="0"/>
                <a:ea typeface="宋体" pitchFamily="2" charset="-122"/>
                <a:cs typeface="Times New Roman" pitchFamily="18" charset="0"/>
              </a:rPr>
              <a:t>组成，下列</a:t>
            </a:r>
            <a:r>
              <a:rPr lang="zh-CN" altLang="en-US" sz="2200" b="1" dirty="0">
                <a:latin typeface="Times New Roman" pitchFamily="18" charset="0"/>
                <a:ea typeface="宋体" pitchFamily="2" charset="-122"/>
                <a:cs typeface="Times New Roman" pitchFamily="18" charset="0"/>
              </a:rPr>
              <a:t>说法正确的是（ 　　</a:t>
            </a:r>
            <a:r>
              <a:rPr lang="zh-CN" altLang="en-US" sz="2200" b="1" dirty="0" smtClean="0">
                <a:latin typeface="Times New Roman" pitchFamily="18" charset="0"/>
                <a:ea typeface="宋体" pitchFamily="2" charset="-122"/>
                <a:cs typeface="Times New Roman" pitchFamily="18" charset="0"/>
              </a:rPr>
              <a:t>）</a:t>
            </a:r>
            <a:endParaRPr lang="en-US" altLang="zh-CN" sz="2200" b="1" dirty="0" smtClean="0">
              <a:latin typeface="Times New Roman" pitchFamily="18" charset="0"/>
              <a:ea typeface="宋体" pitchFamily="2" charset="-122"/>
              <a:cs typeface="Times New Roman" pitchFamily="18" charset="0"/>
            </a:endParaRPr>
          </a:p>
          <a:p>
            <a:pPr algn="just">
              <a:lnSpc>
                <a:spcPct val="150000"/>
              </a:lnSpc>
            </a:pPr>
            <a:endParaRPr lang="en-US" altLang="zh-CN" sz="2200" b="1" dirty="0">
              <a:latin typeface="Times New Roman" pitchFamily="18" charset="0"/>
              <a:ea typeface="宋体" pitchFamily="2" charset="-122"/>
              <a:cs typeface="Times New Roman" pitchFamily="18" charset="0"/>
            </a:endParaRPr>
          </a:p>
          <a:p>
            <a:pPr algn="just">
              <a:lnSpc>
                <a:spcPct val="150000"/>
              </a:lnSpc>
            </a:pPr>
            <a:r>
              <a:rPr lang="en-US" altLang="zh-CN" sz="2200" b="1" dirty="0">
                <a:latin typeface="Times New Roman" pitchFamily="18" charset="0"/>
                <a:ea typeface="宋体" pitchFamily="2" charset="-122"/>
                <a:cs typeface="Times New Roman" pitchFamily="18" charset="0"/>
              </a:rPr>
              <a:t>A.</a:t>
            </a:r>
            <a:r>
              <a:rPr lang="zh-CN" altLang="en-US" sz="2200" b="1" dirty="0">
                <a:latin typeface="Times New Roman" pitchFamily="18" charset="0"/>
                <a:ea typeface="宋体" pitchFamily="2" charset="-122"/>
                <a:cs typeface="Times New Roman" pitchFamily="18" charset="0"/>
              </a:rPr>
              <a:t>溶液是由溶质和溶剂组成的化合物</a:t>
            </a:r>
          </a:p>
          <a:p>
            <a:pPr algn="just">
              <a:lnSpc>
                <a:spcPct val="150000"/>
              </a:lnSpc>
            </a:pPr>
            <a:r>
              <a:rPr lang="en-US" altLang="zh-CN" sz="2200" b="1" dirty="0">
                <a:latin typeface="Times New Roman" pitchFamily="18" charset="0"/>
                <a:ea typeface="宋体" pitchFamily="2" charset="-122"/>
                <a:cs typeface="Times New Roman" pitchFamily="18" charset="0"/>
              </a:rPr>
              <a:t>B.</a:t>
            </a:r>
            <a:r>
              <a:rPr lang="zh-CN" altLang="en-US" sz="2200" b="1" dirty="0">
                <a:latin typeface="Times New Roman" pitchFamily="18" charset="0"/>
                <a:ea typeface="宋体" pitchFamily="2" charset="-122"/>
                <a:cs typeface="Times New Roman" pitchFamily="18" charset="0"/>
              </a:rPr>
              <a:t>向</a:t>
            </a:r>
            <a:r>
              <a:rPr lang="en-US" altLang="zh-CN" sz="2200" b="1" dirty="0">
                <a:latin typeface="Times New Roman" pitchFamily="18" charset="0"/>
                <a:ea typeface="宋体" pitchFamily="2" charset="-122"/>
                <a:cs typeface="Times New Roman" pitchFamily="18" charset="0"/>
              </a:rPr>
              <a:t>100 g</a:t>
            </a:r>
            <a:r>
              <a:rPr lang="zh-CN" altLang="en-US" sz="2200" b="1" dirty="0">
                <a:latin typeface="Times New Roman" pitchFamily="18" charset="0"/>
                <a:ea typeface="宋体" pitchFamily="2" charset="-122"/>
                <a:cs typeface="Times New Roman" pitchFamily="18" charset="0"/>
              </a:rPr>
              <a:t>蔗糖溶液中加入</a:t>
            </a:r>
            <a:r>
              <a:rPr lang="en-US" altLang="zh-CN" sz="2200" b="1" dirty="0">
                <a:latin typeface="Times New Roman" pitchFamily="18" charset="0"/>
                <a:ea typeface="宋体" pitchFamily="2" charset="-122"/>
                <a:cs typeface="Times New Roman" pitchFamily="18" charset="0"/>
              </a:rPr>
              <a:t>100 g</a:t>
            </a:r>
            <a:r>
              <a:rPr lang="zh-CN" altLang="en-US" sz="2200" b="1" dirty="0">
                <a:latin typeface="Times New Roman" pitchFamily="18" charset="0"/>
                <a:ea typeface="宋体" pitchFamily="2" charset="-122"/>
                <a:cs typeface="Times New Roman" pitchFamily="18" charset="0"/>
              </a:rPr>
              <a:t>水</a:t>
            </a:r>
            <a:r>
              <a:rPr lang="zh-CN" altLang="en-US" sz="2200" b="1" dirty="0" smtClean="0">
                <a:latin typeface="Times New Roman" pitchFamily="18" charset="0"/>
                <a:ea typeface="宋体" pitchFamily="2" charset="-122"/>
                <a:cs typeface="Times New Roman" pitchFamily="18" charset="0"/>
              </a:rPr>
              <a:t>后，溶质</a:t>
            </a:r>
            <a:r>
              <a:rPr lang="zh-CN" altLang="en-US" sz="2200" b="1" dirty="0">
                <a:latin typeface="Times New Roman" pitchFamily="18" charset="0"/>
                <a:ea typeface="宋体" pitchFamily="2" charset="-122"/>
                <a:cs typeface="Times New Roman" pitchFamily="18" charset="0"/>
              </a:rPr>
              <a:t>的质量不变</a:t>
            </a:r>
          </a:p>
          <a:p>
            <a:pPr algn="just">
              <a:lnSpc>
                <a:spcPct val="150000"/>
              </a:lnSpc>
            </a:pPr>
            <a:r>
              <a:rPr lang="en-US" altLang="zh-CN" sz="2200" b="1" dirty="0">
                <a:latin typeface="Times New Roman" pitchFamily="18" charset="0"/>
                <a:ea typeface="宋体" pitchFamily="2" charset="-122"/>
                <a:cs typeface="Times New Roman" pitchFamily="18" charset="0"/>
              </a:rPr>
              <a:t>C.100 g</a:t>
            </a:r>
            <a:r>
              <a:rPr lang="zh-CN" altLang="en-US" sz="2200" b="1" dirty="0">
                <a:latin typeface="Times New Roman" pitchFamily="18" charset="0"/>
                <a:ea typeface="宋体" pitchFamily="2" charset="-122"/>
                <a:cs typeface="Times New Roman" pitchFamily="18" charset="0"/>
              </a:rPr>
              <a:t>水溶解</a:t>
            </a:r>
            <a:r>
              <a:rPr lang="en-US" altLang="zh-CN" sz="2200" b="1" dirty="0">
                <a:latin typeface="Times New Roman" pitchFamily="18" charset="0"/>
                <a:ea typeface="宋体" pitchFamily="2" charset="-122"/>
                <a:cs typeface="Times New Roman" pitchFamily="18" charset="0"/>
              </a:rPr>
              <a:t>20 g</a:t>
            </a:r>
            <a:r>
              <a:rPr lang="zh-CN" altLang="en-US" sz="2200" b="1" dirty="0" smtClean="0">
                <a:latin typeface="Times New Roman" pitchFamily="18" charset="0"/>
                <a:ea typeface="宋体" pitchFamily="2" charset="-122"/>
                <a:cs typeface="Times New Roman" pitchFamily="18" charset="0"/>
              </a:rPr>
              <a:t>食盐，所得</a:t>
            </a:r>
            <a:r>
              <a:rPr lang="zh-CN" altLang="en-US" sz="2200" b="1" dirty="0">
                <a:latin typeface="Times New Roman" pitchFamily="18" charset="0"/>
                <a:ea typeface="宋体" pitchFamily="2" charset="-122"/>
                <a:cs typeface="Times New Roman" pitchFamily="18" charset="0"/>
              </a:rPr>
              <a:t>溶液的溶质质量分数为</a:t>
            </a:r>
            <a:r>
              <a:rPr lang="en-US" altLang="zh-CN" sz="2200" b="1" dirty="0">
                <a:latin typeface="Times New Roman" pitchFamily="18" charset="0"/>
                <a:ea typeface="宋体" pitchFamily="2" charset="-122"/>
                <a:cs typeface="Times New Roman" pitchFamily="18" charset="0"/>
              </a:rPr>
              <a:t>20 </a:t>
            </a:r>
          </a:p>
          <a:p>
            <a:pPr algn="just">
              <a:lnSpc>
                <a:spcPct val="150000"/>
              </a:lnSpc>
            </a:pPr>
            <a:r>
              <a:rPr lang="en-US" altLang="zh-CN" sz="2200" b="1" dirty="0">
                <a:latin typeface="Times New Roman" pitchFamily="18" charset="0"/>
                <a:ea typeface="宋体" pitchFamily="2" charset="-122"/>
                <a:cs typeface="Times New Roman" pitchFamily="18" charset="0"/>
              </a:rPr>
              <a:t>D.</a:t>
            </a:r>
            <a:r>
              <a:rPr lang="zh-CN" altLang="en-US" sz="2200" b="1" dirty="0">
                <a:latin typeface="Times New Roman" pitchFamily="18" charset="0"/>
                <a:ea typeface="宋体" pitchFamily="2" charset="-122"/>
                <a:cs typeface="Times New Roman" pitchFamily="18" charset="0"/>
              </a:rPr>
              <a:t>从溶质质量分数为</a:t>
            </a:r>
            <a:r>
              <a:rPr lang="en-US" altLang="zh-CN" sz="2200" b="1" dirty="0">
                <a:latin typeface="Times New Roman" pitchFamily="18" charset="0"/>
                <a:ea typeface="宋体" pitchFamily="2" charset="-122"/>
                <a:cs typeface="Times New Roman" pitchFamily="18" charset="0"/>
              </a:rPr>
              <a:t>20 </a:t>
            </a:r>
            <a:r>
              <a:rPr lang="zh-CN" altLang="en-US" sz="2200" b="1" dirty="0">
                <a:latin typeface="Times New Roman" pitchFamily="18" charset="0"/>
                <a:ea typeface="宋体" pitchFamily="2" charset="-122"/>
                <a:cs typeface="Times New Roman" pitchFamily="18" charset="0"/>
              </a:rPr>
              <a:t>的</a:t>
            </a:r>
            <a:r>
              <a:rPr lang="en-US" altLang="zh-CN" sz="2200" b="1" dirty="0">
                <a:latin typeface="Times New Roman" pitchFamily="18" charset="0"/>
                <a:ea typeface="宋体" pitchFamily="2" charset="-122"/>
                <a:cs typeface="Times New Roman" pitchFamily="18" charset="0"/>
              </a:rPr>
              <a:t>100 g</a:t>
            </a:r>
            <a:r>
              <a:rPr lang="zh-CN" altLang="en-US" sz="2200" b="1" dirty="0">
                <a:latin typeface="Times New Roman" pitchFamily="18" charset="0"/>
                <a:ea typeface="宋体" pitchFamily="2" charset="-122"/>
                <a:cs typeface="Times New Roman" pitchFamily="18" charset="0"/>
              </a:rPr>
              <a:t>碳酸钠溶液中取出</a:t>
            </a:r>
            <a:r>
              <a:rPr lang="en-US" altLang="zh-CN" sz="2200" b="1" dirty="0">
                <a:latin typeface="Times New Roman" pitchFamily="18" charset="0"/>
                <a:ea typeface="宋体" pitchFamily="2" charset="-122"/>
                <a:cs typeface="Times New Roman" pitchFamily="18" charset="0"/>
              </a:rPr>
              <a:t>10 g</a:t>
            </a:r>
            <a:r>
              <a:rPr lang="zh-CN" altLang="en-US" sz="2200" b="1" dirty="0" smtClean="0">
                <a:latin typeface="Times New Roman" pitchFamily="18" charset="0"/>
                <a:ea typeface="宋体" pitchFamily="2" charset="-122"/>
                <a:cs typeface="Times New Roman" pitchFamily="18" charset="0"/>
              </a:rPr>
              <a:t>溶液，则</a:t>
            </a:r>
            <a:r>
              <a:rPr lang="zh-CN" altLang="en-US" sz="2200" b="1" dirty="0">
                <a:latin typeface="Times New Roman" pitchFamily="18" charset="0"/>
                <a:ea typeface="宋体" pitchFamily="2" charset="-122"/>
                <a:cs typeface="Times New Roman" pitchFamily="18" charset="0"/>
              </a:rPr>
              <a:t>取出溶液的溶质质量分数为</a:t>
            </a:r>
            <a:r>
              <a:rPr lang="en-US" altLang="zh-CN" sz="2200" b="1" dirty="0" smtClean="0">
                <a:latin typeface="Times New Roman" pitchFamily="18" charset="0"/>
                <a:ea typeface="宋体" pitchFamily="2" charset="-122"/>
                <a:cs typeface="Times New Roman" pitchFamily="18" charset="0"/>
              </a:rPr>
              <a:t>2</a:t>
            </a:r>
            <a:r>
              <a:rPr lang="zh-CN" altLang="en-US" sz="2200" b="1" dirty="0" smtClean="0">
                <a:latin typeface="Times New Roman" pitchFamily="18" charset="0"/>
                <a:ea typeface="宋体" pitchFamily="2" charset="-122"/>
                <a:cs typeface="Times New Roman" pitchFamily="18" charset="0"/>
              </a:rPr>
              <a:t>％</a:t>
            </a:r>
            <a:endParaRPr lang="en-US" altLang="zh-CN" sz="2200" b="1" dirty="0">
              <a:latin typeface="Times New Roman" pitchFamily="18" charset="0"/>
              <a:ea typeface="宋体" pitchFamily="2" charset="-122"/>
              <a:cs typeface="Times New Roman" pitchFamily="18" charset="0"/>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8" name="矩形 27"/>
          <p:cNvSpPr/>
          <p:nvPr/>
        </p:nvSpPr>
        <p:spPr>
          <a:xfrm>
            <a:off x="9469258" y="2785122"/>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53952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2" name="TextBox 11"/>
              <p:cNvSpPr txBox="1"/>
              <p:nvPr/>
            </p:nvSpPr>
            <p:spPr>
              <a:xfrm>
                <a:off x="719998" y="1238498"/>
                <a:ext cx="10749511" cy="5341399"/>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认真</a:t>
                </a:r>
                <a:r>
                  <a:rPr lang="zh-CN" altLang="zh-CN" sz="2400" b="1" dirty="0">
                    <a:latin typeface="Times New Roman" pitchFamily="18" charset="0"/>
                    <a:cs typeface="Times New Roman" pitchFamily="18" charset="0"/>
                  </a:rPr>
                  <a:t>审题找出变化前后溶质、溶剂的变化情况。再根据公式进行计算。</a:t>
                </a:r>
              </a:p>
              <a:p>
                <a:pPr algn="just">
                  <a:lnSpc>
                    <a:spcPct val="150000"/>
                  </a:lnSpc>
                </a:pPr>
                <a:r>
                  <a:rPr lang="zh-CN" altLang="zh-CN" sz="2400" b="1" dirty="0">
                    <a:latin typeface="Times New Roman" pitchFamily="18" charset="0"/>
                    <a:cs typeface="Times New Roman" pitchFamily="18" charset="0"/>
                  </a:rPr>
                  <a:t>所有</a:t>
                </a:r>
                <a:r>
                  <a:rPr lang="zh-CN" altLang="zh-CN" sz="2400" b="1" dirty="0" smtClean="0">
                    <a:latin typeface="Times New Roman" pitchFamily="18" charset="0"/>
                    <a:cs typeface="Times New Roman" pitchFamily="18" charset="0"/>
                  </a:rPr>
                  <a:t>溶液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溶质</a:t>
                </a:r>
                <a:r>
                  <a:rPr lang="zh-CN" altLang="zh-CN" sz="2400" b="1" dirty="0">
                    <a:latin typeface="Times New Roman" pitchFamily="18" charset="0"/>
                    <a:cs typeface="Times New Roman" pitchFamily="18" charset="0"/>
                  </a:rPr>
                  <a:t>的质量分数</a:t>
                </a:r>
                <a:r>
                  <a:rPr lang="en-US" altLang="zh-CN" sz="2400" b="1" dirty="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
                </a:r>
                <a14:m>
                  <m:oMath xmlns:m="http://schemas.openxmlformats.org/officeDocument/2006/math">
                    <m:f>
                      <m:fPr>
                        <m:ctrlPr>
                          <a:rPr lang="zh-CN" altLang="zh-CN" sz="2400" b="1" i="1">
                            <a:latin typeface="Cambria Math"/>
                          </a:rPr>
                        </m:ctrlPr>
                      </m:fPr>
                      <m:num>
                        <m:r>
                          <m:rPr>
                            <m:nor/>
                          </m:rPr>
                          <a:rPr lang="zh-CN" altLang="zh-CN" sz="2400" b="1">
                            <a:latin typeface="Times New Roman" pitchFamily="18" charset="0"/>
                            <a:cs typeface="Times New Roman" pitchFamily="18" charset="0"/>
                          </a:rPr>
                          <m:t>溶质的质量</m:t>
                        </m:r>
                      </m:num>
                      <m:den>
                        <m:r>
                          <m:rPr>
                            <m:nor/>
                          </m:rPr>
                          <a:rPr lang="zh-CN" altLang="zh-CN" sz="2400" b="1">
                            <a:latin typeface="Times New Roman" pitchFamily="18" charset="0"/>
                            <a:cs typeface="Times New Roman" pitchFamily="18" charset="0"/>
                          </a:rPr>
                          <m:t>溶液的质量</m:t>
                        </m:r>
                      </m:den>
                    </m:f>
                  </m:oMath>
                </a14:m>
                <a:r>
                  <a:rPr lang="en-US" altLang="zh-CN" sz="2400" b="1" dirty="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100</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饱和溶液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溶质</a:t>
                </a:r>
                <a:r>
                  <a:rPr lang="zh-CN" altLang="zh-CN" sz="2400" b="1" dirty="0">
                    <a:latin typeface="Times New Roman" pitchFamily="18" charset="0"/>
                    <a:cs typeface="Times New Roman" pitchFamily="18" charset="0"/>
                  </a:rPr>
                  <a:t>的质量分数</a:t>
                </a:r>
                <a:r>
                  <a:rPr lang="en-US" altLang="zh-CN" sz="2400" b="1" dirty="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
                </a:r>
                <a14:m>
                  <m:oMath xmlns:m="http://schemas.openxmlformats.org/officeDocument/2006/math">
                    <m:f>
                      <m:fPr>
                        <m:ctrlPr>
                          <a:rPr lang="zh-CN" altLang="zh-CN" sz="2400" b="1" i="1">
                            <a:latin typeface="Cambria Math"/>
                          </a:rPr>
                        </m:ctrlPr>
                      </m:fPr>
                      <m:num>
                        <m:r>
                          <a:rPr lang="en-US" altLang="zh-CN" sz="2400" b="1" i="1">
                            <a:latin typeface="Cambria Math"/>
                          </a:rPr>
                          <m:t>𝑺</m:t>
                        </m:r>
                      </m:num>
                      <m:den>
                        <m:r>
                          <a:rPr lang="en-US" altLang="zh-CN" sz="2400" b="1" i="1">
                            <a:latin typeface="Cambria Math"/>
                          </a:rPr>
                          <m:t>𝑺</m:t>
                        </m:r>
                        <m:r>
                          <a:rPr lang="en-US" altLang="zh-CN" sz="2400" b="1">
                            <a:latin typeface="Cambria Math"/>
                          </a:rPr>
                          <m:t>+</m:t>
                        </m:r>
                        <m:r>
                          <a:rPr lang="en-US" altLang="zh-CN" sz="2400" b="1" i="1">
                            <a:latin typeface="Cambria Math"/>
                          </a:rPr>
                          <m:t>𝟏𝟎𝟎</m:t>
                        </m:r>
                        <m:r>
                          <m:rPr>
                            <m:nor/>
                          </m:rPr>
                          <a:rPr lang="en-US" altLang="zh-CN" sz="2400" b="1">
                            <a:latin typeface="Times New Roman" pitchFamily="18" charset="0"/>
                            <a:cs typeface="Times New Roman" pitchFamily="18" charset="0"/>
                          </a:rPr>
                          <m:t> </m:t>
                        </m:r>
                        <m:r>
                          <a:rPr lang="en-US" altLang="zh-CN" sz="2400" b="1" i="1">
                            <a:latin typeface="Cambria Math"/>
                          </a:rPr>
                          <m:t>𝒈</m:t>
                        </m:r>
                      </m:den>
                    </m:f>
                  </m:oMath>
                </a14:m>
                <a:r>
                  <a:rPr lang="en-US" altLang="zh-CN" sz="2400" b="1" dirty="0">
                    <a:latin typeface="Times New Roman" pitchFamily="18" charset="0"/>
                    <a:cs typeface="Times New Roman" pitchFamily="18" charset="0"/>
                  </a:rPr>
                  <a:t>×100 </a:t>
                </a:r>
                <a:r>
                  <a:rPr lang="zh-CN" altLang="en-US" sz="2400" b="1" dirty="0">
                    <a:latin typeface="Times New Roman" pitchFamily="18" charset="0"/>
                    <a:cs typeface="Times New Roman" pitchFamily="18" charset="0"/>
                  </a:rPr>
                  <a:t>％</a:t>
                </a:r>
                <a:r>
                  <a:rPr lang="en-US" altLang="zh-CN" sz="2400" b="1" dirty="0" smtClean="0">
                    <a:latin typeface="宋体" pitchFamily="2" charset="-122"/>
                    <a:ea typeface="宋体" pitchFamily="2" charset="-122"/>
                    <a:cs typeface="Times New Roman" pitchFamily="18" charset="0"/>
                  </a:rPr>
                  <a:t>(</a:t>
                </a:r>
                <a:r>
                  <a:rPr lang="en-US" altLang="zh-CN" sz="2400" b="1" i="1" dirty="0">
                    <a:latin typeface="Times New Roman" pitchFamily="18" charset="0"/>
                    <a:cs typeface="Times New Roman" pitchFamily="18" charset="0"/>
                  </a:rPr>
                  <a:t>S</a:t>
                </a:r>
                <a:r>
                  <a:rPr lang="zh-CN" altLang="zh-CN" sz="2400" b="1" dirty="0">
                    <a:latin typeface="Times New Roman" pitchFamily="18" charset="0"/>
                    <a:cs typeface="Times New Roman" pitchFamily="18" charset="0"/>
                  </a:rPr>
                  <a:t>表示对应温度下该溶质的</a:t>
                </a:r>
                <a:r>
                  <a:rPr lang="zh-CN" altLang="zh-CN" sz="2400" b="1" dirty="0">
                    <a:latin typeface="宋体" pitchFamily="2" charset="-122"/>
                    <a:ea typeface="宋体" pitchFamily="2" charset="-122"/>
                    <a:cs typeface="Times New Roman" pitchFamily="18" charset="0"/>
                  </a:rPr>
                  <a:t>溶解度</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a:t>
                </a:r>
              </a:p>
              <a:p>
                <a:pPr algn="just">
                  <a:lnSpc>
                    <a:spcPct val="150000"/>
                  </a:lnSpc>
                </a:pPr>
                <a:r>
                  <a:rPr lang="zh-CN" altLang="zh-CN" sz="2400" b="1" dirty="0">
                    <a:latin typeface="Times New Roman" pitchFamily="18" charset="0"/>
                    <a:cs typeface="Times New Roman" pitchFamily="18" charset="0"/>
                  </a:rPr>
                  <a:t>溶液的质量</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溶质的质量</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溶剂的质量</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溶液的体积</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溶液的密度。</a:t>
                </a:r>
              </a:p>
              <a:p>
                <a:pPr algn="just">
                  <a:lnSpc>
                    <a:spcPct val="150000"/>
                  </a:lnSpc>
                </a:pPr>
                <a:r>
                  <a:rPr lang="zh-CN" altLang="zh-CN" sz="2400" b="1" dirty="0">
                    <a:latin typeface="Times New Roman" pitchFamily="18" charset="0"/>
                    <a:cs typeface="Times New Roman" pitchFamily="18" charset="0"/>
                  </a:rPr>
                  <a:t>溶质的质量</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溶液的质量</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溶质的质量分数。</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未</a:t>
                </a:r>
                <a:r>
                  <a:rPr lang="zh-CN" altLang="zh-CN" sz="2400" b="1" dirty="0">
                    <a:latin typeface="Times New Roman" pitchFamily="18" charset="0"/>
                    <a:cs typeface="Times New Roman" pitchFamily="18" charset="0"/>
                  </a:rPr>
                  <a:t>溶解的质量不能计入溶质的质量</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溶质的质量分数一般用百分数来表示</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不能用分数表示。饱和溶液中</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溶质的质量分数达到该条件下的最大</a:t>
                </a:r>
                <a:r>
                  <a:rPr lang="zh-CN" altLang="zh-CN" sz="2400" b="1" dirty="0" smtClean="0">
                    <a:latin typeface="Times New Roman" pitchFamily="18" charset="0"/>
                    <a:cs typeface="Times New Roman" pitchFamily="18" charset="0"/>
                  </a:rPr>
                  <a:t>值</a:t>
                </a:r>
                <a:r>
                  <a:rPr lang="zh-CN" altLang="en-US" sz="2400" b="1" dirty="0" smtClean="0">
                    <a:latin typeface="Times New Roman" pitchFamily="18" charset="0"/>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a:xfrm>
                <a:off x="719998" y="1238498"/>
                <a:ext cx="10749511" cy="5341399"/>
              </a:xfrm>
              <a:prstGeom prst="rect">
                <a:avLst/>
              </a:prstGeom>
              <a:blipFill rotWithShape="1">
                <a:blip r:embed="rId3"/>
                <a:stretch>
                  <a:fillRect l="-851" r="-908" b="-457"/>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4628889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553157" y="1904546"/>
            <a:ext cx="11225172" cy="3416320"/>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石家庄桥西区模拟）用</a:t>
            </a:r>
            <a:r>
              <a:rPr lang="en-US" altLang="zh-CN" sz="2400" b="1" dirty="0">
                <a:latin typeface="Times New Roman" pitchFamily="18" charset="0"/>
                <a:ea typeface="宋体" pitchFamily="2" charset="-122"/>
                <a:cs typeface="Times New Roman" pitchFamily="18" charset="0"/>
              </a:rPr>
              <a:t>100 g </a:t>
            </a:r>
            <a:r>
              <a:rPr lang="en-US" altLang="zh-CN" sz="2400" b="1" dirty="0" smtClean="0">
                <a:latin typeface="Times New Roman" pitchFamily="18" charset="0"/>
                <a:ea typeface="宋体" pitchFamily="2" charset="-122"/>
                <a:cs typeface="Times New Roman" pitchFamily="18" charset="0"/>
              </a:rPr>
              <a:t>98</a:t>
            </a:r>
            <a:r>
              <a:rPr lang="zh-CN" altLang="en-US" sz="2400" b="1" dirty="0" smtClean="0">
                <a:latin typeface="Times New Roman" pitchFamily="18" charset="0"/>
                <a:ea typeface="宋体" pitchFamily="2" charset="-122"/>
                <a:cs typeface="Times New Roman" pitchFamily="18" charset="0"/>
              </a:rPr>
              <a:t>％的</a:t>
            </a:r>
            <a:r>
              <a:rPr lang="zh-CN" altLang="en-US" sz="2400" b="1" dirty="0">
                <a:latin typeface="Times New Roman" pitchFamily="18" charset="0"/>
                <a:ea typeface="宋体" pitchFamily="2" charset="-122"/>
                <a:cs typeface="Times New Roman" pitchFamily="18" charset="0"/>
              </a:rPr>
              <a:t>浓</a:t>
            </a:r>
            <a:r>
              <a:rPr lang="en-US" altLang="zh-CN" sz="2400" b="1" dirty="0">
                <a:latin typeface="Times New Roman" pitchFamily="18" charset="0"/>
                <a:ea typeface="宋体" pitchFamily="2" charset="-122"/>
                <a:cs typeface="Times New Roman" pitchFamily="18" charset="0"/>
              </a:rPr>
              <a:t>H</a:t>
            </a:r>
            <a:r>
              <a:rPr lang="en-US" altLang="zh-CN" sz="2400" b="1" baseline="-25000" dirty="0">
                <a:latin typeface="Times New Roman" pitchFamily="18" charset="0"/>
                <a:ea typeface="宋体" pitchFamily="2" charset="-122"/>
                <a:cs typeface="Times New Roman" pitchFamily="18" charset="0"/>
              </a:rPr>
              <a:t>2</a:t>
            </a:r>
            <a:r>
              <a:rPr lang="en-US" altLang="zh-CN" sz="2400" b="1" dirty="0">
                <a:latin typeface="Times New Roman" pitchFamily="18" charset="0"/>
                <a:ea typeface="宋体" pitchFamily="2" charset="-122"/>
                <a:cs typeface="Times New Roman" pitchFamily="18" charset="0"/>
              </a:rPr>
              <a:t>SO</a:t>
            </a:r>
            <a:r>
              <a:rPr lang="en-US" altLang="zh-CN" sz="2400" b="1" baseline="-25000" dirty="0">
                <a:latin typeface="Times New Roman" pitchFamily="18" charset="0"/>
                <a:ea typeface="宋体" pitchFamily="2" charset="-122"/>
                <a:cs typeface="Times New Roman" pitchFamily="18" charset="0"/>
              </a:rPr>
              <a:t>4</a:t>
            </a:r>
            <a:r>
              <a:rPr lang="zh-CN" altLang="en-US" sz="2400" b="1" dirty="0">
                <a:latin typeface="Times New Roman" pitchFamily="18" charset="0"/>
                <a:ea typeface="宋体" pitchFamily="2" charset="-122"/>
                <a:cs typeface="Times New Roman" pitchFamily="18" charset="0"/>
              </a:rPr>
              <a:t>配制成</a:t>
            </a:r>
            <a:r>
              <a:rPr lang="en-US" altLang="zh-CN" sz="2400" b="1" dirty="0" smtClean="0">
                <a:latin typeface="Times New Roman" pitchFamily="18" charset="0"/>
                <a:ea typeface="宋体" pitchFamily="2" charset="-122"/>
                <a:cs typeface="Times New Roman" pitchFamily="18" charset="0"/>
              </a:rPr>
              <a:t>20</a:t>
            </a:r>
            <a:r>
              <a:rPr lang="zh-CN" altLang="en-US" sz="2400" b="1" dirty="0" smtClean="0">
                <a:latin typeface="Times New Roman" pitchFamily="18" charset="0"/>
                <a:ea typeface="宋体" pitchFamily="2" charset="-122"/>
                <a:cs typeface="Times New Roman" pitchFamily="18" charset="0"/>
              </a:rPr>
              <a:t>％的</a:t>
            </a:r>
            <a:r>
              <a:rPr lang="zh-CN" altLang="en-US" sz="2400" b="1" dirty="0">
                <a:latin typeface="Times New Roman" pitchFamily="18" charset="0"/>
                <a:ea typeface="宋体" pitchFamily="2" charset="-122"/>
                <a:cs typeface="Times New Roman" pitchFamily="18" charset="0"/>
              </a:rPr>
              <a:t>稀</a:t>
            </a:r>
            <a:r>
              <a:rPr lang="en-US" altLang="zh-CN" sz="2400" b="1" dirty="0" smtClean="0">
                <a:latin typeface="Times New Roman" pitchFamily="18" charset="0"/>
                <a:ea typeface="宋体" pitchFamily="2" charset="-122"/>
                <a:cs typeface="Times New Roman" pitchFamily="18" charset="0"/>
              </a:rPr>
              <a:t>H</a:t>
            </a:r>
            <a:r>
              <a:rPr lang="en-US" altLang="zh-CN" sz="2400" b="1" baseline="-25000" dirty="0" smtClean="0">
                <a:latin typeface="Times New Roman" pitchFamily="18" charset="0"/>
                <a:ea typeface="宋体" pitchFamily="2" charset="-122"/>
                <a:cs typeface="Times New Roman" pitchFamily="18" charset="0"/>
              </a:rPr>
              <a:t>2</a:t>
            </a:r>
            <a:r>
              <a:rPr lang="en-US" altLang="zh-CN" sz="2400" b="1" dirty="0" smtClean="0">
                <a:latin typeface="Times New Roman" pitchFamily="18" charset="0"/>
                <a:ea typeface="宋体" pitchFamily="2" charset="-122"/>
                <a:cs typeface="Times New Roman" pitchFamily="18" charset="0"/>
              </a:rPr>
              <a:t>SO</a:t>
            </a:r>
            <a:r>
              <a:rPr lang="en-US" altLang="zh-CN" sz="2400" b="1" baseline="-25000"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，需要</a:t>
            </a:r>
            <a:r>
              <a:rPr lang="zh-CN" altLang="en-US" sz="2400" b="1" dirty="0">
                <a:latin typeface="Times New Roman" pitchFamily="18" charset="0"/>
                <a:ea typeface="宋体" pitchFamily="2" charset="-122"/>
                <a:cs typeface="Times New Roman" pitchFamily="18" charset="0"/>
              </a:rPr>
              <a:t>加水的质量为（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nn-NO" altLang="zh-CN" sz="2400" b="1" dirty="0">
                <a:latin typeface="Times New Roman" pitchFamily="18" charset="0"/>
                <a:ea typeface="宋体" pitchFamily="2" charset="-122"/>
                <a:cs typeface="Times New Roman" pitchFamily="18" charset="0"/>
              </a:rPr>
              <a:t>A.190 g	</a:t>
            </a:r>
            <a:r>
              <a:rPr lang="nn-NO" altLang="zh-CN" sz="2400" b="1" dirty="0" smtClean="0">
                <a:latin typeface="Times New Roman" pitchFamily="18" charset="0"/>
                <a:ea typeface="宋体" pitchFamily="2" charset="-122"/>
                <a:cs typeface="Times New Roman" pitchFamily="18" charset="0"/>
              </a:rPr>
              <a:t>        B.290 g                 C.390 </a:t>
            </a:r>
            <a:r>
              <a:rPr lang="nn-NO" altLang="zh-CN" sz="2400" b="1" dirty="0">
                <a:latin typeface="Times New Roman" pitchFamily="18" charset="0"/>
                <a:ea typeface="宋体" pitchFamily="2" charset="-122"/>
                <a:cs typeface="Times New Roman" pitchFamily="18" charset="0"/>
              </a:rPr>
              <a:t>g	</a:t>
            </a:r>
            <a:r>
              <a:rPr lang="nn-NO" altLang="zh-CN" sz="2400" b="1" dirty="0" smtClean="0">
                <a:latin typeface="Times New Roman" pitchFamily="18" charset="0"/>
                <a:ea typeface="宋体" pitchFamily="2" charset="-122"/>
                <a:cs typeface="Times New Roman" pitchFamily="18" charset="0"/>
              </a:rPr>
              <a:t>             D.490 </a:t>
            </a:r>
            <a:r>
              <a:rPr lang="nn-NO" altLang="zh-CN" sz="2400" b="1" dirty="0">
                <a:latin typeface="Times New Roman" pitchFamily="18" charset="0"/>
                <a:ea typeface="宋体" pitchFamily="2" charset="-122"/>
                <a:cs typeface="Times New Roman" pitchFamily="18" charset="0"/>
              </a:rPr>
              <a:t>g</a:t>
            </a:r>
          </a:p>
        </p:txBody>
      </p:sp>
      <p:sp>
        <p:nvSpPr>
          <p:cNvPr id="6" name="矩形 5"/>
          <p:cNvSpPr/>
          <p:nvPr/>
        </p:nvSpPr>
        <p:spPr>
          <a:xfrm>
            <a:off x="3228158" y="3659975"/>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610394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968358" y="1859390"/>
            <a:ext cx="10275378"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张家口怀安县期末）配制</a:t>
            </a:r>
            <a:r>
              <a:rPr lang="en-US" altLang="zh-CN" sz="2400" b="1" dirty="0" smtClean="0">
                <a:latin typeface="Times New Roman" pitchFamily="18" charset="0"/>
                <a:ea typeface="宋体" pitchFamily="2" charset="-122"/>
                <a:cs typeface="Times New Roman" pitchFamily="18" charset="0"/>
              </a:rPr>
              <a:t>10</a:t>
            </a:r>
            <a:r>
              <a:rPr lang="zh-CN" altLang="en-US" sz="2400" b="1" dirty="0" smtClean="0">
                <a:latin typeface="Times New Roman" pitchFamily="18" charset="0"/>
                <a:ea typeface="宋体" pitchFamily="2" charset="-122"/>
                <a:cs typeface="Times New Roman" pitchFamily="18" charset="0"/>
              </a:rPr>
              <a:t>％的</a:t>
            </a:r>
            <a:r>
              <a:rPr lang="zh-CN" altLang="en-US" sz="2400" b="1" dirty="0">
                <a:latin typeface="Times New Roman" pitchFamily="18" charset="0"/>
                <a:ea typeface="宋体" pitchFamily="2" charset="-122"/>
                <a:cs typeface="Times New Roman" pitchFamily="18" charset="0"/>
              </a:rPr>
              <a:t>盐酸</a:t>
            </a:r>
            <a:r>
              <a:rPr lang="en-US" altLang="zh-CN" sz="2400" b="1" dirty="0">
                <a:latin typeface="Times New Roman" pitchFamily="18" charset="0"/>
                <a:ea typeface="宋体" pitchFamily="2" charset="-122"/>
                <a:cs typeface="Times New Roman" pitchFamily="18" charset="0"/>
              </a:rPr>
              <a:t>360 </a:t>
            </a:r>
            <a:r>
              <a:rPr lang="en-US" altLang="zh-CN" sz="2400" b="1" dirty="0" smtClean="0">
                <a:latin typeface="Times New Roman" pitchFamily="18" charset="0"/>
                <a:ea typeface="宋体" pitchFamily="2" charset="-122"/>
                <a:cs typeface="Times New Roman" pitchFamily="18" charset="0"/>
              </a:rPr>
              <a:t>g</a:t>
            </a:r>
            <a:r>
              <a:rPr lang="zh-CN" altLang="en-US" sz="2400" b="1" dirty="0" smtClean="0">
                <a:latin typeface="Times New Roman" pitchFamily="18" charset="0"/>
                <a:ea typeface="宋体" pitchFamily="2" charset="-122"/>
                <a:cs typeface="Times New Roman" pitchFamily="18" charset="0"/>
              </a:rPr>
              <a:t>，需要</a:t>
            </a:r>
            <a:r>
              <a:rPr lang="zh-CN" altLang="en-US" sz="2400" b="1" dirty="0">
                <a:latin typeface="Times New Roman" pitchFamily="18" charset="0"/>
                <a:ea typeface="宋体" pitchFamily="2" charset="-122"/>
                <a:cs typeface="Times New Roman" pitchFamily="18" charset="0"/>
              </a:rPr>
              <a:t>市售</a:t>
            </a:r>
            <a:r>
              <a:rPr lang="en-US" altLang="zh-CN" sz="2400" b="1" dirty="0" smtClean="0">
                <a:latin typeface="Times New Roman" pitchFamily="18" charset="0"/>
                <a:ea typeface="宋体" pitchFamily="2" charset="-122"/>
                <a:cs typeface="Times New Roman" pitchFamily="18" charset="0"/>
              </a:rPr>
              <a:t>36</a:t>
            </a:r>
            <a:r>
              <a:rPr lang="zh-CN" altLang="en-US" sz="2400" b="1" dirty="0" smtClean="0">
                <a:latin typeface="Times New Roman" pitchFamily="18" charset="0"/>
                <a:ea typeface="宋体" pitchFamily="2" charset="-122"/>
                <a:cs typeface="Times New Roman" pitchFamily="18" charset="0"/>
              </a:rPr>
              <a:t>％的</a:t>
            </a:r>
            <a:r>
              <a:rPr lang="zh-CN" altLang="en-US" sz="2400" b="1" dirty="0">
                <a:latin typeface="Times New Roman" pitchFamily="18" charset="0"/>
                <a:ea typeface="宋体" pitchFamily="2" charset="-122"/>
                <a:cs typeface="Times New Roman" pitchFamily="18" charset="0"/>
              </a:rPr>
              <a:t>浓盐酸和纯净水的质量分别是（　　</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浓盐酸</a:t>
            </a:r>
            <a:r>
              <a:rPr lang="en-US" altLang="zh-CN" sz="2400" b="1" dirty="0">
                <a:latin typeface="Times New Roman" pitchFamily="18" charset="0"/>
                <a:ea typeface="宋体" pitchFamily="2" charset="-122"/>
                <a:cs typeface="Times New Roman" pitchFamily="18" charset="0"/>
              </a:rPr>
              <a:t>120 </a:t>
            </a:r>
            <a:r>
              <a:rPr lang="en-US" altLang="zh-CN" sz="2400" b="1" dirty="0" smtClean="0">
                <a:latin typeface="Times New Roman" pitchFamily="18" charset="0"/>
                <a:ea typeface="宋体" pitchFamily="2" charset="-122"/>
                <a:cs typeface="Times New Roman" pitchFamily="18" charset="0"/>
              </a:rPr>
              <a:t>g</a:t>
            </a:r>
            <a:r>
              <a:rPr lang="zh-CN" altLang="en-US" sz="2400" b="1" dirty="0" smtClean="0">
                <a:latin typeface="Times New Roman" pitchFamily="18" charset="0"/>
                <a:ea typeface="宋体" pitchFamily="2" charset="-122"/>
                <a:cs typeface="Times New Roman" pitchFamily="18" charset="0"/>
              </a:rPr>
              <a:t>，水</a:t>
            </a:r>
            <a:r>
              <a:rPr lang="en-US" altLang="zh-CN" sz="2400" b="1" dirty="0">
                <a:latin typeface="Times New Roman" pitchFamily="18" charset="0"/>
                <a:ea typeface="宋体" pitchFamily="2" charset="-122"/>
                <a:cs typeface="Times New Roman" pitchFamily="18" charset="0"/>
              </a:rPr>
              <a:t>240 g</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浓盐酸</a:t>
            </a:r>
            <a:r>
              <a:rPr lang="en-US" altLang="zh-CN" sz="2400" b="1" dirty="0">
                <a:latin typeface="Times New Roman" pitchFamily="18" charset="0"/>
                <a:ea typeface="宋体" pitchFamily="2" charset="-122"/>
                <a:cs typeface="Times New Roman" pitchFamily="18" charset="0"/>
              </a:rPr>
              <a:t>110 </a:t>
            </a:r>
            <a:r>
              <a:rPr lang="en-US" altLang="zh-CN" sz="2400" b="1" dirty="0" smtClean="0">
                <a:latin typeface="Times New Roman" pitchFamily="18" charset="0"/>
                <a:ea typeface="宋体" pitchFamily="2" charset="-122"/>
                <a:cs typeface="Times New Roman" pitchFamily="18" charset="0"/>
              </a:rPr>
              <a:t>g</a:t>
            </a:r>
            <a:r>
              <a:rPr lang="zh-CN" altLang="en-US" sz="2400" b="1" dirty="0" smtClean="0">
                <a:latin typeface="Times New Roman" pitchFamily="18" charset="0"/>
                <a:ea typeface="宋体" pitchFamily="2" charset="-122"/>
                <a:cs typeface="Times New Roman" pitchFamily="18" charset="0"/>
              </a:rPr>
              <a:t>，水</a:t>
            </a:r>
            <a:r>
              <a:rPr lang="en-US" altLang="zh-CN" sz="2400" b="1" dirty="0">
                <a:latin typeface="Times New Roman" pitchFamily="18" charset="0"/>
                <a:ea typeface="宋体" pitchFamily="2" charset="-122"/>
                <a:cs typeface="Times New Roman" pitchFamily="18" charset="0"/>
              </a:rPr>
              <a:t>250 g</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浓盐酸</a:t>
            </a:r>
            <a:r>
              <a:rPr lang="en-US" altLang="zh-CN" sz="2400" b="1" dirty="0">
                <a:latin typeface="Times New Roman" pitchFamily="18" charset="0"/>
                <a:ea typeface="宋体" pitchFamily="2" charset="-122"/>
                <a:cs typeface="Times New Roman" pitchFamily="18" charset="0"/>
              </a:rPr>
              <a:t>130 </a:t>
            </a:r>
            <a:r>
              <a:rPr lang="en-US" altLang="zh-CN" sz="2400" b="1" dirty="0" smtClean="0">
                <a:latin typeface="Times New Roman" pitchFamily="18" charset="0"/>
                <a:ea typeface="宋体" pitchFamily="2" charset="-122"/>
                <a:cs typeface="Times New Roman" pitchFamily="18" charset="0"/>
              </a:rPr>
              <a:t>g</a:t>
            </a:r>
            <a:r>
              <a:rPr lang="zh-CN" altLang="en-US" sz="2400" b="1" dirty="0" smtClean="0">
                <a:latin typeface="Times New Roman" pitchFamily="18" charset="0"/>
                <a:ea typeface="宋体" pitchFamily="2" charset="-122"/>
                <a:cs typeface="Times New Roman" pitchFamily="18" charset="0"/>
              </a:rPr>
              <a:t>，水</a:t>
            </a:r>
            <a:r>
              <a:rPr lang="en-US" altLang="zh-CN" sz="2400" b="1" dirty="0">
                <a:latin typeface="Times New Roman" pitchFamily="18" charset="0"/>
                <a:ea typeface="宋体" pitchFamily="2" charset="-122"/>
                <a:cs typeface="Times New Roman" pitchFamily="18" charset="0"/>
              </a:rPr>
              <a:t>230 g</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浓盐酸</a:t>
            </a:r>
            <a:r>
              <a:rPr lang="en-US" altLang="zh-CN" sz="2400" b="1" dirty="0">
                <a:latin typeface="Times New Roman" pitchFamily="18" charset="0"/>
                <a:ea typeface="宋体" pitchFamily="2" charset="-122"/>
                <a:cs typeface="Times New Roman" pitchFamily="18" charset="0"/>
              </a:rPr>
              <a:t>100 </a:t>
            </a:r>
            <a:r>
              <a:rPr lang="en-US" altLang="zh-CN" sz="2400" b="1" dirty="0" smtClean="0">
                <a:latin typeface="Times New Roman" pitchFamily="18" charset="0"/>
                <a:ea typeface="宋体" pitchFamily="2" charset="-122"/>
                <a:cs typeface="Times New Roman" pitchFamily="18" charset="0"/>
              </a:rPr>
              <a:t>g</a:t>
            </a:r>
            <a:r>
              <a:rPr lang="zh-CN" altLang="en-US" sz="2400" b="1" dirty="0" smtClean="0">
                <a:latin typeface="Times New Roman" pitchFamily="18" charset="0"/>
                <a:ea typeface="宋体" pitchFamily="2" charset="-122"/>
                <a:cs typeface="Times New Roman" pitchFamily="18" charset="0"/>
              </a:rPr>
              <a:t>，水</a:t>
            </a:r>
            <a:r>
              <a:rPr lang="en-US" altLang="zh-CN" sz="2400" b="1" dirty="0">
                <a:latin typeface="Times New Roman" pitchFamily="18" charset="0"/>
                <a:ea typeface="宋体" pitchFamily="2" charset="-122"/>
                <a:cs typeface="Times New Roman" pitchFamily="18" charset="0"/>
              </a:rPr>
              <a:t>260 </a:t>
            </a:r>
            <a:r>
              <a:rPr lang="en-US" altLang="zh-CN" sz="2400" b="1" dirty="0" smtClean="0">
                <a:latin typeface="Times New Roman" pitchFamily="18" charset="0"/>
                <a:ea typeface="宋体" pitchFamily="2" charset="-122"/>
                <a:cs typeface="Times New Roman" pitchFamily="18" charset="0"/>
              </a:rPr>
              <a:t>g</a:t>
            </a:r>
            <a:endParaRPr lang="en-US" altLang="zh-CN" sz="2400" b="1" dirty="0">
              <a:latin typeface="Times New Roman" pitchFamily="18" charset="0"/>
              <a:ea typeface="宋体" pitchFamily="2" charset="-122"/>
              <a:cs typeface="Times New Roman" pitchFamily="18" charset="0"/>
            </a:endParaRPr>
          </a:p>
        </p:txBody>
      </p:sp>
      <p:sp>
        <p:nvSpPr>
          <p:cNvPr id="6" name="矩形 5"/>
          <p:cNvSpPr/>
          <p:nvPr/>
        </p:nvSpPr>
        <p:spPr>
          <a:xfrm>
            <a:off x="4862656" y="2516557"/>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260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968358" y="1949702"/>
            <a:ext cx="10275378" cy="1200329"/>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改编题）在其他条件不改变的情况</a:t>
            </a:r>
            <a:r>
              <a:rPr lang="zh-CN" altLang="en-US" sz="2400" b="1" dirty="0" smtClean="0">
                <a:latin typeface="Times New Roman" pitchFamily="18" charset="0"/>
                <a:ea typeface="宋体" pitchFamily="2" charset="-122"/>
                <a:cs typeface="Times New Roman" pitchFamily="18" charset="0"/>
              </a:rPr>
              <a:t>下，对</a:t>
            </a:r>
            <a:r>
              <a:rPr lang="zh-CN" altLang="en-US" sz="2400" b="1" dirty="0">
                <a:latin typeface="Times New Roman" pitchFamily="18" charset="0"/>
                <a:ea typeface="宋体" pitchFamily="2" charset="-122"/>
                <a:cs typeface="Times New Roman" pitchFamily="18" charset="0"/>
              </a:rPr>
              <a:t>下列四种溶液作对应的</a:t>
            </a:r>
            <a:r>
              <a:rPr lang="zh-CN" altLang="en-US" sz="2400" b="1" dirty="0" smtClean="0">
                <a:latin typeface="Times New Roman" pitchFamily="18" charset="0"/>
                <a:ea typeface="宋体" pitchFamily="2" charset="-122"/>
                <a:cs typeface="Times New Roman" pitchFamily="18" charset="0"/>
              </a:rPr>
              <a:t>处理，最终</a:t>
            </a:r>
            <a:r>
              <a:rPr lang="zh-CN" altLang="en-US" sz="2400" b="1" dirty="0">
                <a:latin typeface="Times New Roman" pitchFamily="18" charset="0"/>
                <a:ea typeface="宋体" pitchFamily="2" charset="-122"/>
                <a:cs typeface="Times New Roman" pitchFamily="18" charset="0"/>
              </a:rPr>
              <a:t>所得溶液的溶质质量分数一定变大的是（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p:txBody>
      </p:sp>
      <p:sp>
        <p:nvSpPr>
          <p:cNvPr id="6" name="矩形 5"/>
          <p:cNvSpPr/>
          <p:nvPr/>
        </p:nvSpPr>
        <p:spPr>
          <a:xfrm>
            <a:off x="8193246" y="2584291"/>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pic>
        <p:nvPicPr>
          <p:cNvPr id="7" name="XD+46.eps" descr="id:2147503227;FounderCES"/>
          <p:cNvPicPr>
            <a:picLocks noChangeAspect="1"/>
          </p:cNvPicPr>
          <p:nvPr/>
        </p:nvPicPr>
        <p:blipFill>
          <a:blip r:embed="rId3"/>
          <a:stretch>
            <a:fillRect/>
          </a:stretch>
        </p:blipFill>
        <p:spPr>
          <a:xfrm>
            <a:off x="4046363" y="3732953"/>
            <a:ext cx="4119367" cy="2412000"/>
          </a:xfrm>
          <a:prstGeom prst="rect">
            <a:avLst/>
          </a:prstGeom>
        </p:spPr>
      </p:pic>
    </p:spTree>
    <p:extLst>
      <p:ext uri="{BB962C8B-B14F-4D97-AF65-F5344CB8AC3E}">
        <p14:creationId xmlns:p14="http://schemas.microsoft.com/office/powerpoint/2010/main" xmlns="" val="4110076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改编题）如图是采用“膜分离技术”淡化海水的</a:t>
            </a:r>
            <a:r>
              <a:rPr lang="zh-CN" altLang="en-US" sz="2400" b="1" dirty="0" smtClean="0">
                <a:latin typeface="Times New Roman" pitchFamily="18" charset="0"/>
                <a:ea typeface="宋体" pitchFamily="2" charset="-122"/>
                <a:cs typeface="Times New Roman" pitchFamily="18" charset="0"/>
              </a:rPr>
              <a:t>原理图</a:t>
            </a:r>
            <a:r>
              <a:rPr lang="zh-CN" altLang="en-US"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以下</a:t>
            </a:r>
            <a:r>
              <a:rPr lang="zh-CN" altLang="en-US" sz="2400" b="1" dirty="0">
                <a:latin typeface="Times New Roman" pitchFamily="18" charset="0"/>
                <a:ea typeface="宋体" pitchFamily="2" charset="-122"/>
                <a:cs typeface="Times New Roman" pitchFamily="18" charset="0"/>
              </a:rPr>
              <a:t>分析正确的是（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加压后浓海水中溶质的质量不变</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这种半透膜可用滤纸代替</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加压后浓海水中溶剂质量不变</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加压后浓海水中溶质的质量分数不变</a:t>
            </a:r>
          </a:p>
        </p:txBody>
      </p:sp>
      <p:sp>
        <p:nvSpPr>
          <p:cNvPr id="6" name="矩形 5"/>
          <p:cNvSpPr/>
          <p:nvPr/>
        </p:nvSpPr>
        <p:spPr>
          <a:xfrm>
            <a:off x="2162950" y="2505270"/>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pic>
        <p:nvPicPr>
          <p:cNvPr id="13" name="XD+50.eps" descr="id:2147503234;FounderCES"/>
          <p:cNvPicPr>
            <a:picLocks noChangeAspect="1"/>
          </p:cNvPicPr>
          <p:nvPr/>
        </p:nvPicPr>
        <p:blipFill>
          <a:blip r:embed="rId3"/>
          <a:stretch>
            <a:fillRect/>
          </a:stretch>
        </p:blipFill>
        <p:spPr>
          <a:xfrm>
            <a:off x="9190622" y="3400274"/>
            <a:ext cx="2278888" cy="1800000"/>
          </a:xfrm>
          <a:prstGeom prst="rect">
            <a:avLst/>
          </a:prstGeom>
        </p:spPr>
      </p:pic>
    </p:spTree>
    <p:extLst>
      <p:ext uri="{BB962C8B-B14F-4D97-AF65-F5344CB8AC3E}">
        <p14:creationId xmlns:p14="http://schemas.microsoft.com/office/powerpoint/2010/main" xmlns="" val="2579310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北京石景山区一模</a:t>
            </a:r>
            <a:r>
              <a:rPr lang="zh-CN" altLang="en-US"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20 ℃</a:t>
            </a:r>
            <a:r>
              <a:rPr lang="zh-CN" altLang="en-US" sz="2400" b="1" dirty="0" smtClean="0">
                <a:latin typeface="Times New Roman" pitchFamily="18" charset="0"/>
                <a:ea typeface="宋体" pitchFamily="2" charset="-122"/>
                <a:cs typeface="Times New Roman" pitchFamily="18" charset="0"/>
              </a:rPr>
              <a:t>时，向</a:t>
            </a:r>
            <a:r>
              <a:rPr lang="zh-CN" altLang="en-US" sz="2400" b="1" dirty="0">
                <a:latin typeface="Times New Roman" pitchFamily="18" charset="0"/>
                <a:ea typeface="宋体" pitchFamily="2" charset="-122"/>
                <a:cs typeface="Times New Roman" pitchFamily="18" charset="0"/>
              </a:rPr>
              <a:t>下列</a:t>
            </a:r>
            <a:r>
              <a:rPr lang="en-US" altLang="zh-CN" sz="2400" b="1" dirty="0">
                <a:latin typeface="Times New Roman" pitchFamily="18" charset="0"/>
                <a:ea typeface="宋体" pitchFamily="2" charset="-122"/>
                <a:cs typeface="Times New Roman" pitchFamily="18" charset="0"/>
              </a:rPr>
              <a:t>3</a:t>
            </a:r>
            <a:r>
              <a:rPr lang="zh-CN" altLang="en-US" sz="2400" b="1" dirty="0">
                <a:latin typeface="Times New Roman" pitchFamily="18" charset="0"/>
                <a:ea typeface="宋体" pitchFamily="2" charset="-122"/>
                <a:cs typeface="Times New Roman" pitchFamily="18" charset="0"/>
              </a:rPr>
              <a:t>只盛有</a:t>
            </a:r>
            <a:r>
              <a:rPr lang="en-US" altLang="zh-CN" sz="2400" b="1" dirty="0">
                <a:latin typeface="Times New Roman" pitchFamily="18" charset="0"/>
                <a:ea typeface="宋体" pitchFamily="2" charset="-122"/>
                <a:cs typeface="Times New Roman" pitchFamily="18" charset="0"/>
              </a:rPr>
              <a:t>100 g</a:t>
            </a:r>
            <a:r>
              <a:rPr lang="zh-CN" altLang="en-US" sz="2400" b="1" dirty="0">
                <a:latin typeface="Times New Roman" pitchFamily="18" charset="0"/>
                <a:ea typeface="宋体" pitchFamily="2" charset="-122"/>
                <a:cs typeface="Times New Roman" pitchFamily="18" charset="0"/>
              </a:rPr>
              <a:t>水的烧杯</a:t>
            </a:r>
            <a:r>
              <a:rPr lang="zh-CN" altLang="en-US" sz="2400" b="1" dirty="0" smtClean="0">
                <a:latin typeface="Times New Roman" pitchFamily="18" charset="0"/>
                <a:ea typeface="宋体" pitchFamily="2" charset="-122"/>
                <a:cs typeface="Times New Roman" pitchFamily="18" charset="0"/>
              </a:rPr>
              <a:t>中，分别</a:t>
            </a:r>
            <a:r>
              <a:rPr lang="zh-CN" altLang="en-US" sz="2400" b="1" dirty="0">
                <a:latin typeface="Times New Roman" pitchFamily="18" charset="0"/>
                <a:ea typeface="宋体" pitchFamily="2" charset="-122"/>
                <a:cs typeface="Times New Roman" pitchFamily="18" charset="0"/>
              </a:rPr>
              <a:t>加入不同质量</a:t>
            </a:r>
            <a:r>
              <a:rPr lang="zh-CN" altLang="en-US" sz="2400" b="1" dirty="0" smtClean="0">
                <a:latin typeface="Times New Roman" pitchFamily="18" charset="0"/>
                <a:ea typeface="宋体" pitchFamily="2" charset="-122"/>
                <a:cs typeface="Times New Roman" pitchFamily="18" charset="0"/>
              </a:rPr>
              <a:t>的 </a:t>
            </a:r>
            <a:r>
              <a:rPr lang="en-US" altLang="zh-CN" sz="2400" b="1" dirty="0" err="1" smtClean="0">
                <a:latin typeface="Times New Roman" pitchFamily="18" charset="0"/>
                <a:ea typeface="宋体" pitchFamily="2" charset="-122"/>
                <a:cs typeface="Times New Roman" pitchFamily="18" charset="0"/>
              </a:rPr>
              <a:t>KCl</a:t>
            </a:r>
            <a:r>
              <a:rPr lang="en-US" altLang="zh-CN" sz="2400" b="1"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固体，充分</a:t>
            </a:r>
            <a:r>
              <a:rPr lang="zh-CN" altLang="en-US" sz="2400" b="1" dirty="0">
                <a:latin typeface="Times New Roman" pitchFamily="18" charset="0"/>
                <a:ea typeface="宋体" pitchFamily="2" charset="-122"/>
                <a:cs typeface="Times New Roman" pitchFamily="18" charset="0"/>
              </a:rPr>
              <a:t>溶解。</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zh-CN" altLang="en-US" sz="2400" b="1" dirty="0">
                <a:latin typeface="Times New Roman" pitchFamily="18" charset="0"/>
                <a:ea typeface="宋体" pitchFamily="2" charset="-122"/>
                <a:cs typeface="Times New Roman" pitchFamily="18" charset="0"/>
              </a:rPr>
              <a:t>下列说法不正确的</a:t>
            </a:r>
            <a:r>
              <a:rPr lang="zh-CN" altLang="en-US" sz="2400" b="1" dirty="0" smtClean="0">
                <a:latin typeface="Times New Roman" pitchFamily="18" charset="0"/>
                <a:ea typeface="宋体" pitchFamily="2" charset="-122"/>
                <a:cs typeface="Times New Roman" pitchFamily="18" charset="0"/>
              </a:rPr>
              <a:t>是（          ）</a:t>
            </a: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 ①</a:t>
            </a:r>
            <a:r>
              <a:rPr lang="zh-CN" altLang="en-US" sz="2400" b="1" dirty="0">
                <a:latin typeface="Times New Roman" pitchFamily="18" charset="0"/>
                <a:ea typeface="宋体" pitchFamily="2" charset="-122"/>
                <a:cs typeface="Times New Roman" pitchFamily="18" charset="0"/>
              </a:rPr>
              <a:t>中溶液的质量为</a:t>
            </a:r>
            <a:r>
              <a:rPr lang="en-US" altLang="zh-CN" sz="2400" b="1" dirty="0">
                <a:latin typeface="Times New Roman" pitchFamily="18" charset="0"/>
                <a:ea typeface="宋体" pitchFamily="2" charset="-122"/>
                <a:cs typeface="Times New Roman" pitchFamily="18" charset="0"/>
              </a:rPr>
              <a:t>120 g</a:t>
            </a:r>
          </a:p>
          <a:p>
            <a:pPr algn="just">
              <a:lnSpc>
                <a:spcPct val="150000"/>
              </a:lnSpc>
            </a:pPr>
            <a:r>
              <a:rPr lang="en-US" altLang="zh-CN" sz="2400" b="1" dirty="0">
                <a:latin typeface="Times New Roman" pitchFamily="18" charset="0"/>
                <a:ea typeface="宋体" pitchFamily="2" charset="-122"/>
                <a:cs typeface="Times New Roman" pitchFamily="18" charset="0"/>
              </a:rPr>
              <a:t>B. ②</a:t>
            </a:r>
            <a:r>
              <a:rPr lang="zh-CN" altLang="en-US" sz="2400" b="1" dirty="0">
                <a:latin typeface="Times New Roman" pitchFamily="18" charset="0"/>
                <a:ea typeface="宋体" pitchFamily="2" charset="-122"/>
                <a:cs typeface="Times New Roman" pitchFamily="18" charset="0"/>
              </a:rPr>
              <a:t>中溶液的溶质质量分数为</a:t>
            </a:r>
            <a:r>
              <a:rPr lang="en-US" altLang="zh-CN" sz="2400" b="1" dirty="0">
                <a:latin typeface="Times New Roman" pitchFamily="18" charset="0"/>
                <a:ea typeface="宋体" pitchFamily="2" charset="-122"/>
                <a:cs typeface="Times New Roman" pitchFamily="18" charset="0"/>
              </a:rPr>
              <a:t>30 </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将②中的溶液倒出</a:t>
            </a:r>
            <a:r>
              <a:rPr lang="zh-CN" altLang="en-US" sz="2400" b="1" dirty="0" smtClean="0">
                <a:latin typeface="Times New Roman" pitchFamily="18" charset="0"/>
                <a:ea typeface="宋体" pitchFamily="2" charset="-122"/>
                <a:cs typeface="Times New Roman" pitchFamily="18" charset="0"/>
              </a:rPr>
              <a:t>一半，溶液</a:t>
            </a:r>
            <a:r>
              <a:rPr lang="zh-CN" altLang="en-US" sz="2400" b="1" dirty="0">
                <a:latin typeface="Times New Roman" pitchFamily="18" charset="0"/>
                <a:ea typeface="宋体" pitchFamily="2" charset="-122"/>
                <a:cs typeface="Times New Roman" pitchFamily="18" charset="0"/>
              </a:rPr>
              <a:t>中溶质质量分数不变</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将③中溶液升温至</a:t>
            </a:r>
            <a:r>
              <a:rPr lang="en-US" altLang="zh-CN" sz="2400" b="1" dirty="0">
                <a:latin typeface="Times New Roman" pitchFamily="18" charset="0"/>
                <a:ea typeface="宋体" pitchFamily="2" charset="-122"/>
                <a:cs typeface="Times New Roman" pitchFamily="18" charset="0"/>
              </a:rPr>
              <a:t>40 ℃</a:t>
            </a:r>
            <a:r>
              <a:rPr lang="zh-CN" altLang="en-US" sz="2400" b="1" dirty="0" smtClean="0">
                <a:latin typeface="Times New Roman" pitchFamily="18" charset="0"/>
                <a:ea typeface="宋体" pitchFamily="2" charset="-122"/>
                <a:cs typeface="Times New Roman" pitchFamily="18" charset="0"/>
              </a:rPr>
              <a:t>时，溶液</a:t>
            </a:r>
            <a:r>
              <a:rPr lang="zh-CN" altLang="en-US" sz="2400" b="1" dirty="0">
                <a:latin typeface="Times New Roman" pitchFamily="18" charset="0"/>
                <a:ea typeface="宋体" pitchFamily="2" charset="-122"/>
                <a:cs typeface="Times New Roman" pitchFamily="18" charset="0"/>
              </a:rPr>
              <a:t>中溶质质量分数增大</a:t>
            </a:r>
          </a:p>
        </p:txBody>
      </p:sp>
      <p:pic>
        <p:nvPicPr>
          <p:cNvPr id="11" name="XD+51.eps" descr="id:2147503241;FounderCES"/>
          <p:cNvPicPr>
            <a:picLocks noChangeAspect="1"/>
          </p:cNvPicPr>
          <p:nvPr/>
        </p:nvPicPr>
        <p:blipFill>
          <a:blip r:embed="rId3"/>
          <a:stretch>
            <a:fillRect/>
          </a:stretch>
        </p:blipFill>
        <p:spPr>
          <a:xfrm>
            <a:off x="7589879" y="2657580"/>
            <a:ext cx="3879631" cy="1944000"/>
          </a:xfrm>
          <a:prstGeom prst="rect">
            <a:avLst/>
          </a:prstGeom>
        </p:spPr>
      </p:pic>
      <p:sp>
        <p:nvSpPr>
          <p:cNvPr id="14" name="矩形 13"/>
          <p:cNvSpPr/>
          <p:nvPr/>
        </p:nvSpPr>
        <p:spPr>
          <a:xfrm>
            <a:off x="4025617" y="3058426"/>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408168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实验剖析</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a:extLst>
              <a:ext uri="{FF2B5EF4-FFF2-40B4-BE49-F238E27FC236}">
                <a16:creationId xmlns="" xmlns:a16="http://schemas.microsoft.com/office/drawing/2014/main" id="{097CE391-17D6-1348-B001-A9F01EE6070D}"/>
              </a:ext>
            </a:extLst>
          </p:cNvPr>
          <p:cNvSpPr/>
          <p:nvPr/>
        </p:nvSpPr>
        <p:spPr>
          <a:xfrm>
            <a:off x="5742967" y="3041139"/>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a:extLst>
              <a:ext uri="{FF2B5EF4-FFF2-40B4-BE49-F238E27FC236}">
                <a16:creationId xmlns="" xmlns:a16="http://schemas.microsoft.com/office/drawing/2014/main" id="{62E685FC-60A4-F341-ABC6-326D6EC66351}"/>
              </a:ext>
            </a:extLst>
          </p:cNvPr>
          <p:cNvSpPr/>
          <p:nvPr/>
        </p:nvSpPr>
        <p:spPr>
          <a:xfrm>
            <a:off x="5742967" y="4209372"/>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2" name="组合 11"/>
          <p:cNvGrpSpPr/>
          <p:nvPr/>
        </p:nvGrpSpPr>
        <p:grpSpPr>
          <a:xfrm>
            <a:off x="4911017" y="2951407"/>
            <a:ext cx="6942316" cy="1618672"/>
            <a:chOff x="3722181" y="2409987"/>
            <a:chExt cx="6942316" cy="1618672"/>
          </a:xfrm>
        </p:grpSpPr>
        <p:sp>
          <p:nvSpPr>
            <p:cNvPr id="13" name="文本框 2">
              <a:hlinkClick r:id="rId2" action="ppaction://hlinksldjump"/>
            </p:cNvPr>
            <p:cNvSpPr txBox="1"/>
            <p:nvPr/>
          </p:nvSpPr>
          <p:spPr>
            <a:xfrm>
              <a:off x="3722181" y="2409987"/>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实验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物质</a:t>
              </a:r>
              <a:r>
                <a:rPr lang="zh-CN" altLang="en-US" sz="2400" b="1" dirty="0">
                  <a:latin typeface="黑体" panose="02010609060101010101" pitchFamily="49" charset="-122"/>
                  <a:ea typeface="黑体" panose="02010609060101010101" pitchFamily="49" charset="-122"/>
                  <a:sym typeface="宋体" panose="02010600030101010101" pitchFamily="2" charset="-122"/>
                </a:rPr>
                <a:t>的溶解性实验</a:t>
              </a:r>
              <a:endParaRPr lang="zh-CN" altLang="zh-CN" sz="2400" dirty="0">
                <a:latin typeface="黑体" panose="02010609060101010101" pitchFamily="49" charset="-122"/>
                <a:ea typeface="黑体" panose="02010609060101010101" pitchFamily="49" charset="-122"/>
              </a:endParaRPr>
            </a:p>
          </p:txBody>
        </p:sp>
        <p:sp>
          <p:nvSpPr>
            <p:cNvPr id="14" name="文本框 2">
              <a:hlinkClick r:id="rId3" action="ppaction://hlinksldjump"/>
            </p:cNvPr>
            <p:cNvSpPr txBox="1"/>
            <p:nvPr/>
          </p:nvSpPr>
          <p:spPr>
            <a:xfrm>
              <a:off x="3722181" y="3566994"/>
              <a:ext cx="6942316"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实验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一定</a:t>
              </a:r>
              <a:r>
                <a:rPr lang="zh-CN" altLang="en-US" sz="2400" b="1" dirty="0">
                  <a:latin typeface="黑体" panose="02010609060101010101" pitchFamily="49" charset="-122"/>
                  <a:ea typeface="黑体" panose="02010609060101010101" pitchFamily="49" charset="-122"/>
                  <a:sym typeface="宋体" panose="02010600030101010101" pitchFamily="2" charset="-122"/>
                </a:rPr>
                <a:t>溶质质量分数的氯化钠溶液</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的配制</a:t>
              </a:r>
              <a:endParaRPr lang="zh-CN" altLang="en-US" sz="2400" b="1" dirty="0">
                <a:latin typeface="黑体" panose="02010609060101010101" pitchFamily="49" charset="-122"/>
                <a:ea typeface="黑体" panose="02010609060101010101" pitchFamily="49" charset="-122"/>
                <a:sym typeface="宋体" panose="02010600030101010101" pitchFamily="2" charset="-122"/>
              </a:endParaRPr>
            </a:p>
          </p:txBody>
        </p:sp>
      </p:grpSp>
    </p:spTree>
    <p:extLst>
      <p:ext uri="{BB962C8B-B14F-4D97-AF65-F5344CB8AC3E}">
        <p14:creationId xmlns:p14="http://schemas.microsoft.com/office/powerpoint/2010/main" xmlns="" val="405597535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2378962"/>
            <a:ext cx="6522213" cy="627895"/>
            <a:chOff x="1034884" y="629878"/>
            <a:chExt cx="6522213" cy="627895"/>
          </a:xfrm>
        </p:grpSpPr>
        <p:sp>
          <p:nvSpPr>
            <p:cNvPr id="17" name="圆角矩形 6">
              <a:hlinkClick r:id="rId4" action="ppaction://hlinksldjump"/>
            </p:cNvPr>
            <p:cNvSpPr/>
            <p:nvPr>
              <p:custDataLst>
                <p:tags r:id="rId1"/>
              </p:custDataLst>
            </p:nvPr>
          </p:nvSpPr>
          <p:spPr>
            <a:xfrm flipH="1">
              <a:off x="2642683" y="664479"/>
              <a:ext cx="491441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物质的溶解性实验</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实验一</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3154173"/>
            <a:ext cx="10828533" cy="11182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4000"/>
              </a:lnSpc>
            </a:pPr>
            <a:r>
              <a:rPr lang="zh-CN" altLang="en-US" sz="2400" b="1" dirty="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河北九地市模拟</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）实验是进行科学探究的重要手段。请回答下列问题。</a:t>
            </a:r>
            <a:endParaRPr lang="en-US" altLang="zh-CN" sz="2400" b="1" dirty="0" smtClean="0">
              <a:latin typeface="Times New Roman" pitchFamily="18" charset="0"/>
              <a:ea typeface="宋体" pitchFamily="2" charset="-122"/>
              <a:cs typeface="Times New Roman" pitchFamily="18" charset="0"/>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574681" y="1422952"/>
            <a:ext cx="5882885" cy="729465"/>
            <a:chOff x="823582" y="935961"/>
            <a:chExt cx="5767939" cy="729465"/>
          </a:xfrm>
        </p:grpSpPr>
        <p:sp>
          <p:nvSpPr>
            <p:cNvPr id="21" name="圆角矩形 20">
              <a:extLst>
                <a:ext uri="{FF2B5EF4-FFF2-40B4-BE49-F238E27FC236}">
                  <a16:creationId xmlns="" xmlns:a16="http://schemas.microsoft.com/office/drawing/2014/main"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a:extLst>
                <a:ext uri="{FF2B5EF4-FFF2-40B4-BE49-F238E27FC236}">
                  <a16:creationId xmlns="" xmlns:a16="http://schemas.microsoft.com/office/drawing/2014/main"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数据透视</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实验剖析</a:t>
              </a:r>
              <a:endParaRPr kumimoji="1" lang="zh-CN" altLang="en-US" sz="2800" b="1" dirty="0">
                <a:latin typeface="宋体" pitchFamily="2" charset="-122"/>
                <a:ea typeface="宋体" pitchFamily="2" charset="-122"/>
              </a:endParaRPr>
            </a:p>
          </p:txBody>
        </p:sp>
        <p:sp>
          <p:nvSpPr>
            <p:cNvPr id="23" name="椭圆 22">
              <a:extLst>
                <a:ext uri="{FF2B5EF4-FFF2-40B4-BE49-F238E27FC236}">
                  <a16:creationId xmlns="" xmlns:a16="http://schemas.microsoft.com/office/drawing/2014/main"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3220"/>
            </a:xfrm>
            <a:prstGeom prst="rect">
              <a:avLst/>
            </a:prstGeom>
            <a:noFill/>
          </p:spPr>
          <p:txBody>
            <a:bodyPr wrap="square" rtlCol="0">
              <a:spAutoFit/>
            </a:bodyPr>
            <a:lstStyle/>
            <a:p>
              <a:pPr algn="ctr"/>
              <a:r>
                <a:rPr lang="en-US" altLang="zh-CN" sz="2800" b="1" dirty="0" smtClean="0">
                  <a:solidFill>
                    <a:schemeClr val="bg1"/>
                  </a:solidFill>
                  <a:latin typeface="Times New Roman" pitchFamily="18" charset="0"/>
                  <a:ea typeface="宋体" pitchFamily="2" charset="-122"/>
                  <a:cs typeface="Times New Roman" pitchFamily="18" charset="0"/>
                </a:rPr>
                <a:t>4</a:t>
              </a:r>
              <a:endParaRPr lang="zh-CN" altLang="en-US" sz="2800" b="1" dirty="0">
                <a:solidFill>
                  <a:schemeClr val="bg1"/>
                </a:solidFill>
                <a:latin typeface="Times New Roman" pitchFamily="18" charset="0"/>
                <a:ea typeface="宋体" pitchFamily="2" charset="-122"/>
                <a:cs typeface="Times New Roman" pitchFamily="18" charset="0"/>
              </a:endParaRPr>
            </a:p>
          </p:txBody>
        </p:sp>
      </p:grpSp>
      <p:graphicFrame>
        <p:nvGraphicFramePr>
          <p:cNvPr id="28" name="表格 27"/>
          <p:cNvGraphicFramePr>
            <a:graphicFrameLocks noGrp="1"/>
          </p:cNvGraphicFramePr>
          <p:nvPr>
            <p:extLst>
              <p:ext uri="{D42A27DB-BD31-4B8C-83A1-F6EECF244321}">
                <p14:modId xmlns:p14="http://schemas.microsoft.com/office/powerpoint/2010/main" xmlns="" val="3691179091"/>
              </p:ext>
            </p:extLst>
          </p:nvPr>
        </p:nvGraphicFramePr>
        <p:xfrm>
          <a:off x="739063" y="4255911"/>
          <a:ext cx="10809470" cy="2211563"/>
        </p:xfrm>
        <a:graphic>
          <a:graphicData uri="http://schemas.openxmlformats.org/drawingml/2006/table">
            <a:tbl>
              <a:tblPr firstRow="1" bandRow="1">
                <a:tableStyleId>{5940675A-B579-460E-94D1-54222C63F5DA}</a:tableStyleId>
              </a:tblPr>
              <a:tblGrid>
                <a:gridCol w="3510709"/>
                <a:gridCol w="7298761"/>
              </a:tblGrid>
              <a:tr h="2211563">
                <a:tc>
                  <a:txBody>
                    <a:bodyPr/>
                    <a:lstStyle/>
                    <a:p>
                      <a:pPr algn="ctr">
                        <a:lnSpc>
                          <a:spcPts val="3000"/>
                        </a:lnSpc>
                      </a:pPr>
                      <a:endParaRPr lang="zh-CN" altLang="en-US" sz="2000" b="1" dirty="0">
                        <a:latin typeface="黑体" pitchFamily="49" charset="-122"/>
                        <a:ea typeface="黑体" pitchFamily="49" charset="-122"/>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l">
                        <a:lnSpc>
                          <a:spcPts val="3000"/>
                        </a:lnSpc>
                      </a:pPr>
                      <a:r>
                        <a:rPr lang="zh-CN" altLang="en-US" sz="2000" b="1" dirty="0" smtClean="0">
                          <a:latin typeface="Times New Roman" pitchFamily="18" charset="0"/>
                          <a:cs typeface="Times New Roman" pitchFamily="18" charset="0"/>
                        </a:rPr>
                        <a:t>①同学们做了 </a:t>
                      </a:r>
                      <a:r>
                        <a:rPr lang="en-US" altLang="zh-CN" sz="2000" b="1" dirty="0" smtClean="0">
                          <a:latin typeface="Times New Roman" pitchFamily="18" charset="0"/>
                          <a:cs typeface="Times New Roman" pitchFamily="18" charset="0"/>
                        </a:rPr>
                        <a:t>A </a:t>
                      </a:r>
                      <a:r>
                        <a:rPr lang="zh-CN" altLang="en-US" sz="2000" b="1" dirty="0" smtClean="0">
                          <a:latin typeface="Times New Roman" pitchFamily="18" charset="0"/>
                          <a:cs typeface="Times New Roman" pitchFamily="18" charset="0"/>
                        </a:rPr>
                        <a:t>试管和 </a:t>
                      </a:r>
                      <a:r>
                        <a:rPr lang="en-US" altLang="zh-CN" sz="2000" b="1" dirty="0" smtClean="0">
                          <a:latin typeface="Times New Roman" pitchFamily="18" charset="0"/>
                          <a:cs typeface="Times New Roman" pitchFamily="18" charset="0"/>
                        </a:rPr>
                        <a:t>B </a:t>
                      </a:r>
                      <a:r>
                        <a:rPr lang="zh-CN" altLang="en-US" sz="2000" b="1" dirty="0" smtClean="0">
                          <a:latin typeface="Times New Roman" pitchFamily="18" charset="0"/>
                          <a:cs typeface="Times New Roman" pitchFamily="18" charset="0"/>
                        </a:rPr>
                        <a:t>试管的对比实验，发现</a:t>
                      </a:r>
                      <a:r>
                        <a:rPr lang="en-US" altLang="zh-CN" sz="2000" b="1" dirty="0" smtClean="0">
                          <a:latin typeface="Times New Roman" pitchFamily="18" charset="0"/>
                          <a:cs typeface="Times New Roman" pitchFamily="18" charset="0"/>
                        </a:rPr>
                        <a:t>B</a:t>
                      </a:r>
                      <a:r>
                        <a:rPr lang="zh-CN" altLang="en-US" sz="2000" b="1" dirty="0" smtClean="0">
                          <a:latin typeface="Times New Roman" pitchFamily="18" charset="0"/>
                          <a:cs typeface="Times New Roman" pitchFamily="18" charset="0"/>
                        </a:rPr>
                        <a:t>试管中固体可溶，</a:t>
                      </a:r>
                      <a:r>
                        <a:rPr lang="en-US" altLang="zh-CN" sz="2000" b="1" dirty="0" smtClean="0">
                          <a:latin typeface="Times New Roman" pitchFamily="18" charset="0"/>
                          <a:cs typeface="Times New Roman" pitchFamily="18" charset="0"/>
                        </a:rPr>
                        <a:t>A </a:t>
                      </a:r>
                      <a:r>
                        <a:rPr lang="zh-CN" altLang="en-US" sz="2000" b="1" dirty="0" smtClean="0">
                          <a:latin typeface="Times New Roman" pitchFamily="18" charset="0"/>
                          <a:cs typeface="Times New Roman" pitchFamily="18" charset="0"/>
                        </a:rPr>
                        <a:t>试管中固体几乎不溶。该对比实验说明了影响物质溶解性的因素是</a:t>
                      </a:r>
                      <a:r>
                        <a:rPr lang="en-US" altLang="zh-CN" sz="2000" b="1" dirty="0" smtClean="0">
                          <a:latin typeface="Times New Roman" pitchFamily="18" charset="0"/>
                          <a:cs typeface="Times New Roman" pitchFamily="18" charset="0"/>
                        </a:rPr>
                        <a:t>________________</a:t>
                      </a:r>
                    </a:p>
                    <a:p>
                      <a:pPr algn="just">
                        <a:lnSpc>
                          <a:spcPts val="3000"/>
                        </a:lnSpc>
                      </a:pPr>
                      <a:r>
                        <a:rPr lang="zh-CN" altLang="en-US" sz="2000" b="1" dirty="0" smtClean="0">
                          <a:latin typeface="Times New Roman" pitchFamily="18" charset="0"/>
                          <a:cs typeface="Times New Roman" pitchFamily="18" charset="0"/>
                        </a:rPr>
                        <a:t>②同学们又补充了</a:t>
                      </a:r>
                      <a:r>
                        <a:rPr lang="en-US" altLang="zh-CN" sz="2000" b="1" dirty="0" smtClean="0">
                          <a:latin typeface="Times New Roman" pitchFamily="18" charset="0"/>
                          <a:cs typeface="Times New Roman" pitchFamily="18" charset="0"/>
                        </a:rPr>
                        <a:t>C</a:t>
                      </a:r>
                      <a:r>
                        <a:rPr lang="zh-CN" altLang="en-US" sz="2000" b="1" dirty="0" smtClean="0">
                          <a:latin typeface="Times New Roman" pitchFamily="18" charset="0"/>
                          <a:cs typeface="Times New Roman" pitchFamily="18" charset="0"/>
                        </a:rPr>
                        <a:t>试管所示实验，他们想探究的影响因素是</a:t>
                      </a:r>
                      <a:r>
                        <a:rPr lang="en-US" altLang="zh-CN" sz="2000" b="1" dirty="0" smtClean="0">
                          <a:latin typeface="Times New Roman" pitchFamily="18" charset="0"/>
                          <a:cs typeface="Times New Roman" pitchFamily="18" charset="0"/>
                        </a:rPr>
                        <a:t>______________</a:t>
                      </a:r>
                      <a:endParaRPr lang="zh-CN" altLang="en-US" sz="2000" b="1" dirty="0" smtClean="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29" name="XD+52.eps"/>
          <p:cNvPicPr>
            <a:picLocks noChangeAspect="1"/>
          </p:cNvPicPr>
          <p:nvPr/>
        </p:nvPicPr>
        <p:blipFill>
          <a:blip r:embed="rId6"/>
          <a:stretch>
            <a:fillRect/>
          </a:stretch>
        </p:blipFill>
        <p:spPr>
          <a:xfrm>
            <a:off x="1583584" y="4467831"/>
            <a:ext cx="1937038" cy="1800000"/>
          </a:xfrm>
          <a:prstGeom prst="rect">
            <a:avLst/>
          </a:prstGeom>
        </p:spPr>
      </p:pic>
      <p:sp>
        <p:nvSpPr>
          <p:cNvPr id="30" name="TextBox 29"/>
          <p:cNvSpPr txBox="1"/>
          <p:nvPr/>
        </p:nvSpPr>
        <p:spPr>
          <a:xfrm>
            <a:off x="6190269" y="5167776"/>
            <a:ext cx="1475084" cy="400110"/>
          </a:xfrm>
          <a:prstGeom prst="rect">
            <a:avLst/>
          </a:prstGeom>
          <a:noFill/>
        </p:spPr>
        <p:txBody>
          <a:bodyPr wrap="none" rtlCol="0">
            <a:spAutoFit/>
          </a:bodyPr>
          <a:lstStyle/>
          <a:p>
            <a:r>
              <a:rPr lang="zh-CN" altLang="en-US" sz="2000" b="1" dirty="0">
                <a:solidFill>
                  <a:srgbClr val="FF0000"/>
                </a:solidFill>
                <a:latin typeface="Times New Roman" pitchFamily="18" charset="0"/>
                <a:ea typeface="宋体" pitchFamily="2" charset="-122"/>
                <a:cs typeface="Times New Roman" pitchFamily="18" charset="0"/>
              </a:rPr>
              <a:t>溶剂的种类</a:t>
            </a:r>
          </a:p>
        </p:txBody>
      </p:sp>
      <p:sp>
        <p:nvSpPr>
          <p:cNvPr id="35" name="TextBox 34"/>
          <p:cNvSpPr txBox="1"/>
          <p:nvPr/>
        </p:nvSpPr>
        <p:spPr>
          <a:xfrm>
            <a:off x="4418220" y="5942339"/>
            <a:ext cx="1475084" cy="400110"/>
          </a:xfrm>
          <a:prstGeom prst="rect">
            <a:avLst/>
          </a:prstGeom>
          <a:noFill/>
        </p:spPr>
        <p:txBody>
          <a:bodyPr wrap="none" rtlCol="0">
            <a:spAutoFit/>
          </a:bodyPr>
          <a:lstStyle/>
          <a:p>
            <a:r>
              <a:rPr lang="zh-CN" altLang="en-US" sz="2000" b="1" dirty="0">
                <a:solidFill>
                  <a:srgbClr val="FF0000"/>
                </a:solidFill>
                <a:latin typeface="Times New Roman" pitchFamily="18" charset="0"/>
                <a:ea typeface="宋体" pitchFamily="2" charset="-122"/>
                <a:cs typeface="Times New Roman" pitchFamily="18" charset="0"/>
              </a:rPr>
              <a:t>溶质的种类</a:t>
            </a:r>
          </a:p>
        </p:txBody>
      </p:sp>
    </p:spTree>
    <p:extLst>
      <p:ext uri="{BB962C8B-B14F-4D97-AF65-F5344CB8AC3E}">
        <p14:creationId xmlns:p14="http://schemas.microsoft.com/office/powerpoint/2010/main" xmlns="" val="1424386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randombar(horizontal)">
                                      <p:cBhvr>
                                        <p:cTn id="1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2317217"/>
            <a:ext cx="11088178"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a:latin typeface="Times New Roman" pitchFamily="18" charset="0"/>
                <a:ea typeface="宋体" pitchFamily="2" charset="-122"/>
                <a:cs typeface="Times New Roman" pitchFamily="18" charset="0"/>
              </a:rPr>
              <a:t> </a:t>
            </a:r>
            <a:r>
              <a:rPr lang="en-US" altLang="zh-CN" sz="2400" b="1" dirty="0">
                <a:latin typeface="Times New Roman" pitchFamily="18" charset="0"/>
                <a:ea typeface="宋体" pitchFamily="2" charset="-122"/>
                <a:cs typeface="Times New Roman" pitchFamily="18" charset="0"/>
              </a:rPr>
              <a:t>【2011•</a:t>
            </a:r>
            <a:r>
              <a:rPr lang="zh-CN" altLang="en-US" sz="2400" b="1" dirty="0" smtClean="0">
                <a:latin typeface="Times New Roman" pitchFamily="18" charset="0"/>
                <a:ea typeface="宋体" pitchFamily="2" charset="-122"/>
                <a:cs typeface="Times New Roman" pitchFamily="18" charset="0"/>
              </a:rPr>
              <a:t>河北，</a:t>
            </a:r>
            <a:r>
              <a:rPr lang="en-US" altLang="zh-CN" sz="2400" b="1" dirty="0" smtClean="0">
                <a:latin typeface="Times New Roman" pitchFamily="18" charset="0"/>
                <a:ea typeface="宋体" pitchFamily="2" charset="-122"/>
                <a:cs typeface="Times New Roman" pitchFamily="18" charset="0"/>
              </a:rPr>
              <a:t>29</a:t>
            </a:r>
            <a:r>
              <a:rPr lang="zh-CN" altLang="en-US" sz="2400" b="1" dirty="0" smtClean="0">
                <a:latin typeface="宋体" pitchFamily="2" charset="-122"/>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1</a:t>
            </a: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化学就在我们</a:t>
            </a:r>
            <a:r>
              <a:rPr lang="zh-CN" altLang="en-US" sz="2400" b="1" dirty="0" smtClean="0">
                <a:latin typeface="Times New Roman" pitchFamily="18" charset="0"/>
                <a:ea typeface="宋体" pitchFamily="2" charset="-122"/>
                <a:cs typeface="Times New Roman" pitchFamily="18" charset="0"/>
              </a:rPr>
              <a:t>身边，它</a:t>
            </a:r>
            <a:r>
              <a:rPr lang="zh-CN" altLang="en-US" sz="2400" b="1" dirty="0">
                <a:latin typeface="Times New Roman" pitchFamily="18" charset="0"/>
                <a:ea typeface="宋体" pitchFamily="2" charset="-122"/>
                <a:cs typeface="Times New Roman" pitchFamily="18" charset="0"/>
              </a:rPr>
              <a:t>与我们的生活息息相关。</a:t>
            </a:r>
          </a:p>
          <a:p>
            <a:pPr>
              <a:lnSpc>
                <a:spcPct val="150000"/>
              </a:lnSpc>
            </a:pPr>
            <a:r>
              <a:rPr lang="zh-CN" altLang="en-US" sz="2400" b="1" dirty="0">
                <a:latin typeface="Times New Roman" pitchFamily="18" charset="0"/>
                <a:ea typeface="宋体" pitchFamily="2" charset="-122"/>
                <a:cs typeface="Times New Roman" pitchFamily="18" charset="0"/>
              </a:rPr>
              <a:t>将面粉、食盐、食用油</a:t>
            </a:r>
            <a:r>
              <a:rPr lang="en-US" altLang="zh-CN" sz="2400" b="1" dirty="0">
                <a:latin typeface="Times New Roman" pitchFamily="18" charset="0"/>
                <a:ea typeface="宋体" pitchFamily="2" charset="-122"/>
                <a:cs typeface="Times New Roman" pitchFamily="18" charset="0"/>
              </a:rPr>
              <a:t>3</a:t>
            </a:r>
            <a:r>
              <a:rPr lang="zh-CN" altLang="en-US" sz="2400" b="1" dirty="0">
                <a:latin typeface="Times New Roman" pitchFamily="18" charset="0"/>
                <a:ea typeface="宋体" pitchFamily="2" charset="-122"/>
                <a:cs typeface="Times New Roman" pitchFamily="18" charset="0"/>
              </a:rPr>
              <a:t>种物质分别加入水</a:t>
            </a:r>
            <a:r>
              <a:rPr lang="zh-CN" altLang="en-US" sz="2400" b="1" dirty="0" smtClean="0">
                <a:latin typeface="Times New Roman" pitchFamily="18" charset="0"/>
                <a:ea typeface="宋体" pitchFamily="2" charset="-122"/>
                <a:cs typeface="Times New Roman" pitchFamily="18" charset="0"/>
              </a:rPr>
              <a:t>中，能</a:t>
            </a:r>
            <a:r>
              <a:rPr lang="zh-CN" altLang="en-US" sz="2400" b="1" dirty="0">
                <a:latin typeface="Times New Roman" pitchFamily="18" charset="0"/>
                <a:ea typeface="宋体" pitchFamily="2" charset="-122"/>
                <a:cs typeface="Times New Roman" pitchFamily="18" charset="0"/>
              </a:rPr>
              <a:t>形成溶液的是</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，再</a:t>
            </a:r>
            <a:r>
              <a:rPr lang="zh-CN" altLang="en-US" sz="2400" b="1" dirty="0">
                <a:latin typeface="Times New Roman" pitchFamily="18" charset="0"/>
                <a:ea typeface="宋体" pitchFamily="2" charset="-122"/>
                <a:cs typeface="Times New Roman" pitchFamily="18" charset="0"/>
              </a:rPr>
              <a:t>分别加入洗洁精振荡</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能出现乳化现象的是</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9394511" y="2918391"/>
            <a:ext cx="893068" cy="461665"/>
          </a:xfrm>
          <a:prstGeom prst="rect">
            <a:avLst/>
          </a:prstGeom>
          <a:noFill/>
        </p:spPr>
        <p:txBody>
          <a:bodyPr wrap="square" rtlCol="0">
            <a:spAutoFit/>
          </a:bodyPr>
          <a:lstStyle/>
          <a:p>
            <a:r>
              <a:rPr lang="zh-CN" altLang="en-US" sz="2400" b="1" dirty="0">
                <a:solidFill>
                  <a:srgbClr val="FF0000"/>
                </a:solidFill>
              </a:rPr>
              <a:t>食盐</a:t>
            </a:r>
          </a:p>
        </p:txBody>
      </p:sp>
      <p:sp>
        <p:nvSpPr>
          <p:cNvPr id="8" name="TextBox 7"/>
          <p:cNvSpPr txBox="1"/>
          <p:nvPr/>
        </p:nvSpPr>
        <p:spPr>
          <a:xfrm>
            <a:off x="5881511" y="3499769"/>
            <a:ext cx="1233979" cy="461665"/>
          </a:xfrm>
          <a:prstGeom prst="rect">
            <a:avLst/>
          </a:prstGeom>
          <a:noFill/>
        </p:spPr>
        <p:txBody>
          <a:bodyPr wrap="square" rtlCol="0">
            <a:spAutoFit/>
          </a:bodyPr>
          <a:lstStyle/>
          <a:p>
            <a:r>
              <a:rPr lang="zh-CN" altLang="en-US" sz="2400" b="1" dirty="0">
                <a:solidFill>
                  <a:srgbClr val="FF0000"/>
                </a:solidFill>
              </a:rPr>
              <a:t>食用油</a:t>
            </a:r>
          </a:p>
        </p:txBody>
      </p:sp>
    </p:spTree>
    <p:extLst>
      <p:ext uri="{BB962C8B-B14F-4D97-AF65-F5344CB8AC3E}">
        <p14:creationId xmlns:p14="http://schemas.microsoft.com/office/powerpoint/2010/main" xmlns="" val="205344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99"/>
          <p:cNvSpPr txBox="1">
            <a:spLocks noChangeArrowheads="1"/>
          </p:cNvSpPr>
          <p:nvPr/>
        </p:nvSpPr>
        <p:spPr bwMode="auto">
          <a:xfrm>
            <a:off x="914401" y="2125179"/>
            <a:ext cx="8434945"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）点燃蜡烛，用</a:t>
            </a:r>
            <a:r>
              <a:rPr lang="zh-CN" altLang="en-US" sz="2400" b="1" dirty="0">
                <a:latin typeface="Times New Roman" pitchFamily="18" charset="0"/>
                <a:cs typeface="Times New Roman" pitchFamily="18" charset="0"/>
              </a:rPr>
              <a:t>坩埚钳夹持一根尖嘴玻璃</a:t>
            </a:r>
            <a:r>
              <a:rPr lang="zh-CN" altLang="en-US" sz="2400" b="1" dirty="0" smtClean="0">
                <a:latin typeface="Times New Roman" pitchFamily="18" charset="0"/>
                <a:cs typeface="Times New Roman" pitchFamily="18" charset="0"/>
              </a:rPr>
              <a:t>管，将</a:t>
            </a:r>
            <a:r>
              <a:rPr lang="zh-CN" altLang="en-US" sz="2400" b="1" dirty="0">
                <a:latin typeface="Times New Roman" pitchFamily="18" charset="0"/>
                <a:cs typeface="Times New Roman" pitchFamily="18" charset="0"/>
              </a:rPr>
              <a:t>其末端插入燃着的蜡烛烛心</a:t>
            </a:r>
            <a:r>
              <a:rPr lang="zh-CN" altLang="en-US" sz="2400" b="1" dirty="0" smtClean="0">
                <a:latin typeface="Times New Roman" pitchFamily="18" charset="0"/>
                <a:cs typeface="Times New Roman" pitchFamily="18" charset="0"/>
              </a:rPr>
              <a:t>附近，一段</a:t>
            </a:r>
            <a:r>
              <a:rPr lang="zh-CN" altLang="en-US" sz="2400" b="1" dirty="0">
                <a:latin typeface="Times New Roman" pitchFamily="18" charset="0"/>
                <a:cs typeface="Times New Roman" pitchFamily="18" charset="0"/>
              </a:rPr>
              <a:t>时间后用火柴在玻璃管尖嘴处</a:t>
            </a:r>
            <a:r>
              <a:rPr lang="zh-CN" altLang="en-US" sz="2400" b="1" dirty="0" smtClean="0">
                <a:latin typeface="Times New Roman" pitchFamily="18" charset="0"/>
                <a:cs typeface="Times New Roman" pitchFamily="18" charset="0"/>
              </a:rPr>
              <a:t>点燃，有</a:t>
            </a:r>
            <a:r>
              <a:rPr lang="zh-CN" altLang="en-US" sz="2400" b="1" dirty="0">
                <a:latin typeface="Times New Roman" pitchFamily="18" charset="0"/>
                <a:cs typeface="Times New Roman" pitchFamily="18" charset="0"/>
              </a:rPr>
              <a:t>火焰产生</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cs typeface="Times New Roman" pitchFamily="18" charset="0"/>
              </a:rPr>
              <a:t>如图所</a:t>
            </a:r>
            <a:r>
              <a:rPr lang="zh-CN" altLang="en-US" sz="2400" b="1" dirty="0" smtClean="0">
                <a:latin typeface="Times New Roman" pitchFamily="18" charset="0"/>
                <a:cs typeface="Times New Roman" pitchFamily="18" charset="0"/>
              </a:rPr>
              <a:t>示），由此可知，蜡烛</a:t>
            </a:r>
            <a:r>
              <a:rPr lang="zh-CN" altLang="en-US" sz="2400" b="1" dirty="0">
                <a:latin typeface="Times New Roman" pitchFamily="18" charset="0"/>
                <a:cs typeface="Times New Roman" pitchFamily="18" charset="0"/>
              </a:rPr>
              <a:t>燃烧产生的火焰是由</a:t>
            </a:r>
            <a:r>
              <a:rPr lang="zh-CN" altLang="en-US" sz="2400" b="1" u="sng" dirty="0">
                <a:latin typeface="Times New Roman" pitchFamily="18" charset="0"/>
                <a:cs typeface="Times New Roman" pitchFamily="18" charset="0"/>
              </a:rPr>
              <a:t>　　　　</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填“固态”或“气态”</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cs typeface="Times New Roman" pitchFamily="18" charset="0"/>
              </a:rPr>
              <a:t>石蜡燃烧形成的。要使该实验</a:t>
            </a:r>
            <a:r>
              <a:rPr lang="zh-CN" altLang="en-US" sz="2400" b="1" dirty="0" smtClean="0">
                <a:latin typeface="Times New Roman" pitchFamily="18" charset="0"/>
                <a:cs typeface="Times New Roman" pitchFamily="18" charset="0"/>
              </a:rPr>
              <a:t>成功，同学们</a:t>
            </a:r>
            <a:r>
              <a:rPr lang="zh-CN" altLang="en-US" sz="2400" b="1" dirty="0">
                <a:latin typeface="Times New Roman" pitchFamily="18" charset="0"/>
                <a:cs typeface="Times New Roman" pitchFamily="18" charset="0"/>
              </a:rPr>
              <a:t>认为尖嘴玻璃管不宜过</a:t>
            </a:r>
            <a:r>
              <a:rPr lang="zh-CN" altLang="en-US" sz="2400" b="1" dirty="0" smtClean="0">
                <a:latin typeface="Times New Roman" pitchFamily="18" charset="0"/>
                <a:cs typeface="Times New Roman" pitchFamily="18" charset="0"/>
              </a:rPr>
              <a:t>长，原因是</a:t>
            </a:r>
            <a:r>
              <a:rPr lang="zh-CN" altLang="en-US" sz="2400" b="1" u="sng" dirty="0">
                <a:latin typeface="Times New Roman" pitchFamily="18" charset="0"/>
                <a:cs typeface="Times New Roman" pitchFamily="18" charset="0"/>
              </a:rPr>
              <a:t>　　</a:t>
            </a:r>
            <a:r>
              <a:rPr lang="zh-CN" altLang="en-US" sz="2400" b="1" u="sng" dirty="0" smtClean="0">
                <a:latin typeface="Times New Roman" pitchFamily="18" charset="0"/>
                <a:cs typeface="Times New Roman" pitchFamily="18" charset="0"/>
              </a:rPr>
              <a:t>                             </a:t>
            </a:r>
            <a:r>
              <a:rPr lang="zh-CN" altLang="en-US" sz="2400" b="1" u="sng" dirty="0">
                <a:latin typeface="Times New Roman" pitchFamily="18" charset="0"/>
                <a:cs typeface="Times New Roman" pitchFamily="18" charset="0"/>
              </a:rPr>
              <a:t>　　　　　　　　　　　　</a:t>
            </a:r>
            <a:r>
              <a:rPr lang="zh-CN" altLang="en-US" sz="2400" b="1" dirty="0">
                <a:latin typeface="Times New Roman" pitchFamily="18" charset="0"/>
                <a:cs typeface="Times New Roman" pitchFamily="18" charset="0"/>
              </a:rPr>
              <a:t>。 </a:t>
            </a: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pic>
        <p:nvPicPr>
          <p:cNvPr id="12" name="XD+53.eps" descr="id:2147503285;FounderCES"/>
          <p:cNvPicPr>
            <a:picLocks noChangeAspect="1"/>
          </p:cNvPicPr>
          <p:nvPr/>
        </p:nvPicPr>
        <p:blipFill>
          <a:blip r:embed="rId3"/>
          <a:stretch>
            <a:fillRect/>
          </a:stretch>
        </p:blipFill>
        <p:spPr>
          <a:xfrm>
            <a:off x="9929705" y="2753339"/>
            <a:ext cx="1209901" cy="2160000"/>
          </a:xfrm>
          <a:prstGeom prst="rect">
            <a:avLst/>
          </a:prstGeom>
        </p:spPr>
      </p:pic>
      <p:sp>
        <p:nvSpPr>
          <p:cNvPr id="13" name="TextBox 12"/>
          <p:cNvSpPr txBox="1"/>
          <p:nvPr/>
        </p:nvSpPr>
        <p:spPr>
          <a:xfrm>
            <a:off x="2455691" y="3844556"/>
            <a:ext cx="80342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气态</a:t>
            </a:r>
          </a:p>
        </p:txBody>
      </p:sp>
      <p:sp>
        <p:nvSpPr>
          <p:cNvPr id="14" name="TextBox 13"/>
          <p:cNvSpPr txBox="1"/>
          <p:nvPr/>
        </p:nvSpPr>
        <p:spPr>
          <a:xfrm>
            <a:off x="1527552" y="4958423"/>
            <a:ext cx="6047292" cy="830997"/>
          </a:xfrm>
          <a:prstGeom prst="rect">
            <a:avLst/>
          </a:prstGeom>
          <a:noFill/>
        </p:spPr>
        <p:txBody>
          <a:bodyPr wrap="square" rtlCol="0">
            <a:spAutoFit/>
          </a:bodyPr>
          <a:lstStyle/>
          <a:p>
            <a:pPr algn="just"/>
            <a:r>
              <a:rPr lang="zh-CN" altLang="en-US" sz="2400" b="1" dirty="0">
                <a:solidFill>
                  <a:srgbClr val="FF0000"/>
                </a:solidFill>
                <a:latin typeface="Times New Roman" pitchFamily="18" charset="0"/>
                <a:ea typeface="宋体" pitchFamily="2" charset="-122"/>
                <a:cs typeface="Times New Roman" pitchFamily="18" charset="0"/>
              </a:rPr>
              <a:t>如果玻璃管过</a:t>
            </a:r>
            <a:r>
              <a:rPr lang="zh-CN" altLang="en-US" sz="2400" b="1" dirty="0" smtClean="0">
                <a:solidFill>
                  <a:srgbClr val="FF0000"/>
                </a:solidFill>
                <a:latin typeface="Times New Roman" pitchFamily="18" charset="0"/>
                <a:ea typeface="宋体" pitchFamily="2" charset="-122"/>
                <a:cs typeface="Times New Roman" pitchFamily="18" charset="0"/>
              </a:rPr>
              <a:t>长，石蜡</a:t>
            </a:r>
            <a:r>
              <a:rPr lang="zh-CN" altLang="en-US" sz="2400" b="1" dirty="0">
                <a:solidFill>
                  <a:srgbClr val="FF0000"/>
                </a:solidFill>
                <a:latin typeface="Times New Roman" pitchFamily="18" charset="0"/>
                <a:ea typeface="宋体" pitchFamily="2" charset="-122"/>
                <a:cs typeface="Times New Roman" pitchFamily="18" charset="0"/>
              </a:rPr>
              <a:t>蒸气会在玻璃管中</a:t>
            </a:r>
            <a:r>
              <a:rPr lang="zh-CN" altLang="en-US" sz="2400" b="1" dirty="0" smtClean="0">
                <a:solidFill>
                  <a:srgbClr val="FF0000"/>
                </a:solidFill>
                <a:latin typeface="Times New Roman" pitchFamily="18" charset="0"/>
                <a:ea typeface="宋体" pitchFamily="2" charset="-122"/>
                <a:cs typeface="Times New Roman" pitchFamily="18" charset="0"/>
              </a:rPr>
              <a:t>冷凝，不能</a:t>
            </a:r>
            <a:r>
              <a:rPr lang="zh-CN" altLang="en-US" sz="2400" b="1" dirty="0">
                <a:solidFill>
                  <a:srgbClr val="FF0000"/>
                </a:solidFill>
                <a:latin typeface="Times New Roman" pitchFamily="18" charset="0"/>
                <a:ea typeface="宋体" pitchFamily="2" charset="-122"/>
                <a:cs typeface="Times New Roman" pitchFamily="18" charset="0"/>
              </a:rPr>
              <a:t>从玻璃管末端</a:t>
            </a:r>
            <a:r>
              <a:rPr lang="zh-CN" altLang="en-US" sz="2400" b="1" dirty="0" smtClean="0">
                <a:solidFill>
                  <a:srgbClr val="FF0000"/>
                </a:solidFill>
                <a:latin typeface="Times New Roman" pitchFamily="18" charset="0"/>
                <a:ea typeface="宋体" pitchFamily="2" charset="-122"/>
                <a:cs typeface="Times New Roman" pitchFamily="18" charset="0"/>
              </a:rPr>
              <a:t>导出，导致</a:t>
            </a:r>
            <a:r>
              <a:rPr lang="zh-CN" altLang="en-US" sz="2400" b="1" dirty="0">
                <a:solidFill>
                  <a:srgbClr val="FF0000"/>
                </a:solidFill>
                <a:latin typeface="Times New Roman" pitchFamily="18" charset="0"/>
                <a:ea typeface="宋体" pitchFamily="2" charset="-122"/>
                <a:cs typeface="Times New Roman" pitchFamily="18" charset="0"/>
              </a:rPr>
              <a:t>实验失败</a:t>
            </a:r>
          </a:p>
        </p:txBody>
      </p:sp>
    </p:spTree>
    <p:extLst>
      <p:ext uri="{BB962C8B-B14F-4D97-AF65-F5344CB8AC3E}">
        <p14:creationId xmlns:p14="http://schemas.microsoft.com/office/powerpoint/2010/main" xmlns="" val="3361553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99"/>
          <p:cNvSpPr txBox="1">
            <a:spLocks noChangeArrowheads="1"/>
          </p:cNvSpPr>
          <p:nvPr/>
        </p:nvSpPr>
        <p:spPr bwMode="auto">
          <a:xfrm>
            <a:off x="801515" y="1440768"/>
            <a:ext cx="5847642"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a:solidFill>
                  <a:schemeClr val="accent2"/>
                </a:solidFill>
                <a:latin typeface="Times New Roman" pitchFamily="18" charset="0"/>
                <a:ea typeface="黑体" pitchFamily="49" charset="-122"/>
                <a:cs typeface="Times New Roman" pitchFamily="18" charset="0"/>
              </a:rPr>
              <a:t>归纳</a:t>
            </a:r>
            <a:r>
              <a:rPr lang="zh-CN" altLang="en-US" sz="2400" b="1" dirty="0" smtClean="0">
                <a:solidFill>
                  <a:schemeClr val="accent2"/>
                </a:solidFill>
                <a:latin typeface="Times New Roman" pitchFamily="18" charset="0"/>
                <a:ea typeface="黑体" pitchFamily="49" charset="-122"/>
                <a:cs typeface="Times New Roman" pitchFamily="18" charset="0"/>
              </a:rPr>
              <a:t>总结</a:t>
            </a:r>
            <a:endParaRPr lang="en-US" altLang="zh-CN" sz="2400" b="1" dirty="0" smtClean="0">
              <a:latin typeface="Times New Roman" pitchFamily="18" charset="0"/>
              <a:cs typeface="Times New Roman" pitchFamily="18" charset="0"/>
            </a:endParaRPr>
          </a:p>
          <a:p>
            <a:pPr algn="just">
              <a:lnSpc>
                <a:spcPct val="150000"/>
              </a:lnSpc>
            </a:pPr>
            <a:endParaRPr lang="en-US" altLang="zh-CN" sz="2400" b="1" dirty="0" smtClean="0">
              <a:latin typeface="Times New Roman" pitchFamily="18" charset="0"/>
              <a:cs typeface="Times New Roman" pitchFamily="18" charset="0"/>
            </a:endParaRPr>
          </a:p>
          <a:p>
            <a:pPr algn="just">
              <a:lnSpc>
                <a:spcPct val="150000"/>
              </a:lnSpc>
            </a:pPr>
            <a:r>
              <a:rPr lang="en-US" altLang="zh-CN" sz="2400" b="1" dirty="0" smtClean="0">
                <a:latin typeface="Times New Roman" pitchFamily="18" charset="0"/>
                <a:cs typeface="Times New Roman" pitchFamily="18" charset="0"/>
              </a:rPr>
              <a:t>【</a:t>
            </a:r>
            <a:r>
              <a:rPr lang="zh-CN" altLang="en-US" sz="2400" b="1" dirty="0">
                <a:latin typeface="Times New Roman" pitchFamily="18" charset="0"/>
                <a:cs typeface="Times New Roman" pitchFamily="18" charset="0"/>
              </a:rPr>
              <a:t>研究方法</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控制变量法。</a:t>
            </a:r>
          </a:p>
          <a:p>
            <a:pPr algn="just">
              <a:lnSpc>
                <a:spcPct val="150000"/>
              </a:lnSpc>
            </a:pP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实验设计</a:t>
            </a:r>
            <a:r>
              <a:rPr lang="en-US" altLang="zh-CN" sz="2400" b="1" dirty="0">
                <a:latin typeface="Times New Roman" pitchFamily="18" charset="0"/>
                <a:cs typeface="Times New Roman" pitchFamily="18" charset="0"/>
              </a:rPr>
              <a:t>】</a:t>
            </a:r>
          </a:p>
          <a:p>
            <a:pPr algn="just">
              <a:lnSpc>
                <a:spcPct val="150000"/>
              </a:lnSpc>
            </a:pPr>
            <a:r>
              <a:rPr lang="zh-CN" altLang="en-US" sz="2400" b="1" dirty="0">
                <a:latin typeface="Times New Roman" pitchFamily="18" charset="0"/>
                <a:cs typeface="Times New Roman" pitchFamily="18" charset="0"/>
              </a:rPr>
              <a:t>试管</a:t>
            </a:r>
            <a:r>
              <a:rPr lang="zh-CN" altLang="en-US" sz="2400" b="1" dirty="0" smtClean="0">
                <a:latin typeface="Times New Roman" pitchFamily="18" charset="0"/>
                <a:cs typeface="Times New Roman" pitchFamily="18" charset="0"/>
              </a:rPr>
              <a:t>①：</a:t>
            </a:r>
            <a:r>
              <a:rPr lang="en-US" altLang="zh-CN" sz="2400" b="1" dirty="0" smtClean="0">
                <a:latin typeface="Times New Roman" pitchFamily="18" charset="0"/>
                <a:cs typeface="Times New Roman" pitchFamily="18" charset="0"/>
              </a:rPr>
              <a:t>5 </a:t>
            </a:r>
            <a:r>
              <a:rPr lang="en-US" altLang="zh-CN" sz="2400" b="1" dirty="0">
                <a:latin typeface="Times New Roman" pitchFamily="18" charset="0"/>
                <a:cs typeface="Times New Roman" pitchFamily="18" charset="0"/>
              </a:rPr>
              <a:t>mL</a:t>
            </a:r>
            <a:r>
              <a:rPr lang="zh-CN" altLang="en-US" sz="2400" b="1" dirty="0">
                <a:latin typeface="Times New Roman" pitchFamily="18" charset="0"/>
                <a:cs typeface="Times New Roman" pitchFamily="18" charset="0"/>
              </a:rPr>
              <a:t>水</a:t>
            </a:r>
            <a:r>
              <a:rPr lang="en-US" altLang="zh-CN" sz="2400" b="1" dirty="0">
                <a:latin typeface="Times New Roman" pitchFamily="18" charset="0"/>
                <a:cs typeface="Times New Roman" pitchFamily="18" charset="0"/>
              </a:rPr>
              <a:t>+1~2</a:t>
            </a:r>
            <a:r>
              <a:rPr lang="zh-CN" altLang="en-US" sz="2400" b="1" dirty="0">
                <a:latin typeface="Times New Roman" pitchFamily="18" charset="0"/>
                <a:cs typeface="Times New Roman" pitchFamily="18" charset="0"/>
              </a:rPr>
              <a:t>粒碘。</a:t>
            </a:r>
          </a:p>
          <a:p>
            <a:pPr algn="just">
              <a:lnSpc>
                <a:spcPct val="150000"/>
              </a:lnSpc>
            </a:pPr>
            <a:r>
              <a:rPr lang="zh-CN" altLang="en-US" sz="2400" b="1" dirty="0">
                <a:latin typeface="Times New Roman" pitchFamily="18" charset="0"/>
                <a:cs typeface="Times New Roman" pitchFamily="18" charset="0"/>
              </a:rPr>
              <a:t>试管</a:t>
            </a:r>
            <a:r>
              <a:rPr lang="zh-CN" altLang="en-US" sz="2400" b="1" dirty="0" smtClean="0">
                <a:latin typeface="Times New Roman" pitchFamily="18" charset="0"/>
                <a:cs typeface="Times New Roman" pitchFamily="18" charset="0"/>
              </a:rPr>
              <a:t>②：</a:t>
            </a:r>
            <a:r>
              <a:rPr lang="en-US" altLang="zh-CN" sz="2400" b="1" dirty="0" smtClean="0">
                <a:latin typeface="Times New Roman" pitchFamily="18" charset="0"/>
                <a:cs typeface="Times New Roman" pitchFamily="18" charset="0"/>
              </a:rPr>
              <a:t>5 </a:t>
            </a:r>
            <a:r>
              <a:rPr lang="en-US" altLang="zh-CN" sz="2400" b="1" dirty="0">
                <a:latin typeface="Times New Roman" pitchFamily="18" charset="0"/>
                <a:cs typeface="Times New Roman" pitchFamily="18" charset="0"/>
              </a:rPr>
              <a:t>mL</a:t>
            </a:r>
            <a:r>
              <a:rPr lang="zh-CN" altLang="en-US" sz="2400" b="1" dirty="0">
                <a:latin typeface="Times New Roman" pitchFamily="18" charset="0"/>
                <a:cs typeface="Times New Roman" pitchFamily="18" charset="0"/>
              </a:rPr>
              <a:t>汽油</a:t>
            </a:r>
            <a:r>
              <a:rPr lang="en-US" altLang="zh-CN" sz="2400" b="1" dirty="0">
                <a:latin typeface="Times New Roman" pitchFamily="18" charset="0"/>
                <a:cs typeface="Times New Roman" pitchFamily="18" charset="0"/>
              </a:rPr>
              <a:t>+1~2</a:t>
            </a:r>
            <a:r>
              <a:rPr lang="zh-CN" altLang="en-US" sz="2400" b="1" dirty="0">
                <a:latin typeface="Times New Roman" pitchFamily="18" charset="0"/>
                <a:cs typeface="Times New Roman" pitchFamily="18" charset="0"/>
              </a:rPr>
              <a:t>粒碘。</a:t>
            </a:r>
          </a:p>
          <a:p>
            <a:pPr algn="just">
              <a:lnSpc>
                <a:spcPct val="150000"/>
              </a:lnSpc>
            </a:pPr>
            <a:r>
              <a:rPr lang="zh-CN" altLang="en-US" sz="2400" b="1" dirty="0">
                <a:latin typeface="Times New Roman" pitchFamily="18" charset="0"/>
                <a:cs typeface="Times New Roman" pitchFamily="18" charset="0"/>
              </a:rPr>
              <a:t>试管</a:t>
            </a:r>
            <a:r>
              <a:rPr lang="zh-CN" altLang="en-US" sz="2400" b="1" dirty="0" smtClean="0">
                <a:latin typeface="Times New Roman" pitchFamily="18" charset="0"/>
                <a:cs typeface="Times New Roman" pitchFamily="18" charset="0"/>
              </a:rPr>
              <a:t>③：</a:t>
            </a:r>
            <a:r>
              <a:rPr lang="en-US" altLang="zh-CN" sz="2400" b="1" dirty="0" smtClean="0">
                <a:latin typeface="Times New Roman" pitchFamily="18" charset="0"/>
                <a:cs typeface="Times New Roman" pitchFamily="18" charset="0"/>
              </a:rPr>
              <a:t>5 </a:t>
            </a:r>
            <a:r>
              <a:rPr lang="en-US" altLang="zh-CN" sz="2400" b="1" dirty="0">
                <a:latin typeface="Times New Roman" pitchFamily="18" charset="0"/>
                <a:cs typeface="Times New Roman" pitchFamily="18" charset="0"/>
              </a:rPr>
              <a:t>mL</a:t>
            </a:r>
            <a:r>
              <a:rPr lang="zh-CN" altLang="en-US" sz="2400" b="1" dirty="0">
                <a:latin typeface="Times New Roman" pitchFamily="18" charset="0"/>
                <a:cs typeface="Times New Roman" pitchFamily="18" charset="0"/>
              </a:rPr>
              <a:t>水</a:t>
            </a:r>
            <a:r>
              <a:rPr lang="en-US" altLang="zh-CN" sz="2400" b="1" dirty="0">
                <a:latin typeface="Times New Roman" pitchFamily="18" charset="0"/>
                <a:cs typeface="Times New Roman" pitchFamily="18" charset="0"/>
              </a:rPr>
              <a:t>+1~2</a:t>
            </a:r>
            <a:r>
              <a:rPr lang="zh-CN" altLang="en-US" sz="2400" b="1" dirty="0">
                <a:latin typeface="Times New Roman" pitchFamily="18" charset="0"/>
                <a:cs typeface="Times New Roman" pitchFamily="18" charset="0"/>
              </a:rPr>
              <a:t>粒高锰酸钾。</a:t>
            </a:r>
          </a:p>
          <a:p>
            <a:pPr algn="just">
              <a:lnSpc>
                <a:spcPct val="150000"/>
              </a:lnSpc>
            </a:pPr>
            <a:r>
              <a:rPr lang="zh-CN" altLang="en-US" sz="2400" b="1" dirty="0">
                <a:latin typeface="Times New Roman" pitchFamily="18" charset="0"/>
                <a:cs typeface="Times New Roman" pitchFamily="18" charset="0"/>
              </a:rPr>
              <a:t>试管</a:t>
            </a:r>
            <a:r>
              <a:rPr lang="zh-CN" altLang="en-US" sz="2400" b="1" dirty="0" smtClean="0">
                <a:latin typeface="Times New Roman" pitchFamily="18" charset="0"/>
                <a:cs typeface="Times New Roman" pitchFamily="18" charset="0"/>
              </a:rPr>
              <a:t>④：</a:t>
            </a:r>
            <a:r>
              <a:rPr lang="en-US" altLang="zh-CN" sz="2400" b="1" dirty="0" smtClean="0">
                <a:latin typeface="Times New Roman" pitchFamily="18" charset="0"/>
                <a:cs typeface="Times New Roman" pitchFamily="18" charset="0"/>
              </a:rPr>
              <a:t>5 </a:t>
            </a:r>
            <a:r>
              <a:rPr lang="en-US" altLang="zh-CN" sz="2400" b="1" dirty="0">
                <a:latin typeface="Times New Roman" pitchFamily="18" charset="0"/>
                <a:cs typeface="Times New Roman" pitchFamily="18" charset="0"/>
              </a:rPr>
              <a:t>mL</a:t>
            </a:r>
            <a:r>
              <a:rPr lang="zh-CN" altLang="en-US" sz="2400" b="1" dirty="0">
                <a:latin typeface="Times New Roman" pitchFamily="18" charset="0"/>
                <a:cs typeface="Times New Roman" pitchFamily="18" charset="0"/>
              </a:rPr>
              <a:t>汽油</a:t>
            </a:r>
            <a:r>
              <a:rPr lang="en-US" altLang="zh-CN" sz="2400" b="1" dirty="0">
                <a:latin typeface="Times New Roman" pitchFamily="18" charset="0"/>
                <a:cs typeface="Times New Roman" pitchFamily="18" charset="0"/>
              </a:rPr>
              <a:t>+1~2</a:t>
            </a:r>
            <a:r>
              <a:rPr lang="zh-CN" altLang="en-US" sz="2400" b="1" dirty="0">
                <a:latin typeface="Times New Roman" pitchFamily="18" charset="0"/>
                <a:cs typeface="Times New Roman" pitchFamily="18" charset="0"/>
              </a:rPr>
              <a:t>粒高锰酸钾</a:t>
            </a:r>
            <a:r>
              <a:rPr lang="zh-CN" altLang="en-US" sz="2400" b="1" dirty="0" smtClean="0">
                <a:latin typeface="Times New Roman" pitchFamily="18" charset="0"/>
                <a:cs typeface="Times New Roman" pitchFamily="18" charset="0"/>
              </a:rPr>
              <a:t>。</a:t>
            </a:r>
            <a:endParaRPr lang="en-US" altLang="zh-CN" sz="2400" b="1" dirty="0" smtClean="0">
              <a:latin typeface="Times New Roman" pitchFamily="18" charset="0"/>
              <a:cs typeface="Times New Roman" pitchFamily="18" charset="0"/>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pic>
        <p:nvPicPr>
          <p:cNvPr id="6" name="1428.eps" descr="id:2147503292;FounderCES"/>
          <p:cNvPicPr>
            <a:picLocks noChangeAspect="1"/>
          </p:cNvPicPr>
          <p:nvPr/>
        </p:nvPicPr>
        <p:blipFill>
          <a:blip r:embed="rId3"/>
          <a:stretch>
            <a:fillRect/>
          </a:stretch>
        </p:blipFill>
        <p:spPr>
          <a:xfrm>
            <a:off x="6990240" y="2984653"/>
            <a:ext cx="4135741" cy="2340000"/>
          </a:xfrm>
          <a:prstGeom prst="rect">
            <a:avLst/>
          </a:prstGeom>
        </p:spPr>
      </p:pic>
    </p:spTree>
    <p:extLst>
      <p:ext uri="{BB962C8B-B14F-4D97-AF65-F5344CB8AC3E}">
        <p14:creationId xmlns:p14="http://schemas.microsoft.com/office/powerpoint/2010/main" xmlns="" val="348324071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7" y="2288363"/>
            <a:ext cx="10749511" cy="2862322"/>
          </a:xfrm>
          <a:prstGeom prst="rect">
            <a:avLst/>
          </a:prstGeom>
          <a:noFill/>
        </p:spPr>
        <p:txBody>
          <a:bodyPr wrap="square" rtlCol="0">
            <a:spAutoFit/>
          </a:bodyPr>
          <a:lstStyle/>
          <a:p>
            <a:pPr>
              <a:lnSpc>
                <a:spcPct val="150000"/>
              </a:lnSpc>
            </a:pPr>
            <a:r>
              <a:rPr lang="en-US" altLang="zh-CN" sz="2400" b="1" dirty="0" smtClean="0">
                <a:latin typeface="Times New Roman" pitchFamily="18" charset="0"/>
                <a:cs typeface="Times New Roman" pitchFamily="18" charset="0"/>
              </a:rPr>
              <a:t>【</a:t>
            </a:r>
            <a:r>
              <a:rPr lang="zh-CN" altLang="en-US" sz="2400" b="1" dirty="0">
                <a:latin typeface="Times New Roman" pitchFamily="18" charset="0"/>
                <a:cs typeface="Times New Roman" pitchFamily="18" charset="0"/>
              </a:rPr>
              <a:t>实验分析及结论</a:t>
            </a:r>
            <a:r>
              <a:rPr lang="en-US" altLang="zh-CN" sz="2400" b="1" dirty="0">
                <a:latin typeface="Times New Roman" pitchFamily="18" charset="0"/>
                <a:cs typeface="Times New Roman" pitchFamily="18" charset="0"/>
              </a:rPr>
              <a:t>】</a:t>
            </a:r>
          </a:p>
          <a:p>
            <a:pPr algn="just">
              <a:lnSpc>
                <a:spcPct val="150000"/>
              </a:lnSpc>
            </a:pPr>
            <a:r>
              <a:rPr lang="zh-CN" altLang="en-US" sz="2400" b="1" dirty="0">
                <a:latin typeface="Times New Roman" pitchFamily="18" charset="0"/>
                <a:cs typeface="Times New Roman" pitchFamily="18" charset="0"/>
              </a:rPr>
              <a:t>对比试管①与试管②、试管③与试管</a:t>
            </a:r>
            <a:r>
              <a:rPr lang="zh-CN" altLang="en-US" sz="2400" b="1" dirty="0" smtClean="0">
                <a:latin typeface="Times New Roman" pitchFamily="18" charset="0"/>
                <a:cs typeface="Times New Roman" pitchFamily="18" charset="0"/>
              </a:rPr>
              <a:t>④，可以</a:t>
            </a:r>
            <a:r>
              <a:rPr lang="zh-CN" altLang="en-US" sz="2400" b="1" dirty="0">
                <a:latin typeface="Times New Roman" pitchFamily="18" charset="0"/>
                <a:cs typeface="Times New Roman" pitchFamily="18" charset="0"/>
              </a:rPr>
              <a:t>得出</a:t>
            </a:r>
            <a:r>
              <a:rPr lang="zh-CN" altLang="en-US" sz="2400" b="1" u="sng" dirty="0">
                <a:latin typeface="Times New Roman" pitchFamily="18" charset="0"/>
                <a:cs typeface="Times New Roman" pitchFamily="18" charset="0"/>
              </a:rPr>
              <a:t>　　</a:t>
            </a:r>
            <a:r>
              <a:rPr lang="zh-CN" altLang="en-US" sz="2400" b="1" u="sng" dirty="0" smtClean="0">
                <a:latin typeface="Times New Roman" pitchFamily="18" charset="0"/>
                <a:cs typeface="Times New Roman" pitchFamily="18" charset="0"/>
              </a:rPr>
              <a:t>               </a:t>
            </a:r>
            <a:r>
              <a:rPr lang="zh-CN" altLang="en-US" sz="2400" b="1" u="sng" dirty="0">
                <a:latin typeface="Times New Roman" pitchFamily="18" charset="0"/>
                <a:cs typeface="Times New Roman" pitchFamily="18" charset="0"/>
              </a:rPr>
              <a:t>　　　　　　　　　　　　　</a:t>
            </a:r>
            <a:r>
              <a:rPr lang="zh-CN" altLang="en-US" sz="2400" b="1" dirty="0">
                <a:latin typeface="Times New Roman" pitchFamily="18" charset="0"/>
                <a:cs typeface="Times New Roman" pitchFamily="18" charset="0"/>
              </a:rPr>
              <a:t>。对比试管①与试管③、试管②与试管</a:t>
            </a:r>
            <a:r>
              <a:rPr lang="zh-CN" altLang="en-US" sz="2400" b="1" dirty="0" smtClean="0">
                <a:latin typeface="Times New Roman" pitchFamily="18" charset="0"/>
                <a:cs typeface="Times New Roman" pitchFamily="18" charset="0"/>
              </a:rPr>
              <a:t>④，可以</a:t>
            </a:r>
            <a:r>
              <a:rPr lang="zh-CN" altLang="en-US" sz="2400" b="1" dirty="0">
                <a:latin typeface="Times New Roman" pitchFamily="18" charset="0"/>
                <a:cs typeface="Times New Roman" pitchFamily="18" charset="0"/>
              </a:rPr>
              <a:t>得出</a:t>
            </a:r>
            <a:r>
              <a:rPr lang="zh-CN" altLang="en-US" sz="2400" b="1" u="sng" dirty="0">
                <a:latin typeface="Times New Roman" pitchFamily="18" charset="0"/>
                <a:cs typeface="Times New Roman" pitchFamily="18" charset="0"/>
              </a:rPr>
              <a:t>　</a:t>
            </a:r>
            <a:r>
              <a:rPr lang="zh-CN" altLang="en-US" sz="2400" b="1" u="sng" dirty="0" smtClean="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endParaRPr lang="zh-CN" altLang="en-US" sz="2400" b="1" dirty="0">
              <a:latin typeface="Times New Roman" pitchFamily="18" charset="0"/>
              <a:cs typeface="Times New Roman" pitchFamily="18" charset="0"/>
            </a:endParaRPr>
          </a:p>
          <a:p>
            <a:pPr algn="just">
              <a:lnSpc>
                <a:spcPct val="150000"/>
              </a:lnSpc>
            </a:pPr>
            <a:endParaRPr lang="zh-CN" altLang="en-US" sz="2400" b="1" dirty="0">
              <a:latin typeface="宋体" pitchFamily="2" charset="-122"/>
              <a:ea typeface="宋体" pitchFamily="2" charset="-122"/>
              <a:cs typeface="Times New Roman" pitchFamily="18" charset="0"/>
            </a:endParaRPr>
          </a:p>
        </p:txBody>
      </p:sp>
      <p:sp>
        <p:nvSpPr>
          <p:cNvPr id="6" name="TextBox 5"/>
          <p:cNvSpPr txBox="1"/>
          <p:nvPr/>
        </p:nvSpPr>
        <p:spPr>
          <a:xfrm>
            <a:off x="1174134" y="3488691"/>
            <a:ext cx="5753498"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同一物质在不同溶剂中的溶解性是不同的</a:t>
            </a:r>
          </a:p>
        </p:txBody>
      </p:sp>
      <p:sp>
        <p:nvSpPr>
          <p:cNvPr id="14" name="TextBox 13"/>
          <p:cNvSpPr txBox="1"/>
          <p:nvPr/>
        </p:nvSpPr>
        <p:spPr>
          <a:xfrm>
            <a:off x="3668978" y="4029307"/>
            <a:ext cx="5753498"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不同物质在同一溶剂中的溶解性是不同的</a:t>
            </a:r>
          </a:p>
        </p:txBody>
      </p:sp>
    </p:spTree>
    <p:extLst>
      <p:ext uri="{BB962C8B-B14F-4D97-AF65-F5344CB8AC3E}">
        <p14:creationId xmlns:p14="http://schemas.microsoft.com/office/powerpoint/2010/main" xmlns="" val="900145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61954" y="1600021"/>
            <a:ext cx="7938578" cy="627895"/>
            <a:chOff x="1034884" y="629878"/>
            <a:chExt cx="7938578" cy="627895"/>
          </a:xfrm>
        </p:grpSpPr>
        <p:sp>
          <p:nvSpPr>
            <p:cNvPr id="17" name="圆角矩形 6">
              <a:hlinkClick r:id="rId4" action="ppaction://hlinksldjump"/>
            </p:cNvPr>
            <p:cNvSpPr/>
            <p:nvPr>
              <p:custDataLst>
                <p:tags r:id="rId1"/>
              </p:custDataLst>
            </p:nvPr>
          </p:nvSpPr>
          <p:spPr>
            <a:xfrm flipH="1">
              <a:off x="2642681" y="664479"/>
              <a:ext cx="6330781"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一定溶质质量分数的氯化钠溶液的配制</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实验二</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561954" y="2623590"/>
            <a:ext cx="10839824" cy="6052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4000"/>
              </a:lnSpc>
            </a:pPr>
            <a:r>
              <a:rPr lang="zh-CN" altLang="en-US" sz="2400" b="1" dirty="0" smtClean="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承德一模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配制一定溶质质量分数的氯化钠溶液的过程如图所</a:t>
            </a:r>
            <a:r>
              <a:rPr lang="zh-CN" altLang="en-US" sz="2400" b="1" dirty="0" smtClean="0">
                <a:latin typeface="Times New Roman" pitchFamily="18" charset="0"/>
                <a:ea typeface="宋体" pitchFamily="2" charset="-122"/>
                <a:cs typeface="Times New Roman" pitchFamily="18" charset="0"/>
              </a:rPr>
              <a:t>示：</a:t>
            </a:r>
            <a:endParaRPr lang="zh-CN" altLang="en-US" sz="2400" b="1" dirty="0">
              <a:latin typeface="Times New Roman" pitchFamily="18" charset="0"/>
              <a:ea typeface="宋体" pitchFamily="2" charset="-122"/>
              <a:cs typeface="Times New Roman" pitchFamily="18" charset="0"/>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pic>
        <p:nvPicPr>
          <p:cNvPr id="23" name="XD+54.eps" descr="id:2147503315;FounderCES"/>
          <p:cNvPicPr>
            <a:picLocks noChangeAspect="1"/>
          </p:cNvPicPr>
          <p:nvPr/>
        </p:nvPicPr>
        <p:blipFill>
          <a:blip r:embed="rId5"/>
          <a:stretch>
            <a:fillRect/>
          </a:stretch>
        </p:blipFill>
        <p:spPr>
          <a:xfrm>
            <a:off x="3870702" y="3416211"/>
            <a:ext cx="4222328" cy="2908174"/>
          </a:xfrm>
          <a:prstGeom prst="rect">
            <a:avLst/>
          </a:prstGeom>
        </p:spPr>
      </p:pic>
    </p:spTree>
    <p:extLst>
      <p:ext uri="{BB962C8B-B14F-4D97-AF65-F5344CB8AC3E}">
        <p14:creationId xmlns:p14="http://schemas.microsoft.com/office/powerpoint/2010/main" xmlns="" val="105734604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99"/>
          <p:cNvSpPr txBox="1">
            <a:spLocks noChangeArrowheads="1"/>
          </p:cNvSpPr>
          <p:nvPr/>
        </p:nvSpPr>
        <p:spPr bwMode="auto">
          <a:xfrm>
            <a:off x="654756" y="1463346"/>
            <a:ext cx="10995377"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1</a:t>
            </a:r>
            <a:r>
              <a:rPr lang="zh-CN" altLang="en-US" sz="2400" b="1" dirty="0" smtClean="0">
                <a:latin typeface="Times New Roman" pitchFamily="18" charset="0"/>
                <a:ea typeface="宋体" pitchFamily="2" charset="-122"/>
              </a:rPr>
              <a:t>）写出</a:t>
            </a:r>
            <a:r>
              <a:rPr lang="zh-CN" altLang="en-US" sz="2400" b="1" dirty="0">
                <a:latin typeface="Times New Roman" pitchFamily="18" charset="0"/>
                <a:ea typeface="宋体" pitchFamily="2" charset="-122"/>
              </a:rPr>
              <a:t>图中有标号的仪器</a:t>
            </a:r>
            <a:r>
              <a:rPr lang="zh-CN" altLang="en-US" sz="2400" b="1" dirty="0" smtClean="0">
                <a:latin typeface="Times New Roman" pitchFamily="18" charset="0"/>
                <a:ea typeface="宋体" pitchFamily="2" charset="-122"/>
              </a:rPr>
              <a:t>名称：</a:t>
            </a:r>
            <a:r>
              <a:rPr lang="en-US" altLang="zh-CN" sz="2400" b="1" dirty="0" smtClean="0">
                <a:latin typeface="Times New Roman" pitchFamily="18" charset="0"/>
                <a:ea typeface="宋体" pitchFamily="2" charset="-122"/>
              </a:rPr>
              <a:t>a</a:t>
            </a:r>
            <a:r>
              <a:rPr lang="zh-CN" altLang="en-US" sz="2400" b="1" u="sng" dirty="0">
                <a:latin typeface="Times New Roman" pitchFamily="18" charset="0"/>
                <a:ea typeface="宋体" pitchFamily="2" charset="-122"/>
              </a:rPr>
              <a:t>　　　　　</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b</a:t>
            </a:r>
            <a:r>
              <a:rPr lang="zh-CN" altLang="en-US" sz="2400" b="1" u="sng" dirty="0">
                <a:latin typeface="Times New Roman" pitchFamily="18" charset="0"/>
                <a:ea typeface="宋体" pitchFamily="2" charset="-122"/>
              </a:rPr>
              <a:t>　　　　　</a:t>
            </a:r>
            <a:r>
              <a:rPr lang="zh-CN" altLang="en-US" sz="2400" b="1" dirty="0">
                <a:latin typeface="Times New Roman" pitchFamily="18" charset="0"/>
                <a:ea typeface="宋体" pitchFamily="2" charset="-122"/>
              </a:rPr>
              <a:t>。 </a:t>
            </a:r>
          </a:p>
          <a:p>
            <a:pPr algn="just">
              <a:lnSpc>
                <a:spcPct val="150000"/>
              </a:lnSpc>
            </a:pP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a:t>
            </a:r>
            <a:r>
              <a:rPr lang="zh-CN" altLang="en-US" sz="2400" b="1" dirty="0" smtClean="0">
                <a:latin typeface="Times New Roman" pitchFamily="18" charset="0"/>
                <a:ea typeface="宋体" pitchFamily="2" charset="-122"/>
              </a:rPr>
              <a:t>）欲</a:t>
            </a:r>
            <a:r>
              <a:rPr lang="zh-CN" altLang="en-US" sz="2400" b="1" dirty="0">
                <a:latin typeface="Times New Roman" pitchFamily="18" charset="0"/>
                <a:ea typeface="宋体" pitchFamily="2" charset="-122"/>
              </a:rPr>
              <a:t>配制</a:t>
            </a:r>
            <a:r>
              <a:rPr lang="en-US" altLang="zh-CN" sz="2400" b="1" dirty="0">
                <a:latin typeface="Times New Roman" pitchFamily="18" charset="0"/>
                <a:ea typeface="宋体" pitchFamily="2" charset="-122"/>
              </a:rPr>
              <a:t>50 g</a:t>
            </a:r>
            <a:r>
              <a:rPr lang="zh-CN" altLang="en-US" sz="2400" b="1" dirty="0">
                <a:latin typeface="Times New Roman" pitchFamily="18" charset="0"/>
                <a:ea typeface="宋体" pitchFamily="2" charset="-122"/>
              </a:rPr>
              <a:t>质量分数为</a:t>
            </a:r>
            <a:r>
              <a:rPr lang="en-US" altLang="zh-CN" sz="2400" b="1" dirty="0">
                <a:latin typeface="Times New Roman" pitchFamily="18" charset="0"/>
                <a:ea typeface="宋体" pitchFamily="2" charset="-122"/>
              </a:rPr>
              <a:t>15 </a:t>
            </a:r>
            <a:r>
              <a:rPr lang="zh-CN" altLang="en-US" sz="2400" b="1" dirty="0">
                <a:latin typeface="Times New Roman" pitchFamily="18" charset="0"/>
                <a:ea typeface="宋体" pitchFamily="2" charset="-122"/>
              </a:rPr>
              <a:t>的氯化钠溶液</a:t>
            </a:r>
            <a:r>
              <a:rPr lang="en-US" altLang="zh-CN" sz="2400" b="1" dirty="0">
                <a:latin typeface="Times New Roman" pitchFamily="18" charset="0"/>
                <a:ea typeface="宋体" pitchFamily="2" charset="-122"/>
              </a:rPr>
              <a:t>,</a:t>
            </a:r>
            <a:r>
              <a:rPr lang="zh-CN" altLang="en-US" sz="2400" b="1" dirty="0">
                <a:latin typeface="Times New Roman" pitchFamily="18" charset="0"/>
                <a:ea typeface="宋体" pitchFamily="2" charset="-122"/>
              </a:rPr>
              <a:t>所需氯化钠和水的质量分别为氯化钠</a:t>
            </a:r>
            <a:r>
              <a:rPr lang="zh-CN" altLang="en-US" sz="2400" b="1" u="sng" dirty="0">
                <a:latin typeface="Times New Roman" pitchFamily="18" charset="0"/>
                <a:ea typeface="宋体" pitchFamily="2" charset="-122"/>
              </a:rPr>
              <a:t>　　　　</a:t>
            </a:r>
            <a:r>
              <a:rPr lang="en-US" altLang="zh-CN" sz="2400" b="1" dirty="0" smtClean="0">
                <a:latin typeface="Times New Roman" pitchFamily="18" charset="0"/>
                <a:ea typeface="宋体" pitchFamily="2" charset="-122"/>
              </a:rPr>
              <a:t>g</a:t>
            </a:r>
            <a:r>
              <a:rPr lang="zh-CN" altLang="en-US" sz="2400" b="1" dirty="0" smtClean="0">
                <a:latin typeface="Times New Roman" pitchFamily="18" charset="0"/>
                <a:ea typeface="宋体" pitchFamily="2" charset="-122"/>
              </a:rPr>
              <a:t>，水</a:t>
            </a:r>
            <a:r>
              <a:rPr lang="zh-CN" altLang="en-US" sz="2400" b="1" u="sng" dirty="0">
                <a:latin typeface="Times New Roman" pitchFamily="18" charset="0"/>
                <a:ea typeface="宋体" pitchFamily="2" charset="-122"/>
              </a:rPr>
              <a:t>　　　　</a:t>
            </a:r>
            <a:r>
              <a:rPr lang="en-US" altLang="zh-CN" sz="2400" b="1" dirty="0">
                <a:latin typeface="Times New Roman" pitchFamily="18" charset="0"/>
                <a:ea typeface="宋体" pitchFamily="2" charset="-122"/>
              </a:rPr>
              <a:t>g</a:t>
            </a:r>
            <a:r>
              <a:rPr lang="zh-CN" altLang="en-US" sz="2400" b="1" dirty="0">
                <a:latin typeface="Times New Roman" pitchFamily="18" charset="0"/>
                <a:ea typeface="宋体" pitchFamily="2" charset="-122"/>
              </a:rPr>
              <a:t>。 </a:t>
            </a:r>
          </a:p>
          <a:p>
            <a:pPr algn="just">
              <a:lnSpc>
                <a:spcPct val="150000"/>
              </a:lnSpc>
            </a:pP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3</a:t>
            </a:r>
            <a:r>
              <a:rPr lang="zh-CN" altLang="en-US" sz="2400" b="1" dirty="0" smtClean="0">
                <a:latin typeface="Times New Roman" pitchFamily="18" charset="0"/>
                <a:ea typeface="宋体" pitchFamily="2" charset="-122"/>
              </a:rPr>
              <a:t>）称量</a:t>
            </a:r>
            <a:r>
              <a:rPr lang="zh-CN" altLang="en-US" sz="2400" b="1" dirty="0">
                <a:latin typeface="Times New Roman" pitchFamily="18" charset="0"/>
                <a:ea typeface="宋体" pitchFamily="2" charset="-122"/>
              </a:rPr>
              <a:t>氯化钠时</a:t>
            </a:r>
            <a:r>
              <a:rPr lang="en-US" altLang="zh-CN" sz="2400" b="1" dirty="0">
                <a:latin typeface="Times New Roman" pitchFamily="18" charset="0"/>
                <a:ea typeface="宋体" pitchFamily="2" charset="-122"/>
              </a:rPr>
              <a:t>,</a:t>
            </a:r>
            <a:r>
              <a:rPr lang="zh-CN" altLang="en-US" sz="2400" b="1" dirty="0">
                <a:latin typeface="Times New Roman" pitchFamily="18" charset="0"/>
                <a:ea typeface="宋体" pitchFamily="2" charset="-122"/>
              </a:rPr>
              <a:t>氯化钠应放在托盘天平的</a:t>
            </a:r>
            <a:r>
              <a:rPr lang="zh-CN" altLang="en-US" sz="2400" b="1" u="sng" dirty="0">
                <a:latin typeface="Times New Roman" pitchFamily="18" charset="0"/>
                <a:ea typeface="宋体" pitchFamily="2" charset="-122"/>
              </a:rPr>
              <a:t>　　　</a:t>
            </a:r>
            <a:r>
              <a:rPr lang="zh-CN" altLang="en-US" sz="2400" b="1" dirty="0" smtClean="0">
                <a:latin typeface="Times New Roman" pitchFamily="18" charset="0"/>
                <a:ea typeface="宋体" pitchFamily="2" charset="-122"/>
              </a:rPr>
              <a:t> </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填“左”或“右”</a:t>
            </a:r>
            <a:r>
              <a:rPr lang="en-US" altLang="zh-CN" sz="2400" b="1" dirty="0" smtClean="0">
                <a:latin typeface="宋体" pitchFamily="2" charset="-122"/>
                <a:ea typeface="宋体" pitchFamily="2" charset="-122"/>
              </a:rPr>
              <a:t>)</a:t>
            </a:r>
            <a:r>
              <a:rPr lang="zh-CN" altLang="en-US" sz="2400" b="1" dirty="0">
                <a:latin typeface="Times New Roman" pitchFamily="18" charset="0"/>
                <a:ea typeface="宋体" pitchFamily="2" charset="-122"/>
              </a:rPr>
              <a:t>盘</a:t>
            </a:r>
            <a:r>
              <a:rPr lang="zh-CN" altLang="en-US" sz="2400" b="1" dirty="0" smtClean="0">
                <a:latin typeface="Times New Roman" pitchFamily="18" charset="0"/>
                <a:ea typeface="宋体" pitchFamily="2" charset="-122"/>
              </a:rPr>
              <a:t>。</a:t>
            </a:r>
            <a:r>
              <a:rPr lang="zh-CN" altLang="en-US" sz="2400" b="1" dirty="0">
                <a:latin typeface="Times New Roman" pitchFamily="18" charset="0"/>
                <a:ea typeface="宋体" pitchFamily="2" charset="-122"/>
              </a:rPr>
              <a:t>量取所需水的体积时应选用的量筒规格为</a:t>
            </a:r>
            <a:r>
              <a:rPr lang="zh-CN" altLang="en-US" sz="2400" b="1" u="sng" dirty="0">
                <a:latin typeface="Times New Roman" pitchFamily="18" charset="0"/>
                <a:ea typeface="宋体" pitchFamily="2" charset="-122"/>
              </a:rPr>
              <a:t>　　</a:t>
            </a:r>
            <a:r>
              <a:rPr lang="zh-CN" altLang="en-US" sz="2400" b="1" u="sng" dirty="0" smtClean="0">
                <a:latin typeface="Times New Roman" pitchFamily="18" charset="0"/>
                <a:ea typeface="宋体" pitchFamily="2" charset="-122"/>
              </a:rPr>
              <a:t>    </a:t>
            </a:r>
            <a:r>
              <a:rPr lang="zh-CN" altLang="en-US" sz="2400" b="1" u="sng" dirty="0">
                <a:latin typeface="Times New Roman" pitchFamily="18" charset="0"/>
                <a:ea typeface="宋体" pitchFamily="2" charset="-122"/>
              </a:rPr>
              <a:t>　　</a:t>
            </a:r>
            <a:r>
              <a:rPr lang="en-US" altLang="zh-CN" sz="2400" b="1" dirty="0">
                <a:latin typeface="宋体" pitchFamily="2" charset="-122"/>
                <a:ea typeface="宋体" pitchFamily="2" charset="-122"/>
              </a:rPr>
              <a:t>(</a:t>
            </a:r>
            <a:r>
              <a:rPr lang="zh-CN" altLang="en-US" sz="2400" b="1" dirty="0">
                <a:latin typeface="Times New Roman" pitchFamily="18" charset="0"/>
                <a:ea typeface="宋体" pitchFamily="2" charset="-122"/>
              </a:rPr>
              <a:t>填“</a:t>
            </a:r>
            <a:r>
              <a:rPr lang="en-US" altLang="zh-CN" sz="2400" b="1" dirty="0">
                <a:latin typeface="Times New Roman" pitchFamily="18" charset="0"/>
                <a:ea typeface="宋体" pitchFamily="2" charset="-122"/>
              </a:rPr>
              <a:t>50 mL</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或</a:t>
            </a:r>
            <a:r>
              <a:rPr lang="zh-CN" altLang="en-US" sz="2400" b="1" dirty="0">
                <a:latin typeface="Times New Roman" pitchFamily="18" charset="0"/>
                <a:ea typeface="宋体" pitchFamily="2" charset="-122"/>
              </a:rPr>
              <a:t>“</a:t>
            </a:r>
            <a:r>
              <a:rPr lang="en-US" altLang="zh-CN" sz="2400" b="1" dirty="0">
                <a:latin typeface="Times New Roman" pitchFamily="18" charset="0"/>
                <a:ea typeface="宋体" pitchFamily="2" charset="-122"/>
              </a:rPr>
              <a:t>100 mL</a:t>
            </a:r>
            <a:r>
              <a:rPr lang="en-US" altLang="zh-CN" sz="2400" b="1" dirty="0">
                <a:latin typeface="宋体" pitchFamily="2" charset="-122"/>
                <a:ea typeface="宋体" pitchFamily="2" charset="-122"/>
              </a:rPr>
              <a:t>”)</a:t>
            </a:r>
            <a:r>
              <a:rPr lang="zh-CN" altLang="en-US" sz="2400" b="1" dirty="0">
                <a:latin typeface="Times New Roman" pitchFamily="18" charset="0"/>
                <a:ea typeface="宋体" pitchFamily="2" charset="-122"/>
              </a:rPr>
              <a:t>。 </a:t>
            </a:r>
          </a:p>
          <a:p>
            <a:pPr algn="just">
              <a:lnSpc>
                <a:spcPct val="150000"/>
              </a:lnSpc>
            </a:pP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4</a:t>
            </a:r>
            <a:r>
              <a:rPr lang="zh-CN" altLang="en-US" sz="2400" b="1" dirty="0" smtClean="0">
                <a:latin typeface="Times New Roman" pitchFamily="18" charset="0"/>
                <a:ea typeface="宋体" pitchFamily="2" charset="-122"/>
              </a:rPr>
              <a:t>）溶解</a:t>
            </a:r>
            <a:r>
              <a:rPr lang="zh-CN" altLang="en-US" sz="2400" b="1" dirty="0">
                <a:latin typeface="Times New Roman" pitchFamily="18" charset="0"/>
                <a:ea typeface="宋体" pitchFamily="2" charset="-122"/>
              </a:rPr>
              <a:t>过程中玻璃棒的作用是</a:t>
            </a:r>
            <a:r>
              <a:rPr lang="zh-CN" altLang="en-US" sz="2400" b="1" u="sng" dirty="0">
                <a:latin typeface="Times New Roman" pitchFamily="18" charset="0"/>
                <a:ea typeface="宋体" pitchFamily="2" charset="-122"/>
              </a:rPr>
              <a:t>　　　　　　　　　　　　</a:t>
            </a:r>
            <a:r>
              <a:rPr lang="zh-CN" altLang="en-US" sz="2400" b="1" dirty="0">
                <a:latin typeface="Times New Roman" pitchFamily="18" charset="0"/>
                <a:ea typeface="宋体" pitchFamily="2" charset="-122"/>
              </a:rPr>
              <a:t>。 </a:t>
            </a:r>
          </a:p>
          <a:p>
            <a:pPr algn="just">
              <a:lnSpc>
                <a:spcPct val="150000"/>
              </a:lnSpc>
            </a:pP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5</a:t>
            </a:r>
            <a:r>
              <a:rPr lang="zh-CN" altLang="en-US" sz="2400" b="1" dirty="0" smtClean="0">
                <a:latin typeface="Times New Roman" pitchFamily="18" charset="0"/>
                <a:ea typeface="宋体" pitchFamily="2" charset="-122"/>
              </a:rPr>
              <a:t>）对</a:t>
            </a:r>
            <a:r>
              <a:rPr lang="zh-CN" altLang="en-US" sz="2400" b="1" dirty="0">
                <a:latin typeface="Times New Roman" pitchFamily="18" charset="0"/>
                <a:ea typeface="宋体" pitchFamily="2" charset="-122"/>
              </a:rPr>
              <a:t>所配制的溶液进行检测发现溶质质量分数偏</a:t>
            </a:r>
            <a:r>
              <a:rPr lang="zh-CN" altLang="en-US" sz="2400" b="1" dirty="0" smtClean="0">
                <a:latin typeface="Times New Roman" pitchFamily="18" charset="0"/>
                <a:ea typeface="宋体" pitchFamily="2" charset="-122"/>
              </a:rPr>
              <a:t>小，其</a:t>
            </a:r>
            <a:r>
              <a:rPr lang="zh-CN" altLang="en-US" sz="2400" b="1" dirty="0">
                <a:latin typeface="Times New Roman" pitchFamily="18" charset="0"/>
                <a:ea typeface="宋体" pitchFamily="2" charset="-122"/>
              </a:rPr>
              <a:t>原因可能</a:t>
            </a:r>
            <a:r>
              <a:rPr lang="zh-CN" altLang="en-US" sz="2400" b="1" dirty="0" smtClean="0">
                <a:latin typeface="Times New Roman" pitchFamily="18" charset="0"/>
                <a:ea typeface="宋体" pitchFamily="2" charset="-122"/>
              </a:rPr>
              <a:t>是</a:t>
            </a:r>
            <a:r>
              <a:rPr lang="en-US" altLang="zh-CN" sz="2400" b="1" dirty="0" smtClean="0">
                <a:latin typeface="Times New Roman" pitchFamily="18" charset="0"/>
                <a:ea typeface="宋体" pitchFamily="2" charset="-122"/>
              </a:rPr>
              <a:t>___________________________________________</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写出一种可能的原因</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 </a:t>
            </a: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8" name="TextBox 17"/>
          <p:cNvSpPr txBox="1"/>
          <p:nvPr/>
        </p:nvSpPr>
        <p:spPr>
          <a:xfrm>
            <a:off x="5940155" y="1554758"/>
            <a:ext cx="80342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药匙</a:t>
            </a:r>
          </a:p>
        </p:txBody>
      </p:sp>
      <p:sp>
        <p:nvSpPr>
          <p:cNvPr id="19" name="TextBox 18"/>
          <p:cNvSpPr txBox="1"/>
          <p:nvPr/>
        </p:nvSpPr>
        <p:spPr>
          <a:xfrm>
            <a:off x="8071557" y="1554758"/>
            <a:ext cx="80342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量筒</a:t>
            </a:r>
          </a:p>
        </p:txBody>
      </p:sp>
      <p:sp>
        <p:nvSpPr>
          <p:cNvPr id="30" name="TextBox 29"/>
          <p:cNvSpPr txBox="1"/>
          <p:nvPr/>
        </p:nvSpPr>
        <p:spPr>
          <a:xfrm>
            <a:off x="1280439" y="2691849"/>
            <a:ext cx="569387"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7.5</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32" name="TextBox 31"/>
          <p:cNvSpPr txBox="1"/>
          <p:nvPr/>
        </p:nvSpPr>
        <p:spPr>
          <a:xfrm>
            <a:off x="3317446" y="2680559"/>
            <a:ext cx="723275"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42.5</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1" name="TextBox 10"/>
          <p:cNvSpPr txBox="1"/>
          <p:nvPr/>
        </p:nvSpPr>
        <p:spPr>
          <a:xfrm>
            <a:off x="7055645" y="3207393"/>
            <a:ext cx="494046"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左</a:t>
            </a:r>
          </a:p>
        </p:txBody>
      </p:sp>
      <p:sp>
        <p:nvSpPr>
          <p:cNvPr id="12" name="TextBox 11"/>
          <p:cNvSpPr txBox="1"/>
          <p:nvPr/>
        </p:nvSpPr>
        <p:spPr>
          <a:xfrm>
            <a:off x="6224972" y="3778838"/>
            <a:ext cx="1031051"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50 mL</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3" name="TextBox 12"/>
          <p:cNvSpPr txBox="1"/>
          <p:nvPr/>
        </p:nvSpPr>
        <p:spPr>
          <a:xfrm>
            <a:off x="5416414" y="4305127"/>
            <a:ext cx="3278462"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搅拌，加快</a:t>
            </a:r>
            <a:r>
              <a:rPr lang="zh-CN" altLang="en-US" sz="2400" b="1" dirty="0">
                <a:solidFill>
                  <a:srgbClr val="FF0000"/>
                </a:solidFill>
                <a:latin typeface="Times New Roman" pitchFamily="18" charset="0"/>
                <a:ea typeface="宋体" pitchFamily="2" charset="-122"/>
                <a:cs typeface="Times New Roman" pitchFamily="18" charset="0"/>
              </a:rPr>
              <a:t>溶解的速率</a:t>
            </a:r>
          </a:p>
        </p:txBody>
      </p:sp>
      <p:sp>
        <p:nvSpPr>
          <p:cNvPr id="14" name="TextBox 13"/>
          <p:cNvSpPr txBox="1"/>
          <p:nvPr/>
        </p:nvSpPr>
        <p:spPr>
          <a:xfrm>
            <a:off x="938098" y="5415558"/>
            <a:ext cx="6027146" cy="830997"/>
          </a:xfrm>
          <a:prstGeom prst="rect">
            <a:avLst/>
          </a:prstGeom>
          <a:noFill/>
        </p:spPr>
        <p:txBody>
          <a:bodyPr wrap="square" rtlCol="0">
            <a:spAutoFit/>
          </a:bodyPr>
          <a:lstStyle/>
          <a:p>
            <a:r>
              <a:rPr lang="zh-CN" altLang="en-US" sz="2400" b="1" dirty="0">
                <a:solidFill>
                  <a:srgbClr val="FF0000"/>
                </a:solidFill>
                <a:latin typeface="宋体" pitchFamily="2" charset="-122"/>
                <a:ea typeface="宋体" pitchFamily="2" charset="-122"/>
                <a:cs typeface="Times New Roman" pitchFamily="18" charset="0"/>
              </a:rPr>
              <a:t>称量时</a:t>
            </a:r>
            <a:r>
              <a:rPr lang="en-US" altLang="zh-CN" sz="2400" b="1" dirty="0">
                <a:solidFill>
                  <a:srgbClr val="FF0000"/>
                </a:solidFill>
                <a:latin typeface="宋体" pitchFamily="2" charset="-122"/>
                <a:ea typeface="宋体" pitchFamily="2" charset="-122"/>
                <a:cs typeface="Times New Roman" pitchFamily="18" charset="0"/>
              </a:rPr>
              <a:t>,</a:t>
            </a:r>
            <a:r>
              <a:rPr lang="zh-CN" altLang="en-US" sz="2400" b="1" dirty="0">
                <a:solidFill>
                  <a:srgbClr val="FF0000"/>
                </a:solidFill>
                <a:latin typeface="宋体" pitchFamily="2" charset="-122"/>
                <a:ea typeface="宋体" pitchFamily="2" charset="-122"/>
                <a:cs typeface="Times New Roman" pitchFamily="18" charset="0"/>
              </a:rPr>
              <a:t>药品与砝码放反了</a:t>
            </a:r>
            <a:r>
              <a:rPr lang="en-US" altLang="zh-CN" sz="2400" b="1" dirty="0">
                <a:solidFill>
                  <a:srgbClr val="FF0000"/>
                </a:solidFill>
                <a:latin typeface="宋体" pitchFamily="2" charset="-122"/>
                <a:ea typeface="宋体" pitchFamily="2" charset="-122"/>
                <a:cs typeface="Times New Roman" pitchFamily="18" charset="0"/>
              </a:rPr>
              <a:t>(</a:t>
            </a:r>
            <a:r>
              <a:rPr lang="zh-CN" altLang="en-US" sz="2400" b="1" dirty="0">
                <a:solidFill>
                  <a:srgbClr val="FF0000"/>
                </a:solidFill>
                <a:latin typeface="宋体" pitchFamily="2" charset="-122"/>
                <a:ea typeface="宋体" pitchFamily="2" charset="-122"/>
                <a:cs typeface="Times New Roman" pitchFamily="18" charset="0"/>
              </a:rPr>
              <a:t>游码读数不为零</a:t>
            </a:r>
            <a:r>
              <a:rPr lang="en-US" altLang="zh-CN" sz="2400" b="1" dirty="0">
                <a:solidFill>
                  <a:srgbClr val="FF0000"/>
                </a:solidFill>
                <a:latin typeface="宋体" pitchFamily="2" charset="-122"/>
                <a:ea typeface="宋体" pitchFamily="2" charset="-122"/>
                <a:cs typeface="Times New Roman" pitchFamily="18" charset="0"/>
              </a:rPr>
              <a:t>)</a:t>
            </a:r>
            <a:r>
              <a:rPr lang="zh-CN" altLang="en-US" sz="2400" b="1" dirty="0">
                <a:solidFill>
                  <a:srgbClr val="FF0000"/>
                </a:solidFill>
                <a:latin typeface="宋体" pitchFamily="2" charset="-122"/>
                <a:ea typeface="宋体" pitchFamily="2" charset="-122"/>
                <a:cs typeface="Times New Roman" pitchFamily="18" charset="0"/>
              </a:rPr>
              <a:t>或量取水的体积时</a:t>
            </a:r>
            <a:r>
              <a:rPr lang="en-US" altLang="zh-CN" sz="2400" b="1" dirty="0">
                <a:solidFill>
                  <a:srgbClr val="FF0000"/>
                </a:solidFill>
                <a:latin typeface="宋体" pitchFamily="2" charset="-122"/>
                <a:ea typeface="宋体" pitchFamily="2" charset="-122"/>
                <a:cs typeface="Times New Roman" pitchFamily="18" charset="0"/>
              </a:rPr>
              <a:t>,</a:t>
            </a:r>
            <a:r>
              <a:rPr lang="zh-CN" altLang="en-US" sz="2400" b="1" dirty="0">
                <a:solidFill>
                  <a:srgbClr val="FF0000"/>
                </a:solidFill>
                <a:latin typeface="宋体" pitchFamily="2" charset="-122"/>
                <a:ea typeface="宋体" pitchFamily="2" charset="-122"/>
                <a:cs typeface="Times New Roman" pitchFamily="18" charset="0"/>
              </a:rPr>
              <a:t>仰视读数</a:t>
            </a:r>
            <a:r>
              <a:rPr lang="en-US" altLang="zh-CN" sz="2400" b="1" dirty="0">
                <a:solidFill>
                  <a:srgbClr val="FF0000"/>
                </a:solidFill>
                <a:latin typeface="宋体" pitchFamily="2" charset="-122"/>
                <a:ea typeface="宋体" pitchFamily="2" charset="-122"/>
                <a:cs typeface="Times New Roman" pitchFamily="18" charset="0"/>
              </a:rPr>
              <a:t>(</a:t>
            </a:r>
            <a:r>
              <a:rPr lang="zh-CN" altLang="en-US" sz="2400" b="1" dirty="0">
                <a:solidFill>
                  <a:srgbClr val="FF0000"/>
                </a:solidFill>
                <a:latin typeface="宋体" pitchFamily="2" charset="-122"/>
                <a:ea typeface="宋体" pitchFamily="2" charset="-122"/>
                <a:cs typeface="Times New Roman" pitchFamily="18" charset="0"/>
              </a:rPr>
              <a:t>合理即可</a:t>
            </a:r>
            <a:r>
              <a:rPr lang="en-US" altLang="zh-CN" sz="2400" b="1" dirty="0">
                <a:solidFill>
                  <a:srgbClr val="FF0000"/>
                </a:solidFill>
                <a:latin typeface="宋体" pitchFamily="2" charset="-122"/>
                <a:ea typeface="宋体" pitchFamily="2" charset="-122"/>
                <a:cs typeface="Times New Roman" pitchFamily="18" charset="0"/>
              </a:rPr>
              <a:t>)</a:t>
            </a:r>
            <a:endParaRPr lang="zh-CN" altLang="en-US" sz="2400" b="1" dirty="0">
              <a:solidFill>
                <a:srgbClr val="FF0000"/>
              </a:solidFill>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1849464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randombar(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randombar(horizontal)">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randombar(horizontal)">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randombar(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randombar(horizontal)">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30" grpId="0"/>
      <p:bldP spid="32" grpId="0"/>
      <p:bldP spid="11" grpId="0"/>
      <p:bldP spid="12" grpId="0"/>
      <p:bldP spid="13" grpId="0"/>
      <p:bldP spid="1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20000" y="1294944"/>
            <a:ext cx="9857690" cy="2862322"/>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归纳总结</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实验用品</a:t>
            </a:r>
            <a:r>
              <a:rPr lang="en-US" altLang="zh-CN" sz="2400" b="1" dirty="0">
                <a:latin typeface="宋体" pitchFamily="2" charset="-122"/>
                <a:ea typeface="宋体" pitchFamily="2" charset="-122"/>
                <a:cs typeface="Times New Roman" pitchFamily="18" charset="0"/>
              </a:rPr>
              <a:t>】</a:t>
            </a:r>
          </a:p>
          <a:p>
            <a:pPr algn="just">
              <a:lnSpc>
                <a:spcPct val="150000"/>
              </a:lnSpc>
            </a:pPr>
            <a:r>
              <a:rPr lang="zh-CN" altLang="en-US" sz="2400" b="1" dirty="0">
                <a:latin typeface="宋体" pitchFamily="2" charset="-122"/>
                <a:ea typeface="宋体" pitchFamily="2" charset="-122"/>
                <a:cs typeface="Times New Roman" pitchFamily="18" charset="0"/>
              </a:rPr>
              <a:t>托盘天平、量筒、烧杯、玻璃棒、药匙、胶头滴管、氯化钠、蒸馏水。</a:t>
            </a:r>
          </a:p>
          <a:p>
            <a:pPr algn="just">
              <a:lnSpc>
                <a:spcPct val="150000"/>
              </a:lnSpc>
            </a:pP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操作步骤</a:t>
            </a:r>
            <a:r>
              <a:rPr lang="en-US" altLang="zh-CN" sz="2400" b="1" dirty="0">
                <a:latin typeface="宋体" pitchFamily="2" charset="-122"/>
                <a:ea typeface="宋体" pitchFamily="2" charset="-122"/>
                <a:cs typeface="Times New Roman" pitchFamily="18" charset="0"/>
              </a:rPr>
              <a:t>】</a:t>
            </a:r>
          </a:p>
        </p:txBody>
      </p:sp>
      <p:pic>
        <p:nvPicPr>
          <p:cNvPr id="6" name="1430.eps" descr="id:2147503329;FounderCES"/>
          <p:cNvPicPr>
            <a:picLocks noChangeAspect="1"/>
          </p:cNvPicPr>
          <p:nvPr/>
        </p:nvPicPr>
        <p:blipFill>
          <a:blip r:embed="rId3"/>
          <a:stretch>
            <a:fillRect/>
          </a:stretch>
        </p:blipFill>
        <p:spPr>
          <a:xfrm>
            <a:off x="3578753" y="4120444"/>
            <a:ext cx="4140184" cy="2314224"/>
          </a:xfrm>
          <a:prstGeom prst="rect">
            <a:avLst/>
          </a:prstGeom>
        </p:spPr>
      </p:pic>
    </p:spTree>
    <p:extLst>
      <p:ext uri="{BB962C8B-B14F-4D97-AF65-F5344CB8AC3E}">
        <p14:creationId xmlns:p14="http://schemas.microsoft.com/office/powerpoint/2010/main" xmlns="" val="15037292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609602" y="1373967"/>
            <a:ext cx="10916356" cy="5078313"/>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）计算：所</a:t>
            </a:r>
            <a:r>
              <a:rPr lang="zh-CN" altLang="en-US" sz="2400" b="1" dirty="0">
                <a:latin typeface="Times New Roman" pitchFamily="18" charset="0"/>
                <a:ea typeface="宋体" pitchFamily="2" charset="-122"/>
                <a:cs typeface="Times New Roman" pitchFamily="18" charset="0"/>
              </a:rPr>
              <a:t>需氯化钠的质量和水的质量。</a:t>
            </a:r>
          </a:p>
          <a:p>
            <a:pPr algn="just">
              <a:lnSpc>
                <a:spcPct val="150000"/>
              </a:lnSpc>
            </a:pPr>
            <a:r>
              <a:rPr lang="zh-CN" altLang="en-US" sz="2400" b="1" dirty="0">
                <a:latin typeface="Times New Roman" pitchFamily="18" charset="0"/>
                <a:ea typeface="宋体" pitchFamily="2" charset="-122"/>
                <a:cs typeface="Times New Roman" pitchFamily="18" charset="0"/>
              </a:rPr>
              <a:t>计算</a:t>
            </a:r>
            <a:r>
              <a:rPr lang="zh-CN" altLang="en-US" sz="2400" b="1" dirty="0" smtClean="0">
                <a:latin typeface="Times New Roman" pitchFamily="18" charset="0"/>
                <a:ea typeface="宋体" pitchFamily="2" charset="-122"/>
                <a:cs typeface="Times New Roman" pitchFamily="18" charset="0"/>
              </a:rPr>
              <a:t>公式：</a:t>
            </a:r>
            <a:r>
              <a:rPr lang="en-US" altLang="zh-CN" sz="2400" b="1" dirty="0" smtClean="0">
                <a:latin typeface="Times New Roman" pitchFamily="18" charset="0"/>
                <a:ea typeface="宋体" pitchFamily="2" charset="-122"/>
                <a:cs typeface="Times New Roman" pitchFamily="18" charset="0"/>
              </a:rPr>
              <a:t>①</a:t>
            </a:r>
            <a:r>
              <a:rPr lang="zh-CN" altLang="en-US" sz="2400" b="1" dirty="0">
                <a:latin typeface="Times New Roman" pitchFamily="18" charset="0"/>
                <a:ea typeface="宋体" pitchFamily="2" charset="-122"/>
                <a:cs typeface="Times New Roman" pitchFamily="18" charset="0"/>
              </a:rPr>
              <a:t>溶质质量</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溶液质量</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溶质质量分数。</a:t>
            </a:r>
          </a:p>
          <a:p>
            <a:pPr algn="just">
              <a:lnSpc>
                <a:spcPct val="150000"/>
              </a:lnSpc>
            </a:pPr>
            <a:r>
              <a:rPr lang="zh-CN" altLang="en-US" sz="2400" b="1" dirty="0">
                <a:latin typeface="Times New Roman" pitchFamily="18" charset="0"/>
                <a:ea typeface="宋体" pitchFamily="2" charset="-122"/>
                <a:cs typeface="Times New Roman" pitchFamily="18" charset="0"/>
              </a:rPr>
              <a:t>②水的质量</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溶液质量</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溶质质量。</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）称量：用</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称量一定质量的氯化钠固体。 </a:t>
            </a: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用托盘天平称量时要</a:t>
            </a:r>
            <a:r>
              <a:rPr lang="zh-CN" altLang="en-US" sz="2400" b="1" dirty="0">
                <a:latin typeface="宋体" pitchFamily="2" charset="-122"/>
                <a:ea typeface="宋体" pitchFamily="2" charset="-122"/>
                <a:cs typeface="Times New Roman" pitchFamily="18" charset="0"/>
              </a:rPr>
              <a:t>遵循“左物右码”的</a:t>
            </a:r>
            <a:r>
              <a:rPr lang="zh-CN" altLang="en-US" sz="2400" b="1" dirty="0" smtClean="0">
                <a:latin typeface="宋体" pitchFamily="2" charset="-122"/>
                <a:ea typeface="宋体" pitchFamily="2" charset="-122"/>
                <a:cs typeface="Times New Roman" pitchFamily="18" charset="0"/>
              </a:rPr>
              <a:t>原则，且</a:t>
            </a:r>
            <a:r>
              <a:rPr lang="zh-CN" altLang="en-US" sz="2400" b="1" dirty="0">
                <a:latin typeface="宋体" pitchFamily="2" charset="-122"/>
                <a:ea typeface="宋体" pitchFamily="2" charset="-122"/>
                <a:cs typeface="Times New Roman" pitchFamily="18" charset="0"/>
              </a:rPr>
              <a:t>左右两盘要垫上相同的纸片</a:t>
            </a:r>
            <a:r>
              <a:rPr lang="zh-CN" altLang="en-US" sz="2400" b="1" dirty="0">
                <a:latin typeface="Times New Roman" pitchFamily="18" charset="0"/>
                <a:ea typeface="宋体" pitchFamily="2" charset="-122"/>
                <a:cs typeface="Times New Roman" pitchFamily="18" charset="0"/>
              </a:rPr>
              <a:t>。</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称量有腐蚀性或易潮解的药品时要放在玻璃器皿中称量。</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）量取：用</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量</a:t>
            </a:r>
            <a:r>
              <a:rPr lang="zh-CN" altLang="en-US" sz="2400" b="1" dirty="0">
                <a:latin typeface="Times New Roman" pitchFamily="18" charset="0"/>
                <a:ea typeface="宋体" pitchFamily="2" charset="-122"/>
                <a:cs typeface="Times New Roman" pitchFamily="18" charset="0"/>
              </a:rPr>
              <a:t>取所需的水。 </a:t>
            </a: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选取量筒</a:t>
            </a:r>
            <a:r>
              <a:rPr lang="zh-CN" altLang="en-US" sz="2400" b="1" dirty="0" smtClean="0">
                <a:latin typeface="Times New Roman" pitchFamily="18" charset="0"/>
                <a:ea typeface="宋体" pitchFamily="2" charset="-122"/>
                <a:cs typeface="Times New Roman" pitchFamily="18" charset="0"/>
              </a:rPr>
              <a:t>时，量程</a:t>
            </a:r>
            <a:r>
              <a:rPr lang="zh-CN" altLang="en-US" sz="2400" b="1" dirty="0">
                <a:latin typeface="Times New Roman" pitchFamily="18" charset="0"/>
                <a:ea typeface="宋体" pitchFamily="2" charset="-122"/>
                <a:cs typeface="Times New Roman" pitchFamily="18" charset="0"/>
              </a:rPr>
              <a:t>要比量取液体的体积略大且越接近越好。</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量筒读数</a:t>
            </a:r>
            <a:r>
              <a:rPr lang="zh-CN" altLang="en-US" sz="2400" b="1" dirty="0" smtClean="0">
                <a:latin typeface="Times New Roman" pitchFamily="18" charset="0"/>
                <a:ea typeface="宋体" pitchFamily="2" charset="-122"/>
                <a:cs typeface="Times New Roman" pitchFamily="18" charset="0"/>
              </a:rPr>
              <a:t>时，应</a:t>
            </a:r>
            <a:r>
              <a:rPr lang="zh-CN" altLang="en-US" sz="2400" b="1" dirty="0">
                <a:latin typeface="Times New Roman" pitchFamily="18" charset="0"/>
                <a:ea typeface="宋体" pitchFamily="2" charset="-122"/>
                <a:cs typeface="Times New Roman" pitchFamily="18" charset="0"/>
              </a:rPr>
              <a:t>将量筒放</a:t>
            </a:r>
            <a:r>
              <a:rPr lang="zh-CN" altLang="en-US" sz="2400" b="1" dirty="0" smtClean="0">
                <a:latin typeface="Times New Roman" pitchFamily="18" charset="0"/>
                <a:ea typeface="宋体" pitchFamily="2" charset="-122"/>
                <a:cs typeface="Times New Roman" pitchFamily="18" charset="0"/>
              </a:rPr>
              <a:t>平，且</a:t>
            </a:r>
            <a:r>
              <a:rPr lang="zh-CN" altLang="en-US" sz="2400" b="1" dirty="0">
                <a:latin typeface="Times New Roman" pitchFamily="18" charset="0"/>
                <a:ea typeface="宋体" pitchFamily="2" charset="-122"/>
                <a:cs typeface="Times New Roman" pitchFamily="18" charset="0"/>
              </a:rPr>
              <a:t>视线要与量筒内液体凹液面的最低处保持水平</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sp>
        <p:nvSpPr>
          <p:cNvPr id="7" name="TextBox 6"/>
          <p:cNvSpPr txBox="1"/>
          <p:nvPr/>
        </p:nvSpPr>
        <p:spPr>
          <a:xfrm>
            <a:off x="2903443" y="3101337"/>
            <a:ext cx="1422184"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托盘天平</a:t>
            </a:r>
          </a:p>
        </p:txBody>
      </p:sp>
      <p:sp>
        <p:nvSpPr>
          <p:cNvPr id="11" name="TextBox 10"/>
          <p:cNvSpPr txBox="1"/>
          <p:nvPr/>
        </p:nvSpPr>
        <p:spPr>
          <a:xfrm>
            <a:off x="2914733" y="4760802"/>
            <a:ext cx="80342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量筒</a:t>
            </a:r>
          </a:p>
        </p:txBody>
      </p:sp>
    </p:spTree>
    <p:extLst>
      <p:ext uri="{BB962C8B-B14F-4D97-AF65-F5344CB8AC3E}">
        <p14:creationId xmlns:p14="http://schemas.microsoft.com/office/powerpoint/2010/main" xmlns="" val="3643672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769085"/>
            <a:ext cx="10930133" cy="4524315"/>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溶解</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用</a:t>
            </a:r>
            <a:r>
              <a:rPr lang="zh-CN" altLang="zh-CN" sz="2400" b="1" u="sng" dirty="0">
                <a:latin typeface="Times New Roman" pitchFamily="18" charset="0"/>
                <a:ea typeface="宋体" pitchFamily="2" charset="-122"/>
                <a:cs typeface="Times New Roman" pitchFamily="18" charset="0"/>
              </a:rPr>
              <a:t>　　　</a:t>
            </a:r>
            <a:r>
              <a:rPr lang="zh-CN"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搅拌</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使</a:t>
            </a:r>
            <a:r>
              <a:rPr lang="zh-CN" altLang="zh-CN" sz="2400" b="1" dirty="0">
                <a:latin typeface="Times New Roman" pitchFamily="18" charset="0"/>
                <a:ea typeface="宋体" pitchFamily="2" charset="-122"/>
                <a:cs typeface="Times New Roman" pitchFamily="18" charset="0"/>
              </a:rPr>
              <a:t>氯化钠溶解。搅拌的目的是</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）装</a:t>
            </a:r>
            <a:r>
              <a:rPr lang="zh-CN" altLang="en-US" sz="2400" b="1" dirty="0">
                <a:latin typeface="Times New Roman" pitchFamily="18" charset="0"/>
                <a:ea typeface="宋体" pitchFamily="2" charset="-122"/>
                <a:cs typeface="Times New Roman" pitchFamily="18" charset="0"/>
              </a:rPr>
              <a:t>瓶</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将配制好的溶液装入试剂瓶中并贴上</a:t>
            </a:r>
            <a:r>
              <a:rPr lang="zh-CN" altLang="en-US" sz="2400" b="1" dirty="0" smtClean="0">
                <a:latin typeface="Times New Roman" pitchFamily="18" charset="0"/>
                <a:ea typeface="宋体" pitchFamily="2" charset="-122"/>
                <a:cs typeface="Times New Roman" pitchFamily="18" charset="0"/>
              </a:rPr>
              <a:t>标签，标签中应包</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括药品</a:t>
            </a:r>
            <a:r>
              <a:rPr lang="zh-CN" altLang="en-US" sz="2400" b="1" dirty="0">
                <a:latin typeface="Times New Roman" pitchFamily="18" charset="0"/>
                <a:ea typeface="宋体" pitchFamily="2" charset="-122"/>
                <a:cs typeface="Times New Roman" pitchFamily="18" charset="0"/>
              </a:rPr>
              <a:t>名称或化学式和溶质的质量</a:t>
            </a:r>
            <a:r>
              <a:rPr lang="zh-CN" altLang="en-US" sz="2400" b="1" dirty="0">
                <a:latin typeface="宋体" pitchFamily="2" charset="-122"/>
                <a:ea typeface="宋体" pitchFamily="2" charset="-122"/>
                <a:cs typeface="Times New Roman" pitchFamily="18" charset="0"/>
              </a:rPr>
              <a:t>分数</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如图所示</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a:t>
            </a:r>
          </a:p>
          <a:p>
            <a:pPr algn="just">
              <a:lnSpc>
                <a:spcPct val="150000"/>
              </a:lnSpc>
            </a:pP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拓展延伸</a:t>
            </a:r>
            <a:r>
              <a:rPr lang="en-US" altLang="zh-CN" sz="2400" b="1" dirty="0">
                <a:latin typeface="Times New Roman" pitchFamily="18" charset="0"/>
                <a:ea typeface="宋体" pitchFamily="2" charset="-122"/>
                <a:cs typeface="Times New Roman" pitchFamily="18" charset="0"/>
              </a:rPr>
              <a:t>】</a:t>
            </a:r>
          </a:p>
          <a:p>
            <a:pPr algn="just">
              <a:lnSpc>
                <a:spcPct val="150000"/>
              </a:lnSpc>
            </a:pPr>
            <a:r>
              <a:rPr lang="zh-CN" altLang="en-US" sz="2400" b="1" dirty="0">
                <a:latin typeface="Times New Roman" pitchFamily="18" charset="0"/>
                <a:ea typeface="宋体" pitchFamily="2" charset="-122"/>
                <a:cs typeface="Times New Roman" pitchFamily="18" charset="0"/>
              </a:rPr>
              <a:t>用浓溶液配制稀溶液的操作步骤</a:t>
            </a:r>
            <a:r>
              <a:rPr lang="en-US" altLang="zh-CN" sz="2400" b="1" dirty="0">
                <a:latin typeface="Times New Roman" pitchFamily="18" charset="0"/>
                <a:ea typeface="宋体" pitchFamily="2" charset="-122"/>
                <a:cs typeface="Times New Roman" pitchFamily="18" charset="0"/>
              </a:rPr>
              <a:t>:</a:t>
            </a:r>
          </a:p>
          <a:p>
            <a:pPr algn="just">
              <a:lnSpc>
                <a:spcPct val="150000"/>
              </a:lnSpc>
            </a:pPr>
            <a:r>
              <a:rPr lang="zh-CN" altLang="en-US" sz="2400" b="1" dirty="0">
                <a:latin typeface="Times New Roman" pitchFamily="18" charset="0"/>
                <a:ea typeface="宋体" pitchFamily="2" charset="-122"/>
                <a:cs typeface="Times New Roman" pitchFamily="18" charset="0"/>
              </a:rPr>
              <a:t>用质量分数为</a:t>
            </a:r>
            <a:r>
              <a:rPr lang="en-US" altLang="zh-CN" sz="2400" b="1" dirty="0" smtClean="0">
                <a:latin typeface="Times New Roman" pitchFamily="18" charset="0"/>
                <a:ea typeface="宋体" pitchFamily="2" charset="-122"/>
                <a:cs typeface="Times New Roman" pitchFamily="18" charset="0"/>
              </a:rPr>
              <a:t>6</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的</a:t>
            </a:r>
            <a:r>
              <a:rPr lang="zh-CN" altLang="en-US" sz="2400" b="1" dirty="0">
                <a:latin typeface="Times New Roman" pitchFamily="18" charset="0"/>
                <a:ea typeface="宋体" pitchFamily="2" charset="-122"/>
                <a:cs typeface="Times New Roman" pitchFamily="18" charset="0"/>
              </a:rPr>
              <a:t>氯化钠溶液</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密度为</a:t>
            </a:r>
            <a:r>
              <a:rPr lang="en-US" altLang="zh-CN" sz="2400" b="1" dirty="0">
                <a:latin typeface="Times New Roman" pitchFamily="18" charset="0"/>
                <a:ea typeface="宋体" pitchFamily="2" charset="-122"/>
                <a:cs typeface="Times New Roman" pitchFamily="18" charset="0"/>
              </a:rPr>
              <a:t>1.04 g/cm</a:t>
            </a:r>
            <a:r>
              <a:rPr lang="en-US" altLang="zh-CN" sz="2400" b="1" baseline="30000" dirty="0">
                <a:latin typeface="Times New Roman" pitchFamily="18" charset="0"/>
                <a:ea typeface="宋体" pitchFamily="2" charset="-122"/>
                <a:cs typeface="Times New Roman" pitchFamily="18" charset="0"/>
              </a:rPr>
              <a:t>3</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配制质量分数为</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％的</a:t>
            </a:r>
            <a:r>
              <a:rPr lang="zh-CN" altLang="en-US" sz="2400" b="1" dirty="0">
                <a:latin typeface="Times New Roman" pitchFamily="18" charset="0"/>
                <a:ea typeface="宋体" pitchFamily="2" charset="-122"/>
                <a:cs typeface="Times New Roman" pitchFamily="18" charset="0"/>
              </a:rPr>
              <a:t>氯化钠溶液</a:t>
            </a:r>
            <a:r>
              <a:rPr lang="en-US" altLang="zh-CN" sz="2400" b="1" dirty="0">
                <a:latin typeface="Times New Roman" pitchFamily="18" charset="0"/>
                <a:ea typeface="宋体" pitchFamily="2" charset="-122"/>
                <a:cs typeface="Times New Roman" pitchFamily="18" charset="0"/>
              </a:rPr>
              <a:t>50 g</a:t>
            </a:r>
            <a:r>
              <a:rPr lang="zh-CN" altLang="en-US" sz="2400" b="1" dirty="0">
                <a:latin typeface="Times New Roman" pitchFamily="18" charset="0"/>
                <a:ea typeface="宋体" pitchFamily="2" charset="-122"/>
                <a:cs typeface="Times New Roman" pitchFamily="18" charset="0"/>
              </a:rPr>
              <a:t>。</a:t>
            </a:r>
          </a:p>
          <a:p>
            <a:pPr algn="just">
              <a:lnSpc>
                <a:spcPct val="150000"/>
              </a:lnSpc>
            </a:pPr>
            <a:endParaRPr lang="zh-CN" altLang="zh-CN" sz="2400" b="1" dirty="0">
              <a:latin typeface="Times New Roman" pitchFamily="18" charset="0"/>
              <a:ea typeface="宋体" pitchFamily="2" charset="-122"/>
              <a:cs typeface="Times New Roman" pitchFamily="18" charset="0"/>
            </a:endParaRPr>
          </a:p>
        </p:txBody>
      </p:sp>
      <p:sp>
        <p:nvSpPr>
          <p:cNvPr id="17" name="TextBox 16"/>
          <p:cNvSpPr txBox="1"/>
          <p:nvPr/>
        </p:nvSpPr>
        <p:spPr>
          <a:xfrm>
            <a:off x="3008292" y="1861528"/>
            <a:ext cx="111280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玻璃棒</a:t>
            </a:r>
          </a:p>
        </p:txBody>
      </p:sp>
      <p:sp>
        <p:nvSpPr>
          <p:cNvPr id="18" name="TextBox 17"/>
          <p:cNvSpPr txBox="1"/>
          <p:nvPr/>
        </p:nvSpPr>
        <p:spPr>
          <a:xfrm>
            <a:off x="9338326" y="1865423"/>
            <a:ext cx="1422184"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加速溶解</a:t>
            </a:r>
          </a:p>
        </p:txBody>
      </p:sp>
      <p:pic>
        <p:nvPicPr>
          <p:cNvPr id="19" name="1431.eps" descr="id:2147503336;FounderCES"/>
          <p:cNvPicPr>
            <a:picLocks noChangeAspect="1"/>
          </p:cNvPicPr>
          <p:nvPr/>
        </p:nvPicPr>
        <p:blipFill>
          <a:blip r:embed="rId3"/>
          <a:stretch>
            <a:fillRect/>
          </a:stretch>
        </p:blipFill>
        <p:spPr>
          <a:xfrm>
            <a:off x="9818467" y="2491061"/>
            <a:ext cx="1574347" cy="900000"/>
          </a:xfrm>
          <a:prstGeom prst="rect">
            <a:avLst/>
          </a:prstGeom>
        </p:spPr>
      </p:pic>
    </p:spTree>
    <p:extLst>
      <p:ext uri="{BB962C8B-B14F-4D97-AF65-F5344CB8AC3E}">
        <p14:creationId xmlns:p14="http://schemas.microsoft.com/office/powerpoint/2010/main" xmlns="" val="4054760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randombar(horizont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2" name="TextBox 1"/>
              <p:cNvSpPr txBox="1"/>
              <p:nvPr/>
            </p:nvSpPr>
            <p:spPr>
              <a:xfrm>
                <a:off x="462844" y="1546577"/>
                <a:ext cx="11345334" cy="4851393"/>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计算</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所需浓溶液的体积和所需水的体积。根据稀释前后溶质质量</a:t>
                </a:r>
                <a:r>
                  <a:rPr lang="zh-CN" altLang="zh-CN" sz="2400" b="1" dirty="0" smtClean="0">
                    <a:latin typeface="Times New Roman" pitchFamily="18" charset="0"/>
                    <a:cs typeface="Times New Roman" pitchFamily="18" charset="0"/>
                  </a:rPr>
                  <a:t>不变</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则</a:t>
                </a:r>
                <a:r>
                  <a:rPr lang="zh-CN" altLang="en-US"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浓溶液的</a:t>
                </a:r>
                <a:r>
                  <a:rPr lang="zh-CN" altLang="zh-CN" sz="2400" b="1" dirty="0" smtClean="0">
                    <a:latin typeface="Times New Roman" pitchFamily="18" charset="0"/>
                    <a:cs typeface="Times New Roman" pitchFamily="18" charset="0"/>
                  </a:rPr>
                  <a:t>质量</a:t>
                </a:r>
                <a:r>
                  <a:rPr lang="en-US" altLang="zh-CN" sz="2400" b="1" dirty="0" smtClean="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14:m>
                  <m:oMathPara xmlns:m="http://schemas.openxmlformats.org/officeDocument/2006/math">
                    <m:oMathParaPr>
                      <m:jc m:val="centerGroup"/>
                    </m:oMathParaPr>
                    <m:oMath xmlns:m="http://schemas.openxmlformats.org/officeDocument/2006/math">
                      <m:f>
                        <m:fPr>
                          <m:ctrlPr>
                            <a:rPr lang="zh-CN" altLang="zh-CN" sz="2400" b="1" i="1"/>
                          </m:ctrlPr>
                        </m:fPr>
                        <m:num>
                          <m:r>
                            <m:rPr>
                              <m:nor/>
                            </m:rPr>
                            <a:rPr lang="zh-CN" altLang="zh-CN" sz="2400" b="1">
                              <a:latin typeface="Times New Roman" pitchFamily="18" charset="0"/>
                              <a:cs typeface="Times New Roman" pitchFamily="18" charset="0"/>
                            </a:rPr>
                            <m:t>稀溶液的质量</m:t>
                          </m:r>
                          <m:r>
                            <a:rPr lang="en-US" altLang="zh-CN" sz="2400" b="1"/>
                            <m:t>×</m:t>
                          </m:r>
                          <m:r>
                            <m:rPr>
                              <m:nor/>
                            </m:rPr>
                            <a:rPr lang="zh-CN" altLang="zh-CN" sz="2400" b="1">
                              <a:latin typeface="Times New Roman" pitchFamily="18" charset="0"/>
                              <a:cs typeface="Times New Roman" pitchFamily="18" charset="0"/>
                            </a:rPr>
                            <m:t>稀溶液溶质的质量分数</m:t>
                          </m:r>
                        </m:num>
                        <m:den>
                          <m:r>
                            <m:rPr>
                              <m:nor/>
                            </m:rPr>
                            <a:rPr lang="zh-CN" altLang="zh-CN" sz="2400" b="1">
                              <a:latin typeface="Times New Roman" pitchFamily="18" charset="0"/>
                              <a:cs typeface="Times New Roman" pitchFamily="18" charset="0"/>
                            </a:rPr>
                            <m:t>浓溶液溶质的质量分数</m:t>
                          </m:r>
                        </m:den>
                      </m:f>
                    </m:oMath>
                  </m:oMathPara>
                </a14:m>
                <a:endParaRPr lang="zh-CN" altLang="zh-CN" sz="2400" b="1" dirty="0">
                  <a:latin typeface="Times New Roman" pitchFamily="18" charset="0"/>
                  <a:cs typeface="Times New Roman" pitchFamily="18" charset="0"/>
                </a:endParaRPr>
              </a:p>
              <a:p>
                <a:pPr algn="just">
                  <a:lnSpc>
                    <a:spcPct val="150000"/>
                  </a:lnSpc>
                </a:pPr>
                <a:r>
                  <a:rPr lang="en-US" altLang="zh-CN" sz="2400" b="1" i="1" dirty="0">
                    <a:latin typeface="Times New Roman" pitchFamily="18" charset="0"/>
                    <a:cs typeface="Times New Roman" pitchFamily="18" charset="0"/>
                  </a:rPr>
                  <a:t>m</a:t>
                </a:r>
                <a:r>
                  <a:rPr lang="zh-CN" altLang="zh-CN" sz="2400" b="1" baseline="-25000" dirty="0">
                    <a:latin typeface="Times New Roman" pitchFamily="18" charset="0"/>
                    <a:cs typeface="Times New Roman" pitchFamily="18" charset="0"/>
                  </a:rPr>
                  <a:t>浓</a:t>
                </a:r>
                <a:r>
                  <a:rPr lang="en-US" altLang="zh-CN" sz="2400" b="1" i="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r>
                <a14:m>
                  <m:oMath xmlns:m="http://schemas.openxmlformats.org/officeDocument/2006/math">
                    <m:f>
                      <m:fPr>
                        <m:ctrlPr>
                          <a:rPr lang="en-US" altLang="zh-CN" sz="2400" b="1" i="1" smtClean="0">
                            <a:latin typeface="Cambria Math"/>
                            <a:cs typeface="Times New Roman" pitchFamily="18" charset="0"/>
                          </a:rPr>
                        </m:ctrlPr>
                      </m:fPr>
                      <m:num>
                        <m:r>
                          <a:rPr lang="en-US" altLang="zh-CN" sz="2400" b="1" i="1" smtClean="0">
                            <a:latin typeface="Cambria Math"/>
                            <a:cs typeface="Times New Roman" pitchFamily="18" charset="0"/>
                          </a:rPr>
                          <m:t>𝟓𝟎</m:t>
                        </m:r>
                        <m:r>
                          <a:rPr lang="en-US" altLang="zh-CN" sz="2400" b="1" i="0" smtClean="0">
                            <a:latin typeface="Cambria Math"/>
                            <a:cs typeface="Times New Roman" pitchFamily="18" charset="0"/>
                          </a:rPr>
                          <m:t>𝐠</m:t>
                        </m:r>
                        <m:r>
                          <a:rPr lang="en-US" altLang="zh-CN" sz="2400" b="1" i="1" smtClean="0">
                            <a:latin typeface="Cambria Math"/>
                            <a:ea typeface="Cambria Math"/>
                            <a:cs typeface="Times New Roman" pitchFamily="18" charset="0"/>
                          </a:rPr>
                          <m:t>×</m:t>
                        </m:r>
                        <m:r>
                          <a:rPr lang="en-US" altLang="zh-CN" sz="2400" b="1" i="1" smtClean="0">
                            <a:latin typeface="Cambria Math"/>
                            <a:ea typeface="Cambria Math"/>
                            <a:cs typeface="Times New Roman" pitchFamily="18" charset="0"/>
                          </a:rPr>
                          <m:t>𝟑</m:t>
                        </m:r>
                        <m:r>
                          <a:rPr lang="en-US" altLang="zh-CN" sz="2400" b="1" i="1" smtClean="0">
                            <a:latin typeface="Cambria Math"/>
                            <a:ea typeface="Cambria Math"/>
                            <a:cs typeface="Times New Roman" pitchFamily="18" charset="0"/>
                          </a:rPr>
                          <m:t>%</m:t>
                        </m:r>
                      </m:num>
                      <m:den>
                        <m:r>
                          <a:rPr lang="en-US" altLang="zh-CN" sz="2400" b="1" i="1" smtClean="0">
                            <a:latin typeface="Cambria Math"/>
                            <a:cs typeface="Times New Roman" pitchFamily="18" charset="0"/>
                          </a:rPr>
                          <m:t>𝟔</m:t>
                        </m:r>
                        <m:r>
                          <a:rPr lang="en-US" altLang="zh-CN" sz="2400" b="1" i="1" smtClean="0">
                            <a:latin typeface="Cambria Math"/>
                            <a:ea typeface="Cambria Math"/>
                            <a:cs typeface="Times New Roman" pitchFamily="18" charset="0"/>
                          </a:rPr>
                          <m:t>%</m:t>
                        </m:r>
                      </m:den>
                    </m:f>
                  </m:oMath>
                </a14:m>
                <a:r>
                  <a:rPr lang="en-US"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25 g</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水的</a:t>
                </a:r>
                <a:r>
                  <a:rPr lang="zh-CN" altLang="zh-CN" sz="2400" b="1" dirty="0" smtClean="0">
                    <a:latin typeface="Times New Roman" pitchFamily="18" charset="0"/>
                    <a:cs typeface="Times New Roman" pitchFamily="18" charset="0"/>
                  </a:rPr>
                  <a:t>质量</a:t>
                </a:r>
                <a:r>
                  <a:rPr lang="en-US" altLang="zh-CN" sz="2400" b="1" dirty="0" smtClean="0">
                    <a:latin typeface="Times New Roman" pitchFamily="18" charset="0"/>
                    <a:cs typeface="Times New Roman" pitchFamily="18" charset="0"/>
                  </a:rPr>
                  <a:t> = </a:t>
                </a:r>
                <a:r>
                  <a:rPr lang="zh-CN" altLang="zh-CN" sz="2400" b="1" dirty="0" smtClean="0">
                    <a:latin typeface="Times New Roman" pitchFamily="18" charset="0"/>
                    <a:cs typeface="Times New Roman" pitchFamily="18" charset="0"/>
                  </a:rPr>
                  <a:t>稀</a:t>
                </a:r>
                <a:r>
                  <a:rPr lang="zh-CN" altLang="zh-CN" sz="2400" b="1" dirty="0">
                    <a:latin typeface="Times New Roman" pitchFamily="18" charset="0"/>
                    <a:cs typeface="Times New Roman" pitchFamily="18" charset="0"/>
                  </a:rPr>
                  <a:t>溶液的</a:t>
                </a:r>
                <a:r>
                  <a:rPr lang="zh-CN" altLang="zh-CN" sz="2400" b="1" dirty="0" smtClean="0">
                    <a:latin typeface="Times New Roman" pitchFamily="18" charset="0"/>
                    <a:cs typeface="Times New Roman" pitchFamily="18" charset="0"/>
                  </a:rPr>
                  <a:t>质量</a:t>
                </a:r>
                <a:r>
                  <a:rPr lang="en-US" altLang="zh-CN" sz="2400" b="1" dirty="0" smtClean="0">
                    <a:latin typeface="Times New Roman" pitchFamily="18" charset="0"/>
                    <a:cs typeface="Times New Roman" pitchFamily="18" charset="0"/>
                  </a:rPr>
                  <a:t> - </a:t>
                </a:r>
                <a:r>
                  <a:rPr lang="zh-CN" altLang="zh-CN" sz="2400" b="1" dirty="0" smtClean="0">
                    <a:latin typeface="Times New Roman" pitchFamily="18" charset="0"/>
                    <a:cs typeface="Times New Roman" pitchFamily="18" charset="0"/>
                  </a:rPr>
                  <a:t>浓</a:t>
                </a:r>
                <a:r>
                  <a:rPr lang="zh-CN" altLang="zh-CN" sz="2400" b="1" dirty="0">
                    <a:latin typeface="Times New Roman" pitchFamily="18" charset="0"/>
                    <a:cs typeface="Times New Roman" pitchFamily="18" charset="0"/>
                  </a:rPr>
                  <a:t>溶液的质量</a:t>
                </a:r>
              </a:p>
              <a:p>
                <a:pPr algn="just">
                  <a:lnSpc>
                    <a:spcPct val="150000"/>
                  </a:lnSpc>
                </a:pPr>
                <a:r>
                  <a:rPr lang="en-US" altLang="zh-CN" sz="2400" b="1" i="1" dirty="0">
                    <a:latin typeface="Times New Roman" pitchFamily="18" charset="0"/>
                    <a:cs typeface="Times New Roman" pitchFamily="18" charset="0"/>
                  </a:rPr>
                  <a:t>m</a:t>
                </a:r>
                <a:r>
                  <a:rPr lang="zh-CN" altLang="zh-CN" sz="2400" b="1" baseline="-25000" dirty="0">
                    <a:latin typeface="Times New Roman" pitchFamily="18" charset="0"/>
                    <a:cs typeface="Times New Roman" pitchFamily="18" charset="0"/>
                  </a:rPr>
                  <a:t>水</a:t>
                </a:r>
                <a:r>
                  <a:rPr lang="en-US" altLang="zh-CN" sz="2400" b="1" dirty="0">
                    <a:latin typeface="Times New Roman" pitchFamily="18" charset="0"/>
                    <a:cs typeface="Times New Roman" pitchFamily="18" charset="0"/>
                  </a:rPr>
                  <a:t>=50 g-25 g=25 </a:t>
                </a:r>
                <a:r>
                  <a:rPr lang="en-US" altLang="zh-CN" sz="2400" b="1" dirty="0" smtClean="0">
                    <a:latin typeface="Times New Roman" pitchFamily="18" charset="0"/>
                    <a:cs typeface="Times New Roman" pitchFamily="18" charset="0"/>
                  </a:rPr>
                  <a:t>g</a:t>
                </a:r>
                <a:endParaRPr lang="zh-CN" altLang="zh-CN" sz="2400" b="1" dirty="0">
                  <a:latin typeface="Times New Roman" pitchFamily="18" charset="0"/>
                  <a:cs typeface="Times New Roman" pitchFamily="18" charset="0"/>
                </a:endParaRPr>
              </a:p>
              <a:p>
                <a:pPr algn="just">
                  <a:lnSpc>
                    <a:spcPct val="150000"/>
                  </a:lnSpc>
                </a:pPr>
                <a:r>
                  <a:rPr lang="zh-CN" altLang="zh-CN" sz="2400" b="1" dirty="0">
                    <a:latin typeface="Times New Roman" pitchFamily="18" charset="0"/>
                    <a:cs typeface="Times New Roman" pitchFamily="18" charset="0"/>
                  </a:rPr>
                  <a:t>配制</a:t>
                </a:r>
                <a:r>
                  <a:rPr lang="en-US" altLang="zh-CN" sz="2400" b="1" dirty="0">
                    <a:latin typeface="Times New Roman" pitchFamily="18" charset="0"/>
                    <a:cs typeface="Times New Roman" pitchFamily="18" charset="0"/>
                  </a:rPr>
                  <a:t>50 g</a:t>
                </a:r>
                <a:r>
                  <a:rPr lang="zh-CN" altLang="zh-CN" sz="2400" b="1" dirty="0">
                    <a:latin typeface="Times New Roman" pitchFamily="18" charset="0"/>
                    <a:cs typeface="Times New Roman" pitchFamily="18" charset="0"/>
                  </a:rPr>
                  <a:t>质量分数为</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cs typeface="Times New Roman" pitchFamily="18" charset="0"/>
                  </a:rPr>
                  <a:t>的</a:t>
                </a:r>
                <a:r>
                  <a:rPr lang="zh-CN" altLang="zh-CN" sz="2400" b="1" dirty="0">
                    <a:latin typeface="Times New Roman" pitchFamily="18" charset="0"/>
                    <a:cs typeface="Times New Roman" pitchFamily="18" charset="0"/>
                  </a:rPr>
                  <a:t>氯化钠溶液需要质量分数为</a:t>
                </a:r>
                <a:r>
                  <a:rPr lang="en-US" altLang="zh-CN" sz="2400" b="1" dirty="0" smtClean="0">
                    <a:latin typeface="Times New Roman" pitchFamily="18" charset="0"/>
                    <a:cs typeface="Times New Roman" pitchFamily="18" charset="0"/>
                  </a:rPr>
                  <a:t>6</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cs typeface="Times New Roman" pitchFamily="18" charset="0"/>
                  </a:rPr>
                  <a:t>的</a:t>
                </a:r>
                <a:r>
                  <a:rPr lang="zh-CN" altLang="zh-CN" sz="2400" b="1" dirty="0">
                    <a:latin typeface="Times New Roman" pitchFamily="18" charset="0"/>
                    <a:cs typeface="Times New Roman" pitchFamily="18" charset="0"/>
                  </a:rPr>
                  <a:t>氯化钠溶液</a:t>
                </a:r>
                <a:r>
                  <a:rPr lang="en-US" altLang="zh-CN" sz="2400" b="1" dirty="0">
                    <a:latin typeface="Times New Roman" pitchFamily="18" charset="0"/>
                    <a:cs typeface="Times New Roman" pitchFamily="18" charset="0"/>
                  </a:rPr>
                  <a:t>25 </a:t>
                </a:r>
                <a:r>
                  <a:rPr lang="en-US" altLang="zh-CN" sz="2400" b="1" dirty="0" smtClean="0">
                    <a:latin typeface="Times New Roman" pitchFamily="18" charset="0"/>
                    <a:cs typeface="Times New Roman" pitchFamily="18" charset="0"/>
                  </a:rPr>
                  <a:t>g</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水</a:t>
                </a:r>
                <a:r>
                  <a:rPr lang="en-US" altLang="zh-CN" sz="2400" b="1" dirty="0">
                    <a:latin typeface="Times New Roman" pitchFamily="18" charset="0"/>
                    <a:cs typeface="Times New Roman" pitchFamily="18" charset="0"/>
                  </a:rPr>
                  <a:t>25 g</a:t>
                </a:r>
                <a:r>
                  <a:rPr lang="zh-CN" altLang="zh-CN" sz="2400" b="1" dirty="0">
                    <a:latin typeface="Times New Roman" pitchFamily="18" charset="0"/>
                    <a:cs typeface="Times New Roman" pitchFamily="18" charset="0"/>
                  </a:rPr>
                  <a:t>。</a:t>
                </a:r>
              </a:p>
            </p:txBody>
          </p:sp>
        </mc:Choice>
        <mc:Fallback>
          <p:sp>
            <p:nvSpPr>
              <p:cNvPr id="2" name="TextBox 1"/>
              <p:cNvSpPr txBox="1">
                <a:spLocks noRot="1" noChangeAspect="1" noMove="1" noResize="1" noEditPoints="1" noAdjustHandles="1" noChangeArrowheads="1" noChangeShapeType="1" noTextEdit="1"/>
              </p:cNvSpPr>
              <p:nvPr/>
            </p:nvSpPr>
            <p:spPr>
              <a:xfrm>
                <a:off x="462844" y="1546577"/>
                <a:ext cx="11345334" cy="4851393"/>
              </a:xfrm>
              <a:prstGeom prst="rect">
                <a:avLst/>
              </a:prstGeom>
              <a:blipFill rotWithShape="1">
                <a:blip r:embed="rId3"/>
                <a:stretch>
                  <a:fillRect l="-860" r="-3493" b="-628"/>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59871219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1" name="TextBox 10"/>
          <p:cNvSpPr txBox="1"/>
          <p:nvPr/>
        </p:nvSpPr>
        <p:spPr>
          <a:xfrm>
            <a:off x="719999" y="1272363"/>
            <a:ext cx="10749511" cy="2308324"/>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）量取：用</a:t>
            </a:r>
            <a:r>
              <a:rPr lang="zh-CN" altLang="en-US" sz="2400" b="1" dirty="0">
                <a:latin typeface="Times New Roman" pitchFamily="18" charset="0"/>
                <a:cs typeface="Times New Roman" pitchFamily="18" charset="0"/>
              </a:rPr>
              <a:t>量筒量取所需的氯化钠溶液和</a:t>
            </a:r>
            <a:r>
              <a:rPr lang="zh-CN" altLang="en-US" sz="2400" b="1" dirty="0" smtClean="0">
                <a:latin typeface="Times New Roman" pitchFamily="18" charset="0"/>
                <a:cs typeface="Times New Roman" pitchFamily="18" charset="0"/>
              </a:rPr>
              <a:t>水，倒入</a:t>
            </a:r>
            <a:r>
              <a:rPr lang="zh-CN" altLang="en-US" sz="2400" b="1" dirty="0">
                <a:latin typeface="Times New Roman" pitchFamily="18" charset="0"/>
                <a:cs typeface="Times New Roman" pitchFamily="18" charset="0"/>
              </a:rPr>
              <a:t>烧杯中。</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）混匀：用</a:t>
            </a:r>
            <a:r>
              <a:rPr lang="zh-CN" altLang="en-US" sz="2400" b="1" dirty="0">
                <a:latin typeface="Times New Roman" pitchFamily="18" charset="0"/>
                <a:cs typeface="Times New Roman" pitchFamily="18" charset="0"/>
              </a:rPr>
              <a:t>玻璃棒</a:t>
            </a:r>
            <a:r>
              <a:rPr lang="zh-CN" altLang="en-US" sz="2400" b="1" dirty="0" smtClean="0">
                <a:latin typeface="Times New Roman" pitchFamily="18" charset="0"/>
                <a:cs typeface="Times New Roman" pitchFamily="18" charset="0"/>
              </a:rPr>
              <a:t>搅拌，使</a:t>
            </a:r>
            <a:r>
              <a:rPr lang="zh-CN" altLang="en-US" sz="2400" b="1" dirty="0">
                <a:latin typeface="Times New Roman" pitchFamily="18" charset="0"/>
                <a:cs typeface="Times New Roman" pitchFamily="18" charset="0"/>
              </a:rPr>
              <a:t>溶液混合均匀。</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a:t>
            </a:r>
            <a:r>
              <a:rPr lang="zh-CN" altLang="en-US" sz="2400" b="1" dirty="0" smtClean="0">
                <a:latin typeface="宋体" pitchFamily="2" charset="-122"/>
                <a:ea typeface="宋体" pitchFamily="2" charset="-122"/>
                <a:cs typeface="Times New Roman" pitchFamily="18" charset="0"/>
              </a:rPr>
              <a:t>装瓶：将</a:t>
            </a:r>
            <a:r>
              <a:rPr lang="zh-CN" altLang="en-US" sz="2400" b="1" dirty="0">
                <a:latin typeface="宋体" pitchFamily="2" charset="-122"/>
                <a:ea typeface="宋体" pitchFamily="2" charset="-122"/>
                <a:cs typeface="Times New Roman" pitchFamily="18" charset="0"/>
              </a:rPr>
              <a:t>配制好的溶液装入试剂瓶中并贴上标签</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标签中应包括药品名称和溶液中溶质的质量分数</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a:t>
            </a:r>
          </a:p>
        </p:txBody>
      </p:sp>
      <p:graphicFrame>
        <p:nvGraphicFramePr>
          <p:cNvPr id="2" name="表格 1"/>
          <p:cNvGraphicFramePr>
            <a:graphicFrameLocks noGrp="1"/>
          </p:cNvGraphicFramePr>
          <p:nvPr>
            <p:extLst>
              <p:ext uri="{D42A27DB-BD31-4B8C-83A1-F6EECF244321}">
                <p14:modId xmlns:p14="http://schemas.microsoft.com/office/powerpoint/2010/main" xmlns="" val="950256269"/>
              </p:ext>
            </p:extLst>
          </p:nvPr>
        </p:nvGraphicFramePr>
        <p:xfrm>
          <a:off x="1775181" y="3530241"/>
          <a:ext cx="8613422" cy="3003226"/>
        </p:xfrm>
        <a:graphic>
          <a:graphicData uri="http://schemas.openxmlformats.org/drawingml/2006/table">
            <a:tbl>
              <a:tblPr firstRow="1" bandRow="1">
                <a:tableStyleId>{5940675A-B579-460E-94D1-54222C63F5DA}</a:tableStyleId>
              </a:tblPr>
              <a:tblGrid>
                <a:gridCol w="2304555"/>
                <a:gridCol w="2085349"/>
                <a:gridCol w="4223518"/>
              </a:tblGrid>
              <a:tr h="608339">
                <a:tc>
                  <a:txBody>
                    <a:bodyPr/>
                    <a:lstStyle/>
                    <a:p>
                      <a:pPr algn="ctr">
                        <a:lnSpc>
                          <a:spcPct val="150000"/>
                        </a:lnSpc>
                      </a:pPr>
                      <a:r>
                        <a:rPr lang="zh-CN" altLang="en-US" sz="2000" b="1" dirty="0" smtClean="0">
                          <a:latin typeface="Times New Roman" pitchFamily="18" charset="0"/>
                          <a:ea typeface="黑体" pitchFamily="49" charset="-122"/>
                          <a:cs typeface="Times New Roman" pitchFamily="18" charset="0"/>
                        </a:rPr>
                        <a:t>误差</a:t>
                      </a:r>
                      <a:endParaRPr lang="en-US" altLang="zh-CN" sz="2000" b="1" dirty="0" smtClean="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r>
                        <a:rPr lang="zh-CN" altLang="en-US" b="1" dirty="0" smtClean="0">
                          <a:latin typeface="黑体" pitchFamily="49" charset="-122"/>
                          <a:ea typeface="黑体" pitchFamily="49" charset="-122"/>
                          <a:cs typeface="Times New Roman" pitchFamily="18" charset="0"/>
                        </a:rPr>
                        <a:t>原因</a:t>
                      </a:r>
                      <a:endParaRPr lang="zh-CN" altLang="en-US"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r>
                        <a:rPr lang="zh-CN" altLang="en-US" b="1" dirty="0" smtClean="0">
                          <a:latin typeface="黑体" pitchFamily="49" charset="-122"/>
                          <a:ea typeface="黑体" pitchFamily="49" charset="-122"/>
                          <a:cs typeface="Times New Roman" pitchFamily="18" charset="0"/>
                        </a:rPr>
                        <a:t>操作</a:t>
                      </a:r>
                      <a:endParaRPr lang="zh-CN" altLang="en-US"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r>
              <a:tr h="608339">
                <a:tc rowSpan="4">
                  <a:txBody>
                    <a:bodyPr/>
                    <a:lstStyle/>
                    <a:p>
                      <a:pPr algn="ctr"/>
                      <a:r>
                        <a:rPr lang="zh-CN" altLang="zh-CN" sz="1800" b="1" kern="1200" dirty="0" smtClean="0">
                          <a:solidFill>
                            <a:schemeClr val="tx1"/>
                          </a:solidFill>
                          <a:effectLst/>
                          <a:latin typeface="宋体" pitchFamily="2" charset="-122"/>
                          <a:ea typeface="宋体" pitchFamily="2" charset="-122"/>
                          <a:cs typeface="+mn-cs"/>
                        </a:rPr>
                        <a:t>溶质质量分数偏小</a:t>
                      </a:r>
                      <a:endParaRPr lang="zh-CN" altLang="en-US" sz="2000" b="1" dirty="0">
                        <a:solidFill>
                          <a:schemeClr val="tx1"/>
                        </a:solidFill>
                        <a:latin typeface="宋体" pitchFamily="2" charset="-122"/>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chemeClr val="bg1"/>
                    </a:solidFill>
                  </a:tcPr>
                </a:tc>
                <a:tc rowSpan="4">
                  <a:txBody>
                    <a:bodyPr/>
                    <a:lstStyle/>
                    <a:p>
                      <a:pPr algn="ctr"/>
                      <a:r>
                        <a:rPr lang="zh-CN" altLang="zh-CN" sz="1800" b="1" kern="1200" dirty="0" smtClean="0">
                          <a:solidFill>
                            <a:schemeClr val="tx1"/>
                          </a:solidFill>
                          <a:effectLst/>
                          <a:latin typeface="宋体" pitchFamily="2" charset="-122"/>
                          <a:ea typeface="宋体" pitchFamily="2" charset="-122"/>
                          <a:cs typeface="+mn-cs"/>
                        </a:rPr>
                        <a:t>氯化钠的量偏少</a:t>
                      </a:r>
                      <a:endParaRPr lang="zh-CN" altLang="en-US" b="1" dirty="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zh-CN" altLang="zh-CN" sz="1800" b="1" kern="1200" dirty="0" smtClean="0">
                          <a:solidFill>
                            <a:schemeClr val="tx1"/>
                          </a:solidFill>
                          <a:effectLst/>
                          <a:latin typeface="宋体" pitchFamily="2" charset="-122"/>
                          <a:ea typeface="宋体" pitchFamily="2" charset="-122"/>
                          <a:cs typeface="+mn-cs"/>
                        </a:rPr>
                        <a:t>氯化钠不纯</a:t>
                      </a:r>
                      <a:endParaRPr lang="zh-CN" altLang="en-US" b="1" dirty="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595516">
                <a:tc vMerge="1">
                  <a:txBody>
                    <a:bodyPr/>
                    <a:lstStyle/>
                    <a:p>
                      <a:pPr algn="ctr"/>
                      <a:endParaRPr lang="zh-CN" altLang="en-US" sz="2000" b="1" dirty="0">
                        <a:solidFill>
                          <a:schemeClr val="tx1"/>
                        </a:solidFill>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chemeClr val="bg1"/>
                    </a:solidFill>
                  </a:tcPr>
                </a:tc>
                <a:tc vMerge="1">
                  <a:txBody>
                    <a:bodyPr/>
                    <a:lstStyle/>
                    <a:p>
                      <a:pPr algn="ctr"/>
                      <a:endParaRPr lang="zh-CN" altLang="en-US"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zh-CN" altLang="zh-CN" sz="1800" b="1" kern="1200" dirty="0" smtClean="0">
                          <a:solidFill>
                            <a:schemeClr val="tx1"/>
                          </a:solidFill>
                          <a:effectLst/>
                          <a:latin typeface="宋体" pitchFamily="2" charset="-122"/>
                          <a:ea typeface="宋体" pitchFamily="2" charset="-122"/>
                          <a:cs typeface="+mn-cs"/>
                        </a:rPr>
                        <a:t>称量前</a:t>
                      </a:r>
                      <a:r>
                        <a:rPr lang="en-US" altLang="zh-CN" sz="1800" b="1" kern="1200" dirty="0" smtClean="0">
                          <a:solidFill>
                            <a:schemeClr val="tx1"/>
                          </a:solidFill>
                          <a:effectLst/>
                          <a:latin typeface="宋体" pitchFamily="2" charset="-122"/>
                          <a:ea typeface="宋体" pitchFamily="2" charset="-122"/>
                          <a:cs typeface="+mn-cs"/>
                        </a:rPr>
                        <a:t>,</a:t>
                      </a:r>
                      <a:r>
                        <a:rPr lang="zh-CN" altLang="zh-CN" sz="1800" b="1" kern="1200" dirty="0" smtClean="0">
                          <a:solidFill>
                            <a:schemeClr val="tx1"/>
                          </a:solidFill>
                          <a:effectLst/>
                          <a:latin typeface="宋体" pitchFamily="2" charset="-122"/>
                          <a:ea typeface="宋体" pitchFamily="2" charset="-122"/>
                          <a:cs typeface="+mn-cs"/>
                        </a:rPr>
                        <a:t>天平指针偏向左</a:t>
                      </a:r>
                      <a:endParaRPr lang="zh-CN" altLang="en-US" b="1" dirty="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595516">
                <a:tc vMerge="1">
                  <a:txBody>
                    <a:bodyPr/>
                    <a:lstStyle/>
                    <a:p>
                      <a:endParaRPr lang="zh-CN" altLang="en-US"/>
                    </a:p>
                  </a:txBody>
                  <a:tcPr/>
                </a:tc>
                <a:tc vMerge="1">
                  <a:txBody>
                    <a:bodyPr/>
                    <a:lstStyle/>
                    <a:p>
                      <a:endParaRPr lang="zh-CN" alt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800" b="1" kern="1200" dirty="0" smtClean="0">
                          <a:solidFill>
                            <a:schemeClr val="tx1"/>
                          </a:solidFill>
                          <a:effectLst/>
                          <a:latin typeface="宋体" pitchFamily="2" charset="-122"/>
                          <a:ea typeface="宋体" pitchFamily="2" charset="-122"/>
                          <a:cs typeface="+mn-cs"/>
                        </a:rPr>
                        <a:t>左码右物称量</a:t>
                      </a:r>
                      <a:r>
                        <a:rPr lang="en-US" altLang="zh-CN" sz="1800" b="1" kern="1200" dirty="0" smtClean="0">
                          <a:solidFill>
                            <a:schemeClr val="tx1"/>
                          </a:solidFill>
                          <a:effectLst/>
                          <a:latin typeface="宋体" pitchFamily="2" charset="-122"/>
                          <a:ea typeface="宋体" pitchFamily="2" charset="-122"/>
                          <a:cs typeface="+mn-cs"/>
                        </a:rPr>
                        <a:t>(</a:t>
                      </a:r>
                      <a:r>
                        <a:rPr lang="zh-CN" altLang="zh-CN" sz="1800" b="1" kern="1200" dirty="0" smtClean="0">
                          <a:solidFill>
                            <a:schemeClr val="tx1"/>
                          </a:solidFill>
                          <a:effectLst/>
                          <a:latin typeface="宋体" pitchFamily="2" charset="-122"/>
                          <a:ea typeface="宋体" pitchFamily="2" charset="-122"/>
                          <a:cs typeface="+mn-cs"/>
                        </a:rPr>
                        <a:t>用到游码时</a:t>
                      </a:r>
                      <a:r>
                        <a:rPr lang="en-US" altLang="zh-CN" sz="1800" b="1" kern="1200" dirty="0" smtClean="0">
                          <a:solidFill>
                            <a:schemeClr val="tx1"/>
                          </a:solidFill>
                          <a:effectLst/>
                          <a:latin typeface="宋体" pitchFamily="2" charset="-122"/>
                          <a:ea typeface="宋体" pitchFamily="2" charset="-122"/>
                          <a:cs typeface="+mn-cs"/>
                        </a:rPr>
                        <a:t>)</a:t>
                      </a:r>
                      <a:endParaRPr lang="zh-CN" altLang="en-US" b="1" dirty="0" smtClean="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595516">
                <a:tc vMerge="1">
                  <a:txBody>
                    <a:bodyPr/>
                    <a:lstStyle/>
                    <a:p>
                      <a:pPr algn="ctr"/>
                      <a:endParaRPr lang="zh-CN" altLang="en-US" sz="2000" b="1" dirty="0">
                        <a:solidFill>
                          <a:schemeClr val="tx1"/>
                        </a:solidFill>
                        <a:latin typeface="宋体" pitchFamily="2" charset="-122"/>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chemeClr val="bg1"/>
                    </a:solidFill>
                  </a:tcPr>
                </a:tc>
                <a:tc vMerge="1">
                  <a:txBody>
                    <a:bodyPr/>
                    <a:lstStyle/>
                    <a:p>
                      <a:pPr algn="ctr"/>
                      <a:endParaRPr lang="zh-CN" altLang="en-US" b="1" dirty="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800" b="1" kern="1200" dirty="0" smtClean="0">
                          <a:solidFill>
                            <a:schemeClr val="tx1"/>
                          </a:solidFill>
                          <a:effectLst/>
                          <a:latin typeface="宋体" pitchFamily="2" charset="-122"/>
                          <a:ea typeface="宋体" pitchFamily="2" charset="-122"/>
                          <a:cs typeface="+mn-cs"/>
                        </a:rPr>
                        <a:t>砝码缺损</a:t>
                      </a:r>
                      <a:endParaRPr lang="zh-CN" altLang="en-US" b="1" dirty="0" smtClean="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bl>
          </a:graphicData>
        </a:graphic>
      </p:graphicFrame>
    </p:spTree>
    <p:extLst>
      <p:ext uri="{BB962C8B-B14F-4D97-AF65-F5344CB8AC3E}">
        <p14:creationId xmlns:p14="http://schemas.microsoft.com/office/powerpoint/2010/main" xmlns="" val="42668207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20000" y="1459011"/>
            <a:ext cx="6741955" cy="627895"/>
            <a:chOff x="1034884" y="629878"/>
            <a:chExt cx="6741955" cy="627895"/>
          </a:xfrm>
        </p:grpSpPr>
        <p:sp>
          <p:nvSpPr>
            <p:cNvPr id="7" name="圆角矩形 6">
              <a:hlinkClick r:id="rId5" action="ppaction://hlinksldjump"/>
            </p:cNvPr>
            <p:cNvSpPr/>
            <p:nvPr>
              <p:custDataLst>
                <p:tags r:id="rId1"/>
              </p:custDataLst>
            </p:nvPr>
          </p:nvSpPr>
          <p:spPr>
            <a:xfrm flipH="1">
              <a:off x="2642675" y="664479"/>
              <a:ext cx="5134164"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饱和溶液、溶解度及溶解度曲线</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2</a:t>
              </a:r>
              <a:endParaRPr lang="zh-CN" altLang="en-US" sz="2400" b="1" strike="noStrike" noProof="1">
                <a:solidFill>
                  <a:schemeClr val="bg1"/>
                </a:solidFill>
                <a:latin typeface="Times New Roman" pitchFamily="18" charset="0"/>
                <a:cs typeface="Times New Roman" pitchFamily="18" charset="0"/>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2219170"/>
            <a:ext cx="8218310" cy="44012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4200"/>
              </a:lnSpc>
            </a:pPr>
            <a:r>
              <a:rPr lang="en-US" altLang="zh-CN" sz="2400" b="1" dirty="0" smtClean="0">
                <a:latin typeface="Times New Roman" pitchFamily="18" charset="0"/>
                <a:ea typeface="宋体" pitchFamily="2" charset="-122"/>
              </a:rPr>
              <a:t>6.</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2021</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7</a:t>
            </a:r>
            <a:r>
              <a:rPr lang="zh-CN" altLang="en-US" sz="2400" b="1" dirty="0" smtClean="0">
                <a:latin typeface="Times New Roman" pitchFamily="18" charset="0"/>
                <a:ea typeface="宋体" pitchFamily="2" charset="-122"/>
              </a:rPr>
              <a:t>）</a:t>
            </a:r>
            <a:r>
              <a:rPr lang="en-US" altLang="zh-CN" sz="2400" b="1" dirty="0">
                <a:latin typeface="Times New Roman" pitchFamily="18" charset="0"/>
                <a:ea typeface="宋体" pitchFamily="2" charset="-122"/>
              </a:rPr>
              <a:t>KNO</a:t>
            </a:r>
            <a:r>
              <a:rPr lang="en-US" altLang="zh-CN" sz="2400" b="1" baseline="-25000" dirty="0">
                <a:latin typeface="Times New Roman" pitchFamily="18" charset="0"/>
                <a:ea typeface="宋体" pitchFamily="2" charset="-122"/>
              </a:rPr>
              <a:t>3</a:t>
            </a:r>
            <a:r>
              <a:rPr lang="zh-CN" altLang="en-US" sz="2400" b="1" dirty="0">
                <a:latin typeface="Times New Roman" pitchFamily="18" charset="0"/>
                <a:ea typeface="宋体" pitchFamily="2" charset="-122"/>
              </a:rPr>
              <a:t>和</a:t>
            </a:r>
            <a:r>
              <a:rPr lang="en-US" altLang="zh-CN" sz="2400" b="1" dirty="0" err="1">
                <a:latin typeface="Times New Roman" pitchFamily="18" charset="0"/>
                <a:ea typeface="宋体" pitchFamily="2" charset="-122"/>
              </a:rPr>
              <a:t>NaCl</a:t>
            </a:r>
            <a:r>
              <a:rPr lang="zh-CN" altLang="en-US" sz="2400" b="1" dirty="0">
                <a:latin typeface="Times New Roman" pitchFamily="18" charset="0"/>
                <a:ea typeface="宋体" pitchFamily="2" charset="-122"/>
              </a:rPr>
              <a:t>的溶解度曲线如图所示。下列叙述正确的是（</a:t>
            </a:r>
            <a:r>
              <a:rPr lang="zh-CN" altLang="zh-CN" sz="2400" b="1" dirty="0">
                <a:latin typeface="Times New Roman" pitchFamily="18" charset="0"/>
                <a:ea typeface="宋体" pitchFamily="2" charset="-122"/>
              </a:rPr>
              <a:t>　　</a:t>
            </a:r>
            <a:r>
              <a:rPr lang="zh-CN" altLang="en-US" sz="2400" b="1" dirty="0" smtClean="0">
                <a:latin typeface="Times New Roman" pitchFamily="18" charset="0"/>
                <a:ea typeface="宋体" pitchFamily="2" charset="-122"/>
              </a:rPr>
              <a:t>）</a:t>
            </a:r>
            <a:endParaRPr lang="en-US" altLang="zh-CN" sz="2400" b="1" dirty="0" smtClean="0">
              <a:latin typeface="Times New Roman" pitchFamily="18" charset="0"/>
              <a:ea typeface="宋体" pitchFamily="2" charset="-122"/>
              <a:cs typeface="Times New Roman" pitchFamily="18" charset="0"/>
            </a:endParaRPr>
          </a:p>
          <a:p>
            <a:pPr algn="just">
              <a:lnSpc>
                <a:spcPts val="4200"/>
              </a:lnSpc>
            </a:pPr>
            <a:r>
              <a:rPr lang="en-US" altLang="zh-CN" sz="2400" b="1" dirty="0">
                <a:latin typeface="Times New Roman" pitchFamily="18" charset="0"/>
                <a:ea typeface="宋体" pitchFamily="2" charset="-122"/>
                <a:cs typeface="Times New Roman" pitchFamily="18" charset="0"/>
              </a:rPr>
              <a:t>A.0 ℃</a:t>
            </a:r>
            <a:r>
              <a:rPr lang="zh-CN" altLang="en-US" sz="2400" b="1" dirty="0" smtClean="0">
                <a:latin typeface="Times New Roman" pitchFamily="18" charset="0"/>
                <a:ea typeface="宋体" pitchFamily="2" charset="-122"/>
                <a:cs typeface="Times New Roman" pitchFamily="18" charset="0"/>
              </a:rPr>
              <a:t>时，</a:t>
            </a:r>
            <a:r>
              <a:rPr lang="en-US" altLang="zh-CN" sz="2400" b="1" dirty="0" smtClean="0">
                <a:latin typeface="Times New Roman" pitchFamily="18" charset="0"/>
                <a:ea typeface="宋体" pitchFamily="2" charset="-122"/>
                <a:cs typeface="Times New Roman" pitchFamily="18" charset="0"/>
              </a:rPr>
              <a:t>100 </a:t>
            </a:r>
            <a:r>
              <a:rPr lang="en-US" altLang="zh-CN" sz="2400" b="1" dirty="0">
                <a:latin typeface="Times New Roman" pitchFamily="18" charset="0"/>
                <a:ea typeface="宋体" pitchFamily="2" charset="-122"/>
                <a:cs typeface="Times New Roman" pitchFamily="18" charset="0"/>
              </a:rPr>
              <a:t>g</a:t>
            </a:r>
            <a:r>
              <a:rPr lang="zh-CN" altLang="en-US" sz="2400" b="1" dirty="0">
                <a:latin typeface="Times New Roman" pitchFamily="18" charset="0"/>
                <a:ea typeface="宋体" pitchFamily="2" charset="-122"/>
                <a:cs typeface="Times New Roman" pitchFamily="18" charset="0"/>
              </a:rPr>
              <a:t>水中最多能溶解</a:t>
            </a:r>
            <a:r>
              <a:rPr lang="en-US" altLang="zh-CN" sz="2400" b="1" dirty="0">
                <a:latin typeface="Times New Roman" pitchFamily="18" charset="0"/>
                <a:ea typeface="宋体" pitchFamily="2" charset="-122"/>
                <a:cs typeface="Times New Roman" pitchFamily="18" charset="0"/>
              </a:rPr>
              <a:t>40 g </a:t>
            </a:r>
            <a:r>
              <a:rPr lang="en-US" altLang="zh-CN" sz="2400" b="1" dirty="0" err="1">
                <a:latin typeface="Times New Roman" pitchFamily="18" charset="0"/>
                <a:ea typeface="宋体" pitchFamily="2" charset="-122"/>
                <a:cs typeface="Times New Roman" pitchFamily="18" charset="0"/>
              </a:rPr>
              <a:t>NaCl</a:t>
            </a:r>
            <a:endParaRPr lang="en-US" altLang="zh-CN" sz="2400" b="1" dirty="0">
              <a:latin typeface="Times New Roman" pitchFamily="18" charset="0"/>
              <a:ea typeface="宋体" pitchFamily="2" charset="-122"/>
              <a:cs typeface="Times New Roman" pitchFamily="18" charset="0"/>
            </a:endParaRPr>
          </a:p>
          <a:p>
            <a:pPr algn="just">
              <a:lnSpc>
                <a:spcPts val="4200"/>
              </a:lnSpc>
            </a:pPr>
            <a:r>
              <a:rPr lang="en-US" altLang="zh-CN" sz="2400" b="1" dirty="0">
                <a:latin typeface="Times New Roman" pitchFamily="18" charset="0"/>
                <a:ea typeface="宋体" pitchFamily="2" charset="-122"/>
                <a:cs typeface="Times New Roman" pitchFamily="18" charset="0"/>
              </a:rPr>
              <a:t>B.0 ℃</a:t>
            </a:r>
            <a:r>
              <a:rPr lang="zh-CN" altLang="en-US" sz="2400" b="1" dirty="0" smtClean="0">
                <a:latin typeface="Times New Roman" pitchFamily="18" charset="0"/>
                <a:ea typeface="宋体" pitchFamily="2" charset="-122"/>
                <a:cs typeface="Times New Roman" pitchFamily="18" charset="0"/>
              </a:rPr>
              <a:t>时，</a:t>
            </a:r>
            <a:r>
              <a:rPr lang="en-US" altLang="zh-CN" sz="2400" b="1" dirty="0" smtClean="0">
                <a:latin typeface="Times New Roman" pitchFamily="18" charset="0"/>
                <a:ea typeface="宋体" pitchFamily="2" charset="-122"/>
                <a:cs typeface="Times New Roman" pitchFamily="18" charset="0"/>
              </a:rPr>
              <a:t>KNO</a:t>
            </a:r>
            <a:r>
              <a:rPr lang="en-US" altLang="zh-CN" sz="2400" b="1" baseline="-25000" dirty="0" smtClean="0">
                <a:latin typeface="Times New Roman" pitchFamily="18" charset="0"/>
                <a:ea typeface="宋体" pitchFamily="2" charset="-122"/>
                <a:cs typeface="Times New Roman" pitchFamily="18" charset="0"/>
              </a:rPr>
              <a:t>3</a:t>
            </a:r>
            <a:r>
              <a:rPr lang="zh-CN" altLang="en-US" sz="2400" b="1" dirty="0">
                <a:latin typeface="Times New Roman" pitchFamily="18" charset="0"/>
                <a:ea typeface="宋体" pitchFamily="2" charset="-122"/>
                <a:cs typeface="Times New Roman" pitchFamily="18" charset="0"/>
              </a:rPr>
              <a:t>和</a:t>
            </a:r>
            <a:r>
              <a:rPr lang="en-US" altLang="zh-CN" sz="2400" b="1" dirty="0" err="1">
                <a:latin typeface="Times New Roman" pitchFamily="18" charset="0"/>
                <a:ea typeface="宋体" pitchFamily="2" charset="-122"/>
                <a:cs typeface="Times New Roman" pitchFamily="18" charset="0"/>
              </a:rPr>
              <a:t>NaCl</a:t>
            </a:r>
            <a:r>
              <a:rPr lang="zh-CN" altLang="en-US" sz="2400" b="1" dirty="0">
                <a:latin typeface="Times New Roman" pitchFamily="18" charset="0"/>
                <a:ea typeface="宋体" pitchFamily="2" charset="-122"/>
                <a:cs typeface="Times New Roman" pitchFamily="18" charset="0"/>
              </a:rPr>
              <a:t>两种饱和溶液</a:t>
            </a:r>
            <a:r>
              <a:rPr lang="zh-CN" altLang="en-US" sz="2400" b="1" dirty="0" smtClean="0">
                <a:latin typeface="Times New Roman" pitchFamily="18" charset="0"/>
                <a:ea typeface="宋体" pitchFamily="2" charset="-122"/>
                <a:cs typeface="Times New Roman" pitchFamily="18" charset="0"/>
              </a:rPr>
              <a:t>中，所</a:t>
            </a:r>
            <a:r>
              <a:rPr lang="zh-CN" altLang="en-US" sz="2400" b="1" dirty="0">
                <a:latin typeface="Times New Roman" pitchFamily="18" charset="0"/>
                <a:ea typeface="宋体" pitchFamily="2" charset="-122"/>
                <a:cs typeface="Times New Roman" pitchFamily="18" charset="0"/>
              </a:rPr>
              <a:t>含溶质的</a:t>
            </a:r>
            <a:r>
              <a:rPr lang="zh-CN" altLang="en-US" sz="2400" b="1" dirty="0" smtClean="0">
                <a:latin typeface="Times New Roman" pitchFamily="18" charset="0"/>
                <a:ea typeface="宋体" pitchFamily="2" charset="-122"/>
                <a:cs typeface="Times New Roman" pitchFamily="18" charset="0"/>
              </a:rPr>
              <a:t>质     量</a:t>
            </a:r>
            <a:r>
              <a:rPr lang="en-US" altLang="zh-CN" sz="2400" b="1" dirty="0">
                <a:latin typeface="Times New Roman" pitchFamily="18" charset="0"/>
                <a:ea typeface="宋体" pitchFamily="2" charset="-122"/>
                <a:cs typeface="Times New Roman" pitchFamily="18" charset="0"/>
              </a:rPr>
              <a:t>:</a:t>
            </a:r>
            <a:r>
              <a:rPr lang="en-US" altLang="zh-CN" sz="2400" b="1" dirty="0" err="1">
                <a:latin typeface="Times New Roman" pitchFamily="18" charset="0"/>
                <a:ea typeface="宋体" pitchFamily="2" charset="-122"/>
                <a:cs typeface="Times New Roman" pitchFamily="18" charset="0"/>
              </a:rPr>
              <a:t>NaCl</a:t>
            </a:r>
            <a:r>
              <a:rPr lang="zh-CN" altLang="en-US" sz="2400" b="1" dirty="0">
                <a:latin typeface="Times New Roman" pitchFamily="18" charset="0"/>
                <a:ea typeface="宋体" pitchFamily="2" charset="-122"/>
                <a:cs typeface="Times New Roman" pitchFamily="18" charset="0"/>
              </a:rPr>
              <a:t>大于</a:t>
            </a:r>
            <a:r>
              <a:rPr lang="en-US" altLang="zh-CN" sz="2400" b="1" dirty="0">
                <a:latin typeface="Times New Roman" pitchFamily="18" charset="0"/>
                <a:ea typeface="宋体" pitchFamily="2" charset="-122"/>
                <a:cs typeface="Times New Roman" pitchFamily="18" charset="0"/>
              </a:rPr>
              <a:t>KNO</a:t>
            </a:r>
            <a:r>
              <a:rPr lang="en-US" altLang="zh-CN" sz="2400" b="1" baseline="-25000" dirty="0">
                <a:latin typeface="Times New Roman" pitchFamily="18" charset="0"/>
                <a:ea typeface="宋体" pitchFamily="2" charset="-122"/>
                <a:cs typeface="Times New Roman" pitchFamily="18" charset="0"/>
              </a:rPr>
              <a:t>3</a:t>
            </a:r>
          </a:p>
          <a:p>
            <a:pPr algn="just">
              <a:lnSpc>
                <a:spcPts val="42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将</a:t>
            </a:r>
            <a:r>
              <a:rPr lang="en-US" altLang="zh-CN" sz="2400" b="1" dirty="0">
                <a:latin typeface="Times New Roman" pitchFamily="18" charset="0"/>
                <a:ea typeface="宋体" pitchFamily="2" charset="-122"/>
                <a:cs typeface="Times New Roman" pitchFamily="18" charset="0"/>
              </a:rPr>
              <a:t>30 ℃</a:t>
            </a:r>
            <a:r>
              <a:rPr lang="zh-CN" altLang="en-US" sz="2400" b="1" dirty="0">
                <a:latin typeface="Times New Roman" pitchFamily="18" charset="0"/>
                <a:ea typeface="宋体" pitchFamily="2" charset="-122"/>
                <a:cs typeface="Times New Roman" pitchFamily="18" charset="0"/>
              </a:rPr>
              <a:t>的</a:t>
            </a:r>
            <a:r>
              <a:rPr lang="en-US" altLang="zh-CN" sz="2400" b="1" dirty="0">
                <a:latin typeface="Times New Roman" pitchFamily="18" charset="0"/>
                <a:ea typeface="宋体" pitchFamily="2" charset="-122"/>
                <a:cs typeface="Times New Roman" pitchFamily="18" charset="0"/>
              </a:rPr>
              <a:t>KNO</a:t>
            </a:r>
            <a:r>
              <a:rPr lang="en-US" altLang="zh-CN" sz="2400" b="1" baseline="-25000" dirty="0">
                <a:latin typeface="Times New Roman" pitchFamily="18" charset="0"/>
                <a:ea typeface="宋体" pitchFamily="2" charset="-122"/>
                <a:cs typeface="Times New Roman" pitchFamily="18" charset="0"/>
              </a:rPr>
              <a:t>3</a:t>
            </a:r>
            <a:r>
              <a:rPr lang="zh-CN" altLang="en-US" sz="2400" b="1" dirty="0">
                <a:latin typeface="Times New Roman" pitchFamily="18" charset="0"/>
                <a:ea typeface="宋体" pitchFamily="2" charset="-122"/>
                <a:cs typeface="Times New Roman" pitchFamily="18" charset="0"/>
              </a:rPr>
              <a:t>溶液降温到</a:t>
            </a:r>
            <a:r>
              <a:rPr lang="en-US" altLang="zh-CN" sz="2400" b="1" dirty="0">
                <a:latin typeface="Times New Roman" pitchFamily="18" charset="0"/>
                <a:ea typeface="宋体" pitchFamily="2" charset="-122"/>
                <a:cs typeface="Times New Roman" pitchFamily="18" charset="0"/>
              </a:rPr>
              <a:t>20 ℃</a:t>
            </a:r>
            <a:r>
              <a:rPr lang="zh-CN" altLang="en-US" sz="2400" b="1" dirty="0">
                <a:latin typeface="Times New Roman" pitchFamily="18" charset="0"/>
                <a:ea typeface="宋体" pitchFamily="2" charset="-122"/>
                <a:cs typeface="Times New Roman" pitchFamily="18" charset="0"/>
              </a:rPr>
              <a:t>时一定有晶体析出</a:t>
            </a:r>
          </a:p>
          <a:p>
            <a:pPr algn="just">
              <a:lnSpc>
                <a:spcPts val="4200"/>
              </a:lnSpc>
            </a:pPr>
            <a:r>
              <a:rPr lang="en-US" altLang="zh-CN" sz="2400" b="1" dirty="0">
                <a:latin typeface="Times New Roman" pitchFamily="18" charset="0"/>
                <a:ea typeface="宋体" pitchFamily="2" charset="-122"/>
                <a:cs typeface="Times New Roman" pitchFamily="18" charset="0"/>
              </a:rPr>
              <a:t>D.30 ℃</a:t>
            </a:r>
            <a:r>
              <a:rPr lang="zh-CN" altLang="en-US" sz="2400" b="1" dirty="0" smtClean="0">
                <a:latin typeface="Times New Roman" pitchFamily="18" charset="0"/>
                <a:ea typeface="宋体" pitchFamily="2" charset="-122"/>
                <a:cs typeface="Times New Roman" pitchFamily="18" charset="0"/>
              </a:rPr>
              <a:t>时，将</a:t>
            </a:r>
            <a:r>
              <a:rPr lang="zh-CN" altLang="en-US" sz="2400" b="1" dirty="0">
                <a:latin typeface="Times New Roman" pitchFamily="18" charset="0"/>
                <a:ea typeface="宋体" pitchFamily="2" charset="-122"/>
                <a:cs typeface="Times New Roman" pitchFamily="18" charset="0"/>
              </a:rPr>
              <a:t>等质量的</a:t>
            </a:r>
            <a:r>
              <a:rPr lang="en-US" altLang="zh-CN" sz="2400" b="1" dirty="0">
                <a:latin typeface="Times New Roman" pitchFamily="18" charset="0"/>
                <a:ea typeface="宋体" pitchFamily="2" charset="-122"/>
                <a:cs typeface="Times New Roman" pitchFamily="18" charset="0"/>
              </a:rPr>
              <a:t>KNO</a:t>
            </a:r>
            <a:r>
              <a:rPr lang="en-US" altLang="zh-CN" sz="2400" b="1" baseline="-25000" dirty="0">
                <a:latin typeface="Times New Roman" pitchFamily="18" charset="0"/>
                <a:ea typeface="宋体" pitchFamily="2" charset="-122"/>
                <a:cs typeface="Times New Roman" pitchFamily="18" charset="0"/>
              </a:rPr>
              <a:t>3</a:t>
            </a:r>
            <a:r>
              <a:rPr lang="zh-CN" altLang="en-US" sz="2400" b="1" dirty="0">
                <a:latin typeface="Times New Roman" pitchFamily="18" charset="0"/>
                <a:ea typeface="宋体" pitchFamily="2" charset="-122"/>
                <a:cs typeface="Times New Roman" pitchFamily="18" charset="0"/>
              </a:rPr>
              <a:t>和</a:t>
            </a:r>
            <a:r>
              <a:rPr lang="en-US" altLang="zh-CN" sz="2400" b="1" dirty="0" err="1">
                <a:latin typeface="Times New Roman" pitchFamily="18" charset="0"/>
                <a:ea typeface="宋体" pitchFamily="2" charset="-122"/>
                <a:cs typeface="Times New Roman" pitchFamily="18" charset="0"/>
              </a:rPr>
              <a:t>NaCl</a:t>
            </a:r>
            <a:r>
              <a:rPr lang="zh-CN" altLang="en-US" sz="2400" b="1" dirty="0">
                <a:latin typeface="Times New Roman" pitchFamily="18" charset="0"/>
                <a:ea typeface="宋体" pitchFamily="2" charset="-122"/>
                <a:cs typeface="Times New Roman" pitchFamily="18" charset="0"/>
              </a:rPr>
              <a:t>分别配成</a:t>
            </a:r>
            <a:r>
              <a:rPr lang="zh-CN" altLang="en-US" sz="2400" b="1" dirty="0" smtClean="0">
                <a:latin typeface="Times New Roman" pitchFamily="18" charset="0"/>
                <a:ea typeface="宋体" pitchFamily="2" charset="-122"/>
                <a:cs typeface="Times New Roman" pitchFamily="18" charset="0"/>
              </a:rPr>
              <a:t>饱和溶液，所 得</a:t>
            </a:r>
            <a:r>
              <a:rPr lang="zh-CN" altLang="en-US" sz="2400" b="1" dirty="0">
                <a:latin typeface="Times New Roman" pitchFamily="18" charset="0"/>
                <a:ea typeface="宋体" pitchFamily="2" charset="-122"/>
                <a:cs typeface="Times New Roman" pitchFamily="18" charset="0"/>
              </a:rPr>
              <a:t>溶液的质量</a:t>
            </a:r>
            <a:r>
              <a:rPr lang="en-US" altLang="zh-CN" sz="2400" b="1" dirty="0">
                <a:latin typeface="Times New Roman" pitchFamily="18" charset="0"/>
                <a:ea typeface="宋体" pitchFamily="2" charset="-122"/>
                <a:cs typeface="Times New Roman" pitchFamily="18" charset="0"/>
              </a:rPr>
              <a:t>:</a:t>
            </a:r>
            <a:r>
              <a:rPr lang="en-US" altLang="zh-CN" sz="2400" b="1" dirty="0" err="1">
                <a:latin typeface="Times New Roman" pitchFamily="18" charset="0"/>
                <a:ea typeface="宋体" pitchFamily="2" charset="-122"/>
                <a:cs typeface="Times New Roman" pitchFamily="18" charset="0"/>
              </a:rPr>
              <a:t>NaCl</a:t>
            </a:r>
            <a:r>
              <a:rPr lang="zh-CN" altLang="en-US" sz="2400" b="1" dirty="0">
                <a:latin typeface="Times New Roman" pitchFamily="18" charset="0"/>
                <a:ea typeface="宋体" pitchFamily="2" charset="-122"/>
                <a:cs typeface="Times New Roman" pitchFamily="18" charset="0"/>
              </a:rPr>
              <a:t>大于</a:t>
            </a:r>
            <a:r>
              <a:rPr lang="en-US" altLang="zh-CN" sz="2400" b="1" dirty="0">
                <a:latin typeface="Times New Roman" pitchFamily="18" charset="0"/>
                <a:ea typeface="宋体" pitchFamily="2" charset="-122"/>
                <a:cs typeface="Times New Roman" pitchFamily="18" charset="0"/>
              </a:rPr>
              <a:t>KNO</a:t>
            </a:r>
            <a:r>
              <a:rPr lang="en-US" altLang="zh-CN" sz="2400" b="1" baseline="-25000" dirty="0">
                <a:latin typeface="Times New Roman" pitchFamily="18" charset="0"/>
                <a:ea typeface="宋体" pitchFamily="2" charset="-122"/>
                <a:cs typeface="Times New Roman" pitchFamily="18" charset="0"/>
              </a:rPr>
              <a:t>3</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3686577" y="2863921"/>
            <a:ext cx="501601"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D</a:t>
            </a:r>
            <a:endParaRPr lang="zh-CN" altLang="en-US" sz="2400" b="1" dirty="0">
              <a:solidFill>
                <a:srgbClr val="FF0000"/>
              </a:solidFill>
              <a:latin typeface="Times New Roman" pitchFamily="18" charset="0"/>
              <a:cs typeface="Times New Roman" pitchFamily="18" charset="0"/>
            </a:endParaRPr>
          </a:p>
        </p:txBody>
      </p:sp>
      <p:pic>
        <p:nvPicPr>
          <p:cNvPr id="14" name="XD+36.eps" descr="id:2147502819;FounderCES"/>
          <p:cNvPicPr>
            <a:picLocks noChangeAspect="1"/>
          </p:cNvPicPr>
          <p:nvPr/>
        </p:nvPicPr>
        <p:blipFill>
          <a:blip r:embed="rId7"/>
          <a:stretch>
            <a:fillRect/>
          </a:stretch>
        </p:blipFill>
        <p:spPr>
          <a:xfrm>
            <a:off x="9206843" y="3207961"/>
            <a:ext cx="2362578" cy="2545782"/>
          </a:xfrm>
          <a:prstGeom prst="rect">
            <a:avLst/>
          </a:prstGeom>
        </p:spPr>
      </p:pic>
    </p:spTree>
    <p:extLst>
      <p:ext uri="{BB962C8B-B14F-4D97-AF65-F5344CB8AC3E}">
        <p14:creationId xmlns:p14="http://schemas.microsoft.com/office/powerpoint/2010/main" xmlns="" val="1505692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a:graphicFrameLocks noGrp="1"/>
          </p:cNvGraphicFramePr>
          <p:nvPr>
            <p:extLst>
              <p:ext uri="{D42A27DB-BD31-4B8C-83A1-F6EECF244321}">
                <p14:modId xmlns:p14="http://schemas.microsoft.com/office/powerpoint/2010/main" xmlns="" val="3907554511"/>
              </p:ext>
            </p:extLst>
          </p:nvPr>
        </p:nvGraphicFramePr>
        <p:xfrm>
          <a:off x="1941689" y="1984625"/>
          <a:ext cx="8613422" cy="4457551"/>
        </p:xfrm>
        <a:graphic>
          <a:graphicData uri="http://schemas.openxmlformats.org/drawingml/2006/table">
            <a:tbl>
              <a:tblPr firstRow="1" bandRow="1">
                <a:tableStyleId>{5940675A-B579-460E-94D1-54222C63F5DA}</a:tableStyleId>
              </a:tblPr>
              <a:tblGrid>
                <a:gridCol w="2304555"/>
                <a:gridCol w="2085349"/>
                <a:gridCol w="4223518"/>
              </a:tblGrid>
              <a:tr h="636793">
                <a:tc>
                  <a:txBody>
                    <a:bodyPr/>
                    <a:lstStyle/>
                    <a:p>
                      <a:pPr algn="ctr">
                        <a:lnSpc>
                          <a:spcPct val="150000"/>
                        </a:lnSpc>
                      </a:pPr>
                      <a:r>
                        <a:rPr lang="zh-CN" altLang="en-US" sz="2000" b="1" dirty="0" smtClean="0">
                          <a:latin typeface="Times New Roman" pitchFamily="18" charset="0"/>
                          <a:ea typeface="黑体" pitchFamily="49" charset="-122"/>
                          <a:cs typeface="Times New Roman" pitchFamily="18" charset="0"/>
                        </a:rPr>
                        <a:t>误差</a:t>
                      </a:r>
                      <a:endParaRPr lang="en-US" altLang="zh-CN" sz="2000" b="1" dirty="0" smtClean="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r>
                        <a:rPr lang="zh-CN" altLang="en-US" b="1" dirty="0" smtClean="0">
                          <a:latin typeface="黑体" pitchFamily="49" charset="-122"/>
                          <a:ea typeface="黑体" pitchFamily="49" charset="-122"/>
                          <a:cs typeface="Times New Roman" pitchFamily="18" charset="0"/>
                        </a:rPr>
                        <a:t>原因</a:t>
                      </a:r>
                      <a:endParaRPr lang="zh-CN" altLang="en-US"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r>
                        <a:rPr lang="zh-CN" altLang="en-US" b="1" dirty="0" smtClean="0">
                          <a:latin typeface="黑体" pitchFamily="49" charset="-122"/>
                          <a:ea typeface="黑体" pitchFamily="49" charset="-122"/>
                          <a:cs typeface="Times New Roman" pitchFamily="18" charset="0"/>
                        </a:rPr>
                        <a:t>操作</a:t>
                      </a:r>
                      <a:endParaRPr lang="zh-CN" altLang="en-US"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r>
              <a:tr h="636793">
                <a:tc rowSpan="6">
                  <a:txBody>
                    <a:bodyPr/>
                    <a:lstStyle/>
                    <a:p>
                      <a:pPr algn="ctr"/>
                      <a:r>
                        <a:rPr lang="zh-CN" altLang="zh-CN" sz="1800" b="1" kern="1200" dirty="0" smtClean="0">
                          <a:solidFill>
                            <a:schemeClr val="tx1"/>
                          </a:solidFill>
                          <a:effectLst/>
                          <a:latin typeface="宋体" pitchFamily="2" charset="-122"/>
                          <a:ea typeface="宋体" pitchFamily="2" charset="-122"/>
                          <a:cs typeface="+mn-cs"/>
                        </a:rPr>
                        <a:t>溶质质量分数偏小</a:t>
                      </a:r>
                      <a:endParaRPr lang="zh-CN" altLang="en-US" sz="2000" b="1" dirty="0">
                        <a:solidFill>
                          <a:schemeClr val="tx1"/>
                        </a:solidFill>
                        <a:latin typeface="宋体" pitchFamily="2" charset="-122"/>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chemeClr val="bg1"/>
                    </a:solidFill>
                  </a:tcPr>
                </a:tc>
                <a:tc rowSpan="3">
                  <a:txBody>
                    <a:bodyPr/>
                    <a:lstStyle/>
                    <a:p>
                      <a:pPr algn="ctr"/>
                      <a:r>
                        <a:rPr lang="zh-CN" altLang="zh-CN" sz="1800" b="1" kern="1200" dirty="0" smtClean="0">
                          <a:solidFill>
                            <a:schemeClr val="tx1"/>
                          </a:solidFill>
                          <a:effectLst/>
                          <a:latin typeface="宋体" pitchFamily="2" charset="-122"/>
                          <a:ea typeface="宋体" pitchFamily="2" charset="-122"/>
                          <a:cs typeface="+mn-cs"/>
                        </a:rPr>
                        <a:t>氯化钠的量偏少</a:t>
                      </a:r>
                      <a:endParaRPr lang="zh-CN" altLang="en-US" b="1" dirty="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800" b="1" kern="1200" dirty="0" smtClean="0">
                          <a:solidFill>
                            <a:schemeClr val="tx1"/>
                          </a:solidFill>
                          <a:effectLst/>
                          <a:latin typeface="宋体" pitchFamily="2" charset="-122"/>
                          <a:ea typeface="宋体" pitchFamily="2" charset="-122"/>
                          <a:cs typeface="+mn-cs"/>
                        </a:rPr>
                        <a:t>称量后的氯化钠有撒落</a:t>
                      </a:r>
                      <a:endParaRPr lang="zh-CN" altLang="en-US" b="1" dirty="0" smtClean="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636793">
                <a:tc vMerge="1">
                  <a:txBody>
                    <a:bodyPr/>
                    <a:lstStyle/>
                    <a:p>
                      <a:pPr algn="ctr"/>
                      <a:endParaRPr lang="zh-CN" altLang="en-US" sz="2000" b="1" dirty="0">
                        <a:solidFill>
                          <a:schemeClr val="tx1"/>
                        </a:solidFill>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chemeClr val="bg1"/>
                    </a:solidFill>
                  </a:tcPr>
                </a:tc>
                <a:tc vMerge="1">
                  <a:txBody>
                    <a:bodyPr/>
                    <a:lstStyle/>
                    <a:p>
                      <a:pPr algn="ctr"/>
                      <a:endParaRPr lang="zh-CN" altLang="en-US"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800" b="1" kern="1200" dirty="0" smtClean="0">
                          <a:solidFill>
                            <a:schemeClr val="tx1"/>
                          </a:solidFill>
                          <a:effectLst/>
                          <a:latin typeface="宋体" pitchFamily="2" charset="-122"/>
                          <a:ea typeface="宋体" pitchFamily="2" charset="-122"/>
                          <a:cs typeface="+mn-cs"/>
                        </a:rPr>
                        <a:t>药品倒入烧杯时</a:t>
                      </a:r>
                      <a:r>
                        <a:rPr lang="en-US" altLang="zh-CN" sz="1800" b="1" kern="1200" dirty="0" smtClean="0">
                          <a:solidFill>
                            <a:schemeClr val="tx1"/>
                          </a:solidFill>
                          <a:effectLst/>
                          <a:latin typeface="宋体" pitchFamily="2" charset="-122"/>
                          <a:ea typeface="宋体" pitchFamily="2" charset="-122"/>
                          <a:cs typeface="+mn-cs"/>
                        </a:rPr>
                        <a:t>,</a:t>
                      </a:r>
                      <a:r>
                        <a:rPr lang="zh-CN" altLang="zh-CN" sz="1800" b="1" kern="1200" dirty="0" smtClean="0">
                          <a:solidFill>
                            <a:schemeClr val="tx1"/>
                          </a:solidFill>
                          <a:effectLst/>
                          <a:latin typeface="宋体" pitchFamily="2" charset="-122"/>
                          <a:ea typeface="宋体" pitchFamily="2" charset="-122"/>
                          <a:cs typeface="+mn-cs"/>
                        </a:rPr>
                        <a:t>纸片上残留少量氯化钠</a:t>
                      </a:r>
                      <a:endParaRPr lang="zh-CN" altLang="en-US" b="1" dirty="0" smtClean="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636793">
                <a:tc vMerge="1">
                  <a:txBody>
                    <a:bodyPr/>
                    <a:lstStyle/>
                    <a:p>
                      <a:pPr algn="ctr"/>
                      <a:endParaRPr lang="zh-CN" altLang="en-US" sz="2000" b="1" dirty="0">
                        <a:solidFill>
                          <a:schemeClr val="tx1"/>
                        </a:solidFill>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chemeClr val="bg1"/>
                    </a:solidFill>
                  </a:tcPr>
                </a:tc>
                <a:tc vMerge="1">
                  <a:txBody>
                    <a:bodyPr/>
                    <a:lstStyle/>
                    <a:p>
                      <a:pPr algn="ctr"/>
                      <a:endParaRPr lang="zh-CN" altLang="en-US"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800" b="1" kern="1200" dirty="0" smtClean="0">
                          <a:solidFill>
                            <a:schemeClr val="tx1"/>
                          </a:solidFill>
                          <a:effectLst/>
                          <a:latin typeface="宋体" pitchFamily="2" charset="-122"/>
                          <a:ea typeface="宋体" pitchFamily="2" charset="-122"/>
                          <a:cs typeface="+mn-cs"/>
                        </a:rPr>
                        <a:t>氯化钠没有完全溶解就装瓶</a:t>
                      </a:r>
                      <a:endParaRPr lang="zh-CN" altLang="en-US" b="1" dirty="0" smtClean="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636793">
                <a:tc vMerge="1">
                  <a:txBody>
                    <a:bodyPr/>
                    <a:lstStyle/>
                    <a:p>
                      <a:pPr algn="ctr"/>
                      <a:endParaRPr lang="zh-CN" altLang="en-US" sz="2000" b="1" dirty="0">
                        <a:solidFill>
                          <a:schemeClr val="tx1"/>
                        </a:solidFill>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chemeClr val="bg1"/>
                    </a:solidFill>
                  </a:tcPr>
                </a:tc>
                <a:tc rowSpan="3">
                  <a:txBody>
                    <a:bodyPr/>
                    <a:lstStyle/>
                    <a:p>
                      <a:pPr algn="ctr"/>
                      <a:r>
                        <a:rPr lang="zh-CN" altLang="en-US" b="1" dirty="0" smtClean="0">
                          <a:latin typeface="Times New Roman" pitchFamily="18" charset="0"/>
                          <a:cs typeface="Times New Roman" pitchFamily="18" charset="0"/>
                        </a:rPr>
                        <a:t>水的量偏多</a:t>
                      </a:r>
                      <a:endParaRPr lang="zh-CN" altLang="en-US"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zh-CN" altLang="en-US" b="1" dirty="0" smtClean="0">
                          <a:latin typeface="宋体" pitchFamily="2" charset="-122"/>
                          <a:ea typeface="宋体" pitchFamily="2" charset="-122"/>
                          <a:cs typeface="Times New Roman" pitchFamily="18" charset="0"/>
                        </a:rPr>
                        <a:t>量取水时仰视读数</a:t>
                      </a:r>
                      <a:endParaRPr lang="zh-CN" altLang="en-US" b="1" dirty="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636793">
                <a:tc vMerge="1">
                  <a:txBody>
                    <a:bodyPr/>
                    <a:lstStyle/>
                    <a:p>
                      <a:pPr algn="ctr"/>
                      <a:endParaRPr lang="zh-CN" altLang="en-US" sz="2000" b="1" dirty="0">
                        <a:solidFill>
                          <a:schemeClr val="tx1"/>
                        </a:solidFill>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chemeClr val="bg1"/>
                    </a:solidFill>
                  </a:tcPr>
                </a:tc>
                <a:tc vMerge="1">
                  <a:txBody>
                    <a:bodyPr/>
                    <a:lstStyle/>
                    <a:p>
                      <a:pPr algn="ctr"/>
                      <a:endParaRPr lang="zh-CN" altLang="en-US"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zh-CN" altLang="en-US" b="1" dirty="0" smtClean="0">
                          <a:latin typeface="宋体" pitchFamily="2" charset="-122"/>
                          <a:ea typeface="宋体" pitchFamily="2" charset="-122"/>
                          <a:cs typeface="Times New Roman" pitchFamily="18" charset="0"/>
                        </a:rPr>
                        <a:t>烧杯内壁有水</a:t>
                      </a:r>
                      <a:endParaRPr lang="zh-CN" altLang="en-US" b="1" dirty="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636793">
                <a:tc vMerge="1">
                  <a:txBody>
                    <a:bodyPr/>
                    <a:lstStyle/>
                    <a:p>
                      <a:pPr algn="ctr"/>
                      <a:endParaRPr lang="zh-CN" altLang="en-US" sz="2000" b="1" dirty="0">
                        <a:solidFill>
                          <a:schemeClr val="tx1"/>
                        </a:solidFill>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chemeClr val="bg1"/>
                    </a:solidFill>
                  </a:tcPr>
                </a:tc>
                <a:tc vMerge="1">
                  <a:txBody>
                    <a:bodyPr/>
                    <a:lstStyle/>
                    <a:p>
                      <a:pPr algn="ctr"/>
                      <a:endParaRPr lang="zh-CN" altLang="en-US"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zh-CN" altLang="en-US" b="1" dirty="0" smtClean="0">
                          <a:latin typeface="宋体" pitchFamily="2" charset="-122"/>
                          <a:ea typeface="宋体" pitchFamily="2" charset="-122"/>
                          <a:cs typeface="Times New Roman" pitchFamily="18" charset="0"/>
                        </a:rPr>
                        <a:t>试剂瓶内壁有水</a:t>
                      </a:r>
                      <a:endParaRPr lang="zh-CN" altLang="en-US" b="1" dirty="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bl>
          </a:graphicData>
        </a:graphic>
      </p:graphicFrame>
      <p:sp>
        <p:nvSpPr>
          <p:cNvPr id="2" name="TextBox 1"/>
          <p:cNvSpPr txBox="1"/>
          <p:nvPr/>
        </p:nvSpPr>
        <p:spPr>
          <a:xfrm>
            <a:off x="9392356" y="1501422"/>
            <a:ext cx="1162755" cy="400110"/>
          </a:xfrm>
          <a:prstGeom prst="rect">
            <a:avLst/>
          </a:prstGeom>
          <a:noFill/>
        </p:spPr>
        <p:txBody>
          <a:bodyPr wrap="square" rtlCol="0">
            <a:spAutoFit/>
          </a:bodyPr>
          <a:lstStyle/>
          <a:p>
            <a:pPr algn="r"/>
            <a:r>
              <a:rPr lang="zh-CN" altLang="en-US" sz="2000" b="1" dirty="0" smtClean="0">
                <a:latin typeface="宋体" pitchFamily="2" charset="-122"/>
                <a:ea typeface="宋体" pitchFamily="2" charset="-122"/>
              </a:rPr>
              <a:t>续表</a:t>
            </a:r>
            <a:endParaRPr lang="zh-CN" altLang="en-US" sz="2000" b="1" dirty="0">
              <a:latin typeface="宋体" pitchFamily="2" charset="-122"/>
              <a:ea typeface="宋体" pitchFamily="2" charset="-122"/>
            </a:endParaRPr>
          </a:p>
        </p:txBody>
      </p:sp>
    </p:spTree>
    <p:extLst>
      <p:ext uri="{BB962C8B-B14F-4D97-AF65-F5344CB8AC3E}">
        <p14:creationId xmlns:p14="http://schemas.microsoft.com/office/powerpoint/2010/main" xmlns="" val="1038707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a:graphicFrameLocks noGrp="1"/>
          </p:cNvGraphicFramePr>
          <p:nvPr>
            <p:extLst>
              <p:ext uri="{D42A27DB-BD31-4B8C-83A1-F6EECF244321}">
                <p14:modId xmlns:p14="http://schemas.microsoft.com/office/powerpoint/2010/main" xmlns="" val="2676622213"/>
              </p:ext>
            </p:extLst>
          </p:nvPr>
        </p:nvGraphicFramePr>
        <p:xfrm>
          <a:off x="1941689" y="1984626"/>
          <a:ext cx="8613422" cy="3772710"/>
        </p:xfrm>
        <a:graphic>
          <a:graphicData uri="http://schemas.openxmlformats.org/drawingml/2006/table">
            <a:tbl>
              <a:tblPr firstRow="1" bandRow="1">
                <a:tableStyleId>{5940675A-B579-460E-94D1-54222C63F5DA}</a:tableStyleId>
              </a:tblPr>
              <a:tblGrid>
                <a:gridCol w="2304555"/>
                <a:gridCol w="2085349"/>
                <a:gridCol w="4223518"/>
              </a:tblGrid>
              <a:tr h="754542">
                <a:tc>
                  <a:txBody>
                    <a:bodyPr/>
                    <a:lstStyle/>
                    <a:p>
                      <a:pPr algn="ctr">
                        <a:lnSpc>
                          <a:spcPct val="150000"/>
                        </a:lnSpc>
                      </a:pPr>
                      <a:r>
                        <a:rPr lang="zh-CN" altLang="en-US" sz="2000" b="1" dirty="0" smtClean="0">
                          <a:latin typeface="Times New Roman" pitchFamily="18" charset="0"/>
                          <a:ea typeface="黑体" pitchFamily="49" charset="-122"/>
                          <a:cs typeface="Times New Roman" pitchFamily="18" charset="0"/>
                        </a:rPr>
                        <a:t>误差</a:t>
                      </a:r>
                      <a:endParaRPr lang="en-US" altLang="zh-CN" sz="2000" b="1" dirty="0" smtClean="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r>
                        <a:rPr lang="zh-CN" altLang="en-US" b="1" dirty="0" smtClean="0">
                          <a:latin typeface="黑体" pitchFamily="49" charset="-122"/>
                          <a:ea typeface="黑体" pitchFamily="49" charset="-122"/>
                          <a:cs typeface="Times New Roman" pitchFamily="18" charset="0"/>
                        </a:rPr>
                        <a:t>原因</a:t>
                      </a:r>
                      <a:endParaRPr lang="zh-CN" altLang="en-US"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r>
                        <a:rPr lang="zh-CN" altLang="en-US" b="1" dirty="0" smtClean="0">
                          <a:latin typeface="黑体" pitchFamily="49" charset="-122"/>
                          <a:ea typeface="黑体" pitchFamily="49" charset="-122"/>
                          <a:cs typeface="Times New Roman" pitchFamily="18" charset="0"/>
                        </a:rPr>
                        <a:t>操作</a:t>
                      </a:r>
                      <a:endParaRPr lang="zh-CN" altLang="en-US"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r>
              <a:tr h="754542">
                <a:tc rowSpan="4">
                  <a:txBody>
                    <a:bodyPr/>
                    <a:lstStyle/>
                    <a:p>
                      <a:pPr algn="ctr"/>
                      <a:r>
                        <a:rPr lang="zh-CN" altLang="en-US" sz="1800" b="1" kern="1200" dirty="0" smtClean="0">
                          <a:solidFill>
                            <a:schemeClr val="tx1"/>
                          </a:solidFill>
                          <a:effectLst/>
                          <a:latin typeface="宋体" pitchFamily="2" charset="-122"/>
                          <a:ea typeface="宋体" pitchFamily="2" charset="-122"/>
                          <a:cs typeface="+mn-cs"/>
                        </a:rPr>
                        <a:t>溶质质量分数偏大</a:t>
                      </a:r>
                      <a:endParaRPr lang="zh-CN" altLang="en-US" sz="2000" b="1" dirty="0">
                        <a:solidFill>
                          <a:schemeClr val="tx1"/>
                        </a:solidFill>
                        <a:latin typeface="宋体" pitchFamily="2" charset="-122"/>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chemeClr val="bg1"/>
                    </a:solidFill>
                  </a:tcPr>
                </a:tc>
                <a:tc rowSpan="2">
                  <a:txBody>
                    <a:bodyPr/>
                    <a:lstStyle/>
                    <a:p>
                      <a:pPr algn="ctr"/>
                      <a:r>
                        <a:rPr lang="zh-CN" altLang="en-US" sz="1800" b="1" kern="1200" dirty="0" smtClean="0">
                          <a:solidFill>
                            <a:schemeClr val="tx1"/>
                          </a:solidFill>
                          <a:effectLst/>
                          <a:latin typeface="宋体" pitchFamily="2" charset="-122"/>
                          <a:ea typeface="宋体" pitchFamily="2" charset="-122"/>
                          <a:cs typeface="+mn-cs"/>
                        </a:rPr>
                        <a:t>氯化钠的量偏多</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b="1" kern="1200" dirty="0" smtClean="0">
                          <a:solidFill>
                            <a:schemeClr val="tx1"/>
                          </a:solidFill>
                          <a:effectLst/>
                          <a:latin typeface="宋体" pitchFamily="2" charset="-122"/>
                          <a:ea typeface="宋体" pitchFamily="2" charset="-122"/>
                          <a:cs typeface="+mn-cs"/>
                        </a:rPr>
                        <a:t>称量前</a:t>
                      </a:r>
                      <a:r>
                        <a:rPr lang="en-US" altLang="zh-CN" sz="1800" b="1" kern="1200" dirty="0" smtClean="0">
                          <a:solidFill>
                            <a:schemeClr val="tx1"/>
                          </a:solidFill>
                          <a:effectLst/>
                          <a:latin typeface="宋体" pitchFamily="2" charset="-122"/>
                          <a:ea typeface="宋体" pitchFamily="2" charset="-122"/>
                          <a:cs typeface="+mn-cs"/>
                        </a:rPr>
                        <a:t>,</a:t>
                      </a:r>
                      <a:r>
                        <a:rPr lang="zh-CN" altLang="en-US" sz="1800" b="1" kern="1200" dirty="0" smtClean="0">
                          <a:solidFill>
                            <a:schemeClr val="tx1"/>
                          </a:solidFill>
                          <a:effectLst/>
                          <a:latin typeface="宋体" pitchFamily="2" charset="-122"/>
                          <a:ea typeface="宋体" pitchFamily="2" charset="-122"/>
                          <a:cs typeface="+mn-cs"/>
                        </a:rPr>
                        <a:t>天平指针偏向右</a:t>
                      </a:r>
                      <a:endParaRPr lang="zh-CN" altLang="en-US" b="1" dirty="0" smtClean="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754542">
                <a:tc vMerge="1">
                  <a:txBody>
                    <a:bodyPr/>
                    <a:lstStyle/>
                    <a:p>
                      <a:pPr algn="ctr"/>
                      <a:endParaRPr lang="zh-CN" altLang="en-US" sz="2000" b="1" dirty="0">
                        <a:solidFill>
                          <a:schemeClr val="tx1"/>
                        </a:solidFill>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chemeClr val="bg1"/>
                    </a:solidFill>
                  </a:tcPr>
                </a:tc>
                <a:tc vMerge="1">
                  <a:txBody>
                    <a:bodyPr/>
                    <a:lstStyle/>
                    <a:p>
                      <a:pPr algn="ctr"/>
                      <a:endParaRPr lang="zh-CN" altLang="en-US"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1" dirty="0" smtClean="0">
                          <a:latin typeface="宋体" pitchFamily="2" charset="-122"/>
                          <a:ea typeface="宋体" pitchFamily="2" charset="-122"/>
                          <a:cs typeface="Times New Roman" pitchFamily="18" charset="0"/>
                        </a:rPr>
                        <a:t>所用砝码已生锈或沾有污渍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754542">
                <a:tc vMerge="1">
                  <a:txBody>
                    <a:bodyPr/>
                    <a:lstStyle/>
                    <a:p>
                      <a:pPr algn="ctr"/>
                      <a:endParaRPr lang="zh-CN" altLang="en-US" sz="2000" b="1" dirty="0">
                        <a:solidFill>
                          <a:schemeClr val="tx1"/>
                        </a:solidFill>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chemeClr val="bg1"/>
                    </a:solidFill>
                  </a:tcPr>
                </a:tc>
                <a:tc rowSpan="2">
                  <a:txBody>
                    <a:bodyPr/>
                    <a:lstStyle/>
                    <a:p>
                      <a:pPr algn="ctr"/>
                      <a:r>
                        <a:rPr lang="zh-CN" altLang="en-US" b="1" dirty="0" smtClean="0">
                          <a:latin typeface="Times New Roman" pitchFamily="18" charset="0"/>
                          <a:cs typeface="Times New Roman" pitchFamily="18" charset="0"/>
                        </a:rPr>
                        <a:t>水的量偏少</a:t>
                      </a:r>
                      <a:endParaRPr lang="zh-CN" altLang="en-US"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zh-CN" altLang="en-US" b="1" dirty="0" smtClean="0">
                          <a:latin typeface="宋体" pitchFamily="2" charset="-122"/>
                          <a:ea typeface="宋体" pitchFamily="2" charset="-122"/>
                          <a:cs typeface="Times New Roman" pitchFamily="18" charset="0"/>
                        </a:rPr>
                        <a:t>量取水时俯视读数</a:t>
                      </a:r>
                      <a:endParaRPr lang="zh-CN" altLang="en-US" b="1" dirty="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754542">
                <a:tc vMerge="1">
                  <a:txBody>
                    <a:bodyPr/>
                    <a:lstStyle/>
                    <a:p>
                      <a:pPr algn="ctr"/>
                      <a:endParaRPr lang="zh-CN" altLang="en-US" sz="2000" b="1" dirty="0">
                        <a:solidFill>
                          <a:schemeClr val="tx1"/>
                        </a:solidFill>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chemeClr val="bg1"/>
                    </a:solidFill>
                  </a:tcPr>
                </a:tc>
                <a:tc vMerge="1">
                  <a:txBody>
                    <a:bodyPr/>
                    <a:lstStyle/>
                    <a:p>
                      <a:pPr algn="ctr"/>
                      <a:endParaRPr lang="zh-CN" altLang="en-US"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zh-CN" altLang="en-US" b="1" dirty="0" smtClean="0">
                          <a:latin typeface="宋体" pitchFamily="2" charset="-122"/>
                          <a:ea typeface="宋体" pitchFamily="2" charset="-122"/>
                          <a:cs typeface="Times New Roman" pitchFamily="18" charset="0"/>
                        </a:rPr>
                        <a:t>量取的水没有完全转移到烧杯中</a:t>
                      </a:r>
                      <a:endParaRPr lang="zh-CN" altLang="en-US" b="1" dirty="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bl>
          </a:graphicData>
        </a:graphic>
      </p:graphicFrame>
      <p:sp>
        <p:nvSpPr>
          <p:cNvPr id="2" name="TextBox 1"/>
          <p:cNvSpPr txBox="1"/>
          <p:nvPr/>
        </p:nvSpPr>
        <p:spPr>
          <a:xfrm>
            <a:off x="9392356" y="1501422"/>
            <a:ext cx="1162755" cy="400110"/>
          </a:xfrm>
          <a:prstGeom prst="rect">
            <a:avLst/>
          </a:prstGeom>
          <a:noFill/>
        </p:spPr>
        <p:txBody>
          <a:bodyPr wrap="square" rtlCol="0">
            <a:spAutoFit/>
          </a:bodyPr>
          <a:lstStyle/>
          <a:p>
            <a:pPr algn="r"/>
            <a:r>
              <a:rPr lang="zh-CN" altLang="en-US" sz="2000" b="1" dirty="0" smtClean="0">
                <a:latin typeface="宋体" pitchFamily="2" charset="-122"/>
                <a:ea typeface="宋体" pitchFamily="2" charset="-122"/>
              </a:rPr>
              <a:t>续表</a:t>
            </a:r>
            <a:endParaRPr lang="zh-CN" altLang="en-US" sz="2000" b="1" dirty="0">
              <a:latin typeface="宋体" pitchFamily="2" charset="-122"/>
              <a:ea typeface="宋体" pitchFamily="2" charset="-122"/>
            </a:endParaRPr>
          </a:p>
        </p:txBody>
      </p:sp>
    </p:spTree>
    <p:extLst>
      <p:ext uri="{BB962C8B-B14F-4D97-AF65-F5344CB8AC3E}">
        <p14:creationId xmlns:p14="http://schemas.microsoft.com/office/powerpoint/2010/main" xmlns="" val="27842873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23181" y="1307558"/>
            <a:ext cx="1112837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7.</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2016</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14</a:t>
            </a:r>
            <a:r>
              <a:rPr lang="zh-CN" altLang="en-US" sz="2400" b="1" dirty="0">
                <a:latin typeface="Times New Roman" pitchFamily="18" charset="0"/>
                <a:ea typeface="宋体" pitchFamily="2" charset="-122"/>
                <a:cs typeface="Times New Roman" pitchFamily="18" charset="0"/>
              </a:rPr>
              <a:t>）如图所示的实验中得出的结果不正确的是（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423181" y="2153447"/>
            <a:ext cx="7747487"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甲实验</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火柴梗的</a:t>
            </a: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点最先</a:t>
            </a:r>
            <a:r>
              <a:rPr lang="zh-CN" altLang="en-US" sz="2400" b="1" dirty="0" smtClean="0">
                <a:latin typeface="Times New Roman" pitchFamily="18" charset="0"/>
                <a:ea typeface="宋体" pitchFamily="2" charset="-122"/>
                <a:cs typeface="Times New Roman" pitchFamily="18" charset="0"/>
              </a:rPr>
              <a:t>炭化，说明</a:t>
            </a:r>
            <a:r>
              <a:rPr lang="zh-CN" altLang="en-US" sz="2400" b="1" dirty="0">
                <a:latin typeface="Times New Roman" pitchFamily="18" charset="0"/>
                <a:ea typeface="宋体" pitchFamily="2" charset="-122"/>
                <a:cs typeface="Times New Roman" pitchFamily="18" charset="0"/>
              </a:rPr>
              <a:t>火焰的外焰温度更高</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乙实验</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毛皮摩擦过的橡胶棒使验电器的金属箔片</a:t>
            </a:r>
            <a:r>
              <a:rPr lang="zh-CN" altLang="en-US" sz="2400" b="1" dirty="0" smtClean="0">
                <a:latin typeface="Times New Roman" pitchFamily="18" charset="0"/>
                <a:ea typeface="宋体" pitchFamily="2" charset="-122"/>
                <a:cs typeface="Times New Roman" pitchFamily="18" charset="0"/>
              </a:rPr>
              <a:t>张开，说明</a:t>
            </a:r>
            <a:r>
              <a:rPr lang="zh-CN" altLang="en-US" sz="2400" b="1" dirty="0">
                <a:latin typeface="Times New Roman" pitchFamily="18" charset="0"/>
                <a:ea typeface="宋体" pitchFamily="2" charset="-122"/>
                <a:cs typeface="Times New Roman" pitchFamily="18" charset="0"/>
              </a:rPr>
              <a:t>橡胶棒带负电</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丙实验</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冷却后析出</a:t>
            </a:r>
            <a:r>
              <a:rPr lang="zh-CN" altLang="en-US" sz="2400" b="1" dirty="0" smtClean="0">
                <a:latin typeface="Times New Roman" pitchFamily="18" charset="0"/>
                <a:ea typeface="宋体" pitchFamily="2" charset="-122"/>
                <a:cs typeface="Times New Roman" pitchFamily="18" charset="0"/>
              </a:rPr>
              <a:t>晶体，说明</a:t>
            </a:r>
            <a:r>
              <a:rPr lang="zh-CN" altLang="en-US" sz="2400" b="1" dirty="0">
                <a:latin typeface="Times New Roman" pitchFamily="18" charset="0"/>
                <a:ea typeface="宋体" pitchFamily="2" charset="-122"/>
                <a:cs typeface="Times New Roman" pitchFamily="18" charset="0"/>
              </a:rPr>
              <a:t>硝酸钾的溶解度随温度降低而减小</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丁实验</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滚摆从上向下</a:t>
            </a:r>
            <a:r>
              <a:rPr lang="zh-CN" altLang="en-US" sz="2400" b="1" dirty="0" smtClean="0">
                <a:latin typeface="Times New Roman" pitchFamily="18" charset="0"/>
                <a:ea typeface="宋体" pitchFamily="2" charset="-122"/>
                <a:cs typeface="Times New Roman" pitchFamily="18" charset="0"/>
              </a:rPr>
              <a:t>运动，速度增大，说明</a:t>
            </a:r>
            <a:r>
              <a:rPr lang="zh-CN" altLang="en-US" sz="2400" b="1" dirty="0">
                <a:latin typeface="Times New Roman" pitchFamily="18" charset="0"/>
                <a:ea typeface="宋体" pitchFamily="2" charset="-122"/>
                <a:cs typeface="Times New Roman" pitchFamily="18" charset="0"/>
              </a:rPr>
              <a:t>重力势能</a:t>
            </a:r>
            <a:r>
              <a:rPr lang="zh-CN" altLang="en-US" sz="2400" b="1" dirty="0" smtClean="0">
                <a:latin typeface="Times New Roman" pitchFamily="18" charset="0"/>
                <a:ea typeface="宋体" pitchFamily="2" charset="-122"/>
                <a:cs typeface="Times New Roman" pitchFamily="18" charset="0"/>
              </a:rPr>
              <a:t>减小，动能</a:t>
            </a:r>
            <a:r>
              <a:rPr lang="zh-CN" altLang="en-US" sz="2400" b="1" dirty="0">
                <a:latin typeface="Times New Roman" pitchFamily="18" charset="0"/>
                <a:ea typeface="宋体" pitchFamily="2" charset="-122"/>
                <a:cs typeface="Times New Roman" pitchFamily="18" charset="0"/>
              </a:rPr>
              <a:t>增大</a:t>
            </a:r>
          </a:p>
        </p:txBody>
      </p:sp>
      <p:sp>
        <p:nvSpPr>
          <p:cNvPr id="14" name="矩形 13"/>
          <p:cNvSpPr/>
          <p:nvPr/>
        </p:nvSpPr>
        <p:spPr>
          <a:xfrm>
            <a:off x="9314367" y="1399890"/>
            <a:ext cx="468583"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B</a:t>
            </a:r>
            <a:endParaRPr lang="zh-CN" altLang="en-US" sz="2400" b="1" dirty="0">
              <a:solidFill>
                <a:srgbClr val="FF0000"/>
              </a:solidFill>
              <a:latin typeface="Times New Roman" pitchFamily="18" charset="0"/>
              <a:cs typeface="Times New Roman" pitchFamily="18" charset="0"/>
            </a:endParaRPr>
          </a:p>
        </p:txBody>
      </p:sp>
      <p:pic>
        <p:nvPicPr>
          <p:cNvPr id="10" name="1405.eps" descr="id:2147502826;FounderCES"/>
          <p:cNvPicPr>
            <a:picLocks noChangeAspect="1"/>
          </p:cNvPicPr>
          <p:nvPr/>
        </p:nvPicPr>
        <p:blipFill>
          <a:blip r:embed="rId4"/>
          <a:stretch>
            <a:fillRect/>
          </a:stretch>
        </p:blipFill>
        <p:spPr>
          <a:xfrm>
            <a:off x="8286049" y="2822222"/>
            <a:ext cx="3488665" cy="2268000"/>
          </a:xfrm>
          <a:prstGeom prst="rect">
            <a:avLst/>
          </a:prstGeom>
        </p:spPr>
      </p:pic>
    </p:spTree>
    <p:extLst>
      <p:ext uri="{BB962C8B-B14F-4D97-AF65-F5344CB8AC3E}">
        <p14:creationId xmlns:p14="http://schemas.microsoft.com/office/powerpoint/2010/main" xmlns="" val="319766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4488</TotalTime>
  <Words>4981</Words>
  <Application>Microsoft Office PowerPoint</Application>
  <PresentationFormat>自定义</PresentationFormat>
  <Paragraphs>700</Paragraphs>
  <Slides>81</Slides>
  <Notes>22</Notes>
  <HiddenSlides>0</HiddenSlides>
  <MMClips>0</MMClips>
  <ScaleCrop>false</ScaleCrop>
  <HeadingPairs>
    <vt:vector size="4" baseType="variant">
      <vt:variant>
        <vt:lpstr>主题</vt:lpstr>
      </vt:variant>
      <vt:variant>
        <vt:i4>1</vt:i4>
      </vt:variant>
      <vt:variant>
        <vt:lpstr>幻灯片标题</vt:lpstr>
      </vt:variant>
      <vt:variant>
        <vt:i4>81</vt:i4>
      </vt:variant>
    </vt:vector>
  </HeadingPairs>
  <TitlesOfParts>
    <vt:vector size="8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466</cp:revision>
  <dcterms:created xsi:type="dcterms:W3CDTF">2020-07-19T08:35:37Z</dcterms:created>
  <dcterms:modified xsi:type="dcterms:W3CDTF">2022-02-25T15:05:17Z</dcterms:modified>
</cp:coreProperties>
</file>