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docProps/custom.xml" ContentType="application/vnd.openxmlformats-officedocument.custom-properties+xml"/>
  <Override PartName="/ppt/tags/tag1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tags/tag11.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1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2"/>
  </p:sldMasterIdLst>
  <p:notesMasterIdLst>
    <p:notesMasterId r:id="rId54"/>
  </p:notesMasterIdLst>
  <p:sldIdLst>
    <p:sldId id="311" r:id="rId3"/>
    <p:sldId id="312" r:id="rId4"/>
    <p:sldId id="313" r:id="rId5"/>
    <p:sldId id="315" r:id="rId6"/>
    <p:sldId id="316" r:id="rId7"/>
    <p:sldId id="342" r:id="rId8"/>
    <p:sldId id="343" r:id="rId9"/>
    <p:sldId id="344" r:id="rId10"/>
    <p:sldId id="345" r:id="rId11"/>
    <p:sldId id="346" r:id="rId12"/>
    <p:sldId id="319" r:id="rId13"/>
    <p:sldId id="320" r:id="rId14"/>
    <p:sldId id="321" r:id="rId15"/>
    <p:sldId id="323" r:id="rId16"/>
    <p:sldId id="354" r:id="rId17"/>
    <p:sldId id="329" r:id="rId18"/>
    <p:sldId id="332" r:id="rId19"/>
    <p:sldId id="333" r:id="rId20"/>
    <p:sldId id="330" r:id="rId21"/>
    <p:sldId id="355" r:id="rId22"/>
    <p:sldId id="356" r:id="rId23"/>
    <p:sldId id="357" r:id="rId24"/>
    <p:sldId id="331" r:id="rId25"/>
    <p:sldId id="334" r:id="rId26"/>
    <p:sldId id="347" r:id="rId27"/>
    <p:sldId id="336" r:id="rId28"/>
    <p:sldId id="335" r:id="rId29"/>
    <p:sldId id="337" r:id="rId30"/>
    <p:sldId id="338" r:id="rId31"/>
    <p:sldId id="348" r:id="rId32"/>
    <p:sldId id="340" r:id="rId33"/>
    <p:sldId id="339" r:id="rId34"/>
    <p:sldId id="358" r:id="rId35"/>
    <p:sldId id="359" r:id="rId36"/>
    <p:sldId id="360" r:id="rId37"/>
    <p:sldId id="341" r:id="rId38"/>
    <p:sldId id="349" r:id="rId39"/>
    <p:sldId id="350" r:id="rId40"/>
    <p:sldId id="361" r:id="rId41"/>
    <p:sldId id="362" r:id="rId42"/>
    <p:sldId id="363" r:id="rId43"/>
    <p:sldId id="364" r:id="rId44"/>
    <p:sldId id="351" r:id="rId45"/>
    <p:sldId id="353" r:id="rId46"/>
    <p:sldId id="365" r:id="rId47"/>
    <p:sldId id="366" r:id="rId48"/>
    <p:sldId id="352" r:id="rId49"/>
    <p:sldId id="367" r:id="rId50"/>
    <p:sldId id="368" r:id="rId51"/>
    <p:sldId id="369" r:id="rId52"/>
    <p:sldId id="370"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66" d="100"/>
          <a:sy n="66" d="100"/>
        </p:scale>
        <p:origin x="-632"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 val="1783549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题型一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图象分析题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坐标曲线图象</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5" name="组合 14"/>
          <p:cNvGrpSpPr/>
          <p:nvPr userDrawn="1"/>
        </p:nvGrpSpPr>
        <p:grpSpPr>
          <a:xfrm>
            <a:off x="2591826" y="1276195"/>
            <a:ext cx="5882885" cy="729465"/>
            <a:chOff x="823582" y="935961"/>
            <a:chExt cx="5767939" cy="729465"/>
          </a:xfrm>
        </p:grpSpPr>
        <p:sp>
          <p:nvSpPr>
            <p:cNvPr id="21" name="圆角矩形 20"/>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坐标曲线图象</a:t>
              </a:r>
              <a:endParaRPr kumimoji="1" lang="zh-CN" altLang="en-US" sz="2800" b="1" dirty="0">
                <a:latin typeface="宋体" panose="02010600030101010101" pitchFamily="2" charset="-122"/>
                <a:ea typeface="宋体" panose="02010600030101010101" pitchFamily="2" charset="-122"/>
              </a:endParaRPr>
            </a:p>
          </p:txBody>
        </p:sp>
        <p:sp>
          <p:nvSpPr>
            <p:cNvPr id="23" name="椭圆 22"/>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一</a:t>
              </a:r>
            </a:p>
          </p:txBody>
        </p:sp>
      </p:gr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6" y="116050"/>
            <a:ext cx="10251133"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13</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质量守恒定律</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真题试做</a:t>
            </a:r>
            <a:endParaRPr kumimoji="1" lang="zh-CN" altLang="en-US" sz="2400" dirty="0"/>
          </a:p>
        </p:txBody>
      </p:sp>
    </p:spTree>
    <p:extLst>
      <p:ext uri="{BB962C8B-B14F-4D97-AF65-F5344CB8AC3E}">
        <p14:creationId xmlns:p14="http://schemas.microsoft.com/office/powerpoint/2010/main" xmlns="" val="17292998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13</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质量守恒定律</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400" dirty="0"/>
          </a:p>
        </p:txBody>
      </p:sp>
    </p:spTree>
    <p:extLst>
      <p:ext uri="{BB962C8B-B14F-4D97-AF65-F5344CB8AC3E}">
        <p14:creationId xmlns:p14="http://schemas.microsoft.com/office/powerpoint/2010/main" xmlns="" val="161552919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13</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质量守恒定律</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400" dirty="0"/>
          </a:p>
        </p:txBody>
      </p:sp>
    </p:spTree>
    <p:extLst>
      <p:ext uri="{BB962C8B-B14F-4D97-AF65-F5344CB8AC3E}">
        <p14:creationId xmlns:p14="http://schemas.microsoft.com/office/powerpoint/2010/main" xmlns="" val="260160964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13</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质量守恒定律</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实验剖析</a:t>
            </a:r>
            <a:endParaRPr kumimoji="1" lang="zh-CN" altLang="en-US" sz="2400" dirty="0"/>
          </a:p>
        </p:txBody>
      </p:sp>
    </p:spTree>
    <p:extLst>
      <p:ext uri="{BB962C8B-B14F-4D97-AF65-F5344CB8AC3E}">
        <p14:creationId xmlns:p14="http://schemas.microsoft.com/office/powerpoint/2010/main" xmlns="" val="151554763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 Target="slide16.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1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2.xml"/><Relationship Id="rId5" Type="http://schemas.openxmlformats.org/officeDocument/2006/relationships/tags" Target="../tags/tag5.xml"/><Relationship Id="rId10" Type="http://schemas.openxmlformats.org/officeDocument/2006/relationships/slide" Target="slide3.xml"/><Relationship Id="rId4" Type="http://schemas.openxmlformats.org/officeDocument/2006/relationships/tags" Target="../tags/tag4.xml"/><Relationship Id="rId9" Type="http://schemas.openxmlformats.org/officeDocument/2006/relationships/slideLayout" Target="../slideLayouts/slideLayout7.xml"/><Relationship Id="rId14" Type="http://schemas.openxmlformats.org/officeDocument/2006/relationships/slide" Target="slide4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1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15.xml"/><Relationship Id="rId5" Type="http://schemas.openxmlformats.org/officeDocument/2006/relationships/slide" Target="slide36.xml"/><Relationship Id="rId4" Type="http://schemas.openxmlformats.org/officeDocument/2006/relationships/slide" Target="slide2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slide" Target="slide16.xml"/><Relationship Id="rId4" Type="http://schemas.openxmlformats.org/officeDocument/2006/relationships/slide" Target="slide3.xml"/></Relationships>
</file>

<file path=ppt/slides/_rels/slide1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0.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1.jpe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2.jpe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 Target="slide16.xml"/><Relationship Id="rId4" Type="http://schemas.openxmlformats.org/officeDocument/2006/relationships/slide" Target="slide3.xml"/></Relationships>
</file>

<file path=ppt/slides/_rels/slide2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 Target="slide16.xml"/><Relationship Id="rId5" Type="http://schemas.openxmlformats.org/officeDocument/2006/relationships/image" Target="../media/image13.jpeg"/><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1.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4.jpe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 Target="slide16.xml"/><Relationship Id="rId5" Type="http://schemas.openxmlformats.org/officeDocument/2006/relationships/image" Target="../media/image16.jpeg"/><Relationship Id="rId4" Type="http://schemas.openxmlformats.org/officeDocument/2006/relationships/slide" Target="slide3.xml"/></Relationships>
</file>

<file path=ppt/slides/_rels/slide3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7.jpe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8.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slide" Target="slide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5.xml"/><Relationship Id="rId5" Type="http://schemas.openxmlformats.org/officeDocument/2006/relationships/slide" Target="slide16.xml"/><Relationship Id="rId4" Type="http://schemas.openxmlformats.org/officeDocument/2006/relationships/image" Target="../media/image21.jpeg"/></Relationships>
</file>

<file path=ppt/slides/_rels/slide4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22.jpe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slide" Target="slide43.xml"/><Relationship Id="rId4" Type="http://schemas.openxmlformats.org/officeDocument/2006/relationships/slide" Target="slide3.xml"/></Relationships>
</file>

<file path=ppt/slides/_rels/slide45.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slide" Target="slide2.xml"/></Relationships>
</file>

<file path=ppt/slides/_rels/slide50.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slide" Target="slide2.xml"/><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031025" y="2475743"/>
            <a:ext cx="5990707" cy="872524"/>
            <a:chOff x="3027246" y="2016110"/>
            <a:chExt cx="5990707" cy="872524"/>
          </a:xfrm>
        </p:grpSpPr>
        <p:sp>
          <p:nvSpPr>
            <p:cNvPr id="38" name="圆角矩形 6">
              <a:hlinkClick r:id="rId10" action="ppaction://hlinksldjump"/>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FZDaHei-B02" panose="03000509000000000000" pitchFamily="66" charset="-122"/>
                  <a:ea typeface="FZDaHei-B02" panose="03000509000000000000" pitchFamily="66" charset="-122"/>
                </a:rPr>
                <a:t>1</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45" name="文本框 2">
              <a:hlinkClick r:id="rId11"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数据链接  真题试做</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025665" y="3526803"/>
            <a:ext cx="5992288"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2</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6" name="文本框 16">
              <a:hlinkClick r:id="rId12" action="ppaction://hlinksldjump"/>
            </p:cNvPr>
            <p:cNvSpPr txBox="1"/>
            <p:nvPr/>
          </p:nvSpPr>
          <p:spPr>
            <a:xfrm>
              <a:off x="4299626" y="3288561"/>
              <a:ext cx="4329600" cy="738664"/>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a:t>
              </a: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聚集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考点梳理</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025665" y="4586872"/>
            <a:ext cx="5990707"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3</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47" name="文本框 16">
              <a:hlinkClick r:id="rId13" action="ppaction://hlinksldjump"/>
            </p:cNvPr>
            <p:cNvSpPr txBox="1"/>
            <p:nvPr/>
          </p:nvSpPr>
          <p:spPr>
            <a:xfrm>
              <a:off x="4859829" y="4477069"/>
              <a:ext cx="4015810" cy="738664"/>
            </a:xfrm>
            <a:prstGeom prst="rect">
              <a:avLst/>
            </a:prstGeom>
            <a:noFill/>
            <a:ln w="9525">
              <a:noFill/>
            </a:ln>
          </p:spPr>
          <p:txBody>
            <a:bodyPr wrap="square" anchor="t">
              <a:spAutoFit/>
            </a:bodyPr>
            <a:lstStyle/>
            <a:p>
              <a:pP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剖析</a:t>
              </a: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  题型突破</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219232" y="1263142"/>
            <a:ext cx="9971682" cy="1182375"/>
          </a:xfrm>
          <a:prstGeom prst="rect">
            <a:avLst/>
          </a:prstGeom>
          <a:noFill/>
          <a:ln w="9525">
            <a:noFill/>
          </a:ln>
        </p:spPr>
        <p:txBody>
          <a:bodyPr wrap="square" anchor="t">
            <a:spAutoFit/>
          </a:bodyPr>
          <a:lstStyle/>
          <a:p>
            <a:pPr algn="ctr">
              <a:lnSpc>
                <a:spcPts val="8500"/>
              </a:lnSpc>
            </a:pPr>
            <a:r>
              <a:rPr lang="zh-CN" altLang="en-US"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a:t>
            </a:r>
            <a:r>
              <a:rPr lang="en-US" altLang="zh-CN" sz="6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13</a:t>
            </a:r>
            <a:r>
              <a:rPr lang="zh-CN" altLang="en-US" sz="6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质量守恒定律</a:t>
            </a:r>
            <a:endParaRPr lang="zh-CN" altLang="en-US" sz="6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a16="http://schemas.microsoft.com/office/drawing/2014/main" xmlns=""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a16="http://schemas.microsoft.com/office/drawing/2014/main" xmlns=""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a16="http://schemas.microsoft.com/office/drawing/2014/main" xmlns=""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a16="http://schemas.microsoft.com/office/drawing/2014/main" xmlns=""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p:cNvGrpSpPr/>
          <p:nvPr/>
        </p:nvGrpSpPr>
        <p:grpSpPr>
          <a:xfrm>
            <a:off x="3031025" y="5639061"/>
            <a:ext cx="5990707" cy="872524"/>
            <a:chOff x="3027246" y="4456098"/>
            <a:chExt cx="5990707" cy="872524"/>
          </a:xfrm>
        </p:grpSpPr>
        <p:sp>
          <p:nvSpPr>
            <p:cNvPr id="24"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5"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FZDaHei-B02" panose="03000509000000000000" pitchFamily="66" charset="-122"/>
                  <a:ea typeface="FZDaHei-B02" panose="03000509000000000000" pitchFamily="66" charset="-122"/>
                </a:rPr>
                <a:t>4</a:t>
              </a:r>
              <a:endParaRPr lang="zh-CN" altLang="en-US" sz="3200" b="1" noProof="1">
                <a:solidFill>
                  <a:schemeClr val="bg1"/>
                </a:solidFill>
                <a:latin typeface="FZDaHei-B02" panose="03000509000000000000" pitchFamily="66" charset="-122"/>
                <a:ea typeface="FZDaHei-B02" panose="03000509000000000000" pitchFamily="66" charset="-122"/>
              </a:endParaRPr>
            </a:p>
          </p:txBody>
        </p:sp>
        <p:sp>
          <p:nvSpPr>
            <p:cNvPr id="26" name="文本框 16">
              <a:hlinkClick r:id="rId14" action="ppaction://hlinksldjump"/>
            </p:cNvPr>
            <p:cNvSpPr txBox="1"/>
            <p:nvPr/>
          </p:nvSpPr>
          <p:spPr>
            <a:xfrm>
              <a:off x="4859829" y="4477069"/>
              <a:ext cx="4015810" cy="738664"/>
            </a:xfrm>
            <a:prstGeom prst="rect">
              <a:avLst/>
            </a:prstGeom>
            <a:noFill/>
            <a:ln w="9525">
              <a:noFill/>
            </a:ln>
          </p:spPr>
          <p:txBody>
            <a:bodyPr wrap="square" anchor="t">
              <a:spAutoFit/>
            </a:bodyPr>
            <a:lstStyle/>
            <a:p>
              <a:pP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透视</a:t>
              </a: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  实验剖析</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27" name="圆角矩形 26"/>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32441711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71671" y="2105031"/>
            <a:ext cx="10068241"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8.(2012</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,7)</a:t>
            </a:r>
            <a:r>
              <a:rPr lang="zh-CN" altLang="zh-CN" sz="2400" b="1" dirty="0">
                <a:latin typeface="宋体" pitchFamily="2" charset="-122"/>
                <a:ea typeface="宋体" pitchFamily="2" charset="-122"/>
              </a:rPr>
              <a:t>如图反映了某个化学反应中各物质质量与时间的关系</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下列</a:t>
            </a:r>
            <a:r>
              <a:rPr lang="zh-CN" altLang="zh-CN" sz="2400" b="1" dirty="0">
                <a:latin typeface="宋体" pitchFamily="2" charset="-122"/>
                <a:ea typeface="宋体" pitchFamily="2" charset="-122"/>
              </a:rPr>
              <a:t>描述正确的是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该反应是化合反应</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甲的相对分子质量大于乙</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丙是反应物</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甲和乙是生成物</a:t>
            </a:r>
          </a:p>
          <a:p>
            <a:pPr>
              <a:lnSpc>
                <a:spcPct val="150000"/>
              </a:lnSpc>
            </a:pPr>
            <a:r>
              <a:rPr lang="en-US" altLang="zh-CN" sz="2400" b="1" dirty="0" smtClean="0">
                <a:latin typeface="宋体" pitchFamily="2" charset="-122"/>
                <a:ea typeface="宋体" pitchFamily="2" charset="-122"/>
              </a:rPr>
              <a:t>D.</a:t>
            </a:r>
            <a:r>
              <a:rPr lang="en-US" altLang="zh-CN" sz="2400" b="1" i="1" dirty="0" smtClean="0">
                <a:latin typeface="宋体" pitchFamily="2" charset="-122"/>
                <a:ea typeface="宋体" pitchFamily="2" charset="-122"/>
              </a:rPr>
              <a:t>t</a:t>
            </a:r>
            <a:r>
              <a:rPr lang="en-US" altLang="zh-CN" sz="2400" b="1" baseline="-25000" dirty="0" smtClean="0">
                <a:latin typeface="宋体" pitchFamily="2" charset="-122"/>
                <a:ea typeface="宋体" pitchFamily="2" charset="-122"/>
              </a:rPr>
              <a:t>1</a:t>
            </a:r>
            <a:r>
              <a:rPr lang="en-US" altLang="zh-CN" sz="2400" b="1" dirty="0" smtClean="0">
                <a:latin typeface="宋体" pitchFamily="2" charset="-122"/>
                <a:ea typeface="宋体" pitchFamily="2" charset="-122"/>
              </a:rPr>
              <a:t> </a:t>
            </a:r>
            <a:r>
              <a:rPr lang="en-US" altLang="zh-CN" sz="2400" b="1" dirty="0">
                <a:latin typeface="宋体" pitchFamily="2" charset="-122"/>
                <a:ea typeface="宋体" pitchFamily="2" charset="-122"/>
              </a:rPr>
              <a:t>s</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丙的质量一定等于甲、乙的质量之</a:t>
            </a:r>
            <a:r>
              <a:rPr lang="zh-CN" altLang="zh-CN" sz="2400" b="1" dirty="0" smtClean="0">
                <a:latin typeface="宋体" pitchFamily="2" charset="-122"/>
                <a:ea typeface="宋体" pitchFamily="2" charset="-122"/>
              </a:rPr>
              <a:t>和</a:t>
            </a:r>
            <a:endParaRPr lang="zh-CN" altLang="zh-CN" sz="2400" b="1" dirty="0">
              <a:latin typeface="宋体" pitchFamily="2" charset="-122"/>
              <a:ea typeface="宋体" pitchFamily="2" charset="-122"/>
            </a:endParaRPr>
          </a:p>
        </p:txBody>
      </p:sp>
      <p:sp>
        <p:nvSpPr>
          <p:cNvPr id="8" name="矩形 7"/>
          <p:cNvSpPr/>
          <p:nvPr/>
        </p:nvSpPr>
        <p:spPr>
          <a:xfrm>
            <a:off x="3757669" y="2732011"/>
            <a:ext cx="38649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pic>
        <p:nvPicPr>
          <p:cNvPr id="5" name="11305.eps" descr="id:2147505948;FounderCES"/>
          <p:cNvPicPr/>
          <p:nvPr/>
        </p:nvPicPr>
        <p:blipFill>
          <a:blip r:embed="rId3"/>
          <a:stretch>
            <a:fillRect/>
          </a:stretch>
        </p:blipFill>
        <p:spPr>
          <a:xfrm>
            <a:off x="8113967" y="3271708"/>
            <a:ext cx="2003156" cy="1877246"/>
          </a:xfrm>
          <a:prstGeom prst="rect">
            <a:avLst/>
          </a:prstGeom>
        </p:spPr>
      </p:pic>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73182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数据聚集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考点梳理</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
            <a:hlinkClick r:id="rId2" action="ppaction://hlinksldjump"/>
          </p:cNvPr>
          <p:cNvSpPr txBox="1"/>
          <p:nvPr/>
        </p:nvSpPr>
        <p:spPr>
          <a:xfrm>
            <a:off x="5040000" y="3506488"/>
            <a:ext cx="3416103"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知识考点清单</a:t>
            </a:r>
            <a:endParaRPr lang="zh-CN" altLang="zh-CN"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34686716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7" name="组合 26"/>
          <p:cNvGrpSpPr/>
          <p:nvPr/>
        </p:nvGrpSpPr>
        <p:grpSpPr>
          <a:xfrm>
            <a:off x="2772621" y="1293475"/>
            <a:ext cx="5882885" cy="729465"/>
            <a:chOff x="823582" y="935961"/>
            <a:chExt cx="5767939" cy="729465"/>
          </a:xfrm>
        </p:grpSpPr>
        <p:sp>
          <p:nvSpPr>
            <p:cNvPr id="32" name="圆角矩形 31">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33" name="矩形 32">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数据聚集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考点</a:t>
              </a:r>
              <a:r>
                <a:rPr kumimoji="1" lang="zh-CN" altLang="en-US" sz="2800" b="1" dirty="0">
                  <a:latin typeface="宋体" pitchFamily="2" charset="-122"/>
                  <a:ea typeface="宋体" pitchFamily="2" charset="-122"/>
                </a:rPr>
                <a:t>梳理</a:t>
              </a:r>
            </a:p>
          </p:txBody>
        </p:sp>
        <p:sp>
          <p:nvSpPr>
            <p:cNvPr id="34" name="椭圆 33">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TextBox 34"/>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2</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3" name="TextBox 2"/>
          <p:cNvSpPr txBox="1"/>
          <p:nvPr/>
        </p:nvSpPr>
        <p:spPr>
          <a:xfrm>
            <a:off x="720000" y="3399739"/>
            <a:ext cx="10512859" cy="3170099"/>
          </a:xfrm>
          <a:prstGeom prst="rect">
            <a:avLst/>
          </a:prstGeom>
          <a:noFill/>
        </p:spPr>
        <p:txBody>
          <a:bodyPr wrap="square" rtlCol="0">
            <a:spAutoFit/>
          </a:bodyPr>
          <a:lstStyle/>
          <a:p>
            <a:pPr>
              <a:lnSpc>
                <a:spcPts val="4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内容</a:t>
            </a:r>
          </a:p>
          <a:p>
            <a:pPr>
              <a:lnSpc>
                <a:spcPts val="4000"/>
              </a:lnSpc>
            </a:pPr>
            <a:r>
              <a:rPr lang="zh-CN" altLang="zh-CN" sz="2400" b="1" dirty="0">
                <a:latin typeface="宋体" pitchFamily="2" charset="-122"/>
                <a:ea typeface="宋体" pitchFamily="2" charset="-122"/>
              </a:rPr>
              <a:t>参加</a:t>
            </a:r>
            <a:r>
              <a:rPr lang="en-US" altLang="zh-CN" sz="2400" b="1" dirty="0">
                <a:latin typeface="宋体" pitchFamily="2" charset="-122"/>
                <a:ea typeface="宋体" pitchFamily="2" charset="-122"/>
              </a:rPr>
              <a:t>①</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的</a:t>
            </a:r>
            <a:r>
              <a:rPr lang="zh-CN" altLang="zh-CN" sz="2400" b="1" dirty="0">
                <a:latin typeface="宋体" pitchFamily="2" charset="-122"/>
                <a:ea typeface="宋体" pitchFamily="2" charset="-122"/>
              </a:rPr>
              <a:t>各物质的</a:t>
            </a:r>
            <a:r>
              <a:rPr lang="en-US" altLang="zh-CN" sz="2400" b="1" dirty="0">
                <a:latin typeface="宋体" pitchFamily="2" charset="-122"/>
                <a:ea typeface="宋体" pitchFamily="2" charset="-122"/>
              </a:rPr>
              <a:t>②</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总和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等于反应后生成的各物质</a:t>
            </a:r>
            <a:r>
              <a:rPr lang="zh-CN" altLang="zh-CN" sz="2400" b="1" dirty="0" smtClean="0">
                <a:latin typeface="宋体" pitchFamily="2" charset="-122"/>
                <a:ea typeface="宋体" pitchFamily="2" charset="-122"/>
              </a:rPr>
              <a:t>的</a:t>
            </a:r>
            <a:endParaRPr lang="en-US" altLang="zh-CN" sz="2400" b="1" dirty="0" smtClean="0">
              <a:latin typeface="宋体" pitchFamily="2" charset="-122"/>
              <a:ea typeface="宋体" pitchFamily="2" charset="-122"/>
            </a:endParaRPr>
          </a:p>
          <a:p>
            <a:pPr>
              <a:lnSpc>
                <a:spcPts val="4000"/>
              </a:lnSpc>
            </a:pPr>
            <a:r>
              <a:rPr lang="en-US" altLang="zh-CN" sz="2400" b="1" dirty="0" smtClean="0">
                <a:latin typeface="宋体" pitchFamily="2" charset="-122"/>
                <a:ea typeface="宋体" pitchFamily="2" charset="-122"/>
              </a:rPr>
              <a:t>③</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总和。</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适用范围</a:t>
            </a:r>
          </a:p>
          <a:p>
            <a:pPr>
              <a:lnSpc>
                <a:spcPts val="4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质量守恒定律应用于</a:t>
            </a:r>
            <a:r>
              <a:rPr lang="en-US" altLang="zh-CN" sz="2400" b="1" dirty="0">
                <a:latin typeface="宋体" pitchFamily="2" charset="-122"/>
                <a:ea typeface="宋体" pitchFamily="2" charset="-122"/>
              </a:rPr>
              <a:t>④</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不能应用于</a:t>
            </a:r>
            <a:r>
              <a:rPr lang="en-US" altLang="zh-CN" sz="2400" b="1" dirty="0">
                <a:latin typeface="宋体" pitchFamily="2" charset="-122"/>
                <a:ea typeface="宋体" pitchFamily="2" charset="-122"/>
              </a:rPr>
              <a:t>⑤</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变化。</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质量守恒定律说的是“质量守恒”</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而不是其他方面的守恒</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26" name="椭圆 7"/>
          <p:cNvSpPr>
            <a:spLocks noChangeAspect="1"/>
          </p:cNvSpPr>
          <p:nvPr>
            <p:custDataLst>
              <p:tags r:id="rId1"/>
            </p:custDataLst>
          </p:nvPr>
        </p:nvSpPr>
        <p:spPr>
          <a:xfrm>
            <a:off x="720000" y="2267044"/>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知识考点清单</a:t>
            </a:r>
            <a:endParaRPr lang="zh-CN" altLang="en-US" sz="2400" b="1" strike="noStrike" noProof="1">
              <a:solidFill>
                <a:schemeClr val="bg1"/>
              </a:solidFill>
              <a:latin typeface="Times New Roman" pitchFamily="18" charset="0"/>
              <a:cs typeface="Times New Roman" pitchFamily="18" charset="0"/>
            </a:endParaRPr>
          </a:p>
        </p:txBody>
      </p:sp>
      <p:sp>
        <p:nvSpPr>
          <p:cNvPr id="15" name="TextBox 14"/>
          <p:cNvSpPr txBox="1"/>
          <p:nvPr/>
        </p:nvSpPr>
        <p:spPr>
          <a:xfrm>
            <a:off x="720000" y="3036562"/>
            <a:ext cx="2890535" cy="461665"/>
          </a:xfrm>
          <a:prstGeom prst="rect">
            <a:avLst/>
          </a:prstGeom>
          <a:noFill/>
        </p:spPr>
        <p:txBody>
          <a:bodyPr wrap="non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  </a:t>
            </a:r>
            <a:r>
              <a:rPr lang="zh-CN" altLang="en-US" sz="2400" b="1" dirty="0">
                <a:solidFill>
                  <a:schemeClr val="accent2"/>
                </a:solidFill>
                <a:latin typeface="Times New Roman" pitchFamily="18" charset="0"/>
                <a:ea typeface="黑体" pitchFamily="49" charset="-122"/>
              </a:rPr>
              <a:t>质量守恒定律</a:t>
            </a:r>
          </a:p>
        </p:txBody>
      </p:sp>
      <p:sp>
        <p:nvSpPr>
          <p:cNvPr id="13" name="矩形 12"/>
          <p:cNvSpPr/>
          <p:nvPr/>
        </p:nvSpPr>
        <p:spPr>
          <a:xfrm>
            <a:off x="1875306" y="3929231"/>
            <a:ext cx="1424094" cy="461665"/>
          </a:xfrm>
          <a:prstGeom prst="rect">
            <a:avLst/>
          </a:prstGeom>
        </p:spPr>
        <p:txBody>
          <a:bodyPr wrap="square">
            <a:spAutoFit/>
          </a:bodyPr>
          <a:lstStyle/>
          <a:p>
            <a:r>
              <a:rPr lang="zh-CN" altLang="en-US" sz="2400" b="1" dirty="0" smtClean="0">
                <a:solidFill>
                  <a:srgbClr val="FF0000"/>
                </a:solidFill>
                <a:latin typeface="宋体" pitchFamily="2" charset="-122"/>
                <a:ea typeface="宋体" pitchFamily="2" charset="-122"/>
                <a:cs typeface="Times New Roman" pitchFamily="18" charset="0"/>
              </a:rPr>
              <a:t>化学</a:t>
            </a:r>
            <a:r>
              <a:rPr lang="zh-CN" altLang="en-US" sz="2400" b="1" dirty="0">
                <a:solidFill>
                  <a:srgbClr val="FF0000"/>
                </a:solidFill>
                <a:latin typeface="宋体" pitchFamily="2" charset="-122"/>
                <a:ea typeface="宋体" pitchFamily="2" charset="-122"/>
                <a:cs typeface="Times New Roman" pitchFamily="18" charset="0"/>
              </a:rPr>
              <a:t>反应</a:t>
            </a:r>
          </a:p>
        </p:txBody>
      </p:sp>
      <p:sp>
        <p:nvSpPr>
          <p:cNvPr id="14" name="矩形 13"/>
          <p:cNvSpPr/>
          <p:nvPr/>
        </p:nvSpPr>
        <p:spPr>
          <a:xfrm>
            <a:off x="5694290" y="3940803"/>
            <a:ext cx="81056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质量</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1307993" y="4411168"/>
            <a:ext cx="857274"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质量</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4546458" y="5450241"/>
            <a:ext cx="839274"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化学</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8378501" y="5453423"/>
            <a:ext cx="84938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物理</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572923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6719" y="1461882"/>
            <a:ext cx="11368536" cy="5078313"/>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化学反应中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各反应物之间要按一定的质量比相互作用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因此参加反应的各物质的质量总和不是任意比例的反应物质量的简单加和。</a:t>
            </a: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不参加反应的物质质量和不是生成物的物质质量不能计入“总和”中</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质量守恒的原因</a:t>
            </a:r>
          </a:p>
          <a:p>
            <a:pPr>
              <a:lnSpc>
                <a:spcPct val="150000"/>
              </a:lnSpc>
            </a:pPr>
            <a:r>
              <a:rPr lang="zh-CN" altLang="zh-CN" sz="2400" b="1" dirty="0">
                <a:latin typeface="宋体" pitchFamily="2" charset="-122"/>
                <a:ea typeface="宋体" pitchFamily="2" charset="-122"/>
              </a:rPr>
              <a:t>从微观上看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在化学反应前后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原子的</a:t>
            </a:r>
            <a:r>
              <a:rPr lang="en-US" altLang="zh-CN" sz="2400" b="1" dirty="0">
                <a:latin typeface="宋体" pitchFamily="2" charset="-122"/>
                <a:ea typeface="宋体" pitchFamily="2" charset="-122"/>
              </a:rPr>
              <a:t>⑥</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⑦</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⑧</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不变。</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质量守恒定律的应用</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解释一些化学变化中质量变化的现象。</a:t>
            </a: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利用化学反应前后元素种类不变的原理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推断化学反应中反应物或生成物的组成元素</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7" name="矩形 6"/>
          <p:cNvSpPr/>
          <p:nvPr/>
        </p:nvSpPr>
        <p:spPr>
          <a:xfrm>
            <a:off x="5967740" y="3714665"/>
            <a:ext cx="80217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种类</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7849994" y="3712062"/>
            <a:ext cx="815834"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数目</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9613783" y="3685950"/>
            <a:ext cx="83051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质量</a:t>
            </a:r>
            <a:endParaRPr lang="zh-CN" altLang="en-US" sz="2400" b="1" dirty="0">
              <a:solidFill>
                <a:srgbClr val="FF0000"/>
              </a:solidFill>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10" name="圆角矩形 9"/>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89058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31061" y="1839387"/>
            <a:ext cx="9413901"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利用化学反应前后原子的种类和数目不变的原理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推断化学反应中某物质的化学式。</a:t>
            </a: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推断反应物或生成物中某物质的质量。</a:t>
            </a:r>
          </a:p>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推断某一化学反应中各物质的质量比。</a:t>
            </a:r>
          </a:p>
          <a:p>
            <a:pPr>
              <a:lnSpc>
                <a:spcPct val="150000"/>
              </a:lnSpc>
            </a:pP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推断反应中的化学计量数及比值。</a:t>
            </a:r>
          </a:p>
          <a:p>
            <a:pPr>
              <a:lnSpc>
                <a:spcPct val="150000"/>
              </a:lnSpc>
            </a:pPr>
            <a:r>
              <a:rPr lang="en-US" altLang="zh-CN" sz="2400" b="1" dirty="0">
                <a:latin typeface="宋体" pitchFamily="2" charset="-122"/>
                <a:ea typeface="宋体" pitchFamily="2" charset="-122"/>
              </a:rPr>
              <a:t>(7)</a:t>
            </a:r>
            <a:r>
              <a:rPr lang="zh-CN" altLang="zh-CN" sz="2400" b="1" dirty="0">
                <a:latin typeface="宋体" pitchFamily="2" charset="-122"/>
                <a:ea typeface="宋体" pitchFamily="2" charset="-122"/>
              </a:rPr>
              <a:t>推断化学反应的类型。</a:t>
            </a:r>
          </a:p>
          <a:p>
            <a:pPr>
              <a:lnSpc>
                <a:spcPct val="150000"/>
              </a:lnSpc>
            </a:pPr>
            <a:r>
              <a:rPr lang="en-US" altLang="zh-CN" sz="2400" b="1" dirty="0">
                <a:latin typeface="宋体" pitchFamily="2" charset="-122"/>
                <a:ea typeface="宋体" pitchFamily="2" charset="-122"/>
              </a:rPr>
              <a:t>(8)</a:t>
            </a:r>
            <a:r>
              <a:rPr lang="zh-CN" altLang="zh-CN" sz="2400" b="1" dirty="0">
                <a:latin typeface="宋体" pitchFamily="2" charset="-122"/>
                <a:ea typeface="宋体" pitchFamily="2" charset="-122"/>
              </a:rPr>
              <a:t>推断化学方程式的书写是否正确</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6762126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31060" y="1352826"/>
            <a:ext cx="5135517" cy="559769"/>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化学反应前后的“变”与</a:t>
            </a:r>
            <a:r>
              <a:rPr lang="zh-CN" altLang="zh-CN" sz="2400" b="1" dirty="0" smtClean="0">
                <a:latin typeface="宋体" pitchFamily="2" charset="-122"/>
                <a:ea typeface="宋体" pitchFamily="2" charset="-122"/>
              </a:rPr>
              <a:t>“不变”</a:t>
            </a:r>
            <a:endParaRPr lang="zh-CN" altLang="zh-CN" sz="2400" b="1" dirty="0">
              <a:latin typeface="宋体" pitchFamily="2" charset="-122"/>
              <a:ea typeface="宋体" pitchFamily="2" charset="-122"/>
            </a:endParaRPr>
          </a:p>
        </p:txBody>
      </p:sp>
      <p:grpSp>
        <p:nvGrpSpPr>
          <p:cNvPr id="6" name="组合 5"/>
          <p:cNvGrpSpPr/>
          <p:nvPr/>
        </p:nvGrpSpPr>
        <p:grpSpPr>
          <a:xfrm>
            <a:off x="1330682" y="2130577"/>
            <a:ext cx="9440782" cy="3416320"/>
            <a:chOff x="1330682" y="2130577"/>
            <a:chExt cx="9051777" cy="3416320"/>
          </a:xfrm>
        </p:grpSpPr>
        <p:sp>
          <p:nvSpPr>
            <p:cNvPr id="4" name="TextBox 3"/>
            <p:cNvSpPr txBox="1"/>
            <p:nvPr/>
          </p:nvSpPr>
          <p:spPr>
            <a:xfrm>
              <a:off x="1330682" y="2130577"/>
              <a:ext cx="9051777" cy="3416320"/>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）一定</a:t>
              </a:r>
              <a:r>
                <a:rPr lang="zh-CN" altLang="en-US" sz="2400" b="1" dirty="0">
                  <a:latin typeface="宋体" pitchFamily="2" charset="-122"/>
                  <a:ea typeface="宋体" pitchFamily="2" charset="-122"/>
                </a:rPr>
                <a:t>不</a:t>
              </a:r>
              <a:r>
                <a:rPr lang="zh-CN" altLang="en-US" sz="2400" b="1" dirty="0" smtClean="0">
                  <a:latin typeface="宋体" pitchFamily="2" charset="-122"/>
                  <a:ea typeface="宋体" pitchFamily="2" charset="-122"/>
                </a:rPr>
                <a:t>変（宏观）：反应物和生成物的</a:t>
              </a:r>
              <a:r>
                <a:rPr lang="zh-CN" altLang="en-US" sz="2400" b="1" dirty="0" smtClean="0">
                  <a:latin typeface="Cambria Math"/>
                  <a:ea typeface="宋体" pitchFamily="2" charset="-122"/>
                </a:rPr>
                <a:t>⑨</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en-US" sz="2400" b="1" dirty="0" smtClean="0">
                  <a:latin typeface="Cambria Math"/>
                  <a:ea typeface="宋体" pitchFamily="2" charset="-122"/>
                </a:rPr>
                <a:t>、元素的</a:t>
              </a:r>
              <a:endParaRPr lang="en-US" altLang="zh-CN" sz="2400" b="1" dirty="0" smtClean="0">
                <a:latin typeface="Cambria Math"/>
                <a:ea typeface="宋体" pitchFamily="2" charset="-122"/>
              </a:endParaRPr>
            </a:p>
            <a:p>
              <a:pPr>
                <a:lnSpc>
                  <a:spcPct val="150000"/>
                </a:lnSpc>
              </a:pPr>
              <a:r>
                <a:rPr lang="zh-CN" altLang="en-US" sz="2400" b="1" dirty="0" smtClean="0">
                  <a:latin typeface="Cambria Math"/>
                  <a:ea typeface="宋体" pitchFamily="2" charset="-122"/>
                </a:rPr>
                <a:t>           ⑩ </a:t>
              </a:r>
              <a:r>
                <a:rPr lang="zh-CN" altLang="zh-CN" sz="2400" b="1" u="sng" dirty="0">
                  <a:latin typeface="宋体" pitchFamily="2" charset="-122"/>
                  <a:ea typeface="宋体" pitchFamily="2" charset="-122"/>
                </a:rPr>
                <a:t>　　　　</a:t>
              </a:r>
              <a:r>
                <a:rPr lang="zh-CN" altLang="en-US" sz="2400" b="1" dirty="0" smtClean="0">
                  <a:latin typeface="Cambria Math"/>
                  <a:ea typeface="宋体" pitchFamily="2" charset="-122"/>
                </a:rPr>
                <a:t>和</a:t>
              </a:r>
              <a:r>
                <a:rPr lang="zh-CN" altLang="en-US" sz="2000" b="1" dirty="0" smtClean="0">
                  <a:latin typeface="Cambria Math"/>
                  <a:ea typeface="宋体" pitchFamily="2" charset="-122"/>
                </a:rPr>
                <a:t>⑪</a:t>
              </a:r>
              <a:r>
                <a:rPr lang="en-US" altLang="zh-CN" sz="2000" b="1" dirty="0" smtClean="0">
                  <a:latin typeface="Cambria Math"/>
                  <a:ea typeface="宋体" pitchFamily="2" charset="-122"/>
                </a:rPr>
                <a:t>_____________</a:t>
              </a:r>
            </a:p>
            <a:p>
              <a:pPr>
                <a:lnSpc>
                  <a:spcPct val="150000"/>
                </a:lnSpc>
              </a:pPr>
              <a:r>
                <a:rPr lang="zh-CN" altLang="en-US" sz="2400" b="1" dirty="0" smtClean="0">
                  <a:latin typeface="Cambria Math"/>
                  <a:ea typeface="宋体" pitchFamily="2" charset="-122"/>
                </a:rPr>
                <a:t>        （微观）：原子的</a:t>
              </a:r>
              <a:r>
                <a:rPr lang="zh-CN" altLang="en-US" sz="2000" b="1" dirty="0" smtClean="0">
                  <a:latin typeface="Cambria Math"/>
                  <a:ea typeface="宋体" pitchFamily="2" charset="-122"/>
                </a:rPr>
                <a:t>⑫</a:t>
              </a:r>
              <a:r>
                <a:rPr lang="en-US" altLang="zh-CN" sz="2400" b="1" dirty="0" smtClean="0">
                  <a:latin typeface="Cambria Math"/>
                  <a:ea typeface="宋体" pitchFamily="2" charset="-122"/>
                </a:rPr>
                <a:t>____________</a:t>
              </a:r>
              <a:r>
                <a:rPr lang="zh-CN" altLang="en-US" sz="2400" b="1" dirty="0" smtClean="0">
                  <a:latin typeface="Cambria Math"/>
                  <a:ea typeface="宋体" pitchFamily="2" charset="-122"/>
                </a:rPr>
                <a:t> 、</a:t>
              </a:r>
              <a:r>
                <a:rPr lang="zh-CN" altLang="en-US" sz="2400" b="1" dirty="0">
                  <a:latin typeface="Cambria Math"/>
                  <a:ea typeface="宋体" pitchFamily="2" charset="-122"/>
                </a:rPr>
                <a:t> </a:t>
              </a:r>
              <a:r>
                <a:rPr lang="zh-CN" altLang="en-US" sz="2000" b="1" dirty="0" smtClean="0">
                  <a:latin typeface="Cambria Math"/>
                  <a:ea typeface="宋体" pitchFamily="2" charset="-122"/>
                </a:rPr>
                <a:t>⑬</a:t>
              </a:r>
              <a:r>
                <a:rPr lang="en-US" altLang="zh-CN" sz="2400" b="1" dirty="0" smtClean="0">
                  <a:latin typeface="Cambria Math"/>
                  <a:ea typeface="宋体" pitchFamily="2" charset="-122"/>
                </a:rPr>
                <a:t>____________</a:t>
              </a:r>
              <a:r>
                <a:rPr lang="zh-CN" altLang="en-US" sz="2400" b="1" dirty="0" smtClean="0">
                  <a:latin typeface="Cambria Math"/>
                  <a:ea typeface="宋体" pitchFamily="2" charset="-122"/>
                </a:rPr>
                <a:t>和</a:t>
              </a:r>
              <a:r>
                <a:rPr lang="zh-CN" altLang="en-US" sz="2000" b="1" dirty="0" smtClean="0">
                  <a:latin typeface="Cambria Math"/>
                  <a:ea typeface="宋体" pitchFamily="2" charset="-122"/>
                </a:rPr>
                <a:t>⑭</a:t>
              </a:r>
              <a:r>
                <a:rPr lang="en-US" altLang="zh-CN" sz="2400" b="1" dirty="0" smtClean="0">
                  <a:latin typeface="Cambria Math"/>
                  <a:ea typeface="宋体" pitchFamily="2" charset="-122"/>
                </a:rPr>
                <a:t>____________</a:t>
              </a:r>
            </a:p>
            <a:p>
              <a:pPr>
                <a:lnSpc>
                  <a:spcPct val="150000"/>
                </a:lnSpc>
              </a:pPr>
              <a:r>
                <a:rPr lang="zh-CN" altLang="en-US" sz="2400" b="1" dirty="0" smtClean="0">
                  <a:latin typeface="Cambria Math"/>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Cambria Math"/>
                  <a:ea typeface="宋体" pitchFamily="2" charset="-122"/>
                </a:rPr>
                <a:t>）一定改变（宏观）：物质的种类</a:t>
              </a:r>
              <a:endParaRPr lang="en-US" altLang="zh-CN" sz="2400" b="1" dirty="0" smtClean="0">
                <a:latin typeface="Cambria Math"/>
                <a:ea typeface="宋体" pitchFamily="2" charset="-122"/>
              </a:endParaRPr>
            </a:p>
            <a:p>
              <a:pPr>
                <a:lnSpc>
                  <a:spcPct val="150000"/>
                </a:lnSpc>
              </a:pPr>
              <a:r>
                <a:rPr lang="zh-CN" altLang="en-US" sz="2400" b="1" dirty="0" smtClean="0">
                  <a:latin typeface="Cambria Math"/>
                  <a:ea typeface="宋体" pitchFamily="2" charset="-122"/>
                </a:rPr>
                <a:t>         （微观）：分子的种类</a:t>
              </a:r>
              <a:endParaRPr lang="en-US" altLang="zh-CN" sz="2400" b="1" dirty="0" smtClean="0">
                <a:latin typeface="Cambria Math"/>
                <a:ea typeface="宋体" pitchFamily="2" charset="-122"/>
              </a:endParaRPr>
            </a:p>
            <a:p>
              <a:pPr>
                <a:lnSpc>
                  <a:spcPct val="150000"/>
                </a:lnSpc>
              </a:pPr>
              <a:r>
                <a:rPr lang="zh-CN" altLang="en-US" sz="2400" b="1" dirty="0" smtClean="0">
                  <a:latin typeface="Cambria Math"/>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Cambria Math"/>
                  <a:ea typeface="宋体" pitchFamily="2" charset="-122"/>
                </a:rPr>
                <a:t>）可能改变：分子总数、元素的化合价</a:t>
              </a:r>
              <a:endParaRPr lang="en-US" altLang="zh-CN" sz="2400" b="1" dirty="0">
                <a:latin typeface="Cambria Math"/>
                <a:ea typeface="宋体" pitchFamily="2" charset="-122"/>
              </a:endParaRPr>
            </a:p>
          </p:txBody>
        </p:sp>
        <p:sp>
          <p:nvSpPr>
            <p:cNvPr id="5" name="左大括号 4"/>
            <p:cNvSpPr/>
            <p:nvPr/>
          </p:nvSpPr>
          <p:spPr>
            <a:xfrm>
              <a:off x="1330682" y="2357307"/>
              <a:ext cx="190891" cy="296286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0" name="矩形 9"/>
          <p:cNvSpPr/>
          <p:nvPr/>
        </p:nvSpPr>
        <p:spPr>
          <a:xfrm>
            <a:off x="7818540" y="2167461"/>
            <a:ext cx="119123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总质量</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2692866" y="2738504"/>
            <a:ext cx="82900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种类</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4538445" y="2738503"/>
            <a:ext cx="86406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质量</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4970478" y="3292083"/>
            <a:ext cx="83889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种类</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7029975" y="3292082"/>
            <a:ext cx="85417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数目</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9009776" y="3292081"/>
            <a:ext cx="839499"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质量</a:t>
            </a:r>
            <a:endParaRPr lang="zh-CN" altLang="zh-CN" sz="2400" b="1" dirty="0">
              <a:solidFill>
                <a:srgbClr val="FF0000"/>
              </a:solidFill>
              <a:latin typeface="宋体" pitchFamily="2" charset="-122"/>
              <a:ea typeface="宋体" pitchFamily="2" charset="-122"/>
            </a:endParaRPr>
          </a:p>
        </p:txBody>
      </p:sp>
      <p:grpSp>
        <p:nvGrpSpPr>
          <p:cNvPr id="16" name="组合 15"/>
          <p:cNvGrpSpPr/>
          <p:nvPr/>
        </p:nvGrpSpPr>
        <p:grpSpPr>
          <a:xfrm>
            <a:off x="8071557" y="824822"/>
            <a:ext cx="1746910" cy="457900"/>
            <a:chOff x="8480182" y="1575737"/>
            <a:chExt cx="1678579" cy="520692"/>
          </a:xfrm>
        </p:grpSpPr>
        <p:sp>
          <p:nvSpPr>
            <p:cNvPr id="17" name="圆角矩形 1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199794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randombar(horizont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5" name="文本框 4"/>
          <p:cNvSpPr txBox="1"/>
          <p:nvPr/>
        </p:nvSpPr>
        <p:spPr>
          <a:xfrm>
            <a:off x="1644750" y="3030708"/>
            <a:ext cx="2849714" cy="1446550"/>
          </a:xfrm>
          <a:prstGeom prst="rect">
            <a:avLst/>
          </a:prstGeom>
          <a:noFill/>
        </p:spPr>
        <p:txBody>
          <a:bodyPr wrap="square" rtlCol="0">
            <a:spAutoFit/>
          </a:bodyPr>
          <a:lstStyle/>
          <a:p>
            <a:pPr algn="ctr"/>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a:t>
            </a:r>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剖析</a:t>
            </a:r>
            <a:endParaRPr lang="en-US" altLang="zh-CN"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pPr algn="ctr"/>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题型突破</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21" name="椭圆 20">
            <a:extLst>
              <a:ext uri="{FF2B5EF4-FFF2-40B4-BE49-F238E27FC236}">
                <a16:creationId xmlns="" xmlns:a16="http://schemas.microsoft.com/office/drawing/2014/main" id="{097CE391-17D6-1348-B001-A9F01EE6070D}"/>
              </a:ext>
            </a:extLst>
          </p:cNvPr>
          <p:cNvSpPr/>
          <p:nvPr/>
        </p:nvSpPr>
        <p:spPr>
          <a:xfrm>
            <a:off x="5905399" y="3262417"/>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22" name="椭圆 21">
            <a:extLst>
              <a:ext uri="{FF2B5EF4-FFF2-40B4-BE49-F238E27FC236}">
                <a16:creationId xmlns="" xmlns:a16="http://schemas.microsoft.com/office/drawing/2014/main" id="{62E685FC-60A4-F341-ABC6-326D6EC66351}"/>
              </a:ext>
            </a:extLst>
          </p:cNvPr>
          <p:cNvSpPr/>
          <p:nvPr/>
        </p:nvSpPr>
        <p:spPr>
          <a:xfrm>
            <a:off x="5918267" y="3958912"/>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25" name="椭圆 24">
            <a:extLst>
              <a:ext uri="{FF2B5EF4-FFF2-40B4-BE49-F238E27FC236}">
                <a16:creationId xmlns="" xmlns:a16="http://schemas.microsoft.com/office/drawing/2014/main" id="{91268E62-9D62-0C45-97A7-822B59A67255}"/>
              </a:ext>
            </a:extLst>
          </p:cNvPr>
          <p:cNvSpPr/>
          <p:nvPr/>
        </p:nvSpPr>
        <p:spPr>
          <a:xfrm>
            <a:off x="5918267" y="2533064"/>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nvGrpSpPr>
          <p:cNvPr id="2" name="组合 1"/>
          <p:cNvGrpSpPr/>
          <p:nvPr/>
        </p:nvGrpSpPr>
        <p:grpSpPr>
          <a:xfrm>
            <a:off x="4749652" y="2472767"/>
            <a:ext cx="6005034" cy="2590661"/>
            <a:chOff x="4749652" y="2338211"/>
            <a:chExt cx="6005034" cy="2590661"/>
          </a:xfrm>
        </p:grpSpPr>
        <p:grpSp>
          <p:nvGrpSpPr>
            <p:cNvPr id="16" name="组合 15"/>
            <p:cNvGrpSpPr/>
            <p:nvPr/>
          </p:nvGrpSpPr>
          <p:grpSpPr>
            <a:xfrm>
              <a:off x="4749652" y="2338211"/>
              <a:ext cx="6005034" cy="1892009"/>
              <a:chOff x="3549527" y="1639070"/>
              <a:chExt cx="6005034" cy="1892009"/>
            </a:xfrm>
          </p:grpSpPr>
          <p:sp>
            <p:nvSpPr>
              <p:cNvPr id="18" name="文本框 2">
                <a:hlinkClick r:id="rId2" action="ppaction://hlinksldjump"/>
              </p:cNvPr>
              <p:cNvSpPr txBox="1"/>
              <p:nvPr/>
            </p:nvSpPr>
            <p:spPr>
              <a:xfrm>
                <a:off x="3559940" y="1639070"/>
                <a:ext cx="5666636"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质量守恒定律的理解和验证</a:t>
                </a:r>
                <a:endParaRPr lang="zh-CN" altLang="zh-CN" sz="2400" dirty="0">
                  <a:solidFill>
                    <a:prstClr val="black"/>
                  </a:solidFill>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527" y="2372919"/>
                <a:ext cx="6005034"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反应物或生成物的化学式判断</a:t>
                </a:r>
                <a:endParaRPr lang="zh-CN" altLang="zh-CN" sz="2400" dirty="0">
                  <a:solidFill>
                    <a:prstClr val="black"/>
                  </a:solidFill>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67514" y="3069414"/>
                <a:ext cx="4049190"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a:t>
                </a:r>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图表数据分析</a:t>
                </a:r>
                <a:endParaRPr lang="zh-CN" altLang="zh-CN" sz="2400" dirty="0">
                  <a:solidFill>
                    <a:prstClr val="black"/>
                  </a:solidFill>
                  <a:latin typeface="黑体" panose="02010609060101010101" pitchFamily="49" charset="-122"/>
                  <a:ea typeface="黑体" panose="02010609060101010101" pitchFamily="49" charset="-122"/>
                </a:endParaRPr>
              </a:p>
            </p:txBody>
          </p:sp>
        </p:grpSp>
        <p:sp>
          <p:nvSpPr>
            <p:cNvPr id="13" name="文本框 2">
              <a:hlinkClick r:id="rId5" action="ppaction://hlinksldjump"/>
            </p:cNvPr>
            <p:cNvSpPr txBox="1"/>
            <p:nvPr/>
          </p:nvSpPr>
          <p:spPr>
            <a:xfrm>
              <a:off x="4767638" y="4467207"/>
              <a:ext cx="5987047"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  题型     有关质量守恒定律的微观图示</a:t>
              </a:r>
              <a:endParaRPr lang="zh-CN" altLang="zh-CN" sz="2400" dirty="0">
                <a:solidFill>
                  <a:prstClr val="black"/>
                </a:solidFill>
                <a:latin typeface="黑体" panose="02010609060101010101" pitchFamily="49" charset="-122"/>
                <a:ea typeface="黑体" panose="02010609060101010101" pitchFamily="49" charset="-122"/>
              </a:endParaRPr>
            </a:p>
          </p:txBody>
        </p:sp>
      </p:grpSp>
      <p:sp>
        <p:nvSpPr>
          <p:cNvPr id="15" name="椭圆 14">
            <a:extLst>
              <a:ext uri="{FF2B5EF4-FFF2-40B4-BE49-F238E27FC236}">
                <a16:creationId xmlns="" xmlns:a16="http://schemas.microsoft.com/office/drawing/2014/main" id="{91268E62-9D62-0C45-97A7-822B59A67255}"/>
              </a:ext>
            </a:extLst>
          </p:cNvPr>
          <p:cNvSpPr/>
          <p:nvPr/>
        </p:nvSpPr>
        <p:spPr>
          <a:xfrm>
            <a:off x="5918267" y="4657564"/>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smtClean="0">
                <a:solidFill>
                  <a:prstClr val="white"/>
                </a:solidFill>
                <a:latin typeface="黑体" pitchFamily="49" charset="-122"/>
                <a:ea typeface="黑体" pitchFamily="49" charset="-122"/>
              </a:rPr>
              <a:t>四</a:t>
            </a:r>
            <a:endParaRPr kumimoji="1" lang="zh-CN" altLang="en-US" sz="2400" dirty="0">
              <a:solidFill>
                <a:prstClr val="white"/>
              </a:solidFill>
              <a:latin typeface="黑体" pitchFamily="49" charset="-122"/>
              <a:ea typeface="黑体" pitchFamily="49" charset="-122"/>
            </a:endParaRPr>
          </a:p>
        </p:txBody>
      </p:sp>
    </p:spTree>
    <p:extLst>
      <p:ext uri="{BB962C8B-B14F-4D97-AF65-F5344CB8AC3E}">
        <p14:creationId xmlns:p14="http://schemas.microsoft.com/office/powerpoint/2010/main" xmlns="" val="37144255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2555" y="2274599"/>
            <a:ext cx="6377085" cy="627895"/>
            <a:chOff x="1034884" y="629878"/>
            <a:chExt cx="6377085" cy="627895"/>
          </a:xfrm>
        </p:grpSpPr>
        <p:sp>
          <p:nvSpPr>
            <p:cNvPr id="17" name="圆角矩形 6">
              <a:hlinkClick r:id="rId4" action="ppaction://hlinksldjump"/>
            </p:cNvPr>
            <p:cNvSpPr/>
            <p:nvPr>
              <p:custDataLst>
                <p:tags r:id="rId1"/>
              </p:custDataLst>
            </p:nvPr>
          </p:nvSpPr>
          <p:spPr>
            <a:xfrm flipH="1">
              <a:off x="2642680" y="664479"/>
              <a:ext cx="4769289"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质量守恒定律的理解和验证</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487479" y="2902494"/>
            <a:ext cx="11307441" cy="37728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41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·唐山迁安市期中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小明在敞口容器中做了两个实验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一是氧化汞</a:t>
            </a:r>
            <a:r>
              <a:rPr lang="en-US" altLang="zh-CN" sz="2400" b="1" dirty="0">
                <a:latin typeface="宋体" pitchFamily="2" charset="-122"/>
                <a:ea typeface="宋体" pitchFamily="2" charset="-122"/>
              </a:rPr>
              <a:t>(</a:t>
            </a:r>
            <a:r>
              <a:rPr lang="en-US" altLang="zh-CN" sz="2400" b="1" dirty="0" err="1">
                <a:latin typeface="宋体" pitchFamily="2" charset="-122"/>
                <a:ea typeface="宋体" pitchFamily="2" charset="-122"/>
              </a:rPr>
              <a:t>HgO</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受热分解生成汞和氧气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二是铝粉在氧气中燃烧生成固体氧化铝。他准确称量了反应前后容器及所做物质的质量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发现反应前后质量都发生了变化。</a:t>
            </a:r>
          </a:p>
          <a:p>
            <a:pPr>
              <a:lnSpc>
                <a:spcPts val="41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铝粉燃烧生成氧化铝的质量比参加反应铝粉的质量</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选填“大”“小”或“不变”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1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你认为这两个反应</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选填“遵循”或“不遵循”</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质量守恒定律。</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1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在化学反应中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发生变化的粒子是</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没有变化的粒子是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dirty="0"/>
              <a:t> </a:t>
            </a:r>
            <a:endParaRPr lang="en-US" altLang="zh-CN" sz="2400" dirty="0" smtClean="0"/>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383683"/>
            <a:ext cx="5882885" cy="729465"/>
            <a:chOff x="823582" y="935961"/>
            <a:chExt cx="5767939" cy="729465"/>
          </a:xfrm>
        </p:grpSpPr>
        <p:sp>
          <p:nvSpPr>
            <p:cNvPr id="21" name="圆角矩形 20">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数据剖析</a:t>
              </a:r>
              <a:r>
                <a:rPr kumimoji="1" lang="en-US" altLang="zh-CN" sz="2800" b="1" dirty="0" smtClean="0">
                  <a:latin typeface="宋体" pitchFamily="2" charset="-122"/>
                  <a:ea typeface="宋体" pitchFamily="2" charset="-122"/>
                </a:rPr>
                <a:t>  </a:t>
              </a:r>
              <a:r>
                <a:rPr kumimoji="1" lang="zh-CN" altLang="en-US" sz="2800" b="1" dirty="0">
                  <a:latin typeface="宋体" pitchFamily="2" charset="-122"/>
                  <a:ea typeface="宋体" pitchFamily="2" charset="-122"/>
                </a:rPr>
                <a:t>题型突破</a:t>
              </a:r>
            </a:p>
          </p:txBody>
        </p:sp>
        <p:sp>
          <p:nvSpPr>
            <p:cNvPr id="23" name="椭圆 22">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3</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28" name="矩形 27"/>
          <p:cNvSpPr/>
          <p:nvPr/>
        </p:nvSpPr>
        <p:spPr>
          <a:xfrm>
            <a:off x="8071557" y="448114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400" b="1" dirty="0">
                <a:solidFill>
                  <a:srgbClr val="FF0000"/>
                </a:solidFill>
                <a:latin typeface="宋体" pitchFamily="2" charset="-122"/>
                <a:ea typeface="宋体" pitchFamily="2" charset="-122"/>
              </a:rPr>
              <a:t>大</a:t>
            </a:r>
            <a:endParaRPr lang="zh-CN" altLang="en-US" sz="2400" dirty="0">
              <a:latin typeface="Times New Roman" pitchFamily="18" charset="0"/>
              <a:cs typeface="Times New Roman" pitchFamily="18" charset="0"/>
            </a:endParaRPr>
          </a:p>
        </p:txBody>
      </p:sp>
      <p:sp>
        <p:nvSpPr>
          <p:cNvPr id="29" name="矩形 28"/>
          <p:cNvSpPr/>
          <p:nvPr/>
        </p:nvSpPr>
        <p:spPr>
          <a:xfrm>
            <a:off x="3644894" y="5548001"/>
            <a:ext cx="950101"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400" b="1" dirty="0">
                <a:solidFill>
                  <a:srgbClr val="FF0000"/>
                </a:solidFill>
                <a:latin typeface="宋体" pitchFamily="2" charset="-122"/>
                <a:ea typeface="宋体" pitchFamily="2" charset="-122"/>
              </a:rPr>
              <a:t>遵循</a:t>
            </a:r>
            <a:endParaRPr lang="zh-CN" altLang="en-US" sz="2400" dirty="0">
              <a:latin typeface="Times New Roman" pitchFamily="18" charset="0"/>
              <a:cs typeface="Times New Roman" pitchFamily="18" charset="0"/>
            </a:endParaRPr>
          </a:p>
        </p:txBody>
      </p:sp>
      <p:sp>
        <p:nvSpPr>
          <p:cNvPr id="30" name="矩形 29"/>
          <p:cNvSpPr/>
          <p:nvPr/>
        </p:nvSpPr>
        <p:spPr>
          <a:xfrm>
            <a:off x="5624304" y="6088043"/>
            <a:ext cx="910720"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400" b="1" dirty="0">
                <a:solidFill>
                  <a:srgbClr val="FF0000"/>
                </a:solidFill>
                <a:latin typeface="宋体" pitchFamily="2" charset="-122"/>
                <a:ea typeface="宋体" pitchFamily="2" charset="-122"/>
              </a:rPr>
              <a:t>分子</a:t>
            </a:r>
            <a:endParaRPr lang="zh-CN" altLang="en-US" sz="2400" dirty="0">
              <a:latin typeface="Times New Roman" pitchFamily="18" charset="0"/>
              <a:cs typeface="Times New Roman" pitchFamily="18" charset="0"/>
            </a:endParaRPr>
          </a:p>
        </p:txBody>
      </p:sp>
      <p:sp>
        <p:nvSpPr>
          <p:cNvPr id="31" name="矩形 30"/>
          <p:cNvSpPr/>
          <p:nvPr/>
        </p:nvSpPr>
        <p:spPr>
          <a:xfrm>
            <a:off x="9508075" y="6033648"/>
            <a:ext cx="843940"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400" b="1" dirty="0" smtClean="0">
                <a:solidFill>
                  <a:srgbClr val="FF0000"/>
                </a:solidFill>
                <a:latin typeface="宋体" pitchFamily="2" charset="-122"/>
                <a:ea typeface="宋体" pitchFamily="2" charset="-122"/>
              </a:rPr>
              <a:t>原子</a:t>
            </a:r>
            <a:endParaRPr lang="en-US" altLang="zh-CN"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265329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randombar(horizontal)">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1334" y="1627194"/>
            <a:ext cx="1558291" cy="646331"/>
          </a:xfrm>
          <a:prstGeom prst="rect">
            <a:avLst/>
          </a:prstGeom>
        </p:spPr>
        <p:txBody>
          <a:bodyPr wrap="square">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a:t>
            </a:r>
            <a:r>
              <a:rPr lang="zh-CN" altLang="en-US" sz="2400" b="1" dirty="0">
                <a:solidFill>
                  <a:schemeClr val="accent2"/>
                </a:solidFill>
                <a:latin typeface="Times New Roman" pitchFamily="18" charset="0"/>
                <a:ea typeface="黑体" pitchFamily="49" charset="-122"/>
                <a:cs typeface="Times New Roman" pitchFamily="18" charset="0"/>
              </a:rPr>
              <a:t>解法</a:t>
            </a:r>
            <a:endParaRPr lang="en-US" altLang="zh-CN" b="1" dirty="0">
              <a:latin typeface="Times New Roman" pitchFamily="18" charset="0"/>
              <a:ea typeface="宋体" pitchFamily="2" charset="-122"/>
              <a:cs typeface="Times New Roman" pitchFamily="18" charset="0"/>
            </a:endParaRPr>
          </a:p>
        </p:txBody>
      </p:sp>
      <p:sp>
        <p:nvSpPr>
          <p:cNvPr id="4" name="TextBox 3"/>
          <p:cNvSpPr txBox="1"/>
          <p:nvPr/>
        </p:nvSpPr>
        <p:spPr>
          <a:xfrm>
            <a:off x="829055" y="2287229"/>
            <a:ext cx="10328303"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质量守恒定律只适用于化学变化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不适用于物理变化。</a:t>
            </a: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质量守恒定律研究的内容仅限于物质的质量守恒</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不是体积守恒</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也不是反应前后分子数的守恒。</a:t>
            </a: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质量守恒定律是指所有参加反应的反应物和生成物的质量总和守恒</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而不是指部分反应物和生成物的质量守恒</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也不包括不参加化学反应的物质的质量以及参加化学反应但剩余物质的质量</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1616985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19999" y="2018781"/>
            <a:ext cx="11032977" cy="3416320"/>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宋体" pitchFamily="2" charset="-122"/>
                <a:ea typeface="宋体" pitchFamily="2" charset="-122"/>
              </a:rPr>
              <a:t>1.(2021</a:t>
            </a:r>
            <a:r>
              <a:rPr lang="zh-CN" altLang="zh-CN" sz="2400" b="1" dirty="0">
                <a:latin typeface="宋体" pitchFamily="2" charset="-122"/>
                <a:ea typeface="宋体" pitchFamily="2" charset="-122"/>
              </a:rPr>
              <a:t>·唐山路北区期中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下列说法符合质量守恒定律的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A.2</a:t>
            </a:r>
            <a:r>
              <a:rPr lang="zh-CN" altLang="zh-CN" sz="2400" b="1" dirty="0">
                <a:latin typeface="宋体" pitchFamily="2" charset="-122"/>
                <a:ea typeface="宋体" pitchFamily="2" charset="-122"/>
              </a:rPr>
              <a:t>升氢气和</a:t>
            </a:r>
            <a:r>
              <a:rPr lang="en-US" altLang="zh-CN" sz="2400" b="1" dirty="0">
                <a:latin typeface="宋体" pitchFamily="2" charset="-122"/>
                <a:ea typeface="宋体" pitchFamily="2" charset="-122"/>
              </a:rPr>
              <a:t>8</a:t>
            </a:r>
            <a:r>
              <a:rPr lang="zh-CN" altLang="zh-CN" sz="2400" b="1" dirty="0">
                <a:latin typeface="宋体" pitchFamily="2" charset="-122"/>
                <a:ea typeface="宋体" pitchFamily="2" charset="-122"/>
              </a:rPr>
              <a:t>升氧气反应生成</a:t>
            </a:r>
            <a:r>
              <a:rPr lang="en-US" altLang="zh-CN" sz="2400" b="1" dirty="0">
                <a:latin typeface="宋体" pitchFamily="2" charset="-122"/>
                <a:ea typeface="宋体" pitchFamily="2" charset="-122"/>
              </a:rPr>
              <a:t>10</a:t>
            </a:r>
            <a:r>
              <a:rPr lang="zh-CN" altLang="zh-CN" sz="2400" b="1" dirty="0">
                <a:latin typeface="宋体" pitchFamily="2" charset="-122"/>
                <a:ea typeface="宋体" pitchFamily="2" charset="-122"/>
              </a:rPr>
              <a:t>升水</a:t>
            </a:r>
          </a:p>
          <a:p>
            <a:pPr>
              <a:lnSpc>
                <a:spcPct val="150000"/>
              </a:lnSpc>
            </a:pPr>
            <a:r>
              <a:rPr lang="en-US" altLang="zh-CN" sz="2400" b="1" dirty="0" smtClean="0">
                <a:latin typeface="宋体" pitchFamily="2" charset="-122"/>
                <a:ea typeface="宋体" pitchFamily="2" charset="-122"/>
              </a:rPr>
              <a:t>B.1</a:t>
            </a:r>
            <a:r>
              <a:rPr lang="zh-CN" altLang="zh-CN" sz="2400" b="1" dirty="0">
                <a:latin typeface="宋体" pitchFamily="2" charset="-122"/>
                <a:ea typeface="宋体" pitchFamily="2" charset="-122"/>
              </a:rPr>
              <a:t>克红磷和</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克氧气反应生成</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克五氧化二磷</a:t>
            </a:r>
          </a:p>
          <a:p>
            <a:pPr>
              <a:lnSpc>
                <a:spcPct val="150000"/>
              </a:lnSpc>
            </a:pPr>
            <a:r>
              <a:rPr lang="en-US" altLang="zh-CN" sz="2400" b="1" dirty="0" smtClean="0">
                <a:latin typeface="宋体" pitchFamily="2" charset="-122"/>
                <a:ea typeface="宋体" pitchFamily="2" charset="-122"/>
              </a:rPr>
              <a:t>C.50</a:t>
            </a:r>
            <a:r>
              <a:rPr lang="zh-CN" altLang="zh-CN" sz="2400" b="1" dirty="0">
                <a:latin typeface="宋体" pitchFamily="2" charset="-122"/>
                <a:ea typeface="宋体" pitchFamily="2" charset="-122"/>
              </a:rPr>
              <a:t>克酒精和</a:t>
            </a:r>
            <a:r>
              <a:rPr lang="en-US" altLang="zh-CN" sz="2400" b="1" dirty="0">
                <a:latin typeface="宋体" pitchFamily="2" charset="-122"/>
                <a:ea typeface="宋体" pitchFamily="2" charset="-122"/>
              </a:rPr>
              <a:t>50</a:t>
            </a:r>
            <a:r>
              <a:rPr lang="zh-CN" altLang="zh-CN" sz="2400" b="1" dirty="0">
                <a:latin typeface="宋体" pitchFamily="2" charset="-122"/>
                <a:ea typeface="宋体" pitchFamily="2" charset="-122"/>
              </a:rPr>
              <a:t>克水混合得到</a:t>
            </a:r>
            <a:r>
              <a:rPr lang="en-US" altLang="zh-CN" sz="2400" b="1" dirty="0">
                <a:latin typeface="宋体" pitchFamily="2" charset="-122"/>
                <a:ea typeface="宋体" pitchFamily="2" charset="-122"/>
              </a:rPr>
              <a:t>100</a:t>
            </a:r>
            <a:r>
              <a:rPr lang="zh-CN" altLang="zh-CN" sz="2400" b="1" dirty="0">
                <a:latin typeface="宋体" pitchFamily="2" charset="-122"/>
                <a:ea typeface="宋体" pitchFamily="2" charset="-122"/>
              </a:rPr>
              <a:t>克酒精溶液</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某可燃物完全燃烧生成二氧化碳和水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则该可燃物中一定含有碳元素和氢</a:t>
            </a:r>
            <a:r>
              <a:rPr lang="zh-CN" altLang="zh-CN" sz="2400" b="1" dirty="0" smtClean="0">
                <a:latin typeface="宋体" pitchFamily="2" charset="-122"/>
                <a:ea typeface="宋体" pitchFamily="2" charset="-122"/>
              </a:rPr>
              <a:t>元素</a:t>
            </a:r>
            <a:endParaRPr lang="zh-CN" altLang="zh-CN" sz="2400" b="1" dirty="0">
              <a:latin typeface="宋体" pitchFamily="2" charset="-122"/>
              <a:ea typeface="宋体" pitchFamily="2" charset="-122"/>
            </a:endParaRPr>
          </a:p>
        </p:txBody>
      </p:sp>
      <p:sp>
        <p:nvSpPr>
          <p:cNvPr id="6" name="矩形 5"/>
          <p:cNvSpPr/>
          <p:nvPr/>
        </p:nvSpPr>
        <p:spPr>
          <a:xfrm>
            <a:off x="9066069" y="2674538"/>
            <a:ext cx="38832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16421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xmlns="" id="{097CE391-17D6-1348-B001-A9F01EE6070D}"/>
              </a:ext>
            </a:extLst>
          </p:cNvPr>
          <p:cNvSpPr/>
          <p:nvPr/>
        </p:nvSpPr>
        <p:spPr>
          <a:xfrm>
            <a:off x="6066434" y="4155145"/>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椭圆 29">
            <a:extLst>
              <a:ext uri="{FF2B5EF4-FFF2-40B4-BE49-F238E27FC236}">
                <a16:creationId xmlns:a16="http://schemas.microsoft.com/office/drawing/2014/main" xmlns="" id="{097CE391-17D6-1348-B001-A9F01EE6070D}"/>
              </a:ext>
            </a:extLst>
          </p:cNvPr>
          <p:cNvSpPr/>
          <p:nvPr/>
        </p:nvSpPr>
        <p:spPr>
          <a:xfrm>
            <a:off x="6060452" y="2961937"/>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a16="http://schemas.microsoft.com/office/drawing/2014/main" xmlns="" id="{A0FEA59D-C2AE-DF42-8BCB-C8C0259D0B16}"/>
              </a:ext>
            </a:extLst>
          </p:cNvPr>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2">
            <a:hlinkClick r:id="rId2" action="ppaction://hlinksldjump"/>
          </p:cNvPr>
          <p:cNvSpPr txBox="1"/>
          <p:nvPr/>
        </p:nvSpPr>
        <p:spPr>
          <a:xfrm>
            <a:off x="4810448" y="2875358"/>
            <a:ext cx="5357009" cy="523220"/>
          </a:xfrm>
          <a:prstGeom prst="rect">
            <a:avLst/>
          </a:prstGeom>
          <a:noFill/>
          <a:ln w="9525">
            <a:noFill/>
          </a:ln>
        </p:spPr>
        <p:txBody>
          <a:bodyPr wrap="square" anchor="t">
            <a:spAutoFit/>
          </a:bodyPr>
          <a:lstStyle/>
          <a:p>
            <a:r>
              <a:rPr lang="zh-CN" altLang="en-US" sz="2800" b="1" dirty="0">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点 </a:t>
            </a:r>
            <a:r>
              <a:rPr lang="en-US" altLang="zh-CN" sz="28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1</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质量守恒定律的</a:t>
            </a:r>
            <a:r>
              <a:rPr lang="zh-CN" altLang="en-US" sz="2800" b="1" dirty="0">
                <a:latin typeface="黑体" panose="02010609060101010101" pitchFamily="49" charset="-122"/>
                <a:ea typeface="黑体" panose="02010609060101010101" pitchFamily="49" charset="-122"/>
                <a:sym typeface="宋体" panose="02010600030101010101" pitchFamily="2" charset="-122"/>
              </a:rPr>
              <a:t>验证</a:t>
            </a:r>
            <a:endParaRPr lang="zh-CN" altLang="zh-CN" sz="2800" dirty="0">
              <a:latin typeface="黑体" panose="02010609060101010101" pitchFamily="49" charset="-122"/>
              <a:ea typeface="黑体" panose="02010609060101010101" pitchFamily="49" charset="-122"/>
            </a:endParaRPr>
          </a:p>
        </p:txBody>
      </p:sp>
      <p:sp>
        <p:nvSpPr>
          <p:cNvPr id="9" name="文本框 2">
            <a:hlinkClick r:id="rId3" action="ppaction://hlinksldjump"/>
          </p:cNvPr>
          <p:cNvSpPr txBox="1"/>
          <p:nvPr/>
        </p:nvSpPr>
        <p:spPr>
          <a:xfrm>
            <a:off x="4815953" y="4068566"/>
            <a:ext cx="5351504" cy="523220"/>
          </a:xfrm>
          <a:prstGeom prst="rect">
            <a:avLst/>
          </a:prstGeom>
          <a:noFill/>
          <a:ln w="9525">
            <a:noFill/>
          </a:ln>
        </p:spPr>
        <p:txBody>
          <a:bodyPr wrap="square" anchor="t">
            <a:spAutoFit/>
          </a:bodyPr>
          <a:lstStyle/>
          <a:p>
            <a:r>
              <a:rPr lang="zh-CN" altLang="en-US" sz="2800" b="1" dirty="0">
                <a:latin typeface="黑体" panose="02010609060101010101" pitchFamily="49" charset="-122"/>
                <a:ea typeface="黑体" panose="02010609060101010101" pitchFamily="49" charset="-122"/>
                <a:sym typeface="宋体" panose="02010600030101010101" pitchFamily="2" charset="-122"/>
              </a:rPr>
              <a:t>命题</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点 </a:t>
            </a:r>
            <a:r>
              <a:rPr lang="en-US" altLang="zh-CN" sz="2800" b="1" dirty="0">
                <a:solidFill>
                  <a:schemeClr val="bg1"/>
                </a:solidFill>
                <a:latin typeface="黑体" panose="02010609060101010101" pitchFamily="49" charset="-122"/>
                <a:ea typeface="黑体" panose="02010609060101010101" pitchFamily="49" charset="-122"/>
                <a:sym typeface="宋体" panose="02010600030101010101" pitchFamily="2" charset="-122"/>
              </a:rPr>
              <a:t>2</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质量守恒定律的应用</a:t>
            </a:r>
            <a:endParaRPr lang="zh-CN" altLang="zh-CN"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7881520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72337" y="1817445"/>
            <a:ext cx="9934020" cy="646331"/>
          </a:xfrm>
          <a:prstGeom prst="rect">
            <a:avLst/>
          </a:prstGeom>
          <a:noFill/>
        </p:spPr>
        <p:txBody>
          <a:bodyPr wrap="square" rtlCol="0">
            <a:spAutoFit/>
          </a:bodyPr>
          <a:lstStyle/>
          <a:p>
            <a:pPr algn="just">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·邢台期中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下列实验方法能用于验证质量守恒定律的是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6" name="矩形 5"/>
          <p:cNvSpPr/>
          <p:nvPr/>
        </p:nvSpPr>
        <p:spPr>
          <a:xfrm>
            <a:off x="9985363" y="1923642"/>
            <a:ext cx="375041"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4" name="XD+119.eps" descr="id:2147506014;FounderCES"/>
          <p:cNvPicPr/>
          <p:nvPr/>
        </p:nvPicPr>
        <p:blipFill>
          <a:blip r:embed="rId2"/>
          <a:stretch>
            <a:fillRect/>
          </a:stretch>
        </p:blipFill>
        <p:spPr>
          <a:xfrm>
            <a:off x="3458729" y="2463776"/>
            <a:ext cx="4150086" cy="3727299"/>
          </a:xfrm>
          <a:prstGeom prst="rect">
            <a:avLst/>
          </a:prstGeom>
        </p:spPr>
      </p:pic>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03160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45164" y="2253673"/>
            <a:ext cx="10749511"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·保定定兴县期中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物质发生化学反应前后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一定不发生变化的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物质的质量总和　</a:t>
            </a:r>
            <a:r>
              <a:rPr lang="en-US" altLang="zh-CN" sz="2400" b="1" dirty="0" smtClean="0">
                <a:latin typeface="宋体" pitchFamily="2" charset="-122"/>
                <a:ea typeface="宋体" pitchFamily="2" charset="-122"/>
              </a:rPr>
              <a:t> ②</a:t>
            </a:r>
            <a:r>
              <a:rPr lang="zh-CN" altLang="zh-CN" sz="2400" b="1" dirty="0">
                <a:latin typeface="宋体" pitchFamily="2" charset="-122"/>
                <a:ea typeface="宋体" pitchFamily="2" charset="-122"/>
              </a:rPr>
              <a:t>物质的</a:t>
            </a:r>
            <a:r>
              <a:rPr lang="zh-CN" altLang="zh-CN" sz="2400" b="1" dirty="0" smtClean="0">
                <a:latin typeface="宋体" pitchFamily="2" charset="-122"/>
                <a:ea typeface="宋体" pitchFamily="2" charset="-122"/>
              </a:rPr>
              <a:t>种类</a:t>
            </a:r>
            <a:r>
              <a:rPr lang="en-US" altLang="zh-CN" sz="2400" b="1" dirty="0" smtClean="0">
                <a:latin typeface="宋体" pitchFamily="2" charset="-122"/>
                <a:ea typeface="宋体" pitchFamily="2" charset="-122"/>
              </a:rPr>
              <a:t>  </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元素的种类</a:t>
            </a:r>
          </a:p>
          <a:p>
            <a:pPr>
              <a:lnSpc>
                <a:spcPct val="150000"/>
              </a:lnSpc>
            </a:pPr>
            <a:r>
              <a:rPr lang="en-US" altLang="zh-CN" sz="2400" b="1" dirty="0">
                <a:latin typeface="宋体" pitchFamily="2" charset="-122"/>
                <a:ea typeface="宋体" pitchFamily="2" charset="-122"/>
              </a:rPr>
              <a:t>④</a:t>
            </a:r>
            <a:r>
              <a:rPr lang="zh-CN" altLang="zh-CN" sz="2400" b="1" dirty="0">
                <a:latin typeface="宋体" pitchFamily="2" charset="-122"/>
                <a:ea typeface="宋体" pitchFamily="2" charset="-122"/>
              </a:rPr>
              <a:t>原子的数目　</a:t>
            </a:r>
            <a:r>
              <a:rPr lang="en-US" altLang="zh-CN" sz="2400" b="1" dirty="0" smtClean="0">
                <a:latin typeface="宋体" pitchFamily="2" charset="-122"/>
                <a:ea typeface="宋体" pitchFamily="2" charset="-122"/>
              </a:rPr>
              <a:t>     ⑤</a:t>
            </a:r>
            <a:r>
              <a:rPr lang="zh-CN" altLang="zh-CN" sz="2400" b="1" dirty="0">
                <a:latin typeface="宋体" pitchFamily="2" charset="-122"/>
                <a:ea typeface="宋体" pitchFamily="2" charset="-122"/>
              </a:rPr>
              <a:t>原子的种类　</a:t>
            </a:r>
            <a:r>
              <a:rPr lang="en-US" altLang="zh-CN" sz="2400" b="1" dirty="0" smtClean="0">
                <a:latin typeface="宋体" pitchFamily="2" charset="-122"/>
                <a:ea typeface="宋体" pitchFamily="2" charset="-122"/>
              </a:rPr>
              <a:t>  ⑥</a:t>
            </a:r>
            <a:r>
              <a:rPr lang="zh-CN" altLang="zh-CN" sz="2400" b="1" dirty="0">
                <a:latin typeface="宋体" pitchFamily="2" charset="-122"/>
                <a:ea typeface="宋体" pitchFamily="2" charset="-122"/>
              </a:rPr>
              <a:t>物质的分子总数</a:t>
            </a:r>
          </a:p>
          <a:p>
            <a:pPr>
              <a:lnSpc>
                <a:spcPct val="150000"/>
              </a:lnSpc>
            </a:pPr>
            <a:r>
              <a:rPr lang="en-US" altLang="zh-CN" sz="2400" b="1" dirty="0">
                <a:latin typeface="宋体" pitchFamily="2" charset="-122"/>
                <a:ea typeface="宋体" pitchFamily="2" charset="-122"/>
              </a:rPr>
              <a:t>⑦</a:t>
            </a:r>
            <a:r>
              <a:rPr lang="zh-CN" altLang="zh-CN" sz="2400" b="1" dirty="0">
                <a:latin typeface="宋体" pitchFamily="2" charset="-122"/>
                <a:ea typeface="宋体" pitchFamily="2" charset="-122"/>
              </a:rPr>
              <a:t>原子的质量</a:t>
            </a: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全部</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.①②③④⑤⑥⑦</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C.①③⑤	</a:t>
            </a: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en-US" altLang="zh-CN" sz="2400" b="1" dirty="0" smtClean="0">
                <a:latin typeface="宋体" pitchFamily="2" charset="-122"/>
                <a:ea typeface="宋体" pitchFamily="2" charset="-122"/>
              </a:rPr>
              <a:t>①③④⑤⑦</a:t>
            </a:r>
            <a:endParaRPr lang="zh-CN" altLang="zh-CN" sz="2400" b="1" dirty="0">
              <a:latin typeface="宋体" pitchFamily="2" charset="-122"/>
              <a:ea typeface="宋体" pitchFamily="2" charset="-122"/>
            </a:endParaRPr>
          </a:p>
        </p:txBody>
      </p:sp>
      <p:sp>
        <p:nvSpPr>
          <p:cNvPr id="6" name="矩形 5"/>
          <p:cNvSpPr/>
          <p:nvPr/>
        </p:nvSpPr>
        <p:spPr>
          <a:xfrm>
            <a:off x="10782317" y="2370312"/>
            <a:ext cx="383430"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03160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95330" y="2781373"/>
            <a:ext cx="39181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4" name="XD+120.eps" descr="id:2147506021;FounderCES"/>
          <p:cNvPicPr/>
          <p:nvPr/>
        </p:nvPicPr>
        <p:blipFill>
          <a:blip r:embed="rId2"/>
          <a:stretch>
            <a:fillRect/>
          </a:stretch>
        </p:blipFill>
        <p:spPr>
          <a:xfrm>
            <a:off x="7812676" y="3394856"/>
            <a:ext cx="2161834" cy="2024432"/>
          </a:xfrm>
          <a:prstGeom prst="rect">
            <a:avLst/>
          </a:prstGeom>
        </p:spPr>
      </p:pic>
      <p:sp>
        <p:nvSpPr>
          <p:cNvPr id="12" name="TextBox 11"/>
          <p:cNvSpPr txBox="1"/>
          <p:nvPr/>
        </p:nvSpPr>
        <p:spPr>
          <a:xfrm>
            <a:off x="803888" y="1599331"/>
            <a:ext cx="10445749"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·河北模拟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如图是探究反应前后质量变化的实验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玻璃管在酒精灯上烧热后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塞紧橡皮塞同时玻璃管触碰瓶底的白磷后发生燃烧反应。下列说法正确的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白磷必须过量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否则会影响实验结果</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实验中反应的化学方程式为</a:t>
            </a:r>
            <a:r>
              <a:rPr lang="en-US" altLang="zh-CN" sz="2400" b="1" dirty="0">
                <a:latin typeface="宋体" pitchFamily="2" charset="-122"/>
                <a:ea typeface="宋体" pitchFamily="2" charset="-122"/>
              </a:rPr>
              <a:t>4P+5O</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2P</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a:t>
            </a:r>
            <a:r>
              <a:rPr lang="en-US" altLang="zh-CN" sz="2400" b="1" baseline="-25000" dirty="0" smtClean="0">
                <a:latin typeface="宋体" pitchFamily="2" charset="-122"/>
                <a:ea typeface="宋体" pitchFamily="2" charset="-122"/>
              </a:rPr>
              <a:t>5</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燃烧后玻璃管顶端的小气球始终胀大</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燃烧时有大量白烟</a:t>
            </a:r>
            <a:r>
              <a:rPr lang="zh-CN" altLang="zh-CN" sz="2400" b="1" dirty="0" smtClean="0">
                <a:latin typeface="宋体" pitchFamily="2" charset="-122"/>
                <a:ea typeface="宋体" pitchFamily="2" charset="-122"/>
              </a:rPr>
              <a:t>生成</a:t>
            </a:r>
            <a:endParaRPr lang="zh-CN" altLang="zh-CN" sz="2400" b="1" dirty="0">
              <a:latin typeface="宋体" pitchFamily="2" charset="-122"/>
              <a:ea typeface="宋体" pitchFamily="2" charset="-122"/>
            </a:endParaRPr>
          </a:p>
        </p:txBody>
      </p:sp>
      <p:grpSp>
        <p:nvGrpSpPr>
          <p:cNvPr id="11" name="组合 10"/>
          <p:cNvGrpSpPr/>
          <p:nvPr/>
        </p:nvGrpSpPr>
        <p:grpSpPr>
          <a:xfrm>
            <a:off x="5858255" y="4135771"/>
            <a:ext cx="411060" cy="29360"/>
            <a:chOff x="2356982" y="3510791"/>
            <a:chExt cx="411060" cy="29360"/>
          </a:xfrm>
        </p:grpSpPr>
        <p:cxnSp>
          <p:nvCxnSpPr>
            <p:cNvPr id="13" name="直接连接符 12"/>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8071557" y="824822"/>
            <a:ext cx="1746910" cy="457900"/>
            <a:chOff x="8480182" y="1575737"/>
            <a:chExt cx="1678579" cy="520692"/>
          </a:xfrm>
        </p:grpSpPr>
        <p:sp>
          <p:nvSpPr>
            <p:cNvPr id="16" name="圆角矩形 15"/>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03160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80726" y="1898369"/>
            <a:ext cx="10152134"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·改编题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某同学误将少量</a:t>
            </a:r>
            <a:r>
              <a:rPr lang="en-US" altLang="zh-CN" sz="2400" b="1" dirty="0">
                <a:latin typeface="宋体" pitchFamily="2" charset="-122"/>
                <a:ea typeface="宋体" pitchFamily="2" charset="-122"/>
              </a:rPr>
              <a:t>KMnO</a:t>
            </a:r>
            <a:r>
              <a:rPr lang="en-US" altLang="zh-CN" sz="2400" b="1" baseline="-25000" dirty="0">
                <a:latin typeface="宋体" pitchFamily="2" charset="-122"/>
                <a:ea typeface="宋体" pitchFamily="2" charset="-122"/>
              </a:rPr>
              <a:t>4</a:t>
            </a:r>
            <a:r>
              <a:rPr lang="zh-CN" altLang="zh-CN" sz="2400" b="1" dirty="0">
                <a:latin typeface="宋体" pitchFamily="2" charset="-122"/>
                <a:ea typeface="宋体" pitchFamily="2" charset="-122"/>
              </a:rPr>
              <a:t>当成</a:t>
            </a:r>
            <a:r>
              <a:rPr lang="en-US" altLang="zh-CN" sz="2400" b="1" dirty="0">
                <a:latin typeface="宋体" pitchFamily="2" charset="-122"/>
                <a:ea typeface="宋体" pitchFamily="2" charset="-122"/>
              </a:rPr>
              <a:t>MnO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加入到</a:t>
            </a:r>
            <a:r>
              <a:rPr lang="en-US" altLang="zh-CN" sz="2400" b="1" dirty="0">
                <a:latin typeface="宋体" pitchFamily="2" charset="-122"/>
                <a:ea typeface="宋体" pitchFamily="2" charset="-122"/>
              </a:rPr>
              <a:t>KClO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中进行加热制取氧气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部分物质质量随时间变化如图所示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下列关于该过程的说法正确的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a:t>
            </a:r>
            <a:r>
              <a:rPr lang="en-US" altLang="zh-CN" sz="2400" b="1" i="1" dirty="0" smtClean="0">
                <a:latin typeface="宋体" pitchFamily="2" charset="-122"/>
                <a:ea typeface="宋体" pitchFamily="2" charset="-122"/>
              </a:rPr>
              <a:t>t</a:t>
            </a:r>
            <a:r>
              <a:rPr lang="en-US" altLang="zh-CN" sz="2400" b="1" baseline="-25000" dirty="0" smtClean="0">
                <a:latin typeface="宋体" pitchFamily="2" charset="-122"/>
                <a:ea typeface="宋体" pitchFamily="2" charset="-122"/>
              </a:rPr>
              <a:t>1</a:t>
            </a:r>
            <a:r>
              <a:rPr lang="zh-CN" altLang="zh-CN" sz="2400" b="1" dirty="0">
                <a:latin typeface="宋体" pitchFamily="2" charset="-122"/>
                <a:ea typeface="宋体" pitchFamily="2" charset="-122"/>
              </a:rPr>
              <a:t>时刻</a:t>
            </a:r>
            <a:r>
              <a:rPr lang="en-US" altLang="zh-CN" sz="2400" b="1" dirty="0">
                <a:latin typeface="宋体" pitchFamily="2" charset="-122"/>
                <a:ea typeface="宋体" pitchFamily="2" charset="-122"/>
              </a:rPr>
              <a:t>,KClO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开始分解</a:t>
            </a:r>
          </a:p>
          <a:p>
            <a:pPr>
              <a:lnSpc>
                <a:spcPct val="150000"/>
              </a:lnSpc>
            </a:pPr>
            <a:r>
              <a:rPr lang="en-US" altLang="zh-CN" sz="2400" b="1" dirty="0" smtClean="0">
                <a:latin typeface="宋体" pitchFamily="2" charset="-122"/>
                <a:ea typeface="宋体" pitchFamily="2" charset="-122"/>
              </a:rPr>
              <a:t>B.</a:t>
            </a:r>
            <a:r>
              <a:rPr lang="en-US" altLang="zh-CN" sz="2400" b="1" i="1" dirty="0" smtClean="0">
                <a:latin typeface="宋体" pitchFamily="2" charset="-122"/>
                <a:ea typeface="宋体" pitchFamily="2" charset="-122"/>
              </a:rPr>
              <a:t>t</a:t>
            </a:r>
            <a:r>
              <a:rPr lang="en-US" altLang="zh-CN" sz="2400" b="1" baseline="-25000" dirty="0" smtClean="0">
                <a:latin typeface="宋体" pitchFamily="2" charset="-122"/>
                <a:ea typeface="宋体" pitchFamily="2" charset="-122"/>
              </a:rPr>
              <a:t>2</a:t>
            </a:r>
            <a:r>
              <a:rPr lang="zh-CN" altLang="zh-CN" sz="2400" b="1" dirty="0">
                <a:latin typeface="宋体" pitchFamily="2" charset="-122"/>
                <a:ea typeface="宋体" pitchFamily="2" charset="-122"/>
              </a:rPr>
              <a:t>时刻</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开始产生</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曲线</a:t>
            </a: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代表</a:t>
            </a:r>
            <a:r>
              <a:rPr lang="en-US" altLang="zh-CN" sz="2400" b="1" dirty="0" err="1">
                <a:latin typeface="宋体" pitchFamily="2" charset="-122"/>
                <a:ea typeface="宋体" pitchFamily="2" charset="-122"/>
              </a:rPr>
              <a:t>KCl</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曲线</a:t>
            </a: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代表</a:t>
            </a:r>
            <a:r>
              <a:rPr lang="en-US" altLang="zh-CN" sz="2400" b="1" dirty="0" smtClean="0">
                <a:latin typeface="宋体" pitchFamily="2" charset="-122"/>
                <a:ea typeface="宋体" pitchFamily="2" charset="-122"/>
              </a:rPr>
              <a:t>MnO</a:t>
            </a:r>
            <a:r>
              <a:rPr lang="en-US" altLang="zh-CN" sz="2400" b="1" baseline="-25000" dirty="0" smtClean="0">
                <a:latin typeface="宋体" pitchFamily="2" charset="-122"/>
                <a:ea typeface="宋体" pitchFamily="2" charset="-122"/>
              </a:rPr>
              <a:t>2</a:t>
            </a:r>
            <a:endParaRPr lang="zh-CN" altLang="zh-CN" sz="2400" b="1" dirty="0">
              <a:latin typeface="宋体" pitchFamily="2" charset="-122"/>
              <a:ea typeface="宋体" pitchFamily="2" charset="-122"/>
            </a:endParaRPr>
          </a:p>
        </p:txBody>
      </p:sp>
      <p:sp>
        <p:nvSpPr>
          <p:cNvPr id="6" name="矩形 5"/>
          <p:cNvSpPr/>
          <p:nvPr/>
        </p:nvSpPr>
        <p:spPr>
          <a:xfrm>
            <a:off x="2049378" y="3091766"/>
            <a:ext cx="442153"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4" name="XD+121.eps" descr="id:2147506028;FounderCES"/>
          <p:cNvPicPr/>
          <p:nvPr/>
        </p:nvPicPr>
        <p:blipFill>
          <a:blip r:embed="rId2"/>
          <a:stretch>
            <a:fillRect/>
          </a:stretch>
        </p:blipFill>
        <p:spPr>
          <a:xfrm>
            <a:off x="5908901" y="3658756"/>
            <a:ext cx="2480090" cy="1961868"/>
          </a:xfrm>
          <a:prstGeom prst="rect">
            <a:avLst/>
          </a:prstGeom>
        </p:spPr>
      </p:pic>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117669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835233"/>
            <a:ext cx="6578421" cy="627895"/>
            <a:chOff x="1034884" y="629878"/>
            <a:chExt cx="6578421" cy="627895"/>
          </a:xfrm>
        </p:grpSpPr>
        <p:sp>
          <p:nvSpPr>
            <p:cNvPr id="17" name="圆角矩形 6">
              <a:hlinkClick r:id="rId4" action="ppaction://hlinksldjump"/>
            </p:cNvPr>
            <p:cNvSpPr/>
            <p:nvPr>
              <p:custDataLst>
                <p:tags r:id="rId1"/>
              </p:custDataLst>
            </p:nvPr>
          </p:nvSpPr>
          <p:spPr>
            <a:xfrm flipH="1">
              <a:off x="2642680" y="664479"/>
              <a:ext cx="4970625"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反应</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物或生成物的化学式判断</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8" name="矩形 27"/>
          <p:cNvSpPr/>
          <p:nvPr/>
        </p:nvSpPr>
        <p:spPr>
          <a:xfrm>
            <a:off x="6966210" y="3309318"/>
            <a:ext cx="40771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
        <p:nvSpPr>
          <p:cNvPr id="20" name="文本框 99"/>
          <p:cNvSpPr txBox="1">
            <a:spLocks noChangeArrowheads="1"/>
          </p:cNvSpPr>
          <p:nvPr/>
        </p:nvSpPr>
        <p:spPr bwMode="auto">
          <a:xfrm>
            <a:off x="720000" y="2636854"/>
            <a:ext cx="10596749"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·张家口一模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过氧化钙</a:t>
            </a:r>
            <a:r>
              <a:rPr lang="en-US" altLang="zh-CN" sz="2400" b="1" dirty="0">
                <a:latin typeface="宋体" pitchFamily="2" charset="-122"/>
                <a:ea typeface="宋体" pitchFamily="2" charset="-122"/>
              </a:rPr>
              <a:t>(CaO</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是一种鱼池增氧剂</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它能与水反应</a:t>
            </a:r>
            <a:r>
              <a:rPr lang="en-US" altLang="zh-CN" sz="2400" b="1" dirty="0" smtClean="0">
                <a:latin typeface="宋体" pitchFamily="2" charset="-122"/>
                <a:ea typeface="宋体" pitchFamily="2" charset="-122"/>
              </a:rPr>
              <a:t>:</a:t>
            </a:r>
          </a:p>
          <a:p>
            <a:pPr>
              <a:lnSpc>
                <a:spcPct val="150000"/>
              </a:lnSpc>
            </a:pPr>
            <a:r>
              <a:rPr lang="en-US" altLang="zh-CN" sz="2400" b="1" dirty="0" smtClean="0">
                <a:latin typeface="宋体" pitchFamily="2" charset="-122"/>
                <a:ea typeface="宋体" pitchFamily="2" charset="-122"/>
              </a:rPr>
              <a:t>2CaO</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+2H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    2X+O</a:t>
            </a:r>
            <a:r>
              <a:rPr lang="en-US" altLang="zh-CN" sz="2400" b="1" baseline="-25000" dirty="0" smtClean="0">
                <a:latin typeface="宋体" pitchFamily="2" charset="-122"/>
                <a:ea typeface="宋体" pitchFamily="2" charset="-122"/>
              </a:rPr>
              <a:t>2</a:t>
            </a:r>
            <a:r>
              <a:rPr lang="zh-CN" altLang="zh-CN" sz="2400" b="1" dirty="0">
                <a:latin typeface="宋体" pitchFamily="2" charset="-122"/>
                <a:ea typeface="宋体" pitchFamily="2" charset="-122"/>
              </a:rPr>
              <a:t>↑。下列说法正确的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A.X</a:t>
            </a:r>
            <a:r>
              <a:rPr lang="zh-CN" altLang="zh-CN" sz="2400" b="1" dirty="0">
                <a:latin typeface="宋体" pitchFamily="2" charset="-122"/>
                <a:ea typeface="宋体" pitchFamily="2" charset="-122"/>
              </a:rPr>
              <a:t>的化学式为</a:t>
            </a:r>
            <a:r>
              <a:rPr lang="en-US" altLang="zh-CN" sz="2400" b="1" dirty="0">
                <a:latin typeface="宋体" pitchFamily="2" charset="-122"/>
                <a:ea typeface="宋体" pitchFamily="2" charset="-122"/>
              </a:rPr>
              <a:t>CaCO</a:t>
            </a:r>
            <a:r>
              <a:rPr lang="en-US" altLang="zh-CN" sz="2400" b="1" baseline="-25000" dirty="0">
                <a:latin typeface="宋体" pitchFamily="2" charset="-122"/>
                <a:ea typeface="宋体" pitchFamily="2" charset="-122"/>
              </a:rPr>
              <a:t>3</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该反应属于置换反应</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反应前后氧元素化合价发生变化</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参加反应的</a:t>
            </a:r>
            <a:r>
              <a:rPr lang="en-US" altLang="zh-CN" sz="2400" b="1" dirty="0">
                <a:latin typeface="宋体" pitchFamily="2" charset="-122"/>
                <a:ea typeface="宋体" pitchFamily="2" charset="-122"/>
              </a:rPr>
              <a:t>CaO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和</a:t>
            </a:r>
            <a:r>
              <a:rPr lang="en-US" altLang="zh-CN" sz="2400" b="1" dirty="0">
                <a:latin typeface="宋体" pitchFamily="2" charset="-122"/>
                <a:ea typeface="宋体" pitchFamily="2" charset="-122"/>
              </a:rPr>
              <a:t>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a:t>
            </a:r>
            <a:r>
              <a:rPr lang="zh-CN" altLang="zh-CN" sz="2400" b="1" dirty="0">
                <a:latin typeface="宋体" pitchFamily="2" charset="-122"/>
                <a:ea typeface="宋体" pitchFamily="2" charset="-122"/>
              </a:rPr>
              <a:t>的质量等于生成</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的</a:t>
            </a:r>
            <a:r>
              <a:rPr lang="zh-CN" altLang="zh-CN" sz="2400" b="1" dirty="0" smtClean="0">
                <a:latin typeface="宋体" pitchFamily="2" charset="-122"/>
                <a:ea typeface="宋体" pitchFamily="2" charset="-122"/>
              </a:rPr>
              <a:t>质量</a:t>
            </a:r>
            <a:endParaRPr lang="zh-CN" altLang="zh-CN" sz="2400" b="1" dirty="0">
              <a:latin typeface="宋体" pitchFamily="2" charset="-122"/>
              <a:ea typeface="宋体" pitchFamily="2" charset="-122"/>
            </a:endParaRPr>
          </a:p>
        </p:txBody>
      </p:sp>
      <p:grpSp>
        <p:nvGrpSpPr>
          <p:cNvPr id="4" name="组合 3"/>
          <p:cNvGrpSpPr/>
          <p:nvPr/>
        </p:nvGrpSpPr>
        <p:grpSpPr>
          <a:xfrm>
            <a:off x="2356982" y="3510791"/>
            <a:ext cx="411060" cy="29360"/>
            <a:chOff x="2356982" y="3510791"/>
            <a:chExt cx="411060" cy="29360"/>
          </a:xfrm>
        </p:grpSpPr>
        <p:cxnSp>
          <p:nvCxnSpPr>
            <p:cNvPr id="8" name="直接连接符 7"/>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8071557" y="824822"/>
            <a:ext cx="1746910" cy="457900"/>
            <a:chOff x="8480182" y="1575737"/>
            <a:chExt cx="1678579" cy="520692"/>
          </a:xfrm>
        </p:grpSpPr>
        <p:sp>
          <p:nvSpPr>
            <p:cNvPr id="14" name="圆角矩形 1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355502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28190" y="1974972"/>
            <a:ext cx="1507958" cy="646331"/>
          </a:xfrm>
          <a:prstGeom prst="rect">
            <a:avLst/>
          </a:prstGeom>
        </p:spPr>
        <p:txBody>
          <a:bodyPr wrap="square">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a:t>
            </a:r>
            <a:r>
              <a:rPr lang="zh-CN" altLang="en-US" sz="2400" b="1" dirty="0">
                <a:solidFill>
                  <a:schemeClr val="accent2"/>
                </a:solidFill>
                <a:latin typeface="Times New Roman" pitchFamily="18" charset="0"/>
                <a:ea typeface="黑体" pitchFamily="49" charset="-122"/>
                <a:cs typeface="Times New Roman" pitchFamily="18" charset="0"/>
              </a:rPr>
              <a:t>解法</a:t>
            </a:r>
            <a:endParaRPr lang="en-US" altLang="zh-CN" b="1" dirty="0">
              <a:latin typeface="Times New Roman" pitchFamily="18" charset="0"/>
              <a:ea typeface="宋体" pitchFamily="2" charset="-122"/>
              <a:cs typeface="Times New Roman" pitchFamily="18" charset="0"/>
            </a:endParaRPr>
          </a:p>
        </p:txBody>
      </p:sp>
      <p:sp>
        <p:nvSpPr>
          <p:cNvPr id="4" name="TextBox 3"/>
          <p:cNvSpPr txBox="1"/>
          <p:nvPr/>
        </p:nvSpPr>
        <p:spPr>
          <a:xfrm>
            <a:off x="1349173" y="2613846"/>
            <a:ext cx="8449169" cy="1754326"/>
          </a:xfrm>
          <a:prstGeom prst="rect">
            <a:avLst/>
          </a:prstGeom>
          <a:noFill/>
        </p:spPr>
        <p:txBody>
          <a:bodyPr wrap="square" rtlCol="0">
            <a:spAutoFit/>
          </a:bodyPr>
          <a:lstStyle/>
          <a:p>
            <a:pPr algn="just">
              <a:lnSpc>
                <a:spcPct val="150000"/>
              </a:lnSpc>
            </a:pPr>
            <a:r>
              <a:rPr lang="zh-CN" altLang="zh-CN" sz="2400" b="1" dirty="0">
                <a:latin typeface="宋体" pitchFamily="2" charset="-122"/>
                <a:ea typeface="宋体" pitchFamily="2" charset="-122"/>
              </a:rPr>
              <a:t>根据质量守恒定律的实质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反应前后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原子种类、数目均不变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观察给出的反应的化学方程式等号两边原子的种类和数目</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进而推断出待求物质的化学式</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960498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965770" y="1317660"/>
            <a:ext cx="9741074" cy="2185214"/>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latin typeface="Times New Roman" pitchFamily="18" charset="0"/>
              <a:ea typeface="宋体" pitchFamily="2" charset="-122"/>
              <a:cs typeface="Times New Roman" pitchFamily="18" charset="0"/>
            </a:endParaRPr>
          </a:p>
          <a:p>
            <a:pPr>
              <a:lnSpc>
                <a:spcPts val="4000"/>
              </a:lnSpc>
            </a:pPr>
            <a:r>
              <a:rPr lang="en-US" altLang="zh-CN" sz="2400" b="1" dirty="0">
                <a:latin typeface="宋体" pitchFamily="2" charset="-122"/>
                <a:ea typeface="宋体" pitchFamily="2" charset="-122"/>
              </a:rPr>
              <a:t>1.(2021</a:t>
            </a:r>
            <a:r>
              <a:rPr lang="zh-CN" altLang="zh-CN" sz="2400" b="1" dirty="0">
                <a:latin typeface="宋体" pitchFamily="2" charset="-122"/>
                <a:ea typeface="宋体" pitchFamily="2" charset="-122"/>
              </a:rPr>
              <a:t>·保定唐县期末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碳酸氢铵在常温下就能分解</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其化学方程式</a:t>
            </a:r>
            <a:r>
              <a:rPr lang="zh-CN" altLang="zh-CN" sz="2400" b="1" dirty="0" smtClean="0">
                <a:latin typeface="宋体" pitchFamily="2" charset="-122"/>
                <a:ea typeface="宋体" pitchFamily="2" charset="-122"/>
              </a:rPr>
              <a:t>是</a:t>
            </a:r>
            <a:endParaRPr lang="en-US" altLang="zh-CN" sz="2400" b="1" dirty="0" smtClean="0">
              <a:latin typeface="宋体" pitchFamily="2" charset="-122"/>
              <a:ea typeface="宋体" pitchFamily="2" charset="-122"/>
            </a:endParaRPr>
          </a:p>
          <a:p>
            <a:pPr>
              <a:lnSpc>
                <a:spcPts val="4000"/>
              </a:lnSpc>
            </a:pPr>
            <a:r>
              <a:rPr lang="en-US" altLang="zh-CN" sz="2400" b="1" dirty="0" smtClean="0">
                <a:latin typeface="宋体" pitchFamily="2" charset="-122"/>
                <a:ea typeface="宋体" pitchFamily="2" charset="-122"/>
              </a:rPr>
              <a:t>NH</a:t>
            </a:r>
            <a:r>
              <a:rPr lang="en-US" altLang="zh-CN" sz="2400" b="1" baseline="-25000" dirty="0" smtClean="0">
                <a:latin typeface="宋体" pitchFamily="2" charset="-122"/>
                <a:ea typeface="宋体" pitchFamily="2" charset="-122"/>
              </a:rPr>
              <a:t>4</a:t>
            </a:r>
            <a:r>
              <a:rPr lang="en-US" altLang="zh-CN" sz="2400" b="1" dirty="0" smtClean="0">
                <a:latin typeface="宋体" pitchFamily="2" charset="-122"/>
                <a:ea typeface="宋体" pitchFamily="2" charset="-122"/>
              </a:rPr>
              <a:t>HCO</a:t>
            </a:r>
            <a:r>
              <a:rPr lang="en-US" altLang="zh-CN" sz="2400" b="1" baseline="-25000" dirty="0" smtClean="0">
                <a:latin typeface="宋体" pitchFamily="2" charset="-122"/>
                <a:ea typeface="宋体" pitchFamily="2" charset="-122"/>
              </a:rPr>
              <a:t>3</a:t>
            </a:r>
            <a:r>
              <a:rPr lang="en-US" altLang="zh-CN" sz="2400" b="1" dirty="0" smtClean="0">
                <a:latin typeface="宋体" pitchFamily="2" charset="-122"/>
                <a:ea typeface="宋体" pitchFamily="2" charset="-122"/>
              </a:rPr>
              <a:t>    NH</a:t>
            </a:r>
            <a:r>
              <a:rPr lang="en-US" altLang="zh-CN" sz="2400" b="1" baseline="-25000" dirty="0" smtClean="0">
                <a:latin typeface="宋体" pitchFamily="2" charset="-122"/>
                <a:ea typeface="宋体" pitchFamily="2" charset="-122"/>
              </a:rPr>
              <a:t>3</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。根据质量守恒定律</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的化学式</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A.H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	</a:t>
            </a:r>
            <a:r>
              <a:rPr lang="en-US" altLang="zh-CN" sz="2400" b="1" dirty="0" smtClean="0">
                <a:latin typeface="宋体" pitchFamily="2" charset="-122"/>
                <a:ea typeface="宋体" pitchFamily="2" charset="-122"/>
              </a:rPr>
              <a:t>     B.H</a:t>
            </a:r>
            <a:r>
              <a:rPr lang="en-US" altLang="zh-CN" sz="2400" b="1" baseline="-25000" dirty="0" smtClean="0">
                <a:latin typeface="宋体" pitchFamily="2" charset="-122"/>
                <a:ea typeface="宋体" pitchFamily="2" charset="-122"/>
              </a:rPr>
              <a:t>2</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C.CO</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D.N</a:t>
            </a:r>
            <a:r>
              <a:rPr lang="en-US" altLang="zh-CN" sz="2400" b="1" baseline="-25000" dirty="0" smtClean="0">
                <a:latin typeface="宋体" pitchFamily="2" charset="-122"/>
                <a:ea typeface="宋体" pitchFamily="2" charset="-122"/>
              </a:rPr>
              <a:t>2</a:t>
            </a:r>
            <a:endParaRPr lang="zh-CN" altLang="zh-CN" sz="2400" b="1" dirty="0">
              <a:latin typeface="宋体" pitchFamily="2" charset="-122"/>
              <a:ea typeface="宋体" pitchFamily="2" charset="-122"/>
            </a:endParaRPr>
          </a:p>
        </p:txBody>
      </p:sp>
      <p:sp>
        <p:nvSpPr>
          <p:cNvPr id="6" name="矩形 5"/>
          <p:cNvSpPr/>
          <p:nvPr/>
        </p:nvSpPr>
        <p:spPr>
          <a:xfrm>
            <a:off x="9426795" y="2432670"/>
            <a:ext cx="413491"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grpSp>
        <p:nvGrpSpPr>
          <p:cNvPr id="4" name="组合 3"/>
          <p:cNvGrpSpPr/>
          <p:nvPr/>
        </p:nvGrpSpPr>
        <p:grpSpPr>
          <a:xfrm>
            <a:off x="2151452" y="2663503"/>
            <a:ext cx="411060" cy="29360"/>
            <a:chOff x="2356982" y="3510791"/>
            <a:chExt cx="411060" cy="29360"/>
          </a:xfrm>
        </p:grpSpPr>
        <p:cxnSp>
          <p:nvCxnSpPr>
            <p:cNvPr id="5" name="直接连接符 4"/>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965771" y="3435762"/>
            <a:ext cx="9545636" cy="3211135"/>
          </a:xfrm>
          <a:prstGeom prst="rect">
            <a:avLst/>
          </a:prstGeom>
          <a:noFill/>
        </p:spPr>
        <p:txBody>
          <a:bodyPr wrap="square" rtlCol="0">
            <a:spAutoFit/>
          </a:bodyPr>
          <a:lstStyle/>
          <a:p>
            <a:pPr algn="just">
              <a:lnSpc>
                <a:spcPct val="150000"/>
              </a:lnSpc>
            </a:pPr>
            <a:r>
              <a:rPr lang="en-US" altLang="zh-CN" sz="2400" b="1" dirty="0" smtClean="0">
                <a:latin typeface="宋体" pitchFamily="2" charset="-122"/>
                <a:ea typeface="宋体" pitchFamily="2" charset="-122"/>
              </a:rPr>
              <a:t>2</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·邯郸永年区期末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某纯净物</a:t>
            </a:r>
            <a:r>
              <a:rPr lang="en-US" altLang="zh-CN" sz="2400" b="1" dirty="0">
                <a:latin typeface="宋体" pitchFamily="2" charset="-122"/>
                <a:ea typeface="宋体" pitchFamily="2" charset="-122"/>
              </a:rPr>
              <a:t>M</a:t>
            </a:r>
            <a:r>
              <a:rPr lang="zh-CN" altLang="zh-CN" sz="2400" b="1" dirty="0">
                <a:latin typeface="宋体" pitchFamily="2" charset="-122"/>
                <a:ea typeface="宋体" pitchFamily="2" charset="-122"/>
              </a:rPr>
              <a:t>微热时分解生成</a:t>
            </a:r>
            <a:r>
              <a:rPr lang="en-US" altLang="zh-CN" sz="2400" b="1" dirty="0">
                <a:latin typeface="宋体" pitchFamily="2" charset="-122"/>
                <a:ea typeface="宋体" pitchFamily="2" charset="-122"/>
              </a:rPr>
              <a:t>NH</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a:t>
            </a:r>
          </a:p>
          <a:p>
            <a:pPr>
              <a:lnSpc>
                <a:spcPts val="4000"/>
              </a:lnSpc>
            </a:pPr>
            <a:r>
              <a:rPr lang="zh-CN" altLang="zh-CN" sz="2400" b="1" dirty="0">
                <a:latin typeface="宋体" pitchFamily="2" charset="-122"/>
                <a:ea typeface="宋体" pitchFamily="2" charset="-122"/>
              </a:rPr>
              <a:t>下列结论不正确的是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smtClean="0">
                <a:latin typeface="宋体" pitchFamily="2" charset="-122"/>
                <a:ea typeface="宋体" pitchFamily="2" charset="-122"/>
              </a:rPr>
              <a:t>A.M</a:t>
            </a:r>
            <a:r>
              <a:rPr lang="zh-CN" altLang="zh-CN" sz="2400" b="1" dirty="0">
                <a:latin typeface="宋体" pitchFamily="2" charset="-122"/>
                <a:ea typeface="宋体" pitchFamily="2" charset="-122"/>
              </a:rPr>
              <a:t>不稳定</a:t>
            </a:r>
          </a:p>
          <a:p>
            <a:pPr>
              <a:lnSpc>
                <a:spcPts val="4000"/>
              </a:lnSpc>
            </a:pPr>
            <a:r>
              <a:rPr lang="en-US" altLang="zh-CN" sz="2400" b="1" dirty="0" smtClean="0">
                <a:latin typeface="宋体" pitchFamily="2" charset="-122"/>
                <a:ea typeface="宋体" pitchFamily="2" charset="-122"/>
              </a:rPr>
              <a:t>B.M</a:t>
            </a:r>
            <a:r>
              <a:rPr lang="zh-CN" altLang="zh-CN" sz="2400" b="1" dirty="0">
                <a:latin typeface="宋体" pitchFamily="2" charset="-122"/>
                <a:ea typeface="宋体" pitchFamily="2" charset="-122"/>
              </a:rPr>
              <a:t>是化合物</a:t>
            </a:r>
          </a:p>
          <a:p>
            <a:pPr>
              <a:lnSpc>
                <a:spcPts val="4000"/>
              </a:lnSpc>
            </a:pPr>
            <a:r>
              <a:rPr lang="en-US" altLang="zh-CN" sz="2400" b="1" dirty="0" smtClean="0">
                <a:latin typeface="宋体" pitchFamily="2" charset="-122"/>
                <a:ea typeface="宋体" pitchFamily="2" charset="-122"/>
              </a:rPr>
              <a:t>C.M</a:t>
            </a:r>
            <a:r>
              <a:rPr lang="zh-CN" altLang="zh-CN" sz="2400" b="1" dirty="0">
                <a:latin typeface="宋体" pitchFamily="2" charset="-122"/>
                <a:ea typeface="宋体" pitchFamily="2" charset="-122"/>
              </a:rPr>
              <a:t>由四种元素组成</a:t>
            </a:r>
          </a:p>
          <a:p>
            <a:pPr>
              <a:lnSpc>
                <a:spcPts val="4000"/>
              </a:lnSpc>
            </a:pPr>
            <a:r>
              <a:rPr lang="en-US" altLang="zh-CN" sz="2400" b="1" dirty="0">
                <a:latin typeface="宋体" pitchFamily="2" charset="-122"/>
                <a:ea typeface="宋体" pitchFamily="2" charset="-122"/>
              </a:rPr>
              <a:t>D.M</a:t>
            </a:r>
            <a:r>
              <a:rPr lang="zh-CN" altLang="zh-CN" sz="2400" b="1" dirty="0">
                <a:latin typeface="宋体" pitchFamily="2" charset="-122"/>
                <a:ea typeface="宋体" pitchFamily="2" charset="-122"/>
              </a:rPr>
              <a:t>一定含有</a:t>
            </a:r>
            <a:r>
              <a:rPr lang="en-US" altLang="zh-CN" sz="2400" b="1" dirty="0">
                <a:latin typeface="宋体" pitchFamily="2" charset="-122"/>
                <a:ea typeface="宋体" pitchFamily="2" charset="-122"/>
              </a:rPr>
              <a:t>N</a:t>
            </a:r>
            <a:r>
              <a:rPr lang="zh-CN" altLang="zh-CN" sz="2400" b="1" dirty="0">
                <a:latin typeface="宋体" pitchFamily="2" charset="-122"/>
                <a:ea typeface="宋体" pitchFamily="2" charset="-122"/>
              </a:rPr>
              <a:t>元素、</a:t>
            </a:r>
            <a:r>
              <a:rPr lang="en-US" altLang="zh-CN" sz="2400" b="1" dirty="0">
                <a:latin typeface="宋体" pitchFamily="2" charset="-122"/>
                <a:ea typeface="宋体" pitchFamily="2" charset="-122"/>
              </a:rPr>
              <a:t>H</a:t>
            </a:r>
            <a:r>
              <a:rPr lang="zh-CN" altLang="zh-CN" sz="2400" b="1" dirty="0">
                <a:latin typeface="宋体" pitchFamily="2" charset="-122"/>
                <a:ea typeface="宋体" pitchFamily="2" charset="-122"/>
              </a:rPr>
              <a:t>元素、</a:t>
            </a: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元素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可能含有氧</a:t>
            </a:r>
            <a:r>
              <a:rPr lang="zh-CN" altLang="zh-CN" sz="2400" b="1" dirty="0" smtClean="0">
                <a:latin typeface="宋体" pitchFamily="2" charset="-122"/>
                <a:ea typeface="宋体" pitchFamily="2" charset="-122"/>
              </a:rPr>
              <a:t>元素</a:t>
            </a:r>
            <a:endParaRPr lang="zh-CN" altLang="zh-CN" sz="2400" b="1" dirty="0">
              <a:latin typeface="宋体" pitchFamily="2" charset="-122"/>
              <a:ea typeface="宋体" pitchFamily="2" charset="-122"/>
            </a:endParaRPr>
          </a:p>
        </p:txBody>
      </p:sp>
      <p:sp>
        <p:nvSpPr>
          <p:cNvPr id="9" name="矩形 8"/>
          <p:cNvSpPr/>
          <p:nvPr/>
        </p:nvSpPr>
        <p:spPr>
          <a:xfrm>
            <a:off x="4091396" y="4067382"/>
            <a:ext cx="413491"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grpSp>
        <p:nvGrpSpPr>
          <p:cNvPr id="10" name="组合 9"/>
          <p:cNvGrpSpPr/>
          <p:nvPr/>
        </p:nvGrpSpPr>
        <p:grpSpPr>
          <a:xfrm>
            <a:off x="8071557" y="824822"/>
            <a:ext cx="1746910" cy="457900"/>
            <a:chOff x="8480182" y="1575737"/>
            <a:chExt cx="1678579" cy="520692"/>
          </a:xfrm>
        </p:grpSpPr>
        <p:sp>
          <p:nvSpPr>
            <p:cNvPr id="11" name="圆角矩形 10"/>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367631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63948" y="2015815"/>
            <a:ext cx="9984354"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·唐山期末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将红色的氧化亚铜放入足量的稀硫酸中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可发生反应</a:t>
            </a:r>
            <a:r>
              <a:rPr lang="en-US" altLang="zh-CN" sz="2400" b="1" dirty="0">
                <a:latin typeface="宋体" pitchFamily="2" charset="-122"/>
                <a:ea typeface="宋体" pitchFamily="2" charset="-122"/>
              </a:rPr>
              <a:t>Cu</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SO</a:t>
            </a:r>
            <a:r>
              <a:rPr lang="en-US" altLang="zh-CN" sz="2400" b="1" baseline="-25000" dirty="0">
                <a:latin typeface="宋体" pitchFamily="2" charset="-122"/>
                <a:ea typeface="宋体" pitchFamily="2" charset="-122"/>
              </a:rPr>
              <a:t>4</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CuSO</a:t>
            </a:r>
            <a:r>
              <a:rPr lang="en-US" altLang="zh-CN" sz="2400" b="1" baseline="-25000" dirty="0" smtClean="0">
                <a:latin typeface="宋体" pitchFamily="2" charset="-122"/>
                <a:ea typeface="宋体" pitchFamily="2" charset="-122"/>
              </a:rPr>
              <a:t>4</a:t>
            </a:r>
            <a:r>
              <a:rPr lang="en-US" altLang="zh-CN" sz="2400" b="1" dirty="0" smtClean="0">
                <a:latin typeface="宋体" pitchFamily="2" charset="-122"/>
                <a:ea typeface="宋体" pitchFamily="2" charset="-122"/>
              </a:rPr>
              <a:t>+X+H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对该反应的下列说法中正确的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该反应属于分解反应</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生成物</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的化学式为</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2</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反应中有元素的化合价发生变化</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反应后得到的溶液呈</a:t>
            </a:r>
            <a:r>
              <a:rPr lang="zh-CN" altLang="zh-CN" sz="2400" b="1" dirty="0" smtClean="0">
                <a:latin typeface="宋体" pitchFamily="2" charset="-122"/>
                <a:ea typeface="宋体" pitchFamily="2" charset="-122"/>
              </a:rPr>
              <a:t>无色</a:t>
            </a:r>
            <a:endParaRPr lang="zh-CN" altLang="zh-CN" sz="2400" b="1" dirty="0">
              <a:latin typeface="宋体" pitchFamily="2" charset="-122"/>
              <a:ea typeface="宋体" pitchFamily="2" charset="-122"/>
            </a:endParaRPr>
          </a:p>
        </p:txBody>
      </p:sp>
      <p:sp>
        <p:nvSpPr>
          <p:cNvPr id="6" name="矩形 5"/>
          <p:cNvSpPr/>
          <p:nvPr/>
        </p:nvSpPr>
        <p:spPr>
          <a:xfrm>
            <a:off x="9465246" y="2654977"/>
            <a:ext cx="43376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grpSp>
        <p:nvGrpSpPr>
          <p:cNvPr id="4" name="组合 3"/>
          <p:cNvGrpSpPr/>
          <p:nvPr/>
        </p:nvGrpSpPr>
        <p:grpSpPr>
          <a:xfrm>
            <a:off x="2596068" y="2885810"/>
            <a:ext cx="411060" cy="29360"/>
            <a:chOff x="2356982" y="3510791"/>
            <a:chExt cx="411060" cy="29360"/>
          </a:xfrm>
        </p:grpSpPr>
        <p:cxnSp>
          <p:nvCxnSpPr>
            <p:cNvPr id="5" name="直接连接符 4"/>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731378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131061" y="1731976"/>
            <a:ext cx="10026297" cy="2308324"/>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·岳阳岳阳县一模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对公共场所用过氧乙酸溶液进行消毒是</a:t>
            </a:r>
            <a:r>
              <a:rPr lang="zh-CN" altLang="zh-CN" sz="2400" b="1" dirty="0" smtClean="0">
                <a:latin typeface="宋体" pitchFamily="2" charset="-122"/>
                <a:ea typeface="宋体" pitchFamily="2" charset="-122"/>
              </a:rPr>
              <a:t>预防</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“新冠肺炎”</a:t>
            </a:r>
            <a:r>
              <a:rPr lang="zh-CN" altLang="zh-CN" sz="2400" b="1" dirty="0">
                <a:latin typeface="宋体" pitchFamily="2" charset="-122"/>
                <a:ea typeface="宋体" pitchFamily="2" charset="-122"/>
              </a:rPr>
              <a:t>的措施之一。已知过氧乙酸有较强的腐蚀性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并容易分解</a:t>
            </a:r>
            <a:r>
              <a:rPr lang="en-US" altLang="zh-CN" sz="2400" b="1" dirty="0" smtClean="0">
                <a:latin typeface="宋体" pitchFamily="2" charset="-122"/>
                <a:ea typeface="宋体" pitchFamily="2" charset="-122"/>
              </a:rPr>
              <a:t>:</a:t>
            </a:r>
          </a:p>
          <a:p>
            <a:pPr>
              <a:lnSpc>
                <a:spcPct val="150000"/>
              </a:lnSpc>
            </a:pPr>
            <a:r>
              <a:rPr lang="en-US" altLang="zh-CN" sz="2400" b="1" dirty="0" smtClean="0">
                <a:latin typeface="宋体" pitchFamily="2" charset="-122"/>
                <a:ea typeface="宋体" pitchFamily="2" charset="-122"/>
              </a:rPr>
              <a:t>2C</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H</a:t>
            </a:r>
            <a:r>
              <a:rPr lang="en-US" altLang="zh-CN" sz="2400" b="1" baseline="-25000" dirty="0" smtClean="0">
                <a:latin typeface="宋体" pitchFamily="2" charset="-122"/>
                <a:ea typeface="宋体" pitchFamily="2" charset="-122"/>
              </a:rPr>
              <a:t>4</a:t>
            </a:r>
            <a:r>
              <a:rPr lang="en-US" altLang="zh-CN" sz="2400" b="1" dirty="0" smtClean="0">
                <a:latin typeface="宋体" pitchFamily="2" charset="-122"/>
                <a:ea typeface="宋体" pitchFamily="2" charset="-122"/>
              </a:rPr>
              <a:t>O</a:t>
            </a:r>
            <a:r>
              <a:rPr lang="en-US" altLang="zh-CN" sz="2400" b="1" baseline="-25000" dirty="0" smtClean="0">
                <a:latin typeface="宋体" pitchFamily="2" charset="-122"/>
                <a:ea typeface="宋体" pitchFamily="2" charset="-122"/>
              </a:rPr>
              <a:t>3</a:t>
            </a:r>
            <a:r>
              <a:rPr lang="en-US" altLang="zh-CN" sz="2400" b="1" dirty="0" smtClean="0">
                <a:latin typeface="宋体" pitchFamily="2" charset="-122"/>
                <a:ea typeface="宋体" pitchFamily="2" charset="-122"/>
              </a:rPr>
              <a:t>    2X+O</a:t>
            </a:r>
            <a:r>
              <a:rPr lang="en-US" altLang="zh-CN" sz="2400" b="1" baseline="-25000" dirty="0" smtClean="0">
                <a:latin typeface="宋体" pitchFamily="2" charset="-122"/>
                <a:ea typeface="宋体" pitchFamily="2" charset="-122"/>
              </a:rPr>
              <a:t>2</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则</a:t>
            </a:r>
            <a:r>
              <a:rPr lang="en-US" altLang="zh-CN" sz="2400" b="1" dirty="0">
                <a:latin typeface="宋体" pitchFamily="2" charset="-122"/>
                <a:ea typeface="宋体" pitchFamily="2" charset="-122"/>
              </a:rPr>
              <a:t>X</a:t>
            </a:r>
            <a:r>
              <a:rPr lang="zh-CN" altLang="zh-CN" sz="2400" b="1" dirty="0" smtClean="0">
                <a:latin typeface="宋体" pitchFamily="2" charset="-122"/>
                <a:ea typeface="宋体" pitchFamily="2" charset="-122"/>
              </a:rPr>
              <a:t>为</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A.C</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H</a:t>
            </a:r>
            <a:r>
              <a:rPr lang="en-US" altLang="zh-CN" sz="2400" b="1" baseline="-25000" dirty="0">
                <a:latin typeface="宋体" pitchFamily="2" charset="-122"/>
                <a:ea typeface="宋体" pitchFamily="2" charset="-122"/>
              </a:rPr>
              <a:t>4</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B.C</a:t>
            </a:r>
            <a:r>
              <a:rPr lang="en-US" altLang="zh-CN" sz="2400" b="1" baseline="-25000" dirty="0">
                <a:latin typeface="宋体" pitchFamily="2" charset="-122"/>
                <a:ea typeface="宋体" pitchFamily="2" charset="-122"/>
              </a:rPr>
              <a:t>4</a:t>
            </a:r>
            <a:r>
              <a:rPr lang="en-US" altLang="zh-CN" sz="2400" b="1" dirty="0">
                <a:latin typeface="宋体" pitchFamily="2" charset="-122"/>
                <a:ea typeface="宋体" pitchFamily="2" charset="-122"/>
              </a:rPr>
              <a:t>H</a:t>
            </a:r>
            <a:r>
              <a:rPr lang="en-US" altLang="zh-CN" sz="2400" b="1" baseline="-25000" dirty="0">
                <a:latin typeface="宋体" pitchFamily="2" charset="-122"/>
                <a:ea typeface="宋体" pitchFamily="2" charset="-122"/>
              </a:rPr>
              <a:t>8</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C.C</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H</a:t>
            </a:r>
            <a:r>
              <a:rPr lang="en-US" altLang="zh-CN" sz="2400" b="1" baseline="-25000" dirty="0">
                <a:latin typeface="宋体" pitchFamily="2" charset="-122"/>
                <a:ea typeface="宋体" pitchFamily="2" charset="-122"/>
              </a:rPr>
              <a:t>4</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4</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D.C</a:t>
            </a:r>
            <a:r>
              <a:rPr lang="en-US" altLang="zh-CN" sz="2400" b="1" baseline="-25000" dirty="0" smtClean="0">
                <a:latin typeface="宋体" pitchFamily="2" charset="-122"/>
                <a:ea typeface="宋体" pitchFamily="2" charset="-122"/>
              </a:rPr>
              <a:t>4</a:t>
            </a:r>
            <a:r>
              <a:rPr lang="en-US" altLang="zh-CN" sz="2400" b="1" dirty="0" smtClean="0">
                <a:latin typeface="宋体" pitchFamily="2" charset="-122"/>
                <a:ea typeface="宋体" pitchFamily="2" charset="-122"/>
              </a:rPr>
              <a:t>H</a:t>
            </a:r>
            <a:r>
              <a:rPr lang="en-US" altLang="zh-CN" sz="2400" b="1" baseline="-25000" dirty="0" smtClean="0">
                <a:latin typeface="宋体" pitchFamily="2" charset="-122"/>
                <a:ea typeface="宋体" pitchFamily="2" charset="-122"/>
              </a:rPr>
              <a:t>8</a:t>
            </a:r>
            <a:r>
              <a:rPr lang="en-US" altLang="zh-CN" sz="2400" b="1" dirty="0" smtClean="0">
                <a:latin typeface="宋体" pitchFamily="2" charset="-122"/>
                <a:ea typeface="宋体" pitchFamily="2" charset="-122"/>
              </a:rPr>
              <a:t>O</a:t>
            </a:r>
            <a:r>
              <a:rPr lang="en-US" altLang="zh-CN" sz="2400" b="1" baseline="-25000" dirty="0" smtClean="0">
                <a:latin typeface="宋体" pitchFamily="2" charset="-122"/>
                <a:ea typeface="宋体" pitchFamily="2" charset="-122"/>
              </a:rPr>
              <a:t>4</a:t>
            </a:r>
            <a:endParaRPr lang="zh-CN" altLang="zh-CN" sz="2400" b="1" dirty="0">
              <a:latin typeface="宋体" pitchFamily="2" charset="-122"/>
              <a:ea typeface="宋体" pitchFamily="2" charset="-122"/>
            </a:endParaRPr>
          </a:p>
        </p:txBody>
      </p:sp>
      <p:sp>
        <p:nvSpPr>
          <p:cNvPr id="6" name="矩形 5"/>
          <p:cNvSpPr/>
          <p:nvPr/>
        </p:nvSpPr>
        <p:spPr>
          <a:xfrm>
            <a:off x="5002302" y="2931814"/>
            <a:ext cx="366652"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
        <p:nvSpPr>
          <p:cNvPr id="4" name="TextBox 3"/>
          <p:cNvSpPr txBox="1"/>
          <p:nvPr/>
        </p:nvSpPr>
        <p:spPr>
          <a:xfrm>
            <a:off x="1131061" y="4263724"/>
            <a:ext cx="9808183" cy="1754326"/>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·石家庄正定县期中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氯碱工业是以电解食盐</a:t>
            </a:r>
            <a:r>
              <a:rPr lang="en-US" altLang="zh-CN" sz="2400" b="1" dirty="0">
                <a:latin typeface="宋体" pitchFamily="2" charset="-122"/>
                <a:ea typeface="宋体" pitchFamily="2" charset="-122"/>
              </a:rPr>
              <a:t>(</a:t>
            </a:r>
            <a:r>
              <a:rPr lang="en-US" altLang="zh-CN" sz="2400" b="1" dirty="0" err="1">
                <a:latin typeface="宋体" pitchFamily="2" charset="-122"/>
                <a:ea typeface="宋体" pitchFamily="2" charset="-122"/>
              </a:rPr>
              <a:t>NaCl</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水为基础的基本化学工业</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电解食盐水的反应不可能生成的是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A.NaNO</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	B.Cl</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C.H</a:t>
            </a:r>
            <a:r>
              <a:rPr lang="en-US" altLang="zh-CN" sz="2400" b="1" baseline="-25000" dirty="0" smtClean="0">
                <a:latin typeface="宋体" pitchFamily="2" charset="-122"/>
                <a:ea typeface="宋体" pitchFamily="2" charset="-122"/>
              </a:rPr>
              <a:t>2</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a:t>
            </a:r>
            <a:r>
              <a:rPr lang="en-US" altLang="zh-CN" sz="2400" b="1" dirty="0" err="1" smtClean="0">
                <a:latin typeface="宋体" pitchFamily="2" charset="-122"/>
                <a:ea typeface="宋体" pitchFamily="2" charset="-122"/>
              </a:rPr>
              <a:t>D.NaOH</a:t>
            </a:r>
            <a:endParaRPr lang="zh-CN" altLang="zh-CN" sz="2400" b="1" dirty="0">
              <a:latin typeface="宋体" pitchFamily="2" charset="-122"/>
              <a:ea typeface="宋体" pitchFamily="2" charset="-122"/>
            </a:endParaRPr>
          </a:p>
        </p:txBody>
      </p:sp>
      <p:grpSp>
        <p:nvGrpSpPr>
          <p:cNvPr id="5" name="组合 4"/>
          <p:cNvGrpSpPr/>
          <p:nvPr/>
        </p:nvGrpSpPr>
        <p:grpSpPr>
          <a:xfrm>
            <a:off x="2277286" y="3162647"/>
            <a:ext cx="411060" cy="29360"/>
            <a:chOff x="2356982" y="3510791"/>
            <a:chExt cx="411060" cy="29360"/>
          </a:xfrm>
        </p:grpSpPr>
        <p:cxnSp>
          <p:nvCxnSpPr>
            <p:cNvPr id="7" name="直接连接符 6"/>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89451" y="4910054"/>
            <a:ext cx="366652"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grpSp>
        <p:nvGrpSpPr>
          <p:cNvPr id="10" name="组合 9"/>
          <p:cNvGrpSpPr/>
          <p:nvPr/>
        </p:nvGrpSpPr>
        <p:grpSpPr>
          <a:xfrm>
            <a:off x="8071557" y="824822"/>
            <a:ext cx="1746910" cy="457900"/>
            <a:chOff x="8480182" y="1575737"/>
            <a:chExt cx="1678579" cy="520692"/>
          </a:xfrm>
        </p:grpSpPr>
        <p:sp>
          <p:nvSpPr>
            <p:cNvPr id="11" name="圆角矩形 10"/>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18631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636340"/>
            <a:ext cx="4590230" cy="627895"/>
            <a:chOff x="1034884" y="629878"/>
            <a:chExt cx="4590230" cy="627895"/>
          </a:xfrm>
        </p:grpSpPr>
        <p:sp>
          <p:nvSpPr>
            <p:cNvPr id="17" name="圆角矩形 6">
              <a:hlinkClick r:id="rId4" action="ppaction://hlinksldjump"/>
            </p:cNvPr>
            <p:cNvSpPr/>
            <p:nvPr>
              <p:custDataLst>
                <p:tags r:id="rId1"/>
              </p:custDataLst>
            </p:nvPr>
          </p:nvSpPr>
          <p:spPr>
            <a:xfrm flipH="1">
              <a:off x="2642681" y="664479"/>
              <a:ext cx="2982433"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图表数据分析</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题型三</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2584393"/>
            <a:ext cx="10672250"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一定条件下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甲、乙、丙、丁四种物质在密闭容器中反应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测得反应前后各物质的质量分数如图所示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反应中甲、丙质量比为</a:t>
            </a:r>
            <a:r>
              <a:rPr lang="en-US" altLang="zh-CN" sz="2400" b="1" dirty="0">
                <a:latin typeface="宋体" pitchFamily="2" charset="-122"/>
                <a:ea typeface="宋体" pitchFamily="2" charset="-122"/>
              </a:rPr>
              <a:t>24∶35</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丁一定是催化剂</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该反应是化合反应</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丙可能是</a:t>
            </a:r>
            <a:r>
              <a:rPr lang="zh-CN" altLang="zh-CN" sz="2400" b="1" dirty="0" smtClean="0">
                <a:latin typeface="宋体" pitchFamily="2" charset="-122"/>
                <a:ea typeface="宋体" pitchFamily="2" charset="-122"/>
              </a:rPr>
              <a:t>化合物</a:t>
            </a:r>
            <a:r>
              <a:rPr lang="zh-CN" altLang="en-US" sz="2400" b="1" dirty="0" smtClean="0">
                <a:latin typeface="宋体" pitchFamily="2" charset="-122"/>
                <a:ea typeface="宋体" pitchFamily="2" charset="-122"/>
                <a:cs typeface="Times New Roman" pitchFamily="18" charset="0"/>
              </a:rPr>
              <a:t>  </a:t>
            </a:r>
            <a:endParaRPr lang="en-US" altLang="zh-CN" sz="2400" b="1" dirty="0">
              <a:latin typeface="宋体" pitchFamily="2" charset="-122"/>
              <a:ea typeface="宋体" pitchFamily="2" charset="-122"/>
              <a:cs typeface="Times New Roman" pitchFamily="18" charset="0"/>
            </a:endParaRPr>
          </a:p>
        </p:txBody>
      </p:sp>
      <p:sp>
        <p:nvSpPr>
          <p:cNvPr id="28" name="矩形 27"/>
          <p:cNvSpPr/>
          <p:nvPr/>
        </p:nvSpPr>
        <p:spPr>
          <a:xfrm>
            <a:off x="9951017" y="3220799"/>
            <a:ext cx="416102"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8" name="XD+122.eps" descr="id:2147506058;FounderCES"/>
          <p:cNvPicPr/>
          <p:nvPr/>
        </p:nvPicPr>
        <p:blipFill>
          <a:blip r:embed="rId5"/>
          <a:stretch>
            <a:fillRect/>
          </a:stretch>
        </p:blipFill>
        <p:spPr>
          <a:xfrm>
            <a:off x="6707210" y="3772574"/>
            <a:ext cx="2991367" cy="2312029"/>
          </a:xfrm>
          <a:prstGeom prst="rect">
            <a:avLst/>
          </a:prstGeom>
        </p:spPr>
      </p:pic>
      <p:grpSp>
        <p:nvGrpSpPr>
          <p:cNvPr id="9" name="组合 8"/>
          <p:cNvGrpSpPr/>
          <p:nvPr/>
        </p:nvGrpSpPr>
        <p:grpSpPr>
          <a:xfrm>
            <a:off x="8071557" y="824822"/>
            <a:ext cx="1746910" cy="457900"/>
            <a:chOff x="8480182" y="1575737"/>
            <a:chExt cx="1678579" cy="520692"/>
          </a:xfrm>
        </p:grpSpPr>
        <p:sp>
          <p:nvSpPr>
            <p:cNvPr id="10" name="圆角矩形 9"/>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25">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814280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120345"/>
            <a:ext cx="5454296" cy="627895"/>
            <a:chOff x="1034884" y="629878"/>
            <a:chExt cx="5454296" cy="627895"/>
          </a:xfrm>
        </p:grpSpPr>
        <p:sp>
          <p:nvSpPr>
            <p:cNvPr id="7" name="圆角矩形 6">
              <a:hlinkClick r:id="rId5" action="ppaction://hlinksldjump"/>
            </p:cNvPr>
            <p:cNvSpPr/>
            <p:nvPr>
              <p:custDataLst>
                <p:tags r:id="rId1"/>
              </p:custDataLst>
            </p:nvPr>
          </p:nvSpPr>
          <p:spPr>
            <a:xfrm flipH="1">
              <a:off x="2642679" y="664479"/>
              <a:ext cx="3846501"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质量守恒定律的验证</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809976"/>
            <a:ext cx="9098467" cy="386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4200"/>
              </a:lnSpc>
            </a:pPr>
            <a:r>
              <a:rPr lang="en-US" altLang="zh-CN" sz="2400" b="1" dirty="0">
                <a:latin typeface="宋体" pitchFamily="2" charset="-122"/>
                <a:ea typeface="宋体" pitchFamily="2" charset="-122"/>
              </a:rPr>
              <a:t>1.(2015</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,14)</a:t>
            </a:r>
            <a:r>
              <a:rPr lang="zh-CN" altLang="zh-CN" sz="2400" b="1" dirty="0">
                <a:latin typeface="宋体" pitchFamily="2" charset="-122"/>
                <a:ea typeface="宋体" pitchFamily="2" charset="-122"/>
              </a:rPr>
              <a:t>下列对如图中所示内容的解读正确的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2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四冲程汽油机的做功冲程</a:t>
            </a:r>
          </a:p>
          <a:p>
            <a:pPr>
              <a:lnSpc>
                <a:spcPts val="42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乙</a:t>
            </a:r>
            <a:r>
              <a:rPr lang="en-US" altLang="zh-CN" sz="2400" b="1" dirty="0">
                <a:latin typeface="宋体" pitchFamily="2" charset="-122"/>
                <a:ea typeface="宋体" pitchFamily="2" charset="-122"/>
              </a:rPr>
              <a:t>:M</a:t>
            </a:r>
            <a:r>
              <a:rPr lang="zh-CN" altLang="zh-CN" sz="2400" b="1" dirty="0">
                <a:latin typeface="宋体" pitchFamily="2" charset="-122"/>
                <a:ea typeface="宋体" pitchFamily="2" charset="-122"/>
              </a:rPr>
              <a:t>管中水面上升说明流体</a:t>
            </a:r>
            <a:r>
              <a:rPr lang="zh-CN" altLang="zh-CN" sz="2400" b="1" dirty="0" smtClean="0">
                <a:latin typeface="宋体" pitchFamily="2" charset="-122"/>
                <a:ea typeface="宋体" pitchFamily="2" charset="-122"/>
              </a:rPr>
              <a:t>中</a:t>
            </a:r>
            <a:endParaRPr lang="en-US" altLang="zh-CN" sz="2400" b="1" dirty="0" smtClean="0">
              <a:latin typeface="宋体" pitchFamily="2" charset="-122"/>
              <a:ea typeface="宋体" pitchFamily="2" charset="-122"/>
            </a:endParaRPr>
          </a:p>
          <a:p>
            <a:pPr>
              <a:lnSpc>
                <a:spcPts val="4200"/>
              </a:lnSpc>
            </a:pPr>
            <a:r>
              <a:rPr lang="zh-CN" altLang="zh-CN" sz="2400" b="1" dirty="0" smtClean="0">
                <a:latin typeface="宋体" pitchFamily="2" charset="-122"/>
                <a:ea typeface="宋体" pitchFamily="2" charset="-122"/>
              </a:rPr>
              <a:t>流速大</a:t>
            </a:r>
            <a:r>
              <a:rPr lang="zh-CN" altLang="zh-CN" sz="2400" b="1" dirty="0">
                <a:latin typeface="宋体" pitchFamily="2" charset="-122"/>
                <a:ea typeface="宋体" pitchFamily="2" charset="-122"/>
              </a:rPr>
              <a:t>的地方压强大</a:t>
            </a:r>
          </a:p>
          <a:p>
            <a:pPr>
              <a:lnSpc>
                <a:spcPts val="42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量筒内液体的体积为</a:t>
            </a:r>
            <a:r>
              <a:rPr lang="en-US" altLang="zh-CN" sz="2400" b="1" dirty="0">
                <a:latin typeface="宋体" pitchFamily="2" charset="-122"/>
                <a:ea typeface="宋体" pitchFamily="2" charset="-122"/>
              </a:rPr>
              <a:t>40 mL</a:t>
            </a:r>
            <a:endParaRPr lang="zh-CN" altLang="zh-CN" sz="2400" b="1" dirty="0">
              <a:latin typeface="宋体" pitchFamily="2" charset="-122"/>
              <a:ea typeface="宋体" pitchFamily="2" charset="-122"/>
            </a:endParaRPr>
          </a:p>
          <a:p>
            <a:pPr>
              <a:lnSpc>
                <a:spcPts val="42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反应后天平指针偏右</a:t>
            </a:r>
            <a:r>
              <a:rPr lang="zh-CN" altLang="zh-CN" sz="2400" b="1" dirty="0" smtClean="0">
                <a:latin typeface="宋体" pitchFamily="2" charset="-122"/>
                <a:ea typeface="宋体" pitchFamily="2" charset="-122"/>
              </a:rPr>
              <a:t>说明</a:t>
            </a:r>
            <a:endParaRPr lang="en-US" altLang="zh-CN" sz="2400" b="1" dirty="0" smtClean="0">
              <a:latin typeface="宋体" pitchFamily="2" charset="-122"/>
              <a:ea typeface="宋体" pitchFamily="2" charset="-122"/>
            </a:endParaRPr>
          </a:p>
          <a:p>
            <a:pPr>
              <a:lnSpc>
                <a:spcPts val="4200"/>
              </a:lnSpc>
            </a:pPr>
            <a:r>
              <a:rPr lang="zh-CN" altLang="zh-CN" sz="2400" b="1" dirty="0" smtClean="0">
                <a:latin typeface="宋体" pitchFamily="2" charset="-122"/>
                <a:ea typeface="宋体" pitchFamily="2" charset="-122"/>
              </a:rPr>
              <a:t>该反应</a:t>
            </a:r>
            <a:r>
              <a:rPr lang="zh-CN" altLang="zh-CN" sz="2400" b="1" dirty="0">
                <a:latin typeface="宋体" pitchFamily="2" charset="-122"/>
                <a:ea typeface="宋体" pitchFamily="2" charset="-122"/>
              </a:rPr>
              <a:t>不符合</a:t>
            </a:r>
            <a:r>
              <a:rPr lang="zh-CN" altLang="zh-CN" sz="2400" b="1" dirty="0" smtClean="0">
                <a:latin typeface="宋体" pitchFamily="2" charset="-122"/>
                <a:ea typeface="宋体" pitchFamily="2" charset="-122"/>
              </a:rPr>
              <a:t>质量守恒定律</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916271" y="2893596"/>
            <a:ext cx="485812"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A</a:t>
            </a:r>
            <a:endParaRPr lang="zh-CN" altLang="en-US" sz="2400" b="1" dirty="0">
              <a:solidFill>
                <a:srgbClr val="FF0000"/>
              </a:solidFill>
              <a:latin typeface="Times New Roman" pitchFamily="18" charset="0"/>
              <a:cs typeface="Times New Roman" pitchFamily="18" charset="0"/>
            </a:endParaRPr>
          </a:p>
        </p:txBody>
      </p:sp>
      <p:grpSp>
        <p:nvGrpSpPr>
          <p:cNvPr id="2" name="组合 1"/>
          <p:cNvGrpSpPr/>
          <p:nvPr/>
        </p:nvGrpSpPr>
        <p:grpSpPr>
          <a:xfrm>
            <a:off x="2574681" y="1276195"/>
            <a:ext cx="5882885" cy="729465"/>
            <a:chOff x="823582" y="935961"/>
            <a:chExt cx="5767939" cy="729465"/>
          </a:xfrm>
        </p:grpSpPr>
        <p:sp>
          <p:nvSpPr>
            <p:cNvPr id="13" name="圆角矩形 12">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数据链接</a:t>
              </a:r>
              <a:r>
                <a:rPr kumimoji="1" lang="en-US" altLang="zh-CN" sz="2800" b="1" dirty="0">
                  <a:latin typeface="宋体" pitchFamily="2" charset="-122"/>
                  <a:ea typeface="宋体" pitchFamily="2" charset="-122"/>
                </a:rPr>
                <a:t> </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真题试做</a:t>
              </a:r>
              <a:endParaRPr kumimoji="1" lang="zh-CN" altLang="en-US" sz="2800" b="1" dirty="0">
                <a:latin typeface="宋体" pitchFamily="2" charset="-122"/>
                <a:ea typeface="宋体" pitchFamily="2" charset="-122"/>
              </a:endParaRPr>
            </a:p>
          </p:txBody>
        </p:sp>
        <p:sp>
          <p:nvSpPr>
            <p:cNvPr id="15" name="椭圆 14">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1</a:t>
              </a:r>
              <a:endParaRPr lang="zh-CN" altLang="en-US" sz="2800" b="1" dirty="0">
                <a:solidFill>
                  <a:schemeClr val="bg1"/>
                </a:solidFill>
                <a:latin typeface="Times New Roman" pitchFamily="18" charset="0"/>
                <a:ea typeface="宋体" pitchFamily="2" charset="-122"/>
                <a:cs typeface="Times New Roman" pitchFamily="18" charset="0"/>
              </a:endParaRPr>
            </a:p>
          </p:txBody>
        </p:sp>
      </p:grpSp>
      <p:pic>
        <p:nvPicPr>
          <p:cNvPr id="17" name="11301.eps" descr="id:2147505883;FounderCES"/>
          <p:cNvPicPr/>
          <p:nvPr/>
        </p:nvPicPr>
        <p:blipFill>
          <a:blip r:embed="rId7"/>
          <a:stretch>
            <a:fillRect/>
          </a:stretch>
        </p:blipFill>
        <p:spPr>
          <a:xfrm>
            <a:off x="5828594" y="3911954"/>
            <a:ext cx="4822020" cy="1993890"/>
          </a:xfrm>
          <a:prstGeom prst="rect">
            <a:avLst/>
          </a:prstGeom>
        </p:spPr>
      </p:pic>
    </p:spTree>
    <p:extLst>
      <p:ext uri="{BB962C8B-B14F-4D97-AF65-F5344CB8AC3E}">
        <p14:creationId xmlns:p14="http://schemas.microsoft.com/office/powerpoint/2010/main" xmlns="" val="1227647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9625" y="984964"/>
            <a:ext cx="1541513" cy="646331"/>
          </a:xfrm>
          <a:prstGeom prst="rect">
            <a:avLst/>
          </a:prstGeom>
        </p:spPr>
        <p:txBody>
          <a:bodyPr wrap="square">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a:t>
            </a:r>
            <a:r>
              <a:rPr lang="zh-CN" altLang="en-US" sz="2400" b="1" dirty="0">
                <a:solidFill>
                  <a:schemeClr val="accent2"/>
                </a:solidFill>
                <a:latin typeface="Times New Roman" pitchFamily="18" charset="0"/>
                <a:ea typeface="黑体" pitchFamily="49" charset="-122"/>
                <a:cs typeface="Times New Roman" pitchFamily="18" charset="0"/>
              </a:rPr>
              <a:t>解法</a:t>
            </a:r>
            <a:endParaRPr lang="en-US" altLang="zh-CN" b="1" dirty="0">
              <a:latin typeface="Times New Roman" pitchFamily="18" charset="0"/>
              <a:ea typeface="宋体" pitchFamily="2" charset="-122"/>
              <a:cs typeface="Times New Roman" pitchFamily="18" charset="0"/>
            </a:endParaRPr>
          </a:p>
        </p:txBody>
      </p:sp>
      <p:sp>
        <p:nvSpPr>
          <p:cNvPr id="4" name="TextBox 3"/>
          <p:cNvSpPr txBox="1"/>
          <p:nvPr/>
        </p:nvSpPr>
        <p:spPr>
          <a:xfrm>
            <a:off x="555735" y="1571198"/>
            <a:ext cx="11104963" cy="5078313"/>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解答质量守恒定律图表类试题时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首先对题目给出的数据进行分析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反应后质量增大的为生成物</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反应后质量减小的为反应物</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反应后质量不变的可能是催化剂</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也可能是与该反应无关的物质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然后再根据反应物和生成物的种类确定反应的类型以及计算反应的质量比等。</a:t>
            </a: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未知物质质量的计算可根据反应前后物质的总质量不变列出等式求得。</a:t>
            </a: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催化剂的特点</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两不变”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即能改变化学反应速率</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而本身的质量和化学性质在反应前后均不发生变化。“一变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两不变”三个条件都满足时才能称其为该反应的催化剂。催化剂针对某个化学反应来说才有意义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如不能笼统地说二氧化锰是催化剂</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而应该表达为二氧化锰是过氧化氢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或氯酸钾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分解的催化剂</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960498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19999" y="2319488"/>
            <a:ext cx="10749511" cy="3416320"/>
          </a:xfrm>
          <a:prstGeom prst="rect">
            <a:avLst/>
          </a:prstGeom>
          <a:noFill/>
        </p:spPr>
        <p:txBody>
          <a:bodyPr wrap="square" rtlCol="0">
            <a:spAutoFit/>
          </a:bodyPr>
          <a:lstStyle/>
          <a:p>
            <a:pPr>
              <a:lnSpc>
                <a:spcPct val="150000"/>
              </a:lnSpc>
            </a:pPr>
            <a:r>
              <a:rPr lang="en-US" altLang="zh-CN" sz="2400" b="1" dirty="0" smtClean="0">
                <a:latin typeface="宋体" pitchFamily="2" charset="-122"/>
                <a:ea typeface="宋体" pitchFamily="2" charset="-122"/>
              </a:rPr>
              <a:t>1</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·沧州南皮县一模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一定条件下的密闭容器内</a:t>
            </a:r>
            <a:r>
              <a:rPr lang="en-US" altLang="zh-CN" sz="2400" b="1" dirty="0">
                <a:latin typeface="宋体" pitchFamily="2" charset="-122"/>
                <a:ea typeface="宋体" pitchFamily="2" charset="-122"/>
              </a:rPr>
              <a:t>,</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1</a:t>
            </a:r>
            <a:r>
              <a:rPr lang="zh-CN" altLang="zh-CN" sz="2400" b="1" dirty="0">
                <a:latin typeface="宋体" pitchFamily="2" charset="-122"/>
                <a:ea typeface="宋体" pitchFamily="2" charset="-122"/>
              </a:rPr>
              <a:t>和</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时某化学反应中各物质的质量见下表。下列说法错误的是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err="1" smtClean="0">
                <a:latin typeface="宋体" pitchFamily="2" charset="-122"/>
                <a:ea typeface="宋体" pitchFamily="2" charset="-122"/>
              </a:rPr>
              <a:t>A.a</a:t>
            </a:r>
            <a:r>
              <a:rPr lang="zh-CN" altLang="zh-CN" sz="2400" b="1" dirty="0">
                <a:latin typeface="宋体" pitchFamily="2" charset="-122"/>
                <a:ea typeface="宋体" pitchFamily="2" charset="-122"/>
              </a:rPr>
              <a:t>等于</a:t>
            </a:r>
            <a:r>
              <a:rPr lang="en-US" altLang="zh-CN" sz="2400" b="1" dirty="0">
                <a:latin typeface="宋体" pitchFamily="2" charset="-122"/>
                <a:ea typeface="宋体" pitchFamily="2" charset="-122"/>
              </a:rPr>
              <a:t>12</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B.X</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Z</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M</a:t>
            </a:r>
            <a:r>
              <a:rPr lang="zh-CN" altLang="zh-CN" sz="2400" b="1" dirty="0">
                <a:latin typeface="宋体" pitchFamily="2" charset="-122"/>
                <a:ea typeface="宋体" pitchFamily="2" charset="-122"/>
              </a:rPr>
              <a:t>的质量变化量之比为</a:t>
            </a:r>
            <a:r>
              <a:rPr lang="en-US" altLang="zh-CN" sz="2400" b="1" dirty="0">
                <a:latin typeface="宋体" pitchFamily="2" charset="-122"/>
                <a:ea typeface="宋体" pitchFamily="2" charset="-122"/>
              </a:rPr>
              <a:t>19∶12∶7</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C.Y</a:t>
            </a:r>
            <a:r>
              <a:rPr lang="zh-CN" altLang="zh-CN" sz="2400" b="1" dirty="0">
                <a:latin typeface="宋体" pitchFamily="2" charset="-122"/>
                <a:ea typeface="宋体" pitchFamily="2" charset="-122"/>
              </a:rPr>
              <a:t>可能是催化剂</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继续加热至充分反应</a:t>
            </a:r>
            <a:r>
              <a:rPr lang="en-US" altLang="zh-CN" sz="2400" b="1" dirty="0">
                <a:latin typeface="宋体" pitchFamily="2" charset="-122"/>
                <a:ea typeface="宋体" pitchFamily="2" charset="-122"/>
              </a:rPr>
              <a:t>,M</a:t>
            </a:r>
            <a:r>
              <a:rPr lang="zh-CN" altLang="zh-CN" sz="2400" b="1" dirty="0">
                <a:latin typeface="宋体" pitchFamily="2" charset="-122"/>
                <a:ea typeface="宋体" pitchFamily="2" charset="-122"/>
              </a:rPr>
              <a:t>的质量为</a:t>
            </a:r>
            <a:r>
              <a:rPr lang="en-US" altLang="zh-CN" sz="2400" b="1" dirty="0">
                <a:latin typeface="宋体" pitchFamily="2" charset="-122"/>
                <a:ea typeface="宋体" pitchFamily="2" charset="-122"/>
              </a:rPr>
              <a:t>34 </a:t>
            </a:r>
            <a:r>
              <a:rPr lang="en-US" altLang="zh-CN" sz="2400" b="1" dirty="0" smtClean="0">
                <a:latin typeface="宋体" pitchFamily="2" charset="-122"/>
                <a:ea typeface="宋体" pitchFamily="2" charset="-122"/>
              </a:rPr>
              <a:t>g</a:t>
            </a:r>
            <a:endParaRPr lang="zh-CN" altLang="zh-CN" sz="2400" b="1" dirty="0">
              <a:latin typeface="宋体" pitchFamily="2" charset="-122"/>
              <a:ea typeface="宋体" pitchFamily="2" charset="-122"/>
            </a:endParaRPr>
          </a:p>
        </p:txBody>
      </p:sp>
      <p:sp>
        <p:nvSpPr>
          <p:cNvPr id="6" name="矩形 5"/>
          <p:cNvSpPr/>
          <p:nvPr/>
        </p:nvSpPr>
        <p:spPr>
          <a:xfrm>
            <a:off x="6272535" y="2988990"/>
            <a:ext cx="43865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
        <p:nvSpPr>
          <p:cNvPr id="2" name="矩形 1"/>
          <p:cNvSpPr/>
          <p:nvPr/>
        </p:nvSpPr>
        <p:spPr>
          <a:xfrm>
            <a:off x="719999" y="1659350"/>
            <a:ext cx="1474400" cy="576248"/>
          </a:xfrm>
          <a:prstGeom prst="rect">
            <a:avLst/>
          </a:prstGeom>
        </p:spPr>
        <p:txBody>
          <a:bodyPr wrap="square">
            <a:spAutoFit/>
          </a:bodyPr>
          <a:lstStyle/>
          <a:p>
            <a:pPr>
              <a:lnSpc>
                <a:spcPct val="150000"/>
              </a:lnSpc>
            </a:pPr>
            <a:r>
              <a:rPr lang="zh-CN" altLang="en-US" sz="2400" b="1" dirty="0">
                <a:solidFill>
                  <a:schemeClr val="accent2"/>
                </a:solidFill>
                <a:latin typeface="Times New Roman" pitchFamily="18" charset="0"/>
                <a:ea typeface="黑体" pitchFamily="49" charset="-122"/>
                <a:cs typeface="Times New Roman" pitchFamily="18" charset="0"/>
              </a:rPr>
              <a:t>题型演练</a:t>
            </a:r>
            <a:endParaRPr lang="en-US" altLang="zh-CN" sz="2400" b="1" dirty="0">
              <a:latin typeface="Times New Roman" pitchFamily="18" charset="0"/>
              <a:ea typeface="宋体" pitchFamily="2" charset="-122"/>
              <a:cs typeface="Times New Roman"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xmlns="" val="2596832099"/>
              </p:ext>
            </p:extLst>
          </p:nvPr>
        </p:nvGraphicFramePr>
        <p:xfrm>
          <a:off x="6795082" y="3926980"/>
          <a:ext cx="4405955" cy="1404000"/>
        </p:xfrm>
        <a:graphic>
          <a:graphicData uri="http://schemas.openxmlformats.org/drawingml/2006/table">
            <a:tbl>
              <a:tblPr firstRow="1" firstCol="1" bandRow="1"/>
              <a:tblGrid>
                <a:gridCol w="2101955"/>
                <a:gridCol w="576000"/>
                <a:gridCol w="576000"/>
                <a:gridCol w="576000"/>
                <a:gridCol w="576000"/>
              </a:tblGrid>
              <a:tr h="468000">
                <a:tc>
                  <a:txBody>
                    <a:bodyPr/>
                    <a:lstStyle/>
                    <a:p>
                      <a:pPr algn="ctr">
                        <a:lnSpc>
                          <a:spcPts val="1380"/>
                        </a:lnSpc>
                        <a:spcAft>
                          <a:spcPts val="0"/>
                        </a:spcAft>
                      </a:pPr>
                      <a:endParaRPr lang="en-US" altLang="zh-CN" sz="2400"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zh-CN" sz="2400" dirty="0" smtClean="0">
                          <a:solidFill>
                            <a:srgbClr val="000000"/>
                          </a:solidFill>
                          <a:effectLst/>
                          <a:latin typeface="黑体" pitchFamily="49" charset="-122"/>
                          <a:ea typeface="黑体" pitchFamily="49" charset="-122"/>
                          <a:cs typeface="Times New Roman"/>
                        </a:rPr>
                        <a:t>物质</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X</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Y</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Z</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M</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80"/>
                        </a:lnSpc>
                        <a:spcAft>
                          <a:spcPts val="0"/>
                        </a:spcAft>
                      </a:pPr>
                      <a:endParaRPr lang="en-US" sz="2400" i="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i="1" dirty="0" smtClean="0">
                          <a:solidFill>
                            <a:srgbClr val="000000"/>
                          </a:solidFill>
                          <a:effectLst/>
                          <a:latin typeface="宋体" pitchFamily="2" charset="-122"/>
                          <a:ea typeface="宋体" pitchFamily="2" charset="-122"/>
                          <a:cs typeface="Times New Roman"/>
                        </a:rPr>
                        <a:t>t</a:t>
                      </a:r>
                      <a:r>
                        <a:rPr lang="en-US" sz="2400" baseline="-25000" dirty="0" smtClean="0">
                          <a:solidFill>
                            <a:srgbClr val="000000"/>
                          </a:solidFill>
                          <a:effectLst/>
                          <a:latin typeface="宋体" pitchFamily="2" charset="-122"/>
                          <a:ea typeface="宋体" pitchFamily="2" charset="-122"/>
                          <a:cs typeface="Times New Roman"/>
                        </a:rPr>
                        <a:t>1</a:t>
                      </a:r>
                      <a:r>
                        <a:rPr lang="zh-CN" sz="2400" dirty="0">
                          <a:solidFill>
                            <a:srgbClr val="000000"/>
                          </a:solidFill>
                          <a:effectLst/>
                          <a:latin typeface="黑体" pitchFamily="49" charset="-122"/>
                          <a:ea typeface="黑体" pitchFamily="49" charset="-122"/>
                          <a:cs typeface="Times New Roman"/>
                        </a:rPr>
                        <a:t>时的质量</a:t>
                      </a:r>
                      <a:r>
                        <a:rPr lang="en-US" sz="2400" dirty="0">
                          <a:solidFill>
                            <a:srgbClr val="000000"/>
                          </a:solidFill>
                          <a:effectLst/>
                          <a:latin typeface="宋体" pitchFamily="2" charset="-122"/>
                          <a:ea typeface="宋体" pitchFamily="2" charset="-122"/>
                          <a:cs typeface="Times New Roman"/>
                        </a:rPr>
                        <a:t>/g</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50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2</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8</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6</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80"/>
                        </a:lnSpc>
                        <a:spcAft>
                          <a:spcPts val="0"/>
                        </a:spcAft>
                      </a:pPr>
                      <a:endParaRPr lang="en-US" sz="2400" i="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i="1" dirty="0" smtClean="0">
                          <a:solidFill>
                            <a:srgbClr val="000000"/>
                          </a:solidFill>
                          <a:effectLst/>
                          <a:latin typeface="宋体" pitchFamily="2" charset="-122"/>
                          <a:ea typeface="宋体" pitchFamily="2" charset="-122"/>
                          <a:cs typeface="Times New Roman"/>
                        </a:rPr>
                        <a:t>t</a:t>
                      </a:r>
                      <a:r>
                        <a:rPr lang="en-US" sz="2400" baseline="-25000" dirty="0" smtClean="0">
                          <a:solidFill>
                            <a:srgbClr val="000000"/>
                          </a:solidFill>
                          <a:effectLst/>
                          <a:latin typeface="宋体" pitchFamily="2" charset="-122"/>
                          <a:ea typeface="宋体" pitchFamily="2" charset="-122"/>
                          <a:cs typeface="Times New Roman"/>
                        </a:rPr>
                        <a:t>2</a:t>
                      </a:r>
                      <a:r>
                        <a:rPr lang="zh-CN" sz="2400" dirty="0">
                          <a:solidFill>
                            <a:srgbClr val="000000"/>
                          </a:solidFill>
                          <a:effectLst/>
                          <a:latin typeface="黑体" pitchFamily="49" charset="-122"/>
                          <a:ea typeface="黑体" pitchFamily="49" charset="-122"/>
                          <a:cs typeface="Times New Roman"/>
                        </a:rPr>
                        <a:t>时的质量</a:t>
                      </a:r>
                      <a:r>
                        <a:rPr lang="en-US" sz="2400" dirty="0">
                          <a:solidFill>
                            <a:srgbClr val="000000"/>
                          </a:solidFill>
                          <a:effectLst/>
                          <a:latin typeface="宋体" pitchFamily="2" charset="-122"/>
                          <a:ea typeface="宋体" pitchFamily="2" charset="-122"/>
                          <a:cs typeface="Times New Roman"/>
                        </a:rPr>
                        <a:t>/g</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a</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2</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32</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7" name="组合 6"/>
          <p:cNvGrpSpPr/>
          <p:nvPr/>
        </p:nvGrpSpPr>
        <p:grpSpPr>
          <a:xfrm>
            <a:off x="8071557" y="824822"/>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29113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02552" y="1816932"/>
            <a:ext cx="10932310"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·张家口一模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在某密闭容器中放入</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Y</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M</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N</a:t>
            </a:r>
            <a:r>
              <a:rPr lang="zh-CN" altLang="zh-CN" sz="2400" b="1" dirty="0">
                <a:latin typeface="宋体" pitchFamily="2" charset="-122"/>
                <a:ea typeface="宋体" pitchFamily="2" charset="-122"/>
              </a:rPr>
              <a:t>四种物质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在一定</a:t>
            </a:r>
            <a:r>
              <a:rPr lang="zh-CN" altLang="zh-CN" sz="2400" b="1" dirty="0" smtClean="0">
                <a:latin typeface="宋体" pitchFamily="2" charset="-122"/>
                <a:ea typeface="宋体" pitchFamily="2" charset="-122"/>
              </a:rPr>
              <a:t>条件下</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发生</a:t>
            </a:r>
            <a:r>
              <a:rPr lang="zh-CN" altLang="zh-CN" sz="2400" b="1" dirty="0">
                <a:latin typeface="宋体" pitchFamily="2" charset="-122"/>
                <a:ea typeface="宋体" pitchFamily="2" charset="-122"/>
              </a:rPr>
              <a:t>化学反应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一段时间后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测得有关数据见表。下列关于该反应的分析</a:t>
            </a:r>
            <a:r>
              <a:rPr lang="zh-CN" altLang="zh-CN" sz="2400" b="1" dirty="0" smtClean="0">
                <a:latin typeface="宋体" pitchFamily="2" charset="-122"/>
                <a:ea typeface="宋体" pitchFamily="2" charset="-122"/>
              </a:rPr>
              <a:t>正确的</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A.Y</a:t>
            </a:r>
            <a:r>
              <a:rPr lang="zh-CN" altLang="zh-CN" sz="2400" b="1" dirty="0">
                <a:latin typeface="宋体" pitchFamily="2" charset="-122"/>
                <a:ea typeface="宋体" pitchFamily="2" charset="-122"/>
              </a:rPr>
              <a:t>在反应中一定作催化剂</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反应中</a:t>
            </a:r>
            <a:r>
              <a:rPr lang="en-US" altLang="zh-CN" sz="2400" b="1" dirty="0">
                <a:latin typeface="宋体" pitchFamily="2" charset="-122"/>
                <a:ea typeface="宋体" pitchFamily="2" charset="-122"/>
              </a:rPr>
              <a:t>M</a:t>
            </a:r>
            <a:r>
              <a:rPr lang="zh-CN" altLang="zh-CN" sz="2400" b="1" dirty="0">
                <a:latin typeface="宋体" pitchFamily="2" charset="-122"/>
                <a:ea typeface="宋体" pitchFamily="2" charset="-122"/>
              </a:rPr>
              <a:t>和</a:t>
            </a:r>
            <a:r>
              <a:rPr lang="en-US" altLang="zh-CN" sz="2400" b="1" dirty="0">
                <a:latin typeface="宋体" pitchFamily="2" charset="-122"/>
                <a:ea typeface="宋体" pitchFamily="2" charset="-122"/>
              </a:rPr>
              <a:t>N</a:t>
            </a:r>
            <a:r>
              <a:rPr lang="zh-CN" altLang="zh-CN" sz="2400" b="1" dirty="0">
                <a:latin typeface="宋体" pitchFamily="2" charset="-122"/>
                <a:ea typeface="宋体" pitchFamily="2" charset="-122"/>
              </a:rPr>
              <a:t>质量变化量之比为</a:t>
            </a:r>
            <a:r>
              <a:rPr lang="en-US" altLang="zh-CN" sz="2400" b="1" dirty="0">
                <a:latin typeface="宋体" pitchFamily="2" charset="-122"/>
                <a:ea typeface="宋体" pitchFamily="2" charset="-122"/>
              </a:rPr>
              <a:t>2∶1</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反应后容器中</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与</a:t>
            </a:r>
            <a:r>
              <a:rPr lang="en-US" altLang="zh-CN" sz="2400" b="1" dirty="0">
                <a:latin typeface="宋体" pitchFamily="2" charset="-122"/>
                <a:ea typeface="宋体" pitchFamily="2" charset="-122"/>
              </a:rPr>
              <a:t>Y</a:t>
            </a:r>
            <a:r>
              <a:rPr lang="zh-CN" altLang="zh-CN" sz="2400" b="1" dirty="0">
                <a:latin typeface="宋体" pitchFamily="2" charset="-122"/>
                <a:ea typeface="宋体" pitchFamily="2" charset="-122"/>
              </a:rPr>
              <a:t>的质量比为</a:t>
            </a:r>
            <a:r>
              <a:rPr lang="en-US" altLang="zh-CN" sz="2400" b="1" dirty="0">
                <a:latin typeface="宋体" pitchFamily="2" charset="-122"/>
                <a:ea typeface="宋体" pitchFamily="2" charset="-122"/>
              </a:rPr>
              <a:t>5∶2</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该反应的化学方程式为</a:t>
            </a:r>
            <a:r>
              <a:rPr lang="en-US" altLang="zh-CN" sz="2400" b="1" dirty="0">
                <a:latin typeface="宋体" pitchFamily="2" charset="-122"/>
                <a:ea typeface="宋体" pitchFamily="2" charset="-122"/>
              </a:rPr>
              <a:t>3X+Y </a:t>
            </a:r>
            <a:r>
              <a:rPr lang="en-US" altLang="zh-CN" sz="2400" b="1" dirty="0" smtClean="0">
                <a:latin typeface="宋体" pitchFamily="2" charset="-122"/>
                <a:ea typeface="宋体" pitchFamily="2" charset="-122"/>
              </a:rPr>
              <a:t>  2M+N</a:t>
            </a:r>
            <a:endParaRPr lang="zh-CN" altLang="zh-CN" sz="2400" b="1" dirty="0">
              <a:latin typeface="宋体" pitchFamily="2" charset="-122"/>
              <a:ea typeface="宋体" pitchFamily="2" charset="-122"/>
            </a:endParaRPr>
          </a:p>
        </p:txBody>
      </p:sp>
      <p:sp>
        <p:nvSpPr>
          <p:cNvPr id="6" name="矩形 5"/>
          <p:cNvSpPr/>
          <p:nvPr/>
        </p:nvSpPr>
        <p:spPr>
          <a:xfrm>
            <a:off x="1238608" y="3015995"/>
            <a:ext cx="39181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grpSp>
        <p:nvGrpSpPr>
          <p:cNvPr id="4" name="组合 3"/>
          <p:cNvGrpSpPr/>
          <p:nvPr/>
        </p:nvGrpSpPr>
        <p:grpSpPr>
          <a:xfrm>
            <a:off x="4752039" y="5440253"/>
            <a:ext cx="411060" cy="29360"/>
            <a:chOff x="2356982" y="3510791"/>
            <a:chExt cx="411060" cy="29360"/>
          </a:xfrm>
        </p:grpSpPr>
        <p:cxnSp>
          <p:nvCxnSpPr>
            <p:cNvPr id="5" name="直接连接符 4"/>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757122055"/>
              </p:ext>
            </p:extLst>
          </p:nvPr>
        </p:nvGraphicFramePr>
        <p:xfrm>
          <a:off x="5942872" y="3567199"/>
          <a:ext cx="5489750" cy="1404000"/>
        </p:xfrm>
        <a:graphic>
          <a:graphicData uri="http://schemas.openxmlformats.org/drawingml/2006/table">
            <a:tbl>
              <a:tblPr firstRow="1" firstCol="1" bandRow="1"/>
              <a:tblGrid>
                <a:gridCol w="3329750"/>
                <a:gridCol w="540000"/>
                <a:gridCol w="540000"/>
                <a:gridCol w="540000"/>
                <a:gridCol w="540000"/>
              </a:tblGrid>
              <a:tr h="468000">
                <a:tc>
                  <a:txBody>
                    <a:bodyPr/>
                    <a:lstStyle/>
                    <a:p>
                      <a:pPr algn="ctr">
                        <a:lnSpc>
                          <a:spcPts val="1380"/>
                        </a:lnSpc>
                        <a:spcAft>
                          <a:spcPts val="0"/>
                        </a:spcAft>
                      </a:pPr>
                      <a:endParaRPr lang="en-US" altLang="zh-CN" sz="2400"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zh-CN" sz="2400" dirty="0" smtClean="0">
                          <a:solidFill>
                            <a:srgbClr val="000000"/>
                          </a:solidFill>
                          <a:effectLst/>
                          <a:latin typeface="黑体" pitchFamily="49" charset="-122"/>
                          <a:ea typeface="黑体" pitchFamily="49" charset="-122"/>
                          <a:cs typeface="Times New Roman"/>
                        </a:rPr>
                        <a:t>物质</a:t>
                      </a:r>
                      <a:endParaRPr lang="zh-CN" sz="2400"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X</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Y</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M</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N</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80"/>
                        </a:lnSpc>
                        <a:spcAft>
                          <a:spcPts val="0"/>
                        </a:spcAft>
                      </a:pPr>
                      <a:endParaRPr lang="en-US" altLang="zh-CN" sz="2400" dirty="0" smtClean="0">
                        <a:solidFill>
                          <a:srgbClr val="000000"/>
                        </a:solidFill>
                        <a:effectLst/>
                        <a:latin typeface="黑体" pitchFamily="49" charset="-122"/>
                        <a:ea typeface="黑体" pitchFamily="49" charset="-122"/>
                        <a:cs typeface="Times New Roman"/>
                      </a:endParaRPr>
                    </a:p>
                    <a:p>
                      <a:pPr algn="ctr">
                        <a:lnSpc>
                          <a:spcPts val="1380"/>
                        </a:lnSpc>
                        <a:spcAft>
                          <a:spcPts val="0"/>
                        </a:spcAft>
                      </a:pPr>
                      <a:r>
                        <a:rPr lang="zh-CN" sz="2400" dirty="0" smtClean="0">
                          <a:solidFill>
                            <a:srgbClr val="000000"/>
                          </a:solidFill>
                          <a:effectLst/>
                          <a:latin typeface="黑体" pitchFamily="49" charset="-122"/>
                          <a:ea typeface="黑体" pitchFamily="49" charset="-122"/>
                          <a:cs typeface="Times New Roman"/>
                        </a:rPr>
                        <a:t>反应</a:t>
                      </a:r>
                      <a:r>
                        <a:rPr lang="zh-CN" sz="2400" dirty="0">
                          <a:solidFill>
                            <a:srgbClr val="000000"/>
                          </a:solidFill>
                          <a:effectLst/>
                          <a:latin typeface="黑体" pitchFamily="49" charset="-122"/>
                          <a:ea typeface="黑体" pitchFamily="49" charset="-122"/>
                          <a:cs typeface="Times New Roman"/>
                        </a:rPr>
                        <a:t>前各物质的质量</a:t>
                      </a:r>
                      <a:r>
                        <a:rPr lang="en-US" sz="2400" dirty="0">
                          <a:solidFill>
                            <a:srgbClr val="000000"/>
                          </a:solidFill>
                          <a:effectLst/>
                          <a:latin typeface="宋体" pitchFamily="2" charset="-122"/>
                          <a:ea typeface="宋体" pitchFamily="2" charset="-122"/>
                          <a:cs typeface="Times New Roman"/>
                        </a:rPr>
                        <a:t>/g</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5</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2</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14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18</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80"/>
                        </a:lnSpc>
                        <a:spcAft>
                          <a:spcPts val="0"/>
                        </a:spcAft>
                      </a:pPr>
                      <a:endParaRPr lang="en-US" altLang="zh-CN" sz="2400"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zh-CN" sz="2400" dirty="0" smtClean="0">
                          <a:solidFill>
                            <a:srgbClr val="000000"/>
                          </a:solidFill>
                          <a:effectLst/>
                          <a:latin typeface="黑体" pitchFamily="49" charset="-122"/>
                          <a:ea typeface="黑体" pitchFamily="49" charset="-122"/>
                          <a:cs typeface="Times New Roman"/>
                        </a:rPr>
                        <a:t>反应</a:t>
                      </a:r>
                      <a:r>
                        <a:rPr lang="zh-CN" sz="2400" dirty="0">
                          <a:solidFill>
                            <a:srgbClr val="000000"/>
                          </a:solidFill>
                          <a:effectLst/>
                          <a:latin typeface="黑体" pitchFamily="49" charset="-122"/>
                          <a:ea typeface="黑体" pitchFamily="49" charset="-122"/>
                          <a:cs typeface="Times New Roman"/>
                        </a:rPr>
                        <a:t>后各物质的质量</a:t>
                      </a:r>
                      <a:r>
                        <a:rPr lang="en-US" sz="2400" dirty="0">
                          <a:solidFill>
                            <a:srgbClr val="000000"/>
                          </a:solidFill>
                          <a:effectLst/>
                          <a:latin typeface="宋体" pitchFamily="2" charset="-122"/>
                          <a:ea typeface="宋体" pitchFamily="2" charset="-122"/>
                          <a:cs typeface="Times New Roman"/>
                        </a:rPr>
                        <a:t>/g</a:t>
                      </a:r>
                      <a:endParaRPr lang="zh-CN" sz="2400"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x</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13</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23760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535438" y="2015815"/>
            <a:ext cx="11108479"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·改编题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在一定条件下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甲、乙、丙、丁四种物质在密闭容器中发生某个反应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测得反应前后各物质的质量如下表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下列叙述错误的是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参加反应的甲与丁的质量比为</a:t>
            </a:r>
            <a:r>
              <a:rPr lang="en-US" altLang="zh-CN" sz="2400" b="1" dirty="0">
                <a:latin typeface="宋体" pitchFamily="2" charset="-122"/>
                <a:ea typeface="宋体" pitchFamily="2" charset="-122"/>
              </a:rPr>
              <a:t>4∶1</a:t>
            </a:r>
            <a:endParaRPr lang="zh-CN" altLang="zh-CN" sz="2400" b="1" dirty="0">
              <a:latin typeface="宋体" pitchFamily="2" charset="-122"/>
              <a:ea typeface="宋体" pitchFamily="2" charset="-122"/>
            </a:endParaRPr>
          </a:p>
          <a:p>
            <a:pPr>
              <a:lnSpc>
                <a:spcPct val="150000"/>
              </a:lnSpc>
            </a:pPr>
            <a:r>
              <a:rPr lang="en-US" altLang="zh-CN" sz="2400" b="1" dirty="0" err="1" smtClean="0">
                <a:latin typeface="宋体" pitchFamily="2" charset="-122"/>
                <a:ea typeface="宋体" pitchFamily="2" charset="-122"/>
              </a:rPr>
              <a:t>B.</a:t>
            </a:r>
            <a:r>
              <a:rPr lang="en-US" altLang="zh-CN" sz="2400" b="1" i="1" dirty="0" err="1" smtClean="0">
                <a:latin typeface="宋体" pitchFamily="2" charset="-122"/>
                <a:ea typeface="宋体" pitchFamily="2" charset="-122"/>
              </a:rPr>
              <a:t>x+y</a:t>
            </a:r>
            <a:r>
              <a:rPr lang="en-US" altLang="zh-CN" sz="2400" b="1" dirty="0" smtClean="0">
                <a:latin typeface="宋体" pitchFamily="2" charset="-122"/>
                <a:ea typeface="宋体" pitchFamily="2" charset="-122"/>
              </a:rPr>
              <a:t>=75</a:t>
            </a:r>
            <a:endParaRPr lang="zh-CN" altLang="zh-CN" sz="2400" b="1" dirty="0">
              <a:latin typeface="宋体" pitchFamily="2" charset="-122"/>
              <a:ea typeface="宋体" pitchFamily="2" charset="-122"/>
            </a:endParaRPr>
          </a:p>
          <a:p>
            <a:pPr>
              <a:lnSpc>
                <a:spcPct val="150000"/>
              </a:lnSpc>
            </a:pPr>
            <a:r>
              <a:rPr lang="en-US" altLang="zh-CN" sz="2400" b="1" dirty="0" err="1" smtClean="0">
                <a:latin typeface="宋体" pitchFamily="2" charset="-122"/>
                <a:ea typeface="宋体" pitchFamily="2" charset="-122"/>
              </a:rPr>
              <a:t>C.</a:t>
            </a:r>
            <a:r>
              <a:rPr lang="en-US" altLang="zh-CN" sz="2400" b="1" i="1" dirty="0" err="1" smtClean="0">
                <a:latin typeface="宋体" pitchFamily="2" charset="-122"/>
                <a:ea typeface="宋体" pitchFamily="2" charset="-122"/>
              </a:rPr>
              <a:t>y</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20</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该反应一定是化合反应</a:t>
            </a:r>
          </a:p>
          <a:p>
            <a:pPr>
              <a:lnSpc>
                <a:spcPct val="150000"/>
              </a:lnSpc>
            </a:pPr>
            <a:r>
              <a:rPr lang="en-US" altLang="zh-CN" sz="2400" b="1" dirty="0" err="1" smtClean="0">
                <a:latin typeface="宋体" pitchFamily="2" charset="-122"/>
                <a:ea typeface="宋体" pitchFamily="2" charset="-122"/>
              </a:rPr>
              <a:t>D.</a:t>
            </a:r>
            <a:r>
              <a:rPr lang="en-US" altLang="zh-CN" sz="2400" b="1" i="1" dirty="0" err="1" smtClean="0">
                <a:latin typeface="宋体" pitchFamily="2" charset="-122"/>
                <a:ea typeface="宋体" pitchFamily="2" charset="-122"/>
              </a:rPr>
              <a:t>x</a:t>
            </a:r>
            <a:r>
              <a:rPr lang="en-US" altLang="zh-CN" sz="2400" b="1" dirty="0" smtClean="0">
                <a:latin typeface="宋体" pitchFamily="2" charset="-122"/>
                <a:ea typeface="宋体" pitchFamily="2" charset="-122"/>
              </a:rPr>
              <a:t>=30</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则乙是一定是</a:t>
            </a:r>
            <a:r>
              <a:rPr lang="zh-CN" altLang="zh-CN" sz="2400" b="1" dirty="0" smtClean="0">
                <a:latin typeface="宋体" pitchFamily="2" charset="-122"/>
                <a:ea typeface="宋体" pitchFamily="2" charset="-122"/>
              </a:rPr>
              <a:t>催化剂</a:t>
            </a:r>
            <a:endParaRPr lang="zh-CN" altLang="zh-CN" sz="2400" b="1" dirty="0">
              <a:latin typeface="宋体" pitchFamily="2" charset="-122"/>
              <a:ea typeface="宋体" pitchFamily="2" charset="-122"/>
            </a:endParaRPr>
          </a:p>
        </p:txBody>
      </p:sp>
      <p:sp>
        <p:nvSpPr>
          <p:cNvPr id="6" name="矩形 5"/>
          <p:cNvSpPr/>
          <p:nvPr/>
        </p:nvSpPr>
        <p:spPr>
          <a:xfrm>
            <a:off x="8894794" y="2663927"/>
            <a:ext cx="39181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xmlns="" val="3120767411"/>
              </p:ext>
            </p:extLst>
          </p:nvPr>
        </p:nvGraphicFramePr>
        <p:xfrm>
          <a:off x="5879952" y="3723975"/>
          <a:ext cx="5088465" cy="1404000"/>
        </p:xfrm>
        <a:graphic>
          <a:graphicData uri="http://schemas.openxmlformats.org/drawingml/2006/table">
            <a:tbl>
              <a:tblPr firstRow="1" firstCol="1" bandRow="1"/>
              <a:tblGrid>
                <a:gridCol w="2784465"/>
                <a:gridCol w="576000"/>
                <a:gridCol w="576000"/>
                <a:gridCol w="576000"/>
                <a:gridCol w="576000"/>
              </a:tblGrid>
              <a:tr h="468000">
                <a:tc>
                  <a:txBody>
                    <a:bodyPr/>
                    <a:lstStyle/>
                    <a:p>
                      <a:pPr algn="ctr">
                        <a:lnSpc>
                          <a:spcPts val="138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80"/>
                        </a:lnSpc>
                        <a:spcAft>
                          <a:spcPts val="0"/>
                        </a:spcAft>
                      </a:pPr>
                      <a:r>
                        <a:rPr lang="zh-CN" sz="2400" b="1" dirty="0" smtClean="0">
                          <a:solidFill>
                            <a:srgbClr val="000000"/>
                          </a:solidFill>
                          <a:effectLst/>
                          <a:latin typeface="黑体" pitchFamily="49" charset="-122"/>
                          <a:ea typeface="黑体" pitchFamily="49" charset="-122"/>
                          <a:cs typeface="Times New Roman"/>
                        </a:rPr>
                        <a:t>物质</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8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zh-CN" sz="2400" b="1" dirty="0" smtClean="0">
                          <a:solidFill>
                            <a:srgbClr val="000000"/>
                          </a:solidFill>
                          <a:effectLst/>
                          <a:latin typeface="宋体" pitchFamily="2" charset="-122"/>
                          <a:ea typeface="宋体" pitchFamily="2" charset="-122"/>
                          <a:cs typeface="Times New Roman"/>
                        </a:rPr>
                        <a:t>甲</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zh-CN" sz="2400" b="1" dirty="0" smtClean="0">
                          <a:solidFill>
                            <a:srgbClr val="000000"/>
                          </a:solidFill>
                          <a:effectLst/>
                          <a:latin typeface="宋体" pitchFamily="2" charset="-122"/>
                          <a:ea typeface="宋体" pitchFamily="2" charset="-122"/>
                          <a:cs typeface="Times New Roman"/>
                        </a:rPr>
                        <a:t>乙</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zh-CN" sz="2400" b="1" dirty="0" smtClean="0">
                          <a:solidFill>
                            <a:srgbClr val="000000"/>
                          </a:solidFill>
                          <a:effectLst/>
                          <a:latin typeface="宋体" pitchFamily="2" charset="-122"/>
                          <a:ea typeface="宋体" pitchFamily="2" charset="-122"/>
                          <a:cs typeface="Times New Roman"/>
                        </a:rPr>
                        <a:t>丙</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zh-CN" sz="2400" b="1" dirty="0" smtClean="0">
                          <a:solidFill>
                            <a:srgbClr val="000000"/>
                          </a:solidFill>
                          <a:effectLst/>
                          <a:latin typeface="宋体" pitchFamily="2" charset="-122"/>
                          <a:ea typeface="宋体" pitchFamily="2" charset="-122"/>
                          <a:cs typeface="Times New Roman"/>
                        </a:rPr>
                        <a:t>丁</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8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80"/>
                        </a:lnSpc>
                        <a:spcAft>
                          <a:spcPts val="0"/>
                        </a:spcAft>
                      </a:pPr>
                      <a:r>
                        <a:rPr lang="zh-CN" sz="2400" b="1" dirty="0" smtClean="0">
                          <a:solidFill>
                            <a:srgbClr val="000000"/>
                          </a:solidFill>
                          <a:effectLst/>
                          <a:latin typeface="黑体" pitchFamily="49" charset="-122"/>
                          <a:ea typeface="黑体" pitchFamily="49" charset="-122"/>
                          <a:cs typeface="Times New Roman"/>
                        </a:rPr>
                        <a:t>物质</a:t>
                      </a:r>
                      <a:r>
                        <a:rPr lang="zh-CN" sz="2400" b="1" dirty="0">
                          <a:solidFill>
                            <a:srgbClr val="000000"/>
                          </a:solidFill>
                          <a:effectLst/>
                          <a:latin typeface="黑体" pitchFamily="49" charset="-122"/>
                          <a:ea typeface="黑体" pitchFamily="49" charset="-122"/>
                          <a:cs typeface="Times New Roman"/>
                        </a:rPr>
                        <a:t>反应前质量</a:t>
                      </a:r>
                      <a:r>
                        <a:rPr lang="en-US" sz="2400" b="1" dirty="0">
                          <a:solidFill>
                            <a:srgbClr val="000000"/>
                          </a:solidFill>
                          <a:effectLst/>
                          <a:latin typeface="宋体" pitchFamily="2" charset="-122"/>
                          <a:ea typeface="宋体" pitchFamily="2" charset="-122"/>
                          <a:cs typeface="Times New Roman"/>
                        </a:rPr>
                        <a:t>/g</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30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15</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8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zh-CN" sz="2400" b="1" dirty="0" smtClean="0">
                          <a:solidFill>
                            <a:srgbClr val="000000"/>
                          </a:solidFill>
                          <a:effectLst/>
                          <a:latin typeface="黑体" pitchFamily="49" charset="-122"/>
                          <a:ea typeface="黑体" pitchFamily="49" charset="-122"/>
                          <a:cs typeface="Times New Roman"/>
                        </a:rPr>
                        <a:t>反应</a:t>
                      </a:r>
                      <a:r>
                        <a:rPr lang="zh-CN" sz="2400" b="1" dirty="0">
                          <a:solidFill>
                            <a:srgbClr val="000000"/>
                          </a:solidFill>
                          <a:effectLst/>
                          <a:latin typeface="黑体" pitchFamily="49" charset="-122"/>
                          <a:ea typeface="黑体" pitchFamily="49" charset="-122"/>
                          <a:cs typeface="Times New Roman"/>
                        </a:rPr>
                        <a:t>后质量</a:t>
                      </a:r>
                      <a:r>
                        <a:rPr lang="en-US" sz="2400" b="1" dirty="0">
                          <a:solidFill>
                            <a:srgbClr val="000000"/>
                          </a:solidFill>
                          <a:effectLst/>
                          <a:latin typeface="宋体" pitchFamily="2" charset="-122"/>
                          <a:ea typeface="宋体" pitchFamily="2" charset="-122"/>
                          <a:cs typeface="Times New Roman"/>
                        </a:rPr>
                        <a:t>/g</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x</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y</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8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80"/>
                        </a:lnSpc>
                        <a:spcAft>
                          <a:spcPts val="0"/>
                        </a:spcAft>
                      </a:pPr>
                      <a:r>
                        <a:rPr lang="en-US" sz="2400" b="1" dirty="0" smtClean="0">
                          <a:solidFill>
                            <a:srgbClr val="000000"/>
                          </a:solidFill>
                          <a:effectLst/>
                          <a:latin typeface="宋体" pitchFamily="2" charset="-122"/>
                          <a:ea typeface="宋体" pitchFamily="2" charset="-122"/>
                          <a:cs typeface="Times New Roman"/>
                        </a:rPr>
                        <a:t>10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348870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19999" y="2002003"/>
            <a:ext cx="10655474" cy="332975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·邢台期中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四种物质在一定条件下充分反应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测得反应前后各物质的质量分数如图所示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下列说法不正确的是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该反应是化合反应</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反应后</a:t>
            </a:r>
            <a:r>
              <a:rPr lang="en-US" altLang="zh-CN" sz="2400" b="1" i="1" dirty="0">
                <a:latin typeface="宋体" pitchFamily="2" charset="-122"/>
                <a:ea typeface="宋体" pitchFamily="2" charset="-122"/>
              </a:rPr>
              <a:t>x</a:t>
            </a:r>
            <a:r>
              <a:rPr lang="zh-CN" altLang="zh-CN" sz="2400" b="1" dirty="0">
                <a:latin typeface="宋体" pitchFamily="2" charset="-122"/>
                <a:ea typeface="宋体" pitchFamily="2" charset="-122"/>
              </a:rPr>
              <a:t>的数值为</a:t>
            </a:r>
            <a:r>
              <a:rPr lang="en-US" altLang="zh-CN" sz="2400" b="1" dirty="0" smtClean="0">
                <a:latin typeface="宋体" pitchFamily="2" charset="-122"/>
                <a:ea typeface="宋体" pitchFamily="2" charset="-122"/>
              </a:rPr>
              <a:t>24%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甲物质可能是该反应的催化剂</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反应中乙与丁的质量变化之比为</a:t>
            </a:r>
            <a:r>
              <a:rPr lang="en-US" altLang="zh-CN" sz="2400" b="1" dirty="0">
                <a:latin typeface="宋体" pitchFamily="2" charset="-122"/>
                <a:ea typeface="宋体" pitchFamily="2" charset="-122"/>
              </a:rPr>
              <a:t>8∶</a:t>
            </a:r>
            <a:r>
              <a:rPr lang="en-US" altLang="zh-CN" sz="2400" b="1" dirty="0" smtClean="0">
                <a:latin typeface="宋体" pitchFamily="2" charset="-122"/>
                <a:ea typeface="宋体" pitchFamily="2" charset="-122"/>
              </a:rPr>
              <a:t>9</a:t>
            </a:r>
            <a:endParaRPr lang="zh-CN" altLang="zh-CN" sz="2400" b="1" dirty="0">
              <a:latin typeface="宋体" pitchFamily="2" charset="-122"/>
              <a:ea typeface="宋体" pitchFamily="2" charset="-122"/>
            </a:endParaRPr>
          </a:p>
        </p:txBody>
      </p:sp>
      <p:sp>
        <p:nvSpPr>
          <p:cNvPr id="6" name="矩形 5"/>
          <p:cNvSpPr/>
          <p:nvPr/>
        </p:nvSpPr>
        <p:spPr>
          <a:xfrm>
            <a:off x="6436820" y="2638760"/>
            <a:ext cx="39181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4" name="XD+123.eps" descr="id:2147506096;FounderCES"/>
          <p:cNvPicPr/>
          <p:nvPr/>
        </p:nvPicPr>
        <p:blipFill>
          <a:blip r:embed="rId2"/>
          <a:stretch>
            <a:fillRect/>
          </a:stretch>
        </p:blipFill>
        <p:spPr>
          <a:xfrm>
            <a:off x="6702803" y="3197191"/>
            <a:ext cx="3968847" cy="1983568"/>
          </a:xfrm>
          <a:prstGeom prst="rect">
            <a:avLst/>
          </a:prstGeom>
        </p:spPr>
      </p:pic>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348870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19997" y="1825834"/>
            <a:ext cx="10749511" cy="388375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·河北模拟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某密闭容器中只有乙、丙、丁三种物质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在一定条件下发生了一个化学反应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容器中乙、丙、丁的质量随甲的质量变化情况如图所示。下列说法错误的是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err="1">
                <a:latin typeface="宋体" pitchFamily="2" charset="-122"/>
                <a:ea typeface="宋体" pitchFamily="2" charset="-122"/>
              </a:rPr>
              <a:t>A.a</a:t>
            </a:r>
            <a:r>
              <a:rPr lang="zh-CN" altLang="zh-CN" sz="2400" b="1" dirty="0">
                <a:latin typeface="宋体" pitchFamily="2" charset="-122"/>
                <a:ea typeface="宋体" pitchFamily="2" charset="-122"/>
              </a:rPr>
              <a:t>的值为</a:t>
            </a:r>
            <a:r>
              <a:rPr lang="en-US" altLang="zh-CN" sz="2400" b="1" dirty="0">
                <a:latin typeface="宋体" pitchFamily="2" charset="-122"/>
                <a:ea typeface="宋体" pitchFamily="2" charset="-122"/>
              </a:rPr>
              <a:t>12</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丁属于化合物</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当丁为</a:t>
            </a:r>
            <a:r>
              <a:rPr lang="en-US" altLang="zh-CN" sz="2400" b="1" dirty="0">
                <a:latin typeface="宋体" pitchFamily="2" charset="-122"/>
                <a:ea typeface="宋体" pitchFamily="2" charset="-122"/>
              </a:rPr>
              <a:t>5 g</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容器中乙的质量为</a:t>
            </a:r>
            <a:r>
              <a:rPr lang="en-US" altLang="zh-CN" sz="2400" b="1" dirty="0">
                <a:latin typeface="宋体" pitchFamily="2" charset="-122"/>
                <a:ea typeface="宋体" pitchFamily="2" charset="-122"/>
              </a:rPr>
              <a:t>11 g</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当甲为</a:t>
            </a:r>
            <a:r>
              <a:rPr lang="en-US" altLang="zh-CN" sz="2400" b="1" dirty="0">
                <a:latin typeface="宋体" pitchFamily="2" charset="-122"/>
                <a:ea typeface="宋体" pitchFamily="2" charset="-122"/>
              </a:rPr>
              <a:t>2 g</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容器中丙与丁的质量之比为</a:t>
            </a:r>
            <a:r>
              <a:rPr lang="en-US" altLang="zh-CN" sz="2400" b="1" dirty="0">
                <a:latin typeface="宋体" pitchFamily="2" charset="-122"/>
                <a:ea typeface="宋体" pitchFamily="2" charset="-122"/>
              </a:rPr>
              <a:t>12∶</a:t>
            </a:r>
            <a:r>
              <a:rPr lang="en-US" altLang="zh-CN" sz="2400" b="1" dirty="0" smtClean="0">
                <a:latin typeface="宋体" pitchFamily="2" charset="-122"/>
                <a:ea typeface="宋体" pitchFamily="2" charset="-122"/>
              </a:rPr>
              <a:t>5</a:t>
            </a:r>
            <a:endParaRPr lang="zh-CN" altLang="zh-CN" sz="2400" b="1" dirty="0">
              <a:latin typeface="宋体" pitchFamily="2" charset="-122"/>
              <a:ea typeface="宋体" pitchFamily="2" charset="-122"/>
            </a:endParaRPr>
          </a:p>
        </p:txBody>
      </p:sp>
      <p:sp>
        <p:nvSpPr>
          <p:cNvPr id="6" name="矩形 5"/>
          <p:cNvSpPr/>
          <p:nvPr/>
        </p:nvSpPr>
        <p:spPr>
          <a:xfrm>
            <a:off x="3570249" y="3029001"/>
            <a:ext cx="39181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4" name="XD+124.eps" descr="id:2147506110;FounderCES"/>
          <p:cNvPicPr/>
          <p:nvPr/>
        </p:nvPicPr>
        <p:blipFill>
          <a:blip r:embed="rId2"/>
          <a:stretch>
            <a:fillRect/>
          </a:stretch>
        </p:blipFill>
        <p:spPr>
          <a:xfrm>
            <a:off x="7980576" y="3120704"/>
            <a:ext cx="2363049" cy="2418187"/>
          </a:xfrm>
          <a:prstGeom prst="rect">
            <a:avLst/>
          </a:prstGeom>
        </p:spPr>
      </p:pic>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348870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05365" y="3397524"/>
            <a:ext cx="43126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grpSp>
        <p:nvGrpSpPr>
          <p:cNvPr id="7" name="组合 6"/>
          <p:cNvGrpSpPr/>
          <p:nvPr/>
        </p:nvGrpSpPr>
        <p:grpSpPr>
          <a:xfrm>
            <a:off x="720000" y="1835233"/>
            <a:ext cx="6788146" cy="627895"/>
            <a:chOff x="1034884" y="629878"/>
            <a:chExt cx="6788146" cy="627895"/>
          </a:xfrm>
        </p:grpSpPr>
        <p:sp>
          <p:nvSpPr>
            <p:cNvPr id="11" name="圆角矩形 6">
              <a:hlinkClick r:id="rId4" action="ppaction://hlinksldjump"/>
            </p:cNvPr>
            <p:cNvSpPr/>
            <p:nvPr>
              <p:custDataLst>
                <p:tags r:id="rId1"/>
              </p:custDataLst>
            </p:nvPr>
          </p:nvSpPr>
          <p:spPr>
            <a:xfrm flipH="1">
              <a:off x="2642680" y="664479"/>
              <a:ext cx="5180350"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有关质量守恒定律的微观图示</a:t>
              </a:r>
              <a:endParaRPr lang="zh-CN" altLang="zh-CN" sz="2400" dirty="0">
                <a:latin typeface="黑体" panose="02010609060101010101" pitchFamily="49" charset="-122"/>
                <a:ea typeface="黑体" panose="02010609060101010101" pitchFamily="49" charset="-122"/>
              </a:endParaRP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题型四</a:t>
              </a:r>
              <a:endParaRPr lang="zh-CN" altLang="en-US" sz="24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15" name="TextBox 14"/>
          <p:cNvSpPr txBox="1"/>
          <p:nvPr/>
        </p:nvSpPr>
        <p:spPr>
          <a:xfrm>
            <a:off x="720000" y="2758139"/>
            <a:ext cx="10749511" cy="3329758"/>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·唐山滦州市一模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如图是某微观粒子反应示意图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请你判断下面的说法不正确的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该反应符合质量守恒定律</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该反应前后分子个数发生了改变</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该反应基本反应类型属于置换反应</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该反应中参加反应的</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和</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的分子个数比为</a:t>
            </a:r>
            <a:r>
              <a:rPr lang="en-US" altLang="zh-CN" sz="2400" b="1" dirty="0">
                <a:latin typeface="宋体" pitchFamily="2" charset="-122"/>
                <a:ea typeface="宋体" pitchFamily="2" charset="-122"/>
              </a:rPr>
              <a:t>1∶</a:t>
            </a:r>
            <a:r>
              <a:rPr lang="en-US" altLang="zh-CN" sz="2400" b="1" dirty="0" smtClean="0">
                <a:latin typeface="宋体" pitchFamily="2" charset="-122"/>
                <a:ea typeface="宋体" pitchFamily="2" charset="-122"/>
              </a:rPr>
              <a:t>1</a:t>
            </a:r>
            <a:endParaRPr lang="zh-CN" altLang="zh-CN" sz="2400" b="1" dirty="0">
              <a:latin typeface="宋体" pitchFamily="2" charset="-122"/>
              <a:ea typeface="宋体" pitchFamily="2" charset="-122"/>
            </a:endParaRPr>
          </a:p>
        </p:txBody>
      </p:sp>
      <p:pic>
        <p:nvPicPr>
          <p:cNvPr id="16" name="XD+125.eps" descr="id:2147506125;FounderCES"/>
          <p:cNvPicPr/>
          <p:nvPr/>
        </p:nvPicPr>
        <p:blipFill>
          <a:blip r:embed="rId5"/>
          <a:stretch>
            <a:fillRect/>
          </a:stretch>
        </p:blipFill>
        <p:spPr>
          <a:xfrm>
            <a:off x="6385566" y="4026716"/>
            <a:ext cx="4645955" cy="1283515"/>
          </a:xfrm>
          <a:prstGeom prst="rect">
            <a:avLst/>
          </a:prstGeom>
        </p:spPr>
      </p:pic>
      <p:grpSp>
        <p:nvGrpSpPr>
          <p:cNvPr id="17" name="组合 16"/>
          <p:cNvGrpSpPr/>
          <p:nvPr/>
        </p:nvGrpSpPr>
        <p:grpSpPr>
          <a:xfrm>
            <a:off x="8071557" y="824822"/>
            <a:ext cx="1746910" cy="457900"/>
            <a:chOff x="8480182" y="1575737"/>
            <a:chExt cx="1678579" cy="520692"/>
          </a:xfrm>
        </p:grpSpPr>
        <p:sp>
          <p:nvSpPr>
            <p:cNvPr id="18" name="圆角矩形 1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25">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071449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5793" y="1749797"/>
            <a:ext cx="1474401" cy="646331"/>
          </a:xfrm>
          <a:prstGeom prst="rect">
            <a:avLst/>
          </a:prstGeom>
        </p:spPr>
        <p:txBody>
          <a:bodyPr wrap="square">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a:t>
            </a:r>
            <a:r>
              <a:rPr lang="zh-CN" altLang="en-US" sz="2400" b="1" dirty="0">
                <a:solidFill>
                  <a:schemeClr val="accent2"/>
                </a:solidFill>
                <a:latin typeface="Times New Roman" pitchFamily="18" charset="0"/>
                <a:ea typeface="黑体" pitchFamily="49" charset="-122"/>
                <a:cs typeface="Times New Roman" pitchFamily="18" charset="0"/>
              </a:rPr>
              <a:t>解法</a:t>
            </a:r>
            <a:endParaRPr lang="en-US" altLang="zh-CN" b="1" dirty="0">
              <a:latin typeface="Times New Roman" pitchFamily="18" charset="0"/>
              <a:ea typeface="宋体" pitchFamily="2" charset="-122"/>
              <a:cs typeface="Times New Roman" pitchFamily="18" charset="0"/>
            </a:endParaRPr>
          </a:p>
        </p:txBody>
      </p:sp>
      <p:sp>
        <p:nvSpPr>
          <p:cNvPr id="4" name="TextBox 3"/>
          <p:cNvSpPr txBox="1"/>
          <p:nvPr/>
        </p:nvSpPr>
        <p:spPr>
          <a:xfrm>
            <a:off x="815793" y="2396128"/>
            <a:ext cx="10749511" cy="3329758"/>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解答有关微观反应示意图的方法</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首先明确每个“球”代表的原子种类及对应的原子个数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据此分别写出反应前后各物质的化学式。</a:t>
            </a: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观察反应前后是否有相同的分子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若有则消除相同的分子。</a:t>
            </a: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根据化学反应前后的微观示意图写出反应的化学方程式并配平。</a:t>
            </a: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根据书写的化学方程式逐项判断正误</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9604986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19999" y="1666443"/>
            <a:ext cx="10749511" cy="3970318"/>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宋体" pitchFamily="2" charset="-122"/>
                <a:ea typeface="宋体" pitchFamily="2" charset="-122"/>
              </a:rPr>
              <a:t>1.(2021</a:t>
            </a:r>
            <a:r>
              <a:rPr lang="zh-CN" altLang="zh-CN" sz="2400" b="1" dirty="0">
                <a:latin typeface="宋体" pitchFamily="2" charset="-122"/>
                <a:ea typeface="宋体" pitchFamily="2" charset="-122"/>
              </a:rPr>
              <a:t>·石家庄新华区一模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如图所示为工业合成硫酸中某步反应的微观示意图。下列说法正确的是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该反应为置换反应</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反应后硫元素的化合价降低</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该反应中的单质由原子直接构成</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参加反应的与生成的含硫物质的分子个数比为</a:t>
            </a:r>
            <a:r>
              <a:rPr lang="en-US" altLang="zh-CN" sz="2400" b="1" dirty="0">
                <a:latin typeface="宋体" pitchFamily="2" charset="-122"/>
                <a:ea typeface="宋体" pitchFamily="2" charset="-122"/>
              </a:rPr>
              <a:t>1∶</a:t>
            </a:r>
            <a:r>
              <a:rPr lang="en-US" altLang="zh-CN" sz="2400" b="1" dirty="0" smtClean="0">
                <a:latin typeface="宋体" pitchFamily="2" charset="-122"/>
                <a:ea typeface="宋体" pitchFamily="2" charset="-122"/>
              </a:rPr>
              <a:t>1</a:t>
            </a:r>
            <a:endParaRPr lang="zh-CN" altLang="zh-CN" sz="2400" b="1" dirty="0">
              <a:latin typeface="宋体" pitchFamily="2" charset="-122"/>
              <a:ea typeface="宋体" pitchFamily="2" charset="-122"/>
            </a:endParaRPr>
          </a:p>
        </p:txBody>
      </p:sp>
      <p:sp>
        <p:nvSpPr>
          <p:cNvPr id="6" name="矩形 5"/>
          <p:cNvSpPr/>
          <p:nvPr/>
        </p:nvSpPr>
        <p:spPr>
          <a:xfrm>
            <a:off x="4141730" y="2868260"/>
            <a:ext cx="43026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4" name="XD+126.eps" descr="id:2147506139;FounderCES"/>
          <p:cNvPicPr/>
          <p:nvPr/>
        </p:nvPicPr>
        <p:blipFill>
          <a:blip r:embed="rId2"/>
          <a:stretch>
            <a:fillRect/>
          </a:stretch>
        </p:blipFill>
        <p:spPr>
          <a:xfrm>
            <a:off x="6422850" y="3422708"/>
            <a:ext cx="4281503" cy="1114030"/>
          </a:xfrm>
          <a:prstGeom prst="rect">
            <a:avLst/>
          </a:prstGeom>
        </p:spPr>
      </p:pic>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58163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10454" y="1859390"/>
            <a:ext cx="10890364"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·保定模拟</a:t>
            </a:r>
            <a:r>
              <a:rPr lang="en-US" altLang="zh-CN" sz="2400" b="1" dirty="0">
                <a:latin typeface="宋体" pitchFamily="2" charset="-122"/>
                <a:ea typeface="宋体" pitchFamily="2" charset="-122"/>
              </a:rPr>
              <a:t>)2020</a:t>
            </a:r>
            <a:r>
              <a:rPr lang="zh-CN" altLang="zh-CN" sz="2400" b="1" dirty="0">
                <a:latin typeface="宋体" pitchFamily="2" charset="-122"/>
                <a:ea typeface="宋体" pitchFamily="2" charset="-122"/>
              </a:rPr>
              <a:t>年底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华为技术有限公司公布了一种新的数据处理方法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光传输设备及数字处理芯片专利。芯片的制作过程中会用到高纯硅</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工业制取高纯硅的部分反应原理的微观示意图如图所示。下列判断不正确的是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参加反应的甲、乙的分子个数比为</a:t>
            </a:r>
            <a:r>
              <a:rPr lang="en-US" altLang="zh-CN" sz="2400" b="1" dirty="0">
                <a:latin typeface="宋体" pitchFamily="2" charset="-122"/>
                <a:ea typeface="宋体" pitchFamily="2" charset="-122"/>
              </a:rPr>
              <a:t>1∶1</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乙物质是由分子直接构成的</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物质丁的化学式为</a:t>
            </a:r>
            <a:r>
              <a:rPr lang="en-US" altLang="zh-CN" sz="2400" b="1" dirty="0" err="1">
                <a:latin typeface="宋体" pitchFamily="2" charset="-122"/>
                <a:ea typeface="宋体" pitchFamily="2" charset="-122"/>
              </a:rPr>
              <a:t>HCl</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反应后硅元素的化合价</a:t>
            </a:r>
            <a:r>
              <a:rPr lang="zh-CN" altLang="zh-CN" sz="2400" b="1" dirty="0" smtClean="0">
                <a:latin typeface="宋体" pitchFamily="2" charset="-122"/>
                <a:ea typeface="宋体" pitchFamily="2" charset="-122"/>
              </a:rPr>
              <a:t>降低</a:t>
            </a:r>
            <a:endParaRPr lang="zh-CN" altLang="zh-CN" sz="2400" b="1" dirty="0">
              <a:latin typeface="宋体" pitchFamily="2" charset="-122"/>
              <a:ea typeface="宋体" pitchFamily="2" charset="-122"/>
            </a:endParaRPr>
          </a:p>
        </p:txBody>
      </p:sp>
      <p:sp>
        <p:nvSpPr>
          <p:cNvPr id="6" name="矩形 5"/>
          <p:cNvSpPr/>
          <p:nvPr/>
        </p:nvSpPr>
        <p:spPr>
          <a:xfrm>
            <a:off x="9837856" y="3069596"/>
            <a:ext cx="43865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pic>
        <p:nvPicPr>
          <p:cNvPr id="4" name="XD+127.eps" descr="id:2147506146;FounderCES"/>
          <p:cNvPicPr/>
          <p:nvPr/>
        </p:nvPicPr>
        <p:blipFill>
          <a:blip r:embed="rId2"/>
          <a:stretch>
            <a:fillRect/>
          </a:stretch>
        </p:blipFill>
        <p:spPr>
          <a:xfrm>
            <a:off x="6634692" y="4219663"/>
            <a:ext cx="3801213" cy="1113161"/>
          </a:xfrm>
          <a:prstGeom prst="rect">
            <a:avLst/>
          </a:prstGeom>
        </p:spPr>
      </p:pic>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637635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mc:AlternateContent xmlns:mc="http://schemas.openxmlformats.org/markup-compatibility/2006">
        <mc:Choice xmlns:a14="http://schemas.microsoft.com/office/drawing/2010/main" xmlns="" Requires="a14">
          <p:sp>
            <p:nvSpPr>
              <p:cNvPr id="54" name="文本框 99"/>
              <p:cNvSpPr txBox="1">
                <a:spLocks noChangeArrowheads="1"/>
              </p:cNvSpPr>
              <p:nvPr/>
            </p:nvSpPr>
            <p:spPr bwMode="auto">
              <a:xfrm>
                <a:off x="787112" y="2910644"/>
                <a:ext cx="9682349" cy="2862322"/>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2.(2021</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利用催化剂将废气中的二氧化碳转化为燃料</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是实现“碳中和”的路径之一。该反应的化学方程式为</a:t>
                </a:r>
                <a:r>
                  <a:rPr lang="en-US" altLang="zh-CN" sz="2400" b="1" dirty="0" smtClean="0">
                    <a:latin typeface="宋体" pitchFamily="2" charset="-122"/>
                    <a:ea typeface="宋体" pitchFamily="2" charset="-122"/>
                  </a:rPr>
                  <a:t>CO</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+3H</a:t>
                </a:r>
                <a:r>
                  <a:rPr lang="en-US" altLang="zh-CN" sz="2400" b="1" baseline="-25000" dirty="0" smtClean="0">
                    <a:latin typeface="宋体" pitchFamily="2" charset="-122"/>
                    <a:ea typeface="宋体" pitchFamily="2" charset="-122"/>
                  </a:rPr>
                  <a:t>2</a:t>
                </a:r>
                <a14:m>
                  <m:oMath xmlns:m="http://schemas.openxmlformats.org/officeDocument/2006/math">
                    <m:r>
                      <a:rPr lang="en-US" altLang="zh-CN" sz="1200" b="1" i="0" dirty="0" smtClean="0">
                        <a:latin typeface="Cambria Math"/>
                        <a:ea typeface="宋体" panose="02010600030101010101" pitchFamily="2" charset="-122"/>
                        <a:cs typeface="Cambria Math" panose="02040503050406030204" charset="0"/>
                      </a:rPr>
                      <m:t>  </m:t>
                    </m:r>
                    <m:f>
                      <m:fPr>
                        <m:ctrlPr>
                          <a:rPr lang="en-US" altLang="zh-CN" sz="1200" b="1" i="1" dirty="0">
                            <a:latin typeface="Cambria Math"/>
                            <a:ea typeface="宋体" panose="02010600030101010101" pitchFamily="2" charset="-122"/>
                            <a:cs typeface="Cambria Math" panose="02040503050406030204" charset="0"/>
                          </a:rPr>
                        </m:ctrlPr>
                      </m:fPr>
                      <m:num>
                        <m:bar>
                          <m:barPr>
                            <m:ctrlPr>
                              <a:rPr lang="en-US" altLang="zh-CN" sz="1200" b="1" i="1" dirty="0">
                                <a:latin typeface="Cambria Math"/>
                                <a:ea typeface="宋体" panose="02010600030101010101" pitchFamily="2" charset="-122"/>
                                <a:cs typeface="Cambria Math" panose="02040503050406030204" charset="0"/>
                              </a:rPr>
                            </m:ctrlPr>
                          </m:barPr>
                          <m:e>
                            <m:r>
                              <a:rPr lang="en-US" altLang="zh-CN" sz="1200" b="1" dirty="0">
                                <a:latin typeface="Cambria Math"/>
                                <a:ea typeface="宋体" panose="02010600030101010101" pitchFamily="2" charset="-122"/>
                                <a:cs typeface="Cambria Math" panose="02040503050406030204" charset="0"/>
                              </a:rPr>
                              <m:t>  </m:t>
                            </m:r>
                            <m:r>
                              <a:rPr lang="en-US" altLang="zh-CN" sz="1200" b="1" i="1" dirty="0">
                                <a:latin typeface="Cambria Math"/>
                                <a:ea typeface="宋体" panose="02010600030101010101" pitchFamily="2" charset="-122"/>
                                <a:cs typeface="Cambria Math" panose="02040503050406030204" charset="0"/>
                              </a:rPr>
                              <m:t>  </m:t>
                            </m:r>
                            <m:r>
                              <a:rPr lang="zh-CN" altLang="en-US" sz="1200" b="0" i="1" dirty="0">
                                <a:latin typeface="Cambria Math"/>
                                <a:ea typeface="宋体" panose="02010600030101010101" pitchFamily="2" charset="-122"/>
                                <a:cs typeface="Cambria Math" panose="02040503050406030204" charset="0"/>
                              </a:rPr>
                              <m:t>催化剂</m:t>
                            </m:r>
                            <m:r>
                              <a:rPr lang="en-US" altLang="zh-CN" sz="1200" b="1" i="1" dirty="0">
                                <a:latin typeface="Cambria Math"/>
                                <a:ea typeface="宋体" panose="02010600030101010101" pitchFamily="2" charset="-122"/>
                                <a:cs typeface="Cambria Math" panose="02040503050406030204" charset="0"/>
                              </a:rPr>
                              <m:t>    </m:t>
                            </m:r>
                          </m:e>
                        </m:bar>
                      </m:num>
                      <m:den>
                        <m:r>
                          <a:rPr lang="en-US" altLang="zh-CN" sz="1200" b="1" i="1" dirty="0">
                            <a:latin typeface="Cambria Math" panose="02040503050406030204" charset="0"/>
                            <a:ea typeface="宋体" panose="02010600030101010101" pitchFamily="2" charset="-122"/>
                            <a:cs typeface="Cambria Math" panose="02040503050406030204" charset="0"/>
                          </a:rPr>
                          <m:t> </m:t>
                        </m:r>
                      </m:den>
                    </m:f>
                    <m:r>
                      <a:rPr lang="en-US" altLang="zh-CN" sz="1200" b="1" i="1" dirty="0" smtClean="0">
                        <a:latin typeface="Cambria Math"/>
                        <a:ea typeface="宋体" panose="02010600030101010101" pitchFamily="2" charset="-122"/>
                        <a:cs typeface="Cambria Math" panose="02040503050406030204" charset="0"/>
                      </a:rPr>
                      <m:t>  </m:t>
                    </m:r>
                  </m:oMath>
                </a14:m>
                <a:r>
                  <a:rPr lang="en-US" altLang="zh-CN" sz="2400" b="1" dirty="0" smtClean="0">
                    <a:latin typeface="宋体" pitchFamily="2" charset="-122"/>
                    <a:ea typeface="宋体" pitchFamily="2" charset="-122"/>
                  </a:rPr>
                  <a:t>X+H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O,X</a:t>
                </a:r>
                <a:r>
                  <a:rPr lang="zh-CN" altLang="zh-CN" sz="2400" b="1" dirty="0">
                    <a:latin typeface="宋体" pitchFamily="2" charset="-122"/>
                    <a:ea typeface="宋体" pitchFamily="2" charset="-122"/>
                  </a:rPr>
                  <a:t>的化学式</a:t>
                </a:r>
                <a:r>
                  <a:rPr lang="zh-CN" altLang="zh-CN" sz="2400" b="1" dirty="0" smtClean="0">
                    <a:latin typeface="宋体" pitchFamily="2" charset="-122"/>
                    <a:ea typeface="宋体" pitchFamily="2" charset="-122"/>
                  </a:rPr>
                  <a:t>为</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A.CO	</a:t>
                </a:r>
                <a:r>
                  <a:rPr lang="en-US" altLang="zh-CN" sz="2400" b="1" dirty="0" smtClean="0">
                    <a:latin typeface="宋体" pitchFamily="2" charset="-122"/>
                    <a:ea typeface="宋体" pitchFamily="2" charset="-122"/>
                  </a:rPr>
                  <a:t>        B.CH</a:t>
                </a:r>
                <a:r>
                  <a:rPr lang="en-US" altLang="zh-CN" sz="2400" b="1" baseline="-25000" dirty="0" smtClean="0">
                    <a:latin typeface="宋体" pitchFamily="2" charset="-122"/>
                    <a:ea typeface="宋体" pitchFamily="2" charset="-122"/>
                  </a:rPr>
                  <a:t>4</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C.CH</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OH	</a:t>
                </a:r>
                <a:r>
                  <a:rPr lang="en-US" altLang="zh-CN" sz="2400" b="1" dirty="0" smtClean="0">
                    <a:latin typeface="宋体" pitchFamily="2" charset="-122"/>
                    <a:ea typeface="宋体" pitchFamily="2" charset="-122"/>
                  </a:rPr>
                  <a:t>  D.C</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H</a:t>
                </a:r>
                <a:r>
                  <a:rPr lang="en-US" altLang="zh-CN" sz="2400" b="1" baseline="-25000" dirty="0" smtClean="0">
                    <a:latin typeface="宋体" pitchFamily="2" charset="-122"/>
                    <a:ea typeface="宋体" pitchFamily="2" charset="-122"/>
                  </a:rPr>
                  <a:t>5</a:t>
                </a:r>
                <a:r>
                  <a:rPr lang="en-US" altLang="zh-CN" sz="2400" b="1" dirty="0" smtClean="0">
                    <a:latin typeface="宋体" pitchFamily="2" charset="-122"/>
                    <a:ea typeface="宋体" pitchFamily="2" charset="-122"/>
                  </a:rPr>
                  <a:t>OH</a:t>
                </a:r>
                <a:endParaRPr lang="zh-CN" altLang="zh-CN" sz="2400" b="1" dirty="0">
                  <a:latin typeface="宋体" pitchFamily="2" charset="-122"/>
                  <a:ea typeface="宋体" pitchFamily="2" charset="-122"/>
                </a:endParaRPr>
              </a:p>
            </p:txBody>
          </p:sp>
        </mc:Choice>
        <mc:Fallback>
          <p:sp>
            <p:nvSpPr>
              <p:cNvPr id="54" name="文本框 99"/>
              <p:cNvSpPr txBox="1">
                <a:spLocks noRot="1" noChangeAspect="1" noMove="1" noResize="1" noEditPoints="1" noAdjustHandles="1" noChangeArrowheads="1" noChangeShapeType="1" noTextEdit="1"/>
              </p:cNvSpPr>
              <p:nvPr/>
            </p:nvSpPr>
            <p:spPr bwMode="auto">
              <a:xfrm>
                <a:off x="787112" y="2910644"/>
                <a:ext cx="9682349" cy="2862322"/>
              </a:xfrm>
              <a:prstGeom prst="rect">
                <a:avLst/>
              </a:prstGeom>
              <a:blipFill rotWithShape="1">
                <a:blip r:embed="rId5"/>
                <a:stretch>
                  <a:fillRect l="-945" b="-851"/>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8" name="矩形 7"/>
          <p:cNvSpPr/>
          <p:nvPr/>
        </p:nvSpPr>
        <p:spPr>
          <a:xfrm>
            <a:off x="2686707" y="4110972"/>
            <a:ext cx="421195"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grpSp>
        <p:nvGrpSpPr>
          <p:cNvPr id="12" name="组合 11"/>
          <p:cNvGrpSpPr/>
          <p:nvPr/>
        </p:nvGrpSpPr>
        <p:grpSpPr>
          <a:xfrm>
            <a:off x="720001" y="1986969"/>
            <a:ext cx="5454296" cy="627895"/>
            <a:chOff x="1034884" y="629878"/>
            <a:chExt cx="5454296" cy="627895"/>
          </a:xfrm>
        </p:grpSpPr>
        <p:sp>
          <p:nvSpPr>
            <p:cNvPr id="13" name="圆角矩形 6">
              <a:hlinkClick r:id="rId6" action="ppaction://hlinksldjump"/>
            </p:cNvPr>
            <p:cNvSpPr/>
            <p:nvPr>
              <p:custDataLst>
                <p:tags r:id="rId1"/>
              </p:custDataLst>
            </p:nvPr>
          </p:nvSpPr>
          <p:spPr>
            <a:xfrm flipH="1">
              <a:off x="2642679" y="664479"/>
              <a:ext cx="3846501"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质量守恒定律的应用</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4"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2</a:t>
              </a:r>
              <a:endParaRPr lang="zh-CN" altLang="en-US" sz="2400" b="1" strike="noStrike" noProof="1">
                <a:solidFill>
                  <a:schemeClr val="bg1"/>
                </a:solidFill>
                <a:latin typeface="Times New Roman" pitchFamily="18" charset="0"/>
                <a:cs typeface="Times New Roman" pitchFamily="18" charset="0"/>
              </a:endParaRPr>
            </a:p>
          </p:txBody>
        </p:sp>
        <p:sp>
          <p:nvSpPr>
            <p:cNvPr id="15" name="圆角矩形 1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16" name="组合 15"/>
          <p:cNvGrpSpPr/>
          <p:nvPr/>
        </p:nvGrpSpPr>
        <p:grpSpPr>
          <a:xfrm>
            <a:off x="8071557" y="824822"/>
            <a:ext cx="1746910" cy="457900"/>
            <a:chOff x="8480182" y="1575737"/>
            <a:chExt cx="1678579" cy="520692"/>
          </a:xfrm>
        </p:grpSpPr>
        <p:sp>
          <p:nvSpPr>
            <p:cNvPr id="17" name="圆角矩形 1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2">
              <a:hlinkClick r:id="rId7"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645449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12" name="TextBox 11"/>
              <p:cNvSpPr txBox="1"/>
              <p:nvPr/>
            </p:nvSpPr>
            <p:spPr>
              <a:xfrm>
                <a:off x="719998" y="1490275"/>
                <a:ext cx="10749511" cy="477739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·石家庄一模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一定条件下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可利用甲烷</a:t>
                </a:r>
                <a:r>
                  <a:rPr lang="en-US" altLang="zh-CN" sz="2400" b="1" dirty="0">
                    <a:latin typeface="宋体" pitchFamily="2" charset="-122"/>
                    <a:ea typeface="宋体" pitchFamily="2" charset="-122"/>
                  </a:rPr>
                  <a:t>(CH</a:t>
                </a:r>
                <a:r>
                  <a:rPr lang="en-US" altLang="zh-CN" sz="2400" b="1" baseline="-25000" dirty="0">
                    <a:latin typeface="宋体" pitchFamily="2" charset="-122"/>
                    <a:ea typeface="宋体" pitchFamily="2" charset="-122"/>
                  </a:rPr>
                  <a:t>4</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与二氧化氮</a:t>
                </a:r>
                <a:r>
                  <a:rPr lang="en-US" altLang="zh-CN" sz="2400" b="1" dirty="0">
                    <a:latin typeface="宋体" pitchFamily="2" charset="-122"/>
                    <a:ea typeface="宋体" pitchFamily="2" charset="-122"/>
                  </a:rPr>
                  <a:t>(NO</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发生反应缓解空气污染</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如图所示是该反应的微观示意图。下列说法不正确的是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a:t>
                </a:r>
                <a:r>
                  <a:rPr lang="zh-CN" altLang="zh-CN" sz="2400" b="1" dirty="0">
                    <a:latin typeface="宋体" pitchFamily="2" charset="-122"/>
                    <a:ea typeface="宋体" pitchFamily="2" charset="-122"/>
                  </a:rPr>
                  <a:t>的微观示意图为</a:t>
                </a:r>
                <a:r>
                  <a:rPr lang="en-US" altLang="zh-CN" sz="2400" b="1" dirty="0">
                    <a:latin typeface="宋体" pitchFamily="2" charset="-122"/>
                    <a:ea typeface="宋体" pitchFamily="2" charset="-122"/>
                  </a:rPr>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五种物质中只有一种是有机物</a:t>
                </a:r>
              </a:p>
              <a:p>
                <a:pPr>
                  <a:lnSpc>
                    <a:spcPct val="150000"/>
                  </a:lnSpc>
                </a:pPr>
                <a:r>
                  <a:rPr lang="en-US" altLang="zh-CN" sz="2400" b="1" dirty="0" smtClean="0">
                    <a:latin typeface="宋体" pitchFamily="2" charset="-122"/>
                    <a:ea typeface="宋体" pitchFamily="2" charset="-122"/>
                  </a:rPr>
                  <a:t>C.CH</a:t>
                </a:r>
                <a:r>
                  <a:rPr lang="en-US" altLang="zh-CN" sz="2400" b="1" baseline="-25000" dirty="0" smtClean="0">
                    <a:latin typeface="宋体" pitchFamily="2" charset="-122"/>
                    <a:ea typeface="宋体" pitchFamily="2" charset="-122"/>
                  </a:rPr>
                  <a:t>4</a:t>
                </a:r>
                <a:r>
                  <a:rPr lang="zh-CN" altLang="zh-CN" sz="2400" b="1" dirty="0">
                    <a:latin typeface="宋体" pitchFamily="2" charset="-122"/>
                    <a:ea typeface="宋体" pitchFamily="2" charset="-122"/>
                  </a:rPr>
                  <a:t>中碳元素的质量分数为</a:t>
                </a:r>
                <a14:m>
                  <m:oMath xmlns:m="http://schemas.openxmlformats.org/officeDocument/2006/math">
                    <m:f>
                      <m:fPr>
                        <m:ctrlPr>
                          <a:rPr lang="zh-CN" altLang="zh-CN" sz="2400" b="1" i="1"/>
                        </m:ctrlPr>
                      </m:fPr>
                      <m:num>
                        <m:r>
                          <a:rPr lang="en-US" altLang="zh-CN" sz="2400" b="1" i="1"/>
                          <m:t>𝟏𝟐</m:t>
                        </m:r>
                      </m:num>
                      <m:den>
                        <m:r>
                          <a:rPr lang="en-US" altLang="zh-CN" sz="2400" b="1" i="1"/>
                          <m:t>𝟏𝟐</m:t>
                        </m:r>
                        <m:r>
                          <a:rPr lang="en-US" altLang="zh-CN" sz="2400" b="1"/>
                          <m:t>+</m:t>
                        </m:r>
                        <m:r>
                          <a:rPr lang="en-US" altLang="zh-CN" sz="2400" b="1" i="1"/>
                          <m:t>𝟒</m:t>
                        </m:r>
                        <m:r>
                          <a:rPr lang="en-US" altLang="zh-CN" sz="2400" b="1"/>
                          <m:t>×</m:t>
                        </m:r>
                        <m:r>
                          <a:rPr lang="en-US" altLang="zh-CN" sz="2400" b="1" i="1"/>
                          <m:t>𝟏</m:t>
                        </m:r>
                      </m:den>
                    </m:f>
                  </m:oMath>
                </a14:m>
                <a:r>
                  <a:rPr lang="en-US" altLang="zh-CN" sz="2400" b="1" dirty="0">
                    <a:latin typeface="宋体" pitchFamily="2" charset="-122"/>
                    <a:ea typeface="宋体" pitchFamily="2" charset="-122"/>
                  </a:rPr>
                  <a:t>×</a:t>
                </a:r>
                <a:r>
                  <a:rPr lang="en-US" altLang="zh-CN" sz="2400" b="1" dirty="0" smtClean="0">
                    <a:latin typeface="宋体" pitchFamily="2" charset="-122"/>
                    <a:ea typeface="宋体" pitchFamily="2" charset="-122"/>
                  </a:rPr>
                  <a:t>100%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D.NO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与</a:t>
                </a:r>
                <a:r>
                  <a:rPr lang="en-US" altLang="zh-CN" sz="2400" b="1" dirty="0">
                    <a:latin typeface="宋体" pitchFamily="2" charset="-122"/>
                    <a:ea typeface="宋体" pitchFamily="2" charset="-122"/>
                  </a:rPr>
                  <a:t>N</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的质量变化量之比等于二者的相对分子质量之</a:t>
                </a:r>
                <a:r>
                  <a:rPr lang="zh-CN" altLang="zh-CN" sz="2400" b="1" dirty="0" smtClean="0">
                    <a:latin typeface="宋体" pitchFamily="2" charset="-122"/>
                    <a:ea typeface="宋体" pitchFamily="2" charset="-122"/>
                  </a:rPr>
                  <a:t>比</a:t>
                </a:r>
                <a:endParaRPr lang="zh-CN" altLang="zh-CN" sz="2400" b="1" dirty="0">
                  <a:latin typeface="宋体" pitchFamily="2" charset="-122"/>
                  <a:ea typeface="宋体" pitchFamily="2" charset="-122"/>
                </a:endParaRPr>
              </a:p>
            </p:txBody>
          </p:sp>
        </mc:Choice>
        <mc:Fallback>
          <p:sp>
            <p:nvSpPr>
              <p:cNvPr id="12" name="TextBox 11"/>
              <p:cNvSpPr txBox="1">
                <a:spLocks noRot="1" noChangeAspect="1" noMove="1" noResize="1" noEditPoints="1" noAdjustHandles="1" noChangeArrowheads="1" noChangeShapeType="1" noTextEdit="1"/>
              </p:cNvSpPr>
              <p:nvPr/>
            </p:nvSpPr>
            <p:spPr>
              <a:xfrm>
                <a:off x="719998" y="1490275"/>
                <a:ext cx="10749511" cy="4777398"/>
              </a:xfrm>
              <a:prstGeom prst="rect">
                <a:avLst/>
              </a:prstGeom>
              <a:blipFill rotWithShape="1">
                <a:blip r:embed="rId2"/>
                <a:stretch>
                  <a:fillRect l="-851" r="-340" b="-128"/>
                </a:stretch>
              </a:blipFill>
            </p:spPr>
            <p:txBody>
              <a:bodyPr/>
              <a:lstStyle/>
              <a:p>
                <a:r>
                  <a:rPr lang="zh-CN" altLang="en-US">
                    <a:noFill/>
                  </a:rPr>
                  <a:t> </a:t>
                </a:r>
              </a:p>
            </p:txBody>
          </p:sp>
        </mc:Fallback>
      </mc:AlternateContent>
      <p:sp>
        <p:nvSpPr>
          <p:cNvPr id="6" name="矩形 5"/>
          <p:cNvSpPr/>
          <p:nvPr/>
        </p:nvSpPr>
        <p:spPr>
          <a:xfrm>
            <a:off x="10433475" y="2138418"/>
            <a:ext cx="43865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4" name="XD+128.eps" descr="id:2147506153;FounderCES"/>
          <p:cNvPicPr/>
          <p:nvPr/>
        </p:nvPicPr>
        <p:blipFill>
          <a:blip r:embed="rId3"/>
          <a:stretch>
            <a:fillRect/>
          </a:stretch>
        </p:blipFill>
        <p:spPr>
          <a:xfrm>
            <a:off x="3351730" y="2701252"/>
            <a:ext cx="5012094" cy="973121"/>
          </a:xfrm>
          <a:prstGeom prst="rect">
            <a:avLst/>
          </a:prstGeom>
        </p:spPr>
      </p:pic>
      <p:pic>
        <p:nvPicPr>
          <p:cNvPr id="5" name="XD+129.eps" descr="id:2147506160;FounderCES"/>
          <p:cNvPicPr/>
          <p:nvPr/>
        </p:nvPicPr>
        <p:blipFill>
          <a:blip r:embed="rId4"/>
          <a:stretch>
            <a:fillRect/>
          </a:stretch>
        </p:blipFill>
        <p:spPr>
          <a:xfrm>
            <a:off x="3776137" y="3878974"/>
            <a:ext cx="407536" cy="323910"/>
          </a:xfrm>
          <a:prstGeom prst="rect">
            <a:avLst/>
          </a:prstGeom>
        </p:spPr>
      </p:pic>
      <p:grpSp>
        <p:nvGrpSpPr>
          <p:cNvPr id="7" name="组合 6"/>
          <p:cNvGrpSpPr/>
          <p:nvPr/>
        </p:nvGrpSpPr>
        <p:grpSpPr>
          <a:xfrm>
            <a:off x="8071557" y="824822"/>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130174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44498" y="1733556"/>
            <a:ext cx="10940698"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·唐山开平区一模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如图是某微观粒子反应示意图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请你判断下面的说法正确的是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该化学反前后分子的总数不变</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该反应中涉及到三种氧化物</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反应时生成的</a:t>
            </a: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和</a:t>
            </a: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的分子个数比为</a:t>
            </a:r>
            <a:r>
              <a:rPr lang="en-US" altLang="zh-CN" sz="2400" b="1" dirty="0">
                <a:latin typeface="宋体" pitchFamily="2" charset="-122"/>
                <a:ea typeface="宋体" pitchFamily="2" charset="-122"/>
              </a:rPr>
              <a:t>3∶2</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反应前后原子的种类没有发生变化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原子的个数</a:t>
            </a:r>
            <a:r>
              <a:rPr lang="zh-CN" altLang="zh-CN" sz="2400" b="1" dirty="0" smtClean="0">
                <a:latin typeface="宋体" pitchFamily="2" charset="-122"/>
                <a:ea typeface="宋体" pitchFamily="2" charset="-122"/>
              </a:rPr>
              <a:t>减少</a:t>
            </a:r>
            <a:endParaRPr lang="zh-CN" altLang="zh-CN" sz="2400" b="1" dirty="0">
              <a:latin typeface="宋体" pitchFamily="2" charset="-122"/>
              <a:ea typeface="宋体" pitchFamily="2" charset="-122"/>
            </a:endParaRPr>
          </a:p>
        </p:txBody>
      </p:sp>
      <p:sp>
        <p:nvSpPr>
          <p:cNvPr id="6" name="矩形 5"/>
          <p:cNvSpPr/>
          <p:nvPr/>
        </p:nvSpPr>
        <p:spPr>
          <a:xfrm>
            <a:off x="2203874" y="2406865"/>
            <a:ext cx="43026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5" name="XD+130.eps" descr="id:2147506174;FounderCES"/>
          <p:cNvPicPr/>
          <p:nvPr/>
        </p:nvPicPr>
        <p:blipFill>
          <a:blip r:embed="rId2"/>
          <a:stretch>
            <a:fillRect/>
          </a:stretch>
        </p:blipFill>
        <p:spPr>
          <a:xfrm>
            <a:off x="3447431" y="2800404"/>
            <a:ext cx="4777752" cy="1035919"/>
          </a:xfrm>
          <a:prstGeom prst="rect">
            <a:avLst/>
          </a:prstGeom>
        </p:spPr>
      </p:pic>
      <p:grpSp>
        <p:nvGrpSpPr>
          <p:cNvPr id="7" name="组合 6"/>
          <p:cNvGrpSpPr/>
          <p:nvPr/>
        </p:nvGrpSpPr>
        <p:grpSpPr>
          <a:xfrm>
            <a:off x="8071557" y="824822"/>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00275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19333" y="1683221"/>
            <a:ext cx="11041366"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·石家庄模拟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如图为某反应在同一容器内反应前后的微粒示意图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下列说法不正确的是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该反应为置换反应</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该反应前后原子种类不变</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该反应中生成物的微粒个数比为</a:t>
            </a:r>
            <a:r>
              <a:rPr lang="en-US" altLang="zh-CN" sz="2400" b="1" dirty="0">
                <a:latin typeface="宋体" pitchFamily="2" charset="-122"/>
                <a:ea typeface="宋体" pitchFamily="2" charset="-122"/>
              </a:rPr>
              <a:t>1∶1</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原子是化学变化中的最小</a:t>
            </a:r>
            <a:r>
              <a:rPr lang="zh-CN" altLang="zh-CN" sz="2400" b="1" dirty="0" smtClean="0">
                <a:latin typeface="宋体" pitchFamily="2" charset="-122"/>
                <a:ea typeface="宋体" pitchFamily="2" charset="-122"/>
              </a:rPr>
              <a:t>粒子</a:t>
            </a:r>
            <a:endParaRPr lang="zh-CN" altLang="zh-CN" sz="2400" b="1" dirty="0">
              <a:latin typeface="宋体" pitchFamily="2" charset="-122"/>
              <a:ea typeface="宋体" pitchFamily="2" charset="-122"/>
            </a:endParaRPr>
          </a:p>
        </p:txBody>
      </p:sp>
      <p:sp>
        <p:nvSpPr>
          <p:cNvPr id="6" name="矩形 5"/>
          <p:cNvSpPr/>
          <p:nvPr/>
        </p:nvSpPr>
        <p:spPr>
          <a:xfrm>
            <a:off x="3126662" y="2322975"/>
            <a:ext cx="43026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4" name="XD+131.eps" descr="id:2147506181;FounderCES"/>
          <p:cNvPicPr/>
          <p:nvPr/>
        </p:nvPicPr>
        <p:blipFill>
          <a:blip r:embed="rId2"/>
          <a:stretch>
            <a:fillRect/>
          </a:stretch>
        </p:blipFill>
        <p:spPr>
          <a:xfrm>
            <a:off x="3709167" y="2924026"/>
            <a:ext cx="4123719" cy="945850"/>
          </a:xfrm>
          <a:prstGeom prst="rect">
            <a:avLst/>
          </a:prstGeom>
        </p:spPr>
      </p:pic>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87588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实验剖析</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3" name="文本框 2">
            <a:hlinkClick r:id="rId2" action="ppaction://hlinksldjump"/>
          </p:cNvPr>
          <p:cNvSpPr txBox="1"/>
          <p:nvPr/>
        </p:nvSpPr>
        <p:spPr>
          <a:xfrm>
            <a:off x="5053630" y="3534376"/>
            <a:ext cx="4551765" cy="461665"/>
          </a:xfrm>
          <a:prstGeom prst="rect">
            <a:avLst/>
          </a:prstGeom>
          <a:noFill/>
          <a:ln w="9525">
            <a:noFill/>
          </a:ln>
        </p:spPr>
        <p:txBody>
          <a:bodyPr wrap="square" anchor="t">
            <a:spAutoFit/>
          </a:bodyPr>
          <a:lstStyle/>
          <a:p>
            <a:r>
              <a:rPr lang="zh-CN" altLang="en-US" sz="2400" b="1" dirty="0" smtClean="0">
                <a:solidFill>
                  <a:prstClr val="black"/>
                </a:solidFill>
                <a:latin typeface="黑体" panose="02010609060101010101" pitchFamily="49" charset="-122"/>
                <a:ea typeface="黑体" panose="02010609060101010101" pitchFamily="49" charset="-122"/>
                <a:sym typeface="宋体" panose="02010600030101010101" pitchFamily="2" charset="-122"/>
              </a:rPr>
              <a:t>实验  质量守恒定律的验证实验</a:t>
            </a:r>
            <a:endParaRPr lang="zh-CN" altLang="zh-CN" sz="2400"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6881001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19997" y="3541633"/>
            <a:ext cx="10504473" cy="1754326"/>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一切化学变化均遵守质量守恒定律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但验证质量守恒定律的实验一般选取现象比较明显的实验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如燃烧、颜色变化或有沉淀生成的化学反应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如果有气体参加或生成的化学反应一定要在密闭容器中进行</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4" name="组合 3"/>
          <p:cNvGrpSpPr/>
          <p:nvPr/>
        </p:nvGrpSpPr>
        <p:grpSpPr>
          <a:xfrm>
            <a:off x="2574681" y="1422952"/>
            <a:ext cx="5882885" cy="729465"/>
            <a:chOff x="823582" y="935961"/>
            <a:chExt cx="5767939" cy="729465"/>
          </a:xfrm>
        </p:grpSpPr>
        <p:sp>
          <p:nvSpPr>
            <p:cNvPr id="5" name="圆角矩形 4">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7" name="矩形 6">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数据透视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实验剖析</a:t>
              </a:r>
              <a:endParaRPr kumimoji="1" lang="zh-CN" altLang="en-US" sz="2800" b="1" dirty="0">
                <a:latin typeface="宋体" pitchFamily="2" charset="-122"/>
                <a:ea typeface="宋体" pitchFamily="2" charset="-122"/>
              </a:endParaRPr>
            </a:p>
          </p:txBody>
        </p:sp>
        <p:sp>
          <p:nvSpPr>
            <p:cNvPr id="8" name="椭圆 7">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TextBox 8"/>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4</a:t>
              </a:r>
              <a:endParaRPr lang="zh-CN" altLang="en-US" sz="2800" b="1" dirty="0">
                <a:solidFill>
                  <a:schemeClr val="bg1"/>
                </a:solidFill>
                <a:latin typeface="Times New Roman" pitchFamily="18" charset="0"/>
                <a:ea typeface="宋体" pitchFamily="2" charset="-122"/>
                <a:cs typeface="Times New Roman" pitchFamily="18" charset="0"/>
              </a:endParaRPr>
            </a:p>
          </p:txBody>
        </p:sp>
      </p:grpSp>
      <p:grpSp>
        <p:nvGrpSpPr>
          <p:cNvPr id="10" name="组合 9"/>
          <p:cNvGrpSpPr/>
          <p:nvPr/>
        </p:nvGrpSpPr>
        <p:grpSpPr>
          <a:xfrm>
            <a:off x="719997" y="2708996"/>
            <a:ext cx="6351919" cy="627895"/>
            <a:chOff x="1034884" y="629878"/>
            <a:chExt cx="6351919" cy="627895"/>
          </a:xfrm>
        </p:grpSpPr>
        <p:sp>
          <p:nvSpPr>
            <p:cNvPr id="11" name="圆角矩形 6">
              <a:hlinkClick r:id="rId4" action="ppaction://hlinksldjump"/>
            </p:cNvPr>
            <p:cNvSpPr/>
            <p:nvPr>
              <p:custDataLst>
                <p:tags r:id="rId1"/>
              </p:custDataLst>
            </p:nvPr>
          </p:nvSpPr>
          <p:spPr>
            <a:xfrm flipH="1">
              <a:off x="2642683" y="664479"/>
              <a:ext cx="4744120"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质量守恒定律</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的验证</a:t>
              </a:r>
              <a:r>
                <a:rPr lang="zh-CN" altLang="en-US" sz="2400" b="1" dirty="0">
                  <a:latin typeface="黑体" panose="02010609060101010101" pitchFamily="49" charset="-122"/>
                  <a:ea typeface="黑体" panose="02010609060101010101" pitchFamily="49" charset="-122"/>
                  <a:sym typeface="宋体" panose="02010600030101010101" pitchFamily="2" charset="-122"/>
                </a:rPr>
                <a:t>实验</a:t>
              </a: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实验</a:t>
              </a:r>
              <a:endParaRPr lang="zh-CN" altLang="en-US" sz="2400" b="1" strike="noStrike" noProof="1">
                <a:solidFill>
                  <a:schemeClr val="bg1"/>
                </a:solidFill>
              </a:endParaRPr>
            </a:p>
          </p:txBody>
        </p:sp>
        <p:sp>
          <p:nvSpPr>
            <p:cNvPr id="14" name="圆角矩形 13"/>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16" name="组合 15"/>
          <p:cNvGrpSpPr/>
          <p:nvPr/>
        </p:nvGrpSpPr>
        <p:grpSpPr>
          <a:xfrm>
            <a:off x="8071557" y="824822"/>
            <a:ext cx="1746910" cy="457900"/>
            <a:chOff x="8480182" y="1575737"/>
            <a:chExt cx="1678579" cy="520692"/>
          </a:xfrm>
        </p:grpSpPr>
        <p:sp>
          <p:nvSpPr>
            <p:cNvPr id="17" name="圆角矩形 1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68084160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19997" y="1413943"/>
            <a:ext cx="10749511" cy="1113766"/>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例　</a:t>
            </a:r>
            <a:r>
              <a:rPr lang="en-US" altLang="zh-CN" sz="2400" b="1" dirty="0">
                <a:latin typeface="宋体" pitchFamily="2" charset="-122"/>
                <a:ea typeface="宋体" pitchFamily="2" charset="-122"/>
              </a:rPr>
              <a:t>(2020</a:t>
            </a:r>
            <a:r>
              <a:rPr lang="zh-CN" altLang="zh-CN" sz="2400" b="1" dirty="0">
                <a:latin typeface="宋体" pitchFamily="2" charset="-122"/>
                <a:ea typeface="宋体" pitchFamily="2" charset="-122"/>
              </a:rPr>
              <a:t>秋·唐山路南区期中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实验小组同学规范地完成了如图所示的三个实验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验证质量守恒定律</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pic>
        <p:nvPicPr>
          <p:cNvPr id="8" name="XD+132.eps" descr="id:2147506210;FounderCES"/>
          <p:cNvPicPr/>
          <p:nvPr/>
        </p:nvPicPr>
        <p:blipFill>
          <a:blip r:embed="rId2"/>
          <a:stretch>
            <a:fillRect/>
          </a:stretch>
        </p:blipFill>
        <p:spPr>
          <a:xfrm>
            <a:off x="3565322" y="2676087"/>
            <a:ext cx="3917658" cy="3590488"/>
          </a:xfrm>
          <a:prstGeom prst="rect">
            <a:avLst/>
          </a:prstGeom>
        </p:spPr>
      </p:pic>
      <p:grpSp>
        <p:nvGrpSpPr>
          <p:cNvPr id="9" name="组合 8"/>
          <p:cNvGrpSpPr/>
          <p:nvPr/>
        </p:nvGrpSpPr>
        <p:grpSpPr>
          <a:xfrm>
            <a:off x="8071557" y="824822"/>
            <a:ext cx="1746910" cy="457900"/>
            <a:chOff x="8480182" y="1575737"/>
            <a:chExt cx="1678579" cy="520692"/>
          </a:xfrm>
        </p:grpSpPr>
        <p:sp>
          <p:nvSpPr>
            <p:cNvPr id="10" name="圆角矩形 9"/>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6811630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19995" y="1636117"/>
            <a:ext cx="10749511"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甲实验中红磷燃烧的化学方程式为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锥形瓶底部铺一层细沙的目的是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实验小组分别在反应结束后进行了称量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只有乙实验天平平衡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说明质量守恒</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微观解释其守恒的原因是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在老师的引导下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也使甲实验天平平衡了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该实验初次称量不平衡的原因可能是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教师引导学生分析了丙实验天平不平衡的原因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认为该实验应在密闭体系中进行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防止</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6" name="矩形 5"/>
              <p:cNvSpPr/>
              <p:nvPr/>
            </p:nvSpPr>
            <p:spPr>
              <a:xfrm>
                <a:off x="6094750" y="1626926"/>
                <a:ext cx="2502351" cy="53399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0000"/>
                    </a:solidFill>
                    <a:latin typeface="宋体" pitchFamily="2" charset="-122"/>
                    <a:ea typeface="宋体" pitchFamily="2" charset="-122"/>
                  </a:rPr>
                  <a:t>4P+5O</a:t>
                </a:r>
                <a:r>
                  <a:rPr lang="en-US" altLang="zh-CN" sz="2400" b="1" baseline="-25000" dirty="0" smtClean="0">
                    <a:solidFill>
                      <a:srgbClr val="FF0000"/>
                    </a:solidFill>
                    <a:latin typeface="宋体" pitchFamily="2" charset="-122"/>
                    <a:ea typeface="宋体" pitchFamily="2" charset="-122"/>
                  </a:rPr>
                  <a:t>2</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dirty="0">
                                <a:solidFill>
                                  <a:srgbClr val="FF0000"/>
                                </a:solidFill>
                                <a:latin typeface="Cambria Math"/>
                                <a:ea typeface="宋体" panose="02010600030101010101" pitchFamily="2" charset="-122"/>
                                <a:cs typeface="Cambria Math" panose="02040503050406030204" charset="0"/>
                              </a:rPr>
                              <m:t>  </m:t>
                            </m:r>
                            <m:r>
                              <a:rPr lang="en-US" altLang="zh-CN" sz="1600" b="1" i="1" dirty="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点燃</m:t>
                            </m:r>
                            <m:r>
                              <a:rPr lang="en-US" altLang="zh-CN" sz="1600" b="1" i="1" dirty="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宋体" pitchFamily="2" charset="-122"/>
                    <a:ea typeface="宋体" pitchFamily="2" charset="-122"/>
                  </a:rPr>
                  <a:t>2P</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O</a:t>
                </a:r>
                <a:r>
                  <a:rPr lang="en-US" altLang="zh-CN" sz="2400" b="1" baseline="-25000" dirty="0">
                    <a:solidFill>
                      <a:srgbClr val="FF0000"/>
                    </a:solidFill>
                    <a:latin typeface="宋体" pitchFamily="2" charset="-122"/>
                    <a:ea typeface="宋体" pitchFamily="2" charset="-122"/>
                  </a:rPr>
                  <a:t>5</a:t>
                </a:r>
                <a:endParaRPr lang="zh-CN" altLang="en-US" sz="2400" dirty="0">
                  <a:latin typeface="宋体" pitchFamily="2" charset="-122"/>
                  <a:ea typeface="宋体" pitchFamily="2" charset="-122"/>
                  <a:cs typeface="Times New Roman" pitchFamily="18" charset="0"/>
                </a:endParaRPr>
              </a:p>
            </p:txBody>
          </p:sp>
        </mc:Choice>
        <mc:Fallback>
          <p:sp>
            <p:nvSpPr>
              <p:cNvPr id="6" name="矩形 5"/>
              <p:cNvSpPr>
                <a:spLocks noRot="1" noChangeAspect="1" noMove="1" noResize="1" noEditPoints="1" noAdjustHandles="1" noChangeArrowheads="1" noChangeShapeType="1" noTextEdit="1"/>
              </p:cNvSpPr>
              <p:nvPr/>
            </p:nvSpPr>
            <p:spPr>
              <a:xfrm>
                <a:off x="6094750" y="1626926"/>
                <a:ext cx="2502351" cy="533992"/>
              </a:xfrm>
              <a:prstGeom prst="rect">
                <a:avLst/>
              </a:prstGeom>
              <a:blipFill rotWithShape="1">
                <a:blip r:embed="rId2"/>
                <a:stretch>
                  <a:fillRect l="-3902" t="-5747" b="-16092"/>
                </a:stretch>
              </a:blipFill>
            </p:spPr>
            <p:txBody>
              <a:bodyPr/>
              <a:lstStyle/>
              <a:p>
                <a:r>
                  <a:rPr lang="zh-CN" altLang="en-US">
                    <a:noFill/>
                  </a:rPr>
                  <a:t> </a:t>
                </a:r>
              </a:p>
            </p:txBody>
          </p:sp>
        </mc:Fallback>
      </mc:AlternateContent>
      <p:sp>
        <p:nvSpPr>
          <p:cNvPr id="4" name="矩形 3"/>
          <p:cNvSpPr/>
          <p:nvPr/>
        </p:nvSpPr>
        <p:spPr>
          <a:xfrm>
            <a:off x="2738943" y="2253197"/>
            <a:ext cx="4240697"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400" b="1" dirty="0" smtClean="0">
                <a:solidFill>
                  <a:srgbClr val="FF0000"/>
                </a:solidFill>
                <a:latin typeface="宋体" pitchFamily="2" charset="-122"/>
                <a:ea typeface="宋体" pitchFamily="2" charset="-122"/>
              </a:rPr>
              <a:t>防止</a:t>
            </a:r>
            <a:r>
              <a:rPr lang="zh-CN" altLang="zh-CN" sz="2400" b="1" dirty="0">
                <a:solidFill>
                  <a:srgbClr val="FF0000"/>
                </a:solidFill>
                <a:latin typeface="宋体" pitchFamily="2" charset="-122"/>
                <a:ea typeface="宋体" pitchFamily="2" charset="-122"/>
              </a:rPr>
              <a:t>热的燃烧产物炸裂集气瓶</a:t>
            </a:r>
            <a:endParaRPr lang="zh-CN" altLang="en-US" sz="2400" dirty="0">
              <a:latin typeface="Times New Roman" pitchFamily="18" charset="0"/>
              <a:cs typeface="Times New Roman" pitchFamily="18" charset="0"/>
            </a:endParaRPr>
          </a:p>
        </p:txBody>
      </p:sp>
      <p:sp>
        <p:nvSpPr>
          <p:cNvPr id="5" name="矩形 4"/>
          <p:cNvSpPr/>
          <p:nvPr/>
        </p:nvSpPr>
        <p:spPr>
          <a:xfrm>
            <a:off x="4721969" y="3340323"/>
            <a:ext cx="6158552"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400" b="1" dirty="0">
                <a:solidFill>
                  <a:srgbClr val="FF0000"/>
                </a:solidFill>
                <a:latin typeface="宋体" pitchFamily="2" charset="-122"/>
                <a:ea typeface="宋体" pitchFamily="2" charset="-122"/>
              </a:rPr>
              <a:t>反应前后原子种类、原子个数和质量都不变</a:t>
            </a:r>
            <a:endParaRPr lang="zh-CN" altLang="en-US" sz="2400" dirty="0">
              <a:latin typeface="Times New Roman" pitchFamily="18" charset="0"/>
              <a:cs typeface="Times New Roman" pitchFamily="18" charset="0"/>
            </a:endParaRPr>
          </a:p>
        </p:txBody>
      </p:sp>
      <p:sp>
        <p:nvSpPr>
          <p:cNvPr id="7" name="矩形 6"/>
          <p:cNvSpPr/>
          <p:nvPr/>
        </p:nvSpPr>
        <p:spPr>
          <a:xfrm>
            <a:off x="1265705" y="4407230"/>
            <a:ext cx="3306295"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400" b="1" dirty="0">
                <a:solidFill>
                  <a:srgbClr val="FF0000"/>
                </a:solidFill>
                <a:latin typeface="宋体" pitchFamily="2" charset="-122"/>
                <a:ea typeface="宋体" pitchFamily="2" charset="-122"/>
              </a:rPr>
              <a:t>没有冷却至室温就称量</a:t>
            </a:r>
            <a:endParaRPr lang="zh-CN" altLang="en-US" sz="2400" dirty="0">
              <a:latin typeface="Times New Roman" pitchFamily="18" charset="0"/>
              <a:cs typeface="Times New Roman" pitchFamily="18" charset="0"/>
            </a:endParaRPr>
          </a:p>
        </p:txBody>
      </p:sp>
      <p:sp>
        <p:nvSpPr>
          <p:cNvPr id="8" name="矩形 7"/>
          <p:cNvSpPr/>
          <p:nvPr/>
        </p:nvSpPr>
        <p:spPr>
          <a:xfrm>
            <a:off x="2280773" y="5499736"/>
            <a:ext cx="2685510"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400" b="1" dirty="0">
                <a:solidFill>
                  <a:srgbClr val="FF0000"/>
                </a:solidFill>
                <a:latin typeface="宋体" pitchFamily="2" charset="-122"/>
                <a:ea typeface="宋体" pitchFamily="2" charset="-122"/>
              </a:rPr>
              <a:t>二氧化碳逸出</a:t>
            </a:r>
            <a:r>
              <a:rPr lang="zh-CN" altLang="zh-CN" sz="2400" b="1" dirty="0" smtClean="0">
                <a:solidFill>
                  <a:srgbClr val="FF0000"/>
                </a:solidFill>
                <a:latin typeface="宋体" pitchFamily="2" charset="-122"/>
                <a:ea typeface="宋体" pitchFamily="2" charset="-122"/>
              </a:rPr>
              <a:t>装置</a:t>
            </a:r>
            <a:endParaRPr lang="zh-CN" altLang="zh-CN" sz="2400" b="1" dirty="0">
              <a:solidFill>
                <a:srgbClr val="FF0000"/>
              </a:solidFill>
              <a:latin typeface="宋体" pitchFamily="2" charset="-122"/>
              <a:ea typeface="宋体" pitchFamily="2" charset="-122"/>
            </a:endParaRPr>
          </a:p>
        </p:txBody>
      </p:sp>
      <p:grpSp>
        <p:nvGrpSpPr>
          <p:cNvPr id="9" name="组合 8"/>
          <p:cNvGrpSpPr/>
          <p:nvPr/>
        </p:nvGrpSpPr>
        <p:grpSpPr>
          <a:xfrm>
            <a:off x="8071557" y="824822"/>
            <a:ext cx="1746910" cy="457900"/>
            <a:chOff x="8480182" y="1575737"/>
            <a:chExt cx="1678579" cy="520692"/>
          </a:xfrm>
        </p:grpSpPr>
        <p:sp>
          <p:nvSpPr>
            <p:cNvPr id="10" name="圆角矩形 9"/>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504941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5" grpId="0"/>
      <p:bldP spid="7"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552217" y="1565775"/>
            <a:ext cx="11192369" cy="4524315"/>
          </a:xfrm>
          <a:prstGeom prst="rect">
            <a:avLst/>
          </a:prstGeom>
          <a:noFill/>
        </p:spPr>
        <p:txBody>
          <a:bodyPr wrap="square" rtlCol="0">
            <a:spAutoFit/>
          </a:bodyPr>
          <a:lstStyle/>
          <a:p>
            <a:pPr>
              <a:lnSpc>
                <a:spcPct val="150000"/>
              </a:lnSpc>
            </a:pPr>
            <a:r>
              <a:rPr lang="zh-CN" altLang="en-US" sz="2400" b="1" dirty="0" smtClean="0">
                <a:latin typeface="Times New Roman" pitchFamily="18" charset="0"/>
                <a:ea typeface="黑体" pitchFamily="49" charset="-122"/>
                <a:cs typeface="Times New Roman" pitchFamily="18" charset="0"/>
              </a:rPr>
              <a:t>归纳总结</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宋体" pitchFamily="2" charset="-122"/>
                <a:ea typeface="宋体" pitchFamily="2" charset="-122"/>
              </a:rPr>
              <a:t>1</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红磷燃烧前后质量的测定</a:t>
            </a:r>
          </a:p>
          <a:p>
            <a:pPr>
              <a:lnSpc>
                <a:spcPct val="150000"/>
              </a:lnSpc>
            </a:pPr>
            <a:r>
              <a:rPr lang="zh-CN" altLang="zh-CN" sz="2400" b="1" dirty="0">
                <a:latin typeface="宋体" pitchFamily="2" charset="-122"/>
                <a:ea typeface="宋体" pitchFamily="2" charset="-122"/>
              </a:rPr>
              <a:t>【实验现象】红磷燃烧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产生大量的白烟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放出大量的热。气球先变鼓后变得更瘪</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天平平衡。</a:t>
            </a:r>
          </a:p>
          <a:p>
            <a:pPr>
              <a:lnSpc>
                <a:spcPct val="150000"/>
              </a:lnSpc>
            </a:pPr>
            <a:r>
              <a:rPr lang="zh-CN" altLang="zh-CN" sz="2400" b="1" dirty="0">
                <a:latin typeface="宋体" pitchFamily="2" charset="-122"/>
                <a:ea typeface="宋体" pitchFamily="2" charset="-122"/>
              </a:rPr>
              <a:t>【实验结论】反应前各物质的总质量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反应后生成各物质的总质量。</a:t>
            </a:r>
          </a:p>
          <a:p>
            <a:pPr>
              <a:lnSpc>
                <a:spcPct val="150000"/>
              </a:lnSpc>
            </a:pPr>
            <a:r>
              <a:rPr lang="zh-CN" altLang="zh-CN" sz="2400" b="1" dirty="0">
                <a:latin typeface="宋体" pitchFamily="2" charset="-122"/>
                <a:ea typeface="宋体" pitchFamily="2" charset="-122"/>
              </a:rPr>
              <a:t>【注意事项】</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实验成功的关键</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装置的气密性要良好。</a:t>
            </a: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玻璃管下端与红磷接触的目的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点燃红磷</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pic>
        <p:nvPicPr>
          <p:cNvPr id="8" name="11329.eps" descr="id:2147506217;FounderCES"/>
          <p:cNvPicPr/>
          <p:nvPr/>
        </p:nvPicPr>
        <p:blipFill>
          <a:blip r:embed="rId2"/>
          <a:stretch>
            <a:fillRect/>
          </a:stretch>
        </p:blipFill>
        <p:spPr>
          <a:xfrm>
            <a:off x="7986320" y="4461600"/>
            <a:ext cx="2248248" cy="1792559"/>
          </a:xfrm>
          <a:prstGeom prst="rect">
            <a:avLst/>
          </a:prstGeom>
        </p:spPr>
      </p:pic>
      <p:grpSp>
        <p:nvGrpSpPr>
          <p:cNvPr id="9" name="组合 8"/>
          <p:cNvGrpSpPr/>
          <p:nvPr/>
        </p:nvGrpSpPr>
        <p:grpSpPr>
          <a:xfrm>
            <a:off x="8071557" y="824822"/>
            <a:ext cx="1746910" cy="457900"/>
            <a:chOff x="8480182" y="1575737"/>
            <a:chExt cx="1678579" cy="520692"/>
          </a:xfrm>
        </p:grpSpPr>
        <p:sp>
          <p:nvSpPr>
            <p:cNvPr id="10" name="圆角矩形 9"/>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3507526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19997" y="1695615"/>
            <a:ext cx="10749511" cy="4437753"/>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气球的作用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避免因锥形瓶内压强过大把胶塞弹开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防止生成物逸散到空气中污染环境。</a:t>
            </a: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气球先变鼓是因为红磷燃烧放出大量热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使瓶内气体膨胀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压强大于外界的气压。气球变得更瘪是因为红磷燃烧消耗瓶内氧气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待冷却后使瓶内压强小于外界大气压。</a:t>
            </a:r>
          </a:p>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锥形瓶底部细沙的作用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防止红磷燃烧炸裂瓶底。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细沙不能用水代替</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第一次称量后取下锥形瓶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待锥形瓶冷却后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再重新放到托盘天平上称量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以防热的锥形瓶烫坏托盘</a:t>
            </a:r>
            <a:r>
              <a:rPr lang="zh-CN" altLang="zh-CN" sz="2400" b="1" dirty="0" smtClean="0">
                <a:latin typeface="宋体" pitchFamily="2" charset="-122"/>
                <a:ea typeface="宋体" pitchFamily="2" charset="-122"/>
              </a:rPr>
              <a:t>。</a:t>
            </a:r>
            <a:endParaRPr lang="en-US" altLang="zh-CN" sz="2400" b="1" dirty="0">
              <a:solidFill>
                <a:srgbClr val="FF0000"/>
              </a:solidFill>
              <a:latin typeface="宋体" pitchFamily="2" charset="-122"/>
              <a:ea typeface="宋体" pitchFamily="2" charset="-122"/>
            </a:endParaRPr>
          </a:p>
        </p:txBody>
      </p:sp>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50494118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594163" y="2064731"/>
            <a:ext cx="10445749"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铁钉跟硫酸铜溶液反应前后质量的测定</a:t>
            </a:r>
          </a:p>
          <a:p>
            <a:pPr>
              <a:lnSpc>
                <a:spcPct val="150000"/>
              </a:lnSpc>
            </a:pPr>
            <a:r>
              <a:rPr lang="zh-CN" altLang="zh-CN" sz="2400" b="1" dirty="0">
                <a:latin typeface="宋体" pitchFamily="2" charset="-122"/>
                <a:ea typeface="宋体" pitchFamily="2" charset="-122"/>
              </a:rPr>
              <a:t>【实验现象】铁钉表面附着一层红色物质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溶液由蓝色逐渐变成浅绿色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天平平衡。</a:t>
            </a:r>
          </a:p>
          <a:p>
            <a:pPr>
              <a:lnSpc>
                <a:spcPct val="150000"/>
              </a:lnSpc>
            </a:pPr>
            <a:r>
              <a:rPr lang="zh-CN" altLang="zh-CN" sz="2400" b="1" dirty="0">
                <a:latin typeface="宋体" pitchFamily="2" charset="-122"/>
                <a:ea typeface="宋体" pitchFamily="2" charset="-122"/>
              </a:rPr>
              <a:t>【实验结论】反应前各物质的总质量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反应后各物质的总质量。</a:t>
            </a:r>
          </a:p>
          <a:p>
            <a:pPr>
              <a:lnSpc>
                <a:spcPct val="150000"/>
              </a:lnSpc>
            </a:pPr>
            <a:r>
              <a:rPr lang="zh-CN" altLang="zh-CN" sz="2400" b="1" dirty="0">
                <a:latin typeface="宋体" pitchFamily="2" charset="-122"/>
                <a:ea typeface="宋体" pitchFamily="2" charset="-122"/>
              </a:rPr>
              <a:t>【注意事项】实验前将铁钉用砂纸打磨干净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以防铁锈</a:t>
            </a:r>
            <a:r>
              <a:rPr lang="zh-CN" altLang="zh-CN" sz="2400" b="1" dirty="0" smtClean="0">
                <a:latin typeface="宋体" pitchFamily="2" charset="-122"/>
                <a:ea typeface="宋体" pitchFamily="2" charset="-122"/>
              </a:rPr>
              <a:t>阻碍</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反应发生</a:t>
            </a:r>
            <a:r>
              <a:rPr lang="zh-CN" altLang="zh-CN" sz="2400" b="1" dirty="0">
                <a:latin typeface="宋体" pitchFamily="2" charset="-122"/>
                <a:ea typeface="宋体" pitchFamily="2" charset="-122"/>
              </a:rPr>
              <a:t>而看不到实验现象</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pic>
        <p:nvPicPr>
          <p:cNvPr id="4" name="11330.eps" descr="id:2147506224;FounderCES"/>
          <p:cNvPicPr/>
          <p:nvPr/>
        </p:nvPicPr>
        <p:blipFill>
          <a:blip r:embed="rId2"/>
          <a:stretch>
            <a:fillRect/>
          </a:stretch>
        </p:blipFill>
        <p:spPr>
          <a:xfrm>
            <a:off x="9345336" y="3677418"/>
            <a:ext cx="1971413" cy="1803633"/>
          </a:xfrm>
          <a:prstGeom prst="rect">
            <a:avLst/>
          </a:prstGeom>
        </p:spPr>
      </p:pic>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5049411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871003" y="1408744"/>
            <a:ext cx="10420580"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3.(2020</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利用催化剂</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可消除室内装修材料释放的甲醛</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如图所示为该反应的微观示意图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下列说法不正确的是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a:t>
            </a:r>
            <a:r>
              <a:rPr lang="zh-CN" altLang="zh-CN" sz="2400" b="1" dirty="0">
                <a:latin typeface="宋体" pitchFamily="2" charset="-122"/>
                <a:ea typeface="宋体" pitchFamily="2" charset="-122"/>
              </a:rPr>
              <a:t>甲醛的化学式为</a:t>
            </a:r>
            <a:r>
              <a:rPr lang="en-US" altLang="zh-CN" sz="2400" b="1" dirty="0">
                <a:latin typeface="宋体" pitchFamily="2" charset="-122"/>
                <a:ea typeface="宋体" pitchFamily="2" charset="-122"/>
              </a:rPr>
              <a:t>CH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生成物丙和丁中氧元素的化合价相同</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生成物丙由一个碳原子和两个氧原子构成</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参加反应的甲和生成的丁分子个数比为</a:t>
            </a:r>
            <a:r>
              <a:rPr lang="en-US" altLang="zh-CN" sz="2400" b="1" dirty="0">
                <a:latin typeface="宋体" pitchFamily="2" charset="-122"/>
                <a:ea typeface="宋体" pitchFamily="2" charset="-122"/>
              </a:rPr>
              <a:t>1∶</a:t>
            </a:r>
            <a:r>
              <a:rPr lang="en-US" altLang="zh-CN" sz="2400" b="1" dirty="0" smtClean="0">
                <a:latin typeface="宋体" pitchFamily="2" charset="-122"/>
                <a:ea typeface="宋体" pitchFamily="2" charset="-122"/>
              </a:rPr>
              <a:t>1</a:t>
            </a:r>
            <a:endParaRPr lang="zh-CN" altLang="zh-CN" sz="2400" b="1" dirty="0">
              <a:latin typeface="宋体" pitchFamily="2" charset="-122"/>
              <a:ea typeface="宋体" pitchFamily="2" charset="-122"/>
            </a:endParaRPr>
          </a:p>
        </p:txBody>
      </p:sp>
      <p:sp>
        <p:nvSpPr>
          <p:cNvPr id="8" name="矩形 7"/>
          <p:cNvSpPr/>
          <p:nvPr/>
        </p:nvSpPr>
        <p:spPr>
          <a:xfrm>
            <a:off x="6877773" y="2028090"/>
            <a:ext cx="353537"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pic>
        <p:nvPicPr>
          <p:cNvPr id="9" name="+04.eps" descr="id:2147505898;FounderCES"/>
          <p:cNvPicPr/>
          <p:nvPr/>
        </p:nvPicPr>
        <p:blipFill>
          <a:blip r:embed="rId3"/>
          <a:stretch>
            <a:fillRect/>
          </a:stretch>
        </p:blipFill>
        <p:spPr>
          <a:xfrm>
            <a:off x="3087478" y="2919369"/>
            <a:ext cx="4503185" cy="1137588"/>
          </a:xfrm>
          <a:prstGeom prst="rect">
            <a:avLst/>
          </a:prstGeom>
        </p:spPr>
      </p:pic>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112635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97503" y="1562430"/>
            <a:ext cx="10017910" cy="2308324"/>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盐酸与碳酸钠粉末反应前后质量的测定</a:t>
            </a:r>
          </a:p>
          <a:p>
            <a:pPr>
              <a:lnSpc>
                <a:spcPct val="150000"/>
              </a:lnSpc>
            </a:pPr>
            <a:r>
              <a:rPr lang="zh-CN" altLang="zh-CN" sz="2400" b="1" dirty="0">
                <a:latin typeface="宋体" pitchFamily="2" charset="-122"/>
                <a:ea typeface="宋体" pitchFamily="2" charset="-122"/>
              </a:rPr>
              <a:t>【实验现象】有大量气泡产生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天平指针偏右。</a:t>
            </a:r>
          </a:p>
          <a:p>
            <a:pPr>
              <a:lnSpc>
                <a:spcPct val="150000"/>
              </a:lnSpc>
            </a:pPr>
            <a:r>
              <a:rPr lang="zh-CN" altLang="zh-CN" sz="2400" b="1" dirty="0">
                <a:latin typeface="宋体" pitchFamily="2" charset="-122"/>
                <a:ea typeface="宋体" pitchFamily="2" charset="-122"/>
              </a:rPr>
              <a:t>【现象分析】天平不平衡的原因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由于反应中有气体生成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逸散到空气中</a:t>
            </a:r>
            <a:r>
              <a:rPr lang="en-US" altLang="zh-CN" sz="2400" b="1" dirty="0" smtClean="0">
                <a:latin typeface="宋体" pitchFamily="2" charset="-122"/>
                <a:ea typeface="宋体" pitchFamily="2" charset="-122"/>
              </a:rPr>
              <a:t>,</a:t>
            </a:r>
          </a:p>
          <a:p>
            <a:pPr>
              <a:lnSpc>
                <a:spcPct val="150000"/>
              </a:lnSpc>
            </a:pPr>
            <a:r>
              <a:rPr lang="zh-CN" altLang="zh-CN" sz="2400" b="1" dirty="0" smtClean="0">
                <a:latin typeface="宋体" pitchFamily="2" charset="-122"/>
                <a:ea typeface="宋体" pitchFamily="2" charset="-122"/>
              </a:rPr>
              <a:t>所以</a:t>
            </a:r>
            <a:r>
              <a:rPr lang="zh-CN" altLang="zh-CN" sz="2400" b="1" dirty="0">
                <a:latin typeface="宋体" pitchFamily="2" charset="-122"/>
                <a:ea typeface="宋体" pitchFamily="2" charset="-122"/>
              </a:rPr>
              <a:t>天平指针偏右。</a:t>
            </a:r>
            <a:endParaRPr lang="zh-CN" altLang="en-US" sz="2400" b="1" dirty="0">
              <a:latin typeface="宋体" pitchFamily="2" charset="-122"/>
              <a:ea typeface="宋体" pitchFamily="2" charset="-122"/>
              <a:cs typeface="Times New Roman" pitchFamily="18" charset="0"/>
            </a:endParaRPr>
          </a:p>
        </p:txBody>
      </p:sp>
      <p:pic>
        <p:nvPicPr>
          <p:cNvPr id="4" name="11331.eps" descr="id:2147506231;FounderCES"/>
          <p:cNvPicPr/>
          <p:nvPr/>
        </p:nvPicPr>
        <p:blipFill>
          <a:blip r:embed="rId2"/>
          <a:stretch>
            <a:fillRect/>
          </a:stretch>
        </p:blipFill>
        <p:spPr>
          <a:xfrm>
            <a:off x="4689447" y="3951215"/>
            <a:ext cx="2021746" cy="1652632"/>
          </a:xfrm>
          <a:prstGeom prst="rect">
            <a:avLst/>
          </a:prstGeom>
        </p:spPr>
      </p:pic>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50494118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19998" y="1410389"/>
            <a:ext cx="10749511" cy="277576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镁条燃烧前后质量的测定</a:t>
            </a:r>
          </a:p>
          <a:p>
            <a:pPr>
              <a:lnSpc>
                <a:spcPct val="150000"/>
              </a:lnSpc>
            </a:pPr>
            <a:r>
              <a:rPr lang="zh-CN" altLang="zh-CN" sz="2400" b="1" dirty="0">
                <a:latin typeface="宋体" pitchFamily="2" charset="-122"/>
                <a:ea typeface="宋体" pitchFamily="2" charset="-122"/>
              </a:rPr>
              <a:t>【实验现象】镁条燃烧发出耀眼白光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天平不平衡。</a:t>
            </a:r>
          </a:p>
          <a:p>
            <a:pPr>
              <a:lnSpc>
                <a:spcPct val="150000"/>
              </a:lnSpc>
            </a:pPr>
            <a:r>
              <a:rPr lang="zh-CN" altLang="zh-CN" sz="2400" b="1" dirty="0">
                <a:latin typeface="宋体" pitchFamily="2" charset="-122"/>
                <a:ea typeface="宋体" pitchFamily="2" charset="-122"/>
              </a:rPr>
              <a:t>【注意事项】实验前将镁条用砂纸打磨干净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以防其表面的氧化物阻碍镁条顺利燃烧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再次称量时天平指针可能偏左或偏右</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原因是参加反应的氧气和反应生成的白烟的质量没能称得</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镁燃烧时也可能消耗氮气</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pic>
        <p:nvPicPr>
          <p:cNvPr id="4" name="11332.eps" descr="id:2147506238;FounderCES"/>
          <p:cNvPicPr/>
          <p:nvPr/>
        </p:nvPicPr>
        <p:blipFill>
          <a:blip r:embed="rId2"/>
          <a:stretch>
            <a:fillRect/>
          </a:stretch>
        </p:blipFill>
        <p:spPr>
          <a:xfrm>
            <a:off x="4121779" y="4339565"/>
            <a:ext cx="2581026" cy="1843122"/>
          </a:xfrm>
          <a:prstGeom prst="rect">
            <a:avLst/>
          </a:prstGeom>
        </p:spPr>
      </p:pic>
      <p:grpSp>
        <p:nvGrpSpPr>
          <p:cNvPr id="5" name="组合 4"/>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5049411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8390" y="1437224"/>
            <a:ext cx="10428967"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4.(2018</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如图所示的是某化学反应的微观示意图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下列说法正确</a:t>
            </a:r>
            <a:r>
              <a:rPr lang="zh-CN" altLang="zh-CN" sz="2400" b="1" dirty="0" smtClean="0">
                <a:latin typeface="宋体" pitchFamily="2" charset="-122"/>
                <a:ea typeface="宋体" pitchFamily="2" charset="-122"/>
              </a:rPr>
              <a:t>的</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该反应属于置换反应</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生成物丙由</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个氢原子和</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个氧原子构成</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生成物丁中碳元素和氧元素的质量比为</a:t>
            </a:r>
            <a:r>
              <a:rPr lang="en-US" altLang="zh-CN" sz="2400" b="1" dirty="0">
                <a:latin typeface="宋体" pitchFamily="2" charset="-122"/>
                <a:ea typeface="宋体" pitchFamily="2" charset="-122"/>
              </a:rPr>
              <a:t>1∶2</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参加反应的甲和乙的分子个数比为</a:t>
            </a:r>
            <a:r>
              <a:rPr lang="en-US" altLang="zh-CN" sz="2400" b="1" dirty="0">
                <a:latin typeface="宋体" pitchFamily="2" charset="-122"/>
                <a:ea typeface="宋体" pitchFamily="2" charset="-122"/>
              </a:rPr>
              <a:t>2∶</a:t>
            </a:r>
            <a:r>
              <a:rPr lang="en-US" altLang="zh-CN" sz="2400" b="1" dirty="0" smtClean="0">
                <a:latin typeface="宋体" pitchFamily="2" charset="-122"/>
                <a:ea typeface="宋体" pitchFamily="2" charset="-122"/>
              </a:rPr>
              <a:t>7</a:t>
            </a:r>
            <a:endParaRPr lang="zh-CN" altLang="zh-CN" sz="2400" b="1" dirty="0">
              <a:latin typeface="宋体" pitchFamily="2" charset="-122"/>
              <a:ea typeface="宋体" pitchFamily="2" charset="-122"/>
            </a:endParaRPr>
          </a:p>
        </p:txBody>
      </p:sp>
      <p:sp>
        <p:nvSpPr>
          <p:cNvPr id="8" name="矩形 7"/>
          <p:cNvSpPr/>
          <p:nvPr/>
        </p:nvSpPr>
        <p:spPr>
          <a:xfrm>
            <a:off x="1366805" y="2079070"/>
            <a:ext cx="423258" cy="461665"/>
          </a:xfrm>
          <a:prstGeom prst="rect">
            <a:avLst/>
          </a:prstGeom>
        </p:spPr>
        <p:txBody>
          <a:bodyPr wrap="square">
            <a:spAutoFit/>
          </a:bodyPr>
          <a:lstStyle/>
          <a:p>
            <a:r>
              <a:rPr lang="en-US" altLang="zh-CN" sz="2400" b="1" dirty="0">
                <a:solidFill>
                  <a:srgbClr val="FF0000"/>
                </a:solidFill>
                <a:latin typeface="Times New Roman" pitchFamily="18" charset="0"/>
                <a:cs typeface="Times New Roman" pitchFamily="18" charset="0"/>
              </a:rPr>
              <a:t>D</a:t>
            </a:r>
            <a:endParaRPr lang="zh-CN" altLang="en-US" sz="2400" b="1" dirty="0">
              <a:solidFill>
                <a:srgbClr val="FF0000"/>
              </a:solidFill>
              <a:latin typeface="Times New Roman" pitchFamily="18" charset="0"/>
              <a:cs typeface="Times New Roman" pitchFamily="18" charset="0"/>
            </a:endParaRPr>
          </a:p>
        </p:txBody>
      </p:sp>
      <p:pic>
        <p:nvPicPr>
          <p:cNvPr id="5" name="11303.eps" descr="id:2147505905;FounderCES"/>
          <p:cNvPicPr/>
          <p:nvPr/>
        </p:nvPicPr>
        <p:blipFill>
          <a:blip r:embed="rId3"/>
          <a:stretch>
            <a:fillRect/>
          </a:stretch>
        </p:blipFill>
        <p:spPr>
          <a:xfrm>
            <a:off x="3216191" y="2778042"/>
            <a:ext cx="4462944" cy="1198338"/>
          </a:xfrm>
          <a:prstGeom prst="rect">
            <a:avLst/>
          </a:prstGeom>
        </p:spPr>
      </p:pic>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73182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38114" y="1970807"/>
            <a:ext cx="9942407"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5.(2017</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,7)</a:t>
            </a:r>
            <a:r>
              <a:rPr lang="zh-CN" altLang="zh-CN" sz="2400" b="1" dirty="0">
                <a:latin typeface="宋体" pitchFamily="2" charset="-122"/>
                <a:ea typeface="宋体" pitchFamily="2" charset="-122"/>
              </a:rPr>
              <a:t>一定条件下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密闭容器内发生某化学反应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测得</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1</a:t>
            </a:r>
            <a:r>
              <a:rPr lang="zh-CN" altLang="zh-CN" sz="2400" b="1" dirty="0">
                <a:latin typeface="宋体" pitchFamily="2" charset="-122"/>
                <a:ea typeface="宋体" pitchFamily="2" charset="-122"/>
              </a:rPr>
              <a:t>和</a:t>
            </a:r>
            <a:r>
              <a:rPr lang="en-US" altLang="zh-CN" sz="2400" b="1" i="1" dirty="0">
                <a:latin typeface="宋体" pitchFamily="2" charset="-122"/>
                <a:ea typeface="宋体" pitchFamily="2" charset="-122"/>
              </a:rPr>
              <a:t>t</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时各物质的质量见下表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下列说法正确的是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err="1">
                <a:latin typeface="宋体" pitchFamily="2" charset="-122"/>
                <a:ea typeface="宋体" pitchFamily="2" charset="-122"/>
              </a:rPr>
              <a:t>A.</a:t>
            </a:r>
            <a:r>
              <a:rPr lang="en-US" altLang="zh-CN" sz="2400" b="1" i="1" dirty="0" err="1">
                <a:latin typeface="宋体" pitchFamily="2" charset="-122"/>
                <a:ea typeface="宋体" pitchFamily="2" charset="-122"/>
              </a:rPr>
              <a:t>x</a:t>
            </a:r>
            <a:r>
              <a:rPr lang="zh-CN" altLang="zh-CN" sz="2400" b="1" dirty="0">
                <a:latin typeface="宋体" pitchFamily="2" charset="-122"/>
                <a:ea typeface="宋体" pitchFamily="2" charset="-122"/>
              </a:rPr>
              <a:t>的值小于</a:t>
            </a:r>
            <a:r>
              <a:rPr lang="en-US" altLang="zh-CN" sz="2400" b="1" dirty="0">
                <a:latin typeface="宋体" pitchFamily="2" charset="-122"/>
                <a:ea typeface="宋体" pitchFamily="2" charset="-122"/>
              </a:rPr>
              <a:t>3</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B.Q</a:t>
            </a:r>
            <a:r>
              <a:rPr lang="zh-CN" altLang="zh-CN" sz="2400" b="1" dirty="0">
                <a:latin typeface="宋体" pitchFamily="2" charset="-122"/>
                <a:ea typeface="宋体" pitchFamily="2" charset="-122"/>
              </a:rPr>
              <a:t>可能是单质</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该反应一定是分解反应</a:t>
            </a:r>
          </a:p>
          <a:p>
            <a:pPr>
              <a:lnSpc>
                <a:spcPct val="150000"/>
              </a:lnSpc>
            </a:pPr>
            <a:r>
              <a:rPr lang="en-US" altLang="zh-CN" sz="2400" b="1" dirty="0">
                <a:latin typeface="宋体" pitchFamily="2" charset="-122"/>
                <a:ea typeface="宋体" pitchFamily="2" charset="-122"/>
              </a:rPr>
              <a:t>D.M</a:t>
            </a:r>
            <a:r>
              <a:rPr lang="zh-CN" altLang="zh-CN" sz="2400" b="1" dirty="0">
                <a:latin typeface="宋体" pitchFamily="2" charset="-122"/>
                <a:ea typeface="宋体" pitchFamily="2" charset="-122"/>
              </a:rPr>
              <a:t>与</a:t>
            </a:r>
            <a:r>
              <a:rPr lang="en-US" altLang="zh-CN" sz="2400" b="1" dirty="0">
                <a:latin typeface="宋体" pitchFamily="2" charset="-122"/>
                <a:ea typeface="宋体" pitchFamily="2" charset="-122"/>
              </a:rPr>
              <a:t>N</a:t>
            </a:r>
            <a:r>
              <a:rPr lang="zh-CN" altLang="zh-CN" sz="2400" b="1" dirty="0">
                <a:latin typeface="宋体" pitchFamily="2" charset="-122"/>
                <a:ea typeface="宋体" pitchFamily="2" charset="-122"/>
              </a:rPr>
              <a:t>的质量变化比为</a:t>
            </a:r>
            <a:r>
              <a:rPr lang="en-US" altLang="zh-CN" sz="2400" b="1" dirty="0">
                <a:latin typeface="宋体" pitchFamily="2" charset="-122"/>
                <a:ea typeface="宋体" pitchFamily="2" charset="-122"/>
              </a:rPr>
              <a:t>14∶</a:t>
            </a:r>
            <a:r>
              <a:rPr lang="en-US" altLang="zh-CN" sz="2400" b="1" dirty="0" smtClean="0">
                <a:latin typeface="宋体" pitchFamily="2" charset="-122"/>
                <a:ea typeface="宋体" pitchFamily="2" charset="-122"/>
              </a:rPr>
              <a:t>3</a:t>
            </a:r>
            <a:endParaRPr lang="zh-CN" altLang="zh-CN" sz="2400" b="1" dirty="0">
              <a:latin typeface="宋体" pitchFamily="2" charset="-122"/>
              <a:ea typeface="宋体" pitchFamily="2" charset="-122"/>
            </a:endParaRPr>
          </a:p>
        </p:txBody>
      </p:sp>
      <p:sp>
        <p:nvSpPr>
          <p:cNvPr id="8" name="矩形 7"/>
          <p:cNvSpPr/>
          <p:nvPr/>
        </p:nvSpPr>
        <p:spPr>
          <a:xfrm>
            <a:off x="6677037" y="2607576"/>
            <a:ext cx="386494" cy="461665"/>
          </a:xfrm>
          <a:prstGeom prst="rect">
            <a:avLst/>
          </a:prstGeom>
        </p:spPr>
        <p:txBody>
          <a:bodyPr wrap="square">
            <a:spAutoFit/>
          </a:bodyPr>
          <a:lstStyle/>
          <a:p>
            <a:r>
              <a:rPr lang="en-US" altLang="zh-CN" sz="2400" b="1" dirty="0">
                <a:solidFill>
                  <a:srgbClr val="FF0000"/>
                </a:solidFill>
                <a:latin typeface="Times New Roman" pitchFamily="18" charset="0"/>
                <a:cs typeface="Times New Roman" pitchFamily="18" charset="0"/>
              </a:rPr>
              <a:t>D</a:t>
            </a:r>
            <a:endParaRPr lang="zh-CN" altLang="en-US" sz="2400" b="1" dirty="0">
              <a:solidFill>
                <a:srgbClr val="FF0000"/>
              </a:solidFill>
              <a:latin typeface="Times New Roman" pitchFamily="18" charset="0"/>
              <a:cs typeface="Times New Roman"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xmlns="" val="3471857034"/>
              </p:ext>
            </p:extLst>
          </p:nvPr>
        </p:nvGraphicFramePr>
        <p:xfrm>
          <a:off x="5594032" y="3524869"/>
          <a:ext cx="4546937" cy="1512000"/>
        </p:xfrm>
        <a:graphic>
          <a:graphicData uri="http://schemas.openxmlformats.org/drawingml/2006/table">
            <a:tbl>
              <a:tblPr firstRow="1" firstCol="1" bandRow="1"/>
              <a:tblGrid>
                <a:gridCol w="2212285"/>
                <a:gridCol w="583663"/>
                <a:gridCol w="583663"/>
                <a:gridCol w="583663"/>
                <a:gridCol w="583663"/>
              </a:tblGrid>
              <a:tr h="504000">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物质</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M</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N</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P</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Q</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00">
                <a:tc>
                  <a:txBody>
                    <a:bodyPr/>
                    <a:lstStyle/>
                    <a:p>
                      <a:pPr algn="ctr">
                        <a:lnSpc>
                          <a:spcPts val="1350"/>
                        </a:lnSpc>
                        <a:spcAft>
                          <a:spcPts val="0"/>
                        </a:spcAft>
                      </a:pPr>
                      <a:endParaRPr lang="en-US" sz="2400" b="1" i="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i="1" dirty="0" smtClean="0">
                          <a:solidFill>
                            <a:srgbClr val="000000"/>
                          </a:solidFill>
                          <a:effectLst/>
                          <a:latin typeface="宋体" pitchFamily="2" charset="-122"/>
                          <a:ea typeface="宋体" pitchFamily="2" charset="-122"/>
                          <a:cs typeface="Times New Roman"/>
                        </a:rPr>
                        <a:t>t</a:t>
                      </a:r>
                      <a:r>
                        <a:rPr lang="en-US" sz="2400" b="1" baseline="-25000" dirty="0" smtClean="0">
                          <a:solidFill>
                            <a:srgbClr val="000000"/>
                          </a:solidFill>
                          <a:effectLst/>
                          <a:latin typeface="宋体" pitchFamily="2" charset="-122"/>
                          <a:ea typeface="宋体" pitchFamily="2" charset="-122"/>
                          <a:cs typeface="Times New Roman"/>
                        </a:rPr>
                        <a:t>1</a:t>
                      </a:r>
                      <a:r>
                        <a:rPr lang="zh-CN" sz="2400" b="1" dirty="0">
                          <a:solidFill>
                            <a:srgbClr val="000000"/>
                          </a:solidFill>
                          <a:effectLst/>
                          <a:latin typeface="黑体" pitchFamily="49" charset="-122"/>
                          <a:ea typeface="黑体" pitchFamily="49" charset="-122"/>
                          <a:cs typeface="Times New Roman"/>
                        </a:rPr>
                        <a:t>时的质量</a:t>
                      </a:r>
                      <a:r>
                        <a:rPr lang="en-US" sz="2400" b="1" dirty="0">
                          <a:solidFill>
                            <a:srgbClr val="000000"/>
                          </a:solidFill>
                          <a:effectLst/>
                          <a:latin typeface="宋体" pitchFamily="2" charset="-122"/>
                          <a:ea typeface="宋体" pitchFamily="2" charset="-122"/>
                          <a:cs typeface="Times New Roman"/>
                        </a:rPr>
                        <a:t>/g</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51</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9</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3</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17</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00">
                <a:tc>
                  <a:txBody>
                    <a:bodyPr/>
                    <a:lstStyle/>
                    <a:p>
                      <a:pPr algn="ctr">
                        <a:lnSpc>
                          <a:spcPts val="1350"/>
                        </a:lnSpc>
                        <a:spcAft>
                          <a:spcPts val="0"/>
                        </a:spcAft>
                      </a:pPr>
                      <a:endParaRPr lang="en-US" sz="2400" b="1" i="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i="1" dirty="0" smtClean="0">
                          <a:solidFill>
                            <a:srgbClr val="000000"/>
                          </a:solidFill>
                          <a:effectLst/>
                          <a:latin typeface="宋体" pitchFamily="2" charset="-122"/>
                          <a:ea typeface="宋体" pitchFamily="2" charset="-122"/>
                          <a:cs typeface="Times New Roman"/>
                        </a:rPr>
                        <a:t>t</a:t>
                      </a:r>
                      <a:r>
                        <a:rPr lang="en-US" sz="2400" b="1" baseline="-25000" dirty="0" smtClean="0">
                          <a:solidFill>
                            <a:srgbClr val="000000"/>
                          </a:solidFill>
                          <a:effectLst/>
                          <a:latin typeface="宋体" pitchFamily="2" charset="-122"/>
                          <a:ea typeface="宋体" pitchFamily="2" charset="-122"/>
                          <a:cs typeface="Times New Roman"/>
                        </a:rPr>
                        <a:t>2</a:t>
                      </a:r>
                      <a:r>
                        <a:rPr lang="zh-CN" sz="2400" b="1" dirty="0">
                          <a:solidFill>
                            <a:srgbClr val="000000"/>
                          </a:solidFill>
                          <a:effectLst/>
                          <a:latin typeface="黑体" pitchFamily="49" charset="-122"/>
                          <a:ea typeface="黑体" pitchFamily="49" charset="-122"/>
                          <a:cs typeface="Times New Roman"/>
                        </a:rPr>
                        <a:t>时的质量</a:t>
                      </a:r>
                      <a:r>
                        <a:rPr lang="en-US" sz="2400" b="1" dirty="0">
                          <a:solidFill>
                            <a:srgbClr val="000000"/>
                          </a:solidFill>
                          <a:effectLst/>
                          <a:latin typeface="宋体" pitchFamily="2" charset="-122"/>
                          <a:ea typeface="宋体" pitchFamily="2" charset="-122"/>
                          <a:cs typeface="Times New Roman"/>
                        </a:rPr>
                        <a:t>/g</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23</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3</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i="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i="1" dirty="0" smtClean="0">
                          <a:solidFill>
                            <a:srgbClr val="000000"/>
                          </a:solidFill>
                          <a:effectLst/>
                          <a:latin typeface="宋体" pitchFamily="2" charset="-122"/>
                          <a:ea typeface="宋体" pitchFamily="2" charset="-122"/>
                          <a:cs typeface="Times New Roman"/>
                        </a:rPr>
                        <a:t>x</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51</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73182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mc:AlternateContent xmlns:mc="http://schemas.openxmlformats.org/markup-compatibility/2006">
        <mc:Choice xmlns:a14="http://schemas.microsoft.com/office/drawing/2010/main" xmlns="" Requires="a14">
          <p:sp>
            <p:nvSpPr>
              <p:cNvPr id="54" name="文本框 99"/>
              <p:cNvSpPr txBox="1">
                <a:spLocks noChangeArrowheads="1"/>
              </p:cNvSpPr>
              <p:nvPr/>
            </p:nvSpPr>
            <p:spPr bwMode="auto">
              <a:xfrm>
                <a:off x="1089116" y="2280322"/>
                <a:ext cx="9816571" cy="297081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宋体" pitchFamily="2" charset="-122"/>
                    <a:ea typeface="宋体" pitchFamily="2" charset="-122"/>
                  </a:rPr>
                  <a:t>6.(2016</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“气体烙铁”是一种以气体</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为燃料的加热仪器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加热温度可达</a:t>
                </a:r>
                <a:r>
                  <a:rPr lang="en-US" altLang="zh-CN" sz="2400" b="1" dirty="0">
                    <a:latin typeface="宋体" pitchFamily="2" charset="-122"/>
                    <a:ea typeface="宋体" pitchFamily="2" charset="-122"/>
                  </a:rPr>
                  <a:t>1 300 ℃,</a:t>
                </a:r>
                <a:r>
                  <a:rPr lang="zh-CN" altLang="zh-CN" sz="2400" b="1" dirty="0">
                    <a:latin typeface="宋体" pitchFamily="2" charset="-122"/>
                    <a:ea typeface="宋体" pitchFamily="2" charset="-122"/>
                  </a:rPr>
                  <a:t>反应的化学方程式为</a:t>
                </a:r>
                <a:r>
                  <a:rPr lang="en-US" altLang="zh-CN" sz="2400" b="1" dirty="0">
                    <a:latin typeface="宋体" pitchFamily="2" charset="-122"/>
                    <a:ea typeface="宋体" pitchFamily="2" charset="-122"/>
                  </a:rPr>
                  <a:t>2X+13O</a:t>
                </a:r>
                <a:r>
                  <a:rPr lang="en-US" altLang="zh-CN" sz="2400" b="1" baseline="-25000" dirty="0">
                    <a:latin typeface="宋体" pitchFamily="2" charset="-122"/>
                    <a:ea typeface="宋体" pitchFamily="2" charset="-122"/>
                  </a:rPr>
                  <a:t>2</a:t>
                </a:r>
                <a:r>
                  <a:rPr lang="en-US" altLang="zh-CN" sz="2400" b="1" baseline="-25000" dirty="0" smtClean="0">
                    <a:latin typeface="宋体" pitchFamily="2" charset="-122"/>
                    <a:ea typeface="宋体" pitchFamily="2" charset="-122"/>
                  </a:rPr>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i="1" dirty="0">
                                <a:solidFill>
                                  <a:schemeClr val="tx1"/>
                                </a:solidFill>
                                <a:latin typeface="Cambria Math"/>
                                <a:ea typeface="宋体" panose="02010600030101010101" pitchFamily="2" charset="-122"/>
                                <a:cs typeface="Cambria Math" panose="02040503050406030204" charset="0"/>
                              </a:rPr>
                              <m:t>  </m:t>
                            </m:r>
                            <m:r>
                              <a:rPr lang="zh-CN" altLang="en-US" sz="1600" b="1" i="1" dirty="0">
                                <a:solidFill>
                                  <a:schemeClr val="tx1"/>
                                </a:solidFill>
                                <a:latin typeface="Cambria Math"/>
                                <a:ea typeface="宋体" panose="02010600030101010101" pitchFamily="2" charset="-122"/>
                                <a:cs typeface="Cambria Math" panose="02040503050406030204" charset="0"/>
                              </a:rPr>
                              <m:t>点燃</m:t>
                            </m:r>
                            <m:r>
                              <a:rPr lang="en-US" altLang="zh-CN" sz="1600" b="1" i="1" dirty="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r>
                      <a:rPr lang="en-US" altLang="zh-CN" sz="1600" b="1" i="1" dirty="0" smtClean="0">
                        <a:solidFill>
                          <a:schemeClr val="tx1"/>
                        </a:solidFill>
                        <a:latin typeface="Cambria Math"/>
                        <a:ea typeface="宋体" panose="02010600030101010101" pitchFamily="2" charset="-122"/>
                        <a:cs typeface="Cambria Math" panose="02040503050406030204" charset="0"/>
                      </a:rPr>
                      <m:t> </m:t>
                    </m:r>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latin typeface="宋体" pitchFamily="2" charset="-122"/>
                    <a:ea typeface="宋体" pitchFamily="2" charset="-122"/>
                  </a:rPr>
                  <a:t>8CO</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+10H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a:t>
                </a:r>
                <a:r>
                  <a:rPr lang="zh-CN" altLang="zh-CN" sz="2400" b="1" dirty="0">
                    <a:latin typeface="宋体" pitchFamily="2" charset="-122"/>
                    <a:ea typeface="宋体" pitchFamily="2" charset="-122"/>
                  </a:rPr>
                  <a:t>。燃料</a:t>
                </a:r>
                <a:r>
                  <a:rPr lang="en-US" altLang="zh-CN" sz="2400" b="1" dirty="0">
                    <a:latin typeface="宋体" pitchFamily="2" charset="-122"/>
                    <a:ea typeface="宋体" pitchFamily="2" charset="-122"/>
                  </a:rPr>
                  <a:t>X</a:t>
                </a:r>
                <a:r>
                  <a:rPr lang="zh-CN" altLang="zh-CN" sz="2400" b="1" dirty="0">
                    <a:latin typeface="宋体" pitchFamily="2" charset="-122"/>
                    <a:ea typeface="宋体" pitchFamily="2" charset="-122"/>
                  </a:rPr>
                  <a:t>的化学式</a:t>
                </a:r>
                <a:r>
                  <a:rPr lang="zh-CN" altLang="zh-CN" sz="2400" b="1" dirty="0" smtClean="0">
                    <a:latin typeface="宋体" pitchFamily="2" charset="-122"/>
                    <a:ea typeface="宋体" pitchFamily="2" charset="-122"/>
                  </a:rPr>
                  <a:t>为</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A.C</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H</a:t>
                </a:r>
                <a:r>
                  <a:rPr lang="en-US" altLang="zh-CN" sz="2400" b="1" baseline="-25000" dirty="0">
                    <a:latin typeface="宋体" pitchFamily="2" charset="-122"/>
                    <a:ea typeface="宋体" pitchFamily="2" charset="-122"/>
                  </a:rPr>
                  <a:t>8</a:t>
                </a:r>
                <a:r>
                  <a:rPr lang="en-US" altLang="zh-CN" sz="2400" b="1" dirty="0">
                    <a:latin typeface="宋体" pitchFamily="2" charset="-122"/>
                    <a:ea typeface="宋体" pitchFamily="2" charset="-122"/>
                  </a:rPr>
                  <a:t/>
                </a:r>
                <a:r>
                  <a:rPr lang="en-US" altLang="zh-CN" sz="2400" b="1" dirty="0" smtClean="0">
                    <a:latin typeface="宋体" pitchFamily="2" charset="-122"/>
                    <a:ea typeface="宋体" pitchFamily="2" charset="-122"/>
                  </a:rPr>
                  <a:t>          B.C</a:t>
                </a:r>
                <a:r>
                  <a:rPr lang="en-US" altLang="zh-CN" sz="2400" b="1" baseline="-25000" dirty="0" smtClean="0">
                    <a:latin typeface="宋体" pitchFamily="2" charset="-122"/>
                    <a:ea typeface="宋体" pitchFamily="2" charset="-122"/>
                  </a:rPr>
                  <a:t>4</a:t>
                </a:r>
                <a:r>
                  <a:rPr lang="en-US" altLang="zh-CN" sz="2400" b="1" dirty="0" smtClean="0">
                    <a:latin typeface="宋体" pitchFamily="2" charset="-122"/>
                    <a:ea typeface="宋体" pitchFamily="2" charset="-122"/>
                  </a:rPr>
                  <a:t>H</a:t>
                </a:r>
                <a:r>
                  <a:rPr lang="en-US" altLang="zh-CN" sz="2400" b="1" baseline="-25000" dirty="0" smtClean="0">
                    <a:latin typeface="宋体" pitchFamily="2" charset="-122"/>
                    <a:ea typeface="宋体" pitchFamily="2" charset="-122"/>
                  </a:rPr>
                  <a:t>10</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C.CH</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OH	</a:t>
                </a:r>
                <a:r>
                  <a:rPr lang="en-US" altLang="zh-CN" sz="2400" b="1" dirty="0" smtClean="0">
                    <a:latin typeface="宋体" pitchFamily="2" charset="-122"/>
                    <a:ea typeface="宋体" pitchFamily="2" charset="-122"/>
                  </a:rPr>
                  <a:t>    D.C</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H</a:t>
                </a:r>
                <a:r>
                  <a:rPr lang="en-US" altLang="zh-CN" sz="2400" b="1" baseline="-25000" dirty="0" smtClean="0">
                    <a:latin typeface="宋体" pitchFamily="2" charset="-122"/>
                    <a:ea typeface="宋体" pitchFamily="2" charset="-122"/>
                  </a:rPr>
                  <a:t>5</a:t>
                </a:r>
                <a:r>
                  <a:rPr lang="en-US" altLang="zh-CN" sz="2400" b="1" dirty="0" smtClean="0">
                    <a:latin typeface="宋体" pitchFamily="2" charset="-122"/>
                    <a:ea typeface="宋体" pitchFamily="2" charset="-122"/>
                  </a:rPr>
                  <a:t>OH</a:t>
                </a:r>
                <a:endParaRPr lang="zh-CN" altLang="zh-CN" sz="2400" b="1" dirty="0">
                  <a:latin typeface="宋体" pitchFamily="2" charset="-122"/>
                  <a:ea typeface="宋体" pitchFamily="2" charset="-122"/>
                </a:endParaRPr>
              </a:p>
            </p:txBody>
          </p:sp>
        </mc:Choice>
        <mc:Fallback>
          <p:sp>
            <p:nvSpPr>
              <p:cNvPr id="54" name="文本框 99"/>
              <p:cNvSpPr txBox="1">
                <a:spLocks noRot="1" noChangeAspect="1" noMove="1" noResize="1" noEditPoints="1" noAdjustHandles="1" noChangeArrowheads="1" noChangeShapeType="1" noTextEdit="1"/>
              </p:cNvSpPr>
              <p:nvPr/>
            </p:nvSpPr>
            <p:spPr bwMode="auto">
              <a:xfrm>
                <a:off x="1089116" y="2280322"/>
                <a:ext cx="9816571" cy="2970813"/>
              </a:xfrm>
              <a:prstGeom prst="rect">
                <a:avLst/>
              </a:prstGeom>
              <a:blipFill rotWithShape="1">
                <a:blip r:embed="rId3"/>
                <a:stretch>
                  <a:fillRect l="-994" b="-821"/>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8" name="矩形 7"/>
          <p:cNvSpPr/>
          <p:nvPr/>
        </p:nvSpPr>
        <p:spPr>
          <a:xfrm>
            <a:off x="3153660" y="3614255"/>
            <a:ext cx="411661" cy="461665"/>
          </a:xfrm>
          <a:prstGeom prst="rect">
            <a:avLst/>
          </a:prstGeom>
        </p:spPr>
        <p:txBody>
          <a:bodyPr wrap="square">
            <a:spAutoFit/>
          </a:bodyPr>
          <a:lstStyle/>
          <a:p>
            <a:r>
              <a:rPr lang="en-US" altLang="zh-CN" sz="2400" b="1" dirty="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grpSp>
        <p:nvGrpSpPr>
          <p:cNvPr id="5" name="组合 4"/>
          <p:cNvGrpSpPr/>
          <p:nvPr/>
        </p:nvGrpSpPr>
        <p:grpSpPr>
          <a:xfrm>
            <a:off x="8071557" y="824822"/>
            <a:ext cx="1746910" cy="457900"/>
            <a:chOff x="8480182" y="1575737"/>
            <a:chExt cx="1678579" cy="520692"/>
          </a:xfrm>
        </p:grpSpPr>
        <p:sp>
          <p:nvSpPr>
            <p:cNvPr id="6" name="圆角矩形 5"/>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73182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矩形 7"/>
          <p:cNvSpPr/>
          <p:nvPr/>
        </p:nvSpPr>
        <p:spPr>
          <a:xfrm>
            <a:off x="2180537" y="4003078"/>
            <a:ext cx="403272" cy="461665"/>
          </a:xfrm>
          <a:prstGeom prst="rect">
            <a:avLst/>
          </a:prstGeom>
        </p:spPr>
        <p:txBody>
          <a:bodyPr wrap="square">
            <a:spAutoFit/>
          </a:bodyPr>
          <a:lstStyle/>
          <a:p>
            <a:r>
              <a:rPr lang="en-US" altLang="zh-CN" sz="2400" b="1" dirty="0">
                <a:solidFill>
                  <a:srgbClr val="FF0000"/>
                </a:solidFill>
                <a:latin typeface="Times New Roman" pitchFamily="18" charset="0"/>
                <a:cs typeface="Times New Roman" pitchFamily="18" charset="0"/>
              </a:rPr>
              <a:t>D</a:t>
            </a:r>
            <a:endParaRPr lang="zh-CN" altLang="en-US" sz="2400" b="1" dirty="0">
              <a:solidFill>
                <a:srgbClr val="FF0000"/>
              </a:solidFill>
              <a:latin typeface="Times New Roman" pitchFamily="18" charset="0"/>
              <a:cs typeface="Times New Roman" pitchFamily="18" charset="0"/>
            </a:endParaRPr>
          </a:p>
        </p:txBody>
      </p:sp>
      <p:grpSp>
        <p:nvGrpSpPr>
          <p:cNvPr id="2" name="组合 1"/>
          <p:cNvGrpSpPr/>
          <p:nvPr/>
        </p:nvGrpSpPr>
        <p:grpSpPr>
          <a:xfrm>
            <a:off x="946504" y="2306754"/>
            <a:ext cx="10227632" cy="2862322"/>
            <a:chOff x="946504" y="2188921"/>
            <a:chExt cx="10227632" cy="2862322"/>
          </a:xfrm>
        </p:grpSpPr>
        <p:sp>
          <p:nvSpPr>
            <p:cNvPr id="54" name="文本框 99"/>
            <p:cNvSpPr txBox="1">
              <a:spLocks noChangeArrowheads="1"/>
            </p:cNvSpPr>
            <p:nvPr/>
          </p:nvSpPr>
          <p:spPr bwMode="auto">
            <a:xfrm>
              <a:off x="946504" y="2188921"/>
              <a:ext cx="10227632"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200000"/>
                </a:lnSpc>
              </a:pPr>
              <a:r>
                <a:rPr lang="en-US" altLang="zh-CN" sz="2400" b="1" dirty="0">
                  <a:latin typeface="宋体" pitchFamily="2" charset="-122"/>
                  <a:ea typeface="宋体" pitchFamily="2" charset="-122"/>
                </a:rPr>
                <a:t>7.(2013</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某物质发生化学反应的示意图</a:t>
              </a:r>
              <a:r>
                <a:rPr lang="zh-CN" altLang="zh-CN" sz="2400" b="1" dirty="0" smtClean="0">
                  <a:latin typeface="宋体" pitchFamily="2" charset="-122"/>
                  <a:ea typeface="宋体" pitchFamily="2" charset="-122"/>
                </a:rPr>
                <a:t>为</a:t>
              </a:r>
              <a:r>
                <a:rPr lang="en-US" altLang="zh-CN" sz="2400" b="1" dirty="0" smtClean="0">
                  <a:latin typeface="宋体" pitchFamily="2" charset="-122"/>
                  <a:ea typeface="宋体" pitchFamily="2" charset="-122"/>
                </a:rPr>
                <a:t>                    ,</a:t>
              </a:r>
            </a:p>
            <a:p>
              <a:pPr>
                <a:lnSpc>
                  <a:spcPct val="200000"/>
                </a:lnSpc>
              </a:pPr>
              <a:r>
                <a:rPr lang="zh-CN" altLang="zh-CN"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表示碳原子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表示氧原子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表示氢原子。生成物甲的化学式</a:t>
              </a:r>
              <a:r>
                <a:rPr lang="zh-CN" altLang="zh-CN" sz="2400" b="1" dirty="0" smtClean="0">
                  <a:latin typeface="宋体" pitchFamily="2" charset="-122"/>
                  <a:ea typeface="宋体" pitchFamily="2" charset="-122"/>
                </a:rPr>
                <a:t>为</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B.H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C.CO</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D.CO</a:t>
              </a:r>
              <a:r>
                <a:rPr lang="en-US" altLang="zh-CN" sz="2400" b="1" baseline="-25000" dirty="0" smtClean="0">
                  <a:latin typeface="宋体" pitchFamily="2" charset="-122"/>
                  <a:ea typeface="宋体" pitchFamily="2" charset="-122"/>
                </a:rPr>
                <a:t>2</a:t>
              </a:r>
              <a:endParaRPr lang="zh-CN" altLang="zh-CN" sz="2400" b="1" dirty="0">
                <a:latin typeface="宋体" pitchFamily="2" charset="-122"/>
                <a:ea typeface="宋体" pitchFamily="2" charset="-122"/>
              </a:endParaRPr>
            </a:p>
          </p:txBody>
        </p:sp>
        <p:pic>
          <p:nvPicPr>
            <p:cNvPr id="5" name="11304.eps" descr="id:2147505920;FounderCES"/>
            <p:cNvPicPr/>
            <p:nvPr/>
          </p:nvPicPr>
          <p:blipFill>
            <a:blip r:embed="rId3"/>
            <a:stretch>
              <a:fillRect/>
            </a:stretch>
          </p:blipFill>
          <p:spPr>
            <a:xfrm>
              <a:off x="7916557" y="2272811"/>
              <a:ext cx="2845240" cy="753103"/>
            </a:xfrm>
            <a:prstGeom prst="rect">
              <a:avLst/>
            </a:prstGeom>
          </p:spPr>
        </p:pic>
        <p:pic>
          <p:nvPicPr>
            <p:cNvPr id="6" name="11304A.eps" descr="id:2147505927;FounderCES"/>
            <p:cNvPicPr/>
            <p:nvPr/>
          </p:nvPicPr>
          <p:blipFill>
            <a:blip r:embed="rId4"/>
            <a:stretch>
              <a:fillRect/>
            </a:stretch>
          </p:blipFill>
          <p:spPr>
            <a:xfrm>
              <a:off x="1444892" y="3200109"/>
              <a:ext cx="319753" cy="419973"/>
            </a:xfrm>
            <a:prstGeom prst="rect">
              <a:avLst/>
            </a:prstGeom>
          </p:spPr>
        </p:pic>
        <p:pic>
          <p:nvPicPr>
            <p:cNvPr id="7" name="11304B.eps" descr="id:2147505934;FounderCES"/>
            <p:cNvPicPr/>
            <p:nvPr/>
          </p:nvPicPr>
          <p:blipFill>
            <a:blip r:embed="rId5"/>
            <a:stretch>
              <a:fillRect/>
            </a:stretch>
          </p:blipFill>
          <p:spPr>
            <a:xfrm>
              <a:off x="6863124" y="3350722"/>
              <a:ext cx="118745" cy="118745"/>
            </a:xfrm>
            <a:prstGeom prst="rect">
              <a:avLst/>
            </a:prstGeom>
          </p:spPr>
        </p:pic>
        <p:pic>
          <p:nvPicPr>
            <p:cNvPr id="10" name="11304A.eps" descr="id:2147505927;FounderCES"/>
            <p:cNvPicPr/>
            <p:nvPr/>
          </p:nvPicPr>
          <p:blipFill>
            <a:blip r:embed="rId4"/>
            <a:stretch>
              <a:fillRect/>
            </a:stretch>
          </p:blipFill>
          <p:spPr>
            <a:xfrm>
              <a:off x="4159567" y="3314210"/>
              <a:ext cx="191770" cy="191770"/>
            </a:xfrm>
            <a:prstGeom prst="rect">
              <a:avLst/>
            </a:prstGeom>
          </p:spPr>
        </p:pic>
      </p:grpSp>
      <p:grpSp>
        <p:nvGrpSpPr>
          <p:cNvPr id="11" name="组合 10"/>
          <p:cNvGrpSpPr/>
          <p:nvPr/>
        </p:nvGrpSpPr>
        <p:grpSpPr>
          <a:xfrm>
            <a:off x="8071557" y="824822"/>
            <a:ext cx="1746910" cy="457900"/>
            <a:chOff x="8480182" y="1575737"/>
            <a:chExt cx="1678579" cy="520692"/>
          </a:xfrm>
        </p:grpSpPr>
        <p:sp>
          <p:nvSpPr>
            <p:cNvPr id="12" name="圆角矩形 11"/>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73182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3102</TotalTime>
  <Words>2456</Words>
  <Application>Microsoft Office PowerPoint</Application>
  <PresentationFormat>自定义</PresentationFormat>
  <Paragraphs>509</Paragraphs>
  <Slides>51</Slides>
  <Notes>8</Notes>
  <HiddenSlides>0</HiddenSlides>
  <MMClips>0</MMClips>
  <ScaleCrop>false</ScaleCrop>
  <HeadingPairs>
    <vt:vector size="4" baseType="variant">
      <vt:variant>
        <vt:lpstr>主题</vt:lpstr>
      </vt:variant>
      <vt:variant>
        <vt:i4>2</vt:i4>
      </vt:variant>
      <vt:variant>
        <vt:lpstr>幻灯片标题</vt:lpstr>
      </vt:variant>
      <vt:variant>
        <vt:i4>51</vt:i4>
      </vt:variant>
    </vt:vector>
  </HeadingPairs>
  <TitlesOfParts>
    <vt:vector size="53" baseType="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675</cp:revision>
  <dcterms:created xsi:type="dcterms:W3CDTF">2021-10-26T10:56:00Z</dcterms:created>
  <dcterms:modified xsi:type="dcterms:W3CDTF">2022-02-25T15:32:20Z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5BD583E6F73145C78A4F5BF45C4A3CC1</vt:lpwstr>
  </property>
  <property fmtid="{D5CDD505-2E9C-101B-9397-08002B2CF9AE}" pid="3" name="KSOProductBuildVer">
    <vt:lpwstr>2052-11.1.0.10938</vt:lpwstr>
  </property>
</Properties>
</file>