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6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tags/tag9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notesSlides/notesSlide13.xml" ContentType="application/vnd.openxmlformats-officedocument.presentationml.notesSlide+xml"/>
  <Override PartName="/ppt/tags/tag17.xml" ContentType="application/vnd.openxmlformats-officedocument.presentationml.tag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tags/tag18.xml" ContentType="application/vnd.openxmlformats-officedocument.presentationml.tags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notesSlides/notesSlide15.xml" ContentType="application/vnd.openxmlformats-officedocument.presentationml.notesSlide+xml"/>
  <Override PartName="/ppt/tags/tag19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688" r:id="rId3"/>
    <p:sldMasterId id="2147483674" r:id="rId4"/>
    <p:sldMasterId id="2147483660" r:id="rId5"/>
  </p:sldMasterIdLst>
  <p:notesMasterIdLst>
    <p:notesMasterId r:id="rId67"/>
  </p:notesMasterIdLst>
  <p:handoutMasterIdLst>
    <p:handoutMasterId r:id="rId68"/>
  </p:handoutMasterIdLst>
  <p:sldIdLst>
    <p:sldId id="277" r:id="rId6"/>
    <p:sldId id="275" r:id="rId7"/>
    <p:sldId id="261" r:id="rId8"/>
    <p:sldId id="280" r:id="rId9"/>
    <p:sldId id="281" r:id="rId10"/>
    <p:sldId id="282" r:id="rId11"/>
    <p:sldId id="283" r:id="rId12"/>
    <p:sldId id="284" r:id="rId13"/>
    <p:sldId id="323" r:id="rId14"/>
    <p:sldId id="285" r:id="rId15"/>
    <p:sldId id="286" r:id="rId16"/>
    <p:sldId id="393" r:id="rId17"/>
    <p:sldId id="394" r:id="rId18"/>
    <p:sldId id="288" r:id="rId19"/>
    <p:sldId id="289" r:id="rId20"/>
    <p:sldId id="325" r:id="rId21"/>
    <p:sldId id="326" r:id="rId22"/>
    <p:sldId id="329" r:id="rId23"/>
    <p:sldId id="328" r:id="rId24"/>
    <p:sldId id="330" r:id="rId25"/>
    <p:sldId id="395" r:id="rId26"/>
    <p:sldId id="396" r:id="rId27"/>
    <p:sldId id="322" r:id="rId28"/>
    <p:sldId id="272" r:id="rId29"/>
    <p:sldId id="293" r:id="rId30"/>
    <p:sldId id="331" r:id="rId31"/>
    <p:sldId id="296" r:id="rId32"/>
    <p:sldId id="335" r:id="rId33"/>
    <p:sldId id="346" r:id="rId34"/>
    <p:sldId id="397" r:id="rId35"/>
    <p:sldId id="347" r:id="rId36"/>
    <p:sldId id="398" r:id="rId37"/>
    <p:sldId id="279" r:id="rId38"/>
    <p:sldId id="273" r:id="rId39"/>
    <p:sldId id="298" r:id="rId40"/>
    <p:sldId id="352" r:id="rId41"/>
    <p:sldId id="353" r:id="rId42"/>
    <p:sldId id="354" r:id="rId43"/>
    <p:sldId id="355" r:id="rId44"/>
    <p:sldId id="356" r:id="rId45"/>
    <p:sldId id="360" r:id="rId46"/>
    <p:sldId id="361" r:id="rId47"/>
    <p:sldId id="362" r:id="rId48"/>
    <p:sldId id="357" r:id="rId49"/>
    <p:sldId id="358" r:id="rId50"/>
    <p:sldId id="359" r:id="rId51"/>
    <p:sldId id="399" r:id="rId52"/>
    <p:sldId id="363" r:id="rId53"/>
    <p:sldId id="364" r:id="rId54"/>
    <p:sldId id="365" r:id="rId55"/>
    <p:sldId id="366" r:id="rId56"/>
    <p:sldId id="367" r:id="rId57"/>
    <p:sldId id="368" r:id="rId58"/>
    <p:sldId id="369" r:id="rId59"/>
    <p:sldId id="370" r:id="rId60"/>
    <p:sldId id="371" r:id="rId61"/>
    <p:sldId id="372" r:id="rId62"/>
    <p:sldId id="373" r:id="rId63"/>
    <p:sldId id="374" r:id="rId64"/>
    <p:sldId id="375" r:id="rId65"/>
    <p:sldId id="376" r:id="rId6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66"/>
    <a:srgbClr val="7EB1EE"/>
    <a:srgbClr val="FFDC6D"/>
    <a:srgbClr val="01B0F0"/>
    <a:srgbClr val="FAB529"/>
    <a:srgbClr val="008BD6"/>
    <a:srgbClr val="FF6B00"/>
    <a:srgbClr val="E36B2A"/>
    <a:srgbClr val="D7A800"/>
    <a:srgbClr val="95411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205" autoAdjust="0"/>
    <p:restoredTop sz="98815" autoAdjust="0"/>
  </p:normalViewPr>
  <p:slideViewPr>
    <p:cSldViewPr snapToGrid="0">
      <p:cViewPr varScale="1">
        <p:scale>
          <a:sx n="65" d="100"/>
          <a:sy n="65" d="100"/>
        </p:scale>
        <p:origin x="-460" y="-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slide" Target="slides/slide58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71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61" Type="http://schemas.openxmlformats.org/officeDocument/2006/relationships/slide" Target="slides/slide56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presProps" Target="presProp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08930205-1E22-E940-A94F-F0392D8C0E1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E9CE4AED-E7A9-6147-9FA4-37D78A397C4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E564C8C-056B-7C45-AC09-4ADAC783970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D75139B1-FE43-A84D-B20B-9977333A2C9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563759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95344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135822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0467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0467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4438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317897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KSO_Shape"/>
          <p:cNvSpPr/>
          <p:nvPr userDrawn="1"/>
        </p:nvSpPr>
        <p:spPr bwMode="auto">
          <a:xfrm>
            <a:off x="109882" y="10696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圆角矩形 6"/>
          <p:cNvSpPr/>
          <p:nvPr userDrawn="1"/>
        </p:nvSpPr>
        <p:spPr>
          <a:xfrm>
            <a:off x="10389647" y="51551"/>
            <a:ext cx="1713390" cy="4610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xmlns="" val="5137742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200549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981821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311877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591442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10501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676322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32380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2811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765029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78690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01953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509100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39997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53159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0115179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8060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6221472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492145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87267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9063444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90841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8909895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9143487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074584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596058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503599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036975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389919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292224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87950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106814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571206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5498390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9124951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5355168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3811818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833764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7628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379090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216762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304395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882089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717098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48855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149120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716883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6555225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918706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7131523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0750344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3610546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3520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9200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66226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>
            <a:extLst>
              <a:ext uri="{FF2B5EF4-FFF2-40B4-BE49-F238E27FC236}">
                <a16:creationId xmlns="" xmlns:a16="http://schemas.microsoft.com/office/drawing/2014/main" id="{33A7B541-75B7-9C4A-9785-F9C00D483A47}"/>
              </a:ext>
            </a:extLst>
          </p:cNvPr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>
            <a:extLst>
              <a:ext uri="{FF2B5EF4-FFF2-40B4-BE49-F238E27FC236}">
                <a16:creationId xmlns="" xmlns:a16="http://schemas.microsoft.com/office/drawing/2014/main" id="{3321E111-BA94-7C4A-9F79-5B407CEA9C98}"/>
              </a:ext>
            </a:extLst>
          </p:cNvPr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C655FE1-6ED6-EB4A-859E-CC3BA04678E9}"/>
              </a:ext>
            </a:extLst>
          </p:cNvPr>
          <p:cNvSpPr txBox="1"/>
          <p:nvPr userDrawn="1"/>
        </p:nvSpPr>
        <p:spPr>
          <a:xfrm>
            <a:off x="306996" y="116050"/>
            <a:ext cx="107508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17</a:t>
            </a:r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化学物质与健康  常见的合成材料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真题试做</a:t>
            </a:r>
            <a:endParaRPr kumimoji="1"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5602743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>
            <a:extLst>
              <a:ext uri="{FF2B5EF4-FFF2-40B4-BE49-F238E27FC236}">
                <a16:creationId xmlns="" xmlns:a16="http://schemas.microsoft.com/office/drawing/2014/main" id="{33A7B541-75B7-9C4A-9785-F9C00D483A47}"/>
              </a:ext>
            </a:extLst>
          </p:cNvPr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>
            <a:extLst>
              <a:ext uri="{FF2B5EF4-FFF2-40B4-BE49-F238E27FC236}">
                <a16:creationId xmlns="" xmlns:a16="http://schemas.microsoft.com/office/drawing/2014/main" id="{3321E111-BA94-7C4A-9F79-5B407CEA9C98}"/>
              </a:ext>
            </a:extLst>
          </p:cNvPr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C655FE1-6ED6-EB4A-859E-CC3BA04678E9}"/>
              </a:ext>
            </a:extLst>
          </p:cNvPr>
          <p:cNvSpPr txBox="1"/>
          <p:nvPr userDrawn="1"/>
        </p:nvSpPr>
        <p:spPr>
          <a:xfrm>
            <a:off x="306996" y="116050"/>
            <a:ext cx="10899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17</a:t>
            </a:r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化学物质与健康  常见的合成材料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1932293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>
            <a:extLst>
              <a:ext uri="{FF2B5EF4-FFF2-40B4-BE49-F238E27FC236}">
                <a16:creationId xmlns="" xmlns:a16="http://schemas.microsoft.com/office/drawing/2014/main" id="{33A7B541-75B7-9C4A-9785-F9C00D483A47}"/>
              </a:ext>
            </a:extLst>
          </p:cNvPr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>
            <a:extLst>
              <a:ext uri="{FF2B5EF4-FFF2-40B4-BE49-F238E27FC236}">
                <a16:creationId xmlns="" xmlns:a16="http://schemas.microsoft.com/office/drawing/2014/main" id="{3321E111-BA94-7C4A-9F79-5B407CEA9C98}"/>
              </a:ext>
            </a:extLst>
          </p:cNvPr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C655FE1-6ED6-EB4A-859E-CC3BA04678E9}"/>
              </a:ext>
            </a:extLst>
          </p:cNvPr>
          <p:cNvSpPr txBox="1"/>
          <p:nvPr userDrawn="1"/>
        </p:nvSpPr>
        <p:spPr>
          <a:xfrm>
            <a:off x="306996" y="116050"/>
            <a:ext cx="106658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17</a:t>
            </a:r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化学物质与健康  常见的合成材料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2655967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6445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86" r:id="rId8"/>
    <p:sldLayoutId id="2147483687" r:id="rId9"/>
    <p:sldLayoutId id="2147483673" r:id="rId10"/>
    <p:sldLayoutId id="2147483672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81808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7636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578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4018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45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" Target="slide33.xml"/><Relationship Id="rId5" Type="http://schemas.openxmlformats.org/officeDocument/2006/relationships/tags" Target="../tags/tag5.xml"/><Relationship Id="rId10" Type="http://schemas.openxmlformats.org/officeDocument/2006/relationships/slide" Target="slide23.xml"/><Relationship Id="rId4" Type="http://schemas.openxmlformats.org/officeDocument/2006/relationships/tags" Target="../tags/tag4.xml"/><Relationship Id="rId9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" Target="slide2.xml"/><Relationship Id="rId5" Type="http://schemas.openxmlformats.org/officeDocument/2006/relationships/slide" Target="slide3.xml"/><Relationship Id="rId4" Type="http://schemas.openxmlformats.org/officeDocument/2006/relationships/notesSlide" Target="../notesSlides/notes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slide" Target="slide2.xml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23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" Target="slide2.xml"/><Relationship Id="rId5" Type="http://schemas.openxmlformats.org/officeDocument/2006/relationships/slide" Target="slide3.xml"/><Relationship Id="rId4" Type="http://schemas.openxmlformats.org/officeDocument/2006/relationships/notesSlide" Target="../notesSlides/notesSlid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slide" Target="slide34.xml"/><Relationship Id="rId1" Type="http://schemas.openxmlformats.org/officeDocument/2006/relationships/slideLayout" Target="../slideLayouts/slideLayout9.xml"/><Relationship Id="rId5" Type="http://schemas.openxmlformats.org/officeDocument/2006/relationships/slide" Target="slide55.xml"/><Relationship Id="rId4" Type="http://schemas.openxmlformats.org/officeDocument/2006/relationships/slide" Target="slide4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slide" Target="slide33.xml"/><Relationship Id="rId4" Type="http://schemas.openxmlformats.org/officeDocument/2006/relationships/slide" Target="slide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slide" Target="slide33.xml"/><Relationship Id="rId4" Type="http://schemas.openxmlformats.org/officeDocument/2006/relationships/slide" Target="slide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slide" Target="slide33.xml"/><Relationship Id="rId4" Type="http://schemas.openxmlformats.org/officeDocument/2006/relationships/slide" Target="slide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9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9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9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5" Type="http://schemas.openxmlformats.org/officeDocument/2006/relationships/slide" Target="slide33.xml"/><Relationship Id="rId4" Type="http://schemas.openxmlformats.org/officeDocument/2006/relationships/slide" Target="slide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9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9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9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9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32754" y="2741184"/>
            <a:ext cx="5990707" cy="872524"/>
            <a:chOff x="3027246" y="2016110"/>
            <a:chExt cx="5990707" cy="872524"/>
          </a:xfrm>
        </p:grpSpPr>
        <p:sp>
          <p:nvSpPr>
            <p:cNvPr id="38" name="圆角矩形 6">
              <a:hlinkClick r:id="rId8" action="ppaction://hlinksldjump"/>
            </p:cNvPr>
            <p:cNvSpPr/>
            <p:nvPr>
              <p:custDataLst>
                <p:tags r:id="rId5"/>
              </p:custDataLst>
            </p:nvPr>
          </p:nvSpPr>
          <p:spPr>
            <a:xfrm flipV="1">
              <a:off x="4028596" y="2037081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3027246" y="2016110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Times New Roman" pitchFamily="18" charset="0"/>
                  <a:ea typeface="FZDaHei-B02" panose="03000509000000000000" pitchFamily="66" charset="-122"/>
                  <a:cs typeface="Times New Roman" pitchFamily="18" charset="0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Times New Roman" pitchFamily="18" charset="0"/>
                <a:ea typeface="FZDaHei-B02" panose="03000509000000000000" pitchFamily="66" charset="-122"/>
                <a:cs typeface="Times New Roman" pitchFamily="18" charset="0"/>
              </a:endParaRPr>
            </a:p>
          </p:txBody>
        </p:sp>
        <p:sp>
          <p:nvSpPr>
            <p:cNvPr id="45" name="文本框 2">
              <a:hlinkClick r:id="rId9" action="ppaction://hlinksldjump"/>
            </p:cNvPr>
            <p:cNvSpPr txBox="1"/>
            <p:nvPr/>
          </p:nvSpPr>
          <p:spPr>
            <a:xfrm>
              <a:off x="4028596" y="2032230"/>
              <a:ext cx="4838313" cy="6612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7174" y="2239448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31173" y="3917945"/>
            <a:ext cx="5992288" cy="872524"/>
            <a:chOff x="3043127" y="3252773"/>
            <a:chExt cx="5992288" cy="872524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3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3043127" y="3252773"/>
              <a:ext cx="827653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Times New Roman" pitchFamily="18" charset="0"/>
                  <a:ea typeface="FZDaHei-B02" panose="03000509000000000000" pitchFamily="66" charset="-122"/>
                  <a:cs typeface="Times New Roman" pitchFamily="18" charset="0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Times New Roman" pitchFamily="18" charset="0"/>
                <a:ea typeface="FZDaHei-B02" panose="03000509000000000000" pitchFamily="66" charset="-122"/>
                <a:cs typeface="Times New Roman" pitchFamily="18" charset="0"/>
              </a:endParaRPr>
            </a:p>
          </p:txBody>
        </p:sp>
        <p:sp>
          <p:nvSpPr>
            <p:cNvPr id="46" name="文本框 16">
              <a:hlinkClick r:id="rId10" action="ppaction://hlinksldjump"/>
            </p:cNvPr>
            <p:cNvSpPr txBox="1"/>
            <p:nvPr/>
          </p:nvSpPr>
          <p:spPr>
            <a:xfrm>
              <a:off x="4299626" y="3288561"/>
              <a:ext cx="4329600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 smtClean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数据聚集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考点梳理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3" dirty="0">
                  <a:solidFill>
                    <a:prstClr val="white"/>
                  </a:solidFill>
                </a:rPr>
                <a:t>a</a:t>
              </a:r>
              <a:endParaRPr lang="zh-CN" altLang="en-US" sz="1013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132754" y="5072279"/>
            <a:ext cx="5990707" cy="872524"/>
            <a:chOff x="3027246" y="4456098"/>
            <a:chExt cx="5990707" cy="872524"/>
          </a:xfrm>
        </p:grpSpPr>
        <p:sp>
          <p:nvSpPr>
            <p:cNvPr id="34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4028596" y="4477069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5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3027246" y="4456098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Times New Roman" pitchFamily="18" charset="0"/>
                  <a:ea typeface="FZDaHei-B02" panose="03000509000000000000" pitchFamily="66" charset="-122"/>
                  <a:cs typeface="Times New Roman" pitchFamily="18" charset="0"/>
                </a:rPr>
                <a:t>3</a:t>
              </a:r>
              <a:endParaRPr lang="zh-CN" altLang="en-US" sz="3200" b="1" noProof="1">
                <a:solidFill>
                  <a:schemeClr val="bg1"/>
                </a:solidFill>
                <a:latin typeface="Times New Roman" pitchFamily="18" charset="0"/>
                <a:ea typeface="FZDaHei-B02" panose="03000509000000000000" pitchFamily="66" charset="-122"/>
                <a:cs typeface="Times New Roman" pitchFamily="18" charset="0"/>
              </a:endParaRPr>
            </a:p>
          </p:txBody>
        </p:sp>
        <p:sp>
          <p:nvSpPr>
            <p:cNvPr id="47" name="文本框 16">
              <a:hlinkClick r:id="rId11" action="ppaction://hlinksldjump"/>
            </p:cNvPr>
            <p:cNvSpPr txBox="1"/>
            <p:nvPr/>
          </p:nvSpPr>
          <p:spPr>
            <a:xfrm>
              <a:off x="4859829" y="4477069"/>
              <a:ext cx="4015810" cy="6568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数据剖析  题型突破</a:t>
              </a:r>
            </a:p>
          </p:txBody>
        </p:sp>
        <p:sp>
          <p:nvSpPr>
            <p:cNvPr id="64" name="圆角矩形 63"/>
            <p:cNvSpPr/>
            <p:nvPr/>
          </p:nvSpPr>
          <p:spPr bwMode="auto">
            <a:xfrm rot="16200000">
              <a:off x="3881434" y="470362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412544" y="1369570"/>
            <a:ext cx="10616166" cy="110799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17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讲  化学物质与健康 常见的合成材料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01DE56E-C6BE-B841-B4DA-6D6BA47EB1D7}"/>
              </a:ext>
            </a:extLst>
          </p:cNvPr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>
            <a:extLst>
              <a:ext uri="{FF2B5EF4-FFF2-40B4-BE49-F238E27FC236}">
                <a16:creationId xmlns="" xmlns:a16="http://schemas.microsoft.com/office/drawing/2014/main" id="{F60F4D4A-97E6-9140-B92F-77CA4F1A3376}"/>
              </a:ext>
            </a:extLst>
          </p:cNvPr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>
            <a:extLst>
              <a:ext uri="{FF2B5EF4-FFF2-40B4-BE49-F238E27FC236}">
                <a16:creationId xmlns="" xmlns:a16="http://schemas.microsoft.com/office/drawing/2014/main" id="{A0C25A63-5AF9-EB41-BABD-E76B33549D90}"/>
              </a:ext>
            </a:extLst>
          </p:cNvPr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8B2B58D-20A1-164F-8EBB-F6DA8E4B94FB}"/>
              </a:ext>
            </a:extLst>
          </p:cNvPr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907323" y="6318738"/>
            <a:ext cx="6128092" cy="603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2987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720000" y="1939195"/>
            <a:ext cx="5538859" cy="627895"/>
            <a:chOff x="1034884" y="629878"/>
            <a:chExt cx="5538859" cy="627895"/>
          </a:xfrm>
        </p:grpSpPr>
        <p:sp>
          <p:nvSpPr>
            <p:cNvPr id="7" name="圆角矩形 6">
              <a:hlinkClick r:id="rId5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77" y="664479"/>
              <a:ext cx="3931066" cy="580638"/>
            </a:xfrm>
            <a:prstGeom prst="snip1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4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化学元素与人体健康</a:t>
              </a:r>
              <a:endParaRPr lang="zh-CN" altLang="en-US" sz="24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 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  <a:sym typeface="宋体" panose="02010600030101010101" pitchFamily="2" charset="-122"/>
                </a:rPr>
                <a:t>2</a:t>
              </a:r>
              <a:endParaRPr lang="zh-CN" altLang="en-US" sz="2400" b="1" strike="noStrike" noProof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圆角矩形 31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720000" y="2752653"/>
            <a:ext cx="969881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8.(2021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为了预防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骨质疏松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应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给人体补充的元素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钙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氟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9552534" y="2855615"/>
            <a:ext cx="6116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5692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1413781" y="2043708"/>
            <a:ext cx="8524109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9.(2021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10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生活中的下列做法合理的是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雷雨天在大树下避雨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将霉变食物高温蒸熟后食用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发现天然气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泄漏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立即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关闭阀门并开窗通风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两名同学玩跷跷板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时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质量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小的同学离支点近些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8259116" y="2171533"/>
            <a:ext cx="6205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7669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1413781" y="2043708"/>
            <a:ext cx="9058276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10.(2016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下列物质的利用对人体健康无害的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用甲醛浸泡海产品保鲜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用霉变的花生制作花生糖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用工业染料制作彩色馒头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用硝酸铵固体和水制作冷敷袋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9471854" y="2149761"/>
            <a:ext cx="6205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8932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1413781" y="2043708"/>
            <a:ext cx="852410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11.(2015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缺铁容易对人体健康造成的影响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患佝偻病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引起贫血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产生龋齿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甲状腺肿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9172450" y="2149762"/>
            <a:ext cx="6205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619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1242515" y="2006376"/>
            <a:ext cx="942548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12.(2012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为预防骨质疏松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应给人体补充的元素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钙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锌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9760372" y="2130361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038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5" name="文本框 99"/>
          <p:cNvSpPr txBox="1">
            <a:spLocks noChangeArrowheads="1"/>
          </p:cNvSpPr>
          <p:nvPr/>
        </p:nvSpPr>
        <p:spPr bwMode="auto">
          <a:xfrm>
            <a:off x="1003030" y="2072634"/>
            <a:ext cx="986091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13.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【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2018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29(2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】理化知识在生产、生活中有着广泛的应用。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人体摄入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元素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不足或过量均会导致甲状腺疾病。</a:t>
            </a:r>
            <a:r>
              <a:rPr lang="en-US" altLang="zh-CN" sz="2400" dirty="0"/>
              <a:t> </a:t>
            </a:r>
            <a:endParaRPr lang="zh-CN" altLang="zh-CN" sz="2400" dirty="0"/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561041" y="2727228"/>
            <a:ext cx="14557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碘（或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9876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365" y="2087582"/>
            <a:ext cx="911469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14.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【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2013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29(4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】化学源于生活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生活中蕴含着许多化学知识。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青少年处于生长发育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期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为了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补充人体需要的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元素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可以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多吃奶制品、虾皮等食物。</a:t>
            </a:r>
            <a:r>
              <a:rPr lang="en-US" altLang="zh-CN" sz="2400" dirty="0"/>
              <a:t> </a:t>
            </a:r>
            <a:endParaRPr lang="zh-CN" altLang="zh-CN" sz="2400" dirty="0"/>
          </a:p>
          <a:p>
            <a:pPr algn="just"/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32544" y="3287545"/>
            <a:ext cx="17988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钙（或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4087430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83290" y="1885983"/>
            <a:ext cx="5049430" cy="627895"/>
            <a:chOff x="1034884" y="629878"/>
            <a:chExt cx="4525352" cy="627895"/>
          </a:xfrm>
        </p:grpSpPr>
        <p:sp>
          <p:nvSpPr>
            <p:cNvPr id="4" name="圆角矩形 6">
              <a:hlinkClick r:id="rId4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76" y="664479"/>
              <a:ext cx="2917560" cy="580638"/>
            </a:xfrm>
            <a:prstGeom prst="snip1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400" b="1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 有机合成材料</a:t>
              </a:r>
              <a:endParaRPr lang="zh-CN" altLang="en-US" sz="24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5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 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  <a:sym typeface="宋体" panose="02010600030101010101" pitchFamily="2" charset="-122"/>
                </a:rPr>
                <a:t>3</a:t>
              </a:r>
              <a:endParaRPr lang="zh-CN" altLang="en-US" sz="2400" b="1" strike="noStrike" noProof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圆角矩形 5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85316" y="2723829"/>
            <a:ext cx="921865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15.(2020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下列物品主要用有机合成材料制成的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塑料水杯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纯棉衬衫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羊毛围巾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不锈钢盆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 </a:t>
            </a:r>
            <a:endParaRPr lang="zh-CN" altLang="zh-CN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92334" y="2810917"/>
            <a:ext cx="5746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17" name="圆角矩形 16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文本框 2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889861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6177" y="2137458"/>
            <a:ext cx="878652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16.(2011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下列物质中属于合成材料的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棉花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羊毛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塑料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木材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474246" y="2265772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8" name="圆角矩形 7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954056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90114" y="2164089"/>
            <a:ext cx="96976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17.[2021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29(1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)]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化学与我们的生产、生活息息相关。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衣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常用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的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方法鉴别天然纤维和合成纤维。</a:t>
            </a:r>
            <a:r>
              <a:rPr lang="en-US" altLang="zh-CN" sz="2400" dirty="0"/>
              <a:t> </a:t>
            </a:r>
            <a:endParaRPr lang="zh-CN" altLang="zh-CN" sz="2400" dirty="0"/>
          </a:p>
        </p:txBody>
      </p:sp>
      <p:grpSp>
        <p:nvGrpSpPr>
          <p:cNvPr id="5" name="组合 4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6" name="圆角矩形 5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2732315" y="2786025"/>
            <a:ext cx="2068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灼烧闻气味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0461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extLst>
              <a:ext uri="{FF2B5EF4-FFF2-40B4-BE49-F238E27FC236}">
                <a16:creationId xmlns="" xmlns:a16="http://schemas.microsoft.com/office/drawing/2014/main" id="{A0FEA59D-C2AE-DF42-8BCB-C8C0259D0B16}"/>
              </a:ext>
            </a:extLst>
          </p:cNvPr>
          <p:cNvSpPr/>
          <p:nvPr/>
        </p:nvSpPr>
        <p:spPr>
          <a:xfrm>
            <a:off x="10720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424918" y="2957815"/>
            <a:ext cx="28497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数据链接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真题试做</a:t>
            </a:r>
          </a:p>
        </p:txBody>
      </p:sp>
      <p:sp>
        <p:nvSpPr>
          <p:cNvPr id="4" name="圆角矩形 3">
            <a:extLst>
              <a:ext uri="{FF2B5EF4-FFF2-40B4-BE49-F238E27FC236}">
                <a16:creationId xmlns="" xmlns:a16="http://schemas.microsoft.com/office/drawing/2014/main" id="{A964C95F-2FCC-314C-AFE2-CBA7E3267291}"/>
              </a:ext>
            </a:extLst>
          </p:cNvPr>
          <p:cNvSpPr/>
          <p:nvPr/>
        </p:nvSpPr>
        <p:spPr>
          <a:xfrm>
            <a:off x="43067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>
            <a:extLst>
              <a:ext uri="{FF2B5EF4-FFF2-40B4-BE49-F238E27FC236}">
                <a16:creationId xmlns="" xmlns:a16="http://schemas.microsoft.com/office/drawing/2014/main" id="{D9ABA66B-E34B-3749-821C-2A104C7ACF98}"/>
              </a:ext>
            </a:extLst>
          </p:cNvPr>
          <p:cNvSpPr/>
          <p:nvPr/>
        </p:nvSpPr>
        <p:spPr>
          <a:xfrm>
            <a:off x="40898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="" xmlns:a16="http://schemas.microsoft.com/office/drawing/2014/main" id="{097CE391-17D6-1348-B001-A9F01EE6070D}"/>
              </a:ext>
            </a:extLst>
          </p:cNvPr>
          <p:cNvSpPr/>
          <p:nvPr/>
        </p:nvSpPr>
        <p:spPr>
          <a:xfrm>
            <a:off x="6048000" y="3527831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kumimoji="1"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59608" y="4276053"/>
            <a:ext cx="5741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dirty="0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097CE391-17D6-1348-B001-A9F01EE6070D}"/>
              </a:ext>
            </a:extLst>
          </p:cNvPr>
          <p:cNvSpPr/>
          <p:nvPr/>
        </p:nvSpPr>
        <p:spPr>
          <a:xfrm>
            <a:off x="6037114" y="2819237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kumimoji="1"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608000" y="2710886"/>
            <a:ext cx="5958400" cy="1963220"/>
            <a:chOff x="4608000" y="2700000"/>
            <a:chExt cx="5958400" cy="1963220"/>
          </a:xfrm>
        </p:grpSpPr>
        <p:sp>
          <p:nvSpPr>
            <p:cNvPr id="20" name="文本框 2">
              <a:hlinkClick r:id="rId2" action="ppaction://hlinksldjump"/>
            </p:cNvPr>
            <p:cNvSpPr txBox="1"/>
            <p:nvPr/>
          </p:nvSpPr>
          <p:spPr>
            <a:xfrm>
              <a:off x="4609319" y="3419480"/>
              <a:ext cx="5957081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命题点    化学元素与人体健康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" name="文本框 2">
              <a:hlinkClick r:id="rId3" action="ppaction://hlinksldjump"/>
            </p:cNvPr>
            <p:cNvSpPr txBox="1"/>
            <p:nvPr/>
          </p:nvSpPr>
          <p:spPr>
            <a:xfrm>
              <a:off x="4608000" y="2700000"/>
              <a:ext cx="5852790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命题点    六大营养素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9" name="文本框 2">
              <a:hlinkClick r:id="rId4" action="ppaction://hlinksldjump"/>
            </p:cNvPr>
            <p:cNvSpPr txBox="1"/>
            <p:nvPr/>
          </p:nvSpPr>
          <p:spPr>
            <a:xfrm>
              <a:off x="4608000" y="4140000"/>
              <a:ext cx="4838313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命题点    有机合成材料</a:t>
              </a:r>
              <a:endPara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1" name="椭圆 20">
            <a:extLst>
              <a:ext uri="{FF2B5EF4-FFF2-40B4-BE49-F238E27FC236}">
                <a16:creationId xmlns="" xmlns:a16="http://schemas.microsoft.com/office/drawing/2014/main" id="{097CE391-17D6-1348-B001-A9F01EE6070D}"/>
              </a:ext>
            </a:extLst>
          </p:cNvPr>
          <p:cNvSpPr/>
          <p:nvPr/>
        </p:nvSpPr>
        <p:spPr>
          <a:xfrm>
            <a:off x="6048000" y="4261992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kumimoji="1"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448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36430" y="2081521"/>
            <a:ext cx="904037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18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【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2018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29(15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】理化知识在生产、生活中有着广泛的应用。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尼龙手套、玻璃茶杯、纯棉桌布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中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主要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用有机合成材料制成的是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  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dirty="0"/>
              <a:t> </a:t>
            </a:r>
            <a:endParaRPr lang="zh-CN" altLang="zh-CN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234396" y="3810670"/>
            <a:ext cx="15756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尼龙水套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7" name="圆角矩形 6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682251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3144" y="2171628"/>
            <a:ext cx="95452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19.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【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2017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29(4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】用来制作食品保鲜膜的材料是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选填“聚乙烯”或“聚氯乙烯”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01248" y="2245481"/>
            <a:ext cx="1270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聚乙烯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7" name="圆角矩形 6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671528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3144" y="2171628"/>
            <a:ext cx="95452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20.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【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2014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27(2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】如图所示的是小明眼镜的照片。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眼镜所用材料中属于合成材料的是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dirty="0"/>
              <a:t> </a:t>
            </a:r>
            <a:endParaRPr lang="zh-CN" altLang="zh-CN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6438384" y="2804450"/>
            <a:ext cx="101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塑料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7" name="圆角矩形 6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pic>
        <p:nvPicPr>
          <p:cNvPr id="9" name="11701.eps" descr="id:2147507085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4778827" y="3456895"/>
            <a:ext cx="2296887" cy="1343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0502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extLst>
              <a:ext uri="{FF2B5EF4-FFF2-40B4-BE49-F238E27FC236}">
                <a16:creationId xmlns:a16="http://schemas.microsoft.com/office/drawing/2014/main" xmlns="" id="{A0FEA59D-C2AE-DF42-8BCB-C8C0259D0B16}"/>
              </a:ext>
            </a:extLst>
          </p:cNvPr>
          <p:cNvSpPr/>
          <p:nvPr/>
        </p:nvSpPr>
        <p:spPr>
          <a:xfrm>
            <a:off x="13895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742418" y="2957815"/>
            <a:ext cx="28497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 smtClean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数据聚集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考点梳理</a:t>
            </a:r>
          </a:p>
        </p:txBody>
      </p:sp>
      <p:sp>
        <p:nvSpPr>
          <p:cNvPr id="4" name="圆角矩形 3">
            <a:extLst>
              <a:ext uri="{FF2B5EF4-FFF2-40B4-BE49-F238E27FC236}">
                <a16:creationId xmlns:a16="http://schemas.microsoft.com/office/drawing/2014/main" xmlns="" id="{A964C95F-2FCC-314C-AFE2-CBA7E3267291}"/>
              </a:ext>
            </a:extLst>
          </p:cNvPr>
          <p:cNvSpPr/>
          <p:nvPr/>
        </p:nvSpPr>
        <p:spPr>
          <a:xfrm>
            <a:off x="46242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>
            <a:extLst>
              <a:ext uri="{FF2B5EF4-FFF2-40B4-BE49-F238E27FC236}">
                <a16:creationId xmlns:a16="http://schemas.microsoft.com/office/drawing/2014/main" xmlns="" id="{D9ABA66B-E34B-3749-821C-2A104C7ACF98}"/>
              </a:ext>
            </a:extLst>
          </p:cNvPr>
          <p:cNvSpPr/>
          <p:nvPr/>
        </p:nvSpPr>
        <p:spPr>
          <a:xfrm>
            <a:off x="44073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文本框 2">
            <a:hlinkClick r:id="rId2" action="ppaction://hlinksldjump"/>
          </p:cNvPr>
          <p:cNvSpPr txBox="1"/>
          <p:nvPr/>
        </p:nvSpPr>
        <p:spPr>
          <a:xfrm>
            <a:off x="5040000" y="3487623"/>
            <a:ext cx="6264284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※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知识考点清单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598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772621" y="1293475"/>
            <a:ext cx="5882885" cy="729465"/>
            <a:chOff x="823582" y="935961"/>
            <a:chExt cx="5767939" cy="729465"/>
          </a:xfrm>
        </p:grpSpPr>
        <p:sp>
          <p:nvSpPr>
            <p:cNvPr id="32" name="圆角矩形 31">
              <a:extLst>
                <a:ext uri="{FF2B5EF4-FFF2-40B4-BE49-F238E27FC236}">
                  <a16:creationId xmlns="" xmlns:a16="http://schemas.microsoft.com/office/drawing/2014/main" id="{4EC6608A-B202-7A41-BC30-4412A8F4D3B5}"/>
                </a:ext>
              </a:extLst>
            </p:cNvPr>
            <p:cNvSpPr/>
            <p:nvPr/>
          </p:nvSpPr>
          <p:spPr>
            <a:xfrm>
              <a:off x="823582" y="1085850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DF2E1927-ACF9-BF46-B1D7-698A0C93C3AE}"/>
                </a:ext>
              </a:extLst>
            </p:cNvPr>
            <p:cNvSpPr/>
            <p:nvPr/>
          </p:nvSpPr>
          <p:spPr>
            <a:xfrm>
              <a:off x="1732415" y="1062568"/>
              <a:ext cx="4859106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 smtClean="0">
                  <a:latin typeface="宋体" pitchFamily="2" charset="-122"/>
                  <a:ea typeface="宋体" pitchFamily="2" charset="-122"/>
                </a:rPr>
                <a:t>数据聚集</a:t>
              </a:r>
              <a:r>
                <a:rPr kumimoji="1" lang="en-US" altLang="zh-CN" sz="2800" b="1" dirty="0" smtClean="0">
                  <a:latin typeface="宋体" pitchFamily="2" charset="-122"/>
                  <a:ea typeface="宋体" pitchFamily="2" charset="-122"/>
                </a:rPr>
                <a:t>  </a:t>
              </a:r>
              <a:r>
                <a:rPr kumimoji="1" lang="zh-CN" altLang="en-US" sz="2800" b="1" dirty="0" smtClean="0">
                  <a:latin typeface="宋体" pitchFamily="2" charset="-122"/>
                  <a:ea typeface="宋体" pitchFamily="2" charset="-122"/>
                </a:rPr>
                <a:t>考点</a:t>
              </a:r>
              <a:r>
                <a:rPr kumimoji="1" lang="zh-CN" altLang="en-US" sz="2800" b="1" dirty="0">
                  <a:latin typeface="宋体" pitchFamily="2" charset="-122"/>
                  <a:ea typeface="宋体" pitchFamily="2" charset="-122"/>
                </a:rPr>
                <a:t>梳理</a:t>
              </a: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5920A314-74D5-1E43-9B9B-B3ABE0865528}"/>
                </a:ext>
              </a:extLst>
            </p:cNvPr>
            <p:cNvSpPr/>
            <p:nvPr/>
          </p:nvSpPr>
          <p:spPr>
            <a:xfrm>
              <a:off x="1173503" y="935961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245421" y="1049837"/>
              <a:ext cx="585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2</a:t>
              </a:r>
              <a:endParaRPr lang="zh-CN" altLang="en-US" sz="2800" b="1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60894" y="3580039"/>
            <a:ext cx="82841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人体所需的六大营养素是蛋白质、糖类、油脂、维生素、无机盐和水。能供给人体能量的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有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、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各种营养素对生命活动有重要的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作用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要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科学饮食、合理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搭配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保证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饮食中各种营养成分的平衡。</a:t>
            </a:r>
            <a:r>
              <a:rPr lang="en-US" altLang="zh-CN" sz="2400" dirty="0"/>
              <a:t> </a:t>
            </a:r>
            <a:endParaRPr lang="zh-CN" altLang="zh-CN" sz="2400" dirty="0"/>
          </a:p>
        </p:txBody>
      </p:sp>
      <p:sp>
        <p:nvSpPr>
          <p:cNvPr id="26" name="椭圆 7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720000" y="2267044"/>
            <a:ext cx="3445600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※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知识考点清单</a:t>
            </a:r>
            <a:endParaRPr lang="zh-CN" altLang="en-US" sz="2400" b="1" strike="noStrike" noProof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4683" y="3083599"/>
            <a:ext cx="4516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考点 </a:t>
            </a:r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1  </a:t>
            </a: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人类重要的营养物质</a:t>
            </a:r>
            <a:endParaRPr lang="zh-CN" altLang="en-US" sz="2400" b="1" dirty="0">
              <a:solidFill>
                <a:schemeClr val="accent2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284295" y="4212772"/>
            <a:ext cx="13185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蛋白质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87274" y="4201886"/>
            <a:ext cx="8770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糖类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69502" y="4761521"/>
            <a:ext cx="8770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油脂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2627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7" name="圆角矩形 6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1195754" y="27900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855785" y="26963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51579085"/>
              </p:ext>
            </p:extLst>
          </p:nvPr>
        </p:nvGraphicFramePr>
        <p:xfrm>
          <a:off x="1117214" y="1803195"/>
          <a:ext cx="10018888" cy="400324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36873"/>
                <a:gridCol w="3668486"/>
                <a:gridCol w="4713529"/>
              </a:tblGrid>
              <a:tr h="70978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营养素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主要功能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食物来源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</a:tr>
              <a:tr h="803720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1800" b="1" dirty="0" smtClean="0">
                          <a:latin typeface="Times New Roman" pitchFamily="18" charset="0"/>
                          <a:ea typeface="宋体" pitchFamily="2" charset="-122"/>
                        </a:rPr>
                        <a:t>蛋白质</a:t>
                      </a:r>
                      <a:endParaRPr lang="zh-CN" altLang="en-US" sz="1800" b="1" dirty="0"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1800" b="1" dirty="0" smtClean="0">
                          <a:latin typeface="Times New Roman" pitchFamily="18" charset="0"/>
                          <a:ea typeface="宋体" pitchFamily="2" charset="-122"/>
                        </a:rPr>
                        <a:t>构成细胞的基本物质，是机体生长及修补受损组织的主要原料</a:t>
                      </a:r>
                      <a:endParaRPr lang="zh-CN" altLang="en-US" sz="1800" b="1" dirty="0"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1800" b="1" dirty="0" smtClean="0">
                          <a:latin typeface="Times New Roman" pitchFamily="18" charset="0"/>
                          <a:ea typeface="宋体" pitchFamily="2" charset="-122"/>
                        </a:rPr>
                        <a:t>乳类、蛋类、肉类和大豆类等</a:t>
                      </a:r>
                      <a:endParaRPr lang="zh-CN" altLang="en-US" sz="1800" b="1" dirty="0"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1800" b="1" dirty="0" smtClean="0">
                          <a:latin typeface="Times New Roman" pitchFamily="18" charset="0"/>
                          <a:ea typeface="宋体" pitchFamily="2" charset="-122"/>
                        </a:rPr>
                        <a:t>糖类</a:t>
                      </a:r>
                      <a:endParaRPr lang="zh-CN" altLang="en-US" sz="1800" b="1" dirty="0"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1800" b="1" dirty="0" smtClean="0">
                          <a:latin typeface="Times New Roman" pitchFamily="18" charset="0"/>
                          <a:ea typeface="宋体" pitchFamily="2" charset="-122"/>
                        </a:rPr>
                        <a:t>生命活动的主要功能物质（</a:t>
                      </a:r>
                      <a:r>
                        <a:rPr lang="en-US" altLang="zh-CN" sz="1800" b="1" dirty="0" smtClean="0">
                          <a:latin typeface="Times New Roman" pitchFamily="18" charset="0"/>
                          <a:ea typeface="宋体" pitchFamily="2" charset="-122"/>
                        </a:rPr>
                        <a:t>60%~70%</a:t>
                      </a:r>
                      <a:r>
                        <a:rPr lang="zh-CN" altLang="en-US" sz="1800" b="1" dirty="0" smtClean="0">
                          <a:latin typeface="Times New Roman" pitchFamily="18" charset="0"/>
                          <a:ea typeface="宋体" pitchFamily="2" charset="-122"/>
                        </a:rPr>
                        <a:t>），如葡萄糖</a:t>
                      </a:r>
                      <a:endParaRPr lang="zh-CN" altLang="en-US" sz="1800" b="1" dirty="0"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1800" b="1" dirty="0" smtClean="0">
                          <a:latin typeface="Times New Roman" pitchFamily="18" charset="0"/>
                          <a:ea typeface="宋体" pitchFamily="2" charset="-122"/>
                        </a:rPr>
                        <a:t>米、麦、薯类等</a:t>
                      </a:r>
                      <a:endParaRPr lang="zh-CN" altLang="en-US" sz="1800" b="1" dirty="0"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733138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1800" b="1" dirty="0" smtClean="0">
                          <a:latin typeface="Times New Roman" pitchFamily="18" charset="0"/>
                          <a:ea typeface="宋体" pitchFamily="2" charset="-122"/>
                        </a:rPr>
                        <a:t>油脂</a:t>
                      </a:r>
                      <a:endParaRPr lang="zh-CN" altLang="en-US" sz="1800" b="1" dirty="0"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1800" b="1" dirty="0" smtClean="0">
                          <a:latin typeface="Times New Roman" pitchFamily="18" charset="0"/>
                          <a:ea typeface="宋体" pitchFamily="2" charset="-122"/>
                        </a:rPr>
                        <a:t>维持生命活动的备用能源</a:t>
                      </a:r>
                      <a:endParaRPr lang="zh-CN" altLang="en-US" sz="1800" b="1" dirty="0"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1800" b="1" dirty="0" smtClean="0">
                          <a:latin typeface="Times New Roman" pitchFamily="18" charset="0"/>
                          <a:ea typeface="宋体" pitchFamily="2" charset="-122"/>
                        </a:rPr>
                        <a:t>动、植物油等</a:t>
                      </a:r>
                      <a:endParaRPr lang="zh-CN" altLang="en-US" sz="1800" b="1" dirty="0"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729343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1800" b="1" dirty="0" smtClean="0">
                          <a:latin typeface="Times New Roman" pitchFamily="18" charset="0"/>
                          <a:ea typeface="宋体" pitchFamily="2" charset="-122"/>
                        </a:rPr>
                        <a:t>维生素</a:t>
                      </a:r>
                      <a:endParaRPr lang="zh-CN" altLang="en-US" sz="1800" b="1" dirty="0"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1800" b="1" dirty="0" smtClean="0">
                          <a:latin typeface="Times New Roman" pitchFamily="18" charset="0"/>
                          <a:ea typeface="宋体" pitchFamily="2" charset="-122"/>
                        </a:rPr>
                        <a:t>调节新陈代谢、预防疾病、</a:t>
                      </a:r>
                      <a:endParaRPr lang="en-US" altLang="zh-CN" sz="1800" b="1" dirty="0" smtClean="0"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1800" b="1" dirty="0" smtClean="0">
                          <a:latin typeface="Times New Roman" pitchFamily="18" charset="0"/>
                          <a:ea typeface="宋体" pitchFamily="2" charset="-122"/>
                        </a:rPr>
                        <a:t>维持身体健康</a:t>
                      </a:r>
                      <a:endParaRPr lang="zh-CN" altLang="en-US" sz="1800" b="1" dirty="0"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1800" b="1" dirty="0" smtClean="0">
                          <a:latin typeface="Times New Roman" pitchFamily="18" charset="0"/>
                          <a:ea typeface="宋体" pitchFamily="2" charset="-122"/>
                        </a:rPr>
                        <a:t>水果、蔬菜等</a:t>
                      </a:r>
                      <a:endParaRPr lang="zh-CN" altLang="en-US" sz="1800" b="1" dirty="0"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5303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7" name="TextBox 6"/>
              <p:cNvSpPr txBox="1"/>
              <p:nvPr/>
            </p:nvSpPr>
            <p:spPr>
              <a:xfrm>
                <a:off x="720000" y="2316778"/>
                <a:ext cx="10456000" cy="1754326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latin typeface="黑体" pitchFamily="49" charset="-122"/>
                    <a:ea typeface="黑体" pitchFamily="49" charset="-122"/>
                    <a:cs typeface="Times New Roman" pitchFamily="18" charset="0"/>
                  </a:rPr>
                  <a:t>【</a:t>
                </a:r>
                <a:r>
                  <a:rPr lang="zh-CN" altLang="en-US" sz="2400" b="1" dirty="0">
                    <a:latin typeface="黑体" pitchFamily="49" charset="-122"/>
                    <a:ea typeface="黑体" pitchFamily="49" charset="-122"/>
                    <a:cs typeface="Times New Roman" pitchFamily="18" charset="0"/>
                  </a:rPr>
                  <a:t>温馨提示</a:t>
                </a:r>
                <a:r>
                  <a:rPr lang="en-US" altLang="zh-CN" sz="2400" b="1" dirty="0">
                    <a:latin typeface="黑体" pitchFamily="49" charset="-122"/>
                    <a:ea typeface="黑体" pitchFamily="49" charset="-122"/>
                    <a:cs typeface="Times New Roman" pitchFamily="18" charset="0"/>
                  </a:rPr>
                  <a:t>】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b="1" dirty="0">
                    <a:latin typeface="宋体" pitchFamily="2" charset="-122"/>
                    <a:ea typeface="宋体" pitchFamily="2" charset="-122"/>
                  </a:rPr>
                  <a:t>人体所需的大多数维生素不能在体内合成</a:t>
                </a:r>
                <a:r>
                  <a:rPr lang="en-US" altLang="zh-CN" sz="2400" b="1" dirty="0">
                    <a:latin typeface="宋体" pitchFamily="2" charset="-122"/>
                    <a:ea typeface="宋体" pitchFamily="2" charset="-122"/>
                  </a:rPr>
                  <a:t>,</a:t>
                </a:r>
                <a:r>
                  <a:rPr lang="zh-CN" altLang="zh-CN" sz="2400" b="1" dirty="0">
                    <a:latin typeface="宋体" pitchFamily="2" charset="-122"/>
                    <a:ea typeface="宋体" pitchFamily="2" charset="-122"/>
                  </a:rPr>
                  <a:t>必须从食物中摄取。缺乏维生素</a:t>
                </a:r>
                <a:r>
                  <a:rPr lang="en-US" altLang="zh-CN" sz="2400" b="1" dirty="0">
                    <a:latin typeface="宋体" pitchFamily="2" charset="-122"/>
                    <a:ea typeface="宋体" pitchFamily="2" charset="-122"/>
                  </a:rPr>
                  <a:t>A</a:t>
                </a:r>
                <a:r>
                  <a:rPr lang="zh-CN" altLang="zh-CN" sz="2400" b="1" dirty="0">
                    <a:latin typeface="宋体" pitchFamily="2" charset="-122"/>
                    <a:ea typeface="宋体" pitchFamily="2" charset="-122"/>
                  </a:rPr>
                  <a:t>会</a:t>
                </a:r>
                <a:r>
                  <a:rPr lang="zh-CN" altLang="zh-CN" sz="2400" b="1" dirty="0" smtClean="0">
                    <a:latin typeface="宋体" pitchFamily="2" charset="-122"/>
                    <a:ea typeface="宋体" pitchFamily="2" charset="-122"/>
                  </a:rPr>
                  <a:t>引起</a:t>
                </a:r>
                <a:r>
                  <a:rPr lang="zh-CN" altLang="zh-CN" sz="2400" b="1" u="sng" dirty="0">
                    <a:latin typeface="宋体" pitchFamily="2" charset="-122"/>
                    <a:ea typeface="宋体" pitchFamily="2" charset="-122"/>
                  </a:rPr>
                  <a:t>　　　</a:t>
                </a:r>
                <a:r>
                  <a:rPr lang="en-US" altLang="zh-CN" sz="2400" b="1" u="sng" dirty="0" smtClean="0">
                    <a:latin typeface="宋体" pitchFamily="2" charset="-122"/>
                    <a:ea typeface="宋体" pitchFamily="2" charset="-122"/>
                  </a:rPr>
                  <a:t/>
                </a:r>
                <a:r>
                  <a:rPr lang="zh-CN" altLang="zh-CN" sz="2400" b="1" u="sng" dirty="0">
                    <a:latin typeface="宋体" pitchFamily="2" charset="-122"/>
                    <a:ea typeface="宋体" pitchFamily="2" charset="-122"/>
                  </a:rPr>
                  <a:t>　</a:t>
                </a:r>
                <a:r>
                  <a:rPr lang="en-US" altLang="zh-CN" sz="2400" b="1" dirty="0">
                    <a:latin typeface="宋体" pitchFamily="2" charset="-122"/>
                    <a:ea typeface="宋体" pitchFamily="2" charset="-122"/>
                  </a:rPr>
                  <a:t>,</a:t>
                </a:r>
                <a:r>
                  <a:rPr lang="zh-CN" altLang="zh-CN" sz="2400" b="1" dirty="0">
                    <a:latin typeface="宋体" pitchFamily="2" charset="-122"/>
                    <a:ea typeface="宋体" pitchFamily="2" charset="-122"/>
                  </a:rPr>
                  <a:t>缺乏维生素</a:t>
                </a:r>
                <a:r>
                  <a:rPr lang="en-US" altLang="zh-CN" sz="2400" b="1" dirty="0">
                    <a:latin typeface="宋体" pitchFamily="2" charset="-122"/>
                    <a:ea typeface="宋体" pitchFamily="2" charset="-122"/>
                  </a:rPr>
                  <a:t>C</a:t>
                </a:r>
                <a:r>
                  <a:rPr lang="zh-CN" altLang="zh-CN" sz="2400" b="1" dirty="0">
                    <a:latin typeface="宋体" pitchFamily="2" charset="-122"/>
                    <a:ea typeface="宋体" pitchFamily="2" charset="-122"/>
                  </a:rPr>
                  <a:t>会</a:t>
                </a:r>
                <a:r>
                  <a:rPr lang="zh-CN" altLang="zh-CN" sz="2400" b="1" dirty="0" smtClean="0">
                    <a:latin typeface="宋体" pitchFamily="2" charset="-122"/>
                    <a:ea typeface="宋体" pitchFamily="2" charset="-122"/>
                  </a:rPr>
                  <a:t>引起</a:t>
                </a:r>
                <a:r>
                  <a:rPr lang="zh-CN" altLang="zh-CN" sz="2400" b="1" u="sng" dirty="0">
                    <a:latin typeface="宋体" pitchFamily="2" charset="-122"/>
                    <a:ea typeface="宋体" pitchFamily="2" charset="-122"/>
                  </a:rPr>
                  <a:t>　　　　　</a:t>
                </a:r>
                <a:r>
                  <a:rPr lang="en-US" altLang="zh-CN" sz="2400" b="1" u="sng" dirty="0">
                    <a:latin typeface="宋体" pitchFamily="2" charset="-122"/>
                    <a:ea typeface="宋体" pitchFamily="2" charset="-122"/>
                  </a:rPr>
                  <a:t> </a:t>
                </a:r>
                <a14:m>
                  <m:oMath xmlns:m="http://schemas.openxmlformats.org/officeDocument/2006/math">
                    <m:r>
                      <a:rPr lang="zh-CN" altLang="en-US" sz="2400" b="1" dirty="0">
                        <a:latin typeface="Cambria Math"/>
                      </a:rPr>
                      <m:t>。</m:t>
                    </m:r>
                  </m:oMath>
                </a14:m>
                <a:endParaRPr lang="zh-CN" altLang="zh-CN" sz="2400" b="1" dirty="0">
                  <a:latin typeface="宋体" pitchFamily="2" charset="-122"/>
                  <a:ea typeface="宋体" pitchFamily="2" charset="-122"/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0000" y="2316778"/>
                <a:ext cx="10456000" cy="1754326"/>
              </a:xfrm>
              <a:prstGeom prst="rect">
                <a:avLst/>
              </a:prstGeom>
              <a:blipFill rotWithShape="1">
                <a:blip r:embed="rId3"/>
                <a:stretch>
                  <a:fillRect l="-875" b="-20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/>
          <p:cNvSpPr txBox="1"/>
          <p:nvPr/>
        </p:nvSpPr>
        <p:spPr>
          <a:xfrm>
            <a:off x="1959429" y="3505198"/>
            <a:ext cx="1273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夜盲症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02830" y="3516083"/>
            <a:ext cx="1273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坏血病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0018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28366938"/>
              </p:ext>
            </p:extLst>
          </p:nvPr>
        </p:nvGraphicFramePr>
        <p:xfrm>
          <a:off x="863407" y="2052464"/>
          <a:ext cx="10555713" cy="405877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8019"/>
                <a:gridCol w="9027694"/>
              </a:tblGrid>
              <a:tr h="4512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200" b="1" dirty="0" smtClean="0">
                          <a:latin typeface="黑体" pitchFamily="49" charset="-122"/>
                          <a:ea typeface="黑体" pitchFamily="49" charset="-122"/>
                        </a:rPr>
                        <a:t>元素</a:t>
                      </a:r>
                      <a:endParaRPr lang="zh-CN" altLang="en-US" sz="2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200" b="1" dirty="0" smtClean="0">
                          <a:latin typeface="黑体" pitchFamily="49" charset="-122"/>
                          <a:ea typeface="黑体" pitchFamily="49" charset="-122"/>
                        </a:rPr>
                        <a:t>对人体健康的影响</a:t>
                      </a:r>
                      <a:endParaRPr lang="zh-CN" altLang="en-US" sz="2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1B0F0"/>
                    </a:solidFill>
                  </a:tcPr>
                </a:tc>
              </a:tr>
              <a:tr h="838196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200" b="1" dirty="0" smtClean="0">
                          <a:latin typeface="Times New Roman" pitchFamily="18" charset="0"/>
                          <a:ea typeface="宋体" pitchFamily="2" charset="-122"/>
                        </a:rPr>
                        <a:t>钙（</a:t>
                      </a:r>
                      <a:r>
                        <a:rPr lang="en-US" altLang="zh-CN" sz="2200" b="1" dirty="0" err="1" smtClean="0">
                          <a:latin typeface="Times New Roman" pitchFamily="18" charset="0"/>
                          <a:ea typeface="宋体" pitchFamily="2" charset="-122"/>
                        </a:rPr>
                        <a:t>Ca</a:t>
                      </a:r>
                      <a:r>
                        <a:rPr lang="zh-CN" altLang="en-US" sz="2200" b="1" dirty="0" smtClean="0">
                          <a:latin typeface="Times New Roman" pitchFamily="18" charset="0"/>
                          <a:ea typeface="宋体" pitchFamily="2" charset="-122"/>
                        </a:rPr>
                        <a:t>）</a:t>
                      </a:r>
                      <a:endParaRPr lang="zh-CN" altLang="en-US" sz="2200" b="1" dirty="0"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3100"/>
                        </a:lnSpc>
                        <a:spcAft>
                          <a:spcPts val="0"/>
                        </a:spcAft>
                      </a:pPr>
                      <a:r>
                        <a:rPr lang="zh-CN" sz="22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幼儿及青少年缺钙会患佝偻病或</a:t>
                      </a:r>
                      <a:r>
                        <a:rPr lang="zh-CN" sz="22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发育不良</a:t>
                      </a:r>
                      <a:r>
                        <a:rPr lang="zh-CN" altLang="en-US" sz="22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2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老年人</a:t>
                      </a:r>
                      <a:r>
                        <a:rPr lang="zh-CN" sz="22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缺钙会发生</a:t>
                      </a:r>
                      <a:r>
                        <a:rPr lang="zh-CN" sz="22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骨质疏松</a:t>
                      </a:r>
                      <a:r>
                        <a:rPr lang="zh-CN" altLang="en-US" sz="22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2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容易</a:t>
                      </a:r>
                      <a:r>
                        <a:rPr lang="zh-CN" sz="22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骨折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76246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200" b="1" dirty="0" smtClean="0">
                          <a:latin typeface="Times New Roman" pitchFamily="18" charset="0"/>
                          <a:ea typeface="宋体" pitchFamily="2" charset="-122"/>
                        </a:rPr>
                        <a:t>铁（</a:t>
                      </a:r>
                      <a:r>
                        <a:rPr lang="en-US" altLang="zh-CN" sz="2200" b="1" dirty="0" smtClean="0">
                          <a:latin typeface="Times New Roman" pitchFamily="18" charset="0"/>
                          <a:ea typeface="宋体" pitchFamily="2" charset="-122"/>
                        </a:rPr>
                        <a:t>Fe</a:t>
                      </a:r>
                      <a:r>
                        <a:rPr lang="zh-CN" altLang="en-US" sz="2200" b="1" dirty="0" smtClean="0">
                          <a:latin typeface="Times New Roman" pitchFamily="18" charset="0"/>
                          <a:ea typeface="宋体" pitchFamily="2" charset="-122"/>
                        </a:rPr>
                        <a:t>）</a:t>
                      </a:r>
                      <a:endParaRPr lang="zh-CN" altLang="en-US" sz="2200" b="1" dirty="0"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2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缺铁会引起贫血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68085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200" b="1" dirty="0" smtClean="0">
                          <a:latin typeface="Times New Roman" pitchFamily="18" charset="0"/>
                          <a:ea typeface="宋体" pitchFamily="2" charset="-122"/>
                        </a:rPr>
                        <a:t>锌（</a:t>
                      </a:r>
                      <a:r>
                        <a:rPr lang="en-US" altLang="zh-CN" sz="2200" b="1" dirty="0" smtClean="0">
                          <a:latin typeface="Times New Roman" pitchFamily="18" charset="0"/>
                          <a:ea typeface="宋体" pitchFamily="2" charset="-122"/>
                        </a:rPr>
                        <a:t>Zn</a:t>
                      </a:r>
                      <a:r>
                        <a:rPr lang="zh-CN" altLang="en-US" sz="2200" b="1" dirty="0" smtClean="0">
                          <a:latin typeface="Times New Roman" pitchFamily="18" charset="0"/>
                          <a:ea typeface="宋体" pitchFamily="2" charset="-122"/>
                        </a:rPr>
                        <a:t>）</a:t>
                      </a:r>
                      <a:endParaRPr lang="zh-CN" altLang="en-US" sz="2200" b="1" dirty="0"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2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缺锌会引起</a:t>
                      </a:r>
                      <a:r>
                        <a:rPr lang="zh-CN" sz="22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食欲不振</a:t>
                      </a:r>
                      <a:r>
                        <a:rPr lang="zh-CN" altLang="en-US" sz="22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2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生长迟缓</a:t>
                      </a:r>
                      <a:r>
                        <a:rPr lang="zh-CN" altLang="en-US" sz="22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2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发育不良</a:t>
                      </a:r>
                      <a:endParaRPr lang="zh-CN" sz="22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92584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200" b="1" dirty="0" smtClean="0">
                          <a:latin typeface="Times New Roman" pitchFamily="18" charset="0"/>
                          <a:ea typeface="宋体" pitchFamily="2" charset="-122"/>
                        </a:rPr>
                        <a:t>硒（</a:t>
                      </a:r>
                      <a:r>
                        <a:rPr lang="en-US" altLang="zh-CN" sz="2200" b="1" dirty="0" smtClean="0">
                          <a:latin typeface="Times New Roman" pitchFamily="18" charset="0"/>
                          <a:ea typeface="宋体" pitchFamily="2" charset="-122"/>
                        </a:rPr>
                        <a:t>Se</a:t>
                      </a:r>
                      <a:r>
                        <a:rPr lang="zh-CN" altLang="en-US" sz="2200" b="1" dirty="0" smtClean="0">
                          <a:latin typeface="Times New Roman" pitchFamily="18" charset="0"/>
                          <a:ea typeface="宋体" pitchFamily="2" charset="-122"/>
                        </a:rPr>
                        <a:t>）</a:t>
                      </a:r>
                      <a:endParaRPr lang="zh-CN" altLang="en-US" sz="2200" b="1" dirty="0"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2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缺硒可能引起表皮角质化和</a:t>
                      </a:r>
                      <a:r>
                        <a:rPr lang="zh-CN" sz="22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癌症</a:t>
                      </a:r>
                      <a:r>
                        <a:rPr lang="zh-CN" altLang="en-US" sz="22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2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如果</a:t>
                      </a:r>
                      <a:r>
                        <a:rPr lang="zh-CN" sz="22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摄入量</a:t>
                      </a:r>
                      <a:r>
                        <a:rPr lang="zh-CN" sz="22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过高</a:t>
                      </a:r>
                      <a:r>
                        <a:rPr lang="zh-CN" altLang="en-US" sz="22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2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会</a:t>
                      </a:r>
                      <a:r>
                        <a:rPr lang="zh-CN" sz="22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使人中毒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827314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200" b="1" dirty="0" smtClean="0">
                          <a:latin typeface="Times New Roman" pitchFamily="18" charset="0"/>
                          <a:ea typeface="宋体" pitchFamily="2" charset="-122"/>
                        </a:rPr>
                        <a:t>碘（</a:t>
                      </a:r>
                      <a:r>
                        <a:rPr lang="en-US" altLang="zh-CN" sz="2200" b="1" dirty="0" smtClean="0">
                          <a:latin typeface="Times New Roman" pitchFamily="18" charset="0"/>
                          <a:ea typeface="宋体" pitchFamily="2" charset="-122"/>
                        </a:rPr>
                        <a:t>I</a:t>
                      </a:r>
                      <a:r>
                        <a:rPr lang="zh-CN" altLang="en-US" sz="2200" b="1" dirty="0" smtClean="0">
                          <a:latin typeface="Times New Roman" pitchFamily="18" charset="0"/>
                          <a:ea typeface="宋体" pitchFamily="2" charset="-122"/>
                        </a:rPr>
                        <a:t>）</a:t>
                      </a:r>
                      <a:endParaRPr lang="zh-CN" altLang="en-US" sz="2200" b="1" dirty="0"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3100"/>
                        </a:lnSpc>
                        <a:spcAft>
                          <a:spcPts val="0"/>
                        </a:spcAft>
                      </a:pPr>
                      <a:r>
                        <a:rPr lang="zh-CN" sz="22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缺碘会引起甲状腺肿</a:t>
                      </a:r>
                      <a:r>
                        <a:rPr lang="zh-CN" sz="22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大</a:t>
                      </a:r>
                      <a:r>
                        <a:rPr lang="zh-CN" altLang="en-US" sz="22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2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幼儿</a:t>
                      </a:r>
                      <a:r>
                        <a:rPr lang="zh-CN" sz="22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缺碘会影响</a:t>
                      </a:r>
                      <a:r>
                        <a:rPr lang="zh-CN" sz="22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生长发育</a:t>
                      </a:r>
                      <a:r>
                        <a:rPr lang="zh-CN" altLang="en-US" sz="22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2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造成</a:t>
                      </a:r>
                      <a:r>
                        <a:rPr lang="zh-CN" sz="22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思维</a:t>
                      </a:r>
                      <a:r>
                        <a:rPr lang="zh-CN" sz="22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迟钝</a:t>
                      </a:r>
                      <a:r>
                        <a:rPr lang="zh-CN" altLang="en-US" sz="22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2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过量</a:t>
                      </a:r>
                      <a:r>
                        <a:rPr lang="zh-CN" sz="22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也会引起甲状腺肿大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500743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200" b="1" dirty="0" smtClean="0">
                          <a:latin typeface="Times New Roman" pitchFamily="18" charset="0"/>
                          <a:ea typeface="宋体" pitchFamily="2" charset="-122"/>
                        </a:rPr>
                        <a:t>氟（</a:t>
                      </a:r>
                      <a:r>
                        <a:rPr lang="en-US" altLang="zh-CN" sz="2200" b="1" dirty="0" smtClean="0">
                          <a:latin typeface="Times New Roman" pitchFamily="18" charset="0"/>
                          <a:ea typeface="宋体" pitchFamily="2" charset="-122"/>
                        </a:rPr>
                        <a:t>F</a:t>
                      </a:r>
                      <a:r>
                        <a:rPr lang="zh-CN" altLang="en-US" sz="2200" b="1" dirty="0" smtClean="0">
                          <a:latin typeface="Times New Roman" pitchFamily="18" charset="0"/>
                          <a:ea typeface="宋体" pitchFamily="2" charset="-122"/>
                        </a:rPr>
                        <a:t>）</a:t>
                      </a:r>
                      <a:endParaRPr lang="zh-CN" altLang="en-US" sz="2200" b="1" dirty="0"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2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缺氟易产生</a:t>
                      </a:r>
                      <a:r>
                        <a:rPr lang="zh-CN" sz="22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龋齿</a:t>
                      </a:r>
                      <a:r>
                        <a:rPr lang="zh-CN" altLang="en-US" sz="22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2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过量</a:t>
                      </a:r>
                      <a:r>
                        <a:rPr lang="zh-CN" sz="22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会引起氟斑牙和氟骨病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07088" y="1395247"/>
            <a:ext cx="53542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一些元素对人体健康的影响</a:t>
            </a:r>
            <a:endParaRPr lang="zh-CN" altLang="en-US" sz="2400" b="1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8606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03711171"/>
              </p:ext>
            </p:extLst>
          </p:nvPr>
        </p:nvGraphicFramePr>
        <p:xfrm>
          <a:off x="768862" y="2329555"/>
          <a:ext cx="10802652" cy="34943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69538"/>
                <a:gridCol w="4278086"/>
                <a:gridCol w="4855028"/>
              </a:tblGrid>
              <a:tr h="500743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物质</a:t>
                      </a:r>
                      <a:endParaRPr lang="zh-CN" altLang="en-US" sz="2000" b="1" dirty="0"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危害</a:t>
                      </a:r>
                      <a:endParaRPr lang="zh-CN" altLang="en-US" sz="2000" b="1" dirty="0"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生活中常见错误示例</a:t>
                      </a:r>
                      <a:endParaRPr lang="zh-CN" altLang="en-US" sz="2000" b="1" dirty="0"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</a:tr>
              <a:tr h="51162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一氧化碳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有毒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与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血红蛋白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结合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使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人体缺氧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煤气中毒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；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碳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的不完全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燃烧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；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香烟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的烟气</a:t>
                      </a:r>
                    </a:p>
                  </a:txBody>
                  <a:tcPr marL="66675" marR="666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4428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黄曲霉毒素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损害人体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肝脏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诱发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癌症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霉变大米、花生等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食物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；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地沟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油</a:t>
                      </a:r>
                    </a:p>
                  </a:txBody>
                  <a:tcPr marL="66675" marR="666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2048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甲醛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使蛋白质变性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用甲醛浸泡水产品</a:t>
                      </a:r>
                    </a:p>
                  </a:txBody>
                  <a:tcPr marL="66675" marR="666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76198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亚硝酸钠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少量的能作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食品添加剂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endParaRPr lang="en-US" altLang="zh-CN" sz="20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过量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食用有毒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代替食盐腌肉制品</a:t>
                      </a:r>
                    </a:p>
                  </a:txBody>
                  <a:tcPr marL="66675" marR="666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5517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重金属盐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使蛋白质变性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废旧电池乱扔</a:t>
                      </a:r>
                    </a:p>
                  </a:txBody>
                  <a:tcPr marL="66675" marR="666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37806" y="1653817"/>
            <a:ext cx="3420536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对人体有害的物质</a:t>
            </a:r>
            <a:endParaRPr lang="zh-CN" altLang="en-US" sz="2400" b="1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894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600254" y="1335149"/>
            <a:ext cx="34339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考点</a:t>
            </a:r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3</a:t>
            </a:r>
            <a:r>
              <a:rPr lang="en-US" altLang="zh-CN" sz="2400" b="1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  </a:t>
            </a:r>
            <a:r>
              <a:rPr lang="zh-CN" altLang="en-US" sz="2400" b="1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有机高分子材料</a:t>
            </a:r>
            <a:endParaRPr lang="zh-CN" altLang="en-US" sz="2400" b="1" dirty="0">
              <a:solidFill>
                <a:schemeClr val="accent2"/>
              </a:solidFill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9213" y="1888118"/>
            <a:ext cx="11212673" cy="4837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7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有机高分子材料分为天然有机高分子材料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包括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、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700"/>
              </a:lnSpc>
            </a:pP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等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和合成有机高分子材料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7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塑料</a:t>
            </a:r>
          </a:p>
          <a:p>
            <a:pPr>
              <a:lnSpc>
                <a:spcPts val="37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根据结构不同可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分为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7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结构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7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热塑性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可以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进行热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修补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如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聚乙烯塑料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可做保鲜袋、保鲜膜等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、聚氯乙烯塑料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可做电线外皮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</a:p>
          <a:p>
            <a:pPr>
              <a:lnSpc>
                <a:spcPts val="37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网状结构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7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热固性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一经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成型不再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熔化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如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酚醛塑料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俗称电木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可做电路板等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、脲醛塑料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俗称电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玉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可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做开关、插座等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735239" y="1909890"/>
            <a:ext cx="870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棉花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998178" y="1920776"/>
            <a:ext cx="870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羊毛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374092" y="1909890"/>
            <a:ext cx="870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蚕丝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2884" y="2386202"/>
            <a:ext cx="1511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天然橡胶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50435" y="2395207"/>
            <a:ext cx="1034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塑料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433064" y="2382441"/>
            <a:ext cx="1605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合成纤维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477150" y="2384321"/>
            <a:ext cx="1605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合成橡胶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15639" y="3810351"/>
            <a:ext cx="940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链状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6616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1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959492" y="2708583"/>
            <a:ext cx="4613994" cy="627895"/>
            <a:chOff x="1034884" y="629878"/>
            <a:chExt cx="4613994" cy="627895"/>
          </a:xfrm>
        </p:grpSpPr>
        <p:sp>
          <p:nvSpPr>
            <p:cNvPr id="7" name="圆角矩形 6">
              <a:hlinkClick r:id="rId5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81" y="664479"/>
              <a:ext cx="3006197" cy="580638"/>
            </a:xfrm>
            <a:prstGeom prst="snip1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400" b="1" strike="noStrike" noProof="1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 六大营养素</a:t>
              </a:r>
              <a:endParaRPr lang="zh-CN" altLang="en-US" sz="24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 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  <a:sym typeface="宋体" panose="02010600030101010101" pitchFamily="2" charset="-122"/>
                </a:rPr>
                <a:t>1</a:t>
              </a:r>
              <a:endParaRPr lang="zh-CN" altLang="en-US" sz="2400" b="1" strike="noStrike" noProof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圆角矩形 31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839746" y="3470015"/>
            <a:ext cx="843917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1.(2018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鸡蛋中富含的营养素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蛋白质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维生素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油脂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糖类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6911252" y="3581101"/>
            <a:ext cx="6116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596453" y="1591889"/>
            <a:ext cx="5882885" cy="729465"/>
            <a:chOff x="823582" y="935961"/>
            <a:chExt cx="5767939" cy="729465"/>
          </a:xfrm>
        </p:grpSpPr>
        <p:sp>
          <p:nvSpPr>
            <p:cNvPr id="13" name="圆角矩形 12">
              <a:extLst>
                <a:ext uri="{FF2B5EF4-FFF2-40B4-BE49-F238E27FC236}">
                  <a16:creationId xmlns="" xmlns:a16="http://schemas.microsoft.com/office/drawing/2014/main" id="{4EC6608A-B202-7A41-BC30-4412A8F4D3B5}"/>
                </a:ext>
              </a:extLst>
            </p:cNvPr>
            <p:cNvSpPr/>
            <p:nvPr/>
          </p:nvSpPr>
          <p:spPr>
            <a:xfrm>
              <a:off x="823582" y="1085850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DF2E1927-ACF9-BF46-B1D7-698A0C93C3AE}"/>
                </a:ext>
              </a:extLst>
            </p:cNvPr>
            <p:cNvSpPr/>
            <p:nvPr/>
          </p:nvSpPr>
          <p:spPr>
            <a:xfrm>
              <a:off x="1732415" y="1062568"/>
              <a:ext cx="4859106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 smtClean="0">
                  <a:latin typeface="宋体" pitchFamily="2" charset="-122"/>
                  <a:ea typeface="宋体" pitchFamily="2" charset="-122"/>
                </a:rPr>
                <a:t>数据链接</a:t>
              </a:r>
              <a:r>
                <a:rPr kumimoji="1" lang="en-US" altLang="zh-CN" sz="2800" b="1" dirty="0">
                  <a:latin typeface="宋体" pitchFamily="2" charset="-122"/>
                  <a:ea typeface="宋体" pitchFamily="2" charset="-122"/>
                </a:rPr>
                <a:t> </a:t>
              </a:r>
              <a:r>
                <a:rPr kumimoji="1" lang="en-US" altLang="zh-CN" sz="2800" b="1" dirty="0" smtClean="0">
                  <a:latin typeface="宋体" pitchFamily="2" charset="-122"/>
                  <a:ea typeface="宋体" pitchFamily="2" charset="-122"/>
                </a:rPr>
                <a:t> </a:t>
              </a:r>
              <a:r>
                <a:rPr kumimoji="1" lang="zh-CN" altLang="en-US" sz="2800" b="1" dirty="0" smtClean="0">
                  <a:latin typeface="宋体" pitchFamily="2" charset="-122"/>
                  <a:ea typeface="宋体" pitchFamily="2" charset="-122"/>
                </a:rPr>
                <a:t>真题试做</a:t>
              </a:r>
              <a:endParaRPr kumimoji="1" lang="zh-CN" altLang="en-US" sz="2800" b="1" dirty="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5920A314-74D5-1E43-9B9B-B3ABE0865528}"/>
                </a:ext>
              </a:extLst>
            </p:cNvPr>
            <p:cNvSpPr/>
            <p:nvPr/>
          </p:nvSpPr>
          <p:spPr>
            <a:xfrm>
              <a:off x="1173503" y="935961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245421" y="1049837"/>
              <a:ext cx="585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1</a:t>
              </a:r>
              <a:endParaRPr lang="zh-CN" altLang="en-US" sz="2800" b="1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22750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630985" y="1420020"/>
            <a:ext cx="10657502" cy="531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7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废弃塑料带来的“白色污染”及环境保护</a:t>
            </a:r>
          </a:p>
          <a:p>
            <a:pPr>
              <a:lnSpc>
                <a:spcPts val="37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危害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7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破坏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土壤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污染地下水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；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7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危害海洋生物的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生存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；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7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如果焚烧含氯塑料会产生有毒的氯化氢气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体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从而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对空气造成污染。</a:t>
            </a:r>
          </a:p>
          <a:p>
            <a:pPr>
              <a:lnSpc>
                <a:spcPts val="37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解决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途径</a:t>
            </a:r>
          </a:p>
          <a:p>
            <a:pPr>
              <a:lnSpc>
                <a:spcPts val="37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a. 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减少使用不必要的塑料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制品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；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7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 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重复使用某些塑料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制品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如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塑料袋、塑料盒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等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；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7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c. 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使用一些新型的、可降解的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塑料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如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微生物降解塑料和光降解塑料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等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；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37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d. 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回收各种废弃塑料。</a:t>
            </a:r>
          </a:p>
          <a:p>
            <a:pPr>
              <a:lnSpc>
                <a:spcPts val="3700"/>
              </a:lnSpc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塑料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的分类是回收和再利用的一大障碍。</a:t>
            </a:r>
          </a:p>
        </p:txBody>
      </p:sp>
    </p:spTree>
    <p:extLst>
      <p:ext uri="{BB962C8B-B14F-4D97-AF65-F5344CB8AC3E}">
        <p14:creationId xmlns:p14="http://schemas.microsoft.com/office/powerpoint/2010/main" xmlns="" val="120539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4" name="圆角矩形 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687342" y="1727834"/>
            <a:ext cx="10862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4.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常见纤维的鉴别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灼烧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法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取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少量样品点燃后闻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气味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产生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气味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灰烬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的为羊毛或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蚕丝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；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产生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气味的是棉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制品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；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易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结球且灰烬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en-US" altLang="zh-CN" sz="2400" b="1" u="sng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的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为合成纤维。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5.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复合材料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几种材料复合起来就形成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复合材料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如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玻璃钢、碳纤维复合材料等</a:t>
            </a:r>
            <a:r>
              <a:rPr lang="zh-CN" altLang="zh-CN" sz="2400" dirty="0"/>
              <a:t>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12878" y="2364470"/>
            <a:ext cx="1558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烧焦羽毛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109749" y="2364470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易碎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94010" y="2915492"/>
            <a:ext cx="950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烧纸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503230" y="2915491"/>
            <a:ext cx="1240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不易碎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5792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4" name="圆角矩形 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11629" y="1467497"/>
            <a:ext cx="11179627" cy="452431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温馨提示</a:t>
            </a:r>
            <a:r>
              <a:rPr lang="en-US" altLang="zh-CN" sz="24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】</a:t>
            </a:r>
          </a:p>
          <a:p>
            <a:pPr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82071270"/>
              </p:ext>
            </p:extLst>
          </p:nvPr>
        </p:nvGraphicFramePr>
        <p:xfrm>
          <a:off x="839743" y="2318678"/>
          <a:ext cx="10486967" cy="34072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04200"/>
                <a:gridCol w="4985657"/>
                <a:gridCol w="3097110"/>
              </a:tblGrid>
              <a:tr h="500743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常见的化学材料</a:t>
                      </a:r>
                      <a:endParaRPr lang="zh-CN" altLang="en-US" sz="2000" b="1" dirty="0"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优缺点</a:t>
                      </a:r>
                      <a:endParaRPr lang="zh-CN" altLang="en-US" sz="2000" b="1" dirty="0"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举例</a:t>
                      </a:r>
                      <a:endParaRPr lang="zh-CN" altLang="en-US" sz="2000" b="1" dirty="0"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</a:tr>
              <a:tr h="60958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金属材料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强度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大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但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不耐腐蚀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钢铁、铝材等</a:t>
                      </a:r>
                    </a:p>
                  </a:txBody>
                  <a:tcPr marL="66675" marR="666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313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无机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非金属材料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耐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高温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但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脆性大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玻璃、各种陶瓷等</a:t>
                      </a:r>
                    </a:p>
                  </a:txBody>
                  <a:tcPr marL="66675" marR="666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80553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有机合成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材料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强度大、密度小、耐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腐蚀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endParaRPr lang="en-US" altLang="zh-CN" sz="20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但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不耐高温、透气性差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塑料、合成橡胶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、</a:t>
                      </a:r>
                      <a:endParaRPr lang="en-US" altLang="zh-CN" sz="20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合成纤维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等</a:t>
                      </a:r>
                    </a:p>
                  </a:txBody>
                  <a:tcPr marL="66675" marR="666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85997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复合材料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将两种或两种以上材料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合成一体</a:t>
                      </a: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，</a:t>
                      </a:r>
                      <a:endParaRPr lang="en-US" altLang="zh-CN" sz="20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具有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综合性能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钢筋混凝土、玻璃钢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、</a:t>
                      </a:r>
                      <a:endParaRPr lang="en-US" altLang="zh-CN" sz="2000" b="1" dirty="0" smtClean="0"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碳纤维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复合材料等</a:t>
                      </a:r>
                    </a:p>
                  </a:txBody>
                  <a:tcPr marL="66675" marR="666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56491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F5A88B17-CAB7-7742-9C70-37C1F1ED5887}"/>
              </a:ext>
            </a:extLst>
          </p:cNvPr>
          <p:cNvSpPr/>
          <p:nvPr/>
        </p:nvSpPr>
        <p:spPr>
          <a:xfrm>
            <a:off x="5905399" y="2486616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圆角矩形 2">
            <a:extLst>
              <a:ext uri="{FF2B5EF4-FFF2-40B4-BE49-F238E27FC236}">
                <a16:creationId xmlns="" xmlns:a16="http://schemas.microsoft.com/office/drawing/2014/main" id="{A0FEA59D-C2AE-DF42-8BCB-C8C0259D0B16}"/>
              </a:ext>
            </a:extLst>
          </p:cNvPr>
          <p:cNvSpPr/>
          <p:nvPr/>
        </p:nvSpPr>
        <p:spPr>
          <a:xfrm>
            <a:off x="13895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742418" y="2957815"/>
            <a:ext cx="28497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数据剖析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题型突破</a:t>
            </a:r>
          </a:p>
        </p:txBody>
      </p:sp>
      <p:sp>
        <p:nvSpPr>
          <p:cNvPr id="4" name="圆角矩形 3">
            <a:extLst>
              <a:ext uri="{FF2B5EF4-FFF2-40B4-BE49-F238E27FC236}">
                <a16:creationId xmlns="" xmlns:a16="http://schemas.microsoft.com/office/drawing/2014/main" id="{A964C95F-2FCC-314C-AFE2-CBA7E3267291}"/>
              </a:ext>
            </a:extLst>
          </p:cNvPr>
          <p:cNvSpPr/>
          <p:nvPr/>
        </p:nvSpPr>
        <p:spPr>
          <a:xfrm>
            <a:off x="46242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>
            <a:extLst>
              <a:ext uri="{FF2B5EF4-FFF2-40B4-BE49-F238E27FC236}">
                <a16:creationId xmlns="" xmlns:a16="http://schemas.microsoft.com/office/drawing/2014/main" id="{D9ABA66B-E34B-3749-821C-2A104C7ACF98}"/>
              </a:ext>
            </a:extLst>
          </p:cNvPr>
          <p:cNvSpPr/>
          <p:nvPr/>
        </p:nvSpPr>
        <p:spPr>
          <a:xfrm>
            <a:off x="44073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="" xmlns:a16="http://schemas.microsoft.com/office/drawing/2014/main" id="{097CE391-17D6-1348-B001-A9F01EE6070D}"/>
              </a:ext>
            </a:extLst>
          </p:cNvPr>
          <p:cNvSpPr/>
          <p:nvPr/>
        </p:nvSpPr>
        <p:spPr>
          <a:xfrm>
            <a:off x="5905399" y="3210516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="" xmlns:a16="http://schemas.microsoft.com/office/drawing/2014/main" id="{62E685FC-60A4-F341-ABC6-326D6EC66351}"/>
              </a:ext>
            </a:extLst>
          </p:cNvPr>
          <p:cNvSpPr/>
          <p:nvPr/>
        </p:nvSpPr>
        <p:spPr>
          <a:xfrm>
            <a:off x="5905399" y="3997916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91268E62-9D62-0C45-97A7-822B59A67255}"/>
              </a:ext>
            </a:extLst>
          </p:cNvPr>
          <p:cNvSpPr/>
          <p:nvPr/>
        </p:nvSpPr>
        <p:spPr>
          <a:xfrm>
            <a:off x="5905399" y="4696416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760065" y="2429619"/>
            <a:ext cx="6404646" cy="2676957"/>
            <a:chOff x="3559940" y="2100735"/>
            <a:chExt cx="6404646" cy="2676957"/>
          </a:xfrm>
        </p:grpSpPr>
        <p:sp>
          <p:nvSpPr>
            <p:cNvPr id="18" name="文本框 2">
              <a:hlinkClick r:id="rId2" action="ppaction://hlinksldjump"/>
            </p:cNvPr>
            <p:cNvSpPr txBox="1"/>
            <p:nvPr/>
          </p:nvSpPr>
          <p:spPr>
            <a:xfrm>
              <a:off x="3559940" y="2100735"/>
              <a:ext cx="6404646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题型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一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六大营养素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" name="文本框 2">
              <a:hlinkClick r:id="rId3" action="ppaction://hlinksldjump"/>
            </p:cNvPr>
            <p:cNvSpPr txBox="1"/>
            <p:nvPr/>
          </p:nvSpPr>
          <p:spPr>
            <a:xfrm>
              <a:off x="3559940" y="2778783"/>
              <a:ext cx="6264284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题型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二  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化学元素与人体健康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3" name="文本框 2">
              <a:hlinkClick r:id="rId4" action="ppaction://hlinksldjump"/>
            </p:cNvPr>
            <p:cNvSpPr txBox="1"/>
            <p:nvPr/>
          </p:nvSpPr>
          <p:spPr>
            <a:xfrm>
              <a:off x="3559940" y="3575513"/>
              <a:ext cx="6264284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题型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三  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食品添加剂与食品安全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" name="文本框 2">
              <a:hlinkClick r:id="rId5" action="ppaction://hlinksldjump"/>
            </p:cNvPr>
            <p:cNvSpPr txBox="1"/>
            <p:nvPr/>
          </p:nvSpPr>
          <p:spPr>
            <a:xfrm>
              <a:off x="3559940" y="4316027"/>
              <a:ext cx="6264284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题型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四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合成材料的判断与鉴别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37326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720000" y="2450323"/>
            <a:ext cx="4472486" cy="627895"/>
            <a:chOff x="1034884" y="629878"/>
            <a:chExt cx="4472486" cy="627895"/>
          </a:xfrm>
        </p:grpSpPr>
        <p:sp>
          <p:nvSpPr>
            <p:cNvPr id="17" name="圆角矩形 6">
              <a:hlinkClick r:id="rId4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83" y="664479"/>
              <a:ext cx="2864687" cy="580638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六大营养素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noProof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题型一</a:t>
              </a:r>
              <a:endParaRPr lang="zh-CN" altLang="en-US" sz="24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20" name="文本框 99"/>
          <p:cNvSpPr txBox="1">
            <a:spLocks noChangeArrowheads="1"/>
          </p:cNvSpPr>
          <p:nvPr/>
        </p:nvSpPr>
        <p:spPr bwMode="auto">
          <a:xfrm>
            <a:off x="665570" y="3223248"/>
            <a:ext cx="10984232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例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·石家庄裕华区校级一模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下列关于糖类、蛋白质、油脂和维生素的说法正确的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淀粉没有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甜味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因此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不属于糖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维生素是人体不可缺少的营养物质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糖类、蛋白质、油脂和维生素都能为人体提供能量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蛋白质中只含有碳、氢、氧三种元素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574681" y="1422952"/>
            <a:ext cx="5882885" cy="729465"/>
            <a:chOff x="823582" y="935961"/>
            <a:chExt cx="5767939" cy="729465"/>
          </a:xfrm>
        </p:grpSpPr>
        <p:sp>
          <p:nvSpPr>
            <p:cNvPr id="21" name="圆角矩形 20">
              <a:extLst>
                <a:ext uri="{FF2B5EF4-FFF2-40B4-BE49-F238E27FC236}">
                  <a16:creationId xmlns="" xmlns:a16="http://schemas.microsoft.com/office/drawing/2014/main" id="{4EC6608A-B202-7A41-BC30-4412A8F4D3B5}"/>
                </a:ext>
              </a:extLst>
            </p:cNvPr>
            <p:cNvSpPr/>
            <p:nvPr/>
          </p:nvSpPr>
          <p:spPr>
            <a:xfrm>
              <a:off x="823582" y="1085850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DF2E1927-ACF9-BF46-B1D7-698A0C93C3AE}"/>
                </a:ext>
              </a:extLst>
            </p:cNvPr>
            <p:cNvSpPr/>
            <p:nvPr/>
          </p:nvSpPr>
          <p:spPr>
            <a:xfrm>
              <a:off x="1732415" y="1062568"/>
              <a:ext cx="4859106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 smtClean="0">
                  <a:latin typeface="宋体" pitchFamily="2" charset="-122"/>
                  <a:ea typeface="宋体" pitchFamily="2" charset="-122"/>
                </a:rPr>
                <a:t>数据剖析</a:t>
              </a:r>
              <a:r>
                <a:rPr kumimoji="1" lang="en-US" altLang="zh-CN" sz="2800" b="1" dirty="0" smtClean="0">
                  <a:latin typeface="宋体" pitchFamily="2" charset="-122"/>
                  <a:ea typeface="宋体" pitchFamily="2" charset="-122"/>
                </a:rPr>
                <a:t>  </a:t>
              </a:r>
              <a:r>
                <a:rPr kumimoji="1" lang="zh-CN" altLang="en-US" sz="2800" b="1" dirty="0">
                  <a:latin typeface="宋体" pitchFamily="2" charset="-122"/>
                  <a:ea typeface="宋体" pitchFamily="2" charset="-122"/>
                </a:rPr>
                <a:t>题型突破</a:t>
              </a: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5920A314-74D5-1E43-9B9B-B3ABE0865528}"/>
                </a:ext>
              </a:extLst>
            </p:cNvPr>
            <p:cNvSpPr/>
            <p:nvPr/>
          </p:nvSpPr>
          <p:spPr>
            <a:xfrm>
              <a:off x="1173503" y="935961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245421" y="1049837"/>
              <a:ext cx="585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3</a:t>
              </a:r>
              <a:endParaRPr lang="zh-CN" altLang="en-US" sz="2800" b="1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2912825" y="3872340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B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6125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72403" y="1811411"/>
            <a:ext cx="1055760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题型解法</a:t>
            </a: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熟记常见营养素的食物来源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鱼、肉、蛋、奶富含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蛋白质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；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面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类、谷类和根茎类食物中富含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糖类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；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猪油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、奶油、花生油、芝麻、豆油等富含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油脂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；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蔬菜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和水果富含维生素等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和重要营养素在人体中的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功能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科学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全面地摄入各种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营养物质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科学饮食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保持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营养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均衡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摄入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量过多或过少都不利于人体健康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0504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905057" y="1935590"/>
            <a:ext cx="104487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题型演练</a:t>
            </a: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·重庆二模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生活中许多物质能给人体提供所需的营养素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下列物质中能为人体提供能量的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水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   B.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米饭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蔬菜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食盐</a:t>
            </a:r>
          </a:p>
        </p:txBody>
      </p:sp>
      <p:sp>
        <p:nvSpPr>
          <p:cNvPr id="6" name="矩形 5"/>
          <p:cNvSpPr/>
          <p:nvPr/>
        </p:nvSpPr>
        <p:spPr>
          <a:xfrm>
            <a:off x="4702924" y="3146804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B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4869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19999" y="1859390"/>
            <a:ext cx="1074951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·合肥一模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下列关于日常生活饮食习惯说法中不正确的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糖类是人体生命活动最主要的能量来源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油脂会使人发胖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故禁止食油脂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每天摄入一定量富含纤维素的粗粮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能促进消化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平时应多吃水果和蔬菜来补充人体必需的维生素</a:t>
            </a:r>
          </a:p>
        </p:txBody>
      </p:sp>
      <p:sp>
        <p:nvSpPr>
          <p:cNvPr id="6" name="矩形 5"/>
          <p:cNvSpPr/>
          <p:nvPr/>
        </p:nvSpPr>
        <p:spPr>
          <a:xfrm>
            <a:off x="10021239" y="1968179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B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8666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19999" y="1859390"/>
            <a:ext cx="1074951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·南通海安市模拟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茶叶是我国传统天然保健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饮品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我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省信阳毛尖是我国十大名茶之一。茶叶中含有咖啡碱、蛋白质、糖类、维生素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等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其中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能调节人体新陈代谢、维持身体健康的营养物质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糖类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维生素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蛋白质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咖啡碱</a:t>
            </a:r>
          </a:p>
        </p:txBody>
      </p:sp>
      <p:sp>
        <p:nvSpPr>
          <p:cNvPr id="6" name="矩形 5"/>
          <p:cNvSpPr/>
          <p:nvPr/>
        </p:nvSpPr>
        <p:spPr>
          <a:xfrm>
            <a:off x="6946651" y="3092376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B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311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19999" y="1859390"/>
            <a:ext cx="1074951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4.(2021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·北京朝阳区二模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小明的午餐是米饭、红烧肉、豆浆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从营养均衡角度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分析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这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份午餐缺少的营养素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维生素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糖类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油脂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蛋白质</a:t>
            </a:r>
          </a:p>
        </p:txBody>
      </p:sp>
      <p:sp>
        <p:nvSpPr>
          <p:cNvPr id="6" name="矩形 5"/>
          <p:cNvSpPr/>
          <p:nvPr/>
        </p:nvSpPr>
        <p:spPr>
          <a:xfrm>
            <a:off x="5718130" y="2508343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A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311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1161811" y="2277791"/>
            <a:ext cx="756402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2.(2017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下列食物中富含蛋白质的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煮鸡蛋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小米粥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凉拌黄瓜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白面馒头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7843084" y="2379144"/>
            <a:ext cx="6116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A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0535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19999" y="1859390"/>
            <a:ext cx="1074951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5.(2021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·保定定兴县一模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“吃得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营养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吃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出健康”是人们普遍的饮食追求。下列说法正确的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早餐喝牛奶、吃鸡蛋可以使营养均衡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油脂会使人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发胖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故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禁食油脂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食用蔬菜和水果可以预防甲状腺肿大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过多摄入微量元素不利于健康</a:t>
            </a:r>
          </a:p>
        </p:txBody>
      </p:sp>
      <p:sp>
        <p:nvSpPr>
          <p:cNvPr id="6" name="矩形 5"/>
          <p:cNvSpPr/>
          <p:nvPr/>
        </p:nvSpPr>
        <p:spPr>
          <a:xfrm>
            <a:off x="3578132" y="2525272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D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311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817974" y="2070864"/>
            <a:ext cx="5822314" cy="627895"/>
            <a:chOff x="1034884" y="629878"/>
            <a:chExt cx="5822314" cy="627895"/>
          </a:xfrm>
        </p:grpSpPr>
        <p:sp>
          <p:nvSpPr>
            <p:cNvPr id="17" name="圆角矩形 6">
              <a:hlinkClick r:id="rId4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83" y="664479"/>
              <a:ext cx="4214515" cy="580638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化学元素与人体健康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noProof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题型二</a:t>
              </a:r>
              <a:endParaRPr lang="zh-CN" altLang="en-US" sz="24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20" name="文本框 99"/>
          <p:cNvSpPr txBox="1">
            <a:spLocks noChangeArrowheads="1"/>
          </p:cNvSpPr>
          <p:nvPr/>
        </p:nvSpPr>
        <p:spPr bwMode="auto">
          <a:xfrm>
            <a:off x="785317" y="2820781"/>
            <a:ext cx="103290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例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·河北模拟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化学元素与人体健康密切相关。人体缺乏下列哪种元素会引起甲状腺肿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大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碘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锌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钙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8" name="矩形 27"/>
          <p:cNvSpPr/>
          <p:nvPr/>
        </p:nvSpPr>
        <p:spPr>
          <a:xfrm>
            <a:off x="4263481" y="3469734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A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5028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28857" y="1735211"/>
            <a:ext cx="104378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题型解法</a:t>
            </a: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熟记常见化学元素与人体健康的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关系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即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记住钙、铁、锌、碘等对人体有益的元素及缺乏后易患的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疾病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；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合理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摄入人体所需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元素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摄入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不足或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过量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均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不利于人体健康。</a:t>
            </a:r>
            <a:endParaRPr lang="zh-CN" altLang="en-US" sz="2400" b="1" dirty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0249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970372" y="1857323"/>
            <a:ext cx="950168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题型演练</a:t>
            </a: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·常州武进区模拟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为了防止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骨质疏松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人体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需要摄入的元素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钙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锌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碘</a:t>
            </a:r>
          </a:p>
        </p:txBody>
      </p:sp>
      <p:sp>
        <p:nvSpPr>
          <p:cNvPr id="6" name="矩形 5"/>
          <p:cNvSpPr/>
          <p:nvPr/>
        </p:nvSpPr>
        <p:spPr>
          <a:xfrm>
            <a:off x="1648095" y="3068537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A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2024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905057" y="2013763"/>
            <a:ext cx="1020925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·唐山遵化市一模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下列人体所必需的元素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中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青少年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缺少会引起佝偻病的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锌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钙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钠</a:t>
            </a:r>
          </a:p>
        </p:txBody>
      </p:sp>
      <p:sp>
        <p:nvSpPr>
          <p:cNvPr id="6" name="矩形 5"/>
          <p:cNvSpPr/>
          <p:nvPr/>
        </p:nvSpPr>
        <p:spPr>
          <a:xfrm>
            <a:off x="2834276" y="2673602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C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311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449343" y="1859390"/>
            <a:ext cx="92839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·唐山乐亭县期中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下列元素属于人体常量元素的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dirty="0" err="1" smtClean="0">
                <a:latin typeface="宋体" pitchFamily="2" charset="-122"/>
                <a:ea typeface="宋体" pitchFamily="2" charset="-122"/>
              </a:rPr>
              <a:t>A.Cu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</a:t>
            </a:r>
            <a:r>
              <a:rPr lang="en-US" altLang="zh-CN" sz="2400" b="1" dirty="0" err="1" smtClean="0">
                <a:latin typeface="宋体" pitchFamily="2" charset="-122"/>
                <a:ea typeface="宋体" pitchFamily="2" charset="-122"/>
              </a:rPr>
              <a:t>B.Zn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C.O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D.I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836574" y="1990022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C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311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926834" y="1859390"/>
            <a:ext cx="1026368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4.(2021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·哈尔滨南岗区期末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“关爱生命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拥抱健康”是人类永恒的主题。下列叙述错误的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人类食物所供给的总能量中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有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60 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~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70 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来自糖类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如果人体摄入过多的油脂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容易引发肥胖和心脑血管疾病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人体每天约需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~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5 g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的食盐以满足人体的正常需要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人体缺乏维生素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会引起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坏血病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82149" y="2507025"/>
            <a:ext cx="626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311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642261" y="1543696"/>
            <a:ext cx="1098368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5.(2021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春·哈尔滨道里区月考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健康对于每一个人都很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重要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下列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有关人体健康的说法正确的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①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碳、氢、氧三种元素都以无机盐形式存在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②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豆制品、奶类、虾皮等食物中钙元素的含量比较丰富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③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经常不吃早餐的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人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容易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血液中葡萄糖含量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过低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而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导致血糖过低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④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摄入食盐中的钠离子可以在胃液中起到促生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胃酸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增进食欲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帮助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消化的作用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⑤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健康人体内血浆的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pH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范围是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7.35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~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7.45</a:t>
            </a:r>
            <a:endParaRPr lang="zh-CN" altLang="zh-CN" sz="2400" b="1" dirty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.①②④⑤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    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.②③④⑤</a:t>
            </a:r>
            <a:endParaRPr lang="zh-CN" altLang="zh-CN" sz="2400" b="1" dirty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.②③⑤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    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.③⑤</a:t>
            </a:r>
            <a:endParaRPr lang="zh-CN" altLang="zh-CN" sz="2400" b="1" dirty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72548" y="2205295"/>
            <a:ext cx="626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311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720000" y="2006425"/>
            <a:ext cx="5768603" cy="627895"/>
            <a:chOff x="1034884" y="629878"/>
            <a:chExt cx="5768603" cy="627895"/>
          </a:xfrm>
        </p:grpSpPr>
        <p:sp>
          <p:nvSpPr>
            <p:cNvPr id="17" name="圆角矩形 6">
              <a:hlinkClick r:id="rId4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83" y="664479"/>
              <a:ext cx="4160804" cy="580638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食品添加剂与食品安全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noProof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题型三</a:t>
              </a:r>
              <a:endParaRPr lang="zh-CN" altLang="en-US" sz="24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20" name="文本框 99"/>
          <p:cNvSpPr txBox="1">
            <a:spLocks noChangeArrowheads="1"/>
          </p:cNvSpPr>
          <p:nvPr/>
        </p:nvSpPr>
        <p:spPr bwMode="auto">
          <a:xfrm>
            <a:off x="709114" y="2864821"/>
            <a:ext cx="9109353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例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·改编题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下列做法正确的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用工业盐腌制食品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用霉变大米蒸米饭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用福尔马林浸泡动物标本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用工业染料制作彩色馒头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8" name="矩形 27"/>
          <p:cNvSpPr/>
          <p:nvPr/>
        </p:nvSpPr>
        <p:spPr>
          <a:xfrm>
            <a:off x="6488603" y="2985759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C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3871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220756" y="1963817"/>
            <a:ext cx="942548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题型解法</a:t>
            </a: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熟悉日常生活中常见的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有毒物质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如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一氧化碳、黄曲霉毒素、甲醛、重金属盐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等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还要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注意联系生产、生活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实际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学会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远离有毒、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有害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物质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的具体做法。</a:t>
            </a:r>
            <a:endParaRPr lang="zh-CN" altLang="zh-CN" sz="2400" b="1" dirty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9332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1324411" y="2124563"/>
            <a:ext cx="7747681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3.(2014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下列食物中富含维生素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鸡蛋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西红柿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米饭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牛肉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8147759" y="2228574"/>
            <a:ext cx="6116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B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1933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39735" y="1846883"/>
            <a:ext cx="1061404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题型演练</a:t>
            </a: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1.(2021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·张家界模拟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关于“舌尖上的化学”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下列说法不科学的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为了身体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健康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必须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均衡膳食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为了预防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贫血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可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食用适量加铁酱油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为使发面食品松软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可口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制作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时可添加适量小苏打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为了延长食品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保质期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在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食品中添加大量防腐剂</a:t>
            </a:r>
          </a:p>
        </p:txBody>
      </p:sp>
      <p:sp>
        <p:nvSpPr>
          <p:cNvPr id="6" name="矩形 5"/>
          <p:cNvSpPr/>
          <p:nvPr/>
        </p:nvSpPr>
        <p:spPr>
          <a:xfrm>
            <a:off x="10292162" y="2499208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D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2471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992143" y="1859390"/>
            <a:ext cx="947991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·长沙开福区模拟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健康的生活离不开化学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下列做法正确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的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用亚硝酸钠腌制食品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不食用霉变的食物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用甲醛溶液保存海产品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一日三餐只吃肉类不吃蔬菜</a:t>
            </a:r>
          </a:p>
        </p:txBody>
      </p:sp>
      <p:sp>
        <p:nvSpPr>
          <p:cNvPr id="6" name="矩形 5"/>
          <p:cNvSpPr/>
          <p:nvPr/>
        </p:nvSpPr>
        <p:spPr>
          <a:xfrm>
            <a:off x="1677154" y="2513979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B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5582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94175" y="1859390"/>
            <a:ext cx="995888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·改编题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“舌尖上的安全”尤为重要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下列做法对健康无危害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的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为使粽叶鲜绿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用硫酸铜溶液浸泡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为防止甲状腺重大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大量食用含碘食品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面包中加入小苏打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使面包疏松多孔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提倡节约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剩菜剩饭存放多天仍可食用</a:t>
            </a:r>
          </a:p>
        </p:txBody>
      </p:sp>
      <p:sp>
        <p:nvSpPr>
          <p:cNvPr id="6" name="矩形 5"/>
          <p:cNvSpPr/>
          <p:nvPr/>
        </p:nvSpPr>
        <p:spPr>
          <a:xfrm>
            <a:off x="1601788" y="2524865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5582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01010" y="1859390"/>
            <a:ext cx="974117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4.(2021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·改编题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食品安全备受人们关注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下列做法会危害人体健康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的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氯化钠可作调味品和防腐剂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食用含碳酸钙的钙片作补钙剂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食用“瘦肉精”猪肉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医疗上硫酸钡可用做钡餐透视</a:t>
            </a:r>
          </a:p>
        </p:txBody>
      </p:sp>
      <p:sp>
        <p:nvSpPr>
          <p:cNvPr id="6" name="矩形 5"/>
          <p:cNvSpPr/>
          <p:nvPr/>
        </p:nvSpPr>
        <p:spPr>
          <a:xfrm>
            <a:off x="1796105" y="2526881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C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2896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11895" y="1859390"/>
            <a:ext cx="901284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5.(2021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·改编题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下列做法符合食品安全要求的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用硫黄熏制腊肉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用地沟油提炼食用油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霉变大米经高温蒸煮后食用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食品袋里充入氮气防止食品变质</a:t>
            </a:r>
          </a:p>
        </p:txBody>
      </p:sp>
      <p:sp>
        <p:nvSpPr>
          <p:cNvPr id="6" name="矩形 5"/>
          <p:cNvSpPr/>
          <p:nvPr/>
        </p:nvSpPr>
        <p:spPr>
          <a:xfrm>
            <a:off x="8271459" y="1975335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2605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828860" y="1845961"/>
            <a:ext cx="6007369" cy="627895"/>
            <a:chOff x="1034884" y="629878"/>
            <a:chExt cx="6007369" cy="627895"/>
          </a:xfrm>
        </p:grpSpPr>
        <p:sp>
          <p:nvSpPr>
            <p:cNvPr id="17" name="圆角矩形 6">
              <a:hlinkClick r:id="rId4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83" y="664479"/>
              <a:ext cx="4399570" cy="580638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合成材料的判断与鉴别</a:t>
              </a:r>
              <a:endPara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noProof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题型四</a:t>
              </a:r>
              <a:endParaRPr lang="zh-CN" altLang="en-US" sz="24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20" name="文本框 99"/>
          <p:cNvSpPr txBox="1">
            <a:spLocks noChangeArrowheads="1"/>
          </p:cNvSpPr>
          <p:nvPr/>
        </p:nvSpPr>
        <p:spPr bwMode="auto">
          <a:xfrm>
            <a:off x="763544" y="2626716"/>
            <a:ext cx="998065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例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·张家口宣化区模拟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下列生活用品主要由有机合成材料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制成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的是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纯棉背心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  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食品塑料袋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大理石地板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不锈钢餐具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8" name="矩形 27"/>
          <p:cNvSpPr/>
          <p:nvPr/>
        </p:nvSpPr>
        <p:spPr>
          <a:xfrm>
            <a:off x="1779961" y="3299401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B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1401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90113" y="1775122"/>
            <a:ext cx="1007862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题型解法</a:t>
            </a: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要能正确区分有机合成材料与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天然材料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采用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灼烧的方法可鉴别天然纤维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如棉花、羊毛、蚕丝等纤维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与有机合成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纤维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；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注意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合金是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金属材料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不是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合成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材料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；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了解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一些常见合成材料的性能及对环境的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影响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如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聚乙烯塑料与聚氯乙烯塑料在使用上的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区别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；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使用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新型可降解的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塑料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；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塑料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回收再利用等。</a:t>
            </a:r>
          </a:p>
        </p:txBody>
      </p:sp>
    </p:spTree>
    <p:extLst>
      <p:ext uri="{BB962C8B-B14F-4D97-AF65-F5344CB8AC3E}">
        <p14:creationId xmlns:p14="http://schemas.microsoft.com/office/powerpoint/2010/main" xmlns="" val="1071085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231626" y="1820690"/>
            <a:ext cx="925131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</a:t>
            </a: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演练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·河北模拟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下列对有关物质的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分类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正确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合成橡胶、合成纤维、塑料都属于合成材料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大地、人体、橡胶都是导体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稀盐酸是一种常见的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酸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属于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纯净物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海波、松香、金属都是晶体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019950" y="2447153"/>
            <a:ext cx="5878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0296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55435" y="2109761"/>
            <a:ext cx="795286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·河北模拟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下列餐具属于有机材料的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铁勺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瓷碗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玻璃杯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	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塑料筷</a:t>
            </a:r>
          </a:p>
        </p:txBody>
      </p:sp>
      <p:sp>
        <p:nvSpPr>
          <p:cNvPr id="6" name="矩形 5"/>
          <p:cNvSpPr/>
          <p:nvPr/>
        </p:nvSpPr>
        <p:spPr>
          <a:xfrm>
            <a:off x="8006241" y="2214240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D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359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307828" y="2024695"/>
            <a:ext cx="904037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3.(2021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·保定模拟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下列有关实验现象的描述正确的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镁条在空气中燃烧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生成黑色固体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硫在空气中燃烧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发出蓝紫色火焰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将碘酒滴加到馒头上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滴液处变黄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灼烧一段羊毛线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产生烧焦羽毛气味</a:t>
            </a:r>
          </a:p>
        </p:txBody>
      </p:sp>
      <p:sp>
        <p:nvSpPr>
          <p:cNvPr id="6" name="矩形 5"/>
          <p:cNvSpPr/>
          <p:nvPr/>
        </p:nvSpPr>
        <p:spPr>
          <a:xfrm>
            <a:off x="9075013" y="2133906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D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3684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1271671" y="1955068"/>
            <a:ext cx="8439177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4.(2012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9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下列关于物质的说法正确的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石蜡是晶体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棉花是合成纤维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石墨是绝缘体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蛋白质是人体必需的营养物质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矩形 7"/>
          <p:cNvSpPr/>
          <p:nvPr/>
        </p:nvSpPr>
        <p:spPr>
          <a:xfrm flipH="1">
            <a:off x="8252922" y="2060507"/>
            <a:ext cx="4855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noProof="1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D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6002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242527" y="1948493"/>
            <a:ext cx="904037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4.(2021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·河北模拟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下列对物质所属类别的判断正确的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空气、海水都属于纯净物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生铁、聚乙烯都属于有机合成材料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玻璃、固态氧都属于导体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氧化铁和四氧化三铁都属于氧化物</a:t>
            </a:r>
          </a:p>
        </p:txBody>
      </p:sp>
      <p:sp>
        <p:nvSpPr>
          <p:cNvPr id="6" name="矩形 5"/>
          <p:cNvSpPr/>
          <p:nvPr/>
        </p:nvSpPr>
        <p:spPr>
          <a:xfrm>
            <a:off x="9308794" y="2051509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D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453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61514" y="1748435"/>
            <a:ext cx="1042697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5.(2021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·唐山开平区一模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下列关于生活中化学知识应用的说法不合理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的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A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使用新型的、可降解的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塑料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是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解决“白色污染”的有效途径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B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将合成纤维与棉、羊毛纤维混合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纺织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使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衣服穿起来既舒适又不易起皱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C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厨房内煤气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泄漏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应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先关闭煤气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阀门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打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开排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风扇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再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开窗通风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D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烧红的铁片放入水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中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升腾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起一团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“白气”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它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是水蒸气液化形成的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小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液滴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38434" y="2417759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C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940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1220744" y="2490085"/>
            <a:ext cx="9040372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5.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【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2021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29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】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化学与我们的生产、生活息息相关。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食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牛奶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、黄瓜、米饭中富含维生素的是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dirty="0"/>
              <a:t> </a:t>
            </a:r>
            <a:endParaRPr lang="zh-CN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7102253" y="3126858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黄瓜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8961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1133657" y="2317217"/>
            <a:ext cx="10089514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6.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【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2015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29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】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生活与化学密切相关。鸡蛋和牛奶都富含的营养素是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 </a:t>
            </a:r>
            <a:endParaRPr lang="zh-CN" altLang="zh-CN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797042" y="295266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蛋白质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344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8343" y="2489867"/>
            <a:ext cx="996977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7.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【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2013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29(3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】化学源于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生活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生活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中蕴含着许多化学知识。大枣含有蛋白质、糖类及维生素等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营养素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其中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起到调节人体新陈代谢、预防疾病作用的是</a:t>
            </a:r>
            <a:r>
              <a:rPr lang="zh-CN" altLang="zh-CN" sz="2400" b="1" u="sng" dirty="0">
                <a:latin typeface="宋体" pitchFamily="2" charset="-122"/>
                <a:ea typeface="宋体" pitchFamily="2" charset="-122"/>
              </a:rPr>
              <a:t>　　　　　　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 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92140" y="3663308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维生素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76808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3176</TotalTime>
  <Words>2149</Words>
  <Application>Microsoft Office PowerPoint</Application>
  <PresentationFormat>自定义</PresentationFormat>
  <Paragraphs>467</Paragraphs>
  <Slides>61</Slides>
  <Notes>15</Notes>
  <HiddenSlides>0</HiddenSlides>
  <MMClips>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61</vt:i4>
      </vt:variant>
    </vt:vector>
  </HeadingPairs>
  <TitlesOfParts>
    <vt:vector size="66" baseType="lpstr">
      <vt:lpstr>Office 主题​​</vt:lpstr>
      <vt:lpstr>2_自定义设计方案</vt:lpstr>
      <vt:lpstr>1_自定义设计方案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398</cp:revision>
  <dcterms:created xsi:type="dcterms:W3CDTF">2020-07-19T08:35:37Z</dcterms:created>
  <dcterms:modified xsi:type="dcterms:W3CDTF">2022-02-25T15:02:48Z</dcterms:modified>
</cp:coreProperties>
</file>