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s/slide67.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Default Extension="docx" ContentType="application/vnd.openxmlformats-officedocument.wordprocessingml.document"/>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Default Extension="vml" ContentType="application/vnd.openxmlformats-officedocument.vmlDrawing"/>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77" r:id="rId1"/>
  </p:sldMasterIdLst>
  <p:sldIdLst>
    <p:sldId id="347" r:id="rId2"/>
    <p:sldId id="263" r:id="rId3"/>
    <p:sldId id="275" r:id="rId4"/>
    <p:sldId id="276" r:id="rId5"/>
    <p:sldId id="277" r:id="rId6"/>
    <p:sldId id="278" r:id="rId7"/>
    <p:sldId id="279" r:id="rId8"/>
    <p:sldId id="280" r:id="rId9"/>
    <p:sldId id="321" r:id="rId10"/>
    <p:sldId id="322" r:id="rId11"/>
    <p:sldId id="323" r:id="rId12"/>
    <p:sldId id="324" r:id="rId13"/>
    <p:sldId id="325" r:id="rId14"/>
    <p:sldId id="326" r:id="rId15"/>
    <p:sldId id="327" r:id="rId16"/>
    <p:sldId id="328" r:id="rId17"/>
    <p:sldId id="329" r:id="rId18"/>
    <p:sldId id="271" r:id="rId19"/>
    <p:sldId id="281" r:id="rId20"/>
    <p:sldId id="282" r:id="rId21"/>
    <p:sldId id="283" r:id="rId22"/>
    <p:sldId id="284" r:id="rId23"/>
    <p:sldId id="285" r:id="rId24"/>
    <p:sldId id="286" r:id="rId25"/>
    <p:sldId id="287" r:id="rId26"/>
    <p:sldId id="288" r:id="rId27"/>
    <p:sldId id="330" r:id="rId28"/>
    <p:sldId id="331" r:id="rId29"/>
    <p:sldId id="332" r:id="rId30"/>
    <p:sldId id="333" r:id="rId31"/>
    <p:sldId id="334" r:id="rId32"/>
    <p:sldId id="335" r:id="rId33"/>
    <p:sldId id="336" r:id="rId34"/>
    <p:sldId id="337" r:id="rId35"/>
    <p:sldId id="338" r:id="rId36"/>
    <p:sldId id="339" r:id="rId37"/>
    <p:sldId id="348" r:id="rId38"/>
    <p:sldId id="269" r:id="rId39"/>
    <p:sldId id="289" r:id="rId40"/>
    <p:sldId id="290" r:id="rId41"/>
    <p:sldId id="291" r:id="rId42"/>
    <p:sldId id="292" r:id="rId43"/>
    <p:sldId id="340" r:id="rId44"/>
    <p:sldId id="341" r:id="rId45"/>
    <p:sldId id="264" r:id="rId46"/>
    <p:sldId id="293" r:id="rId47"/>
    <p:sldId id="294" r:id="rId48"/>
    <p:sldId id="350" r:id="rId49"/>
    <p:sldId id="295" r:id="rId50"/>
    <p:sldId id="296" r:id="rId51"/>
    <p:sldId id="351" r:id="rId52"/>
    <p:sldId id="297" r:id="rId53"/>
    <p:sldId id="266" r:id="rId54"/>
    <p:sldId id="299" r:id="rId55"/>
    <p:sldId id="300" r:id="rId56"/>
    <p:sldId id="301" r:id="rId57"/>
    <p:sldId id="302" r:id="rId58"/>
    <p:sldId id="352" r:id="rId59"/>
    <p:sldId id="268" r:id="rId60"/>
    <p:sldId id="303" r:id="rId61"/>
    <p:sldId id="304" r:id="rId62"/>
    <p:sldId id="305" r:id="rId63"/>
    <p:sldId id="306" r:id="rId64"/>
    <p:sldId id="270" r:id="rId65"/>
    <p:sldId id="307" r:id="rId66"/>
    <p:sldId id="308" r:id="rId67"/>
    <p:sldId id="309" r:id="rId68"/>
    <p:sldId id="310" r:id="rId69"/>
    <p:sldId id="342" r:id="rId70"/>
    <p:sldId id="343" r:id="rId71"/>
    <p:sldId id="344" r:id="rId72"/>
    <p:sldId id="349" r:id="rId7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482" userDrawn="1">
          <p15:clr>
            <a:srgbClr val="A4A3A4"/>
          </p15:clr>
        </p15:guide>
        <p15:guide id="2" pos="483" userDrawn="1">
          <p15:clr>
            <a:srgbClr val="A4A3A4"/>
          </p15:clr>
        </p15:guide>
        <p15:guide id="3" orient="horz" pos="28" userDrawn="1">
          <p15:clr>
            <a:srgbClr val="A4A3A4"/>
          </p15:clr>
        </p15:guide>
        <p15:guide id="4" orient="horz" pos="39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8F4E9"/>
    <a:srgbClr val="CCFFCC"/>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4994" autoAdjust="0"/>
    <p:restoredTop sz="94660"/>
  </p:normalViewPr>
  <p:slideViewPr>
    <p:cSldViewPr snapToGrid="0">
      <p:cViewPr varScale="1">
        <p:scale>
          <a:sx n="66" d="100"/>
          <a:sy n="66" d="100"/>
        </p:scale>
        <p:origin x="-668" y="-76"/>
      </p:cViewPr>
      <p:guideLst>
        <p:guide orient="horz" pos="482"/>
        <p:guide orient="horz" pos="28"/>
        <p:guide orient="horz" pos="391"/>
        <p:guide pos="483"/>
      </p:guideLst>
    </p:cSldViewPr>
  </p:slideViewPr>
  <p:notesTextViewPr>
    <p:cViewPr>
      <p:scale>
        <a:sx n="3" d="2"/>
        <a:sy n="3" d="2"/>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14.v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image" Target="../media/image27.emf"/></Relationships>
</file>

<file path=ppt/drawings/_rels/vmlDrawing15.v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image" Target="../media/image30.emf"/><Relationship Id="rId1" Type="http://schemas.openxmlformats.org/officeDocument/2006/relationships/image" Target="../media/image29.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32.emf"/></Relationships>
</file>

<file path=ppt/drawings/_rels/vmlDrawing17.vml.rels><?xml version="1.0" encoding="UTF-8" standalone="yes"?>
<Relationships xmlns="http://schemas.openxmlformats.org/package/2006/relationships"><Relationship Id="rId2" Type="http://schemas.openxmlformats.org/officeDocument/2006/relationships/image" Target="../media/image34.emf"/><Relationship Id="rId1" Type="http://schemas.openxmlformats.org/officeDocument/2006/relationships/image" Target="../media/image33.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35.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3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40.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image" Target="../media/image4.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0.emf"/></Relationships>
</file>

<file path=ppt/slideLayouts/_rels/slideLayout1.xml.rels><?xml version="1.0" encoding="UTF-8" standalone="yes"?>
<Relationships xmlns="http://schemas.openxmlformats.org/package/2006/relationships"><Relationship Id="rId3" Type="http://schemas.openxmlformats.org/officeDocument/2006/relationships/slide" Target="../slides/slide18.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45.xml"/><Relationship Id="rId2" Type="http://schemas.openxmlformats.org/officeDocument/2006/relationships/slide" Target="../slides/slide38.xml"/><Relationship Id="rId1" Type="http://schemas.openxmlformats.org/officeDocument/2006/relationships/slideMaster" Target="../slideMasters/slideMaster1.xml"/><Relationship Id="rId6" Type="http://schemas.openxmlformats.org/officeDocument/2006/relationships/slide" Target="../slides/slide64.xml"/><Relationship Id="rId5" Type="http://schemas.openxmlformats.org/officeDocument/2006/relationships/slide" Target="../slides/slide59.xml"/><Relationship Id="rId4" Type="http://schemas.openxmlformats.org/officeDocument/2006/relationships/slide" Target="../slides/slide5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圆角矩形 1">
            <a:hlinkClick r:id="rId2" action="ppaction://hlinksldjump"/>
          </p:cNvPr>
          <p:cNvSpPr/>
          <p:nvPr userDrawn="1"/>
        </p:nvSpPr>
        <p:spPr>
          <a:xfrm>
            <a:off x="9559270" y="6512560"/>
            <a:ext cx="1217066" cy="274320"/>
          </a:xfrm>
          <a:prstGeom prst="roundRect">
            <a:avLst>
              <a:gd name="adj" fmla="val 50000"/>
            </a:avLst>
          </a:prstGeom>
          <a:solidFill>
            <a:srgbClr val="7F7F7F"/>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ln>
                  <a:solidFill>
                    <a:schemeClr val="bg1"/>
                  </a:solidFill>
                </a:ln>
                <a:solidFill>
                  <a:schemeClr val="bg1"/>
                </a:solidFill>
              </a:rPr>
              <a:t>考点梳理</a:t>
            </a:r>
            <a:endParaRPr lang="zh-CN" altLang="en-US" sz="1400" dirty="0">
              <a:ln>
                <a:solidFill>
                  <a:schemeClr val="bg1"/>
                </a:solidFill>
              </a:ln>
              <a:solidFill>
                <a:schemeClr val="bg1"/>
              </a:solidFill>
            </a:endParaRPr>
          </a:p>
        </p:txBody>
      </p:sp>
      <p:sp>
        <p:nvSpPr>
          <p:cNvPr id="3" name="圆角矩形 2">
            <a:hlinkClick r:id="rId3" action="ppaction://hlinksldjump"/>
          </p:cNvPr>
          <p:cNvSpPr/>
          <p:nvPr userDrawn="1"/>
        </p:nvSpPr>
        <p:spPr>
          <a:xfrm>
            <a:off x="10872194" y="6512560"/>
            <a:ext cx="1217066" cy="274320"/>
          </a:xfrm>
          <a:prstGeom prst="roundRect">
            <a:avLst>
              <a:gd name="adj" fmla="val 50000"/>
            </a:avLst>
          </a:prstGeom>
          <a:solidFill>
            <a:srgbClr val="7F7F7F"/>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400" dirty="0" smtClean="0">
                <a:ln>
                  <a:solidFill>
                    <a:schemeClr val="bg1"/>
                  </a:solidFill>
                </a:ln>
                <a:solidFill>
                  <a:schemeClr val="bg1"/>
                </a:solidFill>
              </a:rPr>
              <a:t>自主测试</a:t>
            </a:r>
            <a:endParaRPr lang="zh-CN" altLang="en-US" sz="1400" dirty="0">
              <a:ln>
                <a:solidFill>
                  <a:schemeClr val="bg1"/>
                </a:solidFill>
              </a:ln>
              <a:solidFill>
                <a:schemeClr val="bg1"/>
              </a:solidFill>
            </a:endParaRPr>
          </a:p>
        </p:txBody>
      </p:sp>
    </p:spTree>
    <p:extLst>
      <p:ext uri="{BB962C8B-B14F-4D97-AF65-F5344CB8AC3E}">
        <p14:creationId xmlns:p14="http://schemas.microsoft.com/office/powerpoint/2010/main" xmlns="" val="3989466567"/>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6_标题幻灯片">
    <p:spTree>
      <p:nvGrpSpPr>
        <p:cNvPr id="1" name=""/>
        <p:cNvGrpSpPr/>
        <p:nvPr/>
      </p:nvGrpSpPr>
      <p:grpSpPr>
        <a:xfrm>
          <a:off x="0" y="0"/>
          <a:ext cx="0" cy="0"/>
          <a:chOff x="0" y="0"/>
          <a:chExt cx="0" cy="0"/>
        </a:xfrm>
      </p:grpSpPr>
      <p:sp>
        <p:nvSpPr>
          <p:cNvPr id="7" name="圆角矩形 6">
            <a:hlinkClick r:id="rId2" action="ppaction://hlinksldjump"/>
          </p:cNvPr>
          <p:cNvSpPr/>
          <p:nvPr userDrawn="1"/>
        </p:nvSpPr>
        <p:spPr>
          <a:xfrm>
            <a:off x="5630772" y="6512560"/>
            <a:ext cx="1217066" cy="274320"/>
          </a:xfrm>
          <a:prstGeom prst="roundRect">
            <a:avLst>
              <a:gd name="adj" fmla="val 50000"/>
            </a:avLst>
          </a:prstGeom>
          <a:solidFill>
            <a:srgbClr val="7F7F7F"/>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ln>
                  <a:solidFill>
                    <a:schemeClr val="bg1"/>
                  </a:solidFill>
                </a:ln>
                <a:solidFill>
                  <a:schemeClr val="bg1"/>
                </a:solidFill>
              </a:rPr>
              <a:t>归类示例一</a:t>
            </a:r>
            <a:endParaRPr lang="zh-CN" altLang="en-US" sz="1400" dirty="0">
              <a:ln>
                <a:solidFill>
                  <a:schemeClr val="bg1"/>
                </a:solidFill>
              </a:ln>
              <a:solidFill>
                <a:schemeClr val="bg1"/>
              </a:solidFill>
            </a:endParaRPr>
          </a:p>
        </p:txBody>
      </p:sp>
      <p:sp>
        <p:nvSpPr>
          <p:cNvPr id="8" name="圆角矩形 7">
            <a:hlinkClick r:id="rId3" action="ppaction://hlinksldjump"/>
          </p:cNvPr>
          <p:cNvSpPr/>
          <p:nvPr userDrawn="1"/>
        </p:nvSpPr>
        <p:spPr>
          <a:xfrm>
            <a:off x="6943696" y="6512560"/>
            <a:ext cx="1217066" cy="274320"/>
          </a:xfrm>
          <a:prstGeom prst="roundRect">
            <a:avLst>
              <a:gd name="adj" fmla="val 50000"/>
            </a:avLst>
          </a:prstGeom>
          <a:solidFill>
            <a:srgbClr val="7F7F7F"/>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ln>
                  <a:solidFill>
                    <a:schemeClr val="bg1"/>
                  </a:solidFill>
                </a:ln>
                <a:solidFill>
                  <a:schemeClr val="bg1"/>
                </a:solidFill>
              </a:rPr>
              <a:t>归类示例二</a:t>
            </a:r>
            <a:endParaRPr lang="zh-CN" altLang="en-US" sz="1400" dirty="0">
              <a:ln>
                <a:solidFill>
                  <a:schemeClr val="bg1"/>
                </a:solidFill>
              </a:ln>
              <a:solidFill>
                <a:schemeClr val="bg1"/>
              </a:solidFill>
            </a:endParaRPr>
          </a:p>
        </p:txBody>
      </p:sp>
      <p:sp>
        <p:nvSpPr>
          <p:cNvPr id="9" name="圆角矩形 8">
            <a:hlinkClick r:id="rId4" action="ppaction://hlinksldjump"/>
          </p:cNvPr>
          <p:cNvSpPr/>
          <p:nvPr userDrawn="1"/>
        </p:nvSpPr>
        <p:spPr>
          <a:xfrm>
            <a:off x="8256620" y="6512560"/>
            <a:ext cx="1217066" cy="274320"/>
          </a:xfrm>
          <a:prstGeom prst="roundRect">
            <a:avLst>
              <a:gd name="adj" fmla="val 50000"/>
            </a:avLst>
          </a:prstGeom>
          <a:solidFill>
            <a:srgbClr val="7F7F7F"/>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ln>
                  <a:solidFill>
                    <a:schemeClr val="bg1"/>
                  </a:solidFill>
                </a:ln>
                <a:solidFill>
                  <a:schemeClr val="bg1"/>
                </a:solidFill>
              </a:rPr>
              <a:t>归类示例三</a:t>
            </a:r>
            <a:endParaRPr lang="zh-CN" altLang="en-US" sz="1400" dirty="0">
              <a:ln>
                <a:solidFill>
                  <a:schemeClr val="bg1"/>
                </a:solidFill>
              </a:ln>
              <a:solidFill>
                <a:schemeClr val="bg1"/>
              </a:solidFill>
            </a:endParaRPr>
          </a:p>
        </p:txBody>
      </p:sp>
      <p:sp>
        <p:nvSpPr>
          <p:cNvPr id="5" name="圆角矩形 4">
            <a:hlinkClick r:id="rId5" action="ppaction://hlinksldjump"/>
          </p:cNvPr>
          <p:cNvSpPr/>
          <p:nvPr userDrawn="1"/>
        </p:nvSpPr>
        <p:spPr>
          <a:xfrm>
            <a:off x="9569544" y="6512560"/>
            <a:ext cx="1217066" cy="274320"/>
          </a:xfrm>
          <a:prstGeom prst="roundRect">
            <a:avLst>
              <a:gd name="adj" fmla="val 50000"/>
            </a:avLst>
          </a:prstGeom>
          <a:solidFill>
            <a:srgbClr val="7F7F7F"/>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ln>
                  <a:solidFill>
                    <a:schemeClr val="bg1"/>
                  </a:solidFill>
                </a:ln>
                <a:solidFill>
                  <a:schemeClr val="bg1"/>
                </a:solidFill>
              </a:rPr>
              <a:t>归类示例四</a:t>
            </a:r>
            <a:endParaRPr lang="zh-CN" altLang="en-US" sz="1400" dirty="0">
              <a:ln>
                <a:solidFill>
                  <a:schemeClr val="bg1"/>
                </a:solidFill>
              </a:ln>
              <a:solidFill>
                <a:schemeClr val="bg1"/>
              </a:solidFill>
            </a:endParaRPr>
          </a:p>
        </p:txBody>
      </p:sp>
      <p:sp>
        <p:nvSpPr>
          <p:cNvPr id="6" name="圆角矩形 5">
            <a:hlinkClick r:id="rId6" action="ppaction://hlinksldjump"/>
          </p:cNvPr>
          <p:cNvSpPr/>
          <p:nvPr userDrawn="1"/>
        </p:nvSpPr>
        <p:spPr>
          <a:xfrm>
            <a:off x="10882468" y="6512560"/>
            <a:ext cx="1217066" cy="274320"/>
          </a:xfrm>
          <a:prstGeom prst="roundRect">
            <a:avLst>
              <a:gd name="adj" fmla="val 50000"/>
            </a:avLst>
          </a:prstGeom>
          <a:solidFill>
            <a:srgbClr val="7F7F7F"/>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ln>
                  <a:solidFill>
                    <a:schemeClr val="bg1"/>
                  </a:solidFill>
                </a:ln>
                <a:solidFill>
                  <a:schemeClr val="bg1"/>
                </a:solidFill>
              </a:rPr>
              <a:t>归类示例五</a:t>
            </a:r>
            <a:endParaRPr lang="zh-CN" altLang="en-US" sz="1400" dirty="0">
              <a:ln>
                <a:solidFill>
                  <a:schemeClr val="bg1"/>
                </a:solidFill>
              </a:ln>
              <a:solidFill>
                <a:schemeClr val="bg1"/>
              </a:solidFill>
            </a:endParaRPr>
          </a:p>
        </p:txBody>
      </p:sp>
    </p:spTree>
    <p:extLst>
      <p:ext uri="{BB962C8B-B14F-4D97-AF65-F5344CB8AC3E}">
        <p14:creationId xmlns:p14="http://schemas.microsoft.com/office/powerpoint/2010/main" xmlns="" val="679836847"/>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80424918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93459846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pattFill prst="lgConfetti">
          <a:fgClr>
            <a:srgbClr val="E8F4E9"/>
          </a:fgClr>
          <a:bgClr>
            <a:schemeClr val="bg1"/>
          </a:bgClr>
        </a:patt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364505290"/>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Lst>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package" Target="../embeddings/Microsoft_Office_Word___8.docx"/><Relationship Id="rId2" Type="http://schemas.openxmlformats.org/officeDocument/2006/relationships/slideLayout" Target="../slideLayouts/slideLayout1.xml"/><Relationship Id="rId1" Type="http://schemas.openxmlformats.org/officeDocument/2006/relationships/vmlDrawing" Target="../drawings/vmlDrawing7.vml"/></Relationships>
</file>

<file path=ppt/slides/_rels/slide11.xml.rels><?xml version="1.0" encoding="UTF-8" standalone="yes"?>
<Relationships xmlns="http://schemas.openxmlformats.org/package/2006/relationships"><Relationship Id="rId3" Type="http://schemas.openxmlformats.org/officeDocument/2006/relationships/package" Target="../embeddings/Microsoft_Office_Word___9.docx"/><Relationship Id="rId2" Type="http://schemas.openxmlformats.org/officeDocument/2006/relationships/slideLayout" Target="../slideLayouts/slideLayout1.xml"/><Relationship Id="rId1" Type="http://schemas.openxmlformats.org/officeDocument/2006/relationships/vmlDrawing" Target="../drawings/vmlDrawing8.vml"/></Relationships>
</file>

<file path=ppt/slides/_rels/slide12.xml.rels><?xml version="1.0" encoding="UTF-8" standalone="yes"?>
<Relationships xmlns="http://schemas.openxmlformats.org/package/2006/relationships"><Relationship Id="rId3" Type="http://schemas.openxmlformats.org/officeDocument/2006/relationships/package" Target="../embeddings/Microsoft_Office_Word___10.docx"/><Relationship Id="rId2" Type="http://schemas.openxmlformats.org/officeDocument/2006/relationships/slideLayout" Target="../slideLayouts/slideLayout1.xml"/><Relationship Id="rId1" Type="http://schemas.openxmlformats.org/officeDocument/2006/relationships/vmlDrawing" Target="../drawings/vmlDrawing9.v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package" Target="../embeddings/Microsoft_Office_Word___11.docx"/><Relationship Id="rId2" Type="http://schemas.openxmlformats.org/officeDocument/2006/relationships/slideLayout" Target="../slideLayouts/slideLayout1.xml"/><Relationship Id="rId1" Type="http://schemas.openxmlformats.org/officeDocument/2006/relationships/vmlDrawing" Target="../drawings/vmlDrawing10.vml"/></Relationships>
</file>

<file path=ppt/slides/_rels/slide15.xml.rels><?xml version="1.0" encoding="UTF-8" standalone="yes"?>
<Relationships xmlns="http://schemas.openxmlformats.org/package/2006/relationships"><Relationship Id="rId3" Type="http://schemas.openxmlformats.org/officeDocument/2006/relationships/package" Target="../embeddings/Microsoft_Office_Word___12.docx"/><Relationship Id="rId2" Type="http://schemas.openxmlformats.org/officeDocument/2006/relationships/slideLayout" Target="../slideLayouts/slideLayout1.xml"/><Relationship Id="rId1" Type="http://schemas.openxmlformats.org/officeDocument/2006/relationships/vmlDrawing" Target="../drawings/vmlDrawing11.v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1.xml"/><Relationship Id="rId1" Type="http://schemas.openxmlformats.org/officeDocument/2006/relationships/vmlDrawing" Target="../drawings/vmlDrawing1.vml"/></Relationships>
</file>

<file path=ppt/slides/_rels/slide20.xml.rels><?xml version="1.0" encoding="UTF-8" standalone="yes"?>
<Relationships xmlns="http://schemas.openxmlformats.org/package/2006/relationships"><Relationship Id="rId3" Type="http://schemas.openxmlformats.org/officeDocument/2006/relationships/package" Target="../embeddings/Microsoft_Office_Word___13.docx"/><Relationship Id="rId2" Type="http://schemas.openxmlformats.org/officeDocument/2006/relationships/slideLayout" Target="../slideLayouts/slideLayout1.xml"/><Relationship Id="rId1" Type="http://schemas.openxmlformats.org/officeDocument/2006/relationships/vmlDrawing" Target="../drawings/vmlDrawing12.v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package" Target="../embeddings/Microsoft_Office_Word___2.docx"/><Relationship Id="rId2" Type="http://schemas.openxmlformats.org/officeDocument/2006/relationships/slideLayout" Target="../slideLayouts/slideLayout1.xml"/><Relationship Id="rId1" Type="http://schemas.openxmlformats.org/officeDocument/2006/relationships/vmlDrawing" Target="../drawings/vmlDrawing2.v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package" Target="../embeddings/Microsoft_Office_Word___14.docx"/><Relationship Id="rId2" Type="http://schemas.openxmlformats.org/officeDocument/2006/relationships/slideLayout" Target="../slideLayouts/slideLayout1.xml"/><Relationship Id="rId1" Type="http://schemas.openxmlformats.org/officeDocument/2006/relationships/vmlDrawing" Target="../drawings/vmlDrawing13.vml"/></Relationships>
</file>

<file path=ppt/slides/_rels/slide3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package" Target="../embeddings/Microsoft_Office_Word___3.docx"/><Relationship Id="rId2" Type="http://schemas.openxmlformats.org/officeDocument/2006/relationships/slideLayout" Target="../slideLayouts/slideLayout1.xml"/><Relationship Id="rId1" Type="http://schemas.openxmlformats.org/officeDocument/2006/relationships/vmlDrawing" Target="../drawings/vmlDrawing3.v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package" Target="../embeddings/Microsoft_Office_Word___15.docx"/><Relationship Id="rId2" Type="http://schemas.openxmlformats.org/officeDocument/2006/relationships/slideLayout" Target="../slideLayouts/slideLayout2.xml"/><Relationship Id="rId1" Type="http://schemas.openxmlformats.org/officeDocument/2006/relationships/vmlDrawing" Target="../drawings/vmlDrawing14.vml"/><Relationship Id="rId4" Type="http://schemas.openxmlformats.org/officeDocument/2006/relationships/package" Target="../embeddings/Microsoft_Office_Word___16.docx"/></Relationships>
</file>

<file path=ppt/slides/_rels/slide54.xml.rels><?xml version="1.0" encoding="UTF-8" standalone="yes"?>
<Relationships xmlns="http://schemas.openxmlformats.org/package/2006/relationships"><Relationship Id="rId3" Type="http://schemas.openxmlformats.org/officeDocument/2006/relationships/package" Target="../embeddings/Microsoft_Office_Word___17.docx"/><Relationship Id="rId2" Type="http://schemas.openxmlformats.org/officeDocument/2006/relationships/slideLayout" Target="../slideLayouts/slideLayout2.xml"/><Relationship Id="rId1" Type="http://schemas.openxmlformats.org/officeDocument/2006/relationships/vmlDrawing" Target="../drawings/vmlDrawing15.vml"/><Relationship Id="rId5" Type="http://schemas.openxmlformats.org/officeDocument/2006/relationships/package" Target="../embeddings/Microsoft_Office_Word___19.docx"/><Relationship Id="rId4" Type="http://schemas.openxmlformats.org/officeDocument/2006/relationships/package" Target="../embeddings/Microsoft_Office_Word___18.docx"/></Relationships>
</file>

<file path=ppt/slides/_rels/slide55.xml.rels><?xml version="1.0" encoding="UTF-8" standalone="yes"?>
<Relationships xmlns="http://schemas.openxmlformats.org/package/2006/relationships"><Relationship Id="rId3" Type="http://schemas.openxmlformats.org/officeDocument/2006/relationships/package" Target="../embeddings/Microsoft_Office_Word___20.docx"/><Relationship Id="rId2" Type="http://schemas.openxmlformats.org/officeDocument/2006/relationships/slideLayout" Target="../slideLayouts/slideLayout2.xml"/><Relationship Id="rId1" Type="http://schemas.openxmlformats.org/officeDocument/2006/relationships/vmlDrawing" Target="../drawings/vmlDrawing16.vml"/></Relationships>
</file>

<file path=ppt/slides/_rels/slide56.xml.rels><?xml version="1.0" encoding="UTF-8" standalone="yes"?>
<Relationships xmlns="http://schemas.openxmlformats.org/package/2006/relationships"><Relationship Id="rId3" Type="http://schemas.openxmlformats.org/officeDocument/2006/relationships/package" Target="../embeddings/Microsoft_Office_Word___21.docx"/><Relationship Id="rId2" Type="http://schemas.openxmlformats.org/officeDocument/2006/relationships/slideLayout" Target="../slideLayouts/slideLayout2.xml"/><Relationship Id="rId1" Type="http://schemas.openxmlformats.org/officeDocument/2006/relationships/vmlDrawing" Target="../drawings/vmlDrawing17.vml"/><Relationship Id="rId4" Type="http://schemas.openxmlformats.org/officeDocument/2006/relationships/package" Target="../embeddings/Microsoft_Office_Word___22.docx"/></Relationships>
</file>

<file path=ppt/slides/_rels/slide57.xml.rels><?xml version="1.0" encoding="UTF-8" standalone="yes"?>
<Relationships xmlns="http://schemas.openxmlformats.org/package/2006/relationships"><Relationship Id="rId3" Type="http://schemas.openxmlformats.org/officeDocument/2006/relationships/package" Target="../embeddings/Microsoft_Office_Word___23.docx"/><Relationship Id="rId2" Type="http://schemas.openxmlformats.org/officeDocument/2006/relationships/slideLayout" Target="../slideLayouts/slideLayout2.xml"/><Relationship Id="rId1" Type="http://schemas.openxmlformats.org/officeDocument/2006/relationships/vmlDrawing" Target="../drawings/vmlDrawing18.vml"/></Relationships>
</file>

<file path=ppt/slides/_rels/slide5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package" Target="../embeddings/Microsoft_Office_Word___4.docx"/><Relationship Id="rId2" Type="http://schemas.openxmlformats.org/officeDocument/2006/relationships/slideLayout" Target="../slideLayouts/slideLayout1.xml"/><Relationship Id="rId1" Type="http://schemas.openxmlformats.org/officeDocument/2006/relationships/vmlDrawing" Target="../drawings/vmlDrawing4.vml"/><Relationship Id="rId4" Type="http://schemas.openxmlformats.org/officeDocument/2006/relationships/package" Target="../embeddings/Microsoft_Office_Word___5.docx"/></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package" Target="../embeddings/Microsoft_Office_Word___24.docx"/><Relationship Id="rId2" Type="http://schemas.openxmlformats.org/officeDocument/2006/relationships/slideLayout" Target="../slideLayouts/slideLayout2.xml"/><Relationship Id="rId1" Type="http://schemas.openxmlformats.org/officeDocument/2006/relationships/vmlDrawing" Target="../drawings/vmlDrawing19.v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package" Target="../embeddings/Microsoft_Office_Word___25.docx"/><Relationship Id="rId2" Type="http://schemas.openxmlformats.org/officeDocument/2006/relationships/slideLayout" Target="../slideLayouts/slideLayout2.xml"/><Relationship Id="rId1" Type="http://schemas.openxmlformats.org/officeDocument/2006/relationships/vmlDrawing" Target="../drawings/vmlDrawing20.vml"/></Relationships>
</file>

<file path=ppt/slides/_rels/slide6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package" Target="../embeddings/Microsoft_Office_Word___6.docx"/><Relationship Id="rId2" Type="http://schemas.openxmlformats.org/officeDocument/2006/relationships/slideLayout" Target="../slideLayouts/slideLayout1.xml"/><Relationship Id="rId1" Type="http://schemas.openxmlformats.org/officeDocument/2006/relationships/vmlDrawing" Target="../drawings/vmlDrawing5.vml"/></Relationships>
</file>

<file path=ppt/slides/_rels/slide7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package" Target="../embeddings/Microsoft_Office_Word___7.docx"/><Relationship Id="rId2" Type="http://schemas.openxmlformats.org/officeDocument/2006/relationships/slideLayout" Target="../slideLayouts/slideLayout1.xml"/><Relationship Id="rId1" Type="http://schemas.openxmlformats.org/officeDocument/2006/relationships/vmlDrawing" Target="../drawings/vmlDrawing6.v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2180083" y="2636520"/>
            <a:ext cx="1105802" cy="815646"/>
            <a:chOff x="-1604504" y="2147667"/>
            <a:chExt cx="3687215" cy="2719712"/>
          </a:xfrm>
        </p:grpSpPr>
        <p:cxnSp>
          <p:nvCxnSpPr>
            <p:cNvPr id="7" name="直接连接符 6"/>
            <p:cNvCxnSpPr/>
            <p:nvPr/>
          </p:nvCxnSpPr>
          <p:spPr>
            <a:xfrm flipH="1">
              <a:off x="-1604504" y="2687623"/>
              <a:ext cx="2592288" cy="2179756"/>
            </a:xfrm>
            <a:prstGeom prst="line">
              <a:avLst/>
            </a:prstGeom>
            <a:noFill/>
            <a:ln w="76200" cap="flat" cmpd="sng" algn="ctr">
              <a:solidFill>
                <a:schemeClr val="tx2">
                  <a:lumMod val="50000"/>
                </a:schemeClr>
              </a:solidFill>
              <a:prstDash val="solid"/>
            </a:ln>
            <a:effectLst/>
          </p:spPr>
        </p:cxnSp>
        <p:cxnSp>
          <p:nvCxnSpPr>
            <p:cNvPr id="8" name="直接连接符 7"/>
            <p:cNvCxnSpPr/>
            <p:nvPr/>
          </p:nvCxnSpPr>
          <p:spPr>
            <a:xfrm flipH="1">
              <a:off x="-509577" y="2147667"/>
              <a:ext cx="2592288" cy="2179756"/>
            </a:xfrm>
            <a:prstGeom prst="line">
              <a:avLst/>
            </a:prstGeom>
            <a:noFill/>
            <a:ln w="12700" cap="flat" cmpd="sng" algn="ctr">
              <a:solidFill>
                <a:schemeClr val="tx2">
                  <a:lumMod val="50000"/>
                </a:schemeClr>
              </a:solidFill>
              <a:prstDash val="solid"/>
            </a:ln>
            <a:effectLst/>
          </p:spPr>
        </p:cxnSp>
      </p:grpSp>
      <p:grpSp>
        <p:nvGrpSpPr>
          <p:cNvPr id="9" name="组合 8"/>
          <p:cNvGrpSpPr/>
          <p:nvPr/>
        </p:nvGrpSpPr>
        <p:grpSpPr>
          <a:xfrm flipH="1" flipV="1">
            <a:off x="8735898" y="2665586"/>
            <a:ext cx="1105803" cy="815646"/>
            <a:chOff x="-1604504" y="2147667"/>
            <a:chExt cx="3687215" cy="2719712"/>
          </a:xfrm>
        </p:grpSpPr>
        <p:cxnSp>
          <p:nvCxnSpPr>
            <p:cNvPr id="10" name="直接连接符 9"/>
            <p:cNvCxnSpPr/>
            <p:nvPr/>
          </p:nvCxnSpPr>
          <p:spPr>
            <a:xfrm flipH="1">
              <a:off x="-1604504" y="2687623"/>
              <a:ext cx="2592288" cy="2179756"/>
            </a:xfrm>
            <a:prstGeom prst="line">
              <a:avLst/>
            </a:prstGeom>
            <a:noFill/>
            <a:ln w="76200" cap="flat" cmpd="sng" algn="ctr">
              <a:solidFill>
                <a:sysClr val="windowText" lastClr="000000">
                  <a:lumMod val="85000"/>
                  <a:lumOff val="15000"/>
                </a:sysClr>
              </a:solidFill>
              <a:prstDash val="solid"/>
            </a:ln>
            <a:effectLst/>
          </p:spPr>
        </p:cxnSp>
        <p:cxnSp>
          <p:nvCxnSpPr>
            <p:cNvPr id="11" name="直接连接符 10"/>
            <p:cNvCxnSpPr/>
            <p:nvPr/>
          </p:nvCxnSpPr>
          <p:spPr>
            <a:xfrm flipH="1">
              <a:off x="-509577" y="2147667"/>
              <a:ext cx="2592288" cy="2179756"/>
            </a:xfrm>
            <a:prstGeom prst="line">
              <a:avLst/>
            </a:prstGeom>
            <a:noFill/>
            <a:ln w="12700" cap="flat" cmpd="sng" algn="ctr">
              <a:solidFill>
                <a:sysClr val="windowText" lastClr="000000">
                  <a:lumMod val="85000"/>
                  <a:lumOff val="15000"/>
                </a:sysClr>
              </a:solidFill>
              <a:prstDash val="solid"/>
            </a:ln>
            <a:effectLst/>
          </p:spPr>
        </p:cxnSp>
      </p:grpSp>
      <p:sp>
        <p:nvSpPr>
          <p:cNvPr id="12" name="文本框 11"/>
          <p:cNvSpPr txBox="1"/>
          <p:nvPr/>
        </p:nvSpPr>
        <p:spPr>
          <a:xfrm>
            <a:off x="2969260" y="2585720"/>
            <a:ext cx="6252845" cy="922020"/>
          </a:xfrm>
          <a:prstGeom prst="rect">
            <a:avLst/>
          </a:prstGeom>
          <a:noFill/>
        </p:spPr>
        <p:txBody>
          <a:bodyPr wrap="square" rtlCol="0">
            <a:spAutoFit/>
          </a:bodyPr>
          <a:lstStyle/>
          <a:p>
            <a:pPr algn="ctr"/>
            <a:r>
              <a:rPr lang="zh-CN" altLang="en-US" sz="5400" b="1" dirty="0">
                <a:solidFill>
                  <a:srgbClr val="4D4D4D"/>
                </a:solidFill>
                <a:latin typeface="方正姚体" panose="02010601030101010101" charset="-122"/>
                <a:ea typeface="方正姚体" panose="02010601030101010101" charset="-122"/>
                <a:cs typeface="方正姚体" panose="02010601030101010101" charset="-122"/>
                <a:sym typeface="+mn-ea"/>
              </a:rPr>
              <a:t>基础自主导学</a:t>
            </a:r>
          </a:p>
        </p:txBody>
      </p:sp>
    </p:spTree>
    <p:extLst>
      <p:ext uri="{BB962C8B-B14F-4D97-AF65-F5344CB8AC3E}">
        <p14:creationId xmlns:p14="http://schemas.microsoft.com/office/powerpoint/2010/main" xmlns="" val="217011558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775564"/>
            <a:ext cx="4584588" cy="683264"/>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常见离子的检验</a:t>
            </a:r>
            <a:r>
              <a:rPr lang="zh-CN" altLang="zh-CN" sz="3200" b="1"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方法</a:t>
            </a:r>
            <a:r>
              <a:rPr lang="zh-CN" altLang="en-US" sz="3200" b="1"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778431009"/>
              </p:ext>
            </p:extLst>
          </p:nvPr>
        </p:nvGraphicFramePr>
        <p:xfrm>
          <a:off x="693738" y="1543050"/>
          <a:ext cx="10807700" cy="4583113"/>
        </p:xfrm>
        <a:graphic>
          <a:graphicData uri="http://schemas.openxmlformats.org/presentationml/2006/ole">
            <p:oleObj spid="_x0000_s7198" name="文档" r:id="rId3" imgW="3826154" imgH="1620800" progId="Word.Document.12">
              <p:embed/>
            </p:oleObj>
          </a:graphicData>
        </a:graphic>
      </p:graphicFrame>
    </p:spTree>
    <p:extLst>
      <p:ext uri="{BB962C8B-B14F-4D97-AF65-F5344CB8AC3E}">
        <p14:creationId xmlns:p14="http://schemas.microsoft.com/office/powerpoint/2010/main" xmlns="" val="3180939283"/>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2167208566"/>
              </p:ext>
            </p:extLst>
          </p:nvPr>
        </p:nvGraphicFramePr>
        <p:xfrm>
          <a:off x="693738" y="244186"/>
          <a:ext cx="10807700" cy="6434138"/>
        </p:xfrm>
        <a:graphic>
          <a:graphicData uri="http://schemas.openxmlformats.org/presentationml/2006/ole">
            <p:oleObj spid="_x0000_s8222" name="文档" r:id="rId3" imgW="3826154" imgH="2275589" progId="Word.Document.12">
              <p:embed/>
            </p:oleObj>
          </a:graphicData>
        </a:graphic>
      </p:graphicFrame>
    </p:spTree>
    <p:extLst>
      <p:ext uri="{BB962C8B-B14F-4D97-AF65-F5344CB8AC3E}">
        <p14:creationId xmlns:p14="http://schemas.microsoft.com/office/powerpoint/2010/main" xmlns="" val="2183851754"/>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2960217371"/>
              </p:ext>
            </p:extLst>
          </p:nvPr>
        </p:nvGraphicFramePr>
        <p:xfrm>
          <a:off x="692150" y="1555850"/>
          <a:ext cx="10807700" cy="4166557"/>
        </p:xfrm>
        <a:graphic>
          <a:graphicData uri="http://schemas.openxmlformats.org/presentationml/2006/ole">
            <p:oleObj spid="_x0000_s9246" name="文档" r:id="rId3" imgW="3826154" imgH="1476689" progId="Word.Document.12">
              <p:embed/>
            </p:oleObj>
          </a:graphicData>
        </a:graphic>
      </p:graphicFrame>
    </p:spTree>
    <p:extLst>
      <p:ext uri="{BB962C8B-B14F-4D97-AF65-F5344CB8AC3E}">
        <p14:creationId xmlns:p14="http://schemas.microsoft.com/office/powerpoint/2010/main" xmlns="" val="73883926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035856"/>
            <a:ext cx="10807700" cy="417229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二、复分解反应</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定义</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两种</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化合物</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相互交换成分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生成另外两种</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化合物</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的反应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叫做复分解反应。</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发生条件</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当两种化合物相互交换成分后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生成物里有</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沉淀</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气体</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水</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复分解反应才能发生。</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a:extLst>
              <a:ext uri="{FF2B5EF4-FFF2-40B4-BE49-F238E27FC236}">
                <a16:creationId xmlns="" xmlns:a16="http://schemas.microsoft.com/office/drawing/2014/main" id="{8A90BD6A-DAC1-4175-BADE-A70FD2E31095}"/>
              </a:ext>
            </a:extLst>
          </p:cNvPr>
          <p:cNvSpPr/>
          <p:nvPr/>
        </p:nvSpPr>
        <p:spPr>
          <a:xfrm>
            <a:off x="1865605" y="2284636"/>
            <a:ext cx="1219972"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5" name="直接连接符 4">
            <a:extLst>
              <a:ext uri="{FF2B5EF4-FFF2-40B4-BE49-F238E27FC236}">
                <a16:creationId xmlns="" xmlns:a16="http://schemas.microsoft.com/office/drawing/2014/main" id="{94F29B7E-74BF-4821-88B9-C8400B1817B7}"/>
              </a:ext>
            </a:extLst>
          </p:cNvPr>
          <p:cNvCxnSpPr>
            <a:cxnSpLocks/>
          </p:cNvCxnSpPr>
          <p:nvPr/>
        </p:nvCxnSpPr>
        <p:spPr>
          <a:xfrm>
            <a:off x="1865605" y="2751979"/>
            <a:ext cx="121997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 xmlns:a16="http://schemas.microsoft.com/office/drawing/2014/main" id="{8A90BD6A-DAC1-4175-BADE-A70FD2E31095}"/>
              </a:ext>
            </a:extLst>
          </p:cNvPr>
          <p:cNvSpPr/>
          <p:nvPr/>
        </p:nvSpPr>
        <p:spPr>
          <a:xfrm>
            <a:off x="8089760" y="2284636"/>
            <a:ext cx="1219972"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8" name="直接连接符 7">
            <a:extLst>
              <a:ext uri="{FF2B5EF4-FFF2-40B4-BE49-F238E27FC236}">
                <a16:creationId xmlns="" xmlns:a16="http://schemas.microsoft.com/office/drawing/2014/main" id="{94F29B7E-74BF-4821-88B9-C8400B1817B7}"/>
              </a:ext>
            </a:extLst>
          </p:cNvPr>
          <p:cNvCxnSpPr>
            <a:cxnSpLocks/>
          </p:cNvCxnSpPr>
          <p:nvPr/>
        </p:nvCxnSpPr>
        <p:spPr>
          <a:xfrm>
            <a:off x="8089760" y="2751979"/>
            <a:ext cx="121997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 xmlns:a16="http://schemas.microsoft.com/office/drawing/2014/main" id="{8A90BD6A-DAC1-4175-BADE-A70FD2E31095}"/>
              </a:ext>
            </a:extLst>
          </p:cNvPr>
          <p:cNvSpPr/>
          <p:nvPr/>
        </p:nvSpPr>
        <p:spPr>
          <a:xfrm>
            <a:off x="8506106" y="4030755"/>
            <a:ext cx="8140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0" name="直接连接符 9">
            <a:extLst>
              <a:ext uri="{FF2B5EF4-FFF2-40B4-BE49-F238E27FC236}">
                <a16:creationId xmlns="" xmlns:a16="http://schemas.microsoft.com/office/drawing/2014/main" id="{94F29B7E-74BF-4821-88B9-C8400B1817B7}"/>
              </a:ext>
            </a:extLst>
          </p:cNvPr>
          <p:cNvCxnSpPr>
            <a:cxnSpLocks/>
          </p:cNvCxnSpPr>
          <p:nvPr/>
        </p:nvCxnSpPr>
        <p:spPr>
          <a:xfrm>
            <a:off x="8506106" y="4508489"/>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 xmlns:a16="http://schemas.microsoft.com/office/drawing/2014/main" id="{8A90BD6A-DAC1-4175-BADE-A70FD2E31095}"/>
              </a:ext>
            </a:extLst>
          </p:cNvPr>
          <p:cNvSpPr/>
          <p:nvPr/>
        </p:nvSpPr>
        <p:spPr>
          <a:xfrm>
            <a:off x="9736263" y="4030755"/>
            <a:ext cx="80595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2" name="直接连接符 11">
            <a:extLst>
              <a:ext uri="{FF2B5EF4-FFF2-40B4-BE49-F238E27FC236}">
                <a16:creationId xmlns="" xmlns:a16="http://schemas.microsoft.com/office/drawing/2014/main" id="{94F29B7E-74BF-4821-88B9-C8400B1817B7}"/>
              </a:ext>
            </a:extLst>
          </p:cNvPr>
          <p:cNvCxnSpPr>
            <a:cxnSpLocks/>
          </p:cNvCxnSpPr>
          <p:nvPr/>
        </p:nvCxnSpPr>
        <p:spPr>
          <a:xfrm>
            <a:off x="9736263" y="4508489"/>
            <a:ext cx="80595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 xmlns:a16="http://schemas.microsoft.com/office/drawing/2014/main" id="{8A90BD6A-DAC1-4175-BADE-A70FD2E31095}"/>
              </a:ext>
            </a:extLst>
          </p:cNvPr>
          <p:cNvSpPr/>
          <p:nvPr/>
        </p:nvSpPr>
        <p:spPr>
          <a:xfrm>
            <a:off x="10958361" y="4030755"/>
            <a:ext cx="430076"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4" name="直接连接符 13">
            <a:extLst>
              <a:ext uri="{FF2B5EF4-FFF2-40B4-BE49-F238E27FC236}">
                <a16:creationId xmlns="" xmlns:a16="http://schemas.microsoft.com/office/drawing/2014/main" id="{94F29B7E-74BF-4821-88B9-C8400B1817B7}"/>
              </a:ext>
            </a:extLst>
          </p:cNvPr>
          <p:cNvCxnSpPr>
            <a:cxnSpLocks/>
          </p:cNvCxnSpPr>
          <p:nvPr/>
        </p:nvCxnSpPr>
        <p:spPr>
          <a:xfrm>
            <a:off x="10958360" y="4508489"/>
            <a:ext cx="43007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672718153"/>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9" grpId="0" animBg="1"/>
      <p:bldP spid="11" grpId="0" animBg="1"/>
      <p:bldP spid="1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245625"/>
            <a:ext cx="10807700" cy="121764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三、化学肥料</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化肥的种类及作用</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656606072"/>
              </p:ext>
            </p:extLst>
          </p:nvPr>
        </p:nvGraphicFramePr>
        <p:xfrm>
          <a:off x="692150" y="1552292"/>
          <a:ext cx="10807700" cy="4984313"/>
        </p:xfrm>
        <a:graphic>
          <a:graphicData uri="http://schemas.openxmlformats.org/presentationml/2006/ole">
            <p:oleObj spid="_x0000_s10270" name="文档" r:id="rId3" imgW="3826154" imgH="1764552" progId="Word.Document.12">
              <p:embed/>
            </p:oleObj>
          </a:graphicData>
        </a:graphic>
      </p:graphicFrame>
      <p:sp>
        <p:nvSpPr>
          <p:cNvPr id="5" name="矩形 4">
            <a:extLst>
              <a:ext uri="{FF2B5EF4-FFF2-40B4-BE49-F238E27FC236}">
                <a16:creationId xmlns="" xmlns:a16="http://schemas.microsoft.com/office/drawing/2014/main" id="{8A90BD6A-DAC1-4175-BADE-A70FD2E31095}"/>
              </a:ext>
            </a:extLst>
          </p:cNvPr>
          <p:cNvSpPr/>
          <p:nvPr/>
        </p:nvSpPr>
        <p:spPr>
          <a:xfrm>
            <a:off x="4127703" y="2482060"/>
            <a:ext cx="1589894"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7" name="矩形 6">
            <a:extLst>
              <a:ext uri="{FF2B5EF4-FFF2-40B4-BE49-F238E27FC236}">
                <a16:creationId xmlns="" xmlns:a16="http://schemas.microsoft.com/office/drawing/2014/main" id="{8A90BD6A-DAC1-4175-BADE-A70FD2E31095}"/>
              </a:ext>
            </a:extLst>
          </p:cNvPr>
          <p:cNvSpPr/>
          <p:nvPr/>
        </p:nvSpPr>
        <p:spPr>
          <a:xfrm>
            <a:off x="2582250" y="3071132"/>
            <a:ext cx="771220"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8" name="矩形 7">
            <a:extLst>
              <a:ext uri="{FF2B5EF4-FFF2-40B4-BE49-F238E27FC236}">
                <a16:creationId xmlns="" xmlns:a16="http://schemas.microsoft.com/office/drawing/2014/main" id="{8A90BD6A-DAC1-4175-BADE-A70FD2E31095}"/>
              </a:ext>
            </a:extLst>
          </p:cNvPr>
          <p:cNvSpPr/>
          <p:nvPr/>
        </p:nvSpPr>
        <p:spPr>
          <a:xfrm>
            <a:off x="3664067" y="3068425"/>
            <a:ext cx="1589894"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9" name="矩形 8">
            <a:extLst>
              <a:ext uri="{FF2B5EF4-FFF2-40B4-BE49-F238E27FC236}">
                <a16:creationId xmlns="" xmlns:a16="http://schemas.microsoft.com/office/drawing/2014/main" id="{8A90BD6A-DAC1-4175-BADE-A70FD2E31095}"/>
              </a:ext>
            </a:extLst>
          </p:cNvPr>
          <p:cNvSpPr/>
          <p:nvPr/>
        </p:nvSpPr>
        <p:spPr>
          <a:xfrm>
            <a:off x="9427066" y="2276521"/>
            <a:ext cx="1589894" cy="40243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10" name="矩形 9">
            <a:extLst>
              <a:ext uri="{FF2B5EF4-FFF2-40B4-BE49-F238E27FC236}">
                <a16:creationId xmlns="" xmlns:a16="http://schemas.microsoft.com/office/drawing/2014/main" id="{8A90BD6A-DAC1-4175-BADE-A70FD2E31095}"/>
              </a:ext>
            </a:extLst>
          </p:cNvPr>
          <p:cNvSpPr/>
          <p:nvPr/>
        </p:nvSpPr>
        <p:spPr>
          <a:xfrm>
            <a:off x="5870824" y="2762205"/>
            <a:ext cx="1962473" cy="496735"/>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11" name="矩形 10">
            <a:extLst>
              <a:ext uri="{FF2B5EF4-FFF2-40B4-BE49-F238E27FC236}">
                <a16:creationId xmlns="" xmlns:a16="http://schemas.microsoft.com/office/drawing/2014/main" id="{8A90BD6A-DAC1-4175-BADE-A70FD2E31095}"/>
              </a:ext>
            </a:extLst>
          </p:cNvPr>
          <p:cNvSpPr/>
          <p:nvPr/>
        </p:nvSpPr>
        <p:spPr>
          <a:xfrm>
            <a:off x="8168547" y="2820405"/>
            <a:ext cx="1166626" cy="442680"/>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12" name="矩形 11">
            <a:extLst>
              <a:ext uri="{FF2B5EF4-FFF2-40B4-BE49-F238E27FC236}">
                <a16:creationId xmlns="" xmlns:a16="http://schemas.microsoft.com/office/drawing/2014/main" id="{8A90BD6A-DAC1-4175-BADE-A70FD2E31095}"/>
              </a:ext>
            </a:extLst>
          </p:cNvPr>
          <p:cNvSpPr/>
          <p:nvPr/>
        </p:nvSpPr>
        <p:spPr>
          <a:xfrm>
            <a:off x="6396254" y="3407104"/>
            <a:ext cx="1137074" cy="442680"/>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13" name="矩形 12">
            <a:extLst>
              <a:ext uri="{FF2B5EF4-FFF2-40B4-BE49-F238E27FC236}">
                <a16:creationId xmlns="" xmlns:a16="http://schemas.microsoft.com/office/drawing/2014/main" id="{8A90BD6A-DAC1-4175-BADE-A70FD2E31095}"/>
              </a:ext>
            </a:extLst>
          </p:cNvPr>
          <p:cNvSpPr/>
          <p:nvPr/>
        </p:nvSpPr>
        <p:spPr>
          <a:xfrm>
            <a:off x="4123589" y="4061231"/>
            <a:ext cx="743471" cy="40243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14" name="矩形 13">
            <a:extLst>
              <a:ext uri="{FF2B5EF4-FFF2-40B4-BE49-F238E27FC236}">
                <a16:creationId xmlns="" xmlns:a16="http://schemas.microsoft.com/office/drawing/2014/main" id="{8A90BD6A-DAC1-4175-BADE-A70FD2E31095}"/>
              </a:ext>
            </a:extLst>
          </p:cNvPr>
          <p:cNvSpPr/>
          <p:nvPr/>
        </p:nvSpPr>
        <p:spPr>
          <a:xfrm>
            <a:off x="3364467" y="4643553"/>
            <a:ext cx="1867421" cy="40243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15" name="矩形 14">
            <a:extLst>
              <a:ext uri="{FF2B5EF4-FFF2-40B4-BE49-F238E27FC236}">
                <a16:creationId xmlns="" xmlns:a16="http://schemas.microsoft.com/office/drawing/2014/main" id="{8A90BD6A-DAC1-4175-BADE-A70FD2E31095}"/>
              </a:ext>
            </a:extLst>
          </p:cNvPr>
          <p:cNvSpPr/>
          <p:nvPr/>
        </p:nvSpPr>
        <p:spPr>
          <a:xfrm>
            <a:off x="7565773" y="4643553"/>
            <a:ext cx="1904956" cy="40243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16" name="矩形 15">
            <a:extLst>
              <a:ext uri="{FF2B5EF4-FFF2-40B4-BE49-F238E27FC236}">
                <a16:creationId xmlns="" xmlns:a16="http://schemas.microsoft.com/office/drawing/2014/main" id="{8A90BD6A-DAC1-4175-BADE-A70FD2E31095}"/>
              </a:ext>
            </a:extLst>
          </p:cNvPr>
          <p:cNvSpPr/>
          <p:nvPr/>
        </p:nvSpPr>
        <p:spPr>
          <a:xfrm>
            <a:off x="5891292" y="5224490"/>
            <a:ext cx="2141193" cy="410525"/>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18" name="矩形 17">
            <a:extLst>
              <a:ext uri="{FF2B5EF4-FFF2-40B4-BE49-F238E27FC236}">
                <a16:creationId xmlns="" xmlns:a16="http://schemas.microsoft.com/office/drawing/2014/main" id="{8A90BD6A-DAC1-4175-BADE-A70FD2E31095}"/>
              </a:ext>
            </a:extLst>
          </p:cNvPr>
          <p:cNvSpPr/>
          <p:nvPr/>
        </p:nvSpPr>
        <p:spPr>
          <a:xfrm>
            <a:off x="8497469" y="5226319"/>
            <a:ext cx="1155685" cy="40243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Tree>
    <p:extLst>
      <p:ext uri="{BB962C8B-B14F-4D97-AF65-F5344CB8AC3E}">
        <p14:creationId xmlns:p14="http://schemas.microsoft.com/office/powerpoint/2010/main" xmlns="" val="3693474266"/>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par>
                                <p:cTn id="8" presetID="16" presetClass="exit" presetSubtype="21" fill="hold" grpId="0" nodeType="withEffect">
                                  <p:stCondLst>
                                    <p:cond delay="0"/>
                                  </p:stCondLst>
                                  <p:childTnLst>
                                    <p:animEffect transition="out" filter="barn(inVertical)">
                                      <p:cBhvr>
                                        <p:cTn id="9" dur="500"/>
                                        <p:tgtEl>
                                          <p:spTgt spid="7"/>
                                        </p:tgtEl>
                                      </p:cBhvr>
                                    </p:animEffect>
                                    <p:set>
                                      <p:cBhvr>
                                        <p:cTn id="10" dur="1" fill="hold">
                                          <p:stCondLst>
                                            <p:cond delay="499"/>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6" presetClass="exit" presetSubtype="21" fill="hold" grpId="0" nodeType="clickEffect">
                                  <p:stCondLst>
                                    <p:cond delay="0"/>
                                  </p:stCondLst>
                                  <p:childTnLst>
                                    <p:animEffect transition="out" filter="barn(inVertical)">
                                      <p:cBhvr>
                                        <p:cTn id="14" dur="500"/>
                                        <p:tgtEl>
                                          <p:spTgt spid="8"/>
                                        </p:tgtEl>
                                      </p:cBhvr>
                                    </p:animEffect>
                                    <p:set>
                                      <p:cBhvr>
                                        <p:cTn id="15" dur="1" fill="hold">
                                          <p:stCondLst>
                                            <p:cond delay="499"/>
                                          </p:stCondLst>
                                        </p:cTn>
                                        <p:tgtEl>
                                          <p:spTgt spid="8"/>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6" presetClass="exit" presetSubtype="21" fill="hold" grpId="0" nodeType="clickEffect">
                                  <p:stCondLst>
                                    <p:cond delay="0"/>
                                  </p:stCondLst>
                                  <p:childTnLst>
                                    <p:animEffect transition="out" filter="barn(inVertical)">
                                      <p:cBhvr>
                                        <p:cTn id="19" dur="500"/>
                                        <p:tgtEl>
                                          <p:spTgt spid="9"/>
                                        </p:tgtEl>
                                      </p:cBhvr>
                                    </p:animEffect>
                                    <p:set>
                                      <p:cBhvr>
                                        <p:cTn id="20" dur="1" fill="hold">
                                          <p:stCondLst>
                                            <p:cond delay="499"/>
                                          </p:stCondLst>
                                        </p:cTn>
                                        <p:tgtEl>
                                          <p:spTgt spid="9"/>
                                        </p:tgtEl>
                                        <p:attrNameLst>
                                          <p:attrName>style.visibility</p:attrName>
                                        </p:attrNameLst>
                                      </p:cBhvr>
                                      <p:to>
                                        <p:strVal val="hidden"/>
                                      </p:to>
                                    </p:set>
                                  </p:childTnLst>
                                </p:cTn>
                              </p:par>
                              <p:par>
                                <p:cTn id="21" presetID="16" presetClass="exit" presetSubtype="21" fill="hold" grpId="0" nodeType="withEffect">
                                  <p:stCondLst>
                                    <p:cond delay="0"/>
                                  </p:stCondLst>
                                  <p:childTnLst>
                                    <p:animEffect transition="out" filter="barn(inVertical)">
                                      <p:cBhvr>
                                        <p:cTn id="22" dur="500"/>
                                        <p:tgtEl>
                                          <p:spTgt spid="10"/>
                                        </p:tgtEl>
                                      </p:cBhvr>
                                    </p:animEffect>
                                    <p:set>
                                      <p:cBhvr>
                                        <p:cTn id="23" dur="1" fill="hold">
                                          <p:stCondLst>
                                            <p:cond delay="499"/>
                                          </p:stCondLst>
                                        </p:cTn>
                                        <p:tgtEl>
                                          <p:spTgt spid="10"/>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16" presetClass="exit" presetSubtype="21" fill="hold" grpId="0" nodeType="clickEffect">
                                  <p:stCondLst>
                                    <p:cond delay="0"/>
                                  </p:stCondLst>
                                  <p:childTnLst>
                                    <p:animEffect transition="out" filter="barn(inVertical)">
                                      <p:cBhvr>
                                        <p:cTn id="27" dur="500"/>
                                        <p:tgtEl>
                                          <p:spTgt spid="11"/>
                                        </p:tgtEl>
                                      </p:cBhvr>
                                    </p:animEffect>
                                    <p:set>
                                      <p:cBhvr>
                                        <p:cTn id="28" dur="1" fill="hold">
                                          <p:stCondLst>
                                            <p:cond delay="499"/>
                                          </p:stCondLst>
                                        </p:cTn>
                                        <p:tgtEl>
                                          <p:spTgt spid="11"/>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16" presetClass="exit" presetSubtype="21" fill="hold" grpId="0" nodeType="clickEffect">
                                  <p:stCondLst>
                                    <p:cond delay="0"/>
                                  </p:stCondLst>
                                  <p:childTnLst>
                                    <p:animEffect transition="out" filter="barn(inVertical)">
                                      <p:cBhvr>
                                        <p:cTn id="32" dur="500"/>
                                        <p:tgtEl>
                                          <p:spTgt spid="12"/>
                                        </p:tgtEl>
                                      </p:cBhvr>
                                    </p:animEffect>
                                    <p:set>
                                      <p:cBhvr>
                                        <p:cTn id="33" dur="1" fill="hold">
                                          <p:stCondLst>
                                            <p:cond delay="499"/>
                                          </p:stCondLst>
                                        </p:cTn>
                                        <p:tgtEl>
                                          <p:spTgt spid="12"/>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16" presetClass="exit" presetSubtype="21" fill="hold" grpId="0" nodeType="clickEffect">
                                  <p:stCondLst>
                                    <p:cond delay="0"/>
                                  </p:stCondLst>
                                  <p:childTnLst>
                                    <p:animEffect transition="out" filter="barn(inVertical)">
                                      <p:cBhvr>
                                        <p:cTn id="37" dur="500"/>
                                        <p:tgtEl>
                                          <p:spTgt spid="13"/>
                                        </p:tgtEl>
                                      </p:cBhvr>
                                    </p:animEffect>
                                    <p:set>
                                      <p:cBhvr>
                                        <p:cTn id="38" dur="1" fill="hold">
                                          <p:stCondLst>
                                            <p:cond delay="499"/>
                                          </p:stCondLst>
                                        </p:cTn>
                                        <p:tgtEl>
                                          <p:spTgt spid="13"/>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6" presetClass="exit" presetSubtype="21" fill="hold" grpId="0" nodeType="clickEffect">
                                  <p:stCondLst>
                                    <p:cond delay="0"/>
                                  </p:stCondLst>
                                  <p:childTnLst>
                                    <p:animEffect transition="out" filter="barn(inVertical)">
                                      <p:cBhvr>
                                        <p:cTn id="42" dur="500"/>
                                        <p:tgtEl>
                                          <p:spTgt spid="14"/>
                                        </p:tgtEl>
                                      </p:cBhvr>
                                    </p:animEffect>
                                    <p:set>
                                      <p:cBhvr>
                                        <p:cTn id="43" dur="1" fill="hold">
                                          <p:stCondLst>
                                            <p:cond delay="499"/>
                                          </p:stCondLst>
                                        </p:cTn>
                                        <p:tgtEl>
                                          <p:spTgt spid="14"/>
                                        </p:tgtEl>
                                        <p:attrNameLst>
                                          <p:attrName>style.visibility</p:attrName>
                                        </p:attrNameLst>
                                      </p:cBhvr>
                                      <p:to>
                                        <p:strVal val="hidden"/>
                                      </p:to>
                                    </p:set>
                                  </p:childTnLst>
                                </p:cTn>
                              </p:par>
                            </p:childTnLst>
                          </p:cTn>
                        </p:par>
                      </p:childTnLst>
                    </p:cTn>
                  </p:par>
                  <p:par>
                    <p:cTn id="44" fill="hold">
                      <p:stCondLst>
                        <p:cond delay="indefinite"/>
                      </p:stCondLst>
                      <p:childTnLst>
                        <p:par>
                          <p:cTn id="45" fill="hold">
                            <p:stCondLst>
                              <p:cond delay="0"/>
                            </p:stCondLst>
                            <p:childTnLst>
                              <p:par>
                                <p:cTn id="46" presetID="16" presetClass="exit" presetSubtype="21" fill="hold" grpId="0" nodeType="clickEffect">
                                  <p:stCondLst>
                                    <p:cond delay="0"/>
                                  </p:stCondLst>
                                  <p:childTnLst>
                                    <p:animEffect transition="out" filter="barn(inVertical)">
                                      <p:cBhvr>
                                        <p:cTn id="47" dur="500"/>
                                        <p:tgtEl>
                                          <p:spTgt spid="15"/>
                                        </p:tgtEl>
                                      </p:cBhvr>
                                    </p:animEffect>
                                    <p:set>
                                      <p:cBhvr>
                                        <p:cTn id="48" dur="1" fill="hold">
                                          <p:stCondLst>
                                            <p:cond delay="499"/>
                                          </p:stCondLst>
                                        </p:cTn>
                                        <p:tgtEl>
                                          <p:spTgt spid="15"/>
                                        </p:tgtEl>
                                        <p:attrNameLst>
                                          <p:attrName>style.visibility</p:attrName>
                                        </p:attrNameLst>
                                      </p:cBhvr>
                                      <p:to>
                                        <p:strVal val="hidden"/>
                                      </p:to>
                                    </p:set>
                                  </p:childTnLst>
                                </p:cTn>
                              </p:par>
                              <p:par>
                                <p:cTn id="49" presetID="16" presetClass="exit" presetSubtype="21" fill="hold" grpId="0" nodeType="withEffect">
                                  <p:stCondLst>
                                    <p:cond delay="0"/>
                                  </p:stCondLst>
                                  <p:childTnLst>
                                    <p:animEffect transition="out" filter="barn(inVertical)">
                                      <p:cBhvr>
                                        <p:cTn id="50" dur="500"/>
                                        <p:tgtEl>
                                          <p:spTgt spid="16"/>
                                        </p:tgtEl>
                                      </p:cBhvr>
                                    </p:animEffect>
                                    <p:set>
                                      <p:cBhvr>
                                        <p:cTn id="51" dur="1" fill="hold">
                                          <p:stCondLst>
                                            <p:cond delay="499"/>
                                          </p:stCondLst>
                                        </p:cTn>
                                        <p:tgtEl>
                                          <p:spTgt spid="16"/>
                                        </p:tgtEl>
                                        <p:attrNameLst>
                                          <p:attrName>style.visibility</p:attrName>
                                        </p:attrNameLst>
                                      </p:cBhvr>
                                      <p:to>
                                        <p:strVal val="hidden"/>
                                      </p:to>
                                    </p:set>
                                  </p:childTnLst>
                                </p:cTn>
                              </p:par>
                            </p:childTnLst>
                          </p:cTn>
                        </p:par>
                      </p:childTnLst>
                    </p:cTn>
                  </p:par>
                  <p:par>
                    <p:cTn id="52" fill="hold">
                      <p:stCondLst>
                        <p:cond delay="indefinite"/>
                      </p:stCondLst>
                      <p:childTnLst>
                        <p:par>
                          <p:cTn id="53" fill="hold">
                            <p:stCondLst>
                              <p:cond delay="0"/>
                            </p:stCondLst>
                            <p:childTnLst>
                              <p:par>
                                <p:cTn id="54" presetID="16" presetClass="exit" presetSubtype="21" fill="hold" grpId="0" nodeType="clickEffect">
                                  <p:stCondLst>
                                    <p:cond delay="0"/>
                                  </p:stCondLst>
                                  <p:childTnLst>
                                    <p:animEffect transition="out" filter="barn(inVertical)">
                                      <p:cBhvr>
                                        <p:cTn id="55" dur="500"/>
                                        <p:tgtEl>
                                          <p:spTgt spid="18"/>
                                        </p:tgtEl>
                                      </p:cBhvr>
                                    </p:animEffect>
                                    <p:set>
                                      <p:cBhvr>
                                        <p:cTn id="56"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17782387"/>
              </p:ext>
            </p:extLst>
          </p:nvPr>
        </p:nvGraphicFramePr>
        <p:xfrm>
          <a:off x="692150" y="1649069"/>
          <a:ext cx="10807700" cy="3813862"/>
        </p:xfrm>
        <a:graphic>
          <a:graphicData uri="http://schemas.openxmlformats.org/presentationml/2006/ole">
            <p:oleObj spid="_x0000_s11294" name="文档" r:id="rId3" imgW="3826154" imgH="1350188" progId="Word.Document.12">
              <p:embed/>
            </p:oleObj>
          </a:graphicData>
        </a:graphic>
      </p:graphicFrame>
      <p:sp>
        <p:nvSpPr>
          <p:cNvPr id="4" name="矩形 3">
            <a:extLst>
              <a:ext uri="{FF2B5EF4-FFF2-40B4-BE49-F238E27FC236}">
                <a16:creationId xmlns="" xmlns:a16="http://schemas.microsoft.com/office/drawing/2014/main" id="{8A90BD6A-DAC1-4175-BADE-A70FD2E31095}"/>
              </a:ext>
            </a:extLst>
          </p:cNvPr>
          <p:cNvSpPr/>
          <p:nvPr/>
        </p:nvSpPr>
        <p:spPr>
          <a:xfrm>
            <a:off x="4125739" y="2368457"/>
            <a:ext cx="740015" cy="40243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6" name="矩形 5">
            <a:extLst>
              <a:ext uri="{FF2B5EF4-FFF2-40B4-BE49-F238E27FC236}">
                <a16:creationId xmlns="" xmlns:a16="http://schemas.microsoft.com/office/drawing/2014/main" id="{8A90BD6A-DAC1-4175-BADE-A70FD2E31095}"/>
              </a:ext>
            </a:extLst>
          </p:cNvPr>
          <p:cNvSpPr/>
          <p:nvPr/>
        </p:nvSpPr>
        <p:spPr>
          <a:xfrm>
            <a:off x="6012872" y="2368457"/>
            <a:ext cx="740015" cy="40243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7" name="矩形 6">
            <a:extLst>
              <a:ext uri="{FF2B5EF4-FFF2-40B4-BE49-F238E27FC236}">
                <a16:creationId xmlns="" xmlns:a16="http://schemas.microsoft.com/office/drawing/2014/main" id="{8A90BD6A-DAC1-4175-BADE-A70FD2E31095}"/>
              </a:ext>
            </a:extLst>
          </p:cNvPr>
          <p:cNvSpPr/>
          <p:nvPr/>
        </p:nvSpPr>
        <p:spPr>
          <a:xfrm>
            <a:off x="2583051" y="2950348"/>
            <a:ext cx="762438" cy="40243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8" name="矩形 7">
            <a:extLst>
              <a:ext uri="{FF2B5EF4-FFF2-40B4-BE49-F238E27FC236}">
                <a16:creationId xmlns="" xmlns:a16="http://schemas.microsoft.com/office/drawing/2014/main" id="{8A90BD6A-DAC1-4175-BADE-A70FD2E31095}"/>
              </a:ext>
            </a:extLst>
          </p:cNvPr>
          <p:cNvSpPr/>
          <p:nvPr/>
        </p:nvSpPr>
        <p:spPr>
          <a:xfrm>
            <a:off x="3746554" y="2950348"/>
            <a:ext cx="1120298" cy="40243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9" name="矩形 8">
            <a:extLst>
              <a:ext uri="{FF2B5EF4-FFF2-40B4-BE49-F238E27FC236}">
                <a16:creationId xmlns="" xmlns:a16="http://schemas.microsoft.com/office/drawing/2014/main" id="{8A90BD6A-DAC1-4175-BADE-A70FD2E31095}"/>
              </a:ext>
            </a:extLst>
          </p:cNvPr>
          <p:cNvSpPr/>
          <p:nvPr/>
        </p:nvSpPr>
        <p:spPr>
          <a:xfrm>
            <a:off x="8436264" y="2358066"/>
            <a:ext cx="1048327" cy="40243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10" name="矩形 9">
            <a:extLst>
              <a:ext uri="{FF2B5EF4-FFF2-40B4-BE49-F238E27FC236}">
                <a16:creationId xmlns="" xmlns:a16="http://schemas.microsoft.com/office/drawing/2014/main" id="{8A90BD6A-DAC1-4175-BADE-A70FD2E31095}"/>
              </a:ext>
            </a:extLst>
          </p:cNvPr>
          <p:cNvSpPr/>
          <p:nvPr/>
        </p:nvSpPr>
        <p:spPr>
          <a:xfrm>
            <a:off x="7293459" y="2939958"/>
            <a:ext cx="666937" cy="40243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11" name="矩形 10">
            <a:extLst>
              <a:ext uri="{FF2B5EF4-FFF2-40B4-BE49-F238E27FC236}">
                <a16:creationId xmlns="" xmlns:a16="http://schemas.microsoft.com/office/drawing/2014/main" id="{8A90BD6A-DAC1-4175-BADE-A70FD2E31095}"/>
              </a:ext>
            </a:extLst>
          </p:cNvPr>
          <p:cNvSpPr/>
          <p:nvPr/>
        </p:nvSpPr>
        <p:spPr>
          <a:xfrm>
            <a:off x="9945836" y="3864749"/>
            <a:ext cx="982704" cy="40243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Tree>
    <p:extLst>
      <p:ext uri="{BB962C8B-B14F-4D97-AF65-F5344CB8AC3E}">
        <p14:creationId xmlns:p14="http://schemas.microsoft.com/office/powerpoint/2010/main" xmlns="" val="249025762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par>
                                <p:cTn id="13" presetID="16" presetClass="exit" presetSubtype="21" fill="hold" grpId="0" nodeType="withEffect">
                                  <p:stCondLst>
                                    <p:cond delay="0"/>
                                  </p:stCondLst>
                                  <p:childTnLst>
                                    <p:animEffect transition="out" filter="barn(inVertical)">
                                      <p:cBhvr>
                                        <p:cTn id="14" dur="500"/>
                                        <p:tgtEl>
                                          <p:spTgt spid="7"/>
                                        </p:tgtEl>
                                      </p:cBhvr>
                                    </p:animEffect>
                                    <p:set>
                                      <p:cBhvr>
                                        <p:cTn id="15" dur="1" fill="hold">
                                          <p:stCondLst>
                                            <p:cond delay="499"/>
                                          </p:stCondLst>
                                        </p:cTn>
                                        <p:tgtEl>
                                          <p:spTgt spid="7"/>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6" presetClass="exit" presetSubtype="21" fill="hold" grpId="0" nodeType="clickEffect">
                                  <p:stCondLst>
                                    <p:cond delay="0"/>
                                  </p:stCondLst>
                                  <p:childTnLst>
                                    <p:animEffect transition="out" filter="barn(inVertical)">
                                      <p:cBhvr>
                                        <p:cTn id="19" dur="500"/>
                                        <p:tgtEl>
                                          <p:spTgt spid="8"/>
                                        </p:tgtEl>
                                      </p:cBhvr>
                                    </p:animEffect>
                                    <p:set>
                                      <p:cBhvr>
                                        <p:cTn id="20" dur="1" fill="hold">
                                          <p:stCondLst>
                                            <p:cond delay="499"/>
                                          </p:stCondLst>
                                        </p:cTn>
                                        <p:tgtEl>
                                          <p:spTgt spid="8"/>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6" presetClass="exit" presetSubtype="21" fill="hold" grpId="0" nodeType="clickEffect">
                                  <p:stCondLst>
                                    <p:cond delay="0"/>
                                  </p:stCondLst>
                                  <p:childTnLst>
                                    <p:animEffect transition="out" filter="barn(inVertical)">
                                      <p:cBhvr>
                                        <p:cTn id="24" dur="500"/>
                                        <p:tgtEl>
                                          <p:spTgt spid="9"/>
                                        </p:tgtEl>
                                      </p:cBhvr>
                                    </p:animEffect>
                                    <p:set>
                                      <p:cBhvr>
                                        <p:cTn id="25" dur="1" fill="hold">
                                          <p:stCondLst>
                                            <p:cond delay="499"/>
                                          </p:stCondLst>
                                        </p:cTn>
                                        <p:tgtEl>
                                          <p:spTgt spid="9"/>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16" presetClass="exit" presetSubtype="21" fill="hold" grpId="0" nodeType="clickEffect">
                                  <p:stCondLst>
                                    <p:cond delay="0"/>
                                  </p:stCondLst>
                                  <p:childTnLst>
                                    <p:animEffect transition="out" filter="barn(inVertical)">
                                      <p:cBhvr>
                                        <p:cTn id="29" dur="500"/>
                                        <p:tgtEl>
                                          <p:spTgt spid="10"/>
                                        </p:tgtEl>
                                      </p:cBhvr>
                                    </p:animEffect>
                                    <p:set>
                                      <p:cBhvr>
                                        <p:cTn id="30" dur="1" fill="hold">
                                          <p:stCondLst>
                                            <p:cond delay="499"/>
                                          </p:stCondLst>
                                        </p:cTn>
                                        <p:tgtEl>
                                          <p:spTgt spid="10"/>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6" presetClass="exit" presetSubtype="21" fill="hold" grpId="0" nodeType="clickEffect">
                                  <p:stCondLst>
                                    <p:cond delay="0"/>
                                  </p:stCondLst>
                                  <p:childTnLst>
                                    <p:animEffect transition="out" filter="barn(inVertical)">
                                      <p:cBhvr>
                                        <p:cTn id="34" dur="500"/>
                                        <p:tgtEl>
                                          <p:spTgt spid="11"/>
                                        </p:tgtEl>
                                      </p:cBhvr>
                                    </p:animEffect>
                                    <p:set>
                                      <p:cBhvr>
                                        <p:cTn id="35"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P spid="9" grpId="0" animBg="1"/>
      <p:bldP spid="10" grpId="0" animBg="1"/>
      <p:bldP spid="1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778582"/>
            <a:ext cx="10807700" cy="474129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不合理使用化肥、农药对环境的污染</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化肥。</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一方面化肥中含有一些</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重金属</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元素、有毒</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有机物</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放射性</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物质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形成潜在的土壤污染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另一方面造成土壤退化和</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水</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大气环境</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的污染。</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农药。</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农药本身就是有毒的物质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在杀灭病虫害的同时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也带来了对</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自然环境</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的污染和对</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人体健康</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的危害。</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a:extLst>
              <a:ext uri="{FF2B5EF4-FFF2-40B4-BE49-F238E27FC236}">
                <a16:creationId xmlns="" xmlns:a16="http://schemas.microsoft.com/office/drawing/2014/main" id="{8A90BD6A-DAC1-4175-BADE-A70FD2E31095}"/>
              </a:ext>
            </a:extLst>
          </p:cNvPr>
          <p:cNvSpPr/>
          <p:nvPr/>
        </p:nvSpPr>
        <p:spPr>
          <a:xfrm>
            <a:off x="5145869" y="2014472"/>
            <a:ext cx="1205718"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5" name="直接连接符 4">
            <a:extLst>
              <a:ext uri="{FF2B5EF4-FFF2-40B4-BE49-F238E27FC236}">
                <a16:creationId xmlns="" xmlns:a16="http://schemas.microsoft.com/office/drawing/2014/main" id="{94F29B7E-74BF-4821-88B9-C8400B1817B7}"/>
              </a:ext>
            </a:extLst>
          </p:cNvPr>
          <p:cNvCxnSpPr>
            <a:cxnSpLocks/>
          </p:cNvCxnSpPr>
          <p:nvPr/>
        </p:nvCxnSpPr>
        <p:spPr>
          <a:xfrm>
            <a:off x="5145869" y="2481815"/>
            <a:ext cx="120571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 xmlns:a16="http://schemas.microsoft.com/office/drawing/2014/main" id="{8A90BD6A-DAC1-4175-BADE-A70FD2E31095}"/>
              </a:ext>
            </a:extLst>
          </p:cNvPr>
          <p:cNvSpPr/>
          <p:nvPr/>
        </p:nvSpPr>
        <p:spPr>
          <a:xfrm>
            <a:off x="8408614" y="2014472"/>
            <a:ext cx="1205718"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8" name="直接连接符 7">
            <a:extLst>
              <a:ext uri="{FF2B5EF4-FFF2-40B4-BE49-F238E27FC236}">
                <a16:creationId xmlns="" xmlns:a16="http://schemas.microsoft.com/office/drawing/2014/main" id="{94F29B7E-74BF-4821-88B9-C8400B1817B7}"/>
              </a:ext>
            </a:extLst>
          </p:cNvPr>
          <p:cNvCxnSpPr>
            <a:cxnSpLocks/>
          </p:cNvCxnSpPr>
          <p:nvPr/>
        </p:nvCxnSpPr>
        <p:spPr>
          <a:xfrm>
            <a:off x="8408614" y="2481815"/>
            <a:ext cx="120571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 xmlns:a16="http://schemas.microsoft.com/office/drawing/2014/main" id="{8A90BD6A-DAC1-4175-BADE-A70FD2E31095}"/>
              </a:ext>
            </a:extLst>
          </p:cNvPr>
          <p:cNvSpPr/>
          <p:nvPr/>
        </p:nvSpPr>
        <p:spPr>
          <a:xfrm>
            <a:off x="10039986" y="2014472"/>
            <a:ext cx="1205718"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0" name="直接连接符 9">
            <a:extLst>
              <a:ext uri="{FF2B5EF4-FFF2-40B4-BE49-F238E27FC236}">
                <a16:creationId xmlns="" xmlns:a16="http://schemas.microsoft.com/office/drawing/2014/main" id="{94F29B7E-74BF-4821-88B9-C8400B1817B7}"/>
              </a:ext>
            </a:extLst>
          </p:cNvPr>
          <p:cNvCxnSpPr>
            <a:cxnSpLocks/>
          </p:cNvCxnSpPr>
          <p:nvPr/>
        </p:nvCxnSpPr>
        <p:spPr>
          <a:xfrm>
            <a:off x="10039986" y="2481815"/>
            <a:ext cx="120571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 xmlns:a16="http://schemas.microsoft.com/office/drawing/2014/main" id="{8A90BD6A-DAC1-4175-BADE-A70FD2E31095}"/>
              </a:ext>
            </a:extLst>
          </p:cNvPr>
          <p:cNvSpPr/>
          <p:nvPr/>
        </p:nvSpPr>
        <p:spPr>
          <a:xfrm>
            <a:off x="10008813" y="2603719"/>
            <a:ext cx="39248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2" name="直接连接符 11">
            <a:extLst>
              <a:ext uri="{FF2B5EF4-FFF2-40B4-BE49-F238E27FC236}">
                <a16:creationId xmlns="" xmlns:a16="http://schemas.microsoft.com/office/drawing/2014/main" id="{94F29B7E-74BF-4821-88B9-C8400B1817B7}"/>
              </a:ext>
            </a:extLst>
          </p:cNvPr>
          <p:cNvCxnSpPr>
            <a:cxnSpLocks/>
          </p:cNvCxnSpPr>
          <p:nvPr/>
        </p:nvCxnSpPr>
        <p:spPr>
          <a:xfrm>
            <a:off x="10008813" y="3071062"/>
            <a:ext cx="39248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矩形 13">
            <a:extLst>
              <a:ext uri="{FF2B5EF4-FFF2-40B4-BE49-F238E27FC236}">
                <a16:creationId xmlns="" xmlns:a16="http://schemas.microsoft.com/office/drawing/2014/main" id="{8A90BD6A-DAC1-4175-BADE-A70FD2E31095}"/>
              </a:ext>
            </a:extLst>
          </p:cNvPr>
          <p:cNvSpPr/>
          <p:nvPr/>
        </p:nvSpPr>
        <p:spPr>
          <a:xfrm>
            <a:off x="773816" y="3185610"/>
            <a:ext cx="1640212"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5" name="直接连接符 14">
            <a:extLst>
              <a:ext uri="{FF2B5EF4-FFF2-40B4-BE49-F238E27FC236}">
                <a16:creationId xmlns="" xmlns:a16="http://schemas.microsoft.com/office/drawing/2014/main" id="{94F29B7E-74BF-4821-88B9-C8400B1817B7}"/>
              </a:ext>
            </a:extLst>
          </p:cNvPr>
          <p:cNvCxnSpPr>
            <a:cxnSpLocks/>
          </p:cNvCxnSpPr>
          <p:nvPr/>
        </p:nvCxnSpPr>
        <p:spPr>
          <a:xfrm>
            <a:off x="773816" y="3663344"/>
            <a:ext cx="164021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矩形 17">
            <a:extLst>
              <a:ext uri="{FF2B5EF4-FFF2-40B4-BE49-F238E27FC236}">
                <a16:creationId xmlns="" xmlns:a16="http://schemas.microsoft.com/office/drawing/2014/main" id="{8A90BD6A-DAC1-4175-BADE-A70FD2E31095}"/>
              </a:ext>
            </a:extLst>
          </p:cNvPr>
          <p:cNvSpPr/>
          <p:nvPr/>
        </p:nvSpPr>
        <p:spPr>
          <a:xfrm>
            <a:off x="1239031" y="4944709"/>
            <a:ext cx="1589894"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9" name="直接连接符 18">
            <a:extLst>
              <a:ext uri="{FF2B5EF4-FFF2-40B4-BE49-F238E27FC236}">
                <a16:creationId xmlns="" xmlns:a16="http://schemas.microsoft.com/office/drawing/2014/main" id="{94F29B7E-74BF-4821-88B9-C8400B1817B7}"/>
              </a:ext>
            </a:extLst>
          </p:cNvPr>
          <p:cNvCxnSpPr>
            <a:cxnSpLocks/>
          </p:cNvCxnSpPr>
          <p:nvPr/>
        </p:nvCxnSpPr>
        <p:spPr>
          <a:xfrm>
            <a:off x="1239031" y="5412052"/>
            <a:ext cx="158989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矩形 19">
            <a:extLst>
              <a:ext uri="{FF2B5EF4-FFF2-40B4-BE49-F238E27FC236}">
                <a16:creationId xmlns="" xmlns:a16="http://schemas.microsoft.com/office/drawing/2014/main" id="{8A90BD6A-DAC1-4175-BADE-A70FD2E31095}"/>
              </a:ext>
            </a:extLst>
          </p:cNvPr>
          <p:cNvSpPr/>
          <p:nvPr/>
        </p:nvSpPr>
        <p:spPr>
          <a:xfrm>
            <a:off x="4872543" y="4944709"/>
            <a:ext cx="1638070"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21" name="直接连接符 20">
            <a:extLst>
              <a:ext uri="{FF2B5EF4-FFF2-40B4-BE49-F238E27FC236}">
                <a16:creationId xmlns="" xmlns:a16="http://schemas.microsoft.com/office/drawing/2014/main" id="{94F29B7E-74BF-4821-88B9-C8400B1817B7}"/>
              </a:ext>
            </a:extLst>
          </p:cNvPr>
          <p:cNvCxnSpPr>
            <a:cxnSpLocks/>
          </p:cNvCxnSpPr>
          <p:nvPr/>
        </p:nvCxnSpPr>
        <p:spPr>
          <a:xfrm>
            <a:off x="4872543" y="5412052"/>
            <a:ext cx="163807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23605414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4"/>
                                        </p:tgtEl>
                                      </p:cBhvr>
                                    </p:animEffect>
                                    <p:set>
                                      <p:cBhvr>
                                        <p:cTn id="27" dur="1" fill="hold">
                                          <p:stCondLst>
                                            <p:cond delay="499"/>
                                          </p:stCondLst>
                                        </p:cTn>
                                        <p:tgtEl>
                                          <p:spTgt spid="14"/>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6" presetClass="exit" presetSubtype="21" fill="hold" grpId="0" nodeType="clickEffect">
                                  <p:stCondLst>
                                    <p:cond delay="0"/>
                                  </p:stCondLst>
                                  <p:childTnLst>
                                    <p:animEffect transition="out" filter="barn(inVertical)">
                                      <p:cBhvr>
                                        <p:cTn id="31" dur="500"/>
                                        <p:tgtEl>
                                          <p:spTgt spid="18"/>
                                        </p:tgtEl>
                                      </p:cBhvr>
                                    </p:animEffect>
                                    <p:set>
                                      <p:cBhvr>
                                        <p:cTn id="32" dur="1" fill="hold">
                                          <p:stCondLst>
                                            <p:cond delay="499"/>
                                          </p:stCondLst>
                                        </p:cTn>
                                        <p:tgtEl>
                                          <p:spTgt spid="18"/>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6" presetClass="exit" presetSubtype="21" fill="hold" grpId="0" nodeType="clickEffect">
                                  <p:stCondLst>
                                    <p:cond delay="0"/>
                                  </p:stCondLst>
                                  <p:childTnLst>
                                    <p:animEffect transition="out" filter="barn(inVertical)">
                                      <p:cBhvr>
                                        <p:cTn id="36" dur="500"/>
                                        <p:tgtEl>
                                          <p:spTgt spid="20"/>
                                        </p:tgtEl>
                                      </p:cBhvr>
                                    </p:animEffect>
                                    <p:set>
                                      <p:cBhvr>
                                        <p:cTn id="37" dur="1" fill="hold">
                                          <p:stCondLst>
                                            <p:cond delay="499"/>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9" grpId="0" animBg="1"/>
      <p:bldP spid="11" grpId="0" animBg="1"/>
      <p:bldP spid="14" grpId="0" animBg="1"/>
      <p:bldP spid="18" grpId="0" animBg="1"/>
      <p:bldP spid="2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46986"/>
            <a:ext cx="3760645" cy="683264"/>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化肥的简易</a:t>
            </a:r>
            <a:r>
              <a:rPr lang="zh-CN" altLang="zh-CN" sz="3200" b="1"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鉴别</a:t>
            </a:r>
            <a:r>
              <a:rPr lang="en-US" altLang="zh-CN" sz="3200" b="1"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4" name="Z120.eps" descr="id:2147506892;FounderCES"/>
          <p:cNvPicPr>
            <a:picLocks noChangeAspect="1"/>
          </p:cNvPicPr>
          <p:nvPr/>
        </p:nvPicPr>
        <p:blipFill>
          <a:blip r:embed="rId2">
            <a:clrChange>
              <a:clrFrom>
                <a:srgbClr val="FFFFFF"/>
              </a:clrFrom>
              <a:clrTo>
                <a:srgbClr val="FFFFFF">
                  <a:alpha val="0"/>
                </a:srgbClr>
              </a:clrTo>
            </a:clrChange>
          </a:blip>
          <a:stretch>
            <a:fillRect/>
          </a:stretch>
        </p:blipFill>
        <p:spPr>
          <a:xfrm>
            <a:off x="2534212" y="775361"/>
            <a:ext cx="7123576" cy="5656957"/>
          </a:xfrm>
          <a:prstGeom prst="rect">
            <a:avLst/>
          </a:prstGeom>
        </p:spPr>
      </p:pic>
    </p:spTree>
    <p:extLst>
      <p:ext uri="{BB962C8B-B14F-4D97-AF65-F5344CB8AC3E}">
        <p14:creationId xmlns:p14="http://schemas.microsoft.com/office/powerpoint/2010/main" xmlns="" val="1708817762"/>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718957"/>
            <a:ext cx="10807700" cy="299043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小明家的芹菜茎秆细弱</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施钾肥可免其倒伏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他应施加的化肥是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A.KOH	B.Ca</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C.K</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D.CO(NH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381000" y="121743"/>
            <a:ext cx="2863284" cy="640625"/>
          </a:xfrm>
          <a:prstGeom prst="rect">
            <a:avLst/>
          </a:prstGeom>
        </p:spPr>
        <p:txBody>
          <a:bodyPr wrap="square">
            <a:spAutoFit/>
          </a:bodyPr>
          <a:lstStyle/>
          <a:p>
            <a:pPr>
              <a:lnSpc>
                <a:spcPct val="130000"/>
              </a:lnSpc>
              <a:tabLst>
                <a:tab pos="1188085" algn="l"/>
                <a:tab pos="2163445" algn="l"/>
                <a:tab pos="3142615" algn="l"/>
                <a:tab pos="4190365" algn="l"/>
              </a:tabLst>
            </a:pPr>
            <a:r>
              <a:rPr lang="zh-CN" altLang="zh-CN" sz="3200" b="1" dirty="0" smtClean="0">
                <a:solidFill>
                  <a:srgbClr val="E88651">
                    <a:lumMod val="75000"/>
                  </a:srgbClr>
                </a:solidFill>
                <a:latin typeface="黑体" panose="02010609060101010101" pitchFamily="49" charset="-122"/>
                <a:ea typeface="方正姚体" panose="02010601030101010101"/>
                <a:cs typeface="方正姚体" panose="02010601030101010101" charset="-122"/>
              </a:rPr>
              <a:t>【</a:t>
            </a:r>
            <a:r>
              <a:rPr lang="zh-CN" altLang="en-US" sz="3200" b="1" dirty="0">
                <a:solidFill>
                  <a:srgbClr val="E88651">
                    <a:lumMod val="75000"/>
                  </a:srgbClr>
                </a:solidFill>
                <a:latin typeface="黑体" panose="02010609060101010101" pitchFamily="49" charset="-122"/>
                <a:ea typeface="方正姚体" panose="02010601030101010101"/>
                <a:cs typeface="方正姚体" panose="02010601030101010101" charset="-122"/>
              </a:rPr>
              <a:t>自主测试</a:t>
            </a:r>
            <a:r>
              <a:rPr lang="zh-CN" altLang="zh-CN" sz="3200" b="1" dirty="0" smtClean="0">
                <a:solidFill>
                  <a:srgbClr val="E88651">
                    <a:lumMod val="75000"/>
                  </a:srgbClr>
                </a:solidFill>
                <a:latin typeface="黑体" panose="02010609060101010101" pitchFamily="49" charset="-122"/>
                <a:ea typeface="方正姚体" panose="02010601030101010101"/>
                <a:cs typeface="方正姚体" panose="02010601030101010101" charset="-122"/>
              </a:rPr>
              <a:t>】</a:t>
            </a:r>
            <a:r>
              <a:rPr lang="en-US" altLang="zh-CN" sz="3200" b="1" dirty="0" smtClean="0">
                <a:solidFill>
                  <a:srgbClr val="E88651">
                    <a:lumMod val="75000"/>
                  </a:srgbClr>
                </a:solidFill>
                <a:latin typeface="黑体" panose="02010609060101010101" pitchFamily="49" charset="-122"/>
                <a:ea typeface="方正姚体" panose="02010601030101010101"/>
                <a:cs typeface="方正姚体" panose="02010601030101010101" charset="-122"/>
              </a:rPr>
              <a:t> </a:t>
            </a:r>
            <a:endParaRPr lang="zh-CN" altLang="zh-CN" sz="3200" b="1" dirty="0">
              <a:solidFill>
                <a:srgbClr val="E88651">
                  <a:lumMod val="75000"/>
                </a:srgbClr>
              </a:solidFill>
              <a:latin typeface="黑体" panose="02010609060101010101" pitchFamily="49" charset="-122"/>
              <a:ea typeface="方正姚体" panose="02010601030101010101"/>
              <a:cs typeface="方正姚体" panose="02010601030101010101" charset="-122"/>
            </a:endParaRPr>
          </a:p>
        </p:txBody>
      </p:sp>
    </p:spTree>
    <p:extLst>
      <p:ext uri="{BB962C8B-B14F-4D97-AF65-F5344CB8AC3E}">
        <p14:creationId xmlns:p14="http://schemas.microsoft.com/office/powerpoint/2010/main" xmlns="" val="151651905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barn(inVertical)">
                                      <p:cBhvr>
                                        <p:cTn id="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546964"/>
            <a:ext cx="10807700" cy="535415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下列关于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粗盐中难溶性杂质的去除</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实验中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操作错误的是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粗盐溶液过滤后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如果滤液仍浑浊</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应更换滤纸再过滤一次</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蒸发皿放在铁圈上直接用酒精灯加热</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蒸发滤液时要用玻璃棒不断搅拌</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用酒精灯持续加热到蒸发皿内水分全部蒸干</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蒸发时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当蒸发皿中出现较多固体时停止加热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靠余热蒸干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1968262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barn(inVertical)">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barn(inVertical)">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775566"/>
            <a:ext cx="10807700" cy="121764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一、生活中常见的盐</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常见的盐</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139756626"/>
              </p:ext>
            </p:extLst>
          </p:nvPr>
        </p:nvGraphicFramePr>
        <p:xfrm>
          <a:off x="692150" y="2071842"/>
          <a:ext cx="10807700" cy="5019841"/>
        </p:xfrm>
        <a:graphic>
          <a:graphicData uri="http://schemas.openxmlformats.org/presentationml/2006/ole">
            <p:oleObj spid="_x0000_s1058" name="文档" r:id="rId3" imgW="3826154" imgH="1777130" progId="Word.Document.12">
              <p:embed/>
            </p:oleObj>
          </a:graphicData>
        </a:graphic>
      </p:graphicFrame>
      <p:sp>
        <p:nvSpPr>
          <p:cNvPr id="5" name="矩形 4">
            <a:extLst>
              <a:ext uri="{FF2B5EF4-FFF2-40B4-BE49-F238E27FC236}">
                <a16:creationId xmlns="" xmlns:a16="http://schemas.microsoft.com/office/drawing/2014/main" id="{8A90BD6A-DAC1-4175-BADE-A70FD2E31095}"/>
              </a:ext>
            </a:extLst>
          </p:cNvPr>
          <p:cNvSpPr/>
          <p:nvPr/>
        </p:nvSpPr>
        <p:spPr>
          <a:xfrm>
            <a:off x="2810656" y="2794484"/>
            <a:ext cx="814017" cy="40243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7" name="矩形 6">
            <a:extLst>
              <a:ext uri="{FF2B5EF4-FFF2-40B4-BE49-F238E27FC236}">
                <a16:creationId xmlns="" xmlns:a16="http://schemas.microsoft.com/office/drawing/2014/main" id="{8A90BD6A-DAC1-4175-BADE-A70FD2E31095}"/>
              </a:ext>
            </a:extLst>
          </p:cNvPr>
          <p:cNvSpPr/>
          <p:nvPr/>
        </p:nvSpPr>
        <p:spPr>
          <a:xfrm>
            <a:off x="5096656" y="2794484"/>
            <a:ext cx="814017" cy="40243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8" name="矩形 7">
            <a:extLst>
              <a:ext uri="{FF2B5EF4-FFF2-40B4-BE49-F238E27FC236}">
                <a16:creationId xmlns="" xmlns:a16="http://schemas.microsoft.com/office/drawing/2014/main" id="{8A90BD6A-DAC1-4175-BADE-A70FD2E31095}"/>
              </a:ext>
            </a:extLst>
          </p:cNvPr>
          <p:cNvSpPr/>
          <p:nvPr/>
        </p:nvSpPr>
        <p:spPr>
          <a:xfrm>
            <a:off x="7122883" y="2794484"/>
            <a:ext cx="1730171" cy="40243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9" name="矩形 8">
            <a:extLst>
              <a:ext uri="{FF2B5EF4-FFF2-40B4-BE49-F238E27FC236}">
                <a16:creationId xmlns="" xmlns:a16="http://schemas.microsoft.com/office/drawing/2014/main" id="{8A90BD6A-DAC1-4175-BADE-A70FD2E31095}"/>
              </a:ext>
            </a:extLst>
          </p:cNvPr>
          <p:cNvSpPr/>
          <p:nvPr/>
        </p:nvSpPr>
        <p:spPr>
          <a:xfrm>
            <a:off x="2810656" y="3399280"/>
            <a:ext cx="1013199" cy="40243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10" name="矩形 9">
            <a:extLst>
              <a:ext uri="{FF2B5EF4-FFF2-40B4-BE49-F238E27FC236}">
                <a16:creationId xmlns="" xmlns:a16="http://schemas.microsoft.com/office/drawing/2014/main" id="{8A90BD6A-DAC1-4175-BADE-A70FD2E31095}"/>
              </a:ext>
            </a:extLst>
          </p:cNvPr>
          <p:cNvSpPr/>
          <p:nvPr/>
        </p:nvSpPr>
        <p:spPr>
          <a:xfrm>
            <a:off x="5089458" y="3409671"/>
            <a:ext cx="1453618" cy="40243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11" name="矩形 10">
            <a:extLst>
              <a:ext uri="{FF2B5EF4-FFF2-40B4-BE49-F238E27FC236}">
                <a16:creationId xmlns="" xmlns:a16="http://schemas.microsoft.com/office/drawing/2014/main" id="{8A90BD6A-DAC1-4175-BADE-A70FD2E31095}"/>
              </a:ext>
            </a:extLst>
          </p:cNvPr>
          <p:cNvSpPr/>
          <p:nvPr/>
        </p:nvSpPr>
        <p:spPr>
          <a:xfrm>
            <a:off x="7108274" y="3409671"/>
            <a:ext cx="1482836" cy="40243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12" name="矩形 11"/>
          <p:cNvSpPr>
            <a:spLocks noChangeAspect="1"/>
          </p:cNvSpPr>
          <p:nvPr/>
        </p:nvSpPr>
        <p:spPr>
          <a:xfrm>
            <a:off x="381000" y="121743"/>
            <a:ext cx="2863284" cy="640625"/>
          </a:xfrm>
          <a:prstGeom prst="rect">
            <a:avLst/>
          </a:prstGeom>
        </p:spPr>
        <p:txBody>
          <a:bodyPr wrap="square">
            <a:spAutoFit/>
          </a:bodyPr>
          <a:lstStyle/>
          <a:p>
            <a:pPr>
              <a:lnSpc>
                <a:spcPct val="130000"/>
              </a:lnSpc>
              <a:tabLst>
                <a:tab pos="1188085" algn="l"/>
                <a:tab pos="2163445" algn="l"/>
                <a:tab pos="3142615" algn="l"/>
                <a:tab pos="4190365" algn="l"/>
              </a:tabLst>
            </a:pPr>
            <a:r>
              <a:rPr lang="zh-CN" altLang="zh-CN" sz="3200" b="1" dirty="0" smtClean="0">
                <a:solidFill>
                  <a:srgbClr val="E88651">
                    <a:lumMod val="75000"/>
                  </a:srgbClr>
                </a:solidFill>
                <a:latin typeface="黑体" panose="02010609060101010101" pitchFamily="49" charset="-122"/>
                <a:ea typeface="方正姚体" panose="02010601030101010101"/>
                <a:cs typeface="方正姚体" panose="02010601030101010101" charset="-122"/>
              </a:rPr>
              <a:t>【</a:t>
            </a:r>
            <a:r>
              <a:rPr lang="zh-CN" altLang="en-US" sz="3200" b="1" dirty="0" smtClean="0">
                <a:solidFill>
                  <a:srgbClr val="E88651">
                    <a:lumMod val="75000"/>
                  </a:srgbClr>
                </a:solidFill>
                <a:latin typeface="黑体" panose="02010609060101010101" pitchFamily="49" charset="-122"/>
                <a:ea typeface="方正姚体" panose="02010601030101010101"/>
                <a:cs typeface="方正姚体" panose="02010601030101010101" charset="-122"/>
              </a:rPr>
              <a:t>考点梳理</a:t>
            </a:r>
            <a:r>
              <a:rPr lang="zh-CN" altLang="zh-CN" sz="3200" b="1" dirty="0" smtClean="0">
                <a:solidFill>
                  <a:srgbClr val="E88651">
                    <a:lumMod val="75000"/>
                  </a:srgbClr>
                </a:solidFill>
                <a:latin typeface="黑体" panose="02010609060101010101" pitchFamily="49" charset="-122"/>
                <a:ea typeface="方正姚体" panose="02010601030101010101"/>
                <a:cs typeface="方正姚体" panose="02010601030101010101" charset="-122"/>
              </a:rPr>
              <a:t>】</a:t>
            </a:r>
            <a:r>
              <a:rPr lang="en-US" altLang="zh-CN" sz="3200" b="1" dirty="0" smtClean="0">
                <a:solidFill>
                  <a:srgbClr val="E88651">
                    <a:lumMod val="75000"/>
                  </a:srgbClr>
                </a:solidFill>
                <a:latin typeface="黑体" panose="02010609060101010101" pitchFamily="49" charset="-122"/>
                <a:ea typeface="方正姚体" panose="02010601030101010101"/>
                <a:cs typeface="方正姚体" panose="02010601030101010101" charset="-122"/>
              </a:rPr>
              <a:t> </a:t>
            </a:r>
            <a:endParaRPr lang="zh-CN" altLang="zh-CN" sz="3200" b="1" dirty="0">
              <a:solidFill>
                <a:srgbClr val="E88651">
                  <a:lumMod val="75000"/>
                </a:srgbClr>
              </a:solidFill>
              <a:latin typeface="黑体" panose="02010609060101010101" pitchFamily="49" charset="-122"/>
              <a:ea typeface="方正姚体" panose="02010601030101010101"/>
              <a:cs typeface="方正姚体" panose="02010601030101010101" charset="-122"/>
            </a:endParaRPr>
          </a:p>
        </p:txBody>
      </p:sp>
    </p:spTree>
    <p:extLst>
      <p:ext uri="{BB962C8B-B14F-4D97-AF65-F5344CB8AC3E}">
        <p14:creationId xmlns:p14="http://schemas.microsoft.com/office/powerpoint/2010/main" xmlns="" val="357606023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6" presetClass="exit" presetSubtype="21" fill="hold" grpId="0" nodeType="clickEffect">
                                  <p:stCondLst>
                                    <p:cond delay="0"/>
                                  </p:stCondLst>
                                  <p:childTnLst>
                                    <p:animEffect transition="out" filter="barn(inVertical)">
                                      <p:cBhvr>
                                        <p:cTn id="31" dur="500"/>
                                        <p:tgtEl>
                                          <p:spTgt spid="11"/>
                                        </p:tgtEl>
                                      </p:cBhvr>
                                    </p:animEffect>
                                    <p:set>
                                      <p:cBhvr>
                                        <p:cTn id="3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P spid="10" grpId="0" animBg="1"/>
      <p:bldP spid="1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217455"/>
            <a:ext cx="10807700" cy="420890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为了除去粗盐中的</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Ca</a:t>
            </a:r>
            <a:r>
              <a:rPr lang="en-US" altLang="zh-CN" sz="3200" b="1" baseline="300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Mg</a:t>
            </a:r>
            <a:r>
              <a:rPr lang="en-US" altLang="zh-CN" sz="3200" b="1" baseline="300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和</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泥沙</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可将粗盐溶于水</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然后进行下列五项操作</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NEU-BZ-S92"/>
                <a:ea typeface="宋体" panose="02010600030101010101" pitchFamily="2" charset="-122"/>
                <a:cs typeface="宋体" panose="02010600030101010101" pitchFamily="2" charset="-122"/>
              </a:rPr>
              <a:t>①</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过滤</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NEU-BZ-S92"/>
                <a:ea typeface="宋体" panose="02010600030101010101" pitchFamily="2" charset="-122"/>
                <a:cs typeface="宋体" panose="02010600030101010101" pitchFamily="2" charset="-122"/>
              </a:rPr>
              <a:t>②</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加过量的</a:t>
            </a:r>
            <a:r>
              <a:rPr lang="en-US" altLang="zh-CN" sz="3200" b="1" dirty="0" err="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NaOH</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溶液</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NEU-BZ-S92"/>
                <a:ea typeface="宋体" panose="02010600030101010101" pitchFamily="2" charset="-122"/>
                <a:cs typeface="宋体" panose="02010600030101010101" pitchFamily="2" charset="-122"/>
              </a:rPr>
              <a:t>③</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加适量的盐酸</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NEU-BZ-S92"/>
                <a:ea typeface="宋体" panose="02010600030101010101" pitchFamily="2" charset="-122"/>
                <a:cs typeface="宋体" panose="02010600030101010101" pitchFamily="2" charset="-122"/>
              </a:rPr>
              <a:t>④</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加过量的</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Na</a:t>
            </a:r>
            <a:r>
              <a:rPr lang="en-US" altLang="zh-CN" sz="3200" b="1" baseline="-250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溶液</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NEU-BZ-S92"/>
                <a:ea typeface="宋体" panose="02010600030101010101" pitchFamily="2" charset="-122"/>
                <a:cs typeface="宋体" panose="02010600030101010101" pitchFamily="2" charset="-122"/>
              </a:rPr>
              <a:t>⑤</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加过量的</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BaCl</a:t>
            </a:r>
            <a:r>
              <a:rPr lang="en-US" altLang="zh-CN" sz="3200" b="1" baseline="-250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溶液。下列操作顺序中最合适的是</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effectLst/>
                <a:latin typeface="NEU-BZ-S92"/>
                <a:ea typeface="宋体" panose="02010600030101010101" pitchFamily="2" charset="-122"/>
                <a:cs typeface="宋体" panose="02010600030101010101" pitchFamily="2" charset="-122"/>
              </a:rPr>
              <a:t>②④⑤①③</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B</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NEU-BZ-S92"/>
                <a:ea typeface="宋体" panose="02010600030101010101" pitchFamily="2" charset="-122"/>
                <a:cs typeface="宋体" panose="02010600030101010101" pitchFamily="2" charset="-122"/>
              </a:rPr>
              <a:t>⑤④②③①</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effectLst/>
                <a:latin typeface="NEU-BZ-S92"/>
                <a:ea typeface="宋体" panose="02010600030101010101" pitchFamily="2" charset="-122"/>
                <a:cs typeface="宋体" panose="02010600030101010101" pitchFamily="2" charset="-122"/>
              </a:rPr>
              <a:t>⑤②④③①</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D</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NEU-BZ-S92"/>
                <a:ea typeface="宋体" panose="02010600030101010101" pitchFamily="2" charset="-122"/>
                <a:cs typeface="宋体" panose="02010600030101010101" pitchFamily="2" charset="-122"/>
              </a:rPr>
              <a:t>②⑤④①③</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984591000"/>
              </p:ext>
            </p:extLst>
          </p:nvPr>
        </p:nvGraphicFramePr>
        <p:xfrm>
          <a:off x="6731740" y="1313322"/>
          <a:ext cx="1211262" cy="503237"/>
        </p:xfrm>
        <a:graphic>
          <a:graphicData uri="http://schemas.openxmlformats.org/presentationml/2006/ole">
            <p:oleObj spid="_x0000_s12317" name="文档" r:id="rId3" imgW="439484" imgH="178252" progId="Word.Document.12">
              <p:embed/>
            </p:oleObj>
          </a:graphicData>
        </a:graphic>
      </p:graphicFrame>
    </p:spTree>
    <p:extLst>
      <p:ext uri="{BB962C8B-B14F-4D97-AF65-F5344CB8AC3E}">
        <p14:creationId xmlns:p14="http://schemas.microsoft.com/office/powerpoint/2010/main" xmlns="" val="1863058201"/>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barn(inVertical)">
                                      <p:cBhvr>
                                        <p:cTn id="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895602"/>
            <a:ext cx="10807700" cy="299043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下列各组常见的固体物质中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用水不能区分的是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A.NaOH</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B.CuSO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SO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C.Na</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D.NaCl</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KCl</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92933693"/>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588528"/>
            <a:ext cx="10807700" cy="535415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A.NaOH</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溶于水分别放热、吸热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会使溶液的温度升高、降低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现象不同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可以鉴别</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故选项错误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;B.CuSO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SO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均易溶于水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分别形成蓝色溶液、无色溶液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现象不同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可以鉴别</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故选项错误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;C.CaCO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难溶于水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易溶于水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分别加入水中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有固体存在的是碳酸钙</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溶于水的是碳酸钠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用水可以鉴别</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故选项错误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氯化钠、氯化钾均易溶于水形成无色溶液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且溶于水均无明显的温度变化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用水不能鉴别</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故选项正确。故选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14735170"/>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505400"/>
            <a:ext cx="10807700" cy="53322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下列有关化肥的说法正确的是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配制番茄的无土栽培营养液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需要的复合肥是尿素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[CO(NH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鉴别磷矿粉、氯化钾、硝酸铵时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与熟石灰混合研磨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能被鉴别出的是硝酸铵</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某农场种植的棉花</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枝叶生长不茂盛且叶片发黄需施</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农作物生长需要化肥来增加产量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故过量施用化肥不会对环境造成污染</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2337283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595616"/>
            <a:ext cx="10807700" cy="358136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尿素属于氮肥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不是复合肥料</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硝酸铵是铵态氮肥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与熟石灰混合研磨会生成氨气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故可以鉴别出来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枝叶生长不茂盛且叶片发黄需施氮肥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属于磷肥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适量施用化肥有利于提高农作物的产量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但过量施用会造成土壤板结硬化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污染环境</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3998620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630092"/>
            <a:ext cx="10807700" cy="239950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雾霾严重影响人们的生活和健康。某地区的雾霾中可能含有如下可溶性物质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NaNO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BaCl</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MgCl</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SO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。某同学收集了该地区的雾霾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经必要的处理后得到试样溶液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设计并完成了如图所示实验。</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4" name="Z94.eps" descr="id:2147506906;FounderCES"/>
          <p:cNvPicPr>
            <a:picLocks noChangeAspect="1"/>
          </p:cNvPicPr>
          <p:nvPr/>
        </p:nvPicPr>
        <p:blipFill>
          <a:blip r:embed="rId2">
            <a:clrChange>
              <a:clrFrom>
                <a:srgbClr val="FFFFFF"/>
              </a:clrFrom>
              <a:clrTo>
                <a:srgbClr val="FFFFFF">
                  <a:alpha val="0"/>
                </a:srgbClr>
              </a:clrTo>
            </a:clrChange>
          </a:blip>
          <a:stretch>
            <a:fillRect/>
          </a:stretch>
        </p:blipFill>
        <p:spPr>
          <a:xfrm>
            <a:off x="692150" y="3204165"/>
            <a:ext cx="10807700" cy="2456405"/>
          </a:xfrm>
          <a:prstGeom prst="rect">
            <a:avLst/>
          </a:prstGeom>
        </p:spPr>
      </p:pic>
    </p:spTree>
    <p:extLst>
      <p:ext uri="{BB962C8B-B14F-4D97-AF65-F5344CB8AC3E}">
        <p14:creationId xmlns:p14="http://schemas.microsoft.com/office/powerpoint/2010/main" xmlns="" val="2456104621"/>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408581"/>
            <a:ext cx="10807700" cy="358136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根据以上实验操作与现象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该同学得出的结论不正确的是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试样溶液中可能含有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NaNO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BaCl</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沉淀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的化学式为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试样溶液中一定含有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MgCl</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SO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该实验中涉及的化学反应不一定是复分解反应</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89342261"/>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692150" y="557355"/>
            <a:ext cx="10807700" cy="53322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试样溶液中加入过量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Ba(OH)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溶液生成氨气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则试样中含有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加入过量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Ba(OH)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溶液后产生沉淀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且沉淀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加入足量稀硝酸后部分溶解</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推断试样中含有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MgCl</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SO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MgCl</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Ba(OH)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反应生成溶于稀硝酸的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Mg(OH)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SO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Ba(OH)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反应生成不溶于稀硝酸的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BaSO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SO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BaCl</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不能共存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BaCl</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一定不存在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向溶液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中通入二氧化碳得到溶液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、沉淀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溶液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中加入硝酸银溶液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生成白色沉淀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说明含有氯离子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沉淀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即为二氧化碳与过量氢氧化钡溶液反应生成的碳酸钡沉淀</a:t>
            </a:r>
            <a:r>
              <a:rPr lang="zh-CN" altLang="zh-CN" sz="3200" b="1"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36228659"/>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2422836"/>
            <a:ext cx="10807700" cy="180857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由以上分析可知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该试样中一定含有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MgCl</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SO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不含有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BaCl</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可能含有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NaNO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75462802"/>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536573"/>
            <a:ext cx="7951095" cy="5410712"/>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现有盐酸和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CaCl</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的混合溶液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向其中逐滴加入过量的碳酸钠溶液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溶液的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pH</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随加入碳酸钠溶液的量的变化关系如图所示。</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向混合溶液中加入碳酸钠溶液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先观察到的现象是</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pH=7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的过程中发生反应的化学方程式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pH&gt;7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溶液中的阴离子是</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填离子符号</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4" name="Z95.eps" descr="id:2147506913;FounderCES"/>
          <p:cNvPicPr/>
          <p:nvPr/>
        </p:nvPicPr>
        <p:blipFill>
          <a:blip r:embed="rId2">
            <a:clrChange>
              <a:clrFrom>
                <a:srgbClr val="FFFFFF"/>
              </a:clrFrom>
              <a:clrTo>
                <a:srgbClr val="FFFFFF">
                  <a:alpha val="0"/>
                </a:srgbClr>
              </a:clrTo>
            </a:clrChange>
          </a:blip>
          <a:stretch>
            <a:fillRect/>
          </a:stretch>
        </p:blipFill>
        <p:spPr>
          <a:xfrm>
            <a:off x="8643245" y="1800638"/>
            <a:ext cx="3253161" cy="3090401"/>
          </a:xfrm>
          <a:prstGeom prst="rect">
            <a:avLst/>
          </a:prstGeom>
        </p:spPr>
      </p:pic>
    </p:spTree>
    <p:extLst>
      <p:ext uri="{BB962C8B-B14F-4D97-AF65-F5344CB8AC3E}">
        <p14:creationId xmlns:p14="http://schemas.microsoft.com/office/powerpoint/2010/main" xmlns="" val="2562386819"/>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2409759285"/>
              </p:ext>
            </p:extLst>
          </p:nvPr>
        </p:nvGraphicFramePr>
        <p:xfrm>
          <a:off x="692150" y="2127367"/>
          <a:ext cx="10807700" cy="2607881"/>
        </p:xfrm>
        <a:graphic>
          <a:graphicData uri="http://schemas.openxmlformats.org/presentationml/2006/ole">
            <p:oleObj spid="_x0000_s2082" name="文档" r:id="rId3" imgW="3826154" imgH="923245" progId="Word.Document.12">
              <p:embed/>
            </p:oleObj>
          </a:graphicData>
        </a:graphic>
      </p:graphicFrame>
      <p:sp>
        <p:nvSpPr>
          <p:cNvPr id="4" name="矩形 3">
            <a:extLst>
              <a:ext uri="{FF2B5EF4-FFF2-40B4-BE49-F238E27FC236}">
                <a16:creationId xmlns="" xmlns:a16="http://schemas.microsoft.com/office/drawing/2014/main" id="{8A90BD6A-DAC1-4175-BADE-A70FD2E31095}"/>
              </a:ext>
            </a:extLst>
          </p:cNvPr>
          <p:cNvSpPr/>
          <p:nvPr/>
        </p:nvSpPr>
        <p:spPr>
          <a:xfrm>
            <a:off x="3949094" y="3053564"/>
            <a:ext cx="740015"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6" name="矩形 5">
            <a:extLst>
              <a:ext uri="{FF2B5EF4-FFF2-40B4-BE49-F238E27FC236}">
                <a16:creationId xmlns="" xmlns:a16="http://schemas.microsoft.com/office/drawing/2014/main" id="{8A90BD6A-DAC1-4175-BADE-A70FD2E31095}"/>
              </a:ext>
            </a:extLst>
          </p:cNvPr>
          <p:cNvSpPr/>
          <p:nvPr/>
        </p:nvSpPr>
        <p:spPr>
          <a:xfrm>
            <a:off x="5846931" y="3053564"/>
            <a:ext cx="747415"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Tree>
    <p:extLst>
      <p:ext uri="{BB962C8B-B14F-4D97-AF65-F5344CB8AC3E}">
        <p14:creationId xmlns:p14="http://schemas.microsoft.com/office/powerpoint/2010/main" xmlns="" val="67922882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546964"/>
            <a:ext cx="10807700" cy="541071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碳酸钠首先与盐酸反应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反应完成后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碳酸钠再与氯化钙反应生成沉淀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所以先观察到的现象是溶液中有气泡生成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;(2)pH=7</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时说明溶液中盐酸反应完毕</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发生的是碳酸钠和氯化钙的反应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碳酸钠和氯化钙反应生成碳酸钙沉淀和氯化钠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反应的化学方程式为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CaCl</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smtClean="0">
                <a:solidFill>
                  <a:srgbClr val="000000"/>
                </a:solidFill>
                <a:latin typeface="NEU-BZ-S92"/>
                <a:ea typeface="宋体" panose="02010600030101010101" pitchFamily="2" charset="-122"/>
                <a:cs typeface="Times New Roman" panose="02020603050405020304" pitchFamily="18" charset="0"/>
              </a:rPr>
              <a:t>══</a:t>
            </a:r>
            <a:r>
              <a:rPr lang="zh-CN" altLang="en-US" sz="3200" b="1" dirty="0" smtClean="0">
                <a:solidFill>
                  <a:srgbClr val="000000"/>
                </a:solidFill>
                <a:latin typeface="NEU-BZ-S92"/>
                <a:ea typeface="宋体" panose="02010600030101010101" pitchFamily="2" charset="-122"/>
                <a:cs typeface="Times New Roman" panose="02020603050405020304" pitchFamily="18" charset="0"/>
              </a:rPr>
              <a:t> </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2NaCl+CaCO</a:t>
            </a:r>
            <a:r>
              <a:rPr lang="en-US" altLang="zh-CN" sz="3200" b="1" baseline="-25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pH&gt;7</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盐酸、氯化钙均已完全反应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盐酸和碳酸钠反应生成氯化钠、水和二氧化碳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碳酸钠和氯化钙反应生成碳酸钙和氯化钠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所以此时</a:t>
            </a:r>
            <a:r>
              <a:rPr lang="zh-CN" altLang="zh-CN" sz="3200" b="1"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溶液中</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的溶质是氯化钠和过量的碳酸钠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故阴离子是氯离子和碳酸根离子。</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70502793"/>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2403865"/>
            <a:ext cx="10807700" cy="12176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溶液中有气泡产生</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(2)CaCl</a:t>
            </a:r>
            <a:r>
              <a:rPr lang="en-US" altLang="zh-CN" sz="3200" b="1" baseline="-250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+Na</a:t>
            </a:r>
            <a:r>
              <a:rPr lang="en-US" altLang="zh-CN" sz="3200" b="1" baseline="-250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effectLst/>
                <a:latin typeface="NEU-BZ-S92"/>
                <a:ea typeface="宋体" panose="02010600030101010101" pitchFamily="2" charset="-122"/>
                <a:cs typeface="Times New Roman" panose="02020603050405020304" pitchFamily="18" charset="0"/>
              </a:rPr>
              <a:t>══</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2NaCl+CaCO</a:t>
            </a:r>
            <a:r>
              <a:rPr lang="en-US" altLang="zh-CN" sz="3200" b="1" baseline="-250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457846080"/>
              </p:ext>
            </p:extLst>
          </p:nvPr>
        </p:nvGraphicFramePr>
        <p:xfrm>
          <a:off x="787545" y="3680265"/>
          <a:ext cx="10807700" cy="624307"/>
        </p:xfrm>
        <a:graphic>
          <a:graphicData uri="http://schemas.openxmlformats.org/presentationml/2006/ole">
            <p:oleObj spid="_x0000_s13338" name="文档" r:id="rId3" imgW="3826154" imgH="221018" progId="Word.Document.12">
              <p:embed/>
            </p:oleObj>
          </a:graphicData>
        </a:graphic>
      </p:graphicFrame>
    </p:spTree>
    <p:extLst>
      <p:ext uri="{BB962C8B-B14F-4D97-AF65-F5344CB8AC3E}">
        <p14:creationId xmlns:p14="http://schemas.microsoft.com/office/powerpoint/2010/main" xmlns="" val="166048782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370321"/>
            <a:ext cx="10807700" cy="180857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空气中氮气的含量最多</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氮气在高温、高能量条件下可与某些物质发生反应。图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是以空气和其他必要的原料合成氮肥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的工业流程。请按要求回答下列问题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图片 2"/>
          <p:cNvPicPr>
            <a:picLocks noChangeAspect="1"/>
          </p:cNvPicPr>
          <p:nvPr/>
        </p:nvPicPr>
        <p:blipFill>
          <a:blip r:embed="rId2">
            <a:clrChange>
              <a:clrFrom>
                <a:srgbClr val="FFFFFF"/>
              </a:clrFrom>
              <a:clrTo>
                <a:srgbClr val="FFFFFF">
                  <a:alpha val="0"/>
                </a:srgbClr>
              </a:clrTo>
            </a:clrChange>
          </a:blip>
          <a:stretch>
            <a:fillRect/>
          </a:stretch>
        </p:blipFill>
        <p:spPr>
          <a:xfrm>
            <a:off x="692150" y="2364537"/>
            <a:ext cx="10807700" cy="3535697"/>
          </a:xfrm>
          <a:prstGeom prst="rect">
            <a:avLst/>
          </a:prstGeom>
        </p:spPr>
      </p:pic>
    </p:spTree>
    <p:extLst>
      <p:ext uri="{BB962C8B-B14F-4D97-AF65-F5344CB8AC3E}">
        <p14:creationId xmlns:p14="http://schemas.microsoft.com/office/powerpoint/2010/main" xmlns="" val="1324655050"/>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clrChange>
              <a:clrFrom>
                <a:srgbClr val="FFFFFF"/>
              </a:clrFrom>
              <a:clrTo>
                <a:srgbClr val="FFFFFF">
                  <a:alpha val="0"/>
                </a:srgbClr>
              </a:clrTo>
            </a:clrChange>
          </a:blip>
          <a:stretch>
            <a:fillRect/>
          </a:stretch>
        </p:blipFill>
        <p:spPr>
          <a:xfrm>
            <a:off x="4314855" y="867103"/>
            <a:ext cx="3562288" cy="4749719"/>
          </a:xfrm>
          <a:prstGeom prst="rect">
            <a:avLst/>
          </a:prstGeom>
        </p:spPr>
      </p:pic>
    </p:spTree>
    <p:extLst>
      <p:ext uri="{BB962C8B-B14F-4D97-AF65-F5344CB8AC3E}">
        <p14:creationId xmlns:p14="http://schemas.microsoft.com/office/powerpoint/2010/main" xmlns="" val="311734998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546964"/>
            <a:ext cx="10807700" cy="541071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步骤</a:t>
            </a: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中发生的是</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填</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物理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化学</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变化。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写出步骤</a:t>
            </a: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中发生反应的化学方程式</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p>
          <a:p>
            <a:pPr>
              <a:lnSpc>
                <a:spcPct val="120000"/>
              </a:lnSpc>
              <a:spcAft>
                <a:spcPts val="0"/>
              </a:spcAft>
              <a:tabLst>
                <a:tab pos="1029335" algn="l"/>
                <a:tab pos="1850390" algn="l"/>
                <a:tab pos="2538095" algn="l"/>
                <a:tab pos="3221990" algn="l"/>
              </a:tabLst>
            </a:pP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上述化学反应中属于化合反应的有</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个。</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是化肥硝酸铵包装袋上的部分说明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硝酸铵应具有的性质是</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填字母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易溶于</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水</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挥发性</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C</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受热易分解</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施用该类肥料时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要避免与碱性物质混合使用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写出硝酸铵与熟石灰反应的化学方程式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1190280"/>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774756"/>
            <a:ext cx="10807700" cy="47632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从空气中分离出原有的氮气和氧气是利用二者的沸点不同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没有产生新的物质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发生的是物理变化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步骤</a:t>
            </a: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是氨气与氧气在加热及催化剂的条件下反应产生一氧化氮和水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步骤</a:t>
            </a: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是氮气与氢气合成氨气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属于化合反应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步骤</a:t>
            </a: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是氨气与氧气在加热及催化剂的条件下反应产生一氧化氮和水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不属于基本反应类型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步骤</a:t>
            </a:r>
            <a:r>
              <a:rPr lang="zh-CN" altLang="zh-CN" sz="3200" b="1" dirty="0">
                <a:solidFill>
                  <a:srgbClr val="000000"/>
                </a:solidFill>
                <a:latin typeface="NEU-BZ-S92"/>
                <a:ea typeface="宋体" panose="02010600030101010101" pitchFamily="2" charset="-122"/>
                <a:cs typeface="宋体" panose="02010600030101010101" pitchFamily="2" charset="-122"/>
              </a:rPr>
              <a:t>④</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是一氧化氮、水与氧气合成硝酸</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属于化合反应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步骤</a:t>
            </a:r>
            <a:r>
              <a:rPr lang="zh-CN" altLang="zh-CN" sz="3200" b="1" dirty="0">
                <a:solidFill>
                  <a:srgbClr val="000000"/>
                </a:solidFill>
                <a:latin typeface="NEU-BZ-S92"/>
                <a:ea typeface="宋体" panose="02010600030101010101" pitchFamily="2" charset="-122"/>
                <a:cs typeface="宋体" panose="02010600030101010101" pitchFamily="2" charset="-122"/>
              </a:rPr>
              <a:t>⑤</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是硝酸与氨气合成硝酸铵</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属于化合反应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因此化合反应是</a:t>
            </a:r>
            <a:r>
              <a:rPr lang="zh-CN" altLang="zh-CN" sz="3200" b="1" dirty="0">
                <a:solidFill>
                  <a:srgbClr val="000000"/>
                </a:solidFill>
                <a:latin typeface="NEU-BZ-S92"/>
                <a:ea typeface="宋体" panose="02010600030101010101" pitchFamily="2" charset="-122"/>
                <a:cs typeface="宋体" panose="02010600030101010101" pitchFamily="2" charset="-122"/>
              </a:rPr>
              <a:t>②④⑤</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1349009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782422"/>
            <a:ext cx="10807700" cy="481978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由标签中的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防潮防晒</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易溶于水且受热易分解</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不能说明硝酸铵具有挥发性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硝酸铵与氢氧化钙反应产生硝酸钙、水和氨气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反应的方程式为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2NH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+Ca(OH)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NEU-BZ-S92"/>
                <a:ea typeface="宋体" panose="02010600030101010101" pitchFamily="2" charset="-122"/>
                <a:cs typeface="Times New Roman" panose="02020603050405020304" pitchFamily="18" charset="0"/>
              </a:rPr>
              <a:t>══</a:t>
            </a: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O+2NH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3200" b="1"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物理　</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(2)4NH</a:t>
            </a:r>
            <a:r>
              <a:rPr lang="en-US" altLang="zh-CN" sz="3200" b="1" baseline="-25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+5O</a:t>
            </a:r>
            <a:r>
              <a:rPr lang="en-US" altLang="zh-CN" sz="3200" b="1" baseline="-25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en-US" sz="3200" b="1" baseline="-25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4NO+6H</a:t>
            </a:r>
            <a:r>
              <a:rPr lang="en-US" altLang="zh-CN" sz="3200" b="1" baseline="-25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2NH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+Ca(OH)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NEU-BZ-S92"/>
                <a:ea typeface="宋体" panose="02010600030101010101" pitchFamily="2" charset="-122"/>
                <a:cs typeface="Times New Roman" panose="02020603050405020304" pitchFamily="18" charset="0"/>
              </a:rPr>
              <a:t>══</a:t>
            </a: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O+2NH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p:txBody>
      </p:sp>
      <p:pic>
        <p:nvPicPr>
          <p:cNvPr id="5" name="图片 4"/>
          <p:cNvPicPr/>
          <p:nvPr/>
        </p:nvPicPr>
        <p:blipFill>
          <a:blip r:embed="rId2">
            <a:clrChange>
              <a:clrFrom>
                <a:srgbClr val="FFFFFF"/>
              </a:clrFrom>
              <a:clrTo>
                <a:srgbClr val="FFFFFF">
                  <a:alpha val="0"/>
                </a:srgbClr>
              </a:clrTo>
            </a:clrChange>
          </a:blip>
          <a:stretch>
            <a:fillRect/>
          </a:stretch>
        </p:blipFill>
        <p:spPr>
          <a:xfrm>
            <a:off x="3203286" y="3805350"/>
            <a:ext cx="899618" cy="579611"/>
          </a:xfrm>
          <a:prstGeom prst="rect">
            <a:avLst/>
          </a:prstGeom>
        </p:spPr>
      </p:pic>
    </p:spTree>
    <p:extLst>
      <p:ext uri="{BB962C8B-B14F-4D97-AF65-F5344CB8AC3E}">
        <p14:creationId xmlns:p14="http://schemas.microsoft.com/office/powerpoint/2010/main" xmlns="" val="4133437703"/>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barn(inVertical)">
                                      <p:cBhvr>
                                        <p:cTn id="10" dur="500"/>
                                        <p:tgtEl>
                                          <p:spTgt spid="2">
                                            <p:txEl>
                                              <p:pRg st="2" end="2"/>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barn(inVertical)">
                                      <p:cBhvr>
                                        <p:cTn id="13" dur="500"/>
                                        <p:tgtEl>
                                          <p:spTgt spid="2">
                                            <p:txEl>
                                              <p:pRg st="3" end="3"/>
                                            </p:txEl>
                                          </p:spTgt>
                                        </p:tgtEl>
                                      </p:cBhvr>
                                    </p:animEffect>
                                  </p:childTnLst>
                                </p:cTn>
                              </p:par>
                              <p:par>
                                <p:cTn id="14" presetID="16" presetClass="entr" presetSubtype="21" fill="hold" nodeType="withEffect">
                                  <p:stCondLst>
                                    <p:cond delay="0"/>
                                  </p:stCondLst>
                                  <p:childTnLst>
                                    <p:set>
                                      <p:cBhvr>
                                        <p:cTn id="15" dur="1" fill="hold">
                                          <p:stCondLst>
                                            <p:cond delay="0"/>
                                          </p:stCondLst>
                                        </p:cTn>
                                        <p:tgtEl>
                                          <p:spTgt spid="2">
                                            <p:txEl>
                                              <p:pRg st="4" end="4"/>
                                            </p:txEl>
                                          </p:spTgt>
                                        </p:tgtEl>
                                        <p:attrNameLst>
                                          <p:attrName>style.visibility</p:attrName>
                                        </p:attrNameLst>
                                      </p:cBhvr>
                                      <p:to>
                                        <p:strVal val="visible"/>
                                      </p:to>
                                    </p:set>
                                    <p:animEffect transition="in" filter="barn(inVertical)">
                                      <p:cBhvr>
                                        <p:cTn id="16" dur="500"/>
                                        <p:tgtEl>
                                          <p:spTgt spid="2">
                                            <p:txEl>
                                              <p:pRg st="4" end="4"/>
                                            </p:txEl>
                                          </p:spTgt>
                                        </p:tgtEl>
                                      </p:cBhvr>
                                    </p:animEffect>
                                  </p:childTnLst>
                                </p:cTn>
                              </p:par>
                              <p:par>
                                <p:cTn id="17" presetID="16" presetClass="entr" presetSubtype="21"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arn(inVertical)">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2180083" y="2636520"/>
            <a:ext cx="1105802" cy="815646"/>
            <a:chOff x="-1604504" y="2147667"/>
            <a:chExt cx="3687215" cy="2719712"/>
          </a:xfrm>
        </p:grpSpPr>
        <p:cxnSp>
          <p:nvCxnSpPr>
            <p:cNvPr id="7" name="直接连接符 6"/>
            <p:cNvCxnSpPr/>
            <p:nvPr/>
          </p:nvCxnSpPr>
          <p:spPr>
            <a:xfrm flipH="1">
              <a:off x="-1604504" y="2687623"/>
              <a:ext cx="2592288" cy="2179756"/>
            </a:xfrm>
            <a:prstGeom prst="line">
              <a:avLst/>
            </a:prstGeom>
            <a:noFill/>
            <a:ln w="76200" cap="flat" cmpd="sng" algn="ctr">
              <a:solidFill>
                <a:schemeClr val="tx2">
                  <a:lumMod val="50000"/>
                </a:schemeClr>
              </a:solidFill>
              <a:prstDash val="solid"/>
            </a:ln>
            <a:effectLst/>
          </p:spPr>
        </p:cxnSp>
        <p:cxnSp>
          <p:nvCxnSpPr>
            <p:cNvPr id="8" name="直接连接符 7"/>
            <p:cNvCxnSpPr/>
            <p:nvPr/>
          </p:nvCxnSpPr>
          <p:spPr>
            <a:xfrm flipH="1">
              <a:off x="-509577" y="2147667"/>
              <a:ext cx="2592288" cy="2179756"/>
            </a:xfrm>
            <a:prstGeom prst="line">
              <a:avLst/>
            </a:prstGeom>
            <a:noFill/>
            <a:ln w="12700" cap="flat" cmpd="sng" algn="ctr">
              <a:solidFill>
                <a:schemeClr val="tx2">
                  <a:lumMod val="50000"/>
                </a:schemeClr>
              </a:solidFill>
              <a:prstDash val="solid"/>
            </a:ln>
            <a:effectLst/>
          </p:spPr>
        </p:cxnSp>
      </p:grpSp>
      <p:grpSp>
        <p:nvGrpSpPr>
          <p:cNvPr id="9" name="组合 8"/>
          <p:cNvGrpSpPr/>
          <p:nvPr/>
        </p:nvGrpSpPr>
        <p:grpSpPr>
          <a:xfrm flipH="1" flipV="1">
            <a:off x="8735898" y="2665586"/>
            <a:ext cx="1105803" cy="815646"/>
            <a:chOff x="-1604504" y="2147667"/>
            <a:chExt cx="3687215" cy="2719712"/>
          </a:xfrm>
        </p:grpSpPr>
        <p:cxnSp>
          <p:nvCxnSpPr>
            <p:cNvPr id="10" name="直接连接符 9"/>
            <p:cNvCxnSpPr/>
            <p:nvPr/>
          </p:nvCxnSpPr>
          <p:spPr>
            <a:xfrm flipH="1">
              <a:off x="-1604504" y="2687623"/>
              <a:ext cx="2592288" cy="2179756"/>
            </a:xfrm>
            <a:prstGeom prst="line">
              <a:avLst/>
            </a:prstGeom>
            <a:noFill/>
            <a:ln w="76200" cap="flat" cmpd="sng" algn="ctr">
              <a:solidFill>
                <a:sysClr val="windowText" lastClr="000000">
                  <a:lumMod val="85000"/>
                  <a:lumOff val="15000"/>
                </a:sysClr>
              </a:solidFill>
              <a:prstDash val="solid"/>
            </a:ln>
            <a:effectLst/>
          </p:spPr>
        </p:cxnSp>
        <p:cxnSp>
          <p:nvCxnSpPr>
            <p:cNvPr id="11" name="直接连接符 10"/>
            <p:cNvCxnSpPr/>
            <p:nvPr/>
          </p:nvCxnSpPr>
          <p:spPr>
            <a:xfrm flipH="1">
              <a:off x="-509577" y="2147667"/>
              <a:ext cx="2592288" cy="2179756"/>
            </a:xfrm>
            <a:prstGeom prst="line">
              <a:avLst/>
            </a:prstGeom>
            <a:noFill/>
            <a:ln w="12700" cap="flat" cmpd="sng" algn="ctr">
              <a:solidFill>
                <a:sysClr val="windowText" lastClr="000000">
                  <a:lumMod val="85000"/>
                  <a:lumOff val="15000"/>
                </a:sysClr>
              </a:solidFill>
              <a:prstDash val="solid"/>
            </a:ln>
            <a:effectLst/>
          </p:spPr>
        </p:cxnSp>
      </p:grpSp>
      <p:sp>
        <p:nvSpPr>
          <p:cNvPr id="12" name="文本框 11"/>
          <p:cNvSpPr txBox="1"/>
          <p:nvPr/>
        </p:nvSpPr>
        <p:spPr>
          <a:xfrm>
            <a:off x="2969260" y="2585720"/>
            <a:ext cx="6252845" cy="922020"/>
          </a:xfrm>
          <a:prstGeom prst="rect">
            <a:avLst/>
          </a:prstGeom>
          <a:noFill/>
        </p:spPr>
        <p:txBody>
          <a:bodyPr wrap="square" rtlCol="0">
            <a:spAutoFit/>
          </a:bodyPr>
          <a:lstStyle/>
          <a:p>
            <a:pPr algn="ctr"/>
            <a:r>
              <a:rPr lang="zh-CN" altLang="en-US" sz="5400" b="1" dirty="0">
                <a:solidFill>
                  <a:srgbClr val="4D4D4D"/>
                </a:solidFill>
                <a:latin typeface="方正姚体" panose="02010601030101010101" charset="-122"/>
                <a:ea typeface="方正姚体" panose="02010601030101010101" charset="-122"/>
                <a:cs typeface="方正姚体" panose="02010601030101010101" charset="-122"/>
                <a:sym typeface="+mn-ea"/>
              </a:rPr>
              <a:t>规律方法探究</a:t>
            </a:r>
          </a:p>
        </p:txBody>
      </p:sp>
    </p:spTree>
    <p:extLst>
      <p:ext uri="{BB962C8B-B14F-4D97-AF65-F5344CB8AC3E}">
        <p14:creationId xmlns:p14="http://schemas.microsoft.com/office/powerpoint/2010/main" xmlns="" val="3519169660"/>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629259"/>
            <a:ext cx="7720821" cy="5410712"/>
          </a:xfrm>
          <a:prstGeom prst="rect">
            <a:avLst/>
          </a:prstGeom>
        </p:spPr>
        <p:txBody>
          <a:bodyPr wrap="square">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NEU-BZ-S92"/>
                <a:ea typeface="Arial" panose="020B0604020202020204" pitchFamily="34" charset="0"/>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右图是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牌发酵粉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的部分信息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课外化学兴趣小组的同学对其进行了如下探究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请你完成相应填空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查阅资料</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酒石酸是一种易溶解于水的固体有机酸</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发酵粉能够使面团松软、发泡是因为发酵粉产生了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(3)Na</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受热不分解。</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Z121.eps" descr="id:2147506934;FounderCES"/>
          <p:cNvPicPr/>
          <p:nvPr/>
        </p:nvPicPr>
        <p:blipFill>
          <a:blip r:embed="rId2">
            <a:clrChange>
              <a:clrFrom>
                <a:srgbClr val="FFFFFF"/>
              </a:clrFrom>
              <a:clrTo>
                <a:srgbClr val="FFFFFF">
                  <a:alpha val="0"/>
                </a:srgbClr>
              </a:clrTo>
            </a:clrChange>
          </a:blip>
          <a:stretch>
            <a:fillRect/>
          </a:stretch>
        </p:blipFill>
        <p:spPr>
          <a:xfrm>
            <a:off x="8412971" y="1616397"/>
            <a:ext cx="3401516" cy="3777615"/>
          </a:xfrm>
          <a:prstGeom prst="rect">
            <a:avLst/>
          </a:prstGeom>
        </p:spPr>
      </p:pic>
      <p:grpSp>
        <p:nvGrpSpPr>
          <p:cNvPr id="7" name="组合 6"/>
          <p:cNvGrpSpPr/>
          <p:nvPr/>
        </p:nvGrpSpPr>
        <p:grpSpPr>
          <a:xfrm>
            <a:off x="2" y="151371"/>
            <a:ext cx="11731332" cy="433754"/>
            <a:chOff x="381000" y="205656"/>
            <a:chExt cx="11731332" cy="433754"/>
          </a:xfrm>
        </p:grpSpPr>
        <p:sp>
          <p:nvSpPr>
            <p:cNvPr id="8" name="矩形 7"/>
            <p:cNvSpPr/>
            <p:nvPr/>
          </p:nvSpPr>
          <p:spPr>
            <a:xfrm>
              <a:off x="1999940" y="230648"/>
              <a:ext cx="192275" cy="401795"/>
            </a:xfrm>
            <a:prstGeom prst="rect">
              <a:avLst/>
            </a:prstGeom>
            <a:noFill/>
            <a:ln w="19050">
              <a:solidFill>
                <a:schemeClr val="accent4">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grpSp>
          <p:nvGrpSpPr>
            <p:cNvPr id="10" name="组合 9"/>
            <p:cNvGrpSpPr/>
            <p:nvPr/>
          </p:nvGrpSpPr>
          <p:grpSpPr>
            <a:xfrm>
              <a:off x="381000" y="205656"/>
              <a:ext cx="11731332" cy="433754"/>
              <a:chOff x="3048000" y="2286000"/>
              <a:chExt cx="4981307" cy="457200"/>
            </a:xfrm>
          </p:grpSpPr>
          <p:sp>
            <p:nvSpPr>
              <p:cNvPr id="11" name="矩形 10"/>
              <p:cNvSpPr/>
              <p:nvPr/>
            </p:nvSpPr>
            <p:spPr>
              <a:xfrm>
                <a:off x="3048000" y="2286000"/>
                <a:ext cx="953021" cy="457200"/>
              </a:xfrm>
              <a:prstGeom prst="rect">
                <a:avLst/>
              </a:prstGeom>
              <a:solidFill>
                <a:srgbClr val="74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rPr>
                  <a:t>归类</a:t>
                </a:r>
                <a:r>
                  <a:rPr lang="zh-CN" altLang="en-US" sz="2800" b="1" dirty="0" smtClean="0">
                    <a:solidFill>
                      <a:schemeClr val="bg1"/>
                    </a:solidFill>
                  </a:rPr>
                  <a:t>示例一</a:t>
                </a:r>
              </a:p>
            </p:txBody>
          </p:sp>
          <p:sp>
            <p:nvSpPr>
              <p:cNvPr id="12" name="矩形 11"/>
              <p:cNvSpPr/>
              <p:nvPr/>
            </p:nvSpPr>
            <p:spPr>
              <a:xfrm>
                <a:off x="4076665" y="2286000"/>
                <a:ext cx="3952642" cy="457200"/>
              </a:xfrm>
              <a:prstGeom prst="rect">
                <a:avLst/>
              </a:prstGeom>
              <a:gradFill flip="none" rotWithShape="1">
                <a:gsLst>
                  <a:gs pos="0">
                    <a:srgbClr val="DCDCDC">
                      <a:shade val="30000"/>
                      <a:satMod val="115000"/>
                    </a:srgbClr>
                  </a:gs>
                  <a:gs pos="51000">
                    <a:srgbClr val="DCDCDC">
                      <a:shade val="67500"/>
                      <a:satMod val="115000"/>
                    </a:srgbClr>
                  </a:gs>
                  <a:gs pos="73000">
                    <a:srgbClr val="DCDCDC">
                      <a:shade val="100000"/>
                      <a:satMod val="115000"/>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bg1"/>
                    </a:solidFill>
                  </a:rPr>
                  <a:t>常见的盐的性质探究</a:t>
                </a:r>
              </a:p>
            </p:txBody>
          </p:sp>
        </p:grpSp>
      </p:grpSp>
    </p:spTree>
    <p:extLst>
      <p:ext uri="{BB962C8B-B14F-4D97-AF65-F5344CB8AC3E}">
        <p14:creationId xmlns:p14="http://schemas.microsoft.com/office/powerpoint/2010/main" xmlns="" val="138581710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367017"/>
            <a:ext cx="10807700" cy="358136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提出问题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NaHCO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在发酵粉加水或加热时如何产生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猜想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乙</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酒石酸与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NaHCO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在溶液中反应产生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丙</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:NaHCO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受热产生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3530516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692150" y="264225"/>
            <a:ext cx="10807700" cy="299043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粗盐提纯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除去其中的不溶性杂质</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实验步骤</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溶解</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过滤</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蒸发</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计算产率。</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蒸发</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蒸发时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要用</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玻璃棒</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不断搅拌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当蒸发皿中出现</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较多固体</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停止加热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利用</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余热</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使滤液蒸干。</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玻璃棒的作用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472674841"/>
              </p:ext>
            </p:extLst>
          </p:nvPr>
        </p:nvGraphicFramePr>
        <p:xfrm>
          <a:off x="692150" y="3299939"/>
          <a:ext cx="10807700" cy="3264675"/>
        </p:xfrm>
        <a:graphic>
          <a:graphicData uri="http://schemas.openxmlformats.org/presentationml/2006/ole">
            <p:oleObj spid="_x0000_s3106" name="文档" r:id="rId3" imgW="3826154" imgH="1155764" progId="Word.Document.12">
              <p:embed/>
            </p:oleObj>
          </a:graphicData>
        </a:graphic>
      </p:graphicFrame>
      <p:sp>
        <p:nvSpPr>
          <p:cNvPr id="5" name="矩形 4">
            <a:extLst>
              <a:ext uri="{FF2B5EF4-FFF2-40B4-BE49-F238E27FC236}">
                <a16:creationId xmlns="" xmlns:a16="http://schemas.microsoft.com/office/drawing/2014/main" id="{8A90BD6A-DAC1-4175-BADE-A70FD2E31095}"/>
              </a:ext>
            </a:extLst>
          </p:cNvPr>
          <p:cNvSpPr/>
          <p:nvPr/>
        </p:nvSpPr>
        <p:spPr>
          <a:xfrm>
            <a:off x="4522785" y="933815"/>
            <a:ext cx="79797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6" name="直接连接符 5">
            <a:extLst>
              <a:ext uri="{FF2B5EF4-FFF2-40B4-BE49-F238E27FC236}">
                <a16:creationId xmlns="" xmlns:a16="http://schemas.microsoft.com/office/drawing/2014/main" id="{94F29B7E-74BF-4821-88B9-C8400B1817B7}"/>
              </a:ext>
            </a:extLst>
          </p:cNvPr>
          <p:cNvCxnSpPr>
            <a:cxnSpLocks/>
          </p:cNvCxnSpPr>
          <p:nvPr/>
        </p:nvCxnSpPr>
        <p:spPr>
          <a:xfrm>
            <a:off x="4522785" y="1390767"/>
            <a:ext cx="79797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 xmlns:a16="http://schemas.microsoft.com/office/drawing/2014/main" id="{8A90BD6A-DAC1-4175-BADE-A70FD2E31095}"/>
              </a:ext>
            </a:extLst>
          </p:cNvPr>
          <p:cNvSpPr/>
          <p:nvPr/>
        </p:nvSpPr>
        <p:spPr>
          <a:xfrm>
            <a:off x="5748912" y="933815"/>
            <a:ext cx="79797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8" name="直接连接符 7">
            <a:extLst>
              <a:ext uri="{FF2B5EF4-FFF2-40B4-BE49-F238E27FC236}">
                <a16:creationId xmlns="" xmlns:a16="http://schemas.microsoft.com/office/drawing/2014/main" id="{94F29B7E-74BF-4821-88B9-C8400B1817B7}"/>
              </a:ext>
            </a:extLst>
          </p:cNvPr>
          <p:cNvCxnSpPr>
            <a:cxnSpLocks/>
          </p:cNvCxnSpPr>
          <p:nvPr/>
        </p:nvCxnSpPr>
        <p:spPr>
          <a:xfrm>
            <a:off x="5748912" y="1390767"/>
            <a:ext cx="79797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 xmlns:a16="http://schemas.microsoft.com/office/drawing/2014/main" id="{8A90BD6A-DAC1-4175-BADE-A70FD2E31095}"/>
              </a:ext>
            </a:extLst>
          </p:cNvPr>
          <p:cNvSpPr/>
          <p:nvPr/>
        </p:nvSpPr>
        <p:spPr>
          <a:xfrm>
            <a:off x="4622709" y="1508785"/>
            <a:ext cx="12133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0" name="直接连接符 9">
            <a:extLst>
              <a:ext uri="{FF2B5EF4-FFF2-40B4-BE49-F238E27FC236}">
                <a16:creationId xmlns="" xmlns:a16="http://schemas.microsoft.com/office/drawing/2014/main" id="{94F29B7E-74BF-4821-88B9-C8400B1817B7}"/>
              </a:ext>
            </a:extLst>
          </p:cNvPr>
          <p:cNvCxnSpPr>
            <a:cxnSpLocks/>
          </p:cNvCxnSpPr>
          <p:nvPr/>
        </p:nvCxnSpPr>
        <p:spPr>
          <a:xfrm>
            <a:off x="4622709" y="1976128"/>
            <a:ext cx="12133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 xmlns:a16="http://schemas.microsoft.com/office/drawing/2014/main" id="{8A90BD6A-DAC1-4175-BADE-A70FD2E31095}"/>
              </a:ext>
            </a:extLst>
          </p:cNvPr>
          <p:cNvSpPr/>
          <p:nvPr/>
        </p:nvSpPr>
        <p:spPr>
          <a:xfrm>
            <a:off x="10441618" y="1508785"/>
            <a:ext cx="863692"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3" name="直接连接符 12">
            <a:extLst>
              <a:ext uri="{FF2B5EF4-FFF2-40B4-BE49-F238E27FC236}">
                <a16:creationId xmlns="" xmlns:a16="http://schemas.microsoft.com/office/drawing/2014/main" id="{94F29B7E-74BF-4821-88B9-C8400B1817B7}"/>
              </a:ext>
            </a:extLst>
          </p:cNvPr>
          <p:cNvCxnSpPr>
            <a:cxnSpLocks/>
          </p:cNvCxnSpPr>
          <p:nvPr/>
        </p:nvCxnSpPr>
        <p:spPr>
          <a:xfrm>
            <a:off x="10441617" y="1976128"/>
            <a:ext cx="86369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 xmlns:a16="http://schemas.microsoft.com/office/drawing/2014/main" id="{8A90BD6A-DAC1-4175-BADE-A70FD2E31095}"/>
              </a:ext>
            </a:extLst>
          </p:cNvPr>
          <p:cNvSpPr/>
          <p:nvPr/>
        </p:nvSpPr>
        <p:spPr>
          <a:xfrm>
            <a:off x="744105" y="2101066"/>
            <a:ext cx="863692"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6" name="直接连接符 15">
            <a:extLst>
              <a:ext uri="{FF2B5EF4-FFF2-40B4-BE49-F238E27FC236}">
                <a16:creationId xmlns="" xmlns:a16="http://schemas.microsoft.com/office/drawing/2014/main" id="{94F29B7E-74BF-4821-88B9-C8400B1817B7}"/>
              </a:ext>
            </a:extLst>
          </p:cNvPr>
          <p:cNvCxnSpPr>
            <a:cxnSpLocks/>
          </p:cNvCxnSpPr>
          <p:nvPr/>
        </p:nvCxnSpPr>
        <p:spPr>
          <a:xfrm>
            <a:off x="744104" y="2558018"/>
            <a:ext cx="86369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矩形 17">
            <a:extLst>
              <a:ext uri="{FF2B5EF4-FFF2-40B4-BE49-F238E27FC236}">
                <a16:creationId xmlns="" xmlns:a16="http://schemas.microsoft.com/office/drawing/2014/main" id="{8A90BD6A-DAC1-4175-BADE-A70FD2E31095}"/>
              </a:ext>
            </a:extLst>
          </p:cNvPr>
          <p:cNvSpPr/>
          <p:nvPr/>
        </p:nvSpPr>
        <p:spPr>
          <a:xfrm>
            <a:off x="4664273" y="2101066"/>
            <a:ext cx="8140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9" name="直接连接符 18">
            <a:extLst>
              <a:ext uri="{FF2B5EF4-FFF2-40B4-BE49-F238E27FC236}">
                <a16:creationId xmlns="" xmlns:a16="http://schemas.microsoft.com/office/drawing/2014/main" id="{94F29B7E-74BF-4821-88B9-C8400B1817B7}"/>
              </a:ext>
            </a:extLst>
          </p:cNvPr>
          <p:cNvCxnSpPr>
            <a:cxnSpLocks/>
          </p:cNvCxnSpPr>
          <p:nvPr/>
        </p:nvCxnSpPr>
        <p:spPr>
          <a:xfrm>
            <a:off x="4664273" y="2558018"/>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矩形 19">
            <a:extLst>
              <a:ext uri="{FF2B5EF4-FFF2-40B4-BE49-F238E27FC236}">
                <a16:creationId xmlns="" xmlns:a16="http://schemas.microsoft.com/office/drawing/2014/main" id="{8A90BD6A-DAC1-4175-BADE-A70FD2E31095}"/>
              </a:ext>
            </a:extLst>
          </p:cNvPr>
          <p:cNvSpPr/>
          <p:nvPr/>
        </p:nvSpPr>
        <p:spPr>
          <a:xfrm>
            <a:off x="2883392" y="4020608"/>
            <a:ext cx="8193316" cy="40243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22" name="矩形 21">
            <a:extLst>
              <a:ext uri="{FF2B5EF4-FFF2-40B4-BE49-F238E27FC236}">
                <a16:creationId xmlns="" xmlns:a16="http://schemas.microsoft.com/office/drawing/2014/main" id="{8A90BD6A-DAC1-4175-BADE-A70FD2E31095}"/>
              </a:ext>
            </a:extLst>
          </p:cNvPr>
          <p:cNvSpPr/>
          <p:nvPr/>
        </p:nvSpPr>
        <p:spPr>
          <a:xfrm>
            <a:off x="2883392" y="4647254"/>
            <a:ext cx="8193316" cy="40243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23" name="矩形 22">
            <a:extLst>
              <a:ext uri="{FF2B5EF4-FFF2-40B4-BE49-F238E27FC236}">
                <a16:creationId xmlns="" xmlns:a16="http://schemas.microsoft.com/office/drawing/2014/main" id="{8A90BD6A-DAC1-4175-BADE-A70FD2E31095}"/>
              </a:ext>
            </a:extLst>
          </p:cNvPr>
          <p:cNvSpPr/>
          <p:nvPr/>
        </p:nvSpPr>
        <p:spPr>
          <a:xfrm>
            <a:off x="2883392" y="5270452"/>
            <a:ext cx="8193316" cy="40243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Tree>
    <p:extLst>
      <p:ext uri="{BB962C8B-B14F-4D97-AF65-F5344CB8AC3E}">
        <p14:creationId xmlns:p14="http://schemas.microsoft.com/office/powerpoint/2010/main" xmlns="" val="3304809666"/>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par>
                                <p:cTn id="23" presetID="16" presetClass="exit" presetSubtype="21" fill="hold" grpId="0" nodeType="withEffect">
                                  <p:stCondLst>
                                    <p:cond delay="0"/>
                                  </p:stCondLst>
                                  <p:childTnLst>
                                    <p:animEffect transition="out" filter="barn(inVertical)">
                                      <p:cBhvr>
                                        <p:cTn id="24" dur="500"/>
                                        <p:tgtEl>
                                          <p:spTgt spid="15"/>
                                        </p:tgtEl>
                                      </p:cBhvr>
                                    </p:animEffect>
                                    <p:set>
                                      <p:cBhvr>
                                        <p:cTn id="25" dur="1" fill="hold">
                                          <p:stCondLst>
                                            <p:cond delay="499"/>
                                          </p:stCondLst>
                                        </p:cTn>
                                        <p:tgtEl>
                                          <p:spTgt spid="15"/>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16" presetClass="exit" presetSubtype="21" fill="hold" grpId="0" nodeType="clickEffect">
                                  <p:stCondLst>
                                    <p:cond delay="0"/>
                                  </p:stCondLst>
                                  <p:childTnLst>
                                    <p:animEffect transition="out" filter="barn(inVertical)">
                                      <p:cBhvr>
                                        <p:cTn id="29" dur="500"/>
                                        <p:tgtEl>
                                          <p:spTgt spid="18"/>
                                        </p:tgtEl>
                                      </p:cBhvr>
                                    </p:animEffect>
                                    <p:set>
                                      <p:cBhvr>
                                        <p:cTn id="30" dur="1" fill="hold">
                                          <p:stCondLst>
                                            <p:cond delay="499"/>
                                          </p:stCondLst>
                                        </p:cTn>
                                        <p:tgtEl>
                                          <p:spTgt spid="18"/>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6" presetClass="exit" presetSubtype="21" fill="hold" grpId="0" nodeType="clickEffect">
                                  <p:stCondLst>
                                    <p:cond delay="0"/>
                                  </p:stCondLst>
                                  <p:childTnLst>
                                    <p:animEffect transition="out" filter="barn(inVertical)">
                                      <p:cBhvr>
                                        <p:cTn id="34" dur="500"/>
                                        <p:tgtEl>
                                          <p:spTgt spid="20"/>
                                        </p:tgtEl>
                                      </p:cBhvr>
                                    </p:animEffect>
                                    <p:set>
                                      <p:cBhvr>
                                        <p:cTn id="35" dur="1" fill="hold">
                                          <p:stCondLst>
                                            <p:cond delay="499"/>
                                          </p:stCondLst>
                                        </p:cTn>
                                        <p:tgtEl>
                                          <p:spTgt spid="20"/>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16" presetClass="exit" presetSubtype="21" fill="hold" grpId="0" nodeType="clickEffect">
                                  <p:stCondLst>
                                    <p:cond delay="0"/>
                                  </p:stCondLst>
                                  <p:childTnLst>
                                    <p:animEffect transition="out" filter="barn(inVertical)">
                                      <p:cBhvr>
                                        <p:cTn id="39" dur="500"/>
                                        <p:tgtEl>
                                          <p:spTgt spid="22"/>
                                        </p:tgtEl>
                                      </p:cBhvr>
                                    </p:animEffect>
                                    <p:set>
                                      <p:cBhvr>
                                        <p:cTn id="40" dur="1" fill="hold">
                                          <p:stCondLst>
                                            <p:cond delay="499"/>
                                          </p:stCondLst>
                                        </p:cTn>
                                        <p:tgtEl>
                                          <p:spTgt spid="22"/>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16" presetClass="exit" presetSubtype="21" fill="hold" grpId="0" nodeType="clickEffect">
                                  <p:stCondLst>
                                    <p:cond delay="0"/>
                                  </p:stCondLst>
                                  <p:childTnLst>
                                    <p:animEffect transition="out" filter="barn(inVertical)">
                                      <p:cBhvr>
                                        <p:cTn id="44" dur="500"/>
                                        <p:tgtEl>
                                          <p:spTgt spid="23"/>
                                        </p:tgtEl>
                                      </p:cBhvr>
                                    </p:animEffect>
                                    <p:set>
                                      <p:cBhvr>
                                        <p:cTn id="45" dur="1" fill="hold">
                                          <p:stCondLst>
                                            <p:cond delay="499"/>
                                          </p:stCondLst>
                                        </p:cTn>
                                        <p:tgtEl>
                                          <p:spTgt spid="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9" grpId="0" animBg="1"/>
      <p:bldP spid="12" grpId="0" animBg="1"/>
      <p:bldP spid="15" grpId="0" animBg="1"/>
      <p:bldP spid="18" grpId="0" animBg="1"/>
      <p:bldP spid="20" grpId="0" animBg="1"/>
      <p:bldP spid="22" grpId="0" animBg="1"/>
      <p:bldP spid="23"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418973"/>
            <a:ext cx="10807700" cy="358136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实验探究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小明同学取少量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NaHCO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粉末放入试管中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加入适量水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无气体产生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从而否定了猜想甲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则猜想甲是</a:t>
            </a:r>
            <a:r>
              <a:rPr lang="en-US" altLang="zh-CN" sz="3200" b="1"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。小明同学又将酒石酸溶液和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NaHCO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溶液混合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产生了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从而验证了猜想乙</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说明了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NaHCO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具有的性质之一是</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03425132"/>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50072"/>
            <a:ext cx="6934777" cy="6592574"/>
          </a:xfrm>
          <a:prstGeom prst="rect">
            <a:avLst/>
          </a:prstGeom>
        </p:spPr>
        <p:txBody>
          <a:bodyPr wrap="square">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小英同学为探究猜想丙设计了如图所示的实验装置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小英同学另取适量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NaHCO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粉末加入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试管中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加热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观察到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试管口有水生成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试管中澄清石灰水变浑浊。</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试管中反应的化学方程式为</a:t>
            </a:r>
            <a:r>
              <a:rPr lang="en-US" altLang="zh-CN" sz="3200" b="1"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en-US" altLang="zh-CN" sz="3200" b="1" u="sng" dirty="0" smtClean="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持续加热直至两支试管均不再发生变化时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试管中仍残留有较多白色固体粉末</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向该粉末中滴加稀盐酸</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产生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说明该粉末是</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20N74.eps" descr="id:2147506941;FounderCES"/>
          <p:cNvPicPr/>
          <p:nvPr/>
        </p:nvPicPr>
        <p:blipFill>
          <a:blip r:embed="rId2">
            <a:clrChange>
              <a:clrFrom>
                <a:srgbClr val="FFFFFF"/>
              </a:clrFrom>
              <a:clrTo>
                <a:srgbClr val="FFFFFF">
                  <a:alpha val="0"/>
                </a:srgbClr>
              </a:clrTo>
            </a:clrChange>
          </a:blip>
          <a:stretch>
            <a:fillRect/>
          </a:stretch>
        </p:blipFill>
        <p:spPr>
          <a:xfrm>
            <a:off x="7606145" y="1429077"/>
            <a:ext cx="4358790" cy="3668309"/>
          </a:xfrm>
          <a:prstGeom prst="rect">
            <a:avLst/>
          </a:prstGeom>
        </p:spPr>
      </p:pic>
    </p:spTree>
    <p:extLst>
      <p:ext uri="{BB962C8B-B14F-4D97-AF65-F5344CB8AC3E}">
        <p14:creationId xmlns:p14="http://schemas.microsoft.com/office/powerpoint/2010/main" xmlns="" val="215664187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2237151"/>
            <a:ext cx="10807700" cy="186512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发酵粉中的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NaHCO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产生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的条件是</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NaHCO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受热发生变化的化学方程式为</a:t>
            </a:r>
            <a:r>
              <a:rPr lang="en-US" altLang="zh-CN" sz="3200" b="1"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en-US" altLang="zh-CN" sz="3200" b="1" u="sng" dirty="0" smtClean="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11920461"/>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692150" y="446278"/>
            <a:ext cx="10807700" cy="535415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(1)NaHCO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加水无气体产生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这个现象否定了甲的猜想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则推知甲的猜想是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:NaHCO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与水反应产生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。由题给信息知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酒石酸是有机酸</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NaHCO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反应可产生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NaHCO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的性质之一是与酸反应产生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由实验现象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澄清石灰水变浑浊</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NaHCO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分解时产物之一是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完全分解后的产物中滴加稀盐酸产生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推知另一产物是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由此可写出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NaHCO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受热分解的化学方程式。要使发酵粉中的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NaHCO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产生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可将其加热或将发酵粉溶于水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NaHCO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与酒石酸在溶液中发生反应产生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气体。</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03227652"/>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692150" y="397959"/>
            <a:ext cx="10807700" cy="24560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实验探究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](1)NaHCO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与水反应产生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与某些酸反应产生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NEU-BZ-S92"/>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加水或加热　</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2NaHCO</a:t>
            </a:r>
            <a:r>
              <a:rPr lang="en-US" altLang="zh-CN" sz="3200" b="1" baseline="-25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en-US" sz="3200" b="1" baseline="-25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a:t>
            </a:r>
            <a:r>
              <a:rPr lang="en-US" altLang="zh-CN" sz="3200" b="1" baseline="-25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4" name="图片 3"/>
          <p:cNvPicPr/>
          <p:nvPr/>
        </p:nvPicPr>
        <p:blipFill>
          <a:blip r:embed="rId2">
            <a:clrChange>
              <a:clrFrom>
                <a:srgbClr val="FFFFFF"/>
              </a:clrFrom>
              <a:clrTo>
                <a:srgbClr val="FFFFFF">
                  <a:alpha val="0"/>
                </a:srgbClr>
              </a:clrTo>
            </a:clrChange>
          </a:blip>
          <a:stretch>
            <a:fillRect/>
          </a:stretch>
        </p:blipFill>
        <p:spPr>
          <a:xfrm>
            <a:off x="6501910" y="2219710"/>
            <a:ext cx="603212" cy="536188"/>
          </a:xfrm>
          <a:prstGeom prst="rect">
            <a:avLst/>
          </a:prstGeom>
        </p:spPr>
      </p:pic>
      <p:pic>
        <p:nvPicPr>
          <p:cNvPr id="5" name="图片 4"/>
          <p:cNvPicPr>
            <a:picLocks noChangeAspect="1"/>
          </p:cNvPicPr>
          <p:nvPr/>
        </p:nvPicPr>
        <p:blipFill>
          <a:blip r:embed="rId3">
            <a:clrChange>
              <a:clrFrom>
                <a:srgbClr val="FFFFFF"/>
              </a:clrFrom>
              <a:clrTo>
                <a:srgbClr val="FFFFFF">
                  <a:alpha val="0"/>
                </a:srgbClr>
              </a:clrTo>
            </a:clrChange>
          </a:blip>
          <a:stretch>
            <a:fillRect/>
          </a:stretch>
        </p:blipFill>
        <p:spPr>
          <a:xfrm>
            <a:off x="692150" y="2926753"/>
            <a:ext cx="10807700" cy="2843535"/>
          </a:xfrm>
          <a:prstGeom prst="rect">
            <a:avLst/>
          </a:prstGeom>
        </p:spPr>
      </p:pic>
    </p:spTree>
    <p:extLst>
      <p:ext uri="{BB962C8B-B14F-4D97-AF65-F5344CB8AC3E}">
        <p14:creationId xmlns:p14="http://schemas.microsoft.com/office/powerpoint/2010/main" xmlns="" val="2610270334"/>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779719"/>
            <a:ext cx="10807700" cy="121764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NEU-BZ-S92"/>
                <a:ea typeface="Arial" panose="020B0604020202020204" pitchFamily="34" charset="0"/>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已知某粗盐样品中含有泥沙和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SO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MgCl</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CaCl</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等杂质。实验室提纯氯化钠的流程如下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Z103.eps" descr="id:2147506948;FounderCES"/>
          <p:cNvPicPr>
            <a:picLocks noChangeAspect="1"/>
          </p:cNvPicPr>
          <p:nvPr/>
        </p:nvPicPr>
        <p:blipFill>
          <a:blip r:embed="rId2">
            <a:clrChange>
              <a:clrFrom>
                <a:srgbClr val="FFFFFF"/>
              </a:clrFrom>
              <a:clrTo>
                <a:srgbClr val="FFFFFF">
                  <a:alpha val="0"/>
                </a:srgbClr>
              </a:clrTo>
            </a:clrChange>
          </a:blip>
          <a:stretch>
            <a:fillRect/>
          </a:stretch>
        </p:blipFill>
        <p:spPr>
          <a:xfrm>
            <a:off x="692150" y="2245924"/>
            <a:ext cx="10807700" cy="3305946"/>
          </a:xfrm>
          <a:prstGeom prst="rect">
            <a:avLst/>
          </a:prstGeom>
        </p:spPr>
      </p:pic>
      <p:grpSp>
        <p:nvGrpSpPr>
          <p:cNvPr id="8" name="组合 7"/>
          <p:cNvGrpSpPr/>
          <p:nvPr/>
        </p:nvGrpSpPr>
        <p:grpSpPr>
          <a:xfrm>
            <a:off x="2" y="151371"/>
            <a:ext cx="11731332" cy="433754"/>
            <a:chOff x="381000" y="205656"/>
            <a:chExt cx="11731332" cy="433754"/>
          </a:xfrm>
        </p:grpSpPr>
        <p:sp>
          <p:nvSpPr>
            <p:cNvPr id="9" name="矩形 8"/>
            <p:cNvSpPr/>
            <p:nvPr/>
          </p:nvSpPr>
          <p:spPr>
            <a:xfrm>
              <a:off x="1999940" y="230648"/>
              <a:ext cx="192275" cy="401795"/>
            </a:xfrm>
            <a:prstGeom prst="rect">
              <a:avLst/>
            </a:prstGeom>
            <a:noFill/>
            <a:ln w="19050">
              <a:solidFill>
                <a:schemeClr val="accent4">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grpSp>
          <p:nvGrpSpPr>
            <p:cNvPr id="10" name="组合 9"/>
            <p:cNvGrpSpPr/>
            <p:nvPr/>
          </p:nvGrpSpPr>
          <p:grpSpPr>
            <a:xfrm>
              <a:off x="381000" y="205656"/>
              <a:ext cx="11731332" cy="433754"/>
              <a:chOff x="3048000" y="2286000"/>
              <a:chExt cx="4981307" cy="457200"/>
            </a:xfrm>
          </p:grpSpPr>
          <p:sp>
            <p:nvSpPr>
              <p:cNvPr id="11" name="矩形 10"/>
              <p:cNvSpPr/>
              <p:nvPr/>
            </p:nvSpPr>
            <p:spPr>
              <a:xfrm>
                <a:off x="3048000" y="2286000"/>
                <a:ext cx="953021" cy="457200"/>
              </a:xfrm>
              <a:prstGeom prst="rect">
                <a:avLst/>
              </a:prstGeom>
              <a:solidFill>
                <a:srgbClr val="74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rPr>
                  <a:t>归类</a:t>
                </a:r>
                <a:r>
                  <a:rPr lang="zh-CN" altLang="en-US" sz="2800" b="1" dirty="0" smtClean="0">
                    <a:solidFill>
                      <a:schemeClr val="bg1"/>
                    </a:solidFill>
                  </a:rPr>
                  <a:t>示例二</a:t>
                </a:r>
              </a:p>
            </p:txBody>
          </p:sp>
          <p:sp>
            <p:nvSpPr>
              <p:cNvPr id="12" name="矩形 11"/>
              <p:cNvSpPr/>
              <p:nvPr/>
            </p:nvSpPr>
            <p:spPr>
              <a:xfrm>
                <a:off x="4076665" y="2286000"/>
                <a:ext cx="3952642" cy="457200"/>
              </a:xfrm>
              <a:prstGeom prst="rect">
                <a:avLst/>
              </a:prstGeom>
              <a:gradFill flip="none" rotWithShape="1">
                <a:gsLst>
                  <a:gs pos="0">
                    <a:srgbClr val="DCDCDC">
                      <a:shade val="30000"/>
                      <a:satMod val="115000"/>
                    </a:srgbClr>
                  </a:gs>
                  <a:gs pos="51000">
                    <a:srgbClr val="DCDCDC">
                      <a:shade val="67500"/>
                      <a:satMod val="115000"/>
                    </a:srgbClr>
                  </a:gs>
                  <a:gs pos="73000">
                    <a:srgbClr val="DCDCDC">
                      <a:shade val="100000"/>
                      <a:satMod val="115000"/>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bg1"/>
                    </a:solidFill>
                  </a:rPr>
                  <a:t>粗盐提纯</a:t>
                </a:r>
              </a:p>
            </p:txBody>
          </p:sp>
        </p:grpSp>
      </p:grpSp>
    </p:spTree>
    <p:extLst>
      <p:ext uri="{BB962C8B-B14F-4D97-AF65-F5344CB8AC3E}">
        <p14:creationId xmlns:p14="http://schemas.microsoft.com/office/powerpoint/2010/main" xmlns="" val="1757587182"/>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985255"/>
            <a:ext cx="10807700" cy="422885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a:t>
            </a: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步操作时蒸馏水的最佳使用量约为</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已知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 </a:t>
            </a:r>
            <a:r>
              <a:rPr lang="zh-CN" altLang="zh-CN" sz="3200" b="1" dirty="0">
                <a:solidFill>
                  <a:srgbClr val="000000"/>
                </a:solidFill>
                <a:latin typeface="NEU-BZ-S92"/>
                <a:ea typeface="宋体" panose="02010600030101010101" pitchFamily="2" charset="-122"/>
                <a:cs typeface="宋体" panose="02010600030101010101" pitchFamily="2" charset="-122"/>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a:t>
            </a: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NaCl</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的溶解度为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36 g)</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。增加蒸馏水的用量虽然能加快粗盐的溶解</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但会引起的不良后果是</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实验时若加入的氯化钠溶液没有达到饱和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得精盐</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产率</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填</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偏大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偏小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a:t>
            </a: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步操作时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两次用到玻璃棒</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其作用分别是</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37743223"/>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416458"/>
            <a:ext cx="10807700" cy="541071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a:t>
            </a:r>
            <a:r>
              <a:rPr lang="zh-CN" altLang="zh-CN" sz="3200" b="1" dirty="0">
                <a:solidFill>
                  <a:srgbClr val="000000"/>
                </a:solidFill>
                <a:latin typeface="NEU-BZ-S92"/>
                <a:ea typeface="宋体" panose="02010600030101010101" pitchFamily="2" charset="-122"/>
                <a:cs typeface="宋体" panose="02010600030101010101" pitchFamily="2" charset="-122"/>
              </a:rPr>
              <a:t>⑤</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步操作加入试剂的顺序是</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3060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cs typeface="Times New Roman" panose="02020603050405020304" pitchFamily="18" charset="0"/>
              </a:rPr>
              <a:t>A.</a:t>
            </a:r>
            <a:r>
              <a:rPr lang="zh-CN" altLang="zh-CN" sz="3200" b="1" dirty="0">
                <a:solidFill>
                  <a:srgbClr val="000000"/>
                </a:solidFill>
                <a:latin typeface="Times New Roman" panose="02020603050405020304" pitchFamily="18" charset="0"/>
                <a:cs typeface="Times New Roman" panose="02020603050405020304" pitchFamily="18" charset="0"/>
              </a:rPr>
              <a:t>过量的氢氧化钠溶液、过量的氯化钡溶液、过量的碳酸钠溶液</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3060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cs typeface="Times New Roman" panose="02020603050405020304" pitchFamily="18" charset="0"/>
              </a:rPr>
              <a:t>B.</a:t>
            </a:r>
            <a:r>
              <a:rPr lang="zh-CN" altLang="zh-CN" sz="3200" b="1" dirty="0">
                <a:solidFill>
                  <a:srgbClr val="000000"/>
                </a:solidFill>
                <a:latin typeface="Times New Roman" panose="02020603050405020304" pitchFamily="18" charset="0"/>
                <a:cs typeface="Times New Roman" panose="02020603050405020304" pitchFamily="18" charset="0"/>
              </a:rPr>
              <a:t>过量的氯化钡溶液、过量的氢氧化钠溶液、过量的碳酸钠溶液</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3060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cs typeface="Times New Roman" panose="02020603050405020304" pitchFamily="18" charset="0"/>
              </a:rPr>
              <a:t>C.</a:t>
            </a:r>
            <a:r>
              <a:rPr lang="zh-CN" altLang="zh-CN" sz="3200" b="1" dirty="0">
                <a:solidFill>
                  <a:srgbClr val="000000"/>
                </a:solidFill>
                <a:latin typeface="Times New Roman" panose="02020603050405020304" pitchFamily="18" charset="0"/>
                <a:cs typeface="Times New Roman" panose="02020603050405020304" pitchFamily="18" charset="0"/>
              </a:rPr>
              <a:t>过量的碳酸钠溶液、过量的氯化钡溶液、过量的氢氧化钠溶液</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3060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cs typeface="Times New Roman" panose="02020603050405020304" pitchFamily="18" charset="0"/>
              </a:rPr>
              <a:t>D.</a:t>
            </a:r>
            <a:r>
              <a:rPr lang="zh-CN" altLang="zh-CN" sz="3200" b="1" dirty="0">
                <a:solidFill>
                  <a:srgbClr val="000000"/>
                </a:solidFill>
                <a:latin typeface="Times New Roman" panose="02020603050405020304" pitchFamily="18" charset="0"/>
                <a:cs typeface="Times New Roman" panose="02020603050405020304" pitchFamily="18" charset="0"/>
              </a:rPr>
              <a:t>过量的氯化钡溶液、过量的碳酸钠溶液、过量的氢氧化钠溶液</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5483601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767276"/>
            <a:ext cx="10807700" cy="304698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a:t>
            </a:r>
            <a:r>
              <a:rPr lang="zh-CN" altLang="zh-CN" sz="3200" b="1" dirty="0">
                <a:solidFill>
                  <a:srgbClr val="000000"/>
                </a:solidFill>
                <a:latin typeface="NEU-BZ-S92"/>
                <a:ea typeface="宋体" panose="02010600030101010101" pitchFamily="2" charset="-122"/>
                <a:cs typeface="宋体" panose="02010600030101010101" pitchFamily="2" charset="-122"/>
              </a:rPr>
              <a:t>③⑧</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步操作</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的名称是</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此步操作中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如果不使用玻璃棒</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常常会使产率</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填</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偏大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偏小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在第</a:t>
            </a:r>
            <a:r>
              <a:rPr lang="zh-CN" altLang="zh-CN" sz="3200" b="1" dirty="0">
                <a:solidFill>
                  <a:srgbClr val="000000"/>
                </a:solidFill>
                <a:latin typeface="NEU-BZ-S92"/>
                <a:ea typeface="宋体" panose="02010600030101010101" pitchFamily="2" charset="-122"/>
                <a:cs typeface="宋体" panose="02010600030101010101" pitchFamily="2" charset="-122"/>
              </a:rPr>
              <a:t>⑦</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步操作中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向滤液中滴加足量盐酸的目的</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用化学方程式表示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95951739"/>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209989"/>
            <a:ext cx="10807700" cy="594508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cs typeface="Times New Roman" panose="02020603050405020304" pitchFamily="18" charset="0"/>
              </a:rPr>
              <a:t>(1)</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a:t>
            </a:r>
            <a:r>
              <a:rPr lang="en-US" altLang="zh-CN" sz="3200" b="1" dirty="0">
                <a:solidFill>
                  <a:srgbClr val="000000"/>
                </a:solidFill>
                <a:latin typeface="Times New Roman" panose="02020603050405020304" pitchFamily="18" charset="0"/>
                <a:cs typeface="Times New Roman" panose="02020603050405020304" pitchFamily="18" charset="0"/>
              </a:rPr>
              <a:t>20</a:t>
            </a:r>
            <a:r>
              <a:rPr lang="en-US"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3200" b="1" dirty="0">
                <a:solidFill>
                  <a:srgbClr val="000000"/>
                </a:solidFill>
                <a:latin typeface="NEU-BZ-S92"/>
                <a:cs typeface="宋体" panose="02010600030101010101" pitchFamily="2" charset="-122"/>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3200" b="1" dirty="0" err="1">
                <a:solidFill>
                  <a:srgbClr val="000000"/>
                </a:solidFill>
                <a:latin typeface="Times New Roman" panose="02020603050405020304" pitchFamily="18" charset="0"/>
                <a:cs typeface="Times New Roman" panose="02020603050405020304" pitchFamily="18" charset="0"/>
              </a:rPr>
              <a:t>NaCl</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的溶解度为</a:t>
            </a:r>
            <a:r>
              <a:rPr lang="en-US" altLang="zh-CN" sz="3200" b="1" dirty="0">
                <a:solidFill>
                  <a:srgbClr val="000000"/>
                </a:solidFill>
                <a:latin typeface="Times New Roman" panose="02020603050405020304" pitchFamily="18" charset="0"/>
                <a:cs typeface="Times New Roman" panose="02020603050405020304" pitchFamily="18" charset="0"/>
              </a:rPr>
              <a:t>36</a:t>
            </a:r>
            <a:r>
              <a:rPr lang="en-US"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latin typeface="Times New Roman" panose="02020603050405020304" pitchFamily="18" charset="0"/>
                <a:cs typeface="Times New Roman" panose="02020603050405020304" pitchFamily="18" charset="0"/>
              </a:rPr>
              <a:t>g,</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3200" b="1" dirty="0">
                <a:solidFill>
                  <a:srgbClr val="000000"/>
                </a:solidFill>
                <a:latin typeface="Times New Roman" panose="02020603050405020304" pitchFamily="18" charset="0"/>
                <a:cs typeface="Times New Roman" panose="02020603050405020304" pitchFamily="18" charset="0"/>
              </a:rPr>
              <a:t>10</a:t>
            </a:r>
            <a:r>
              <a:rPr lang="en-US"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latin typeface="Times New Roman" panose="02020603050405020304" pitchFamily="18" charset="0"/>
                <a:cs typeface="Times New Roman" panose="02020603050405020304" pitchFamily="18" charset="0"/>
              </a:rPr>
              <a:t>mL</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水能够溶解</a:t>
            </a:r>
            <a:r>
              <a:rPr lang="en-US" altLang="zh-CN" sz="3200" b="1" dirty="0">
                <a:solidFill>
                  <a:srgbClr val="000000"/>
                </a:solidFill>
                <a:latin typeface="Times New Roman" panose="02020603050405020304" pitchFamily="18" charset="0"/>
                <a:cs typeface="Times New Roman" panose="02020603050405020304" pitchFamily="18" charset="0"/>
              </a:rPr>
              <a:t>3.6</a:t>
            </a:r>
            <a:r>
              <a:rPr lang="en-US"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latin typeface="Times New Roman" panose="02020603050405020304" pitchFamily="18" charset="0"/>
                <a:cs typeface="Times New Roman" panose="02020603050405020304" pitchFamily="18" charset="0"/>
              </a:rPr>
              <a:t>g</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粗盐中的氯化钠等物质</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增加蒸馏水的用量虽然能加快粗盐的溶解</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但会使蒸发溶剂时间大大延长</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消耗燃料多</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实验时若加入的氯化钠溶液没有达到饱和</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蒸发得到精盐的质量不变</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因此所得精盐产率不变。</a:t>
            </a:r>
            <a:r>
              <a:rPr lang="en-US" altLang="zh-CN" sz="3200" b="1" dirty="0">
                <a:solidFill>
                  <a:srgbClr val="000000"/>
                </a:solidFill>
                <a:latin typeface="Times New Roman" panose="02020603050405020304" pitchFamily="18" charset="0"/>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zh-CN" altLang="zh-CN" sz="3200" b="1" dirty="0">
                <a:solidFill>
                  <a:srgbClr val="000000"/>
                </a:solidFill>
                <a:latin typeface="NEU-BZ-S92"/>
                <a:cs typeface="宋体" panose="02010600030101010101" pitchFamily="2" charset="-122"/>
              </a:rPr>
              <a:t>②</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步过滤操作时</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两次用到玻璃棒</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过滤前是压平滤纸使滤纸紧贴漏斗内壁、过滤时玻璃棒起引流作用。</a:t>
            </a:r>
            <a:r>
              <a:rPr lang="en-US" altLang="zh-CN" sz="3200" b="1" dirty="0">
                <a:solidFill>
                  <a:srgbClr val="000000"/>
                </a:solidFill>
                <a:latin typeface="Times New Roman" panose="02020603050405020304" pitchFamily="18" charset="0"/>
                <a:cs typeface="Times New Roman" panose="02020603050405020304" pitchFamily="18" charset="0"/>
              </a:rPr>
              <a:t>(3)</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加入过量的氢氧化钠溶液能够除去氯化镁</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加入过量的氯化钡溶液能够除去硫酸钠</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加入过量的碳酸钠溶液能够除去氯化钙和过量的氯化钡</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3200" b="1" dirty="0">
                <a:solidFill>
                  <a:srgbClr val="000000"/>
                </a:solidFill>
                <a:latin typeface="Times New Roman" panose="02020603050405020304" pitchFamily="18" charset="0"/>
                <a:cs typeface="Times New Roman" panose="02020603050405020304" pitchFamily="18" charset="0"/>
              </a:rPr>
              <a:t>A</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cs typeface="Times New Roman" panose="02020603050405020304" pitchFamily="18" charset="0"/>
              </a:rPr>
              <a:t>B</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cs typeface="Times New Roman" panose="02020603050405020304" pitchFamily="18" charset="0"/>
              </a:rPr>
              <a:t>D</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r>
              <a:rPr lang="zh-CN" altLang="zh-CN" sz="3200" b="1"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08041444"/>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775566"/>
            <a:ext cx="10807700" cy="47632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碳酸钠、碳酸氢钠和碳酸钙的化学性质</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与盐酸反应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都会有</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二氧化碳</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产生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化学方程式分别为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Na</a:t>
            </a:r>
            <a:r>
              <a:rPr lang="en-US" altLang="zh-CN" sz="3200" b="1" baseline="-250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+2HCl</a:t>
            </a:r>
            <a:r>
              <a:rPr lang="zh-CN" altLang="zh-CN" sz="3200" b="1" dirty="0">
                <a:solidFill>
                  <a:srgbClr val="FF0000"/>
                </a:solidFill>
                <a:latin typeface="NEU-BZ-S92"/>
                <a:ea typeface="宋体" panose="02010600030101010101" pitchFamily="2" charset="-122"/>
                <a:cs typeface="Times New Roman" panose="02020603050405020304" pitchFamily="18" charset="0"/>
              </a:rPr>
              <a:t>══</a:t>
            </a:r>
            <a:r>
              <a:rPr lang="en-US"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2NaCl+H</a:t>
            </a:r>
            <a:r>
              <a:rPr lang="en-US" altLang="zh-CN" sz="3200" b="1" baseline="-250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O+CO</a:t>
            </a:r>
            <a:r>
              <a:rPr lang="en-US" altLang="zh-CN" sz="3200" b="1" baseline="-250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NaHCO</a:t>
            </a:r>
            <a:r>
              <a:rPr lang="en-US" altLang="zh-CN" sz="3200" b="1" baseline="-250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+HCl</a:t>
            </a:r>
            <a:r>
              <a:rPr lang="zh-CN" altLang="zh-CN" sz="3200" b="1" dirty="0">
                <a:solidFill>
                  <a:srgbClr val="FF0000"/>
                </a:solidFill>
                <a:latin typeface="NEU-BZ-S92"/>
                <a:ea typeface="宋体" panose="02010600030101010101" pitchFamily="2" charset="-122"/>
                <a:cs typeface="Times New Roman" panose="02020603050405020304" pitchFamily="18" charset="0"/>
              </a:rPr>
              <a:t>══</a:t>
            </a:r>
            <a:r>
              <a:rPr lang="en-US"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NaCl+H</a:t>
            </a:r>
            <a:r>
              <a:rPr lang="en-US" altLang="zh-CN" sz="3200" b="1" baseline="-250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O+CO</a:t>
            </a:r>
            <a:r>
              <a:rPr lang="en-US" altLang="zh-CN" sz="3200" b="1" baseline="-250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CaCO</a:t>
            </a:r>
            <a:r>
              <a:rPr lang="en-US" altLang="zh-CN" sz="3200" b="1" baseline="-250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+2HCl</a:t>
            </a:r>
            <a:r>
              <a:rPr lang="zh-CN" altLang="zh-CN" sz="3200" b="1" dirty="0">
                <a:solidFill>
                  <a:srgbClr val="FF0000"/>
                </a:solidFill>
                <a:latin typeface="NEU-BZ-S92"/>
                <a:ea typeface="宋体" panose="02010600030101010101" pitchFamily="2" charset="-122"/>
                <a:cs typeface="Times New Roman" panose="02020603050405020304" pitchFamily="18" charset="0"/>
              </a:rPr>
              <a:t>══</a:t>
            </a:r>
            <a:r>
              <a:rPr lang="en-US"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CaCl</a:t>
            </a:r>
            <a:r>
              <a:rPr lang="en-US" altLang="zh-CN" sz="3200" b="1" baseline="-250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+H</a:t>
            </a:r>
            <a:r>
              <a:rPr lang="en-US" altLang="zh-CN" sz="3200" b="1" baseline="-250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O+CO</a:t>
            </a:r>
            <a:r>
              <a:rPr lang="en-US" altLang="zh-CN" sz="3200" b="1" baseline="-250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碳酸钠与氢氧化钙反应。</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反应的化学方程式为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Na</a:t>
            </a:r>
            <a:r>
              <a:rPr lang="en-US" altLang="zh-CN" sz="3200" b="1" baseline="-250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+Ca(OH)</a:t>
            </a:r>
            <a:r>
              <a:rPr lang="en-US" altLang="zh-CN" sz="3200" b="1" baseline="-250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smtClean="0">
                <a:solidFill>
                  <a:srgbClr val="FF0000"/>
                </a:solidFill>
                <a:latin typeface="NEU-BZ-S92"/>
                <a:ea typeface="宋体" panose="02010600030101010101" pitchFamily="2" charset="-122"/>
                <a:cs typeface="Times New Roman" panose="02020603050405020304" pitchFamily="18" charset="0"/>
              </a:rPr>
              <a:t>══</a:t>
            </a:r>
            <a:r>
              <a:rPr lang="en-US" altLang="zh-CN" sz="3200" b="1" dirty="0" smtClean="0">
                <a:solidFill>
                  <a:srgbClr val="FF0000"/>
                </a:solidFill>
                <a:latin typeface="NEU-BZ-S92"/>
                <a:ea typeface="宋体" panose="02010600030101010101" pitchFamily="2" charset="-122"/>
                <a:cs typeface="Times New Roman" panose="02020603050405020304" pitchFamily="18" charset="0"/>
              </a:rPr>
              <a:t> </a:t>
            </a:r>
            <a:r>
              <a:rPr lang="en-US" altLang="zh-CN" sz="32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CaCO</a:t>
            </a:r>
            <a:r>
              <a:rPr lang="en-US" altLang="zh-CN" sz="3200" b="1" baseline="-25000"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↓+2NaOH</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工业上用该反应制取烧碱。</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a:extLst>
              <a:ext uri="{FF2B5EF4-FFF2-40B4-BE49-F238E27FC236}">
                <a16:creationId xmlns="" xmlns:a16="http://schemas.microsoft.com/office/drawing/2014/main" id="{8A90BD6A-DAC1-4175-BADE-A70FD2E31095}"/>
              </a:ext>
            </a:extLst>
          </p:cNvPr>
          <p:cNvSpPr/>
          <p:nvPr/>
        </p:nvSpPr>
        <p:spPr>
          <a:xfrm>
            <a:off x="4914580" y="1442972"/>
            <a:ext cx="1605951"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5" name="直接连接符 4">
            <a:extLst>
              <a:ext uri="{FF2B5EF4-FFF2-40B4-BE49-F238E27FC236}">
                <a16:creationId xmlns="" xmlns:a16="http://schemas.microsoft.com/office/drawing/2014/main" id="{94F29B7E-74BF-4821-88B9-C8400B1817B7}"/>
              </a:ext>
            </a:extLst>
          </p:cNvPr>
          <p:cNvCxnSpPr>
            <a:cxnSpLocks/>
          </p:cNvCxnSpPr>
          <p:nvPr/>
        </p:nvCxnSpPr>
        <p:spPr>
          <a:xfrm>
            <a:off x="4914580" y="1910315"/>
            <a:ext cx="160595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 xmlns:a16="http://schemas.microsoft.com/office/drawing/2014/main" id="{8A90BD6A-DAC1-4175-BADE-A70FD2E31095}"/>
              </a:ext>
            </a:extLst>
          </p:cNvPr>
          <p:cNvSpPr/>
          <p:nvPr/>
        </p:nvSpPr>
        <p:spPr>
          <a:xfrm>
            <a:off x="945253" y="2056035"/>
            <a:ext cx="6993402"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8" name="直接连接符 7">
            <a:extLst>
              <a:ext uri="{FF2B5EF4-FFF2-40B4-BE49-F238E27FC236}">
                <a16:creationId xmlns="" xmlns:a16="http://schemas.microsoft.com/office/drawing/2014/main" id="{94F29B7E-74BF-4821-88B9-C8400B1817B7}"/>
              </a:ext>
            </a:extLst>
          </p:cNvPr>
          <p:cNvCxnSpPr>
            <a:cxnSpLocks/>
          </p:cNvCxnSpPr>
          <p:nvPr/>
        </p:nvCxnSpPr>
        <p:spPr>
          <a:xfrm>
            <a:off x="945253" y="2523378"/>
            <a:ext cx="699340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 xmlns:a16="http://schemas.microsoft.com/office/drawing/2014/main" id="{8A90BD6A-DAC1-4175-BADE-A70FD2E31095}"/>
              </a:ext>
            </a:extLst>
          </p:cNvPr>
          <p:cNvSpPr/>
          <p:nvPr/>
        </p:nvSpPr>
        <p:spPr>
          <a:xfrm>
            <a:off x="945253" y="2627528"/>
            <a:ext cx="6993402"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1" name="直接连接符 10">
            <a:extLst>
              <a:ext uri="{FF2B5EF4-FFF2-40B4-BE49-F238E27FC236}">
                <a16:creationId xmlns="" xmlns:a16="http://schemas.microsoft.com/office/drawing/2014/main" id="{94F29B7E-74BF-4821-88B9-C8400B1817B7}"/>
              </a:ext>
            </a:extLst>
          </p:cNvPr>
          <p:cNvCxnSpPr>
            <a:cxnSpLocks/>
          </p:cNvCxnSpPr>
          <p:nvPr/>
        </p:nvCxnSpPr>
        <p:spPr>
          <a:xfrm>
            <a:off x="945253" y="3094871"/>
            <a:ext cx="699340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 xmlns:a16="http://schemas.microsoft.com/office/drawing/2014/main" id="{8A90BD6A-DAC1-4175-BADE-A70FD2E31095}"/>
              </a:ext>
            </a:extLst>
          </p:cNvPr>
          <p:cNvSpPr/>
          <p:nvPr/>
        </p:nvSpPr>
        <p:spPr>
          <a:xfrm>
            <a:off x="945253" y="3220780"/>
            <a:ext cx="6993402"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3" name="直接连接符 12">
            <a:extLst>
              <a:ext uri="{FF2B5EF4-FFF2-40B4-BE49-F238E27FC236}">
                <a16:creationId xmlns="" xmlns:a16="http://schemas.microsoft.com/office/drawing/2014/main" id="{94F29B7E-74BF-4821-88B9-C8400B1817B7}"/>
              </a:ext>
            </a:extLst>
          </p:cNvPr>
          <p:cNvCxnSpPr>
            <a:cxnSpLocks/>
          </p:cNvCxnSpPr>
          <p:nvPr/>
        </p:nvCxnSpPr>
        <p:spPr>
          <a:xfrm>
            <a:off x="945253" y="3688123"/>
            <a:ext cx="699340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矩形 13">
            <a:extLst>
              <a:ext uri="{FF2B5EF4-FFF2-40B4-BE49-F238E27FC236}">
                <a16:creationId xmlns="" xmlns:a16="http://schemas.microsoft.com/office/drawing/2014/main" id="{8A90BD6A-DAC1-4175-BADE-A70FD2E31095}"/>
              </a:ext>
            </a:extLst>
          </p:cNvPr>
          <p:cNvSpPr/>
          <p:nvPr/>
        </p:nvSpPr>
        <p:spPr>
          <a:xfrm>
            <a:off x="4841843" y="4379786"/>
            <a:ext cx="6110175"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5" name="直接连接符 14">
            <a:extLst>
              <a:ext uri="{FF2B5EF4-FFF2-40B4-BE49-F238E27FC236}">
                <a16:creationId xmlns="" xmlns:a16="http://schemas.microsoft.com/office/drawing/2014/main" id="{94F29B7E-74BF-4821-88B9-C8400B1817B7}"/>
              </a:ext>
            </a:extLst>
          </p:cNvPr>
          <p:cNvCxnSpPr>
            <a:cxnSpLocks/>
          </p:cNvCxnSpPr>
          <p:nvPr/>
        </p:nvCxnSpPr>
        <p:spPr>
          <a:xfrm>
            <a:off x="4841843" y="4857520"/>
            <a:ext cx="611017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矩形 17">
            <a:extLst>
              <a:ext uri="{FF2B5EF4-FFF2-40B4-BE49-F238E27FC236}">
                <a16:creationId xmlns="" xmlns:a16="http://schemas.microsoft.com/office/drawing/2014/main" id="{8A90BD6A-DAC1-4175-BADE-A70FD2E31095}"/>
              </a:ext>
            </a:extLst>
          </p:cNvPr>
          <p:cNvSpPr/>
          <p:nvPr/>
        </p:nvSpPr>
        <p:spPr>
          <a:xfrm>
            <a:off x="702541" y="4972061"/>
            <a:ext cx="3090141"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9" name="直接连接符 18">
            <a:extLst>
              <a:ext uri="{FF2B5EF4-FFF2-40B4-BE49-F238E27FC236}">
                <a16:creationId xmlns="" xmlns:a16="http://schemas.microsoft.com/office/drawing/2014/main" id="{94F29B7E-74BF-4821-88B9-C8400B1817B7}"/>
              </a:ext>
            </a:extLst>
          </p:cNvPr>
          <p:cNvCxnSpPr>
            <a:cxnSpLocks/>
          </p:cNvCxnSpPr>
          <p:nvPr/>
        </p:nvCxnSpPr>
        <p:spPr>
          <a:xfrm>
            <a:off x="702541" y="5439404"/>
            <a:ext cx="309014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608716326"/>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4"/>
                                        </p:tgtEl>
                                      </p:cBhvr>
                                    </p:animEffect>
                                    <p:set>
                                      <p:cBhvr>
                                        <p:cTn id="27" dur="1" fill="hold">
                                          <p:stCondLst>
                                            <p:cond delay="499"/>
                                          </p:stCondLst>
                                        </p:cTn>
                                        <p:tgtEl>
                                          <p:spTgt spid="14"/>
                                        </p:tgtEl>
                                        <p:attrNameLst>
                                          <p:attrName>style.visibility</p:attrName>
                                        </p:attrNameLst>
                                      </p:cBhvr>
                                      <p:to>
                                        <p:strVal val="hidden"/>
                                      </p:to>
                                    </p:set>
                                  </p:childTnLst>
                                </p:cTn>
                              </p:par>
                              <p:par>
                                <p:cTn id="28" presetID="16" presetClass="exit" presetSubtype="21" fill="hold" grpId="0" nodeType="withEffect">
                                  <p:stCondLst>
                                    <p:cond delay="0"/>
                                  </p:stCondLst>
                                  <p:childTnLst>
                                    <p:animEffect transition="out" filter="barn(inVertical)">
                                      <p:cBhvr>
                                        <p:cTn id="29" dur="500"/>
                                        <p:tgtEl>
                                          <p:spTgt spid="18"/>
                                        </p:tgtEl>
                                      </p:cBhvr>
                                    </p:animEffect>
                                    <p:set>
                                      <p:cBhvr>
                                        <p:cTn id="30"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10" grpId="0" animBg="1"/>
      <p:bldP spid="12" grpId="0" animBg="1"/>
      <p:bldP spid="14" grpId="0" animBg="1"/>
      <p:bldP spid="18"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692150" y="1418972"/>
            <a:ext cx="10807700" cy="358136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cs typeface="Times New Roman" panose="02020603050405020304" pitchFamily="18" charset="0"/>
              </a:rPr>
              <a:t>(4)</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zh-CN" altLang="zh-CN" sz="3200" b="1" dirty="0">
                <a:solidFill>
                  <a:srgbClr val="000000"/>
                </a:solidFill>
                <a:latin typeface="NEU-BZ-S92"/>
                <a:cs typeface="宋体" panose="02010600030101010101" pitchFamily="2" charset="-122"/>
              </a:rPr>
              <a:t>③⑧</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步操作</a:t>
            </a:r>
            <a:r>
              <a:rPr lang="en-US" altLang="zh-CN" sz="3200" b="1" dirty="0">
                <a:solidFill>
                  <a:srgbClr val="000000"/>
                </a:solidFill>
                <a:latin typeface="Times New Roman" panose="02020603050405020304" pitchFamily="18" charset="0"/>
                <a:cs typeface="Times New Roman" panose="02020603050405020304" pitchFamily="18" charset="0"/>
              </a:rPr>
              <a:t>a</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的名称是蒸发</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此步操作中</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如果不使用玻璃棒</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常常会导致氯化钠随溅出的液体而流失</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从而导致产率偏小。</a:t>
            </a:r>
            <a:r>
              <a:rPr lang="en-US" altLang="zh-CN" sz="3200" b="1" dirty="0">
                <a:solidFill>
                  <a:srgbClr val="000000"/>
                </a:solidFill>
                <a:latin typeface="Times New Roman" panose="02020603050405020304" pitchFamily="18" charset="0"/>
                <a:cs typeface="Times New Roman" panose="02020603050405020304" pitchFamily="18" charset="0"/>
              </a:rPr>
              <a:t>(5)</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在第</a:t>
            </a:r>
            <a:r>
              <a:rPr lang="zh-CN" altLang="zh-CN" sz="3200" b="1" dirty="0">
                <a:solidFill>
                  <a:srgbClr val="000000"/>
                </a:solidFill>
                <a:latin typeface="NEU-BZ-S92"/>
                <a:cs typeface="宋体" panose="02010600030101010101" pitchFamily="2" charset="-122"/>
              </a:rPr>
              <a:t>⑦</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步操作中</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向滤液中滴加足量盐酸的目的是除去溶液中过量的碳酸钠和氢氧化钠</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反应的化学方程式为</a:t>
            </a:r>
            <a:r>
              <a:rPr lang="en-US" altLang="zh-CN" sz="3200" b="1" dirty="0">
                <a:solidFill>
                  <a:srgbClr val="000000"/>
                </a:solidFill>
                <a:latin typeface="Times New Roman" panose="02020603050405020304" pitchFamily="18" charset="0"/>
                <a:cs typeface="Times New Roman" panose="02020603050405020304" pitchFamily="18" charset="0"/>
              </a:rPr>
              <a:t>Na</a:t>
            </a:r>
            <a:r>
              <a:rPr lang="en-US" altLang="zh-CN" sz="3200" b="1" baseline="-25000" dirty="0">
                <a:solidFill>
                  <a:srgbClr val="000000"/>
                </a:solidFill>
                <a:latin typeface="Times New Roman" panose="02020603050405020304" pitchFamily="18" charset="0"/>
                <a:cs typeface="Times New Roman" panose="02020603050405020304" pitchFamily="18" charset="0"/>
              </a:rPr>
              <a:t>2</a:t>
            </a:r>
            <a:r>
              <a:rPr lang="en-US" altLang="zh-CN" sz="3200" b="1" dirty="0">
                <a:solidFill>
                  <a:srgbClr val="000000"/>
                </a:solidFill>
                <a:latin typeface="Times New Roman" panose="02020603050405020304" pitchFamily="18" charset="0"/>
                <a:cs typeface="Times New Roman" panose="02020603050405020304" pitchFamily="18" charset="0"/>
              </a:rPr>
              <a:t>CO</a:t>
            </a:r>
            <a:r>
              <a:rPr lang="en-US" altLang="zh-CN" sz="3200" b="1" baseline="-25000" dirty="0">
                <a:solidFill>
                  <a:srgbClr val="000000"/>
                </a:solidFill>
                <a:latin typeface="Times New Roman" panose="02020603050405020304" pitchFamily="18" charset="0"/>
                <a:cs typeface="Times New Roman" panose="02020603050405020304" pitchFamily="18" charset="0"/>
              </a:rPr>
              <a:t>3</a:t>
            </a:r>
            <a:r>
              <a:rPr lang="en-US" altLang="zh-CN" sz="3200" b="1" dirty="0">
                <a:solidFill>
                  <a:srgbClr val="000000"/>
                </a:solidFill>
                <a:latin typeface="Times New Roman" panose="02020603050405020304" pitchFamily="18" charset="0"/>
                <a:cs typeface="Times New Roman" panose="02020603050405020304" pitchFamily="18" charset="0"/>
              </a:rPr>
              <a:t>+2HCl</a:t>
            </a:r>
            <a:r>
              <a:rPr lang="en-US" altLang="zh-CN" sz="3200" b="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3200" b="1" dirty="0">
                <a:solidFill>
                  <a:srgbClr val="000000"/>
                </a:solidFill>
                <a:latin typeface="Times New Roman" panose="02020603050405020304" pitchFamily="18" charset="0"/>
                <a:cs typeface="Times New Roman" panose="02020603050405020304" pitchFamily="18" charset="0"/>
              </a:rPr>
              <a:t>2NaCl+H</a:t>
            </a:r>
            <a:r>
              <a:rPr lang="en-US" altLang="zh-CN" sz="3200" b="1" baseline="-25000" dirty="0">
                <a:solidFill>
                  <a:srgbClr val="000000"/>
                </a:solidFill>
                <a:latin typeface="Times New Roman" panose="02020603050405020304" pitchFamily="18" charset="0"/>
                <a:cs typeface="Times New Roman" panose="02020603050405020304" pitchFamily="18" charset="0"/>
              </a:rPr>
              <a:t>2</a:t>
            </a:r>
            <a:r>
              <a:rPr lang="en-US" altLang="zh-CN" sz="3200" b="1" dirty="0">
                <a:solidFill>
                  <a:srgbClr val="000000"/>
                </a:solidFill>
                <a:latin typeface="Times New Roman" panose="02020603050405020304" pitchFamily="18" charset="0"/>
                <a:cs typeface="Times New Roman" panose="02020603050405020304" pitchFamily="18" charset="0"/>
              </a:rPr>
              <a:t>O+CO</a:t>
            </a:r>
            <a:r>
              <a:rPr lang="en-US" altLang="zh-CN" sz="3200" b="1" baseline="-25000" dirty="0">
                <a:solidFill>
                  <a:srgbClr val="000000"/>
                </a:solidFill>
                <a:latin typeface="Times New Roman" panose="02020603050405020304" pitchFamily="18" charset="0"/>
                <a:cs typeface="Times New Roman" panose="02020603050405020304" pitchFamily="18" charset="0"/>
              </a:rPr>
              <a:t>2</a:t>
            </a:r>
            <a:r>
              <a:rPr lang="en-US" altLang="zh-CN" sz="3200" b="1" dirty="0">
                <a:solidFill>
                  <a:srgbClr val="000000"/>
                </a:solidFill>
                <a:latin typeface="Times New Roman" panose="02020603050405020304" pitchFamily="18" charset="0"/>
                <a:cs typeface="Times New Roman" panose="02020603050405020304" pitchFamily="18" charset="0"/>
              </a:rPr>
              <a:t>↑,NaOH+HCl</a:t>
            </a:r>
            <a:r>
              <a:rPr lang="en-US" altLang="zh-CN" sz="3200" b="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3200" b="1" dirty="0">
                <a:solidFill>
                  <a:srgbClr val="000000"/>
                </a:solidFill>
                <a:latin typeface="Times New Roman" panose="02020603050405020304" pitchFamily="18" charset="0"/>
                <a:cs typeface="Times New Roman" panose="02020603050405020304" pitchFamily="18" charset="0"/>
              </a:rPr>
              <a:t>NaCl+H</a:t>
            </a:r>
            <a:r>
              <a:rPr lang="en-US" altLang="zh-CN" sz="3200" b="1" baseline="-25000" dirty="0">
                <a:solidFill>
                  <a:srgbClr val="000000"/>
                </a:solidFill>
                <a:latin typeface="Times New Roman" panose="02020603050405020304" pitchFamily="18" charset="0"/>
                <a:cs typeface="Times New Roman" panose="02020603050405020304" pitchFamily="18" charset="0"/>
              </a:rPr>
              <a:t>2</a:t>
            </a:r>
            <a:r>
              <a:rPr lang="en-US" altLang="zh-CN" sz="3200" b="1" dirty="0">
                <a:solidFill>
                  <a:srgbClr val="000000"/>
                </a:solidFill>
                <a:latin typeface="Times New Roman" panose="02020603050405020304" pitchFamily="18" charset="0"/>
                <a:cs typeface="Times New Roman" panose="02020603050405020304" pitchFamily="18" charset="0"/>
              </a:rPr>
              <a:t>O</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29640226"/>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985250"/>
            <a:ext cx="10807700" cy="422885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(1)10 mL</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蒸发溶剂时间会大大延长</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消耗燃料多　不变　</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压平滤纸　引流　</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3)ABD</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蒸发　偏</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5)Na</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+2HCl</a:t>
            </a:r>
            <a:r>
              <a:rPr lang="zh-CN" altLang="zh-CN" sz="3200" b="1" dirty="0">
                <a:solidFill>
                  <a:srgbClr val="000000"/>
                </a:solidFill>
                <a:latin typeface="NEU-BZ-S92"/>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2NaCl+H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p>
          <a:p>
            <a:pPr indent="267970">
              <a:lnSpc>
                <a:spcPct val="120000"/>
              </a:lnSpc>
              <a:spcAft>
                <a:spcPts val="0"/>
              </a:spcAft>
              <a:tabLst>
                <a:tab pos="1029335" algn="l"/>
                <a:tab pos="1850390" algn="l"/>
                <a:tab pos="2538095" algn="l"/>
                <a:tab pos="3221990" algn="l"/>
              </a:tabLst>
            </a:pPr>
            <a:r>
              <a:rPr lang="en-US" altLang="zh-CN" sz="3200" b="1" dirty="0" err="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NaOH+HCl</a:t>
            </a:r>
            <a:r>
              <a:rPr lang="zh-CN" altLang="zh-CN" sz="3200" b="1" dirty="0">
                <a:solidFill>
                  <a:srgbClr val="000000"/>
                </a:solidFill>
                <a:latin typeface="NEU-BZ-S92"/>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NaCl+H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71238833"/>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inVertical)">
                                      <p:cBhvr>
                                        <p:cTn id="7" dur="500"/>
                                        <p:tgtEl>
                                          <p:spTgt spid="2">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barn(inVertical)">
                                      <p:cBhvr>
                                        <p:cTn id="10" dur="500"/>
                                        <p:tgtEl>
                                          <p:spTgt spid="2">
                                            <p:txEl>
                                              <p:pRg st="1" end="1"/>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Effect transition="in" filter="barn(inVertical)">
                                      <p:cBhvr>
                                        <p:cTn id="13" dur="500"/>
                                        <p:tgtEl>
                                          <p:spTgt spid="2">
                                            <p:txEl>
                                              <p:pRg st="2" end="2"/>
                                            </p:txEl>
                                          </p:spTgt>
                                        </p:tgtEl>
                                      </p:cBhvr>
                                    </p:animEffect>
                                  </p:childTnLst>
                                </p:cTn>
                              </p:par>
                              <p:par>
                                <p:cTn id="14" presetID="16" presetClass="entr" presetSubtype="21" fill="hold" nodeType="withEffect">
                                  <p:stCondLst>
                                    <p:cond delay="0"/>
                                  </p:stCondLst>
                                  <p:childTnLst>
                                    <p:set>
                                      <p:cBhvr>
                                        <p:cTn id="15" dur="1" fill="hold">
                                          <p:stCondLst>
                                            <p:cond delay="0"/>
                                          </p:stCondLst>
                                        </p:cTn>
                                        <p:tgtEl>
                                          <p:spTgt spid="2">
                                            <p:txEl>
                                              <p:pRg st="3" end="3"/>
                                            </p:txEl>
                                          </p:spTgt>
                                        </p:tgtEl>
                                        <p:attrNameLst>
                                          <p:attrName>style.visibility</p:attrName>
                                        </p:attrNameLst>
                                      </p:cBhvr>
                                      <p:to>
                                        <p:strVal val="visible"/>
                                      </p:to>
                                    </p:set>
                                    <p:animEffect transition="in" filter="barn(inVertical)">
                                      <p:cBhvr>
                                        <p:cTn id="16" dur="500"/>
                                        <p:tgtEl>
                                          <p:spTgt spid="2">
                                            <p:txEl>
                                              <p:pRg st="3" end="3"/>
                                            </p:txEl>
                                          </p:spTgt>
                                        </p:tgtEl>
                                      </p:cBhvr>
                                    </p:animEffect>
                                  </p:childTnLst>
                                </p:cTn>
                              </p:par>
                              <p:par>
                                <p:cTn id="17" presetID="16" presetClass="entr" presetSubtype="21" fill="hold" nodeType="with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animEffect transition="in" filter="barn(inVertical)">
                                      <p:cBhvr>
                                        <p:cTn id="19" dur="500"/>
                                        <p:tgtEl>
                                          <p:spTgt spid="2">
                                            <p:txEl>
                                              <p:pRg st="4" end="4"/>
                                            </p:txEl>
                                          </p:spTgt>
                                        </p:tgtEl>
                                      </p:cBhvr>
                                    </p:animEffect>
                                  </p:childTnLst>
                                </p:cTn>
                              </p:par>
                              <p:par>
                                <p:cTn id="20" presetID="16" presetClass="entr" presetSubtype="21" fill="hold" nodeType="withEffect">
                                  <p:stCondLst>
                                    <p:cond delay="0"/>
                                  </p:stCondLst>
                                  <p:childTnLst>
                                    <p:set>
                                      <p:cBhvr>
                                        <p:cTn id="21" dur="1" fill="hold">
                                          <p:stCondLst>
                                            <p:cond delay="0"/>
                                          </p:stCondLst>
                                        </p:cTn>
                                        <p:tgtEl>
                                          <p:spTgt spid="2">
                                            <p:txEl>
                                              <p:pRg st="5" end="5"/>
                                            </p:txEl>
                                          </p:spTgt>
                                        </p:tgtEl>
                                        <p:attrNameLst>
                                          <p:attrName>style.visibility</p:attrName>
                                        </p:attrNameLst>
                                      </p:cBhvr>
                                      <p:to>
                                        <p:strVal val="visible"/>
                                      </p:to>
                                    </p:set>
                                    <p:animEffect transition="in" filter="barn(inVertical)">
                                      <p:cBhvr>
                                        <p:cTn id="2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clrChange>
              <a:clrFrom>
                <a:srgbClr val="FFFFFF"/>
              </a:clrFrom>
              <a:clrTo>
                <a:srgbClr val="FFFFFF">
                  <a:alpha val="0"/>
                </a:srgbClr>
              </a:clrTo>
            </a:clrChange>
          </a:blip>
          <a:stretch>
            <a:fillRect/>
          </a:stretch>
        </p:blipFill>
        <p:spPr>
          <a:xfrm>
            <a:off x="692150" y="456356"/>
            <a:ext cx="10807700" cy="5534268"/>
          </a:xfrm>
          <a:prstGeom prst="rect">
            <a:avLst/>
          </a:prstGeom>
        </p:spPr>
      </p:pic>
    </p:spTree>
    <p:extLst>
      <p:ext uri="{BB962C8B-B14F-4D97-AF65-F5344CB8AC3E}">
        <p14:creationId xmlns:p14="http://schemas.microsoft.com/office/powerpoint/2010/main" xmlns="" val="2905712186"/>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630092"/>
            <a:ext cx="10807700" cy="600164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effectLst/>
                <a:latin typeface="NEU-BZ-S92"/>
                <a:ea typeface="Arial" panose="020B0604020202020204" pitchFamily="34" charset="0"/>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复分解反应发生条件</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的活动与探究</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用到</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H</a:t>
            </a:r>
            <a:r>
              <a:rPr lang="en-US" altLang="zh-CN" sz="3200" b="1" baseline="-250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SO</a:t>
            </a:r>
            <a:r>
              <a:rPr lang="en-US" altLang="zh-CN" sz="3200" b="1" baseline="-250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Ba(NO</a:t>
            </a:r>
            <a:r>
              <a:rPr lang="en-US" altLang="zh-CN" sz="3200" b="1" baseline="-250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baseline="-250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err="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NaOH</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K</a:t>
            </a:r>
            <a:r>
              <a:rPr lang="en-US" altLang="zh-CN" sz="3200" b="1" baseline="-250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四种物质的溶液。某校化学兴趣小组的同学对实验后的废液进行了探究。取废液少许</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测得其</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pH</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为</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12</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提出问题</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废液中除含</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OH</a:t>
            </a:r>
            <a:r>
              <a:rPr lang="en-US" altLang="zh-CN" sz="3200" b="1" baseline="300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外</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还含有哪些离子呢</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理论分析</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废液是由四种盐混合而成的。这四种盐电离出的</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8</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种</a:t>
            </a:r>
            <a:r>
              <a:rPr lang="zh-CN" altLang="zh-CN" sz="3200" b="1"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离子</a:t>
            </a:r>
            <a:endParaRPr lang="en-US" altLang="zh-CN" sz="3200" b="1"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之间</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会发生反应。废液的</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pH</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为</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12,</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显碱性</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所以一定不存在的一种离子是</a:t>
            </a:r>
            <a:r>
              <a:rPr lang="zh-CN"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有三种离子在任何条件下都会存在</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它们</a:t>
            </a:r>
            <a:r>
              <a:rPr lang="zh-CN" altLang="zh-CN" sz="3200" b="1"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是</a:t>
            </a:r>
            <a:r>
              <a:rPr lang="en-US" altLang="zh-CN" sz="3200" b="1"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K</a:t>
            </a:r>
            <a:r>
              <a:rPr lang="en-US" altLang="zh-CN" sz="3200" b="1" baseline="300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和</a:t>
            </a:r>
            <a:r>
              <a:rPr lang="zh-CN" altLang="zh-CN" sz="3200" b="1"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198820471"/>
              </p:ext>
            </p:extLst>
          </p:nvPr>
        </p:nvGraphicFramePr>
        <p:xfrm>
          <a:off x="2671330" y="4212214"/>
          <a:ext cx="8726488" cy="519112"/>
        </p:xfrm>
        <a:graphic>
          <a:graphicData uri="http://schemas.openxmlformats.org/presentationml/2006/ole">
            <p:oleObj spid="_x0000_s14376" name="文档" r:id="rId3" imgW="3113899" imgH="184721" progId="Word.Document.12">
              <p:embed/>
            </p:oleObj>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xmlns="" val="3726814118"/>
              </p:ext>
            </p:extLst>
          </p:nvPr>
        </p:nvGraphicFramePr>
        <p:xfrm>
          <a:off x="1679432" y="5984271"/>
          <a:ext cx="1082675" cy="508158"/>
        </p:xfrm>
        <a:graphic>
          <a:graphicData uri="http://schemas.openxmlformats.org/presentationml/2006/ole">
            <p:oleObj spid="_x0000_s14377" name="文档" r:id="rId4" imgW="358351" imgH="166393" progId="Word.Document.12">
              <p:embed/>
            </p:oleObj>
          </a:graphicData>
        </a:graphic>
      </p:graphicFrame>
      <p:grpSp>
        <p:nvGrpSpPr>
          <p:cNvPr id="8" name="组合 7"/>
          <p:cNvGrpSpPr/>
          <p:nvPr/>
        </p:nvGrpSpPr>
        <p:grpSpPr>
          <a:xfrm>
            <a:off x="2" y="151371"/>
            <a:ext cx="11731332" cy="433754"/>
            <a:chOff x="381000" y="205656"/>
            <a:chExt cx="11731332" cy="433754"/>
          </a:xfrm>
        </p:grpSpPr>
        <p:sp>
          <p:nvSpPr>
            <p:cNvPr id="10" name="矩形 9"/>
            <p:cNvSpPr/>
            <p:nvPr/>
          </p:nvSpPr>
          <p:spPr>
            <a:xfrm>
              <a:off x="1999940" y="230648"/>
              <a:ext cx="192275" cy="401795"/>
            </a:xfrm>
            <a:prstGeom prst="rect">
              <a:avLst/>
            </a:prstGeom>
            <a:noFill/>
            <a:ln w="19050">
              <a:solidFill>
                <a:schemeClr val="accent4">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grpSp>
          <p:nvGrpSpPr>
            <p:cNvPr id="11" name="组合 10"/>
            <p:cNvGrpSpPr/>
            <p:nvPr/>
          </p:nvGrpSpPr>
          <p:grpSpPr>
            <a:xfrm>
              <a:off x="381000" y="205656"/>
              <a:ext cx="11731332" cy="433754"/>
              <a:chOff x="3048000" y="2286000"/>
              <a:chExt cx="4981307" cy="457200"/>
            </a:xfrm>
          </p:grpSpPr>
          <p:sp>
            <p:nvSpPr>
              <p:cNvPr id="12" name="矩形 11"/>
              <p:cNvSpPr/>
              <p:nvPr/>
            </p:nvSpPr>
            <p:spPr>
              <a:xfrm>
                <a:off x="3048000" y="2286000"/>
                <a:ext cx="953021" cy="457200"/>
              </a:xfrm>
              <a:prstGeom prst="rect">
                <a:avLst/>
              </a:prstGeom>
              <a:solidFill>
                <a:srgbClr val="74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rPr>
                  <a:t>归类</a:t>
                </a:r>
                <a:r>
                  <a:rPr lang="zh-CN" altLang="en-US" sz="2800" b="1" dirty="0" smtClean="0">
                    <a:solidFill>
                      <a:schemeClr val="bg1"/>
                    </a:solidFill>
                  </a:rPr>
                  <a:t>示例三</a:t>
                </a:r>
              </a:p>
            </p:txBody>
          </p:sp>
          <p:sp>
            <p:nvSpPr>
              <p:cNvPr id="13" name="矩形 12"/>
              <p:cNvSpPr/>
              <p:nvPr/>
            </p:nvSpPr>
            <p:spPr>
              <a:xfrm>
                <a:off x="4076665" y="2286000"/>
                <a:ext cx="3952642" cy="457200"/>
              </a:xfrm>
              <a:prstGeom prst="rect">
                <a:avLst/>
              </a:prstGeom>
              <a:gradFill flip="none" rotWithShape="1">
                <a:gsLst>
                  <a:gs pos="0">
                    <a:srgbClr val="DCDCDC">
                      <a:shade val="30000"/>
                      <a:satMod val="115000"/>
                    </a:srgbClr>
                  </a:gs>
                  <a:gs pos="51000">
                    <a:srgbClr val="DCDCDC">
                      <a:shade val="67500"/>
                      <a:satMod val="115000"/>
                    </a:srgbClr>
                  </a:gs>
                  <a:gs pos="73000">
                    <a:srgbClr val="DCDCDC">
                      <a:shade val="100000"/>
                      <a:satMod val="115000"/>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bg1"/>
                    </a:solidFill>
                  </a:rPr>
                  <a:t>复分解反应的发生条件</a:t>
                </a:r>
              </a:p>
            </p:txBody>
          </p:sp>
        </p:grpSp>
      </p:grpSp>
    </p:spTree>
    <p:extLst>
      <p:ext uri="{BB962C8B-B14F-4D97-AF65-F5344CB8AC3E}">
        <p14:creationId xmlns:p14="http://schemas.microsoft.com/office/powerpoint/2010/main" xmlns="" val="360578455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29942" y="257045"/>
            <a:ext cx="11669770" cy="6240916"/>
            <a:chOff x="229942" y="329782"/>
            <a:chExt cx="11669770" cy="6240916"/>
          </a:xfrm>
        </p:grpSpPr>
        <p:graphicFrame>
          <p:nvGraphicFramePr>
            <p:cNvPr id="2" name="对象 1"/>
            <p:cNvGraphicFramePr>
              <a:graphicFrameLocks noChangeAspect="1"/>
            </p:cNvGraphicFramePr>
            <p:nvPr>
              <p:extLst>
                <p:ext uri="{D42A27DB-BD31-4B8C-83A1-F6EECF244321}">
                  <p14:modId xmlns:p14="http://schemas.microsoft.com/office/powerpoint/2010/main" xmlns="" val="1704758358"/>
                </p:ext>
              </p:extLst>
            </p:nvPr>
          </p:nvGraphicFramePr>
          <p:xfrm>
            <a:off x="229942" y="329782"/>
            <a:ext cx="11669770" cy="637935"/>
          </p:xfrm>
          <a:graphic>
            <a:graphicData uri="http://schemas.openxmlformats.org/presentationml/2006/ole">
              <p:oleObj spid="_x0000_s15419" name="文档" r:id="rId3" imgW="3826154" imgH="209159" progId="Word.Document.12">
                <p:embed/>
              </p:oleObj>
            </a:graphicData>
          </a:graphic>
        </p:graphicFrame>
        <p:sp>
          <p:nvSpPr>
            <p:cNvPr id="3" name="矩形 2"/>
            <p:cNvSpPr>
              <a:spLocks noChangeAspect="1"/>
            </p:cNvSpPr>
            <p:nvPr/>
          </p:nvSpPr>
          <p:spPr>
            <a:xfrm>
              <a:off x="692150" y="888474"/>
              <a:ext cx="5653792" cy="683264"/>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乙同学</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另外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可能还含有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a:t>
              </a:r>
              <a:r>
                <a:rPr lang="en-US" altLang="zh-CN" sz="3200" b="1" baseline="30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baseline="30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178382056"/>
                </p:ext>
              </p:extLst>
            </p:nvPr>
          </p:nvGraphicFramePr>
          <p:xfrm>
            <a:off x="229942" y="1558624"/>
            <a:ext cx="11669770" cy="637935"/>
          </p:xfrm>
          <a:graphic>
            <a:graphicData uri="http://schemas.openxmlformats.org/presentationml/2006/ole">
              <p:oleObj spid="_x0000_s15420" name="文档" r:id="rId4" imgW="3826154" imgH="209159" progId="Word.Document.12">
                <p:embed/>
              </p:oleObj>
            </a:graphicData>
          </a:graphic>
        </p:graphicFrame>
        <p:sp>
          <p:nvSpPr>
            <p:cNvPr id="5" name="矩形 4"/>
            <p:cNvSpPr>
              <a:spLocks noChangeAspect="1"/>
            </p:cNvSpPr>
            <p:nvPr/>
          </p:nvSpPr>
          <p:spPr>
            <a:xfrm>
              <a:off x="692150" y="2130430"/>
              <a:ext cx="10807700" cy="239950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以上甲、乙、丙三位同学的假设中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同学的假设一定不成立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原因是</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实验验证</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选择其中一种可能成立的假设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设计实验进行验证。我选择</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同学的假设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实验方案如下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4285414513"/>
                </p:ext>
              </p:extLst>
            </p:nvPr>
          </p:nvGraphicFramePr>
          <p:xfrm>
            <a:off x="692150" y="4614532"/>
            <a:ext cx="10807700" cy="1956166"/>
          </p:xfrm>
          <a:graphic>
            <a:graphicData uri="http://schemas.openxmlformats.org/presentationml/2006/ole">
              <p:oleObj spid="_x0000_s15421" name="文档" r:id="rId5" imgW="3826154" imgH="692524" progId="Word.Document.12">
                <p:embed/>
              </p:oleObj>
            </a:graphicData>
          </a:graphic>
        </p:graphicFrame>
      </p:grpSp>
    </p:spTree>
    <p:extLst>
      <p:ext uri="{BB962C8B-B14F-4D97-AF65-F5344CB8AC3E}">
        <p14:creationId xmlns:p14="http://schemas.microsoft.com/office/powerpoint/2010/main" xmlns="" val="3797984523"/>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692150" y="972995"/>
            <a:ext cx="10807700" cy="121764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pH=12,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溶液显碱性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溶液中有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OH</a:t>
            </a:r>
            <a:r>
              <a:rPr lang="en-US" altLang="zh-CN" sz="3200" b="1" baseline="30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则一定不存在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H</a:t>
            </a:r>
            <a:r>
              <a:rPr lang="en-US" altLang="zh-CN" sz="3200" b="1" baseline="30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因为钾盐、钠盐、硝酸盐全部溶于水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所以溶液中</a:t>
            </a:r>
            <a:r>
              <a:rPr lang="zh-CN" altLang="zh-CN" sz="3200" b="1"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79583102"/>
              </p:ext>
            </p:extLst>
          </p:nvPr>
        </p:nvGraphicFramePr>
        <p:xfrm>
          <a:off x="808327" y="2252982"/>
          <a:ext cx="10807700" cy="3098191"/>
        </p:xfrm>
        <a:graphic>
          <a:graphicData uri="http://schemas.openxmlformats.org/presentationml/2006/ole">
            <p:oleObj spid="_x0000_s16404" name="文档" r:id="rId3" imgW="3826154" imgH="1096825" progId="Word.Document.12">
              <p:embed/>
            </p:oleObj>
          </a:graphicData>
        </a:graphic>
      </p:graphicFrame>
    </p:spTree>
    <p:extLst>
      <p:ext uri="{BB962C8B-B14F-4D97-AF65-F5344CB8AC3E}">
        <p14:creationId xmlns:p14="http://schemas.microsoft.com/office/powerpoint/2010/main" xmlns="" val="3978480852"/>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229942" y="224799"/>
            <a:ext cx="11669770" cy="6365905"/>
            <a:chOff x="229942" y="255972"/>
            <a:chExt cx="11669770" cy="6365905"/>
          </a:xfrm>
        </p:grpSpPr>
        <p:sp>
          <p:nvSpPr>
            <p:cNvPr id="2" name="矩形 1"/>
            <p:cNvSpPr>
              <a:spLocks noChangeAspect="1"/>
            </p:cNvSpPr>
            <p:nvPr/>
          </p:nvSpPr>
          <p:spPr>
            <a:xfrm>
              <a:off x="692150" y="255972"/>
              <a:ext cx="4948471" cy="683264"/>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理论分析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]H</a:t>
              </a:r>
              <a:r>
                <a:rPr lang="en-US" altLang="zh-CN" sz="3200" b="1" baseline="30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a:t>
              </a:r>
              <a:r>
                <a:rPr lang="en-US" altLang="zh-CN" sz="3200" b="1" baseline="30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4238672476"/>
                </p:ext>
              </p:extLst>
            </p:nvPr>
          </p:nvGraphicFramePr>
          <p:xfrm>
            <a:off x="229942" y="939236"/>
            <a:ext cx="11669770" cy="637935"/>
          </p:xfrm>
          <a:graphic>
            <a:graphicData uri="http://schemas.openxmlformats.org/presentationml/2006/ole">
              <p:oleObj spid="_x0000_s17446" name="文档" r:id="rId3" imgW="3826154" imgH="209159" progId="Word.Document.12">
                <p:embed/>
              </p:oleObj>
            </a:graphicData>
          </a:graphic>
        </p:graphicFrame>
        <p:sp>
          <p:nvSpPr>
            <p:cNvPr id="4" name="矩形 3"/>
            <p:cNvSpPr>
              <a:spLocks noChangeAspect="1"/>
            </p:cNvSpPr>
            <p:nvPr/>
          </p:nvSpPr>
          <p:spPr>
            <a:xfrm>
              <a:off x="692150" y="1535607"/>
              <a:ext cx="10807700" cy="121764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实验验证</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或乙</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以下表格内容意思正确、合理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表达清楚即可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3016217779"/>
                </p:ext>
              </p:extLst>
            </p:nvPr>
          </p:nvGraphicFramePr>
          <p:xfrm>
            <a:off x="692150" y="2838470"/>
            <a:ext cx="10807700" cy="3783407"/>
          </p:xfrm>
          <a:graphic>
            <a:graphicData uri="http://schemas.openxmlformats.org/presentationml/2006/ole">
              <p:oleObj spid="_x0000_s17447" name="文档" r:id="rId4" imgW="3826154" imgH="1339406" progId="Word.Document.12">
                <p:embed/>
              </p:oleObj>
            </a:graphicData>
          </a:graphic>
        </p:graphicFrame>
      </p:grpSp>
    </p:spTree>
    <p:extLst>
      <p:ext uri="{BB962C8B-B14F-4D97-AF65-F5344CB8AC3E}">
        <p14:creationId xmlns:p14="http://schemas.microsoft.com/office/powerpoint/2010/main" xmlns="" val="147099174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488386"/>
            <a:ext cx="969817" cy="683264"/>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a:t>
            </a:r>
            <a:r>
              <a:rPr lang="zh-CN" altLang="en-US"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4294192367"/>
              </p:ext>
            </p:extLst>
          </p:nvPr>
        </p:nvGraphicFramePr>
        <p:xfrm>
          <a:off x="692150" y="2193498"/>
          <a:ext cx="10807700" cy="2607881"/>
        </p:xfrm>
        <a:graphic>
          <a:graphicData uri="http://schemas.openxmlformats.org/presentationml/2006/ole">
            <p:oleObj spid="_x0000_s18452" name="文档" r:id="rId3" imgW="3826154" imgH="923245" progId="Word.Document.12">
              <p:embed/>
            </p:oleObj>
          </a:graphicData>
        </a:graphic>
      </p:graphicFrame>
    </p:spTree>
    <p:extLst>
      <p:ext uri="{BB962C8B-B14F-4D97-AF65-F5344CB8AC3E}">
        <p14:creationId xmlns:p14="http://schemas.microsoft.com/office/powerpoint/2010/main" xmlns="" val="1182395693"/>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clrChange>
              <a:clrFrom>
                <a:srgbClr val="FFFFFF"/>
              </a:clrFrom>
              <a:clrTo>
                <a:srgbClr val="FFFFFF">
                  <a:alpha val="0"/>
                </a:srgbClr>
              </a:clrTo>
            </a:clrChange>
          </a:blip>
          <a:stretch>
            <a:fillRect/>
          </a:stretch>
        </p:blipFill>
        <p:spPr>
          <a:xfrm>
            <a:off x="692150" y="1009720"/>
            <a:ext cx="10807700" cy="4102607"/>
          </a:xfrm>
          <a:prstGeom prst="rect">
            <a:avLst/>
          </a:prstGeom>
        </p:spPr>
      </p:pic>
    </p:spTree>
    <p:extLst>
      <p:ext uri="{BB962C8B-B14F-4D97-AF65-F5344CB8AC3E}">
        <p14:creationId xmlns:p14="http://schemas.microsoft.com/office/powerpoint/2010/main" xmlns="" val="2625243126"/>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802084"/>
            <a:ext cx="10807700" cy="304698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NEU-BZ-S92"/>
                <a:ea typeface="Arial" panose="020B0604020202020204" pitchFamily="34" charset="0"/>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氮肥、磷肥、钾肥是农业生产中最主要的化肥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用简便方法区别三种化肥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在农业生产中具有实用性。</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下列化肥中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从外观即可与其他化肥相区别的是</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氯化钾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尿素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硫酸铵</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磷矿粉</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pSp>
        <p:nvGrpSpPr>
          <p:cNvPr id="5" name="组合 4"/>
          <p:cNvGrpSpPr/>
          <p:nvPr/>
        </p:nvGrpSpPr>
        <p:grpSpPr>
          <a:xfrm>
            <a:off x="2" y="151371"/>
            <a:ext cx="11731332" cy="433754"/>
            <a:chOff x="381000" y="205656"/>
            <a:chExt cx="11731332" cy="433754"/>
          </a:xfrm>
        </p:grpSpPr>
        <p:sp>
          <p:nvSpPr>
            <p:cNvPr id="6" name="矩形 5"/>
            <p:cNvSpPr/>
            <p:nvPr/>
          </p:nvSpPr>
          <p:spPr>
            <a:xfrm>
              <a:off x="1999940" y="230648"/>
              <a:ext cx="192275" cy="401795"/>
            </a:xfrm>
            <a:prstGeom prst="rect">
              <a:avLst/>
            </a:prstGeom>
            <a:noFill/>
            <a:ln w="19050">
              <a:solidFill>
                <a:schemeClr val="accent4">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grpSp>
          <p:nvGrpSpPr>
            <p:cNvPr id="8" name="组合 7"/>
            <p:cNvGrpSpPr/>
            <p:nvPr/>
          </p:nvGrpSpPr>
          <p:grpSpPr>
            <a:xfrm>
              <a:off x="381000" y="205656"/>
              <a:ext cx="11731332" cy="433754"/>
              <a:chOff x="3048000" y="2286000"/>
              <a:chExt cx="4981307" cy="457200"/>
            </a:xfrm>
          </p:grpSpPr>
          <p:sp>
            <p:nvSpPr>
              <p:cNvPr id="10" name="矩形 9"/>
              <p:cNvSpPr/>
              <p:nvPr/>
            </p:nvSpPr>
            <p:spPr>
              <a:xfrm>
                <a:off x="3048000" y="2286000"/>
                <a:ext cx="953021" cy="457200"/>
              </a:xfrm>
              <a:prstGeom prst="rect">
                <a:avLst/>
              </a:prstGeom>
              <a:solidFill>
                <a:srgbClr val="74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rPr>
                  <a:t>归类</a:t>
                </a:r>
                <a:r>
                  <a:rPr lang="zh-CN" altLang="en-US" sz="2800" b="1" dirty="0" smtClean="0">
                    <a:solidFill>
                      <a:schemeClr val="bg1"/>
                    </a:solidFill>
                  </a:rPr>
                  <a:t>示例四</a:t>
                </a:r>
              </a:p>
            </p:txBody>
          </p:sp>
          <p:sp>
            <p:nvSpPr>
              <p:cNvPr id="11" name="矩形 10"/>
              <p:cNvSpPr/>
              <p:nvPr/>
            </p:nvSpPr>
            <p:spPr>
              <a:xfrm>
                <a:off x="4076665" y="2286000"/>
                <a:ext cx="3952642" cy="457200"/>
              </a:xfrm>
              <a:prstGeom prst="rect">
                <a:avLst/>
              </a:prstGeom>
              <a:gradFill flip="none" rotWithShape="1">
                <a:gsLst>
                  <a:gs pos="0">
                    <a:srgbClr val="DCDCDC">
                      <a:shade val="30000"/>
                      <a:satMod val="115000"/>
                    </a:srgbClr>
                  </a:gs>
                  <a:gs pos="51000">
                    <a:srgbClr val="DCDCDC">
                      <a:shade val="67500"/>
                      <a:satMod val="115000"/>
                    </a:srgbClr>
                  </a:gs>
                  <a:gs pos="73000">
                    <a:srgbClr val="DCDCDC">
                      <a:shade val="100000"/>
                      <a:satMod val="115000"/>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bg1"/>
                    </a:solidFill>
                  </a:rPr>
                  <a:t>化学肥料</a:t>
                </a:r>
              </a:p>
            </p:txBody>
          </p:sp>
        </p:grpSp>
      </p:grpSp>
    </p:spTree>
    <p:extLst>
      <p:ext uri="{BB962C8B-B14F-4D97-AF65-F5344CB8AC3E}">
        <p14:creationId xmlns:p14="http://schemas.microsoft.com/office/powerpoint/2010/main" xmlns="" val="142836979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229942" y="2044283"/>
            <a:ext cx="11669770" cy="2552756"/>
            <a:chOff x="229942" y="2262494"/>
            <a:chExt cx="11669770" cy="2552756"/>
          </a:xfrm>
        </p:grpSpPr>
        <p:graphicFrame>
          <p:nvGraphicFramePr>
            <p:cNvPr id="2" name="对象 1"/>
            <p:cNvGraphicFramePr>
              <a:graphicFrameLocks noChangeAspect="1"/>
            </p:cNvGraphicFramePr>
            <p:nvPr>
              <p:extLst>
                <p:ext uri="{D42A27DB-BD31-4B8C-83A1-F6EECF244321}">
                  <p14:modId xmlns:p14="http://schemas.microsoft.com/office/powerpoint/2010/main" xmlns="" val="3697835216"/>
                </p:ext>
              </p:extLst>
            </p:nvPr>
          </p:nvGraphicFramePr>
          <p:xfrm>
            <a:off x="229942" y="2262494"/>
            <a:ext cx="11669770" cy="637935"/>
          </p:xfrm>
          <a:graphic>
            <a:graphicData uri="http://schemas.openxmlformats.org/presentationml/2006/ole">
              <p:oleObj spid="_x0000_s4158" name="文档" r:id="rId3" imgW="3826154" imgH="209159" progId="Word.Document.12">
                <p:embed/>
              </p:oleObj>
            </a:graphicData>
          </a:graphic>
        </p:graphicFrame>
        <p:sp>
          <p:nvSpPr>
            <p:cNvPr id="3" name="矩形 2"/>
            <p:cNvSpPr>
              <a:spLocks noChangeAspect="1"/>
            </p:cNvSpPr>
            <p:nvPr/>
          </p:nvSpPr>
          <p:spPr>
            <a:xfrm>
              <a:off x="692150" y="2806910"/>
              <a:ext cx="10807700" cy="121764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常用药品</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试剂</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稀盐酸、澄清石灰水。</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检验方法</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2319102628"/>
                </p:ext>
              </p:extLst>
            </p:nvPr>
          </p:nvGraphicFramePr>
          <p:xfrm>
            <a:off x="229942" y="4075378"/>
            <a:ext cx="11669770" cy="739872"/>
          </p:xfrm>
          <a:graphic>
            <a:graphicData uri="http://schemas.openxmlformats.org/presentationml/2006/ole">
              <p:oleObj spid="_x0000_s4159" name="文档" r:id="rId4" imgW="3826154" imgH="243659" progId="Word.Document.12">
                <p:embed/>
              </p:oleObj>
            </a:graphicData>
          </a:graphic>
        </p:graphicFrame>
      </p:grpSp>
      <p:sp>
        <p:nvSpPr>
          <p:cNvPr id="7" name="矩形 6">
            <a:extLst>
              <a:ext uri="{FF2B5EF4-FFF2-40B4-BE49-F238E27FC236}">
                <a16:creationId xmlns="" xmlns:a16="http://schemas.microsoft.com/office/drawing/2014/main" id="{8A90BD6A-DAC1-4175-BADE-A70FD2E31095}"/>
              </a:ext>
            </a:extLst>
          </p:cNvPr>
          <p:cNvSpPr/>
          <p:nvPr/>
        </p:nvSpPr>
        <p:spPr>
          <a:xfrm>
            <a:off x="4290196" y="3905372"/>
            <a:ext cx="80595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8" name="直接连接符 7">
            <a:extLst>
              <a:ext uri="{FF2B5EF4-FFF2-40B4-BE49-F238E27FC236}">
                <a16:creationId xmlns="" xmlns:a16="http://schemas.microsoft.com/office/drawing/2014/main" id="{94F29B7E-74BF-4821-88B9-C8400B1817B7}"/>
              </a:ext>
            </a:extLst>
          </p:cNvPr>
          <p:cNvCxnSpPr>
            <a:cxnSpLocks/>
          </p:cNvCxnSpPr>
          <p:nvPr/>
        </p:nvCxnSpPr>
        <p:spPr>
          <a:xfrm>
            <a:off x="4290196" y="4372715"/>
            <a:ext cx="80595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 xmlns:a16="http://schemas.microsoft.com/office/drawing/2014/main" id="{8A90BD6A-DAC1-4175-BADE-A70FD2E31095}"/>
              </a:ext>
            </a:extLst>
          </p:cNvPr>
          <p:cNvSpPr/>
          <p:nvPr/>
        </p:nvSpPr>
        <p:spPr>
          <a:xfrm>
            <a:off x="8992380" y="3905372"/>
            <a:ext cx="2452908"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0" name="直接连接符 9">
            <a:extLst>
              <a:ext uri="{FF2B5EF4-FFF2-40B4-BE49-F238E27FC236}">
                <a16:creationId xmlns="" xmlns:a16="http://schemas.microsoft.com/office/drawing/2014/main" id="{94F29B7E-74BF-4821-88B9-C8400B1817B7}"/>
              </a:ext>
            </a:extLst>
          </p:cNvPr>
          <p:cNvCxnSpPr>
            <a:cxnSpLocks/>
          </p:cNvCxnSpPr>
          <p:nvPr/>
        </p:nvCxnSpPr>
        <p:spPr>
          <a:xfrm>
            <a:off x="8992380" y="4372715"/>
            <a:ext cx="245290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403535732"/>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220378"/>
            <a:ext cx="10807700" cy="594508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某化肥样品中可能含有氯化钾、硫酸钾、碳酸氢铵中的一种或几种物质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为确定样品的成分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化学兴趣小组的同学开展了以下探究活动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取少量样品滴加稀盐酸</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看不到明显现象。证明原样品中没有</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另取少量样品加足量的水溶解</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滴加溶液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有白色沉淀生成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继续滴加溶液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直至再无白色沉淀生成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静置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取上层清液少许</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滴加溶液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无明显现象。由此可知原化肥样品中一定有</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请写出实验中所用溶液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中溶质的化学式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66711409"/>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2382624"/>
            <a:ext cx="10807700" cy="127419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小明认为实验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如果不另取样品</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直接用实验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后所得溶液进行实验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则无法得到正确结论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他的理由是</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49876982"/>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54125"/>
            <a:ext cx="10807700" cy="653602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cs typeface="Times New Roman" panose="02020603050405020304" pitchFamily="18" charset="0"/>
              </a:rPr>
              <a:t>(1)</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四种化肥中只有磷矿粉是灰色的</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其他的都是白色固体。</a:t>
            </a:r>
            <a:r>
              <a:rPr lang="en-US" altLang="zh-CN" sz="3200" b="1" dirty="0">
                <a:solidFill>
                  <a:srgbClr val="000000"/>
                </a:solidFill>
                <a:latin typeface="Times New Roman" panose="02020603050405020304" pitchFamily="18" charset="0"/>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实验</a:t>
            </a:r>
            <a:r>
              <a:rPr lang="en-US" altLang="zh-CN" sz="3200" b="1" dirty="0">
                <a:solidFill>
                  <a:srgbClr val="000000"/>
                </a:solidFill>
                <a:latin typeface="Times New Roman" panose="02020603050405020304" pitchFamily="18" charset="0"/>
                <a:cs typeface="Times New Roman" panose="02020603050405020304" pitchFamily="18" charset="0"/>
              </a:rPr>
              <a:t>1:</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取少量样品滴加稀盐酸</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看不到明显现象</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说明不含有碳酸氢铵</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实验</a:t>
            </a:r>
            <a:r>
              <a:rPr lang="en-US" altLang="zh-CN" sz="3200" b="1" dirty="0">
                <a:solidFill>
                  <a:srgbClr val="000000"/>
                </a:solidFill>
                <a:latin typeface="Times New Roman" panose="02020603050405020304" pitchFamily="18" charset="0"/>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的目的是鉴别化肥样品中是含有氯化钾还是含有硫酸钾</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也就是对硫酸根和氯离子的鉴别</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因此应该先加硝酸钡溶液</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观察到有白色沉淀产生</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说明含有硫酸钾</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继续滴加硝酸钡溶液</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直至再无白色沉淀生成</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是防止硫酸根离子在加入硝酸银溶液鉴别氯离子时产生干扰</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加硝酸银溶液无明显现象</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说明不含有氯离子</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因此不含有氯化钾</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稀盐酸中含有氯离子</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干扰氯化钾的检验</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则无法得到正确结论。</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(1)D</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碳酸氢铵　硫酸钾　</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Ba(NO</a:t>
            </a:r>
            <a:r>
              <a:rPr lang="en-US" altLang="zh-CN" sz="3200" b="1" baseline="-25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baseline="-25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AgNO</a:t>
            </a:r>
            <a:r>
              <a:rPr lang="en-US" altLang="zh-CN" sz="3200" b="1" baseline="-25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稀盐酸中含有氯离子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干扰氯化钾的检验</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6878908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clrChange>
              <a:clrFrom>
                <a:srgbClr val="FFFFFF"/>
              </a:clrFrom>
              <a:clrTo>
                <a:srgbClr val="FFFFFF">
                  <a:alpha val="0"/>
                </a:srgbClr>
              </a:clrTo>
            </a:clrChange>
          </a:blip>
          <a:stretch>
            <a:fillRect/>
          </a:stretch>
        </p:blipFill>
        <p:spPr>
          <a:xfrm>
            <a:off x="692150" y="1764772"/>
            <a:ext cx="10807700" cy="2792746"/>
          </a:xfrm>
          <a:prstGeom prst="rect">
            <a:avLst/>
          </a:prstGeom>
        </p:spPr>
      </p:pic>
    </p:spTree>
    <p:extLst>
      <p:ext uri="{BB962C8B-B14F-4D97-AF65-F5344CB8AC3E}">
        <p14:creationId xmlns:p14="http://schemas.microsoft.com/office/powerpoint/2010/main" xmlns="" val="1799912161"/>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631467"/>
            <a:ext cx="10807700" cy="600164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NEU-BZ-S92"/>
                <a:ea typeface="Arial" panose="020B0604020202020204" pitchFamily="34" charset="0"/>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小梅同学学习了单质、氧化物、酸、碱、盐的性质后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发现许多不同类别的物质反应时能生成盐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于是她构建了如图所示的知识网络图。</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铜及其化合物在工业上有重要的应用。借助网络图回答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写出用酸和碱生产硫酸铜的化学方程式</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p>
          <a:p>
            <a:pPr>
              <a:lnSpc>
                <a:spcPct val="120000"/>
              </a:lnSpc>
              <a:spcAft>
                <a:spcPts val="0"/>
              </a:spcAft>
              <a:tabLst>
                <a:tab pos="1029335" algn="l"/>
                <a:tab pos="1850390" algn="l"/>
                <a:tab pos="2538095" algn="l"/>
                <a:tab pos="3221990" algn="l"/>
              </a:tabLst>
            </a:pPr>
            <a:r>
              <a:rPr lang="en-US" altLang="zh-CN" sz="3200" b="1"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zh-CN" altLang="en-US" sz="3200" b="1" u="sng" dirty="0" smtClean="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把上图中</a:t>
            </a:r>
            <a:r>
              <a:rPr lang="zh-CN" altLang="zh-CN" sz="3200" b="1" dirty="0">
                <a:solidFill>
                  <a:srgbClr val="000000"/>
                </a:solidFill>
                <a:latin typeface="NEU-BZ-S92"/>
                <a:ea typeface="宋体" panose="02010600030101010101" pitchFamily="2" charset="-122"/>
                <a:cs typeface="宋体" panose="02010600030101010101" pitchFamily="2" charset="-122"/>
              </a:rPr>
              <a:t>①②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处补充完整</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p>
          <a:p>
            <a:pPr>
              <a:lnSpc>
                <a:spcPct val="120000"/>
              </a:lnSpc>
              <a:spcAft>
                <a:spcPts val="0"/>
              </a:spcAft>
              <a:tabLst>
                <a:tab pos="1029335" algn="l"/>
                <a:tab pos="1850390" algn="l"/>
                <a:tab pos="2538095" algn="l"/>
                <a:tab pos="3221990" algn="l"/>
              </a:tabLst>
            </a:pP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要求</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不能与图中已有信息重复。</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Z123.eps" descr="id:2147506979;FounderCES"/>
          <p:cNvPicPr/>
          <p:nvPr/>
        </p:nvPicPr>
        <p:blipFill>
          <a:blip r:embed="rId2">
            <a:clrChange>
              <a:clrFrom>
                <a:srgbClr val="FFFFFF"/>
              </a:clrFrom>
              <a:clrTo>
                <a:srgbClr val="FFFFFF">
                  <a:alpha val="0"/>
                </a:srgbClr>
              </a:clrTo>
            </a:clrChange>
          </a:blip>
          <a:stretch>
            <a:fillRect/>
          </a:stretch>
        </p:blipFill>
        <p:spPr>
          <a:xfrm>
            <a:off x="8691155" y="3197252"/>
            <a:ext cx="2957052" cy="2957052"/>
          </a:xfrm>
          <a:prstGeom prst="rect">
            <a:avLst/>
          </a:prstGeom>
        </p:spPr>
      </p:pic>
      <p:grpSp>
        <p:nvGrpSpPr>
          <p:cNvPr id="6" name="组合 5"/>
          <p:cNvGrpSpPr/>
          <p:nvPr/>
        </p:nvGrpSpPr>
        <p:grpSpPr>
          <a:xfrm>
            <a:off x="2" y="151371"/>
            <a:ext cx="11731332" cy="433754"/>
            <a:chOff x="381000" y="205656"/>
            <a:chExt cx="11731332" cy="433754"/>
          </a:xfrm>
        </p:grpSpPr>
        <p:sp>
          <p:nvSpPr>
            <p:cNvPr id="8" name="矩形 7"/>
            <p:cNvSpPr/>
            <p:nvPr/>
          </p:nvSpPr>
          <p:spPr>
            <a:xfrm>
              <a:off x="1999940" y="230648"/>
              <a:ext cx="192275" cy="401795"/>
            </a:xfrm>
            <a:prstGeom prst="rect">
              <a:avLst/>
            </a:prstGeom>
            <a:noFill/>
            <a:ln w="19050">
              <a:solidFill>
                <a:schemeClr val="accent4">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grpSp>
          <p:nvGrpSpPr>
            <p:cNvPr id="10" name="组合 9"/>
            <p:cNvGrpSpPr/>
            <p:nvPr/>
          </p:nvGrpSpPr>
          <p:grpSpPr>
            <a:xfrm>
              <a:off x="381000" y="205656"/>
              <a:ext cx="11731332" cy="433754"/>
              <a:chOff x="3048000" y="2286000"/>
              <a:chExt cx="4981307" cy="457200"/>
            </a:xfrm>
          </p:grpSpPr>
          <p:sp>
            <p:nvSpPr>
              <p:cNvPr id="11" name="矩形 10"/>
              <p:cNvSpPr/>
              <p:nvPr/>
            </p:nvSpPr>
            <p:spPr>
              <a:xfrm>
                <a:off x="3048000" y="2286000"/>
                <a:ext cx="953021" cy="457200"/>
              </a:xfrm>
              <a:prstGeom prst="rect">
                <a:avLst/>
              </a:prstGeom>
              <a:solidFill>
                <a:srgbClr val="74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rPr>
                  <a:t>归类</a:t>
                </a:r>
                <a:r>
                  <a:rPr lang="zh-CN" altLang="en-US" sz="2800" b="1" dirty="0" smtClean="0">
                    <a:solidFill>
                      <a:schemeClr val="bg1"/>
                    </a:solidFill>
                  </a:rPr>
                  <a:t>示例五</a:t>
                </a:r>
              </a:p>
            </p:txBody>
          </p:sp>
          <p:sp>
            <p:nvSpPr>
              <p:cNvPr id="12" name="矩形 11"/>
              <p:cNvSpPr/>
              <p:nvPr/>
            </p:nvSpPr>
            <p:spPr>
              <a:xfrm>
                <a:off x="4076665" y="2286000"/>
                <a:ext cx="3952642" cy="457200"/>
              </a:xfrm>
              <a:prstGeom prst="rect">
                <a:avLst/>
              </a:prstGeom>
              <a:gradFill flip="none" rotWithShape="1">
                <a:gsLst>
                  <a:gs pos="0">
                    <a:srgbClr val="DCDCDC">
                      <a:shade val="30000"/>
                      <a:satMod val="115000"/>
                    </a:srgbClr>
                  </a:gs>
                  <a:gs pos="51000">
                    <a:srgbClr val="DCDCDC">
                      <a:shade val="67500"/>
                      <a:satMod val="115000"/>
                    </a:srgbClr>
                  </a:gs>
                  <a:gs pos="73000">
                    <a:srgbClr val="DCDCDC">
                      <a:shade val="100000"/>
                      <a:satMod val="115000"/>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bg1"/>
                    </a:solidFill>
                  </a:rPr>
                  <a:t>物质间的转化</a:t>
                </a:r>
              </a:p>
            </p:txBody>
          </p:sp>
        </p:grpSp>
      </p:grpSp>
    </p:spTree>
    <p:extLst>
      <p:ext uri="{BB962C8B-B14F-4D97-AF65-F5344CB8AC3E}">
        <p14:creationId xmlns:p14="http://schemas.microsoft.com/office/powerpoint/2010/main" xmlns="" val="406256354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091450"/>
            <a:ext cx="10807700" cy="121764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根据网络图可制备物质。例如</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某回收含铜电缆废料的工厂有下列制铜的方案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386778163"/>
              </p:ext>
            </p:extLst>
          </p:nvPr>
        </p:nvGraphicFramePr>
        <p:xfrm>
          <a:off x="692150" y="2429003"/>
          <a:ext cx="10807700" cy="3002139"/>
        </p:xfrm>
        <a:graphic>
          <a:graphicData uri="http://schemas.openxmlformats.org/presentationml/2006/ole">
            <p:oleObj spid="_x0000_s19472" name="文档" r:id="rId3" imgW="3826154" imgH="1063763" progId="Word.Document.12">
              <p:embed/>
            </p:oleObj>
          </a:graphicData>
        </a:graphic>
      </p:graphicFrame>
    </p:spTree>
    <p:extLst>
      <p:ext uri="{BB962C8B-B14F-4D97-AF65-F5344CB8AC3E}">
        <p14:creationId xmlns:p14="http://schemas.microsoft.com/office/powerpoint/2010/main" xmlns="" val="1207305151"/>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989121"/>
            <a:ext cx="10807700" cy="24560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写出下列步骤中的化学方程式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步骤</a:t>
            </a:r>
            <a:r>
              <a:rPr lang="zh-CN" altLang="zh-CN" sz="3200" b="1" dirty="0">
                <a:solidFill>
                  <a:srgbClr val="000000"/>
                </a:solidFill>
                <a:latin typeface="NEU-BZ-S92"/>
                <a:ea typeface="宋体" panose="02010600030101010101" pitchFamily="2" charset="-122"/>
                <a:cs typeface="宋体" panose="02010600030101010101" pitchFamily="2" charset="-122"/>
              </a:rPr>
              <a:t>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步骤</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Ⅴ:</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上述方案中可能造成空气污染的步骤是</a:t>
            </a:r>
            <a:r>
              <a:rPr lang="en-US" altLang="zh-CN" sz="3200" b="1"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zh-CN" altLang="en-US" sz="3200" b="1" u="sng" dirty="0" smtClean="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6603141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2018942"/>
            <a:ext cx="10807700" cy="239950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酸与碱的反应属于复分解反应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由复分解反应的定义和生成物硫酸铜的化学式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CuSO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可以判断反应是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SO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Cu(OH)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反应生成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CuSO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由酸、碱、盐的化学性质可以判断除已出现的反应外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还有酸</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盐、金属</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盐之间的反应。</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36118622"/>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4039441450"/>
              </p:ext>
            </p:extLst>
          </p:nvPr>
        </p:nvGraphicFramePr>
        <p:xfrm>
          <a:off x="766763" y="337366"/>
          <a:ext cx="10807700" cy="4442215"/>
        </p:xfrm>
        <a:graphic>
          <a:graphicData uri="http://schemas.openxmlformats.org/presentationml/2006/ole">
            <p:oleObj spid="_x0000_s20496" name="文档" r:id="rId3" imgW="3826154" imgH="1574081" progId="Word.Document.12">
              <p:embed/>
            </p:oleObj>
          </a:graphicData>
        </a:graphic>
      </p:graphicFrame>
      <p:sp>
        <p:nvSpPr>
          <p:cNvPr id="3" name="矩形 2"/>
          <p:cNvSpPr>
            <a:spLocks noChangeAspect="1"/>
          </p:cNvSpPr>
          <p:nvPr/>
        </p:nvSpPr>
        <p:spPr>
          <a:xfrm>
            <a:off x="692150" y="4594947"/>
            <a:ext cx="10807700" cy="119571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灼烧可能产生有毒气体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步骤</a:t>
            </a:r>
            <a:r>
              <a:rPr lang="en-US" altLang="zh-CN" sz="3200" b="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Ⅴ</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通入有毒气体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可能造成空气污染。</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67939769"/>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692150" y="1447444"/>
            <a:ext cx="10807700" cy="363791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(1)Cu(OH)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SO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NEU-BZ-S92"/>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CuSO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酸</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盐　</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smtClean="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金属</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其他合理答案也可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2NaOH+CuSO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NEU-BZ-S92"/>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Cu(OH)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SO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err="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CO+CuO</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Cu+CO</a:t>
            </a:r>
            <a:r>
              <a:rPr lang="en-US" altLang="zh-CN" sz="3200" b="1" baseline="-25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smtClean="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步骤</a:t>
            </a:r>
            <a:r>
              <a:rPr lang="zh-CN" altLang="zh-CN" sz="3200" b="1" dirty="0">
                <a:solidFill>
                  <a:srgbClr val="000000"/>
                </a:solidFill>
                <a:latin typeface="NEU-BZ-S92"/>
                <a:ea typeface="宋体" panose="02010600030101010101" pitchFamily="2" charset="-122"/>
                <a:cs typeface="宋体" panose="02010600030101010101" pitchFamily="2" charset="-122"/>
              </a:rPr>
              <a:t>Ⅰ</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和步骤</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Ⅴ</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p:nvPr/>
        </p:nvPicPr>
        <p:blipFill>
          <a:blip r:embed="rId2">
            <a:clrChange>
              <a:clrFrom>
                <a:srgbClr val="FFFFFF"/>
              </a:clrFrom>
              <a:clrTo>
                <a:srgbClr val="FFFFFF">
                  <a:alpha val="0"/>
                </a:srgbClr>
              </a:clrTo>
            </a:clrChange>
          </a:blip>
          <a:stretch>
            <a:fillRect/>
          </a:stretch>
        </p:blipFill>
        <p:spPr>
          <a:xfrm>
            <a:off x="2792356" y="3817641"/>
            <a:ext cx="603212" cy="536188"/>
          </a:xfrm>
          <a:prstGeom prst="rect">
            <a:avLst/>
          </a:prstGeom>
        </p:spPr>
      </p:pic>
    </p:spTree>
    <p:extLst>
      <p:ext uri="{BB962C8B-B14F-4D97-AF65-F5344CB8AC3E}">
        <p14:creationId xmlns:p14="http://schemas.microsoft.com/office/powerpoint/2010/main" xmlns="" val="2898430805"/>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775563"/>
            <a:ext cx="3348674" cy="683264"/>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盐的</a:t>
            </a:r>
            <a:r>
              <a:rPr lang="zh-CN" altLang="zh-CN" sz="3200" b="1"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化学性质</a:t>
            </a:r>
            <a:r>
              <a:rPr lang="en-US" altLang="zh-CN" sz="3200" b="1"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943066639"/>
              </p:ext>
            </p:extLst>
          </p:nvPr>
        </p:nvGraphicFramePr>
        <p:xfrm>
          <a:off x="692150" y="1565637"/>
          <a:ext cx="10807700" cy="4562617"/>
        </p:xfrm>
        <a:graphic>
          <a:graphicData uri="http://schemas.openxmlformats.org/presentationml/2006/ole">
            <p:oleObj spid="_x0000_s5151" name="文档" r:id="rId3" imgW="3826154" imgH="1617207" progId="Word.Document.12">
              <p:embed/>
            </p:oleObj>
          </a:graphicData>
        </a:graphic>
      </p:graphicFrame>
    </p:spTree>
    <p:extLst>
      <p:ext uri="{BB962C8B-B14F-4D97-AF65-F5344CB8AC3E}">
        <p14:creationId xmlns:p14="http://schemas.microsoft.com/office/powerpoint/2010/main" xmlns="" val="3660631595"/>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92150" y="713220"/>
            <a:ext cx="10807700" cy="4842027"/>
            <a:chOff x="692150" y="589097"/>
            <a:chExt cx="10807700" cy="4842027"/>
          </a:xfrm>
        </p:grpSpPr>
        <p:pic>
          <p:nvPicPr>
            <p:cNvPr id="2" name="图片 1"/>
            <p:cNvPicPr>
              <a:picLocks noChangeAspect="1"/>
            </p:cNvPicPr>
            <p:nvPr/>
          </p:nvPicPr>
          <p:blipFill>
            <a:blip r:embed="rId2">
              <a:clrChange>
                <a:clrFrom>
                  <a:srgbClr val="FFFFFF"/>
                </a:clrFrom>
                <a:clrTo>
                  <a:srgbClr val="FFFFFF">
                    <a:alpha val="0"/>
                  </a:srgbClr>
                </a:clrTo>
              </a:clrChange>
            </a:blip>
            <a:stretch>
              <a:fillRect/>
            </a:stretch>
          </p:blipFill>
          <p:spPr>
            <a:xfrm>
              <a:off x="692150" y="589097"/>
              <a:ext cx="10807700" cy="4790808"/>
            </a:xfrm>
            <a:prstGeom prst="rect">
              <a:avLst/>
            </a:prstGeom>
          </p:spPr>
        </p:pic>
        <p:pic>
          <p:nvPicPr>
            <p:cNvPr id="3" name="图片 2"/>
            <p:cNvPicPr>
              <a:picLocks noChangeAspect="1"/>
            </p:cNvPicPr>
            <p:nvPr/>
          </p:nvPicPr>
          <p:blipFill>
            <a:blip r:embed="rId3">
              <a:clrChange>
                <a:clrFrom>
                  <a:srgbClr val="FFFFFF"/>
                </a:clrFrom>
                <a:clrTo>
                  <a:srgbClr val="FFFFFF">
                    <a:alpha val="0"/>
                  </a:srgbClr>
                </a:clrTo>
              </a:clrChange>
            </a:blip>
            <a:stretch>
              <a:fillRect/>
            </a:stretch>
          </p:blipFill>
          <p:spPr>
            <a:xfrm>
              <a:off x="724739" y="5328686"/>
              <a:ext cx="10721739" cy="102438"/>
            </a:xfrm>
            <a:prstGeom prst="rect">
              <a:avLst/>
            </a:prstGeom>
          </p:spPr>
        </p:pic>
      </p:grpSp>
    </p:spTree>
    <p:extLst>
      <p:ext uri="{BB962C8B-B14F-4D97-AF65-F5344CB8AC3E}">
        <p14:creationId xmlns:p14="http://schemas.microsoft.com/office/powerpoint/2010/main" xmlns="" val="340810419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692150" y="1198837"/>
            <a:ext cx="10807700" cy="3956522"/>
            <a:chOff x="692150" y="1437830"/>
            <a:chExt cx="10807700" cy="3956522"/>
          </a:xfrm>
        </p:grpSpPr>
        <p:pic>
          <p:nvPicPr>
            <p:cNvPr id="3" name="图片 2"/>
            <p:cNvPicPr>
              <a:picLocks noChangeAspect="1"/>
            </p:cNvPicPr>
            <p:nvPr/>
          </p:nvPicPr>
          <p:blipFill>
            <a:blip r:embed="rId2">
              <a:clrChange>
                <a:clrFrom>
                  <a:srgbClr val="FFFFFF"/>
                </a:clrFrom>
                <a:clrTo>
                  <a:srgbClr val="FFFFFF">
                    <a:alpha val="0"/>
                  </a:srgbClr>
                </a:clrTo>
              </a:clrChange>
            </a:blip>
            <a:stretch>
              <a:fillRect/>
            </a:stretch>
          </p:blipFill>
          <p:spPr>
            <a:xfrm>
              <a:off x="724739" y="1437830"/>
              <a:ext cx="10721739" cy="102438"/>
            </a:xfrm>
            <a:prstGeom prst="rect">
              <a:avLst/>
            </a:prstGeom>
          </p:spPr>
        </p:pic>
        <p:pic>
          <p:nvPicPr>
            <p:cNvPr id="4" name="图片 3"/>
            <p:cNvPicPr>
              <a:picLocks noChangeAspect="1"/>
            </p:cNvPicPr>
            <p:nvPr/>
          </p:nvPicPr>
          <p:blipFill>
            <a:blip r:embed="rId3">
              <a:clrChange>
                <a:clrFrom>
                  <a:srgbClr val="FFFFFF"/>
                </a:clrFrom>
                <a:clrTo>
                  <a:srgbClr val="FFFFFF">
                    <a:alpha val="0"/>
                  </a:srgbClr>
                </a:clrTo>
              </a:clrChange>
            </a:blip>
            <a:stretch>
              <a:fillRect/>
            </a:stretch>
          </p:blipFill>
          <p:spPr>
            <a:xfrm>
              <a:off x="692150" y="1489049"/>
              <a:ext cx="10807700" cy="3905303"/>
            </a:xfrm>
            <a:prstGeom prst="rect">
              <a:avLst/>
            </a:prstGeom>
          </p:spPr>
        </p:pic>
      </p:grpSp>
    </p:spTree>
    <p:extLst>
      <p:ext uri="{BB962C8B-B14F-4D97-AF65-F5344CB8AC3E}">
        <p14:creationId xmlns:p14="http://schemas.microsoft.com/office/powerpoint/2010/main" xmlns="" val="273389647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阴影"/>
          <p:cNvPicPr>
            <a:picLocks noChangeAspect="1"/>
          </p:cNvPicPr>
          <p:nvPr/>
        </p:nvPicPr>
        <p:blipFill>
          <a:blip r:embed="rId2"/>
          <a:stretch>
            <a:fillRect/>
          </a:stretch>
        </p:blipFill>
        <p:spPr>
          <a:xfrm>
            <a:off x="2325712" y="1511279"/>
            <a:ext cx="7280625" cy="3396125"/>
          </a:xfrm>
          <a:prstGeom prst="rect">
            <a:avLst/>
          </a:prstGeom>
        </p:spPr>
      </p:pic>
      <p:pic>
        <p:nvPicPr>
          <p:cNvPr id="11" name="图片 10"/>
          <p:cNvPicPr>
            <a:picLocks noChangeAspect="1"/>
          </p:cNvPicPr>
          <p:nvPr/>
        </p:nvPicPr>
        <p:blipFill>
          <a:blip r:embed="rId3">
            <a:clrChange>
              <a:clrFrom>
                <a:srgbClr val="ECECEE"/>
              </a:clrFrom>
              <a:clrTo>
                <a:srgbClr val="ECECEE">
                  <a:alpha val="0"/>
                </a:srgbClr>
              </a:clrTo>
            </a:clrChange>
          </a:blip>
          <a:stretch>
            <a:fillRect/>
          </a:stretch>
        </p:blipFill>
        <p:spPr>
          <a:xfrm>
            <a:off x="123290" y="4517181"/>
            <a:ext cx="2325712" cy="2253486"/>
          </a:xfrm>
          <a:prstGeom prst="rect">
            <a:avLst/>
          </a:prstGeom>
        </p:spPr>
      </p:pic>
      <p:sp>
        <p:nvSpPr>
          <p:cNvPr id="12" name="文本框 11"/>
          <p:cNvSpPr txBox="1"/>
          <p:nvPr/>
        </p:nvSpPr>
        <p:spPr>
          <a:xfrm>
            <a:off x="3451123" y="2222090"/>
            <a:ext cx="4994787" cy="1015663"/>
          </a:xfrm>
          <a:prstGeom prst="rect">
            <a:avLst/>
          </a:prstGeom>
          <a:noFill/>
        </p:spPr>
        <p:txBody>
          <a:bodyPr wrap="square" rtlCol="0">
            <a:spAutoFit/>
          </a:bodyPr>
          <a:lstStyle/>
          <a:p>
            <a:r>
              <a:rPr lang="zh-CN" altLang="en-US" sz="6000" b="1">
                <a:solidFill>
                  <a:srgbClr val="55463D"/>
                </a:solidFill>
                <a:latin typeface="思源黑体 CN Medium" panose="020B0600000000000000" pitchFamily="34" charset="-122"/>
                <a:ea typeface="思源黑体 CN Medium" panose="020B0600000000000000" pitchFamily="34" charset="-122"/>
              </a:rPr>
              <a:t>本  课  结  束</a:t>
            </a:r>
          </a:p>
        </p:txBody>
      </p:sp>
    </p:spTree>
    <p:extLst>
      <p:ext uri="{BB962C8B-B14F-4D97-AF65-F5344CB8AC3E}">
        <p14:creationId xmlns:p14="http://schemas.microsoft.com/office/powerpoint/2010/main" xmlns="" val="1419967327"/>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800" decel="100000"/>
                                        <p:tgtEl>
                                          <p:spTgt spid="11"/>
                                        </p:tgtEl>
                                      </p:cBhvr>
                                    </p:animEffect>
                                    <p:anim calcmode="lin" valueType="num">
                                      <p:cBhvr>
                                        <p:cTn id="8" dur="800" decel="100000" fill="hold"/>
                                        <p:tgtEl>
                                          <p:spTgt spid="11"/>
                                        </p:tgtEl>
                                        <p:attrNameLst>
                                          <p:attrName>style.rotation</p:attrName>
                                        </p:attrNameLst>
                                      </p:cBhvr>
                                      <p:tavLst>
                                        <p:tav tm="0">
                                          <p:val>
                                            <p:fltVal val="-90"/>
                                          </p:val>
                                        </p:tav>
                                        <p:tav tm="100000">
                                          <p:val>
                                            <p:fltVal val="0"/>
                                          </p:val>
                                        </p:tav>
                                      </p:tavLst>
                                    </p:anim>
                                    <p:anim calcmode="lin" valueType="num">
                                      <p:cBhvr>
                                        <p:cTn id="9" dur="800" decel="100000" fill="hold"/>
                                        <p:tgtEl>
                                          <p:spTgt spid="11"/>
                                        </p:tgtEl>
                                        <p:attrNameLst>
                                          <p:attrName>ppt_x</p:attrName>
                                        </p:attrNameLst>
                                      </p:cBhvr>
                                      <p:tavLst>
                                        <p:tav tm="0">
                                          <p:val>
                                            <p:strVal val="#ppt_x+0.4"/>
                                          </p:val>
                                        </p:tav>
                                        <p:tav tm="100000">
                                          <p:val>
                                            <p:strVal val="#ppt_x-0.05"/>
                                          </p:val>
                                        </p:tav>
                                      </p:tavLst>
                                    </p:anim>
                                    <p:anim calcmode="lin" valueType="num">
                                      <p:cBhvr>
                                        <p:cTn id="10" dur="800" decel="100000" fill="hold"/>
                                        <p:tgtEl>
                                          <p:spTgt spid="11"/>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1"/>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1"/>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1126794542"/>
              </p:ext>
            </p:extLst>
          </p:nvPr>
        </p:nvGraphicFramePr>
        <p:xfrm>
          <a:off x="692150" y="929887"/>
          <a:ext cx="10807700" cy="5376918"/>
        </p:xfrm>
        <a:graphic>
          <a:graphicData uri="http://schemas.openxmlformats.org/presentationml/2006/ole">
            <p:oleObj spid="_x0000_s6175" name="文档" r:id="rId3" imgW="3826154" imgH="1905429" progId="Word.Document.12">
              <p:embed/>
            </p:oleObj>
          </a:graphicData>
        </a:graphic>
      </p:graphicFrame>
    </p:spTree>
    <p:extLst>
      <p:ext uri="{BB962C8B-B14F-4D97-AF65-F5344CB8AC3E}">
        <p14:creationId xmlns:p14="http://schemas.microsoft.com/office/powerpoint/2010/main" xmlns="" val="157053845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692150" y="777435"/>
            <a:ext cx="10807700" cy="47632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酸、碱、盐的溶解性</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酸</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大多数都可溶。</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碱</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一般来说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只有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氢氧化钠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氢氧化钾</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和氢氧化钙可溶于水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其余均为沉淀。</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钾盐</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钠盐</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硝酸盐</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铵盐</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都可溶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硫酸盐除</a:t>
            </a:r>
            <a:r>
              <a:rPr lang="en-US"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BaSO</a:t>
            </a:r>
            <a:r>
              <a:rPr lang="en-US" altLang="zh-CN" sz="3200" b="1" baseline="-250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难溶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,Ag</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SO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CaSO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微溶外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其余多数可溶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氯化物除</a:t>
            </a:r>
            <a:r>
              <a:rPr lang="en-US" altLang="zh-CN" sz="3200" b="1" dirty="0" err="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AgCl</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难溶外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其余多数可溶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碳酸盐除碳酸钾、碳酸钠、碳酸铵可溶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其余都难溶。</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a:extLst>
              <a:ext uri="{FF2B5EF4-FFF2-40B4-BE49-F238E27FC236}">
                <a16:creationId xmlns="" xmlns:a16="http://schemas.microsoft.com/office/drawing/2014/main" id="{8A90BD6A-DAC1-4175-BADE-A70FD2E31095}"/>
              </a:ext>
            </a:extLst>
          </p:cNvPr>
          <p:cNvSpPr/>
          <p:nvPr/>
        </p:nvSpPr>
        <p:spPr>
          <a:xfrm>
            <a:off x="6582557" y="2024862"/>
            <a:ext cx="1740562"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5" name="直接连接符 4">
            <a:extLst>
              <a:ext uri="{FF2B5EF4-FFF2-40B4-BE49-F238E27FC236}">
                <a16:creationId xmlns="" xmlns:a16="http://schemas.microsoft.com/office/drawing/2014/main" id="{94F29B7E-74BF-4821-88B9-C8400B1817B7}"/>
              </a:ext>
            </a:extLst>
          </p:cNvPr>
          <p:cNvCxnSpPr>
            <a:cxnSpLocks/>
          </p:cNvCxnSpPr>
          <p:nvPr/>
        </p:nvCxnSpPr>
        <p:spPr>
          <a:xfrm>
            <a:off x="6582557" y="2492205"/>
            <a:ext cx="174056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 xmlns:a16="http://schemas.microsoft.com/office/drawing/2014/main" id="{8A90BD6A-DAC1-4175-BADE-A70FD2E31095}"/>
              </a:ext>
            </a:extLst>
          </p:cNvPr>
          <p:cNvSpPr/>
          <p:nvPr/>
        </p:nvSpPr>
        <p:spPr>
          <a:xfrm>
            <a:off x="8598393" y="2024862"/>
            <a:ext cx="1740562"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8" name="直接连接符 7">
            <a:extLst>
              <a:ext uri="{FF2B5EF4-FFF2-40B4-BE49-F238E27FC236}">
                <a16:creationId xmlns="" xmlns:a16="http://schemas.microsoft.com/office/drawing/2014/main" id="{94F29B7E-74BF-4821-88B9-C8400B1817B7}"/>
              </a:ext>
            </a:extLst>
          </p:cNvPr>
          <p:cNvCxnSpPr>
            <a:cxnSpLocks/>
          </p:cNvCxnSpPr>
          <p:nvPr/>
        </p:nvCxnSpPr>
        <p:spPr>
          <a:xfrm>
            <a:off x="8598393" y="2492205"/>
            <a:ext cx="174056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 xmlns:a16="http://schemas.microsoft.com/office/drawing/2014/main" id="{8A90BD6A-DAC1-4175-BADE-A70FD2E31095}"/>
              </a:ext>
            </a:extLst>
          </p:cNvPr>
          <p:cNvSpPr/>
          <p:nvPr/>
        </p:nvSpPr>
        <p:spPr>
          <a:xfrm>
            <a:off x="2062511" y="3188644"/>
            <a:ext cx="836553"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0" name="直接连接符 9">
            <a:extLst>
              <a:ext uri="{FF2B5EF4-FFF2-40B4-BE49-F238E27FC236}">
                <a16:creationId xmlns="" xmlns:a16="http://schemas.microsoft.com/office/drawing/2014/main" id="{94F29B7E-74BF-4821-88B9-C8400B1817B7}"/>
              </a:ext>
            </a:extLst>
          </p:cNvPr>
          <p:cNvCxnSpPr>
            <a:cxnSpLocks/>
          </p:cNvCxnSpPr>
          <p:nvPr/>
        </p:nvCxnSpPr>
        <p:spPr>
          <a:xfrm>
            <a:off x="2062511" y="3655987"/>
            <a:ext cx="83655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 xmlns:a16="http://schemas.microsoft.com/office/drawing/2014/main" id="{8A90BD6A-DAC1-4175-BADE-A70FD2E31095}"/>
              </a:ext>
            </a:extLst>
          </p:cNvPr>
          <p:cNvSpPr/>
          <p:nvPr/>
        </p:nvSpPr>
        <p:spPr>
          <a:xfrm>
            <a:off x="3288639" y="3188644"/>
            <a:ext cx="836553"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3" name="直接连接符 12">
            <a:extLst>
              <a:ext uri="{FF2B5EF4-FFF2-40B4-BE49-F238E27FC236}">
                <a16:creationId xmlns="" xmlns:a16="http://schemas.microsoft.com/office/drawing/2014/main" id="{94F29B7E-74BF-4821-88B9-C8400B1817B7}"/>
              </a:ext>
            </a:extLst>
          </p:cNvPr>
          <p:cNvCxnSpPr>
            <a:cxnSpLocks/>
          </p:cNvCxnSpPr>
          <p:nvPr/>
        </p:nvCxnSpPr>
        <p:spPr>
          <a:xfrm>
            <a:off x="3288639" y="3655987"/>
            <a:ext cx="83655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矩形 13">
            <a:extLst>
              <a:ext uri="{FF2B5EF4-FFF2-40B4-BE49-F238E27FC236}">
                <a16:creationId xmlns="" xmlns:a16="http://schemas.microsoft.com/office/drawing/2014/main" id="{8A90BD6A-DAC1-4175-BADE-A70FD2E31095}"/>
              </a:ext>
            </a:extLst>
          </p:cNvPr>
          <p:cNvSpPr/>
          <p:nvPr/>
        </p:nvSpPr>
        <p:spPr>
          <a:xfrm>
            <a:off x="4483594" y="3188644"/>
            <a:ext cx="1272970"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5" name="直接连接符 14">
            <a:extLst>
              <a:ext uri="{FF2B5EF4-FFF2-40B4-BE49-F238E27FC236}">
                <a16:creationId xmlns="" xmlns:a16="http://schemas.microsoft.com/office/drawing/2014/main" id="{94F29B7E-74BF-4821-88B9-C8400B1817B7}"/>
              </a:ext>
            </a:extLst>
          </p:cNvPr>
          <p:cNvCxnSpPr>
            <a:cxnSpLocks/>
          </p:cNvCxnSpPr>
          <p:nvPr/>
        </p:nvCxnSpPr>
        <p:spPr>
          <a:xfrm>
            <a:off x="4483594" y="3655987"/>
            <a:ext cx="127297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矩形 17">
            <a:extLst>
              <a:ext uri="{FF2B5EF4-FFF2-40B4-BE49-F238E27FC236}">
                <a16:creationId xmlns="" xmlns:a16="http://schemas.microsoft.com/office/drawing/2014/main" id="{8A90BD6A-DAC1-4175-BADE-A70FD2E31095}"/>
              </a:ext>
            </a:extLst>
          </p:cNvPr>
          <p:cNvSpPr/>
          <p:nvPr/>
        </p:nvSpPr>
        <p:spPr>
          <a:xfrm>
            <a:off x="6125357" y="3188644"/>
            <a:ext cx="836553"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9" name="直接连接符 18">
            <a:extLst>
              <a:ext uri="{FF2B5EF4-FFF2-40B4-BE49-F238E27FC236}">
                <a16:creationId xmlns="" xmlns:a16="http://schemas.microsoft.com/office/drawing/2014/main" id="{94F29B7E-74BF-4821-88B9-C8400B1817B7}"/>
              </a:ext>
            </a:extLst>
          </p:cNvPr>
          <p:cNvCxnSpPr>
            <a:cxnSpLocks/>
          </p:cNvCxnSpPr>
          <p:nvPr/>
        </p:nvCxnSpPr>
        <p:spPr>
          <a:xfrm>
            <a:off x="6125357" y="3655987"/>
            <a:ext cx="83655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矩形 19">
            <a:extLst>
              <a:ext uri="{FF2B5EF4-FFF2-40B4-BE49-F238E27FC236}">
                <a16:creationId xmlns="" xmlns:a16="http://schemas.microsoft.com/office/drawing/2014/main" id="{8A90BD6A-DAC1-4175-BADE-A70FD2E31095}"/>
              </a:ext>
            </a:extLst>
          </p:cNvPr>
          <p:cNvSpPr/>
          <p:nvPr/>
        </p:nvSpPr>
        <p:spPr>
          <a:xfrm>
            <a:off x="9957722" y="3209426"/>
            <a:ext cx="124555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21" name="直接连接符 20">
            <a:extLst>
              <a:ext uri="{FF2B5EF4-FFF2-40B4-BE49-F238E27FC236}">
                <a16:creationId xmlns="" xmlns:a16="http://schemas.microsoft.com/office/drawing/2014/main" id="{94F29B7E-74BF-4821-88B9-C8400B1817B7}"/>
              </a:ext>
            </a:extLst>
          </p:cNvPr>
          <p:cNvCxnSpPr>
            <a:cxnSpLocks/>
          </p:cNvCxnSpPr>
          <p:nvPr/>
        </p:nvCxnSpPr>
        <p:spPr>
          <a:xfrm>
            <a:off x="9957722" y="3697551"/>
            <a:ext cx="124555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矩形 21">
            <a:extLst>
              <a:ext uri="{FF2B5EF4-FFF2-40B4-BE49-F238E27FC236}">
                <a16:creationId xmlns="" xmlns:a16="http://schemas.microsoft.com/office/drawing/2014/main" id="{8A90BD6A-DAC1-4175-BADE-A70FD2E31095}"/>
              </a:ext>
            </a:extLst>
          </p:cNvPr>
          <p:cNvSpPr/>
          <p:nvPr/>
        </p:nvSpPr>
        <p:spPr>
          <a:xfrm>
            <a:off x="10134368" y="3793153"/>
            <a:ext cx="1068911"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23" name="直接连接符 22">
            <a:extLst>
              <a:ext uri="{FF2B5EF4-FFF2-40B4-BE49-F238E27FC236}">
                <a16:creationId xmlns="" xmlns:a16="http://schemas.microsoft.com/office/drawing/2014/main" id="{94F29B7E-74BF-4821-88B9-C8400B1817B7}"/>
              </a:ext>
            </a:extLst>
          </p:cNvPr>
          <p:cNvCxnSpPr>
            <a:cxnSpLocks/>
          </p:cNvCxnSpPr>
          <p:nvPr/>
        </p:nvCxnSpPr>
        <p:spPr>
          <a:xfrm>
            <a:off x="10134368" y="4270887"/>
            <a:ext cx="106891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649557010"/>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4"/>
                                        </p:tgtEl>
                                      </p:cBhvr>
                                    </p:animEffect>
                                    <p:set>
                                      <p:cBhvr>
                                        <p:cTn id="27" dur="1" fill="hold">
                                          <p:stCondLst>
                                            <p:cond delay="499"/>
                                          </p:stCondLst>
                                        </p:cTn>
                                        <p:tgtEl>
                                          <p:spTgt spid="14"/>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6" presetClass="exit" presetSubtype="21" fill="hold" grpId="0" nodeType="clickEffect">
                                  <p:stCondLst>
                                    <p:cond delay="0"/>
                                  </p:stCondLst>
                                  <p:childTnLst>
                                    <p:animEffect transition="out" filter="barn(inVertical)">
                                      <p:cBhvr>
                                        <p:cTn id="31" dur="500"/>
                                        <p:tgtEl>
                                          <p:spTgt spid="18"/>
                                        </p:tgtEl>
                                      </p:cBhvr>
                                    </p:animEffect>
                                    <p:set>
                                      <p:cBhvr>
                                        <p:cTn id="32" dur="1" fill="hold">
                                          <p:stCondLst>
                                            <p:cond delay="499"/>
                                          </p:stCondLst>
                                        </p:cTn>
                                        <p:tgtEl>
                                          <p:spTgt spid="18"/>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6" presetClass="exit" presetSubtype="21" fill="hold" grpId="0" nodeType="clickEffect">
                                  <p:stCondLst>
                                    <p:cond delay="0"/>
                                  </p:stCondLst>
                                  <p:childTnLst>
                                    <p:animEffect transition="out" filter="barn(inVertical)">
                                      <p:cBhvr>
                                        <p:cTn id="36" dur="500"/>
                                        <p:tgtEl>
                                          <p:spTgt spid="20"/>
                                        </p:tgtEl>
                                      </p:cBhvr>
                                    </p:animEffect>
                                    <p:set>
                                      <p:cBhvr>
                                        <p:cTn id="37" dur="1" fill="hold">
                                          <p:stCondLst>
                                            <p:cond delay="499"/>
                                          </p:stCondLst>
                                        </p:cTn>
                                        <p:tgtEl>
                                          <p:spTgt spid="20"/>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6" presetClass="exit" presetSubtype="21" fill="hold" grpId="0" nodeType="clickEffect">
                                  <p:stCondLst>
                                    <p:cond delay="0"/>
                                  </p:stCondLst>
                                  <p:childTnLst>
                                    <p:animEffect transition="out" filter="barn(inVertical)">
                                      <p:cBhvr>
                                        <p:cTn id="41" dur="500"/>
                                        <p:tgtEl>
                                          <p:spTgt spid="22"/>
                                        </p:tgtEl>
                                      </p:cBhvr>
                                    </p:animEffect>
                                    <p:set>
                                      <p:cBhvr>
                                        <p:cTn id="42" dur="1" fill="hold">
                                          <p:stCondLst>
                                            <p:cond delay="499"/>
                                          </p:stCondLst>
                                        </p:cTn>
                                        <p:tgtEl>
                                          <p:spTgt spid="2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9" grpId="0" animBg="1"/>
      <p:bldP spid="12" grpId="0" animBg="1"/>
      <p:bldP spid="14" grpId="0" animBg="1"/>
      <p:bldP spid="18" grpId="0" animBg="1"/>
      <p:bldP spid="20" grpId="0" animBg="1"/>
      <p:bldP spid="22" grpId="0" animBg="1"/>
    </p:bldLst>
  </p:timing>
</p:sld>
</file>

<file path=ppt/theme/theme1.xml><?xml version="1.0" encoding="utf-8"?>
<a:theme xmlns:a="http://schemas.openxmlformats.org/drawingml/2006/main" name="1_Office 主题">
  <a:themeElements>
    <a:clrScheme name="模块">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演示文稿1" id="{721B1EAD-A6C0-47A7-B782-D5918D0D228F}" vid="{2963E896-880A-42B6-99FF-93DBD5586BD1}"/>
    </a:ext>
  </a:extLst>
</a:theme>
</file>

<file path=docProps/app.xml><?xml version="1.0" encoding="utf-8"?>
<Properties xmlns="http://schemas.openxmlformats.org/officeDocument/2006/extended-properties" xmlns:vt="http://schemas.openxmlformats.org/officeDocument/2006/docPropsVTypes">
  <Template>剪切</Template>
  <TotalTime>424</TotalTime>
  <Words>2917</Words>
  <Application>Microsoft Office PowerPoint</Application>
  <PresentationFormat>自定义</PresentationFormat>
  <Paragraphs>196</Paragraphs>
  <Slides>72</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72</vt:i4>
      </vt:variant>
    </vt:vector>
  </HeadingPairs>
  <TitlesOfParts>
    <vt:vector size="74" baseType="lpstr">
      <vt:lpstr>1_Office 主题</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第一节 地球的宇宙环境</dc:title>
  <dc:creator>Administrator</dc:creator>
  <cp:lastModifiedBy>dell</cp:lastModifiedBy>
  <cp:revision>71</cp:revision>
  <dcterms:created xsi:type="dcterms:W3CDTF">2020-12-05T02:41:23Z</dcterms:created>
  <dcterms:modified xsi:type="dcterms:W3CDTF">2022-04-27T09:05:16Z</dcterms:modified>
</cp:coreProperties>
</file>