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8" r:id="rId2"/>
    <p:sldId id="263" r:id="rId3"/>
    <p:sldId id="321"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342" r:id="rId25"/>
    <p:sldId id="343" r:id="rId26"/>
    <p:sldId id="275" r:id="rId27"/>
    <p:sldId id="276" r:id="rId28"/>
    <p:sldId id="277" r:id="rId29"/>
    <p:sldId id="278" r:id="rId30"/>
    <p:sldId id="279" r:id="rId31"/>
    <p:sldId id="280" r:id="rId32"/>
    <p:sldId id="271" r:id="rId33"/>
    <p:sldId id="281" r:id="rId34"/>
    <p:sldId id="282" r:id="rId35"/>
    <p:sldId id="283" r:id="rId36"/>
    <p:sldId id="284" r:id="rId37"/>
    <p:sldId id="285" r:id="rId38"/>
    <p:sldId id="286" r:id="rId39"/>
    <p:sldId id="287" r:id="rId40"/>
    <p:sldId id="288" r:id="rId41"/>
    <p:sldId id="344" r:id="rId42"/>
    <p:sldId id="345" r:id="rId43"/>
    <p:sldId id="350" r:id="rId44"/>
    <p:sldId id="269" r:id="rId45"/>
    <p:sldId id="289" r:id="rId46"/>
    <p:sldId id="264" r:id="rId47"/>
    <p:sldId id="293" r:id="rId48"/>
    <p:sldId id="266" r:id="rId49"/>
    <p:sldId id="299" r:id="rId50"/>
    <p:sldId id="300" r:id="rId51"/>
    <p:sldId id="301" r:id="rId52"/>
    <p:sldId id="268" r:id="rId53"/>
    <p:sldId id="303" r:id="rId54"/>
    <p:sldId id="270" r:id="rId55"/>
    <p:sldId id="307" r:id="rId56"/>
    <p:sldId id="308" r:id="rId57"/>
    <p:sldId id="272" r:id="rId58"/>
    <p:sldId id="311" r:id="rId59"/>
    <p:sldId id="273" r:id="rId60"/>
    <p:sldId id="316" r:id="rId61"/>
    <p:sldId id="317" r:id="rId62"/>
    <p:sldId id="349"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59.xml"/><Relationship Id="rId3" Type="http://schemas.openxmlformats.org/officeDocument/2006/relationships/slide" Target="../slides/slide46.xml"/><Relationship Id="rId7" Type="http://schemas.openxmlformats.org/officeDocument/2006/relationships/slide" Target="../slides/slide57.xml"/><Relationship Id="rId2" Type="http://schemas.openxmlformats.org/officeDocument/2006/relationships/slide" Target="../slides/slide44.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52.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15285954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299465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430757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
        <p:nvSpPr>
          <p:cNvPr id="10" name="圆角矩形 9">
            <a:hlinkClick r:id="rId7"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归类示例六</a:t>
            </a:r>
            <a:endParaRPr lang="zh-CN" altLang="en-US" sz="1400" dirty="0">
              <a:ln>
                <a:solidFill>
                  <a:schemeClr val="bg1"/>
                </a:solidFill>
              </a:ln>
              <a:solidFill>
                <a:schemeClr val="bg1"/>
              </a:solidFill>
            </a:endParaRPr>
          </a:p>
        </p:txBody>
      </p:sp>
      <p:sp>
        <p:nvSpPr>
          <p:cNvPr id="11" name="圆角矩形 10">
            <a:hlinkClick r:id="rId8"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归类示例七</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0271654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8383043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918258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7180484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package" Target="../embeddings/Microsoft_Office_Word___4.docx"/></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1.xml"/><Relationship Id="rId1" Type="http://schemas.openxmlformats.org/officeDocument/2006/relationships/vmlDrawing" Target="../drawings/vmlDrawing14.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1.xml"/><Relationship Id="rId1" Type="http://schemas.openxmlformats.org/officeDocument/2006/relationships/vmlDrawing" Target="../drawings/vmlDrawing16.vml"/><Relationship Id="rId4" Type="http://schemas.openxmlformats.org/officeDocument/2006/relationships/package" Target="../embeddings/Microsoft_Office_Word___18.docx"/></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1.xml"/><Relationship Id="rId1" Type="http://schemas.openxmlformats.org/officeDocument/2006/relationships/vmlDrawing" Target="../drawings/vmlDrawing17.v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6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158441485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74717"/>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硬水的危害。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①</a:t>
            </a:r>
            <a:r>
              <a:rPr lang="zh-CN" altLang="en-US" sz="3200" b="1" dirty="0" smtClean="0">
                <a:solidFill>
                  <a:srgbClr val="000000"/>
                </a:solidFill>
                <a:latin typeface="NEU-BZ-S92"/>
                <a:ea typeface="宋体" panose="02010600030101010101" pitchFamily="2" charset="-122"/>
                <a:cs typeface="宋体" panose="02010600030101010101" pitchFamily="2" charset="-122"/>
              </a:rPr>
              <a:t>与</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肥皂</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降低洗涤效果。</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用锅炉烧水时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妨碍热传导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严重时可能引起</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爆炸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饮用硬水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会影响人体健康。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硬水软化的方法。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煮沸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蒸馏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787545" y="231580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787545" y="278315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710363" y="231580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710363" y="278315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624263" y="407187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624263" y="453921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620193" y="4658655"/>
            <a:ext cx="8221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620193" y="5125998"/>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401667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99722"/>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爱护水资源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节约用水。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提高水的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利用效益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使用新技术、改革工艺和改变习惯以减少用水量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688330" y="3250991"/>
            <a:ext cx="1621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688330" y="3707943"/>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395905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2489"/>
            <a:ext cx="10807700" cy="4819781"/>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防止水体污染。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水体污染是指大量污染物质排入水体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超过水体的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自净能力</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使水质恶化的现象。</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水体污染的来源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工业污染、农业污染和生活污染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水体污染的危害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生态平衡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影响工农业和渔业生产、危害人体健康。</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水体污染的防治措施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减少污染物的产生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对污染的水体进行处理。农业上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提倡使用农家肥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合理使用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农药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化肥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。生活污水实行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集中处理和排放</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0136247" y="1442972"/>
            <a:ext cx="12521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0136247" y="1910315"/>
            <a:ext cx="12521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66764" y="2024863"/>
            <a:ext cx="40741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66763" y="2492206"/>
            <a:ext cx="4074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276275" y="2024863"/>
            <a:ext cx="311216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276275" y="2492206"/>
            <a:ext cx="31121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66764" y="2614848"/>
            <a:ext cx="28908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66763" y="3082191"/>
            <a:ext cx="2890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8278690" y="2614848"/>
            <a:ext cx="161104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8278690" y="3082191"/>
            <a:ext cx="16110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5366820" y="437320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5366820" y="484055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6613729" y="437320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6613729" y="484055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10271328" y="437320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10271328" y="484055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766764" y="4934155"/>
            <a:ext cx="206995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766763" y="5422280"/>
            <a:ext cx="206995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851561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xit" presetSubtype="21" fill="hold" grpId="0" nodeType="clickEffect">
                                  <p:stCondLst>
                                    <p:cond delay="0"/>
                                  </p:stCondLst>
                                  <p:childTnLst>
                                    <p:animEffect transition="out" filter="barn(inVertical)">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6" presetClass="exit" presetSubtype="21" fill="hold" grpId="0" nodeType="clickEffect">
                                  <p:stCondLst>
                                    <p:cond delay="0"/>
                                  </p:stCondLst>
                                  <p:childTnLst>
                                    <p:animEffect transition="out" filter="barn(inVertical)">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21"/>
                                        </p:tgtEl>
                                      </p:cBhvr>
                                    </p:animEffect>
                                    <p:set>
                                      <p:cBhvr>
                                        <p:cTn id="33" dur="1" fill="hold">
                                          <p:stCondLst>
                                            <p:cond delay="499"/>
                                          </p:stCondLst>
                                        </p:cTn>
                                        <p:tgtEl>
                                          <p:spTgt spid="2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6" presetClass="exit" presetSubtype="21" fill="hold" grpId="0" nodeType="clickEffect">
                                  <p:stCondLst>
                                    <p:cond delay="0"/>
                                  </p:stCondLst>
                                  <p:childTnLst>
                                    <p:animEffect transition="out" filter="barn(inVertical)">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par>
                                <p:cTn id="39" presetID="16" presetClass="exit" presetSubtype="21" fill="hold" grpId="0" nodeType="withEffect">
                                  <p:stCondLst>
                                    <p:cond delay="0"/>
                                  </p:stCondLst>
                                  <p:childTnLst>
                                    <p:animEffect transition="out" filter="barn(inVertical)">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P spid="19" grpId="0" animBg="1"/>
      <p:bldP spid="21" grpId="0" animBg="1"/>
      <p:bldP spid="23"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39725"/>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二、氢气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氢气是一种无色</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无臭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密度比空气的小</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难溶于水的气体。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917604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2082"/>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可燃性。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在空气中燃烧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火焰为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淡蓝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放出大量热。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79964454"/>
              </p:ext>
            </p:extLst>
          </p:nvPr>
        </p:nvGraphicFramePr>
        <p:xfrm>
          <a:off x="242888" y="2346325"/>
          <a:ext cx="11666537" cy="992188"/>
        </p:xfrm>
        <a:graphic>
          <a:graphicData uri="http://schemas.openxmlformats.org/presentationml/2006/ole">
            <p:oleObj spid="_x0000_s3118" name="文档" r:id="rId3" imgW="3826154" imgH="325238" progId="Word.Document.12">
              <p:embed/>
            </p:oleObj>
          </a:graphicData>
        </a:graphic>
      </p:graphicFrame>
      <p:sp>
        <p:nvSpPr>
          <p:cNvPr id="4" name="矩形 3"/>
          <p:cNvSpPr>
            <a:spLocks noChangeAspect="1"/>
          </p:cNvSpPr>
          <p:nvPr/>
        </p:nvSpPr>
        <p:spPr>
          <a:xfrm>
            <a:off x="692150" y="3207811"/>
            <a:ext cx="10807700" cy="1786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还原性。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氢气还原氧化铜的现象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黑色粉末逐渐变成</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紫红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试管口有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85388521"/>
              </p:ext>
            </p:extLst>
          </p:nvPr>
        </p:nvGraphicFramePr>
        <p:xfrm>
          <a:off x="240333" y="4985686"/>
          <a:ext cx="11669770" cy="857157"/>
        </p:xfrm>
        <a:graphic>
          <a:graphicData uri="http://schemas.openxmlformats.org/presentationml/2006/ole">
            <p:oleObj spid="_x0000_s3119" name="文档" r:id="rId4" imgW="3826154" imgH="282113" progId="Word.Document.12">
              <p:embed/>
            </p:oleObj>
          </a:graphicData>
        </a:graphic>
      </p:graphicFrame>
      <p:sp>
        <p:nvSpPr>
          <p:cNvPr id="7" name="矩形 6">
            <a:extLst>
              <a:ext uri="{FF2B5EF4-FFF2-40B4-BE49-F238E27FC236}">
                <a16:creationId xmlns:a16="http://schemas.microsoft.com/office/drawing/2014/main" xmlns="" id="{8A90BD6A-DAC1-4175-BADE-A70FD2E31095}"/>
              </a:ext>
            </a:extLst>
          </p:cNvPr>
          <p:cNvSpPr/>
          <p:nvPr/>
        </p:nvSpPr>
        <p:spPr>
          <a:xfrm>
            <a:off x="5782456" y="180075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5782456" y="225770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222759" y="2360438"/>
            <a:ext cx="3105306" cy="66506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8546439" y="385661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546439" y="432395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200066" y="4425615"/>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200066" y="491374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222759" y="4995691"/>
            <a:ext cx="3784244" cy="66506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29399030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59930"/>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当氢气不纯时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点燃时可能会发生</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爆炸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收集一试管氢气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用拇指堵住管口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移近火焰点火</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692150" y="2189284"/>
            <a:ext cx="5800908" cy="1459173"/>
          </a:xfrm>
          <a:prstGeom prst="rect">
            <a:avLst/>
          </a:prstGeom>
        </p:spPr>
      </p:pic>
      <p:sp>
        <p:nvSpPr>
          <p:cNvPr id="3" name="矩形 2"/>
          <p:cNvSpPr>
            <a:spLocks noChangeAspect="1"/>
          </p:cNvSpPr>
          <p:nvPr/>
        </p:nvSpPr>
        <p:spPr>
          <a:xfrm>
            <a:off x="692150" y="3752367"/>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作燃料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其优点是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放出的热量高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燃烧产物</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不污染环境</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是理想的可再生能源。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填充气球、冶炼金属、用于合成氨和盐酸工业等。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8236921" y="1006556"/>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8236921" y="1494681"/>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620884" y="4425165"/>
            <a:ext cx="243454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620884" y="4871726"/>
            <a:ext cx="24345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321009" y="4425165"/>
            <a:ext cx="20254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321009" y="4871726"/>
            <a:ext cx="20254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5772228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3670"/>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三、物质的分类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物质的分类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851076" y="1515075"/>
            <a:ext cx="10489848" cy="4649031"/>
          </a:xfrm>
          <a:prstGeom prst="rect">
            <a:avLst/>
          </a:prstGeom>
        </p:spPr>
      </p:pic>
      <p:sp>
        <p:nvSpPr>
          <p:cNvPr id="5" name="矩形 4">
            <a:extLst>
              <a:ext uri="{FF2B5EF4-FFF2-40B4-BE49-F238E27FC236}">
                <a16:creationId xmlns:a16="http://schemas.microsoft.com/office/drawing/2014/main" xmlns="" id="{8A90BD6A-DAC1-4175-BADE-A70FD2E31095}"/>
              </a:ext>
            </a:extLst>
          </p:cNvPr>
          <p:cNvSpPr/>
          <p:nvPr/>
        </p:nvSpPr>
        <p:spPr>
          <a:xfrm>
            <a:off x="8047438" y="3282161"/>
            <a:ext cx="72272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7850010" y="3870763"/>
            <a:ext cx="113812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53543444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71588"/>
            <a:ext cx="4996561"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混合物和化合物的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zh-CN" altLang="en-US"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8098404"/>
              </p:ext>
            </p:extLst>
          </p:nvPr>
        </p:nvGraphicFramePr>
        <p:xfrm>
          <a:off x="692150" y="1108955"/>
          <a:ext cx="10807700" cy="5019841"/>
        </p:xfrm>
        <a:graphic>
          <a:graphicData uri="http://schemas.openxmlformats.org/presentationml/2006/ole">
            <p:oleObj spid="_x0000_s4120" name="文档" r:id="rId3" imgW="3826154" imgH="1777130" progId="Word.Document.12">
              <p:embed/>
            </p:oleObj>
          </a:graphicData>
        </a:graphic>
      </p:graphicFrame>
    </p:spTree>
    <p:extLst>
      <p:ext uri="{BB962C8B-B14F-4D97-AF65-F5344CB8AC3E}">
        <p14:creationId xmlns:p14="http://schemas.microsoft.com/office/powerpoint/2010/main" xmlns="" val="15549356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015592880"/>
              </p:ext>
            </p:extLst>
          </p:nvPr>
        </p:nvGraphicFramePr>
        <p:xfrm>
          <a:off x="692150" y="1838026"/>
          <a:ext cx="10807700" cy="3228129"/>
        </p:xfrm>
        <a:graphic>
          <a:graphicData uri="http://schemas.openxmlformats.org/presentationml/2006/ole">
            <p:oleObj spid="_x0000_s5144" name="文档" r:id="rId3" imgW="3826154" imgH="1142826" progId="Word.Document.12">
              <p:embed/>
            </p:oleObj>
          </a:graphicData>
        </a:graphic>
      </p:graphicFrame>
    </p:spTree>
    <p:extLst>
      <p:ext uri="{BB962C8B-B14F-4D97-AF65-F5344CB8AC3E}">
        <p14:creationId xmlns:p14="http://schemas.microsoft.com/office/powerpoint/2010/main" xmlns="" val="3860590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5009"/>
            <a:ext cx="458458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单质与化合物的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59744673"/>
              </p:ext>
            </p:extLst>
          </p:nvPr>
        </p:nvGraphicFramePr>
        <p:xfrm>
          <a:off x="692150" y="1261273"/>
          <a:ext cx="10807700" cy="4984313"/>
        </p:xfrm>
        <a:graphic>
          <a:graphicData uri="http://schemas.openxmlformats.org/presentationml/2006/ole">
            <p:oleObj spid="_x0000_s6168" name="文档" r:id="rId3" imgW="3826154" imgH="1764552" progId="Word.Document.12">
              <p:embed/>
            </p:oleObj>
          </a:graphicData>
        </a:graphic>
      </p:graphicFrame>
    </p:spTree>
    <p:extLst>
      <p:ext uri="{BB962C8B-B14F-4D97-AF65-F5344CB8AC3E}">
        <p14:creationId xmlns:p14="http://schemas.microsoft.com/office/powerpoint/2010/main" xmlns="" val="25235777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60521"/>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水的物理性质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纯净的水是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没有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颜色、</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没有</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气味的液体。在标准大气压下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水的凝固点是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沸点是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水在</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时密度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g·cm</a:t>
            </a:r>
            <a:r>
              <a:rPr lang="en-US" altLang="zh-CN" sz="32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水结冰时体积变</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所以冰比水密度</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在水面上。</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095241" y="3001609"/>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095241" y="346895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131859" y="3001609"/>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131859" y="346895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313951" y="3573109"/>
            <a:ext cx="28180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313950" y="4040452"/>
            <a:ext cx="2818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388536" y="3573109"/>
            <a:ext cx="25618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388535" y="4040452"/>
            <a:ext cx="2561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161909" y="4175782"/>
            <a:ext cx="3893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161908" y="4643125"/>
            <a:ext cx="3893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524697" y="4175782"/>
            <a:ext cx="3893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524696" y="4643125"/>
            <a:ext cx="3893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8439097" y="4175782"/>
            <a:ext cx="3893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8439096" y="4643125"/>
            <a:ext cx="3893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1" grpId="0" animBg="1"/>
      <p:bldP spid="13" grpId="0" animBg="1"/>
      <p:bldP spid="16"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04912104"/>
              </p:ext>
            </p:extLst>
          </p:nvPr>
        </p:nvGraphicFramePr>
        <p:xfrm>
          <a:off x="692150" y="1748398"/>
          <a:ext cx="10807700" cy="3469731"/>
        </p:xfrm>
        <a:graphic>
          <a:graphicData uri="http://schemas.openxmlformats.org/presentationml/2006/ole">
            <p:oleObj spid="_x0000_s7192" name="文档" r:id="rId3" imgW="3826154" imgH="1228358" progId="Word.Document.12">
              <p:embed/>
            </p:oleObj>
          </a:graphicData>
        </a:graphic>
      </p:graphicFrame>
    </p:spTree>
    <p:extLst>
      <p:ext uri="{BB962C8B-B14F-4D97-AF65-F5344CB8AC3E}">
        <p14:creationId xmlns:p14="http://schemas.microsoft.com/office/powerpoint/2010/main" xmlns="" val="387923355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8"/>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四、化学式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化学式的定义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用元素符号和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数字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表示物质组成的式子。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化学式表示的意义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由分子构成的物质。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52345616"/>
              </p:ext>
            </p:extLst>
          </p:nvPr>
        </p:nvGraphicFramePr>
        <p:xfrm>
          <a:off x="692150" y="3387435"/>
          <a:ext cx="10807700" cy="3228129"/>
        </p:xfrm>
        <a:graphic>
          <a:graphicData uri="http://schemas.openxmlformats.org/presentationml/2006/ole">
            <p:oleObj spid="_x0000_s8216" name="文档" r:id="rId3" imgW="3826154" imgH="1142826"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3506847" y="157805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506847" y="20453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673601" y="4114131"/>
            <a:ext cx="327841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9557433" y="4737586"/>
            <a:ext cx="156304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6895502" y="5278567"/>
            <a:ext cx="1143643"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9011970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123322837"/>
              </p:ext>
            </p:extLst>
          </p:nvPr>
        </p:nvGraphicFramePr>
        <p:xfrm>
          <a:off x="692150" y="1001498"/>
          <a:ext cx="10807700" cy="4984313"/>
        </p:xfrm>
        <a:graphic>
          <a:graphicData uri="http://schemas.openxmlformats.org/presentationml/2006/ole">
            <p:oleObj spid="_x0000_s9240" name="文档" r:id="rId3" imgW="3826154" imgH="1764552"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7683993" y="2222291"/>
            <a:ext cx="321607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a16="http://schemas.microsoft.com/office/drawing/2014/main" xmlns="" id="{8A90BD6A-DAC1-4175-BADE-A70FD2E31095}"/>
              </a:ext>
            </a:extLst>
          </p:cNvPr>
          <p:cNvSpPr/>
          <p:nvPr/>
        </p:nvSpPr>
        <p:spPr>
          <a:xfrm>
            <a:off x="7677145" y="4013160"/>
            <a:ext cx="187894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9949522" y="4013160"/>
            <a:ext cx="12472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6873813" y="4648358"/>
            <a:ext cx="1247202"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0265038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064071699"/>
              </p:ext>
            </p:extLst>
          </p:nvPr>
        </p:nvGraphicFramePr>
        <p:xfrm>
          <a:off x="692150" y="1083935"/>
          <a:ext cx="10807700" cy="4881785"/>
        </p:xfrm>
        <a:graphic>
          <a:graphicData uri="http://schemas.openxmlformats.org/presentationml/2006/ole">
            <p:oleObj spid="_x0000_s10264" name="文档" r:id="rId3" imgW="3826154" imgH="1728255"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8654619" y="3386073"/>
            <a:ext cx="74312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a16="http://schemas.microsoft.com/office/drawing/2014/main" xmlns="" id="{8A90BD6A-DAC1-4175-BADE-A70FD2E31095}"/>
              </a:ext>
            </a:extLst>
          </p:cNvPr>
          <p:cNvSpPr/>
          <p:nvPr/>
        </p:nvSpPr>
        <p:spPr>
          <a:xfrm>
            <a:off x="7899177" y="4581028"/>
            <a:ext cx="176127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9881754" y="4581028"/>
            <a:ext cx="86413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5130027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21369"/>
            <a:ext cx="6775894"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由原子构成的物质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72619608"/>
              </p:ext>
            </p:extLst>
          </p:nvPr>
        </p:nvGraphicFramePr>
        <p:xfrm>
          <a:off x="291985" y="1956588"/>
          <a:ext cx="10807700" cy="1307493"/>
        </p:xfrm>
        <a:graphic>
          <a:graphicData uri="http://schemas.openxmlformats.org/presentationml/2006/ole">
            <p:oleObj spid="_x0000_s11287" name="文档" r:id="rId3" imgW="3826154" imgH="462880" progId="Word.Document.12">
              <p:embed/>
            </p:oleObj>
          </a:graphicData>
        </a:graphic>
      </p:graphicFrame>
      <p:sp>
        <p:nvSpPr>
          <p:cNvPr id="4" name="矩形 3"/>
          <p:cNvSpPr>
            <a:spLocks noChangeAspect="1"/>
          </p:cNvSpPr>
          <p:nvPr/>
        </p:nvSpPr>
        <p:spPr>
          <a:xfrm>
            <a:off x="692150" y="3264081"/>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表示一个铜原子。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化学式前若出现数字则只能表示微观意义。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两个氧分子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488073" y="4519619"/>
            <a:ext cx="20274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488073" y="4976571"/>
            <a:ext cx="20274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789000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092395699"/>
              </p:ext>
            </p:extLst>
          </p:nvPr>
        </p:nvGraphicFramePr>
        <p:xfrm>
          <a:off x="240333" y="1526925"/>
          <a:ext cx="11669770" cy="883463"/>
        </p:xfrm>
        <a:graphic>
          <a:graphicData uri="http://schemas.openxmlformats.org/presentationml/2006/ole">
            <p:oleObj spid="_x0000_s12311" name="文档" r:id="rId3" imgW="3826154" imgH="289660" progId="Word.Document.12">
              <p:embed/>
            </p:oleObj>
          </a:graphicData>
        </a:graphic>
      </p:graphicFrame>
      <p:sp>
        <p:nvSpPr>
          <p:cNvPr id="3" name="矩形 2"/>
          <p:cNvSpPr>
            <a:spLocks noChangeAspect="1"/>
          </p:cNvSpPr>
          <p:nvPr/>
        </p:nvSpPr>
        <p:spPr>
          <a:xfrm>
            <a:off x="692150" y="2399997"/>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表示有</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粒子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原子、分子或离子等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表示一个粒子中含有</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个某原子。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表示一个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离子带</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个单位正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某化合物中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87602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9727"/>
            <a:ext cx="4172617"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化学式的读写</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62979645"/>
              </p:ext>
            </p:extLst>
          </p:nvPr>
        </p:nvGraphicFramePr>
        <p:xfrm>
          <a:off x="692150" y="932871"/>
          <a:ext cx="10807700" cy="5641104"/>
        </p:xfrm>
        <a:graphic>
          <a:graphicData uri="http://schemas.openxmlformats.org/presentationml/2006/ole">
            <p:oleObj spid="_x0000_s13335" name="文档" r:id="rId3" imgW="3826154" imgH="1997070"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7081320" y="1641749"/>
            <a:ext cx="57678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4812812" y="2213249"/>
            <a:ext cx="57678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4430169" y="2804072"/>
            <a:ext cx="57678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5583558" y="4071763"/>
            <a:ext cx="1877113"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3285347" y="4655113"/>
            <a:ext cx="777497"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a16="http://schemas.microsoft.com/office/drawing/2014/main" xmlns="" id="{8A90BD6A-DAC1-4175-BADE-A70FD2E31095}"/>
              </a:ext>
            </a:extLst>
          </p:cNvPr>
          <p:cNvSpPr/>
          <p:nvPr/>
        </p:nvSpPr>
        <p:spPr>
          <a:xfrm>
            <a:off x="6462114" y="4639135"/>
            <a:ext cx="41753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4426070" y="5231417"/>
            <a:ext cx="443216"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a16="http://schemas.microsoft.com/office/drawing/2014/main" xmlns="" id="{8A90BD6A-DAC1-4175-BADE-A70FD2E31095}"/>
              </a:ext>
            </a:extLst>
          </p:cNvPr>
          <p:cNvSpPr/>
          <p:nvPr/>
        </p:nvSpPr>
        <p:spPr>
          <a:xfrm>
            <a:off x="10671006" y="1698481"/>
            <a:ext cx="443216"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a16="http://schemas.microsoft.com/office/drawing/2014/main" xmlns="" id="{8A90BD6A-DAC1-4175-BADE-A70FD2E31095}"/>
              </a:ext>
            </a:extLst>
          </p:cNvPr>
          <p:cNvSpPr/>
          <p:nvPr/>
        </p:nvSpPr>
        <p:spPr>
          <a:xfrm>
            <a:off x="10366270" y="2274934"/>
            <a:ext cx="887084"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5" name="矩形 14">
            <a:extLst>
              <a:ext uri="{FF2B5EF4-FFF2-40B4-BE49-F238E27FC236}">
                <a16:creationId xmlns:a16="http://schemas.microsoft.com/office/drawing/2014/main" xmlns="" id="{8A90BD6A-DAC1-4175-BADE-A70FD2E31095}"/>
              </a:ext>
            </a:extLst>
          </p:cNvPr>
          <p:cNvSpPr/>
          <p:nvPr/>
        </p:nvSpPr>
        <p:spPr>
          <a:xfrm>
            <a:off x="10488074" y="2887972"/>
            <a:ext cx="64058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a16="http://schemas.microsoft.com/office/drawing/2014/main" xmlns="" id="{8A90BD6A-DAC1-4175-BADE-A70FD2E31095}"/>
              </a:ext>
            </a:extLst>
          </p:cNvPr>
          <p:cNvSpPr/>
          <p:nvPr/>
        </p:nvSpPr>
        <p:spPr>
          <a:xfrm>
            <a:off x="10319711" y="4317454"/>
            <a:ext cx="8526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grpId="0" nodeType="clickEffect">
                                  <p:stCondLst>
                                    <p:cond delay="0"/>
                                  </p:stCondLst>
                                  <p:childTnLst>
                                    <p:animEffect transition="out" filter="barn(inVertical)">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6" presetClass="exit" presetSubtype="21" fill="hold" grpId="0" nodeType="clickEffect">
                                  <p:stCondLst>
                                    <p:cond delay="0"/>
                                  </p:stCondLst>
                                  <p:childTnLst>
                                    <p:animEffect transition="out" filter="barn(inVertical)">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3600079"/>
              </p:ext>
            </p:extLst>
          </p:nvPr>
        </p:nvGraphicFramePr>
        <p:xfrm>
          <a:off x="703364" y="280277"/>
          <a:ext cx="10807700" cy="7057798"/>
        </p:xfrm>
        <a:graphic>
          <a:graphicData uri="http://schemas.openxmlformats.org/presentationml/2006/ole">
            <p:oleObj spid="_x0000_s14359" name="文档" r:id="rId3" imgW="3826154" imgH="2501639"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5920257" y="999982"/>
            <a:ext cx="41547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a16="http://schemas.microsoft.com/office/drawing/2014/main" xmlns="" id="{8A90BD6A-DAC1-4175-BADE-A70FD2E31095}"/>
              </a:ext>
            </a:extLst>
          </p:cNvPr>
          <p:cNvSpPr/>
          <p:nvPr/>
        </p:nvSpPr>
        <p:spPr>
          <a:xfrm>
            <a:off x="3322639" y="2096961"/>
            <a:ext cx="38752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9750612" y="1007940"/>
            <a:ext cx="1149159" cy="3984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6926207" y="2736514"/>
            <a:ext cx="2784763" cy="43829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3327560" y="4171302"/>
            <a:ext cx="37240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3692098" y="4757180"/>
            <a:ext cx="3913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a16="http://schemas.microsoft.com/office/drawing/2014/main" xmlns="" id="{8A90BD6A-DAC1-4175-BADE-A70FD2E31095}"/>
              </a:ext>
            </a:extLst>
          </p:cNvPr>
          <p:cNvSpPr/>
          <p:nvPr/>
        </p:nvSpPr>
        <p:spPr>
          <a:xfrm>
            <a:off x="9752534" y="3670304"/>
            <a:ext cx="115762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8817353" y="4259676"/>
            <a:ext cx="115762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a16="http://schemas.microsoft.com/office/drawing/2014/main" xmlns="" id="{8A90BD6A-DAC1-4175-BADE-A70FD2E31095}"/>
              </a:ext>
            </a:extLst>
          </p:cNvPr>
          <p:cNvSpPr/>
          <p:nvPr/>
        </p:nvSpPr>
        <p:spPr>
          <a:xfrm>
            <a:off x="7279499" y="5429467"/>
            <a:ext cx="221779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3422"/>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有关化学式的计算</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求相对分子质量。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相对分子质量</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化学式中</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各原子</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的相对原子质量的总和。</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求组成物质的各元素的质量比。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宏观上组成化合物的各元素的质量比应等于微观上每个分子中各种原子的相对原子质量与原子个数乘积之比。例如</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在化合物</a:t>
            </a:r>
            <a:r>
              <a:rPr lang="en-US" altLang="zh-CN" sz="32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i="1" baseline="-250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i="1" baseline="-250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若</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的相对原子质量分别为</a:t>
            </a:r>
            <a:r>
              <a:rPr lang="en-US" altLang="zh-CN" sz="32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两种元素质量比</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zh-CN" alt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03523981"/>
              </p:ext>
            </p:extLst>
          </p:nvPr>
        </p:nvGraphicFramePr>
        <p:xfrm>
          <a:off x="4252330" y="4874580"/>
          <a:ext cx="838357" cy="645495"/>
        </p:xfrm>
        <a:graphic>
          <a:graphicData uri="http://schemas.openxmlformats.org/presentationml/2006/ole">
            <p:oleObj spid="_x0000_s15383" name="文档" r:id="rId3" imgW="368896" imgH="276363" progId="Word.Document.12">
              <p:embed/>
            </p:oleObj>
          </a:graphicData>
        </a:graphic>
      </p:graphicFrame>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2264"/>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求物质中某一元素的质量分数。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在化合物</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i="1" baseline="-250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i="1" baseline="-250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元素的质量分数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49500718"/>
              </p:ext>
            </p:extLst>
          </p:nvPr>
        </p:nvGraphicFramePr>
        <p:xfrm>
          <a:off x="240333" y="1520821"/>
          <a:ext cx="11669770" cy="1010611"/>
        </p:xfrm>
        <a:graphic>
          <a:graphicData uri="http://schemas.openxmlformats.org/presentationml/2006/ole">
            <p:oleObj spid="_x0000_s16428" name="文档" r:id="rId3" imgW="3826154" imgH="331348" progId="Word.Document.12">
              <p:embed/>
            </p:oleObj>
          </a:graphicData>
        </a:graphic>
      </p:graphicFrame>
      <p:sp>
        <p:nvSpPr>
          <p:cNvPr id="4" name="矩形 3"/>
          <p:cNvSpPr>
            <a:spLocks noChangeAspect="1"/>
          </p:cNvSpPr>
          <p:nvPr/>
        </p:nvSpPr>
        <p:spPr>
          <a:xfrm>
            <a:off x="692150" y="2396349"/>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求一定量某化合物中某一元素的质量。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某元素质量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化合物质量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化合物中该元素的质量分数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求混合物中某元素的质量。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混合物中某元素的质量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混合物质量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该元素的质量分数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133740728"/>
              </p:ext>
            </p:extLst>
          </p:nvPr>
        </p:nvGraphicFramePr>
        <p:xfrm>
          <a:off x="240333" y="5343985"/>
          <a:ext cx="11669770" cy="996362"/>
        </p:xfrm>
        <a:graphic>
          <a:graphicData uri="http://schemas.openxmlformats.org/presentationml/2006/ole">
            <p:oleObj spid="_x0000_s16429" name="文档" r:id="rId4" imgW="3826154" imgH="326676" progId="Word.Document.12">
              <p:embed/>
            </p:oleObj>
          </a:graphicData>
        </a:graphic>
      </p:graphicFrame>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3508"/>
            <a:ext cx="252473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水的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电解</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82507813"/>
              </p:ext>
            </p:extLst>
          </p:nvPr>
        </p:nvGraphicFramePr>
        <p:xfrm>
          <a:off x="692150" y="814881"/>
          <a:ext cx="10807700" cy="5856314"/>
        </p:xfrm>
        <a:graphic>
          <a:graphicData uri="http://schemas.openxmlformats.org/presentationml/2006/ole">
            <p:oleObj spid="_x0000_s1048" name="文档" r:id="rId3" imgW="3826154" imgH="2080087" progId="Word.Document.12">
              <p:embed/>
            </p:oleObj>
          </a:graphicData>
        </a:graphic>
      </p:graphicFrame>
    </p:spTree>
    <p:extLst>
      <p:ext uri="{BB962C8B-B14F-4D97-AF65-F5344CB8AC3E}">
        <p14:creationId xmlns:p14="http://schemas.microsoft.com/office/powerpoint/2010/main" xmlns="" val="13465042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2696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五、化合价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化合价的定义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用来表示元素原子之间相互化合的数目。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化合价规则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确定化合物中元素的化合价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化合价有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正价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负价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在化合物中氧元素通常显</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氢元素通常显</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金属元素与非金属元素化合时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金属元素显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正价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非金属元素显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负价</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163948" y="3354900"/>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163948" y="381185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390075" y="3354900"/>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390075" y="381185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018999" y="3904194"/>
            <a:ext cx="31204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018998" y="4371537"/>
            <a:ext cx="312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313229" y="3904194"/>
            <a:ext cx="41532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313228" y="4371537"/>
            <a:ext cx="4153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8972465" y="4501777"/>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8972465" y="496912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027267" y="5094059"/>
            <a:ext cx="8221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027267" y="5561402"/>
            <a:ext cx="8221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1" grpId="0" animBg="1"/>
      <p:bldP spid="13"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30454"/>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一些元素在不同物质中显不同的化合价。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在化合物里各元素正、负化合价的代数和为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在单质中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化合价的表示方法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化合物中各元素的化合价通常在化学式中元素符号或原子团</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正上方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写在前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价数写在后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55563389"/>
              </p:ext>
            </p:extLst>
          </p:nvPr>
        </p:nvGraphicFramePr>
        <p:xfrm>
          <a:off x="818718" y="4678764"/>
          <a:ext cx="10807700" cy="838500"/>
        </p:xfrm>
        <a:graphic>
          <a:graphicData uri="http://schemas.openxmlformats.org/presentationml/2006/ole">
            <p:oleObj spid="_x0000_s17431" name="文档" r:id="rId3" imgW="3826154" imgH="296847"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9284194" y="1681963"/>
            <a:ext cx="2338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284193" y="2138915"/>
            <a:ext cx="2338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186511" y="4030308"/>
            <a:ext cx="122734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186511" y="4497651"/>
            <a:ext cx="12273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16427"/>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下列关于水的说法中不正确的是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水是由氢、氧元素组成的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可用肥皂水区分硬水和软水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电解水时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正负极产生气体的体积比约是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净化水常用吸附、沉淀、过滤和蒸馏等方法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正极产生氧气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负极产生氢气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正负极产生气体的体积比约是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4035282" y="4002954"/>
            <a:ext cx="603212" cy="536189"/>
          </a:xfrm>
          <a:prstGeom prst="rect">
            <a:avLst/>
          </a:prstGeom>
        </p:spPr>
      </p:pic>
      <p:sp>
        <p:nvSpPr>
          <p:cNvPr id="5" name="矩形 4"/>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barn(inVertical)">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98189"/>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水是生产生活中不可缺少的物质。下列关于水的说法中正确的是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明矾可以区分硬水和软水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在自来水厂净化水的过程中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发生的变化都是物理变化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水与过氧化氢的组成元素相同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均可用于制备氧气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为了节约用水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可以用工业废水直接浇灌农田</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50157"/>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明矾可以净化水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但是不能区分硬水和软水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用肥皂水可以区分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在自来水厂净化水的过程中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沉降、过滤、吸附是物理变化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消毒是化学变化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水与过氧化氢的组成元素相同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它们都含有氧元素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因此均可用于制备氧气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工业废水中含有有害物质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用工业废水直接浇灌农田会使农作物受到污染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影响农作物生长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70317"/>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用右图所示的简易净水器处理浑浊的河水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下列分析正确的是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净化后的水属于纯净物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该净水器能将硬水变为软水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该净水器能杀菌消毒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用活性炭可以除去水中的色素和异味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该净化装置可以滤去河水中的不溶物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还可以吸附掉一些溶解的杂质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除去臭味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但仍含有大量的微生物及一些可溶性杂质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硬水经过煮沸可转化为软水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76.eps" descr="id:2147504591;FounderCES"/>
          <p:cNvPicPr/>
          <p:nvPr/>
        </p:nvPicPr>
        <p:blipFill>
          <a:blip r:embed="rId2">
            <a:clrChange>
              <a:clrFrom>
                <a:srgbClr val="FFFFFF"/>
              </a:clrFrom>
              <a:clrTo>
                <a:srgbClr val="FFFFFF">
                  <a:alpha val="0"/>
                </a:srgbClr>
              </a:clrTo>
            </a:clrChange>
          </a:blip>
          <a:stretch>
            <a:fillRect/>
          </a:stretch>
        </p:blipFill>
        <p:spPr>
          <a:xfrm>
            <a:off x="8082135" y="1096295"/>
            <a:ext cx="2450622" cy="2685992"/>
          </a:xfrm>
          <a:prstGeom prst="rect">
            <a:avLst/>
          </a:prstGeom>
        </p:spPr>
      </p:pic>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93460"/>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明胶常应用于制药和食品工业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其所含的一种蛋白质在人体内水解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产物之一可得苯丙氨酸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。下列关于苯丙氨酸的说法正确的是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属于</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氧化物</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四种元素组成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个原子</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各元素的质量比为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02114"/>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苯丙氨酸是由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四种元素组成的化合物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不属于氧化物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苯丙氨酸是由苯丙氨酸分子构成的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个苯丙氨酸分子是由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个原子构成的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苯丙氨酸中碳、氢、氧、氮四种元素质量比为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(12×9)</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(1×11)</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显然不等于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12520"/>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亚硒酸钠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SeO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能消除加速人体衰老的活性氧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亚硒酸钠中硒元素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设亚硒酸钠中硒元素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的化合价为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依据在化合物中各元素的化合价代数和为零的原则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列等式为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3200" b="1"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barn(inVertical)">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barn(inVertical)">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5009"/>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如图是电解水实验的装置图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在水中加入少量氢氧化钠以增强导电性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玻璃管中产生</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体积比约为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将燃着的木条分别放在两个玻璃管尖嘴口</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管的气体使燃着的木条燃得更旺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管的气体被点燃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由电解水实验得出结论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水是由氢、</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两种</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元素组成的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Y18.eps" descr="id:2147504598;FounderCES"/>
          <p:cNvPicPr/>
          <p:nvPr/>
        </p:nvPicPr>
        <p:blipFill>
          <a:blip r:embed="rId2">
            <a:clrChange>
              <a:clrFrom>
                <a:srgbClr val="FFFFFF"/>
              </a:clrFrom>
              <a:clrTo>
                <a:srgbClr val="FFFFFF">
                  <a:alpha val="0"/>
                </a:srgbClr>
              </a:clrTo>
            </a:clrChange>
          </a:blip>
          <a:stretch>
            <a:fillRect/>
          </a:stretch>
        </p:blipFill>
        <p:spPr>
          <a:xfrm>
            <a:off x="8748119" y="1452214"/>
            <a:ext cx="3085780" cy="3836236"/>
          </a:xfrm>
          <a:prstGeom prst="rect">
            <a:avLst/>
          </a:prstGeom>
        </p:spPr>
      </p:pic>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114779266"/>
              </p:ext>
            </p:extLst>
          </p:nvPr>
        </p:nvGraphicFramePr>
        <p:xfrm>
          <a:off x="692150" y="367522"/>
          <a:ext cx="10807700" cy="6293836"/>
        </p:xfrm>
        <a:graphic>
          <a:graphicData uri="http://schemas.openxmlformats.org/presentationml/2006/ole">
            <p:oleObj spid="_x0000_s2072" name="文档" r:id="rId3" imgW="3826154" imgH="2228151"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842842" y="1557274"/>
            <a:ext cx="189440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a16="http://schemas.microsoft.com/office/drawing/2014/main" xmlns="" id="{8A90BD6A-DAC1-4175-BADE-A70FD2E31095}"/>
              </a:ext>
            </a:extLst>
          </p:cNvPr>
          <p:cNvSpPr/>
          <p:nvPr/>
        </p:nvSpPr>
        <p:spPr>
          <a:xfrm>
            <a:off x="5721124" y="2139165"/>
            <a:ext cx="85632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9929441" y="976808"/>
            <a:ext cx="124078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6796817" y="1557274"/>
            <a:ext cx="188780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6802906" y="2142536"/>
            <a:ext cx="124078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2131829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6" presetClass="exit" presetSubtype="21" fill="hold" grpId="0" nodeType="withEffect">
                                  <p:stCondLst>
                                    <p:cond delay="0"/>
                                  </p:stCondLst>
                                  <p:childTnLst>
                                    <p:animEffect transition="out" filter="barn(inVertic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70968"/>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由于氢氧化钠在水中能产生自由移动的离子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在水中加入少量氢氧化钠可增强导电性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故说法正确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由电解水的实验装置可知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玻璃管中产生的气体体积比约为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故说法正确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将燃着的木条分别放在两个玻璃管尖嘴口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打开活塞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管的气体较多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具有可燃性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气体被点燃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管的气体较少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具有助燃性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使燃着的木条燃得更旺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故说法错误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由电解水实验得出结论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水是由氢、氧两种元素组成的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故说法正确。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43676"/>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是科学家已发现的一种新型火箭燃料。请按要求进行计算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中氮元素与氧元素的原子个数比为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中氮元素和氧元素的质量比为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的相对分子质量为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(4)30.4 kg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中含氧元素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kg(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计算结果精确到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803823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70941"/>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分子是由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个氮原子和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个氧原子构成的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中氮元素与氧元素的原子个数比为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中氮元素和氧元素的质量比是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(14×4)</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(16×6)=7</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12;(3)N(NO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的相对分子质量为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14+(14+16×2)×3=152;(4)30.4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中含氧元素的质量为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kg×(96</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152×100%)=19.2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(3)152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(4)19.2</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353477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22127104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81316"/>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下图所示的是电解水实验装置。通电一段时间后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在两个试管中分别收集到气体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请回答下列问题。</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电解水时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转化为化学能。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实验室检验气体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01.eps" descr="id:2147504612;FounderCES"/>
          <p:cNvPicPr/>
          <p:nvPr/>
        </p:nvPicPr>
        <p:blipFill>
          <a:blip r:embed="rId2">
            <a:clrChange>
              <a:clrFrom>
                <a:srgbClr val="FFFFFF"/>
              </a:clrFrom>
              <a:clrTo>
                <a:srgbClr val="FFFFFF">
                  <a:alpha val="0"/>
                </a:srgbClr>
              </a:clrTo>
            </a:clrChange>
          </a:blip>
          <a:stretch>
            <a:fillRect/>
          </a:stretch>
        </p:blipFill>
        <p:spPr>
          <a:xfrm>
            <a:off x="8644266" y="2291974"/>
            <a:ext cx="2689330" cy="2685271"/>
          </a:xfrm>
          <a:prstGeom prst="rect">
            <a:avLst/>
          </a:prstGeom>
        </p:spPr>
      </p:pic>
      <p:grpSp>
        <p:nvGrpSpPr>
          <p:cNvPr id="7" name="组合 6"/>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水的电解实验</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867"/>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电解水是将电能转化为化学能。从图中可知气体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的体积较大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的体积较小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应是氧气。氧气的检验方法是将带有火星的木条放入试管中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看木条能否复燃。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将带火星木条伸入盛有气体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观察木条是否复燃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4221016"/>
            <a:ext cx="10807700" cy="2184293"/>
          </a:xfrm>
          <a:prstGeom prst="rect">
            <a:avLst/>
          </a:prstGeom>
        </p:spPr>
      </p:pic>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河水净化的主要步骤如图所示。有关说法错误的是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可除去不溶性杂质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试剂可以是活性炭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步骤</a:t>
            </a:r>
            <a:r>
              <a:rPr lang="zh-CN" altLang="zh-CN" sz="3200" b="1" dirty="0">
                <a:solidFill>
                  <a:srgbClr val="000000"/>
                </a:solidFill>
                <a:latin typeface="NEU-BZ-S92"/>
                <a:ea typeface="宋体" panose="02010600030101010101" pitchFamily="2" charset="-122"/>
                <a:cs typeface="宋体" panose="02010600030101010101" pitchFamily="2" charset="-122"/>
              </a:rPr>
              <a:t>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可杀菌、消毒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过滤能使硬水转化为</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D77.eps" descr="id:2147504619;FounderCES"/>
          <p:cNvPicPr/>
          <p:nvPr/>
        </p:nvPicPr>
        <p:blipFill>
          <a:blip r:embed="rId2">
            <a:clrChange>
              <a:clrFrom>
                <a:srgbClr val="FFFFFF"/>
              </a:clrFrom>
              <a:clrTo>
                <a:srgbClr val="FFFFFF">
                  <a:alpha val="0"/>
                </a:srgbClr>
              </a:clrTo>
            </a:clrChange>
          </a:blip>
          <a:stretch>
            <a:fillRect/>
          </a:stretch>
        </p:blipFill>
        <p:spPr>
          <a:xfrm>
            <a:off x="2457849" y="2004895"/>
            <a:ext cx="7636278" cy="1379365"/>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水的净化</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81318"/>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过滤能除去河水中不溶性固体杂质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活性炭具有吸附性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能除去水中的色素和异味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液氯能杀菌、消毒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过滤只能除去不溶性固体杂质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不能除去水中可溶性的钙、镁化合物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因此不能使硬水转化为软水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8786"/>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我们应倡导保护水环境、珍惜水资源。请回答下列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不论是自来水还是纯净水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你认为保持水化学性质的最小粒子是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。下列选项中能确认水是由氢元素和氧元素组成的实验是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水的蒸馏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水的蒸发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水的电解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水的净化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爱护水资源</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61595"/>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如图是我国部分地区人均水量图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从中可以看出天津市是极度缺水的城市。下列做法符合节约用水的是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使用节水龙头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用淘米水洗碗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用喷灌、滴灌</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农作物浇水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使用不间断地边</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冲洗、排水的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家用</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洗衣机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漂洗衣物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5517096" y="1617784"/>
            <a:ext cx="6034524" cy="4133742"/>
          </a:xfrm>
          <a:prstGeom prst="rect">
            <a:avLst/>
          </a:prstGeom>
        </p:spPr>
      </p:pic>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0536"/>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为了增强水的导电性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有时可在水中加入适量的稀硫酸或氢氧化钠溶液。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电解水所用电源为直流电源。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氧气在水中的溶解度比氢气在水中的溶解度稍大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氧气的氧化性很强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有时在电极上就与电极发生了氧化反应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所以实验中</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)&lt;1</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26264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46249"/>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水是由水分子构成的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保持水的化学性质的最小粒子是水分子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通过电解得到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证明水是由氢元素和氧元素组成的。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节约用水的措施有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使用节水龙头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水循环利用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如用淘米水洗碗、浇花和冲厕所等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农业上提倡喷灌、滴灌给农作物浇水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用淋浴洗澡等。洗衣机不间断地边注水边冲洗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会造成水资源浪费。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水分子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(2)ABC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84808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005202"/>
            <a:ext cx="10807700" cy="4166413"/>
          </a:xfrm>
          <a:prstGeom prst="rect">
            <a:avLst/>
          </a:prstGeom>
        </p:spPr>
      </p:pic>
    </p:spTree>
    <p:extLst>
      <p:ext uri="{BB962C8B-B14F-4D97-AF65-F5344CB8AC3E}">
        <p14:creationId xmlns:p14="http://schemas.microsoft.com/office/powerpoint/2010/main" xmlns="" val="14709917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60549"/>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我国自主研发的抗肿瘤新药西达苯胺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化学式是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FN</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相对分子质量为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填补了我国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细胞淋巴瘤新药的空白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西达苯胺由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种元素组成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西达苯胺不属于氧化物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个西达苯胺分子的质量是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390 g</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个西达苯胺分子由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个原子构成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化学式的意义</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721"/>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西达苯胺由碳、氢、氟、氮、氧</a:t>
            </a:r>
            <a:r>
              <a:rPr lang="en-US" altLang="zh-CN" sz="3200" b="1" dirty="0">
                <a:solidFill>
                  <a:srgbClr val="000000"/>
                </a:solidFill>
                <a:latin typeface="Times New Roman" panose="02020603050405020304" pitchFamily="18" charset="0"/>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种元素组成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西达苯胺是由</a:t>
            </a:r>
            <a:r>
              <a:rPr lang="en-US" altLang="zh-CN" sz="3200" b="1" dirty="0">
                <a:solidFill>
                  <a:srgbClr val="000000"/>
                </a:solidFill>
                <a:latin typeface="Times New Roman" panose="02020603050405020304" pitchFamily="18" charset="0"/>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种元素组成的化合物</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不属于氧化物</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分子属于微观粒子</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个分子的质量是非常小的</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个西达苯胺分子是由</a:t>
            </a:r>
            <a:r>
              <a:rPr lang="en-US" altLang="zh-CN" sz="3200" b="1" dirty="0">
                <a:solidFill>
                  <a:srgbClr val="000000"/>
                </a:solidFill>
                <a:latin typeface="Times New Roman" panose="02020603050405020304" pitchFamily="18" charset="0"/>
                <a:cs typeface="Times New Roman" panose="02020603050405020304" pitchFamily="18" charset="0"/>
              </a:rPr>
              <a:t>22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个碳原子、</a:t>
            </a:r>
            <a:r>
              <a:rPr lang="en-US" altLang="zh-CN" sz="3200" b="1" dirty="0">
                <a:solidFill>
                  <a:srgbClr val="000000"/>
                </a:solidFill>
                <a:latin typeface="Times New Roman" panose="02020603050405020304" pitchFamily="18" charset="0"/>
                <a:cs typeface="Times New Roman" panose="02020603050405020304" pitchFamily="18" charset="0"/>
              </a:rPr>
              <a:t>19</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个氢原子、</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个氟原子、</a:t>
            </a:r>
            <a:r>
              <a:rPr lang="en-US" altLang="zh-CN" sz="3200" b="1" dirty="0">
                <a:solidFill>
                  <a:srgbClr val="000000"/>
                </a:solidFill>
                <a:latin typeface="Times New Roman" panose="02020603050405020304" pitchFamily="18" charset="0"/>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个氮原子和</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个氧原子构成的</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个西达苯胺分子由</a:t>
            </a:r>
            <a:r>
              <a:rPr lang="en-US" altLang="zh-CN" sz="3200" b="1" dirty="0">
                <a:solidFill>
                  <a:srgbClr val="000000"/>
                </a:solidFill>
                <a:latin typeface="Times New Roman" panose="02020603050405020304" pitchFamily="18" charset="0"/>
                <a:cs typeface="Times New Roman" panose="02020603050405020304" pitchFamily="18" charset="0"/>
              </a:rPr>
              <a:t>48</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个原子构成</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692150" y="4221017"/>
            <a:ext cx="10807700" cy="2166077"/>
          </a:xfrm>
          <a:prstGeom prst="rect">
            <a:avLst/>
          </a:prstGeom>
        </p:spPr>
      </p:pic>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化学概念在逻辑上可能存在如图所示的关系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纯净物与混合物属于并列关系</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单质与化合物属于包含关系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化合物与氧化物属于并列关系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氧化反应与化合反应属于交叉关系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中和反应与复分解反应属于并列关系</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78.eps" descr="id:2147504633;FounderCES"/>
          <p:cNvPicPr/>
          <p:nvPr/>
        </p:nvPicPr>
        <p:blipFill>
          <a:blip r:embed="rId2">
            <a:clrChange>
              <a:clrFrom>
                <a:srgbClr val="FFFFFF"/>
              </a:clrFrom>
              <a:clrTo>
                <a:srgbClr val="FFFFFF">
                  <a:alpha val="0"/>
                </a:srgbClr>
              </a:clrTo>
            </a:clrChange>
          </a:blip>
          <a:stretch>
            <a:fillRect/>
          </a:stretch>
        </p:blipFill>
        <p:spPr>
          <a:xfrm>
            <a:off x="5559086" y="2054748"/>
            <a:ext cx="6110960" cy="1654805"/>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单质、化合物与氧化物</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98233"/>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纯净物按含有元素种类的异同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可分为化合物与单质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所以单质与化合物是并列关系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由两种元素组成的化合物中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其中一种元素是氧元素的叫做氧化物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两者属于包含关系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化合反应是由两种或两种以上物质生成一种新物质的反应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氧化反应一般是指物质与氧气发生的反应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有氧气参加的化合反应属于氧化反应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生成物只有一种的氧化反应是化合反应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两者属于交叉关系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中和反应属于复分解反应的一种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两者属于包含关系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719794"/>
            <a:ext cx="10807700" cy="2841140"/>
          </a:xfrm>
          <a:prstGeom prst="rect">
            <a:avLst/>
          </a:prstGeom>
        </p:spPr>
      </p:pic>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83177"/>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笑气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是人类最早应用于医疗的麻醉剂之一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笑气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是氮的一种氧化物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该氧化物中氮元素的化合价为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笑气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的化学式为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A.N</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B.N</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C.N</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是一种氮的氧化物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则由氮元素和氧元素组成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其中氮元素的化合价为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设其化学式为</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i="1" baseline="-250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i="1" baseline="-2500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3200" b="1" i="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的化学式为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示例六</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根据元素化合价确定化学式</a:t>
                </a:r>
              </a:p>
            </p:txBody>
          </p:sp>
        </p:grpSp>
      </p:grpSp>
    </p:spTree>
    <p:extLst>
      <p:ext uri="{BB962C8B-B14F-4D97-AF65-F5344CB8AC3E}">
        <p14:creationId xmlns:p14="http://schemas.microsoft.com/office/powerpoint/2010/main" xmlns="" val="22318021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barn(inVertic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706713"/>
            <a:ext cx="10807700" cy="2846519"/>
          </a:xfrm>
          <a:prstGeom prst="rect">
            <a:avLst/>
          </a:prstGeom>
        </p:spPr>
      </p:pic>
    </p:spTree>
    <p:extLst>
      <p:ext uri="{BB962C8B-B14F-4D97-AF65-F5344CB8AC3E}">
        <p14:creationId xmlns:p14="http://schemas.microsoft.com/office/powerpoint/2010/main" xmlns="" val="1443882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63124"/>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低钠盐适合患有高血压、肾病、心脏病的患者服用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苹果酸钠盐</a:t>
            </a:r>
            <a:r>
              <a:rPr lang="en-US" altLang="zh-CN" sz="3200" b="1" dirty="0">
                <a:solidFill>
                  <a:srgbClr val="000000"/>
                </a:solidFill>
                <a:latin typeface="Times New Roman" panose="02020603050405020304" pitchFamily="18" charset="0"/>
                <a:cs typeface="Times New Roman" panose="02020603050405020304" pitchFamily="18" charset="0"/>
              </a:rPr>
              <a:t>(C</a:t>
            </a:r>
            <a:r>
              <a:rPr lang="en-US" altLang="zh-CN" sz="3200" b="1" baseline="-25000" dirty="0">
                <a:solidFill>
                  <a:srgbClr val="000000"/>
                </a:solidFill>
                <a:latin typeface="Times New Roman" panose="02020603050405020304" pitchFamily="18" charset="0"/>
                <a:cs typeface="Times New Roman" panose="02020603050405020304" pitchFamily="18" charset="0"/>
              </a:rPr>
              <a:t>4</a:t>
            </a:r>
            <a:r>
              <a:rPr lang="en-US" altLang="zh-CN" sz="3200" b="1" dirty="0">
                <a:solidFill>
                  <a:srgbClr val="000000"/>
                </a:solidFill>
                <a:latin typeface="Times New Roman" panose="02020603050405020304" pitchFamily="18" charset="0"/>
                <a:cs typeface="Times New Roman" panose="02020603050405020304" pitchFamily="18" charset="0"/>
              </a:rPr>
              <a:t>H</a:t>
            </a:r>
            <a:r>
              <a:rPr lang="en-US" altLang="zh-CN" sz="3200" b="1" baseline="-25000" dirty="0">
                <a:solidFill>
                  <a:srgbClr val="000000"/>
                </a:solidFill>
                <a:latin typeface="Times New Roman" panose="02020603050405020304" pitchFamily="18" charset="0"/>
                <a:cs typeface="Times New Roman" panose="02020603050405020304" pitchFamily="18" charset="0"/>
              </a:rPr>
              <a:t>5</a:t>
            </a:r>
            <a:r>
              <a:rPr lang="en-US" altLang="zh-CN" sz="3200" b="1" dirty="0">
                <a:solidFill>
                  <a:srgbClr val="000000"/>
                </a:solidFill>
                <a:latin typeface="Times New Roman" panose="02020603050405020304" pitchFamily="18" charset="0"/>
                <a:cs typeface="Times New Roman" panose="02020603050405020304" pitchFamily="18" charset="0"/>
              </a:rPr>
              <a:t>O</a:t>
            </a:r>
            <a:r>
              <a:rPr lang="en-US" altLang="zh-CN" sz="3200" b="1" baseline="-25000" dirty="0">
                <a:solidFill>
                  <a:srgbClr val="000000"/>
                </a:solidFill>
                <a:latin typeface="Times New Roman" panose="02020603050405020304" pitchFamily="18" charset="0"/>
                <a:cs typeface="Times New Roman" panose="02020603050405020304" pitchFamily="18" charset="0"/>
              </a:rPr>
              <a:t>5</a:t>
            </a:r>
            <a:r>
              <a:rPr lang="en-US" altLang="zh-CN" sz="3200" b="1" dirty="0">
                <a:solidFill>
                  <a:srgbClr val="000000"/>
                </a:solidFill>
                <a:latin typeface="Times New Roman" panose="02020603050405020304" pitchFamily="18" charset="0"/>
                <a:cs typeface="Times New Roman" panose="02020603050405020304" pitchFamily="18" charset="0"/>
              </a:rPr>
              <a:t>Na)</a:t>
            </a:r>
            <a:r>
              <a:rPr lang="zh-CN" altLang="zh-CN" sz="3200" b="1" dirty="0">
                <a:solidFill>
                  <a:srgbClr val="000000"/>
                </a:solidFill>
                <a:latin typeface="Times New Roman" panose="02020603050405020304" pitchFamily="18" charset="0"/>
                <a:cs typeface="Times New Roman" panose="02020603050405020304" pitchFamily="18" charset="0"/>
              </a:rPr>
              <a:t>是低钠盐的一种。请回答下列问题。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苹果酸钠盐的相对分子质量是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苹果酸钠盐中各元素的质量比为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若某病人每天食用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5.85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苹果酸钠盐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比食用相同质量的食盐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少摄入钠元素多少克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计算结果保留一位小数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9" name="矩形 8"/>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示例七</a:t>
                </a:r>
              </a:p>
            </p:txBody>
          </p:sp>
          <p:sp>
            <p:nvSpPr>
              <p:cNvPr id="10" name="矩形 9"/>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有关化学式的计算</a:t>
                </a:r>
              </a:p>
            </p:txBody>
          </p:sp>
        </p:grpSp>
      </p:grpSp>
    </p:spTree>
    <p:extLst>
      <p:ext uri="{BB962C8B-B14F-4D97-AF65-F5344CB8AC3E}">
        <p14:creationId xmlns:p14="http://schemas.microsoft.com/office/powerpoint/2010/main" xmlns="" val="38972651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82477"/>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水的净化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絮凝剂吸附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利用明矾溶于水生成的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胶状物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对杂质的吸附使杂质沉降。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活性炭吸附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能吸附水中</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不溶性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杂质和少量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可溶性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除去</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臭味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7621648" y="3012001"/>
            <a:ext cx="12002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7621648" y="3479344"/>
            <a:ext cx="1200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5616203" y="4165392"/>
            <a:ext cx="12002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5616203" y="4653517"/>
            <a:ext cx="1200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873837" y="4165392"/>
            <a:ext cx="12002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873837" y="4653517"/>
            <a:ext cx="1200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1201641" y="4757674"/>
            <a:ext cx="84099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1201641" y="5225017"/>
            <a:ext cx="8409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14953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5060"/>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由苹果酸钠盐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可求出其相对分子质量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=12×4+1×5+16×5+23=156;(2)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苹果酸钠盐中</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(Na)=(12×4)</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(16×5)</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23=48</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23;(3)5.85</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中钠元素的质量为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80812468"/>
              </p:ext>
            </p:extLst>
          </p:nvPr>
        </p:nvGraphicFramePr>
        <p:xfrm>
          <a:off x="808327" y="2475345"/>
          <a:ext cx="10807700" cy="1569398"/>
        </p:xfrm>
        <a:graphic>
          <a:graphicData uri="http://schemas.openxmlformats.org/presentationml/2006/ole">
            <p:oleObj spid="_x0000_s18452" name="文档" r:id="rId3" imgW="3826154" imgH="555600" progId="Word.Document.12">
              <p:embed/>
            </p:oleObj>
          </a:graphicData>
        </a:graphic>
      </p:graphicFrame>
      <p:sp>
        <p:nvSpPr>
          <p:cNvPr id="5" name="矩形 4"/>
          <p:cNvSpPr>
            <a:spLocks noChangeAspect="1"/>
          </p:cNvSpPr>
          <p:nvPr/>
        </p:nvSpPr>
        <p:spPr>
          <a:xfrm>
            <a:off x="692150" y="4034352"/>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出的钠元素的质量为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g-0.86</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g≈1.4</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(1)156</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(2)48</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solidFill>
                  <a:srgbClr val="000000"/>
                </a:solidFill>
                <a:latin typeface="NEU-BZ-S92"/>
                <a:ea typeface="宋体" panose="02010600030101010101" pitchFamily="2" charset="-122"/>
                <a:cs typeface="宋体" panose="02010600030101010101" pitchFamily="2" charset="-122"/>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(3)1.4 g</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985800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barn(inVertical)">
                                      <p:cBhvr>
                                        <p:cTn id="10" dur="500"/>
                                        <p:tgtEl>
                                          <p:spTgt spid="5">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barn(inVertical)">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44650"/>
            <a:ext cx="10807700" cy="4157679"/>
          </a:xfrm>
          <a:prstGeom prst="rect">
            <a:avLst/>
          </a:prstGeom>
        </p:spPr>
      </p:pic>
    </p:spTree>
    <p:extLst>
      <p:ext uri="{BB962C8B-B14F-4D97-AF65-F5344CB8AC3E}">
        <p14:creationId xmlns:p14="http://schemas.microsoft.com/office/powerpoint/2010/main" xmlns="" val="398732886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12312441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76798"/>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不溶性固体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的分离。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42.eps" descr="id:2147504537;FounderCES"/>
          <p:cNvPicPr>
            <a:picLocks noChangeAspect="1"/>
          </p:cNvPicPr>
          <p:nvPr/>
        </p:nvPicPr>
        <p:blipFill>
          <a:blip r:embed="rId2">
            <a:clrChange>
              <a:clrFrom>
                <a:srgbClr val="FFFFFF"/>
              </a:clrFrom>
              <a:clrTo>
                <a:srgbClr val="FFFFFF">
                  <a:alpha val="0"/>
                </a:srgbClr>
              </a:clrTo>
            </a:clrChange>
          </a:blip>
          <a:stretch>
            <a:fillRect/>
          </a:stretch>
        </p:blipFill>
        <p:spPr>
          <a:xfrm>
            <a:off x="1327888" y="1483436"/>
            <a:ext cx="9536225" cy="4074716"/>
          </a:xfrm>
          <a:prstGeom prst="rect">
            <a:avLst/>
          </a:prstGeom>
        </p:spPr>
      </p:pic>
      <p:sp>
        <p:nvSpPr>
          <p:cNvPr id="3" name="矩形 2"/>
          <p:cNvSpPr>
            <a:spLocks noChangeAspect="1"/>
          </p:cNvSpPr>
          <p:nvPr/>
        </p:nvSpPr>
        <p:spPr>
          <a:xfrm>
            <a:off x="692150" y="5609495"/>
            <a:ext cx="903612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蒸馏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能除去水中的杂质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还能降低水的硬度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653816" y="341214"/>
            <a:ext cx="201812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53816" y="818948"/>
            <a:ext cx="2018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094184" y="34121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094184" y="81894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40308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05964"/>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自来水厂水的净化过程。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天然水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絮凝剂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加活性炭</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吸附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消毒杀菌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自来水。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101602" y="3167866"/>
            <a:ext cx="12002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101602" y="3635209"/>
            <a:ext cx="1200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8795820" y="316786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8795820" y="363520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917995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20857"/>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硬水和软水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含有较多</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可溶性钙、镁化合物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不含或含较少</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可溶性钙、镁化合物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区分方法。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将肥皂水分别加入盛有等量水样的烧杯中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产生泡沫较多的是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软水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产生泡沫较少的是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硬水</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4047174" y="2575584"/>
            <a:ext cx="36836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4047174" y="3042927"/>
            <a:ext cx="36836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875901" y="3138342"/>
            <a:ext cx="364719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875901" y="3616076"/>
            <a:ext cx="36471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200066" y="4892757"/>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200066" y="537049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387602" y="4892757"/>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387602" y="537049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0095827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356</TotalTime>
  <Words>2845</Words>
  <Application>Microsoft Office PowerPoint</Application>
  <PresentationFormat>自定义</PresentationFormat>
  <Paragraphs>225</Paragraphs>
  <Slides>62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64"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60</cp:revision>
  <dcterms:created xsi:type="dcterms:W3CDTF">2020-12-05T02:41:23Z</dcterms:created>
  <dcterms:modified xsi:type="dcterms:W3CDTF">2022-04-27T09:07:32Z</dcterms:modified>
</cp:coreProperties>
</file>