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tags/tag24.xml" ContentType="application/vnd.openxmlformats-officedocument.presentationml.tags+xml"/>
  <Override PartName="/ppt/tags/tag13.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9.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15.xml" ContentType="application/vnd.openxmlformats-officedocument.presentationml.tags+xml"/>
  <Override PartName="/ppt/notesSlides/notesSlide11.xml" ContentType="application/vnd.openxmlformats-officedocument.presentationml.notesSlide+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688" r:id="rId3"/>
    <p:sldMasterId id="2147483674" r:id="rId4"/>
    <p:sldMasterId id="2147483660" r:id="rId5"/>
  </p:sldMasterIdLst>
  <p:notesMasterIdLst>
    <p:notesMasterId r:id="rId86"/>
  </p:notesMasterIdLst>
  <p:handoutMasterIdLst>
    <p:handoutMasterId r:id="rId87"/>
  </p:handoutMasterIdLst>
  <p:sldIdLst>
    <p:sldId id="277" r:id="rId6"/>
    <p:sldId id="275" r:id="rId7"/>
    <p:sldId id="261" r:id="rId8"/>
    <p:sldId id="280" r:id="rId9"/>
    <p:sldId id="285" r:id="rId10"/>
    <p:sldId id="286" r:id="rId11"/>
    <p:sldId id="393" r:id="rId12"/>
    <p:sldId id="403" r:id="rId13"/>
    <p:sldId id="404" r:id="rId14"/>
    <p:sldId id="394" r:id="rId15"/>
    <p:sldId id="405" r:id="rId16"/>
    <p:sldId id="322" r:id="rId17"/>
    <p:sldId id="272" r:id="rId18"/>
    <p:sldId id="406" r:id="rId19"/>
    <p:sldId id="407" r:id="rId20"/>
    <p:sldId id="408" r:id="rId21"/>
    <p:sldId id="409" r:id="rId22"/>
    <p:sldId id="410" r:id="rId23"/>
    <p:sldId id="411" r:id="rId24"/>
    <p:sldId id="412" r:id="rId25"/>
    <p:sldId id="293" r:id="rId26"/>
    <p:sldId id="331" r:id="rId27"/>
    <p:sldId id="413" r:id="rId28"/>
    <p:sldId id="414" r:id="rId29"/>
    <p:sldId id="415" r:id="rId30"/>
    <p:sldId id="294" r:id="rId31"/>
    <p:sldId id="416" r:id="rId32"/>
    <p:sldId id="295" r:id="rId33"/>
    <p:sldId id="398" r:id="rId34"/>
    <p:sldId id="417" r:id="rId35"/>
    <p:sldId id="418" r:id="rId36"/>
    <p:sldId id="419" r:id="rId37"/>
    <p:sldId id="432" r:id="rId38"/>
    <p:sldId id="431" r:id="rId39"/>
    <p:sldId id="430" r:id="rId40"/>
    <p:sldId id="429" r:id="rId41"/>
    <p:sldId id="428" r:id="rId42"/>
    <p:sldId id="427" r:id="rId43"/>
    <p:sldId id="426" r:id="rId44"/>
    <p:sldId id="425" r:id="rId45"/>
    <p:sldId id="424" r:id="rId46"/>
    <p:sldId id="279" r:id="rId47"/>
    <p:sldId id="273" r:id="rId48"/>
    <p:sldId id="298" r:id="rId49"/>
    <p:sldId id="352" r:id="rId50"/>
    <p:sldId id="353" r:id="rId51"/>
    <p:sldId id="354" r:id="rId52"/>
    <p:sldId id="355" r:id="rId53"/>
    <p:sldId id="356" r:id="rId54"/>
    <p:sldId id="433" r:id="rId55"/>
    <p:sldId id="360" r:id="rId56"/>
    <p:sldId id="434" r:id="rId57"/>
    <p:sldId id="361" r:id="rId58"/>
    <p:sldId id="362" r:id="rId59"/>
    <p:sldId id="357" r:id="rId60"/>
    <p:sldId id="358" r:id="rId61"/>
    <p:sldId id="359" r:id="rId62"/>
    <p:sldId id="399" r:id="rId63"/>
    <p:sldId id="363" r:id="rId64"/>
    <p:sldId id="364" r:id="rId65"/>
    <p:sldId id="435" r:id="rId66"/>
    <p:sldId id="365" r:id="rId67"/>
    <p:sldId id="366" r:id="rId68"/>
    <p:sldId id="367" r:id="rId69"/>
    <p:sldId id="368" r:id="rId70"/>
    <p:sldId id="369" r:id="rId71"/>
    <p:sldId id="437" r:id="rId72"/>
    <p:sldId id="436" r:id="rId73"/>
    <p:sldId id="400" r:id="rId74"/>
    <p:sldId id="438" r:id="rId75"/>
    <p:sldId id="439" r:id="rId76"/>
    <p:sldId id="392" r:id="rId77"/>
    <p:sldId id="379" r:id="rId78"/>
    <p:sldId id="440" r:id="rId79"/>
    <p:sldId id="441" r:id="rId80"/>
    <p:sldId id="380" r:id="rId81"/>
    <p:sldId id="381" r:id="rId82"/>
    <p:sldId id="442" r:id="rId83"/>
    <p:sldId id="443" r:id="rId84"/>
    <p:sldId id="444" r:id="rId8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1B0F0"/>
    <a:srgbClr val="FF9966"/>
    <a:srgbClr val="7EB1EE"/>
    <a:srgbClr val="FFDC6D"/>
    <a:srgbClr val="FAB529"/>
    <a:srgbClr val="008BD6"/>
    <a:srgbClr val="FF6B00"/>
    <a:srgbClr val="E36B2A"/>
    <a:srgbClr val="D7A800"/>
    <a:srgbClr val="9541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05" autoAdjust="0"/>
    <p:restoredTop sz="98815" autoAdjust="0"/>
  </p:normalViewPr>
  <p:slideViewPr>
    <p:cSldViewPr snapToGrid="0">
      <p:cViewPr varScale="1">
        <p:scale>
          <a:sx n="65" d="100"/>
          <a:sy n="65" d="100"/>
        </p:scale>
        <p:origin x="-460"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08930205-1E22-E940-A94F-F0392D8C0E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xmlns="" id="{E9CE4AED-E7A9-6147-9FA4-37D78A397C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a:extLst>
              <a:ext uri="{FF2B5EF4-FFF2-40B4-BE49-F238E27FC236}">
                <a16:creationId xmlns:a16="http://schemas.microsoft.com/office/drawing/2014/main" xmlns="" id="{7E564C8C-056B-7C45-AC09-4ADAC7839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xmlns="" id="{D75139B1-FE43-A84D-B20B-9977333A2C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4563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69534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21</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26</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27</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14438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99433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7</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常见的酸和碱</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实验剖析</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2672377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44105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2676322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8932380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72811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78690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7201953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1509100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739997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285315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7650299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01151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8060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0622147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0349214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6872671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8790841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5890989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7914348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3007458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85960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906344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5250359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7303697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5138991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029222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6879506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8557120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4549839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912495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535516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738118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710681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8337641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947628567"/>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53790906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721676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4030439568"/>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7170983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488553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514912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71688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65552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88208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291870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97131523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07503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61054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435200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66226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56920013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100449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7</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常见的酸和碱</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5602743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6" y="116050"/>
            <a:ext cx="11027047"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7</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常见的酸和碱</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9322937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10981892"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7</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常见的酸和碱</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32655967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76445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86" r:id="rId8"/>
    <p:sldLayoutId id="2147483687" r:id="rId9"/>
    <p:sldLayoutId id="214748371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58180826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42763603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4578453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14018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4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2.xml"/><Relationship Id="rId5" Type="http://schemas.openxmlformats.org/officeDocument/2006/relationships/tags" Target="../tags/tag5.xml"/><Relationship Id="rId10" Type="http://schemas.openxmlformats.org/officeDocument/2006/relationships/slide" Target="slide3.xml"/><Relationship Id="rId4" Type="http://schemas.openxmlformats.org/officeDocument/2006/relationships/tags" Target="../tags/tag4.xml"/><Relationship Id="rId9" Type="http://schemas.openxmlformats.org/officeDocument/2006/relationships/slideLayout" Target="../slideLayouts/slideLayout40.xml"/><Relationship Id="rId14" Type="http://schemas.openxmlformats.org/officeDocument/2006/relationships/slide" Target="slide72.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3.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8.xml"/><Relationship Id="rId1" Type="http://schemas.openxmlformats.org/officeDocument/2006/relationships/tags" Target="../tags/tag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slide" Target="slide12.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12.xml"/><Relationship Id="rId1" Type="http://schemas.openxmlformats.org/officeDocument/2006/relationships/slideLayout" Target="../slideLayouts/slideLayout8.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slide" Target="slide12.xml"/><Relationship Id="rId1" Type="http://schemas.openxmlformats.org/officeDocument/2006/relationships/slideLayout" Target="../slideLayouts/slideLayout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slide" Target="slide12.xml"/><Relationship Id="rId1" Type="http://schemas.openxmlformats.org/officeDocument/2006/relationships/slideLayout" Target="../slideLayouts/slideLayout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 Target="slide12.xml"/><Relationship Id="rId1" Type="http://schemas.openxmlformats.org/officeDocument/2006/relationships/slideLayout" Target="../slideLayouts/slideLayout8.xml"/><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12.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 Target="slide12.xml"/><Relationship Id="rId1" Type="http://schemas.openxmlformats.org/officeDocument/2006/relationships/slideLayout" Target="../slideLayouts/slideLayout8.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ags" Target="../tags/tag16.xml"/><Relationship Id="rId4" Type="http://schemas.openxmlformats.org/officeDocument/2006/relationships/slide" Target="slide12.xml"/></Relationships>
</file>

<file path=ppt/slides/_rels/slide2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12.xml"/><Relationship Id="rId1" Type="http://schemas.openxmlformats.org/officeDocument/2006/relationships/slideLayout" Target="../slideLayouts/slideLayout8.xml"/><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 Target="slide12.xml"/><Relationship Id="rId1" Type="http://schemas.openxmlformats.org/officeDocument/2006/relationships/slideLayout" Target="../slideLayouts/slideLayout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 Target="slide12.xml"/><Relationship Id="rId1" Type="http://schemas.openxmlformats.org/officeDocument/2006/relationships/slideLayout" Target="../slideLayouts/slideLayout8.xml"/><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 Target="slide12.xml"/><Relationship Id="rId1" Type="http://schemas.openxmlformats.org/officeDocument/2006/relationships/slideLayout" Target="../slideLayouts/slideLayout8.xml"/><Relationship Id="rId5" Type="http://schemas.openxmlformats.org/officeDocument/2006/relationships/image" Target="../media/image60.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 Target="slide12.xml"/><Relationship Id="rId1" Type="http://schemas.openxmlformats.org/officeDocument/2006/relationships/slideLayout" Target="../slideLayouts/slideLayout8.xml"/><Relationship Id="rId4" Type="http://schemas.openxmlformats.org/officeDocument/2006/relationships/image" Target="../media/image62.png"/></Relationships>
</file>

<file path=ppt/slides/_rels/slide4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slide" Target="slide43.xml"/><Relationship Id="rId1" Type="http://schemas.openxmlformats.org/officeDocument/2006/relationships/slideLayout" Target="../slideLayouts/slideLayout9.xml"/><Relationship Id="rId5" Type="http://schemas.openxmlformats.org/officeDocument/2006/relationships/slide" Target="slide66.xml"/><Relationship Id="rId4" Type="http://schemas.openxmlformats.org/officeDocument/2006/relationships/slide" Target="slide59.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63.jpeg"/><Relationship Id="rId5" Type="http://schemas.openxmlformats.org/officeDocument/2006/relationships/slide" Target="slide42.xml"/><Relationship Id="rId4" Type="http://schemas.openxmlformats.org/officeDocument/2006/relationships/slide" Target="slide3.xml"/></Relationships>
</file>

<file path=ppt/slides/_rels/slide44.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jpeg"/><Relationship Id="rId5" Type="http://schemas.openxmlformats.org/officeDocument/2006/relationships/slide" Target="slide2.xml"/><Relationship Id="rId4"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67.jpeg"/><Relationship Id="rId5" Type="http://schemas.openxmlformats.org/officeDocument/2006/relationships/slide" Target="slide42.xml"/><Relationship Id="rId4" Type="http://schemas.openxmlformats.org/officeDocument/2006/relationships/slide" Target="slide3.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72.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71.jpeg"/><Relationship Id="rId5" Type="http://schemas.openxmlformats.org/officeDocument/2006/relationships/slide" Target="slide42.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 Target="slide42.xml"/><Relationship Id="rId1" Type="http://schemas.openxmlformats.org/officeDocument/2006/relationships/slideLayout" Target="../slideLayouts/slideLayout9.xml"/><Relationship Id="rId4" Type="http://schemas.openxmlformats.org/officeDocument/2006/relationships/image" Target="../media/image75.png"/></Relationships>
</file>

<file path=ppt/slides/_rels/slide6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slide" Target="slide42.xml"/><Relationship Id="rId1" Type="http://schemas.openxmlformats.org/officeDocument/2006/relationships/slideLayout" Target="../slideLayouts/slideLayout9.xml"/><Relationship Id="rId4" Type="http://schemas.openxmlformats.org/officeDocument/2006/relationships/image" Target="../media/image77.jpe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80.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79.png"/><Relationship Id="rId5" Type="http://schemas.openxmlformats.org/officeDocument/2006/relationships/image" Target="../media/image78.jpeg"/><Relationship Id="rId4" Type="http://schemas.openxmlformats.org/officeDocument/2006/relationships/slide" Target="slide42.xml"/></Relationships>
</file>

<file path=ppt/slides/_rels/slide67.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84.jpeg"/><Relationship Id="rId5" Type="http://schemas.openxmlformats.org/officeDocument/2006/relationships/slide" Target="slide72.xml"/><Relationship Id="rId4" Type="http://schemas.openxmlformats.org/officeDocument/2006/relationships/slide" Target="slide3.xml"/></Relationships>
</file>

<file path=ppt/slides/_rels/slide7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slide" Target="slide72.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slide" Target="slide72.xml"/><Relationship Id="rId1" Type="http://schemas.openxmlformats.org/officeDocument/2006/relationships/slideLayout" Target="../slideLayouts/slideLayout10.xml"/><Relationship Id="rId4" Type="http://schemas.openxmlformats.org/officeDocument/2006/relationships/image" Target="../media/image87.png"/></Relationships>
</file>

<file path=ppt/slides/_rels/slide7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slide" Target="slide72.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slide" Target="slide72.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slide" Target="slide72.xml"/><Relationship Id="rId1" Type="http://schemas.openxmlformats.org/officeDocument/2006/relationships/slideLayout" Target="../slideLayouts/slideLayout10.xml"/><Relationship Id="rId4" Type="http://schemas.openxmlformats.org/officeDocument/2006/relationships/image" Target="../media/image91.jpe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jpe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5.jpeg"/><Relationship Id="rId5" Type="http://schemas.openxmlformats.org/officeDocument/2006/relationships/slide" Target="slide2.xml"/><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32754" y="2523464"/>
            <a:ext cx="5990707" cy="872524"/>
            <a:chOff x="3027246" y="2016110"/>
            <a:chExt cx="5990707" cy="872524"/>
          </a:xfrm>
        </p:grpSpPr>
        <p:sp>
          <p:nvSpPr>
            <p:cNvPr id="38" name="圆角矩形 6">
              <a:hlinkClick r:id="rId10" action="ppaction://hlinksldjump"/>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Times New Roman" pitchFamily="18" charset="0"/>
                  <a:ea typeface="FZDaHei-B02" panose="03000509000000000000" pitchFamily="66" charset="-122"/>
                  <a:cs typeface="Times New Roman" pitchFamily="18" charset="0"/>
                </a:rPr>
                <a:t>1</a:t>
              </a:r>
              <a:endParaRPr lang="zh-CN" altLang="en-US" sz="3200" b="1" strike="noStrike" noProof="1">
                <a:solidFill>
                  <a:schemeClr val="bg1"/>
                </a:solidFill>
                <a:latin typeface="Times New Roman" pitchFamily="18" charset="0"/>
                <a:ea typeface="FZDaHei-B02" panose="03000509000000000000" pitchFamily="66" charset="-122"/>
                <a:cs typeface="Times New Roman" pitchFamily="18" charset="0"/>
              </a:endParaRPr>
            </a:p>
          </p:txBody>
        </p:sp>
        <p:sp>
          <p:nvSpPr>
            <p:cNvPr id="45" name="文本框 2">
              <a:hlinkClick r:id="rId11"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131173" y="3602251"/>
            <a:ext cx="5992288"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2</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6" name="文本框 16">
              <a:hlinkClick r:id="rId12"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132754" y="4647725"/>
            <a:ext cx="5990707"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3</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7" name="文本框 16">
              <a:hlinkClick r:id="rId13" action="ppaction://hlinksldjump"/>
            </p:cNvPr>
            <p:cNvSpPr txBox="1"/>
            <p:nvPr/>
          </p:nvSpPr>
          <p:spPr>
            <a:xfrm>
              <a:off x="4859829" y="4477069"/>
              <a:ext cx="4015810" cy="65684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数据剖析  题型突破</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354667" y="1293368"/>
            <a:ext cx="10656711" cy="949299"/>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 </a:t>
            </a:r>
            <a:r>
              <a:rPr lang="en-US" altLang="zh-CN"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7 </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常见的酸和碱</a:t>
            </a:r>
            <a:endParaRPr lang="zh-CN" altLang="en-US" sz="4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a16="http://schemas.microsoft.com/office/drawing/2014/main" xmlns=""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a16="http://schemas.microsoft.com/office/drawing/2014/main" xmlns=""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a16="http://schemas.microsoft.com/office/drawing/2014/main" xmlns=""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a16="http://schemas.microsoft.com/office/drawing/2014/main" xmlns=""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p:nvSpPr>
        <p:spPr>
          <a:xfrm>
            <a:off x="2907323" y="6318738"/>
            <a:ext cx="6128092" cy="603794"/>
          </a:xfrm>
          <a:prstGeom prst="rect">
            <a:avLst/>
          </a:prstGeom>
          <a:noFill/>
        </p:spPr>
        <p:txBody>
          <a:bodyPr wrap="square" rtlCol="0">
            <a:spAutoFit/>
          </a:bodyPr>
          <a:lstStyle/>
          <a:p>
            <a:endParaRPr lang="zh-CN" altLang="en-US" dirty="0"/>
          </a:p>
        </p:txBody>
      </p:sp>
      <p:grpSp>
        <p:nvGrpSpPr>
          <p:cNvPr id="26" name="组合 25"/>
          <p:cNvGrpSpPr/>
          <p:nvPr/>
        </p:nvGrpSpPr>
        <p:grpSpPr>
          <a:xfrm>
            <a:off x="3142840" y="5640745"/>
            <a:ext cx="5990707" cy="872524"/>
            <a:chOff x="3027246" y="4456098"/>
            <a:chExt cx="5990707" cy="872524"/>
          </a:xfrm>
        </p:grpSpPr>
        <p:sp>
          <p:nvSpPr>
            <p:cNvPr id="27"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smtClean="0">
                  <a:solidFill>
                    <a:schemeClr val="bg1"/>
                  </a:solidFill>
                  <a:latin typeface="Times New Roman" pitchFamily="18" charset="0"/>
                  <a:ea typeface="FZDaHei-B02" panose="03000509000000000000" pitchFamily="66" charset="-122"/>
                  <a:cs typeface="Times New Roman" pitchFamily="18" charset="0"/>
                </a:rPr>
                <a:t>4</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29" name="文本框 16">
              <a:hlinkClick r:id="rId14" action="ppaction://hlinksldjump"/>
            </p:cNvPr>
            <p:cNvSpPr txBox="1"/>
            <p:nvPr/>
          </p:nvSpPr>
          <p:spPr>
            <a:xfrm>
              <a:off x="4859829" y="4477069"/>
              <a:ext cx="4015810" cy="738664"/>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数据透视  实验剖析</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30" name="圆角矩形 29"/>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3129871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2491" y="1811350"/>
            <a:ext cx="10724445"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7.</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2012</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30</a:t>
            </a:r>
            <a:r>
              <a:rPr lang="zh-CN" altLang="en-US" sz="2400" b="1" dirty="0">
                <a:latin typeface="Times New Roman" pitchFamily="18" charset="0"/>
                <a:ea typeface="宋体" pitchFamily="2" charset="-122"/>
                <a:cs typeface="Times New Roman" pitchFamily="18" charset="0"/>
              </a:rPr>
              <a:t>）在学习</a:t>
            </a:r>
            <a:r>
              <a:rPr lang="zh-CN" altLang="en-US" sz="2400" b="1" dirty="0">
                <a:latin typeface="宋体" pitchFamily="2" charset="-122"/>
                <a:ea typeface="宋体" pitchFamily="2" charset="-122"/>
                <a:cs typeface="Times New Roman" pitchFamily="18" charset="0"/>
              </a:rPr>
              <a:t>“酸碱中和反应”</a:t>
            </a:r>
            <a:r>
              <a:rPr lang="zh-CN" altLang="en-US" sz="2400" b="1" dirty="0" smtClean="0">
                <a:latin typeface="宋体" pitchFamily="2" charset="-122"/>
                <a:ea typeface="宋体" pitchFamily="2" charset="-122"/>
                <a:cs typeface="Times New Roman" pitchFamily="18" charset="0"/>
              </a:rPr>
              <a:t>时</a:t>
            </a:r>
            <a:r>
              <a:rPr lang="zh-CN" altLang="en-US" sz="2400" b="1" dirty="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老师</a:t>
            </a:r>
            <a:r>
              <a:rPr lang="zh-CN" altLang="en-US" sz="2400" b="1" dirty="0">
                <a:latin typeface="宋体" pitchFamily="2" charset="-122"/>
                <a:ea typeface="宋体" pitchFamily="2" charset="-122"/>
                <a:cs typeface="Times New Roman" pitchFamily="18" charset="0"/>
              </a:rPr>
              <a:t>给大家变了一个魔术</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使“水”变色的杯子。操作过程及现象如图所示</a:t>
            </a:r>
            <a:r>
              <a:rPr lang="zh-CN" altLang="en-US" sz="2400" b="1" dirty="0" smtClean="0">
                <a:latin typeface="宋体" pitchFamily="2" charset="-122"/>
                <a:ea typeface="宋体" pitchFamily="2" charset="-122"/>
                <a:cs typeface="Times New Roman" pitchFamily="18" charset="0"/>
              </a:rPr>
              <a:t>。</a:t>
            </a:r>
            <a:endParaRPr lang="en-US" altLang="zh-CN" sz="2400" b="1" dirty="0" smtClean="0">
              <a:latin typeface="宋体" pitchFamily="2" charset="-122"/>
              <a:ea typeface="宋体" pitchFamily="2" charset="-122"/>
              <a:cs typeface="Times New Roman" pitchFamily="18" charset="0"/>
            </a:endParaRPr>
          </a:p>
          <a:p>
            <a:pPr algn="just">
              <a:lnSpc>
                <a:spcPct val="150000"/>
              </a:lnSpc>
            </a:pPr>
            <a:r>
              <a:rPr lang="zh-CN" altLang="zh-CN" sz="2400" b="1" dirty="0">
                <a:latin typeface="Times New Roman" pitchFamily="18" charset="0"/>
                <a:cs typeface="Times New Roman" pitchFamily="18" charset="0"/>
              </a:rPr>
              <a:t>老师揭秘</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“空”杯子底部事先涂抹了某种无色</a:t>
            </a:r>
            <a:r>
              <a:rPr lang="zh-CN" altLang="zh-CN" sz="2400" b="1" dirty="0" smtClean="0">
                <a:latin typeface="Times New Roman" pitchFamily="18" charset="0"/>
                <a:cs typeface="Times New Roman" pitchFamily="18" charset="0"/>
              </a:rPr>
              <a:t>液体</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无色</a:t>
            </a:r>
            <a:r>
              <a:rPr lang="zh-CN" altLang="zh-CN" sz="2400" b="1" dirty="0">
                <a:latin typeface="Times New Roman" pitchFamily="18" charset="0"/>
                <a:cs typeface="Times New Roman" pitchFamily="18" charset="0"/>
              </a:rPr>
              <a:t>的“水”是事先用两种无色溶液混合而成。请回答下列问题</a:t>
            </a:r>
            <a:r>
              <a:rPr lang="en-US"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10" name="1711.eps" descr="id:2147504140;FounderCES"/>
          <p:cNvPicPr>
            <a:picLocks noChangeAspect="1"/>
          </p:cNvPicPr>
          <p:nvPr/>
        </p:nvPicPr>
        <p:blipFill>
          <a:blip r:embed="rId4"/>
          <a:stretch>
            <a:fillRect/>
          </a:stretch>
        </p:blipFill>
        <p:spPr>
          <a:xfrm>
            <a:off x="3664297" y="4368800"/>
            <a:ext cx="4840831" cy="1800000"/>
          </a:xfrm>
          <a:prstGeom prst="rect">
            <a:avLst/>
          </a:prstGeom>
        </p:spPr>
      </p:pic>
    </p:spTree>
    <p:extLst>
      <p:ext uri="{BB962C8B-B14F-4D97-AF65-F5344CB8AC3E}">
        <p14:creationId xmlns:p14="http://schemas.microsoft.com/office/powerpoint/2010/main" xmlns="" val="20517778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文本框 99"/>
          <p:cNvSpPr txBox="1">
            <a:spLocks noChangeArrowheads="1"/>
          </p:cNvSpPr>
          <p:nvPr/>
        </p:nvSpPr>
        <p:spPr bwMode="auto">
          <a:xfrm>
            <a:off x="767648" y="2328327"/>
            <a:ext cx="10622844"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“空”</a:t>
            </a:r>
            <a:r>
              <a:rPr lang="zh-CN" altLang="zh-CN" sz="2400" b="1" dirty="0">
                <a:latin typeface="Times New Roman" pitchFamily="18" charset="0"/>
                <a:cs typeface="Times New Roman" pitchFamily="18" charset="0"/>
              </a:rPr>
              <a:t>杯内涂抹的物质可能是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溶液。</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此</a:t>
            </a:r>
            <a:r>
              <a:rPr lang="zh-CN" altLang="zh-CN" sz="2400" b="1" dirty="0">
                <a:latin typeface="Times New Roman" pitchFamily="18" charset="0"/>
                <a:cs typeface="Times New Roman" pitchFamily="18" charset="0"/>
              </a:rPr>
              <a:t>过程中发生反应的化学方程式可能是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最终</a:t>
            </a:r>
            <a:r>
              <a:rPr lang="zh-CN" altLang="zh-CN" sz="2400" b="1" dirty="0">
                <a:latin typeface="Times New Roman" pitchFamily="18" charset="0"/>
                <a:cs typeface="Times New Roman" pitchFamily="18" charset="0"/>
              </a:rPr>
              <a:t>溶液为无色</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能否说明该溶液一定呈中性</a:t>
            </a:r>
            <a:r>
              <a:rPr lang="en-US" altLang="zh-CN" sz="2400" b="1" dirty="0" smtClean="0">
                <a:latin typeface="Times New Roman" pitchFamily="18" charset="0"/>
                <a:cs typeface="Times New Roman" pitchFamily="18" charset="0"/>
              </a:rPr>
              <a:t>?</a:t>
            </a:r>
            <a:r>
              <a:rPr lang="en-US" altLang="zh-CN" sz="2400" b="1" u="sng" dirty="0" smtClean="0">
                <a:latin typeface="Times New Roman" pitchFamily="18" charset="0"/>
                <a:cs typeface="Times New Roman" pitchFamily="18" charset="0"/>
              </a:rPr>
              <a:t>               </a:t>
            </a:r>
            <a:r>
              <a:rPr lang="en-US" altLang="zh-CN" sz="2400" b="1" dirty="0" smtClean="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选填“能”或“不能”</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理由</a:t>
            </a:r>
            <a:r>
              <a:rPr lang="zh-CN" altLang="zh-CN" sz="2400" b="1" dirty="0">
                <a:latin typeface="Times New Roman" pitchFamily="18" charset="0"/>
                <a:cs typeface="Times New Roman" pitchFamily="18" charset="0"/>
              </a:rPr>
              <a:t>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9" name="TextBox 8"/>
          <p:cNvSpPr txBox="1"/>
          <p:nvPr/>
        </p:nvSpPr>
        <p:spPr>
          <a:xfrm>
            <a:off x="5702677" y="2417281"/>
            <a:ext cx="2481770"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氢氧化钠</a:t>
            </a:r>
            <a:r>
              <a:rPr lang="en-US" altLang="zh-CN" sz="2400" b="1" dirty="0">
                <a:solidFill>
                  <a:srgbClr val="FF0000"/>
                </a:solidFill>
                <a:latin typeface="Times New Roman" pitchFamily="18" charset="0"/>
                <a:ea typeface="宋体" pitchFamily="2" charset="-122"/>
                <a:cs typeface="Times New Roman" pitchFamily="18" charset="0"/>
              </a:rPr>
              <a:t>(</a:t>
            </a:r>
            <a:r>
              <a:rPr lang="en-US" altLang="zh-CN" sz="2400" b="1" dirty="0" err="1">
                <a:solidFill>
                  <a:srgbClr val="FF0000"/>
                </a:solidFill>
                <a:latin typeface="Times New Roman" pitchFamily="18" charset="0"/>
                <a:ea typeface="宋体" pitchFamily="2" charset="-122"/>
                <a:cs typeface="Times New Roman" pitchFamily="18" charset="0"/>
              </a:rPr>
              <a:t>NaOH</a:t>
            </a:r>
            <a:r>
              <a:rPr lang="en-US" altLang="zh-CN" sz="2400" b="1" dirty="0">
                <a:solidFill>
                  <a:srgbClr val="FF0000"/>
                </a:solidFill>
                <a:latin typeface="Times New Roman" pitchFamily="18" charset="0"/>
                <a:ea typeface="宋体" pitchFamily="2" charset="-122"/>
                <a:cs typeface="Times New Roman" pitchFamily="18" charset="0"/>
              </a:rPr>
              <a:t>)</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0" name="TextBox 9"/>
              <p:cNvSpPr txBox="1"/>
              <p:nvPr/>
            </p:nvSpPr>
            <p:spPr>
              <a:xfrm>
                <a:off x="6954851" y="2966442"/>
                <a:ext cx="386997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NaOH+HCl</a:t>
                </a:r>
                <a:r>
                  <a:rPr lang="en-US" altLang="zh-CN" sz="2400" b="1" dirty="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i="1" dirty="0" smtClean="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ea typeface="宋体" pitchFamily="2" charset="-122"/>
                    <a:cs typeface="Times New Roman" pitchFamily="18" charset="0"/>
                  </a:rPr>
                  <a:t> NaCl+H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mc:Choice>
        <mc:Fallback>
          <p:sp>
            <p:nvSpPr>
              <p:cNvPr id="10" name="TextBox 9"/>
              <p:cNvSpPr txBox="1">
                <a:spLocks noRot="1" noChangeAspect="1" noMove="1" noResize="1" noEditPoints="1" noAdjustHandles="1" noChangeArrowheads="1" noChangeShapeType="1" noTextEdit="1"/>
              </p:cNvSpPr>
              <p:nvPr/>
            </p:nvSpPr>
            <p:spPr>
              <a:xfrm>
                <a:off x="6954851" y="2966442"/>
                <a:ext cx="3869970" cy="461665"/>
              </a:xfrm>
              <a:prstGeom prst="rect">
                <a:avLst/>
              </a:prstGeom>
              <a:blipFill rotWithShape="1">
                <a:blip r:embed="rId4"/>
                <a:stretch>
                  <a:fillRect l="-2520" t="-17333" r="-2205" b="-24000"/>
                </a:stretch>
              </a:blipFill>
            </p:spPr>
            <p:txBody>
              <a:bodyPr/>
              <a:lstStyle/>
              <a:p>
                <a:r>
                  <a:rPr lang="zh-CN" altLang="en-US">
                    <a:noFill/>
                  </a:rPr>
                  <a:t> </a:t>
                </a:r>
              </a:p>
            </p:txBody>
          </p:sp>
        </mc:Fallback>
      </mc:AlternateContent>
      <p:sp>
        <p:nvSpPr>
          <p:cNvPr id="11" name="TextBox 10"/>
          <p:cNvSpPr txBox="1"/>
          <p:nvPr/>
        </p:nvSpPr>
        <p:spPr>
          <a:xfrm>
            <a:off x="8029380" y="3503710"/>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不能</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2" name="TextBox 11"/>
          <p:cNvSpPr txBox="1"/>
          <p:nvPr/>
        </p:nvSpPr>
        <p:spPr>
          <a:xfrm>
            <a:off x="3585679" y="4037615"/>
            <a:ext cx="7917552" cy="830997"/>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酚酞溶液在中性和酸性溶液中均呈现</a:t>
            </a:r>
            <a:r>
              <a:rPr lang="zh-CN" altLang="en-US" sz="2400" b="1" dirty="0" smtClean="0">
                <a:solidFill>
                  <a:srgbClr val="FF0000"/>
                </a:solidFill>
                <a:latin typeface="Times New Roman" pitchFamily="18" charset="0"/>
                <a:ea typeface="宋体" pitchFamily="2" charset="-122"/>
                <a:cs typeface="Times New Roman" pitchFamily="18" charset="0"/>
              </a:rPr>
              <a:t>无色</a:t>
            </a:r>
            <a:endParaRPr lang="en-US" altLang="zh-CN" sz="2400" b="1" dirty="0" smtClean="0">
              <a:solidFill>
                <a:srgbClr val="FF0000"/>
              </a:solidFill>
              <a:latin typeface="Times New Roman" pitchFamily="18" charset="0"/>
              <a:ea typeface="宋体" pitchFamily="2" charset="-122"/>
              <a:cs typeface="Times New Roman" pitchFamily="18" charset="0"/>
            </a:endParaRPr>
          </a:p>
          <a:p>
            <a:r>
              <a:rPr lang="zh-CN" altLang="en-US" sz="2400" b="1" dirty="0" smtClean="0">
                <a:solidFill>
                  <a:srgbClr val="FF0000"/>
                </a:solidFill>
                <a:latin typeface="Times New Roman" pitchFamily="18" charset="0"/>
                <a:ea typeface="宋体" pitchFamily="2" charset="-122"/>
                <a:cs typeface="Times New Roman" pitchFamily="18" charset="0"/>
              </a:rPr>
              <a:t>注意：（</a:t>
            </a:r>
            <a:r>
              <a:rPr lang="en-US" altLang="zh-CN" sz="2400" b="1" dirty="0" smtClean="0">
                <a:solidFill>
                  <a:srgbClr val="FF0000"/>
                </a:solidFill>
                <a:latin typeface="Times New Roman" pitchFamily="18" charset="0"/>
                <a:ea typeface="宋体" pitchFamily="2" charset="-122"/>
                <a:cs typeface="Times New Roman" pitchFamily="18" charset="0"/>
              </a:rPr>
              <a:t>1</a:t>
            </a:r>
            <a:r>
              <a:rPr lang="zh-CN" altLang="en-US" sz="2400" b="1" dirty="0" smtClean="0">
                <a:solidFill>
                  <a:srgbClr val="FF0000"/>
                </a:solidFill>
                <a:latin typeface="Times New Roman" pitchFamily="18" charset="0"/>
                <a:ea typeface="宋体" pitchFamily="2" charset="-122"/>
                <a:cs typeface="Times New Roman" pitchFamily="18" charset="0"/>
              </a:rPr>
              <a:t>）（</a:t>
            </a:r>
            <a:r>
              <a:rPr lang="en-US" altLang="zh-CN" sz="2400" b="1" dirty="0" smtClean="0">
                <a:solidFill>
                  <a:srgbClr val="FF0000"/>
                </a:solidFill>
                <a:latin typeface="Times New Roman" pitchFamily="18" charset="0"/>
                <a:ea typeface="宋体" pitchFamily="2" charset="-122"/>
                <a:cs typeface="Times New Roman" pitchFamily="18" charset="0"/>
              </a:rPr>
              <a:t>2</a:t>
            </a:r>
            <a:r>
              <a:rPr lang="zh-CN" altLang="en-US" sz="2400" b="1" dirty="0" smtClean="0">
                <a:solidFill>
                  <a:srgbClr val="FF0000"/>
                </a:solidFill>
                <a:latin typeface="Times New Roman" pitchFamily="18" charset="0"/>
                <a:ea typeface="宋体" pitchFamily="2" charset="-122"/>
                <a:cs typeface="Times New Roman" pitchFamily="18" charset="0"/>
              </a:rPr>
              <a:t>）应有</a:t>
            </a:r>
            <a:r>
              <a:rPr lang="zh-CN" altLang="en-US" sz="2400" b="1" dirty="0">
                <a:solidFill>
                  <a:srgbClr val="FF0000"/>
                </a:solidFill>
                <a:latin typeface="Times New Roman" pitchFamily="18" charset="0"/>
                <a:ea typeface="宋体" pitchFamily="2" charset="-122"/>
                <a:cs typeface="Times New Roman" pitchFamily="18" charset="0"/>
              </a:rPr>
              <a:t>对应</a:t>
            </a:r>
            <a:r>
              <a:rPr lang="zh-CN" altLang="en-US" sz="2400" b="1" dirty="0" smtClean="0">
                <a:solidFill>
                  <a:srgbClr val="FF0000"/>
                </a:solidFill>
                <a:latin typeface="Times New Roman" pitchFamily="18" charset="0"/>
                <a:ea typeface="宋体" pitchFamily="2" charset="-122"/>
                <a:cs typeface="Times New Roman" pitchFamily="18" charset="0"/>
              </a:rPr>
              <a:t>关系，答案</a:t>
            </a:r>
            <a:r>
              <a:rPr lang="zh-CN" altLang="en-US" sz="2400" b="1" dirty="0">
                <a:solidFill>
                  <a:srgbClr val="FF0000"/>
                </a:solidFill>
                <a:latin typeface="Times New Roman" pitchFamily="18" charset="0"/>
                <a:ea typeface="宋体" pitchFamily="2" charset="-122"/>
                <a:cs typeface="Times New Roman" pitchFamily="18" charset="0"/>
              </a:rPr>
              <a:t>不</a:t>
            </a:r>
            <a:r>
              <a:rPr lang="zh-CN" altLang="en-US" sz="2400" b="1" dirty="0" smtClean="0">
                <a:solidFill>
                  <a:srgbClr val="FF0000"/>
                </a:solidFill>
                <a:latin typeface="Times New Roman" pitchFamily="18" charset="0"/>
                <a:ea typeface="宋体" pitchFamily="2" charset="-122"/>
                <a:cs typeface="Times New Roman" pitchFamily="18" charset="0"/>
              </a:rPr>
              <a:t>唯一，合理</a:t>
            </a:r>
            <a:r>
              <a:rPr lang="zh-CN" altLang="en-US" sz="2400" b="1" dirty="0">
                <a:solidFill>
                  <a:srgbClr val="FF0000"/>
                </a:solidFill>
                <a:latin typeface="Times New Roman" pitchFamily="18" charset="0"/>
                <a:ea typeface="宋体" pitchFamily="2" charset="-122"/>
                <a:cs typeface="Times New Roman" pitchFamily="18" charset="0"/>
              </a:rPr>
              <a:t>即可</a:t>
            </a:r>
          </a:p>
        </p:txBody>
      </p:sp>
    </p:spTree>
    <p:extLst>
      <p:ext uri="{BB962C8B-B14F-4D97-AF65-F5344CB8AC3E}">
        <p14:creationId xmlns:p14="http://schemas.microsoft.com/office/powerpoint/2010/main" xmlns="" val="1811464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040000" y="2901250"/>
            <a:ext cx="6264284" cy="1621235"/>
            <a:chOff x="3712376" y="2559513"/>
            <a:chExt cx="6264284" cy="1621235"/>
          </a:xfrm>
        </p:grpSpPr>
        <p:sp>
          <p:nvSpPr>
            <p:cNvPr id="18" name="文本框 2">
              <a:hlinkClick r:id="rId2" action="ppaction://hlinksldjump"/>
            </p:cNvPr>
            <p:cNvSpPr txBox="1"/>
            <p:nvPr/>
          </p:nvSpPr>
          <p:spPr>
            <a:xfrm>
              <a:off x="3712376" y="2559513"/>
              <a:ext cx="4838313"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化学方程式清单</a:t>
              </a:r>
              <a:endParaRPr lang="zh-CN" altLang="zh-CN" sz="2800" dirty="0">
                <a:latin typeface="黑体" panose="02010609060101010101" pitchFamily="49" charset="-122"/>
                <a:ea typeface="黑体" panose="02010609060101010101" pitchFamily="49" charset="-122"/>
              </a:endParaRPr>
            </a:p>
          </p:txBody>
        </p:sp>
        <p:sp>
          <p:nvSpPr>
            <p:cNvPr id="24" name="文本框 2">
              <a:hlinkClick r:id="rId3" action="ppaction://hlinksldjump"/>
            </p:cNvPr>
            <p:cNvSpPr txBox="1"/>
            <p:nvPr/>
          </p:nvSpPr>
          <p:spPr>
            <a:xfrm>
              <a:off x="3712376" y="3657528"/>
              <a:ext cx="6264284"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455987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7" name="组合 26"/>
          <p:cNvGrpSpPr/>
          <p:nvPr/>
        </p:nvGrpSpPr>
        <p:grpSpPr>
          <a:xfrm>
            <a:off x="2772621" y="1609567"/>
            <a:ext cx="5882885" cy="729465"/>
            <a:chOff x="823582" y="935961"/>
            <a:chExt cx="5767939" cy="729465"/>
          </a:xfrm>
        </p:grpSpPr>
        <p:sp>
          <p:nvSpPr>
            <p:cNvPr id="32" name="圆角矩形 31">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33" name="矩形 32">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数据聚集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考点</a:t>
              </a:r>
              <a:r>
                <a:rPr kumimoji="1" lang="zh-CN" altLang="en-US" sz="2800" b="1" dirty="0">
                  <a:latin typeface="宋体" pitchFamily="2" charset="-122"/>
                  <a:ea typeface="宋体" pitchFamily="2" charset="-122"/>
                </a:rPr>
                <a:t>梳理</a:t>
              </a:r>
            </a:p>
          </p:txBody>
        </p:sp>
        <p:sp>
          <p:nvSpPr>
            <p:cNvPr id="34" name="椭圆 33">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TextBox 34"/>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2</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3" name="TextBox 2"/>
          <p:cNvSpPr txBox="1"/>
          <p:nvPr/>
        </p:nvSpPr>
        <p:spPr>
          <a:xfrm>
            <a:off x="719998" y="3485372"/>
            <a:ext cx="10535023" cy="3131627"/>
          </a:xfrm>
          <a:prstGeom prst="rect">
            <a:avLst/>
          </a:prstGeom>
          <a:noFill/>
        </p:spPr>
        <p:txBody>
          <a:bodyPr wrap="square" rtlCol="0">
            <a:spAutoFit/>
          </a:bodyPr>
          <a:lstStyle/>
          <a:p>
            <a:pPr algn="just">
              <a:lnSpc>
                <a:spcPts val="5500"/>
              </a:lnSpc>
            </a:pPr>
            <a:r>
              <a:rPr lang="en-US" altLang="zh-CN" sz="2400" b="1" dirty="0" smtClean="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碳酸不稳定而</a:t>
            </a:r>
            <a:r>
              <a:rPr lang="zh-CN" altLang="en-US" sz="2400" b="1" dirty="0" smtClean="0">
                <a:latin typeface="Times New Roman" pitchFamily="18" charset="0"/>
                <a:ea typeface="宋体" pitchFamily="2" charset="-122"/>
                <a:cs typeface="Times New Roman" pitchFamily="18" charset="0"/>
              </a:rPr>
              <a:t>分解</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ct val="250000"/>
              </a:lnSpc>
            </a:pPr>
            <a:r>
              <a:rPr lang="zh-CN" altLang="en-US" sz="2400" b="1" dirty="0">
                <a:latin typeface="黑体" pitchFamily="49" charset="-122"/>
                <a:ea typeface="黑体" pitchFamily="49" charset="-122"/>
                <a:cs typeface="Times New Roman" pitchFamily="18" charset="0"/>
              </a:rPr>
              <a:t>酸</a:t>
            </a:r>
            <a:r>
              <a:rPr lang="en-US" altLang="zh-CN" sz="2400" b="1" dirty="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活泼金属→盐</a:t>
            </a:r>
            <a:r>
              <a:rPr lang="en-US" altLang="zh-CN" sz="2400" b="1" dirty="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氢气</a:t>
            </a:r>
            <a:endParaRPr lang="en-US" altLang="zh-CN" sz="2400" b="1" dirty="0" smtClean="0">
              <a:latin typeface="黑体" pitchFamily="49" charset="-122"/>
              <a:ea typeface="黑体" pitchFamily="49" charset="-122"/>
              <a:cs typeface="Times New Roman" pitchFamily="18" charset="0"/>
            </a:endParaRPr>
          </a:p>
          <a:p>
            <a:pPr algn="just">
              <a:lnSpc>
                <a:spcPts val="5500"/>
              </a:lnSpc>
            </a:pPr>
            <a:r>
              <a:rPr lang="en-US" altLang="zh-CN" sz="2400" b="1" dirty="0" smtClean="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镁和稀硫酸反应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smtClean="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ts val="5500"/>
              </a:lnSpc>
            </a:pPr>
            <a:r>
              <a:rPr lang="en-US" altLang="zh-CN" sz="2400" b="1" dirty="0" smtClean="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镁和稀盐酸</a:t>
            </a:r>
            <a:r>
              <a:rPr lang="zh-CN" altLang="en-US" sz="2400" b="1" dirty="0" smtClean="0">
                <a:latin typeface="Times New Roman" pitchFamily="18" charset="0"/>
                <a:ea typeface="宋体" pitchFamily="2" charset="-122"/>
                <a:cs typeface="Times New Roman" pitchFamily="18" charset="0"/>
              </a:rPr>
              <a:t>反应</a:t>
            </a:r>
            <a:r>
              <a:rPr lang="en-US" altLang="zh-CN" sz="2400" b="1" dirty="0">
                <a:latin typeface="Times New Roman" pitchFamily="18" charset="0"/>
                <a:ea typeface="宋体" pitchFamily="2" charset="-122"/>
                <a:cs typeface="Times New Roman" pitchFamily="18" charset="0"/>
              </a:rPr>
              <a:t>:</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endParaRPr lang="zh-CN" altLang="zh-CN" sz="2400" b="1" dirty="0">
              <a:latin typeface="Times New Roman" pitchFamily="18" charset="0"/>
              <a:ea typeface="宋体" pitchFamily="2" charset="-122"/>
              <a:cs typeface="Times New Roman" pitchFamily="18" charset="0"/>
            </a:endParaRPr>
          </a:p>
        </p:txBody>
      </p:sp>
      <p:sp>
        <p:nvSpPr>
          <p:cNvPr id="26" name="椭圆 7"/>
          <p:cNvSpPr>
            <a:spLocks noChangeAspect="1"/>
          </p:cNvSpPr>
          <p:nvPr>
            <p:custDataLst>
              <p:tags r:id="rId1"/>
            </p:custDataLst>
          </p:nvPr>
        </p:nvSpPr>
        <p:spPr>
          <a:xfrm>
            <a:off x="720000" y="2662159"/>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化学方程式清单</a:t>
            </a:r>
            <a:endParaRPr lang="zh-CN" altLang="en-US" sz="2400" b="1" strike="noStrike" noProof="1">
              <a:solidFill>
                <a:schemeClr val="bg1"/>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xmlns="" Requires="a14">
          <p:sp>
            <p:nvSpPr>
              <p:cNvPr id="14" name="TextBox 13"/>
              <p:cNvSpPr txBox="1"/>
              <p:nvPr/>
            </p:nvSpPr>
            <p:spPr>
              <a:xfrm>
                <a:off x="3800165" y="3695639"/>
                <a:ext cx="3715291"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3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3800165" y="3695639"/>
                <a:ext cx="3715291" cy="465064"/>
              </a:xfrm>
              <a:prstGeom prst="rect">
                <a:avLst/>
              </a:prstGeom>
              <a:blipFill rotWithShape="1">
                <a:blip r:embed="rId4"/>
                <a:stretch>
                  <a:fillRect l="-2459" t="-16883" b="-2077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3375903" y="5182529"/>
                <a:ext cx="4011034" cy="58477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Mg+H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SO</a:t>
                </a:r>
                <a:r>
                  <a:rPr lang="en-US" altLang="zh-CN" sz="2400" b="1" baseline="-25000" dirty="0" smtClean="0">
                    <a:solidFill>
                      <a:srgbClr val="FF0000"/>
                    </a:solidFill>
                    <a:latin typeface="Times New Roman" pitchFamily="18" charset="0"/>
                    <a:cs typeface="Times New Roman" pitchFamily="18" charset="0"/>
                  </a:rPr>
                  <a:t>4</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32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MgSO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3375903" y="5182529"/>
                <a:ext cx="4011034" cy="584775"/>
              </a:xfrm>
              <a:prstGeom prst="rect">
                <a:avLst/>
              </a:prstGeom>
              <a:blipFill rotWithShape="1">
                <a:blip r:embed="rId5"/>
                <a:stretch>
                  <a:fillRect l="-2432" b="-166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8" name="TextBox 17"/>
              <p:cNvSpPr txBox="1"/>
              <p:nvPr/>
            </p:nvSpPr>
            <p:spPr>
              <a:xfrm>
                <a:off x="3432348" y="6000801"/>
                <a:ext cx="3736752"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Mg+2HCl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MgCl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smtClean="0">
                    <a:solidFill>
                      <a:srgbClr val="FF0000"/>
                    </a:solidFill>
                    <a:latin typeface="Times New Roman" pitchFamily="18" charset="0"/>
                    <a:cs typeface="Times New Roman" pitchFamily="18" charset="0"/>
                  </a:rPr>
                  <a:t>↑</a:t>
                </a:r>
                <a:endParaRPr lang="zh-CN" altLang="zh-CN" sz="2400" b="1" dirty="0">
                  <a:solidFill>
                    <a:srgbClr val="FF0000"/>
                  </a:solidFill>
                  <a:latin typeface="Times New Roman" pitchFamily="18" charset="0"/>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3432348" y="6000801"/>
                <a:ext cx="3736752" cy="465064"/>
              </a:xfrm>
              <a:prstGeom prst="rect">
                <a:avLst/>
              </a:prstGeom>
              <a:blipFill rotWithShape="1">
                <a:blip r:embed="rId6"/>
                <a:stretch>
                  <a:fillRect l="-2447" t="-16883" b="-2077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99262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762368"/>
            <a:ext cx="9496444" cy="4324261"/>
          </a:xfrm>
          <a:prstGeom prst="rect">
            <a:avLst/>
          </a:prstGeom>
          <a:noFill/>
        </p:spPr>
        <p:txBody>
          <a:bodyPr wrap="square" rtlCol="0">
            <a:spAutoFit/>
          </a:bodyPr>
          <a:lstStyle/>
          <a:p>
            <a:pPr algn="just">
              <a:lnSpc>
                <a:spcPts val="5500"/>
              </a:lnSpc>
            </a:pPr>
            <a:r>
              <a:rPr lang="en-US" altLang="zh-CN" sz="2400" b="1" dirty="0">
                <a:latin typeface="Times New Roman" pitchFamily="18" charset="0"/>
                <a:ea typeface="宋体" pitchFamily="2" charset="-122"/>
                <a:cs typeface="Times New Roman" pitchFamily="18" charset="0"/>
              </a:rPr>
              <a:t>4</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铝和稀硫酸反应</a:t>
            </a:r>
            <a:r>
              <a:rPr lang="en-US" altLang="zh-CN" sz="2400" b="1" dirty="0" smtClean="0">
                <a:latin typeface="Times New Roman" pitchFamily="18" charset="0"/>
                <a:ea typeface="宋体" pitchFamily="2" charset="-122"/>
                <a:cs typeface="Times New Roman" pitchFamily="18" charset="0"/>
              </a:rPr>
              <a:t>:</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5</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铝和稀盐酸反应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nSpc>
                <a:spcPts val="5500"/>
              </a:lnSpc>
            </a:pPr>
            <a:r>
              <a:rPr lang="en-US" altLang="zh-CN" sz="2400" b="1" dirty="0" smtClean="0">
                <a:latin typeface="Times New Roman" pitchFamily="18" charset="0"/>
                <a:ea typeface="宋体" pitchFamily="2" charset="-122"/>
                <a:cs typeface="Times New Roman" pitchFamily="18" charset="0"/>
              </a:rPr>
              <a:t>6.</a:t>
            </a:r>
            <a:r>
              <a:rPr lang="zh-CN" altLang="en-US" sz="2400" b="1" dirty="0">
                <a:latin typeface="Times New Roman" pitchFamily="18" charset="0"/>
                <a:ea typeface="宋体" pitchFamily="2" charset="-122"/>
                <a:cs typeface="Times New Roman" pitchFamily="18" charset="0"/>
              </a:rPr>
              <a:t>锌和稀硫酸反应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endParaRPr lang="zh-CN" altLang="zh-CN" sz="2400" b="1" dirty="0" smtClean="0">
              <a:latin typeface="Times New Roman" pitchFamily="18" charset="0"/>
              <a:ea typeface="宋体" pitchFamily="2" charset="-122"/>
              <a:cs typeface="Times New Roman" pitchFamily="18" charset="0"/>
            </a:endParaRPr>
          </a:p>
          <a:p>
            <a:pPr>
              <a:lnSpc>
                <a:spcPts val="5500"/>
              </a:lnSpc>
            </a:pPr>
            <a:r>
              <a:rPr lang="en-US" altLang="zh-CN" sz="2400" b="1" dirty="0" smtClean="0">
                <a:latin typeface="Times New Roman" pitchFamily="18" charset="0"/>
                <a:ea typeface="宋体" pitchFamily="2" charset="-122"/>
                <a:cs typeface="Times New Roman" pitchFamily="18" charset="0"/>
              </a:rPr>
              <a:t>7.</a:t>
            </a:r>
            <a:r>
              <a:rPr lang="zh-CN" altLang="en-US" sz="2400" b="1" dirty="0">
                <a:latin typeface="Times New Roman" pitchFamily="18" charset="0"/>
                <a:ea typeface="宋体" pitchFamily="2" charset="-122"/>
                <a:cs typeface="Times New Roman" pitchFamily="18" charset="0"/>
              </a:rPr>
              <a:t>锌和</a:t>
            </a:r>
            <a:r>
              <a:rPr lang="zh-CN" altLang="en-US" sz="2400" b="1" dirty="0" smtClean="0">
                <a:latin typeface="Times New Roman" pitchFamily="18" charset="0"/>
                <a:ea typeface="宋体" pitchFamily="2" charset="-122"/>
                <a:cs typeface="Times New Roman" pitchFamily="18" charset="0"/>
              </a:rPr>
              <a:t>稀</a:t>
            </a:r>
            <a:r>
              <a:rPr lang="zh-CN" altLang="en-US" sz="2400" b="1" dirty="0">
                <a:latin typeface="Times New Roman" pitchFamily="18" charset="0"/>
                <a:ea typeface="宋体" pitchFamily="2" charset="-122"/>
                <a:cs typeface="Times New Roman" pitchFamily="18" charset="0"/>
              </a:rPr>
              <a:t>盐</a:t>
            </a:r>
            <a:r>
              <a:rPr lang="zh-CN" altLang="en-US" sz="2400" b="1" dirty="0" smtClean="0">
                <a:latin typeface="Times New Roman" pitchFamily="18" charset="0"/>
                <a:ea typeface="宋体" pitchFamily="2" charset="-122"/>
                <a:cs typeface="Times New Roman" pitchFamily="18" charset="0"/>
              </a:rPr>
              <a:t>酸</a:t>
            </a:r>
            <a:r>
              <a:rPr lang="zh-CN" altLang="en-US" sz="2400" b="1" dirty="0">
                <a:latin typeface="Times New Roman" pitchFamily="18" charset="0"/>
                <a:ea typeface="宋体" pitchFamily="2" charset="-122"/>
                <a:cs typeface="Times New Roman" pitchFamily="18" charset="0"/>
              </a:rPr>
              <a:t>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8</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铁和稀硫酸反应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9</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铁和</a:t>
            </a:r>
            <a:r>
              <a:rPr lang="zh-CN" altLang="en-US" sz="2400" b="1" dirty="0" smtClean="0">
                <a:latin typeface="Times New Roman" pitchFamily="18" charset="0"/>
                <a:ea typeface="宋体" pitchFamily="2" charset="-122"/>
                <a:cs typeface="Times New Roman" pitchFamily="18" charset="0"/>
              </a:rPr>
              <a:t>稀</a:t>
            </a:r>
            <a:r>
              <a:rPr lang="zh-CN" altLang="en-US" sz="2400" b="1" dirty="0">
                <a:latin typeface="Times New Roman" pitchFamily="18" charset="0"/>
                <a:ea typeface="宋体" pitchFamily="2" charset="-122"/>
                <a:cs typeface="Times New Roman" pitchFamily="18" charset="0"/>
              </a:rPr>
              <a:t>盐</a:t>
            </a:r>
            <a:r>
              <a:rPr lang="zh-CN" altLang="en-US" sz="2400" b="1" dirty="0" smtClean="0">
                <a:latin typeface="Times New Roman" pitchFamily="18" charset="0"/>
                <a:ea typeface="宋体" pitchFamily="2" charset="-122"/>
                <a:cs typeface="Times New Roman" pitchFamily="18" charset="0"/>
              </a:rPr>
              <a:t>酸</a:t>
            </a:r>
            <a:r>
              <a:rPr lang="zh-CN" altLang="en-US" sz="2400" b="1" dirty="0">
                <a:latin typeface="Times New Roman" pitchFamily="18" charset="0"/>
                <a:ea typeface="宋体" pitchFamily="2" charset="-122"/>
                <a:cs typeface="Times New Roman" pitchFamily="18" charset="0"/>
              </a:rPr>
              <a:t>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3" name="TextBox 12"/>
              <p:cNvSpPr txBox="1"/>
              <p:nvPr/>
            </p:nvSpPr>
            <p:spPr>
              <a:xfrm>
                <a:off x="3460999" y="1843274"/>
                <a:ext cx="4610558" cy="58477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2Al+3H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32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Al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p>
            </p:txBody>
          </p:sp>
        </mc:Choice>
        <mc:Fallback>
          <p:sp>
            <p:nvSpPr>
              <p:cNvPr id="13" name="TextBox 12"/>
              <p:cNvSpPr txBox="1">
                <a:spLocks noRot="1" noChangeAspect="1" noMove="1" noResize="1" noEditPoints="1" noAdjustHandles="1" noChangeArrowheads="1" noChangeShapeType="1" noTextEdit="1"/>
              </p:cNvSpPr>
              <p:nvPr/>
            </p:nvSpPr>
            <p:spPr>
              <a:xfrm>
                <a:off x="3460999" y="1843274"/>
                <a:ext cx="4610558" cy="584775"/>
              </a:xfrm>
              <a:prstGeom prst="rect">
                <a:avLst/>
              </a:prstGeom>
              <a:blipFill rotWithShape="1">
                <a:blip r:embed="rId3"/>
                <a:stretch>
                  <a:fillRect l="-2116" b="-166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3460999" y="2659408"/>
                <a:ext cx="3776996"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2Al+6HCl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2AlCl</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3460999" y="2659408"/>
                <a:ext cx="3776996" cy="461665"/>
              </a:xfrm>
              <a:prstGeom prst="rect">
                <a:avLst/>
              </a:prstGeom>
              <a:blipFill rotWithShape="1">
                <a:blip r:embed="rId4"/>
                <a:stretch>
                  <a:fillRect l="-2585" t="-17105" r="-1292"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5" name="TextBox 14"/>
              <p:cNvSpPr txBox="1"/>
              <p:nvPr/>
            </p:nvSpPr>
            <p:spPr>
              <a:xfrm>
                <a:off x="3419176" y="3137589"/>
                <a:ext cx="5928226" cy="707886"/>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Zn+H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40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ZnSO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宋体" pitchFamily="2" charset="-122"/>
                    <a:ea typeface="宋体" pitchFamily="2" charset="-122"/>
                    <a:cs typeface="Times New Roman" pitchFamily="18" charset="0"/>
                  </a:rPr>
                  <a:t>(</a:t>
                </a:r>
                <a:r>
                  <a:rPr lang="zh-CN" altLang="zh-CN" sz="2400" b="1" dirty="0">
                    <a:solidFill>
                      <a:srgbClr val="FF0000"/>
                    </a:solidFill>
                    <a:latin typeface="宋体" pitchFamily="2" charset="-122"/>
                    <a:ea typeface="宋体" pitchFamily="2" charset="-122"/>
                    <a:cs typeface="Times New Roman" pitchFamily="18" charset="0"/>
                  </a:rPr>
                  <a:t>实验室制氢气</a:t>
                </a:r>
                <a:r>
                  <a:rPr lang="en-US" altLang="zh-CN" sz="2400" b="1" dirty="0">
                    <a:solidFill>
                      <a:srgbClr val="FF0000"/>
                    </a:solidFill>
                    <a:latin typeface="宋体" pitchFamily="2" charset="-122"/>
                    <a:ea typeface="宋体" pitchFamily="2" charset="-122"/>
                    <a:cs typeface="Times New Roman" pitchFamily="18" charset="0"/>
                  </a:rPr>
                  <a:t>)</a:t>
                </a:r>
                <a:endParaRPr lang="zh-CN" altLang="zh-CN" sz="2400" b="1" dirty="0">
                  <a:solidFill>
                    <a:srgbClr val="FF0000"/>
                  </a:solidFill>
                  <a:latin typeface="宋体" pitchFamily="2" charset="-122"/>
                  <a:ea typeface="宋体" pitchFamily="2" charset="-122"/>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3419176" y="3137589"/>
                <a:ext cx="5928226" cy="707886"/>
              </a:xfrm>
              <a:prstGeom prst="rect">
                <a:avLst/>
              </a:prstGeom>
              <a:blipFill rotWithShape="1">
                <a:blip r:embed="rId5"/>
                <a:stretch>
                  <a:fillRect l="-1646" r="-926" b="-120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3460999" y="4060593"/>
                <a:ext cx="3466013" cy="465064"/>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Zn+2HCl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ZnCl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3460999" y="4060593"/>
                <a:ext cx="3466013" cy="465064"/>
              </a:xfrm>
              <a:prstGeom prst="rect">
                <a:avLst/>
              </a:prstGeom>
              <a:blipFill rotWithShape="1">
                <a:blip r:embed="rId6"/>
                <a:stretch>
                  <a:fillRect l="-2817" t="-17105" r="-1056"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3460999" y="4530862"/>
                <a:ext cx="3655168" cy="707886"/>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40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FeSO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3460999" y="4530862"/>
                <a:ext cx="3655168" cy="707886"/>
              </a:xfrm>
              <a:prstGeom prst="rect">
                <a:avLst/>
              </a:prstGeom>
              <a:blipFill rotWithShape="1">
                <a:blip r:embed="rId7"/>
                <a:stretch>
                  <a:fillRect l="-2671" r="-1669" b="-120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8" name="TextBox 17"/>
              <p:cNvSpPr txBox="1"/>
              <p:nvPr/>
            </p:nvSpPr>
            <p:spPr>
              <a:xfrm>
                <a:off x="3541149" y="5238748"/>
                <a:ext cx="3385863" cy="707886"/>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Fe+2HCl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40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FeCl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3541149" y="5238748"/>
                <a:ext cx="3385863" cy="707886"/>
              </a:xfrm>
              <a:prstGeom prst="rect">
                <a:avLst/>
              </a:prstGeom>
              <a:blipFill rotWithShape="1">
                <a:blip r:embed="rId8"/>
                <a:stretch>
                  <a:fillRect l="-2883" r="-1982" b="-1206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200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2108034"/>
            <a:ext cx="9744800" cy="3131627"/>
          </a:xfrm>
          <a:prstGeom prst="rect">
            <a:avLst/>
          </a:prstGeom>
          <a:noFill/>
        </p:spPr>
        <p:txBody>
          <a:bodyPr wrap="square" rtlCol="0">
            <a:spAutoFit/>
          </a:bodyPr>
          <a:lstStyle/>
          <a:p>
            <a:pPr algn="just">
              <a:lnSpc>
                <a:spcPct val="250000"/>
              </a:lnSpc>
            </a:pPr>
            <a:r>
              <a:rPr lang="zh-CN" altLang="en-US" sz="2400" b="1" dirty="0">
                <a:latin typeface="黑体" pitchFamily="49" charset="-122"/>
                <a:ea typeface="黑体" pitchFamily="49" charset="-122"/>
                <a:cs typeface="Times New Roman" pitchFamily="18" charset="0"/>
              </a:rPr>
              <a:t>酸</a:t>
            </a:r>
            <a:r>
              <a:rPr lang="en-US" altLang="zh-CN" sz="2400" b="1" dirty="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某些金属</a:t>
            </a:r>
            <a:r>
              <a:rPr lang="zh-CN" altLang="en-US" sz="2400" b="1" dirty="0" smtClean="0">
                <a:latin typeface="黑体" pitchFamily="49" charset="-122"/>
                <a:ea typeface="黑体" pitchFamily="49" charset="-122"/>
                <a:cs typeface="Times New Roman" pitchFamily="18" charset="0"/>
              </a:rPr>
              <a:t>氧化物</a:t>
            </a:r>
            <a:r>
              <a:rPr lang="zh-CN" altLang="en-US" sz="2400" b="1" dirty="0">
                <a:latin typeface="黑体" pitchFamily="49" charset="-122"/>
                <a:ea typeface="黑体" pitchFamily="49" charset="-122"/>
                <a:cs typeface="Times New Roman" pitchFamily="18" charset="0"/>
              </a:rPr>
              <a:t>→</a:t>
            </a:r>
            <a:r>
              <a:rPr lang="zh-CN" altLang="en-US" sz="2400" b="1" dirty="0" smtClean="0">
                <a:latin typeface="黑体" pitchFamily="49" charset="-122"/>
                <a:ea typeface="黑体" pitchFamily="49" charset="-122"/>
                <a:cs typeface="Times New Roman" pitchFamily="18" charset="0"/>
              </a:rPr>
              <a:t>盐</a:t>
            </a:r>
            <a:r>
              <a:rPr lang="en-US" altLang="zh-CN" sz="2400" b="1" dirty="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水</a:t>
            </a:r>
          </a:p>
          <a:p>
            <a:pPr algn="just">
              <a:lnSpc>
                <a:spcPts val="5500"/>
              </a:lnSpc>
            </a:pPr>
            <a:r>
              <a:rPr lang="en-US" altLang="zh-CN" sz="2400" b="1" dirty="0">
                <a:latin typeface="Times New Roman" pitchFamily="18" charset="0"/>
                <a:ea typeface="宋体" pitchFamily="2" charset="-122"/>
                <a:cs typeface="Times New Roman" pitchFamily="18" charset="0"/>
              </a:rPr>
              <a:t>10.</a:t>
            </a:r>
            <a:r>
              <a:rPr lang="zh-CN" altLang="en-US" sz="2400" b="1" dirty="0">
                <a:latin typeface="Times New Roman" pitchFamily="18" charset="0"/>
                <a:ea typeface="宋体" pitchFamily="2" charset="-122"/>
                <a:cs typeface="Times New Roman" pitchFamily="18" charset="0"/>
              </a:rPr>
              <a:t>盐酸除铁锈</a:t>
            </a:r>
            <a:r>
              <a:rPr lang="en-US" altLang="zh-CN" sz="2400" b="1" dirty="0" smtClean="0">
                <a:latin typeface="Times New Roman" pitchFamily="18" charset="0"/>
                <a:ea typeface="宋体" pitchFamily="2" charset="-122"/>
                <a:cs typeface="Times New Roman" pitchFamily="18" charset="0"/>
              </a:rPr>
              <a:t>:</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11.</a:t>
            </a:r>
            <a:r>
              <a:rPr lang="zh-CN" altLang="en-US" sz="2400" b="1" dirty="0">
                <a:latin typeface="Times New Roman" pitchFamily="18" charset="0"/>
                <a:ea typeface="宋体" pitchFamily="2" charset="-122"/>
                <a:cs typeface="Times New Roman" pitchFamily="18" charset="0"/>
              </a:rPr>
              <a:t>硫酸除铁锈</a:t>
            </a:r>
            <a:r>
              <a:rPr lang="en-US" altLang="zh-CN"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12.</a:t>
            </a:r>
            <a:r>
              <a:rPr lang="zh-CN" altLang="en-US" sz="2400" b="1" dirty="0">
                <a:latin typeface="Times New Roman" pitchFamily="18" charset="0"/>
                <a:ea typeface="宋体" pitchFamily="2" charset="-122"/>
                <a:cs typeface="Times New Roman" pitchFamily="18" charset="0"/>
              </a:rPr>
              <a:t>氧化铜与硫酸反应</a:t>
            </a:r>
            <a:r>
              <a:rPr lang="en-US" altLang="zh-CN"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6" name="TextBox 5"/>
              <p:cNvSpPr txBox="1"/>
              <p:nvPr/>
            </p:nvSpPr>
            <p:spPr>
              <a:xfrm>
                <a:off x="3167490" y="3111009"/>
                <a:ext cx="4209807" cy="58477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+6HCl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3200" b="1" dirty="0">
                    <a:solidFill>
                      <a:srgbClr val="FF0000"/>
                    </a:solidFill>
                    <a:latin typeface="Times New Roman" pitchFamily="18" charset="0"/>
                    <a:cs typeface="Times New Roman" pitchFamily="18" charset="0"/>
                  </a:rPr>
                  <a:t/>
                </a:r>
                <a:r>
                  <a:rPr lang="en-US" altLang="zh-CN" sz="2400" b="1" dirty="0" smtClean="0">
                    <a:solidFill>
                      <a:srgbClr val="FF0000"/>
                    </a:solidFill>
                    <a:latin typeface="Times New Roman" pitchFamily="18" charset="0"/>
                    <a:cs typeface="Times New Roman" pitchFamily="18" charset="0"/>
                  </a:rPr>
                  <a:t>2FeCl</a:t>
                </a:r>
                <a:r>
                  <a:rPr lang="en-US" altLang="zh-CN" sz="2400" b="1" baseline="-25000" dirty="0" smtClean="0">
                    <a:solidFill>
                      <a:srgbClr val="FF0000"/>
                    </a:solidFill>
                    <a:latin typeface="Times New Roman" pitchFamily="18" charset="0"/>
                    <a:cs typeface="Times New Roman" pitchFamily="18" charset="0"/>
                  </a:rPr>
                  <a:t>3</a:t>
                </a:r>
                <a:r>
                  <a:rPr lang="en-US" altLang="zh-CN" sz="2400" b="1" dirty="0" smtClean="0">
                    <a:solidFill>
                      <a:srgbClr val="FF0000"/>
                    </a:solidFill>
                    <a:latin typeface="Times New Roman" pitchFamily="18" charset="0"/>
                    <a:cs typeface="Times New Roman" pitchFamily="18" charset="0"/>
                  </a:rPr>
                  <a:t>+3H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3167490" y="3111009"/>
                <a:ext cx="4209807" cy="584775"/>
              </a:xfrm>
              <a:prstGeom prst="rect">
                <a:avLst/>
              </a:prstGeom>
              <a:blipFill rotWithShape="1">
                <a:blip r:embed="rId3"/>
                <a:stretch>
                  <a:fillRect l="-2319" r="-1159" b="-166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7" name="TextBox 6"/>
              <p:cNvSpPr txBox="1"/>
              <p:nvPr/>
            </p:nvSpPr>
            <p:spPr>
              <a:xfrm>
                <a:off x="2953000" y="3923810"/>
                <a:ext cx="4883068" cy="465064"/>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7" name="TextBox 6"/>
              <p:cNvSpPr txBox="1">
                <a:spLocks noRot="1" noChangeAspect="1" noMove="1" noResize="1" noEditPoints="1" noAdjustHandles="1" noChangeArrowheads="1" noChangeShapeType="1" noTextEdit="1"/>
              </p:cNvSpPr>
              <p:nvPr/>
            </p:nvSpPr>
            <p:spPr>
              <a:xfrm>
                <a:off x="2953000" y="3923810"/>
                <a:ext cx="4883068" cy="465064"/>
              </a:xfrm>
              <a:prstGeom prst="rect">
                <a:avLst/>
              </a:prstGeom>
              <a:blipFill rotWithShape="1">
                <a:blip r:embed="rId4"/>
                <a:stretch>
                  <a:fillRect l="-1873" t="-17105"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8" name="TextBox 7"/>
              <p:cNvSpPr txBox="1"/>
              <p:nvPr/>
            </p:nvSpPr>
            <p:spPr>
              <a:xfrm>
                <a:off x="3903428" y="4627476"/>
                <a:ext cx="404309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CuO+H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8" name="TextBox 7"/>
              <p:cNvSpPr txBox="1">
                <a:spLocks noRot="1" noChangeAspect="1" noMove="1" noResize="1" noEditPoints="1" noAdjustHandles="1" noChangeArrowheads="1" noChangeShapeType="1" noTextEdit="1"/>
              </p:cNvSpPr>
              <p:nvPr/>
            </p:nvSpPr>
            <p:spPr>
              <a:xfrm>
                <a:off x="3903428" y="4627476"/>
                <a:ext cx="4043094" cy="461665"/>
              </a:xfrm>
              <a:prstGeom prst="rect">
                <a:avLst/>
              </a:prstGeom>
              <a:blipFill rotWithShape="1">
                <a:blip r:embed="rId5"/>
                <a:stretch>
                  <a:fillRect l="-2259" t="-17105" r="-1506"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702966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73242" y="1295234"/>
            <a:ext cx="11059243" cy="5247590"/>
          </a:xfrm>
          <a:prstGeom prst="rect">
            <a:avLst/>
          </a:prstGeom>
          <a:noFill/>
        </p:spPr>
        <p:txBody>
          <a:bodyPr wrap="square" rtlCol="0">
            <a:spAutoFit/>
          </a:bodyPr>
          <a:lstStyle/>
          <a:p>
            <a:pPr algn="just">
              <a:lnSpc>
                <a:spcPct val="250000"/>
              </a:lnSpc>
            </a:pPr>
            <a:r>
              <a:rPr lang="zh-CN" altLang="en-US" sz="2400" b="1" dirty="0">
                <a:latin typeface="黑体" pitchFamily="49" charset="-122"/>
                <a:ea typeface="黑体" pitchFamily="49" charset="-122"/>
                <a:cs typeface="Times New Roman" pitchFamily="18" charset="0"/>
              </a:rPr>
              <a:t>酸</a:t>
            </a:r>
            <a:r>
              <a:rPr lang="en-US" altLang="zh-CN" sz="2400" b="1" dirty="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碱→盐</a:t>
            </a:r>
            <a:r>
              <a:rPr lang="en-US" altLang="zh-CN" sz="2400" b="1" dirty="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水</a:t>
            </a:r>
            <a:r>
              <a:rPr lang="en-US" altLang="zh-CN" sz="2400" b="1" dirty="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中和反应</a:t>
            </a:r>
            <a:r>
              <a:rPr lang="en-US" altLang="zh-CN" sz="2400" b="1" dirty="0">
                <a:latin typeface="黑体" pitchFamily="49" charset="-122"/>
                <a:ea typeface="黑体" pitchFamily="49" charset="-122"/>
                <a:cs typeface="Times New Roman" pitchFamily="18" charset="0"/>
              </a:rPr>
              <a:t>)</a:t>
            </a:r>
          </a:p>
          <a:p>
            <a:pPr algn="just">
              <a:lnSpc>
                <a:spcPts val="5500"/>
              </a:lnSpc>
            </a:pPr>
            <a:r>
              <a:rPr lang="en-US" altLang="zh-CN" sz="2400" b="1" dirty="0">
                <a:latin typeface="Times New Roman" pitchFamily="18" charset="0"/>
                <a:ea typeface="宋体" pitchFamily="2" charset="-122"/>
                <a:cs typeface="Times New Roman" pitchFamily="18" charset="0"/>
              </a:rPr>
              <a:t>13.</a:t>
            </a:r>
            <a:r>
              <a:rPr lang="zh-CN" altLang="en-US" sz="2400" b="1" dirty="0">
                <a:latin typeface="Times New Roman" pitchFamily="18" charset="0"/>
                <a:ea typeface="宋体" pitchFamily="2" charset="-122"/>
                <a:cs typeface="Times New Roman" pitchFamily="18" charset="0"/>
              </a:rPr>
              <a:t>稀盐酸与氢氧化钠反应</a:t>
            </a:r>
            <a:r>
              <a:rPr lang="en-US" altLang="zh-CN"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ts val="5500"/>
              </a:lnSpc>
            </a:pPr>
            <a:r>
              <a:rPr lang="en-US" altLang="zh-CN" sz="2400" b="1" dirty="0">
                <a:latin typeface="Times New Roman" pitchFamily="18" charset="0"/>
                <a:ea typeface="宋体" pitchFamily="2" charset="-122"/>
                <a:cs typeface="Times New Roman" pitchFamily="18" charset="0"/>
              </a:rPr>
              <a:t>14.</a:t>
            </a:r>
            <a:r>
              <a:rPr lang="zh-CN" altLang="en-US" sz="2400" b="1" dirty="0">
                <a:latin typeface="Times New Roman" pitchFamily="18" charset="0"/>
                <a:ea typeface="宋体" pitchFamily="2" charset="-122"/>
                <a:cs typeface="Times New Roman" pitchFamily="18" charset="0"/>
              </a:rPr>
              <a:t>稀盐酸与氢氧化钙反应</a:t>
            </a:r>
            <a:r>
              <a:rPr lang="en-US" altLang="zh-CN"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a:t>
            </a:r>
          </a:p>
          <a:p>
            <a:pPr algn="just">
              <a:lnSpc>
                <a:spcPts val="5500"/>
              </a:lnSpc>
            </a:pPr>
            <a:r>
              <a:rPr lang="en-US" altLang="zh-CN" sz="2400" b="1" dirty="0" smtClean="0">
                <a:latin typeface="Times New Roman" pitchFamily="18" charset="0"/>
                <a:ea typeface="宋体" pitchFamily="2" charset="-122"/>
                <a:cs typeface="Times New Roman" pitchFamily="18" charset="0"/>
              </a:rPr>
              <a:t>15</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氢氧化铝药物治疗胃酸过多</a:t>
            </a:r>
            <a:r>
              <a:rPr lang="en-US" altLang="zh-CN" sz="2400" b="1" dirty="0" smtClean="0">
                <a:latin typeface="Times New Roman" pitchFamily="18" charset="0"/>
                <a:ea typeface="宋体" pitchFamily="2" charset="-122"/>
                <a:cs typeface="Times New Roman" pitchFamily="18" charset="0"/>
              </a:rPr>
              <a:t>:</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16.</a:t>
            </a:r>
            <a:r>
              <a:rPr lang="zh-CN" altLang="en-US" sz="2400" b="1" dirty="0">
                <a:latin typeface="Times New Roman" pitchFamily="18" charset="0"/>
                <a:ea typeface="宋体" pitchFamily="2" charset="-122"/>
                <a:cs typeface="Times New Roman" pitchFamily="18" charset="0"/>
              </a:rPr>
              <a:t>氢氧化镁治疗胃酸过多</a:t>
            </a:r>
            <a:r>
              <a:rPr lang="en-US" altLang="zh-CN" sz="2400" b="1"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17.</a:t>
            </a:r>
            <a:r>
              <a:rPr lang="zh-CN" altLang="en-US" sz="2400" b="1" dirty="0">
                <a:latin typeface="Times New Roman" pitchFamily="18" charset="0"/>
                <a:ea typeface="宋体" pitchFamily="2" charset="-122"/>
                <a:cs typeface="Times New Roman" pitchFamily="18" charset="0"/>
              </a:rPr>
              <a:t>稀硫酸与氢氧化钠反应</a:t>
            </a:r>
            <a:r>
              <a:rPr lang="en-US" altLang="zh-CN" sz="2400" b="1"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18.</a:t>
            </a:r>
            <a:r>
              <a:rPr lang="zh-CN" altLang="en-US" sz="2400" b="1" dirty="0">
                <a:latin typeface="Times New Roman" pitchFamily="18" charset="0"/>
                <a:ea typeface="宋体" pitchFamily="2" charset="-122"/>
                <a:cs typeface="Times New Roman" pitchFamily="18" charset="0"/>
              </a:rPr>
              <a:t>用熟石灰中和硫酸厂的废酸</a:t>
            </a:r>
            <a:r>
              <a:rPr lang="en-US" altLang="zh-CN" sz="2400" b="1"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1" name="TextBox 10"/>
              <p:cNvSpPr txBox="1"/>
              <p:nvPr/>
            </p:nvSpPr>
            <p:spPr>
              <a:xfrm>
                <a:off x="5131756" y="3808121"/>
                <a:ext cx="4314001"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3HCl+Al(OH)</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AlCl</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5131756" y="3808121"/>
                <a:ext cx="4314001" cy="461665"/>
              </a:xfrm>
              <a:prstGeom prst="rect">
                <a:avLst/>
              </a:prstGeom>
              <a:blipFill rotWithShape="1">
                <a:blip r:embed="rId3"/>
                <a:stretch>
                  <a:fillRect l="-2260" t="-17333" r="-847"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4833597" y="4517536"/>
                <a:ext cx="461216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Mg(OH)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MgCl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4833597" y="4517536"/>
                <a:ext cx="4612160" cy="461665"/>
              </a:xfrm>
              <a:prstGeom prst="rect">
                <a:avLst/>
              </a:prstGeom>
              <a:blipFill rotWithShape="1">
                <a:blip r:embed="rId4"/>
                <a:stretch>
                  <a:fillRect l="-2114" t="-17105" r="-1057"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4668912" y="5217448"/>
                <a:ext cx="465704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+2NaOH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4668912" y="5217448"/>
                <a:ext cx="4657044" cy="461665"/>
              </a:xfrm>
              <a:prstGeom prst="rect">
                <a:avLst/>
              </a:prstGeom>
              <a:blipFill rotWithShape="1">
                <a:blip r:embed="rId5"/>
                <a:stretch>
                  <a:fillRect l="-2094" t="-17105" r="-1047"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8" name="TextBox 17"/>
              <p:cNvSpPr txBox="1"/>
              <p:nvPr/>
            </p:nvSpPr>
            <p:spPr>
              <a:xfrm>
                <a:off x="4934586" y="5917359"/>
                <a:ext cx="470834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+Ca(OH)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4934586" y="5917359"/>
                <a:ext cx="4708340" cy="461665"/>
              </a:xfrm>
              <a:prstGeom prst="rect">
                <a:avLst/>
              </a:prstGeom>
              <a:blipFill rotWithShape="1">
                <a:blip r:embed="rId6"/>
                <a:stretch>
                  <a:fillRect l="-1940" t="-17333" r="-1035"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1" name="TextBox 20"/>
              <p:cNvSpPr txBox="1"/>
              <p:nvPr/>
            </p:nvSpPr>
            <p:spPr>
              <a:xfrm>
                <a:off x="4668912" y="2411090"/>
                <a:ext cx="373371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HCl+NaOH</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21" name="TextBox 20"/>
              <p:cNvSpPr txBox="1">
                <a:spLocks noRot="1" noChangeAspect="1" noMove="1" noResize="1" noEditPoints="1" noAdjustHandles="1" noChangeArrowheads="1" noChangeShapeType="1" noTextEdit="1"/>
              </p:cNvSpPr>
              <p:nvPr/>
            </p:nvSpPr>
            <p:spPr>
              <a:xfrm>
                <a:off x="4668912" y="2411090"/>
                <a:ext cx="3733714" cy="461665"/>
              </a:xfrm>
              <a:prstGeom prst="rect">
                <a:avLst/>
              </a:prstGeom>
              <a:blipFill rotWithShape="1">
                <a:blip r:embed="rId7"/>
                <a:stretch>
                  <a:fillRect l="-2614" t="-17333" r="-1307"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2" name="TextBox 21"/>
              <p:cNvSpPr txBox="1"/>
              <p:nvPr/>
            </p:nvSpPr>
            <p:spPr>
              <a:xfrm>
                <a:off x="4309839" y="3111001"/>
                <a:ext cx="445186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2HCl+Ca(OH)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2" name="TextBox 21"/>
              <p:cNvSpPr txBox="1">
                <a:spLocks noRot="1" noChangeAspect="1" noMove="1" noResize="1" noEditPoints="1" noAdjustHandles="1" noChangeArrowheads="1" noChangeShapeType="1" noTextEdit="1"/>
              </p:cNvSpPr>
              <p:nvPr/>
            </p:nvSpPr>
            <p:spPr>
              <a:xfrm>
                <a:off x="4309839" y="3111001"/>
                <a:ext cx="4451860" cy="461665"/>
              </a:xfrm>
              <a:prstGeom prst="rect">
                <a:avLst/>
              </a:prstGeom>
              <a:blipFill rotWithShape="1">
                <a:blip r:embed="rId8"/>
                <a:stretch>
                  <a:fillRect l="-2192" t="-17105" r="-959"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67911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7" grpId="0" animBg="1"/>
      <p:bldP spid="18" grpId="0" animBg="1"/>
      <p:bldP spid="21"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573242" y="1295234"/>
            <a:ext cx="11059243" cy="5247590"/>
          </a:xfrm>
          <a:prstGeom prst="rect">
            <a:avLst/>
          </a:prstGeom>
          <a:noFill/>
        </p:spPr>
        <p:txBody>
          <a:bodyPr wrap="square" rtlCol="0">
            <a:spAutoFit/>
          </a:bodyPr>
          <a:lstStyle/>
          <a:p>
            <a:pPr algn="just">
              <a:lnSpc>
                <a:spcPct val="250000"/>
              </a:lnSpc>
            </a:pPr>
            <a:r>
              <a:rPr lang="zh-CN" altLang="en-US" sz="2400" b="1" dirty="0">
                <a:latin typeface="Times New Roman" pitchFamily="18" charset="0"/>
                <a:ea typeface="黑体" pitchFamily="49" charset="-122"/>
                <a:cs typeface="Times New Roman" pitchFamily="18" charset="0"/>
              </a:rPr>
              <a:t>酸</a:t>
            </a:r>
            <a:r>
              <a:rPr lang="en-US" altLang="zh-CN" sz="2400" b="1" dirty="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盐 </a:t>
            </a:r>
            <a:r>
              <a:rPr lang="zh-CN" altLang="en-US" sz="2400" b="1" dirty="0">
                <a:latin typeface="黑体" pitchFamily="49" charset="-122"/>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新酸</a:t>
            </a:r>
            <a:r>
              <a:rPr lang="en-US" altLang="zh-CN" sz="2400" b="1" dirty="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新盐</a:t>
            </a:r>
          </a:p>
          <a:p>
            <a:pPr algn="just">
              <a:lnSpc>
                <a:spcPts val="5500"/>
              </a:lnSpc>
            </a:pPr>
            <a:r>
              <a:rPr lang="en-US" altLang="zh-CN" sz="2400" b="1" dirty="0">
                <a:latin typeface="Times New Roman" pitchFamily="18" charset="0"/>
                <a:ea typeface="宋体" pitchFamily="2" charset="-122"/>
                <a:cs typeface="Times New Roman" pitchFamily="18" charset="0"/>
              </a:rPr>
              <a:t>19.</a:t>
            </a:r>
            <a:r>
              <a:rPr lang="zh-CN" altLang="en-US" sz="2400" b="1" dirty="0">
                <a:latin typeface="Times New Roman" pitchFamily="18" charset="0"/>
                <a:ea typeface="宋体" pitchFamily="2" charset="-122"/>
                <a:cs typeface="Times New Roman" pitchFamily="18" charset="0"/>
              </a:rPr>
              <a:t>大理石与稀盐酸反应</a:t>
            </a:r>
            <a:r>
              <a:rPr lang="en-US" altLang="zh-CN" sz="2400" b="1"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ts val="5500"/>
              </a:lnSpc>
            </a:pPr>
            <a:r>
              <a:rPr lang="en-US" altLang="zh-CN" sz="2400" b="1" dirty="0">
                <a:latin typeface="Times New Roman" pitchFamily="18" charset="0"/>
                <a:ea typeface="宋体" pitchFamily="2" charset="-122"/>
                <a:cs typeface="Times New Roman" pitchFamily="18" charset="0"/>
              </a:rPr>
              <a:t>20.</a:t>
            </a:r>
            <a:r>
              <a:rPr lang="zh-CN" altLang="en-US" sz="2400" b="1" dirty="0">
                <a:latin typeface="Times New Roman" pitchFamily="18" charset="0"/>
                <a:ea typeface="宋体" pitchFamily="2" charset="-122"/>
                <a:cs typeface="Times New Roman" pitchFamily="18" charset="0"/>
              </a:rPr>
              <a:t>碳酸钠与稀盐酸反应</a:t>
            </a:r>
            <a:r>
              <a:rPr lang="en-US" altLang="zh-CN" sz="2400" b="1"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smtClean="0">
                <a:latin typeface="Times New Roman" pitchFamily="18" charset="0"/>
                <a:ea typeface="宋体" pitchFamily="2" charset="-122"/>
                <a:cs typeface="Times New Roman" pitchFamily="18" charset="0"/>
              </a:rPr>
              <a:t>21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碳酸氢钠与稀盐酸反应</a:t>
            </a:r>
            <a:r>
              <a:rPr lang="en-US" altLang="zh-CN" sz="2400" b="1" dirty="0" smtClean="0">
                <a:latin typeface="Times New Roman" pitchFamily="18" charset="0"/>
                <a:ea typeface="宋体" pitchFamily="2" charset="-122"/>
                <a:cs typeface="Times New Roman" pitchFamily="18" charset="0"/>
              </a:rPr>
              <a:t>:</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22.</a:t>
            </a:r>
            <a:r>
              <a:rPr lang="zh-CN" altLang="en-US" sz="2400" b="1" dirty="0">
                <a:latin typeface="Times New Roman" pitchFamily="18" charset="0"/>
                <a:ea typeface="宋体" pitchFamily="2" charset="-122"/>
                <a:cs typeface="Times New Roman" pitchFamily="18" charset="0"/>
              </a:rPr>
              <a:t>碳酸钾与稀盐酸反应</a:t>
            </a:r>
            <a:r>
              <a:rPr lang="en-US" altLang="zh-CN" sz="2400" b="1"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23.</a:t>
            </a:r>
            <a:r>
              <a:rPr lang="zh-CN" altLang="en-US" sz="2400" b="1" dirty="0">
                <a:latin typeface="Times New Roman" pitchFamily="18" charset="0"/>
                <a:ea typeface="宋体" pitchFamily="2" charset="-122"/>
                <a:cs typeface="Times New Roman" pitchFamily="18" charset="0"/>
              </a:rPr>
              <a:t>盐酸和硝酸银溶液反应</a:t>
            </a:r>
            <a:r>
              <a:rPr lang="en-US" altLang="zh-CN" sz="2400" b="1"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24.</a:t>
            </a:r>
            <a:r>
              <a:rPr lang="zh-CN" altLang="en-US" sz="2400" b="1" dirty="0">
                <a:latin typeface="Times New Roman" pitchFamily="18" charset="0"/>
                <a:ea typeface="宋体" pitchFamily="2" charset="-122"/>
                <a:cs typeface="Times New Roman" pitchFamily="18" charset="0"/>
              </a:rPr>
              <a:t>硫酸和氯化钡溶液反应</a:t>
            </a:r>
            <a:r>
              <a:rPr lang="en-US" altLang="zh-CN" sz="2400" b="1"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4" name="TextBox 13"/>
              <p:cNvSpPr txBox="1"/>
              <p:nvPr/>
            </p:nvSpPr>
            <p:spPr>
              <a:xfrm>
                <a:off x="3956985" y="2406514"/>
                <a:ext cx="7781297"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CaCO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+2HCl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CaCl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宋体" pitchFamily="2" charset="-122"/>
                    <a:ea typeface="宋体" pitchFamily="2" charset="-122"/>
                    <a:cs typeface="Times New Roman" pitchFamily="18" charset="0"/>
                  </a:rPr>
                  <a:t>(</a:t>
                </a:r>
                <a:r>
                  <a:rPr lang="zh-CN" altLang="zh-CN" sz="2400" b="1" dirty="0">
                    <a:solidFill>
                      <a:srgbClr val="FF0000"/>
                    </a:solidFill>
                    <a:latin typeface="宋体" pitchFamily="2" charset="-122"/>
                    <a:ea typeface="宋体" pitchFamily="2" charset="-122"/>
                    <a:cs typeface="Times New Roman" pitchFamily="18" charset="0"/>
                  </a:rPr>
                  <a:t>实验室制二氧化碳</a:t>
                </a:r>
                <a:r>
                  <a:rPr lang="en-US" altLang="zh-CN" sz="2400" b="1" dirty="0">
                    <a:solidFill>
                      <a:srgbClr val="FF0000"/>
                    </a:solidFill>
                    <a:latin typeface="宋体" pitchFamily="2" charset="-122"/>
                    <a:ea typeface="宋体" pitchFamily="2" charset="-122"/>
                    <a:cs typeface="Times New Roman" pitchFamily="18" charset="0"/>
                  </a:rPr>
                  <a:t>)</a:t>
                </a:r>
                <a:endParaRPr lang="zh-CN" altLang="en-US" sz="2400" b="1" dirty="0">
                  <a:solidFill>
                    <a:srgbClr val="FF0000"/>
                  </a:solidFill>
                  <a:latin typeface="宋体" pitchFamily="2" charset="-122"/>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3956985" y="2406514"/>
                <a:ext cx="7781297" cy="461665"/>
              </a:xfrm>
              <a:prstGeom prst="rect">
                <a:avLst/>
              </a:prstGeom>
              <a:blipFill rotWithShape="1">
                <a:blip r:embed="rId3"/>
                <a:stretch>
                  <a:fillRect l="-1175" t="-21053" r="-470" b="-2368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5" name="TextBox 14"/>
              <p:cNvSpPr txBox="1"/>
              <p:nvPr/>
            </p:nvSpPr>
            <p:spPr>
              <a:xfrm>
                <a:off x="4140101" y="3117714"/>
                <a:ext cx="5123518"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+2HCl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4140101" y="3117714"/>
                <a:ext cx="5123518" cy="461665"/>
              </a:xfrm>
              <a:prstGeom prst="rect">
                <a:avLst/>
              </a:prstGeom>
              <a:blipFill rotWithShape="1">
                <a:blip r:embed="rId4"/>
                <a:stretch>
                  <a:fillRect l="-1784" t="-17105" r="-713"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1" name="TextBox 20"/>
              <p:cNvSpPr txBox="1"/>
              <p:nvPr/>
            </p:nvSpPr>
            <p:spPr>
              <a:xfrm>
                <a:off x="4394100" y="3804597"/>
                <a:ext cx="4977645"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NaHCO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1" name="TextBox 20"/>
              <p:cNvSpPr txBox="1">
                <a:spLocks noRot="1" noChangeAspect="1" noMove="1" noResize="1" noEditPoints="1" noAdjustHandles="1" noChangeArrowheads="1" noChangeShapeType="1" noTextEdit="1"/>
              </p:cNvSpPr>
              <p:nvPr/>
            </p:nvSpPr>
            <p:spPr>
              <a:xfrm>
                <a:off x="4394100" y="3804597"/>
                <a:ext cx="4977645" cy="461665"/>
              </a:xfrm>
              <a:prstGeom prst="rect">
                <a:avLst/>
              </a:prstGeom>
              <a:blipFill rotWithShape="1">
                <a:blip r:embed="rId5"/>
                <a:stretch>
                  <a:fillRect l="-1961" t="-17105" r="-858"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2" name="TextBox 21"/>
              <p:cNvSpPr txBox="1"/>
              <p:nvPr/>
            </p:nvSpPr>
            <p:spPr>
              <a:xfrm>
                <a:off x="4292683" y="4481929"/>
                <a:ext cx="4847802"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K</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+2HCl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2KCl+H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2" name="TextBox 21"/>
              <p:cNvSpPr txBox="1">
                <a:spLocks noRot="1" noChangeAspect="1" noMove="1" noResize="1" noEditPoints="1" noAdjustHandles="1" noChangeArrowheads="1" noChangeShapeType="1" noTextEdit="1"/>
              </p:cNvSpPr>
              <p:nvPr/>
            </p:nvSpPr>
            <p:spPr>
              <a:xfrm>
                <a:off x="4292683" y="4481929"/>
                <a:ext cx="4847802" cy="461665"/>
              </a:xfrm>
              <a:prstGeom prst="rect">
                <a:avLst/>
              </a:prstGeom>
              <a:blipFill rotWithShape="1">
                <a:blip r:embed="rId6"/>
                <a:stretch>
                  <a:fillRect l="-1887" t="-17105" r="-1132"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6" name="TextBox 25"/>
              <p:cNvSpPr txBox="1"/>
              <p:nvPr/>
            </p:nvSpPr>
            <p:spPr>
              <a:xfrm>
                <a:off x="4631169" y="5204419"/>
                <a:ext cx="4196983"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HCl+AgNO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err="1">
                    <a:solidFill>
                      <a:srgbClr val="FF0000"/>
                    </a:solidFill>
                    <a:latin typeface="Times New Roman" pitchFamily="18" charset="0"/>
                    <a:cs typeface="Times New Roman" pitchFamily="18" charset="0"/>
                  </a:rPr>
                  <a:t>AgCl</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+HNO</a:t>
                </a:r>
                <a:r>
                  <a:rPr lang="en-US" altLang="zh-CN" sz="2400" b="1" baseline="-25000" dirty="0">
                    <a:solidFill>
                      <a:srgbClr val="FF0000"/>
                    </a:solidFill>
                    <a:latin typeface="Times New Roman" pitchFamily="18" charset="0"/>
                    <a:cs typeface="Times New Roman" pitchFamily="18" charset="0"/>
                  </a:rPr>
                  <a:t>3</a:t>
                </a:r>
                <a:endParaRPr lang="zh-CN" altLang="zh-CN" sz="2400" b="1" dirty="0">
                  <a:solidFill>
                    <a:srgbClr val="FF0000"/>
                  </a:solidFill>
                  <a:latin typeface="Times New Roman" pitchFamily="18" charset="0"/>
                  <a:cs typeface="Times New Roman" pitchFamily="18" charset="0"/>
                </a:endParaRPr>
              </a:p>
            </p:txBody>
          </p:sp>
        </mc:Choice>
        <mc:Fallback>
          <p:sp>
            <p:nvSpPr>
              <p:cNvPr id="26" name="TextBox 25"/>
              <p:cNvSpPr txBox="1">
                <a:spLocks noRot="1" noChangeAspect="1" noMove="1" noResize="1" noEditPoints="1" noAdjustHandles="1" noChangeArrowheads="1" noChangeShapeType="1" noTextEdit="1"/>
              </p:cNvSpPr>
              <p:nvPr/>
            </p:nvSpPr>
            <p:spPr>
              <a:xfrm>
                <a:off x="4631169" y="5204419"/>
                <a:ext cx="4196983" cy="461665"/>
              </a:xfrm>
              <a:prstGeom prst="rect">
                <a:avLst/>
              </a:prstGeom>
              <a:blipFill rotWithShape="1">
                <a:blip r:embed="rId7"/>
                <a:stretch>
                  <a:fillRect l="-2326" t="-17333"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7" name="TextBox 26"/>
              <p:cNvSpPr txBox="1"/>
              <p:nvPr/>
            </p:nvSpPr>
            <p:spPr>
              <a:xfrm>
                <a:off x="4574723" y="5915619"/>
                <a:ext cx="4495141"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+BaCl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BaSO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+2HCl</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7" name="TextBox 26"/>
              <p:cNvSpPr txBox="1">
                <a:spLocks noRot="1" noChangeAspect="1" noMove="1" noResize="1" noEditPoints="1" noAdjustHandles="1" noChangeArrowheads="1" noChangeShapeType="1" noTextEdit="1"/>
              </p:cNvSpPr>
              <p:nvPr/>
            </p:nvSpPr>
            <p:spPr>
              <a:xfrm>
                <a:off x="4574723" y="5915619"/>
                <a:ext cx="4495141" cy="461665"/>
              </a:xfrm>
              <a:prstGeom prst="rect">
                <a:avLst/>
              </a:prstGeom>
              <a:blipFill rotWithShape="1">
                <a:blip r:embed="rId8"/>
                <a:stretch>
                  <a:fillRect l="-2033" t="-17105" r="-949" b="-22368"/>
                </a:stretch>
              </a:blipFill>
            </p:spPr>
            <p:txBody>
              <a:bodyPr/>
              <a:lstStyle/>
              <a:p>
                <a:r>
                  <a:rPr lang="zh-CN" altLang="en-US">
                    <a:noFill/>
                  </a:rPr>
                  <a:t> </a:t>
                </a:r>
              </a:p>
            </p:txBody>
          </p:sp>
        </mc:Fallback>
      </mc:AlternateContent>
      <p:sp>
        <p:nvSpPr>
          <p:cNvPr id="4" name="Rectangle 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000000"/>
                </a:solidFill>
                <a:effectLst/>
                <a:latin typeface="Arial" pitchFamily="34" charset="0"/>
                <a:ea typeface="NEU-BZ-S92" charset="-122"/>
                <a:cs typeface="Times New Roman" pitchFamily="18" charset="0"/>
              </a:rPr>
              <a:t>K</a:t>
            </a:r>
            <a:r>
              <a:rPr kumimoji="0" lang="en-US" altLang="zh-CN" sz="900" b="0" i="0" u="none" strike="noStrike" cap="none" normalizeH="0" baseline="-30000" smtClean="0">
                <a:ln>
                  <a:noFill/>
                </a:ln>
                <a:solidFill>
                  <a:srgbClr val="000000"/>
                </a:solidFill>
                <a:effectLst/>
                <a:latin typeface="Arial" pitchFamily="34" charset="0"/>
                <a:ea typeface="NEU-BZ-S92" charset="-122"/>
                <a:cs typeface="Times New Roman" pitchFamily="18" charset="0"/>
              </a:rPr>
              <a:t>2</a:t>
            </a:r>
            <a:r>
              <a:rPr kumimoji="0" lang="en-US" altLang="zh-CN" sz="900" b="0" i="0" u="none" strike="noStrike" cap="none" normalizeH="0" baseline="0" smtClean="0">
                <a:ln>
                  <a:noFill/>
                </a:ln>
                <a:solidFill>
                  <a:srgbClr val="000000"/>
                </a:solidFill>
                <a:effectLst/>
                <a:latin typeface="Arial" pitchFamily="34" charset="0"/>
                <a:ea typeface="NEU-BZ-S92" charset="-122"/>
                <a:cs typeface="Times New Roman" pitchFamily="18" charset="0"/>
              </a:rPr>
              <a:t>CO</a:t>
            </a:r>
            <a:r>
              <a:rPr kumimoji="0" lang="en-US" altLang="zh-CN" sz="900" b="0" i="0" u="none" strike="noStrike" cap="none" normalizeH="0" baseline="-30000" smtClean="0">
                <a:ln>
                  <a:noFill/>
                </a:ln>
                <a:solidFill>
                  <a:srgbClr val="000000"/>
                </a:solidFill>
                <a:effectLst/>
                <a:latin typeface="Arial" pitchFamily="34" charset="0"/>
                <a:ea typeface="NEU-BZ-S92" charset="-122"/>
                <a:cs typeface="Times New Roman" pitchFamily="18" charset="0"/>
              </a:rPr>
              <a:t>3</a:t>
            </a:r>
            <a:r>
              <a:rPr kumimoji="0" lang="en-US" altLang="zh-CN" sz="900" b="0" i="0" u="none" strike="noStrike" cap="none" normalizeH="0" baseline="0" smtClean="0">
                <a:ln>
                  <a:noFill/>
                </a:ln>
                <a:solidFill>
                  <a:srgbClr val="000000"/>
                </a:solidFill>
                <a:effectLst/>
                <a:latin typeface="Arial" pitchFamily="34" charset="0"/>
                <a:ea typeface="NEU-BZ-S92" charset="-122"/>
                <a:cs typeface="Times New Roman" pitchFamily="18" charset="0"/>
              </a:rPr>
              <a:t>+2HCl</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3076" name="图片 378"/>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0" y="0"/>
            <a:ext cx="219075" cy="12382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6"/>
          <p:cNvSpPr>
            <a:spLocks noChangeArrowheads="1"/>
          </p:cNvSpPr>
          <p:nvPr/>
        </p:nvSpPr>
        <p:spPr bwMode="auto">
          <a:xfrm>
            <a:off x="0" y="123825"/>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000000"/>
                </a:solidFill>
                <a:effectLst/>
                <a:latin typeface="Arial" pitchFamily="34" charset="0"/>
                <a:ea typeface="NEU-BZ-S92" charset="-122"/>
                <a:cs typeface="Times New Roman" pitchFamily="18" charset="0"/>
              </a:rPr>
              <a:t> 2KCl+H</a:t>
            </a:r>
            <a:r>
              <a:rPr kumimoji="0" lang="en-US" altLang="zh-CN" sz="900" b="0" i="0" u="none" strike="noStrike" cap="none" normalizeH="0" baseline="-30000" smtClean="0">
                <a:ln>
                  <a:noFill/>
                </a:ln>
                <a:solidFill>
                  <a:srgbClr val="000000"/>
                </a:solidFill>
                <a:effectLst/>
                <a:latin typeface="Arial" pitchFamily="34" charset="0"/>
                <a:ea typeface="NEU-BZ-S92" charset="-122"/>
                <a:cs typeface="Times New Roman" pitchFamily="18" charset="0"/>
              </a:rPr>
              <a:t>2</a:t>
            </a:r>
            <a:r>
              <a:rPr kumimoji="0" lang="en-US" altLang="zh-CN" sz="900" b="0" i="0" u="none" strike="noStrike" cap="none" normalizeH="0" baseline="0" smtClean="0">
                <a:ln>
                  <a:noFill/>
                </a:ln>
                <a:solidFill>
                  <a:srgbClr val="000000"/>
                </a:solidFill>
                <a:effectLst/>
                <a:latin typeface="Arial" pitchFamily="34" charset="0"/>
                <a:ea typeface="NEU-BZ-S92" charset="-122"/>
                <a:cs typeface="Times New Roman" pitchFamily="18" charset="0"/>
              </a:rPr>
              <a:t>O+CO</a:t>
            </a:r>
            <a:r>
              <a:rPr kumimoji="0" lang="en-US" altLang="zh-CN" sz="900" b="0" i="0" u="none" strike="noStrike" cap="none" normalizeH="0" baseline="-30000" smtClean="0">
                <a:ln>
                  <a:noFill/>
                </a:ln>
                <a:solidFill>
                  <a:srgbClr val="000000"/>
                </a:solidFill>
                <a:effectLst/>
                <a:latin typeface="Arial" pitchFamily="34" charset="0"/>
                <a:ea typeface="NEU-BZ-S92" charset="-122"/>
                <a:cs typeface="Times New Roman" pitchFamily="18" charset="0"/>
              </a:rPr>
              <a:t>2</a:t>
            </a:r>
            <a:r>
              <a:rPr kumimoji="0" lang="en-US" altLang="zh-CN" sz="900" b="0" i="0" u="none" strike="noStrike" cap="none" normalizeH="0" baseline="0" smtClean="0">
                <a:ln>
                  <a:noFill/>
                </a:ln>
                <a:solidFill>
                  <a:srgbClr val="000000"/>
                </a:solidFill>
                <a:effectLst/>
                <a:latin typeface="Arial" pitchFamily="34" charset="0"/>
                <a:ea typeface="NEU-BZ-S92" charset="-122"/>
                <a:cs typeface="Times New Roman" pitchFamily="18" charset="0"/>
              </a:rPr>
              <a:t>↑</a:t>
            </a:r>
            <a:r>
              <a:rPr kumimoji="0" lang="en-US" altLang="zh-CN" sz="10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2303805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randombar(horizontal)">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1" grpId="0" animBg="1"/>
      <p:bldP spid="22" grpId="0" animBg="1"/>
      <p:bldP spid="26" grpId="0" animBg="1"/>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573242" y="2074167"/>
            <a:ext cx="11059243" cy="3131627"/>
          </a:xfrm>
          <a:prstGeom prst="rect">
            <a:avLst/>
          </a:prstGeom>
          <a:noFill/>
        </p:spPr>
        <p:txBody>
          <a:bodyPr wrap="square" rtlCol="0">
            <a:spAutoFit/>
          </a:bodyPr>
          <a:lstStyle/>
          <a:p>
            <a:pPr algn="just">
              <a:lnSpc>
                <a:spcPct val="250000"/>
              </a:lnSpc>
            </a:pPr>
            <a:r>
              <a:rPr lang="zh-CN" altLang="en-US" sz="2400" b="1" dirty="0" smtClean="0">
                <a:latin typeface="Times New Roman" pitchFamily="18" charset="0"/>
                <a:ea typeface="黑体" pitchFamily="49" charset="-122"/>
                <a:cs typeface="Times New Roman" pitchFamily="18" charset="0"/>
              </a:rPr>
              <a:t>碱</a:t>
            </a:r>
            <a:r>
              <a:rPr lang="zh-CN" altLang="en-US" sz="2400" b="1" dirty="0">
                <a:latin typeface="Times New Roman" pitchFamily="18" charset="0"/>
                <a:ea typeface="黑体" pitchFamily="49" charset="-122"/>
                <a:cs typeface="Times New Roman" pitchFamily="18" charset="0"/>
              </a:rPr>
              <a:t>溶液</a:t>
            </a:r>
            <a:r>
              <a:rPr lang="en-US" altLang="zh-CN" sz="2400" b="1" dirty="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非金属氧化物 </a:t>
            </a:r>
            <a:r>
              <a:rPr lang="zh-CN" altLang="en-US" sz="2400" b="1" dirty="0">
                <a:latin typeface="黑体" pitchFamily="49" charset="-122"/>
                <a:ea typeface="黑体" pitchFamily="49" charset="-122"/>
                <a:cs typeface="Times New Roman" pitchFamily="18" charset="0"/>
              </a:rPr>
              <a:t>→</a:t>
            </a:r>
            <a:r>
              <a:rPr lang="zh-CN" altLang="en-US" sz="2400" b="1" dirty="0" smtClean="0">
                <a:latin typeface="Times New Roman" pitchFamily="18" charset="0"/>
                <a:ea typeface="黑体" pitchFamily="49" charset="-122"/>
                <a:cs typeface="Times New Roman" pitchFamily="18" charset="0"/>
              </a:rPr>
              <a:t>盐</a:t>
            </a:r>
            <a:r>
              <a:rPr lang="en-US" altLang="zh-CN" sz="2400" b="1" dirty="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水</a:t>
            </a:r>
          </a:p>
          <a:p>
            <a:pPr algn="just">
              <a:lnSpc>
                <a:spcPts val="5500"/>
              </a:lnSpc>
            </a:pPr>
            <a:r>
              <a:rPr lang="en-US" altLang="zh-CN" sz="2400" b="1" dirty="0">
                <a:latin typeface="Times New Roman" pitchFamily="18" charset="0"/>
                <a:ea typeface="宋体" pitchFamily="2" charset="-122"/>
                <a:cs typeface="Times New Roman" pitchFamily="18" charset="0"/>
              </a:rPr>
              <a:t>25.</a:t>
            </a:r>
            <a:r>
              <a:rPr lang="zh-CN" altLang="en-US" sz="2400" b="1" dirty="0">
                <a:latin typeface="Times New Roman" pitchFamily="18" charset="0"/>
                <a:ea typeface="宋体" pitchFamily="2" charset="-122"/>
                <a:cs typeface="Times New Roman" pitchFamily="18" charset="0"/>
              </a:rPr>
              <a:t>二氧化碳与澄清石灰水反应</a:t>
            </a:r>
            <a:r>
              <a:rPr lang="en-US" altLang="zh-CN" sz="2400" b="1"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26.</a:t>
            </a:r>
            <a:r>
              <a:rPr lang="zh-CN" altLang="en-US" sz="2400" b="1" dirty="0">
                <a:latin typeface="Times New Roman" pitchFamily="18" charset="0"/>
                <a:ea typeface="宋体" pitchFamily="2" charset="-122"/>
                <a:cs typeface="Times New Roman" pitchFamily="18" charset="0"/>
              </a:rPr>
              <a:t>二氧化碳与氢氧化钠反应</a:t>
            </a:r>
            <a:r>
              <a:rPr lang="en-US" altLang="zh-CN" sz="2400" b="1"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27.</a:t>
            </a:r>
            <a:r>
              <a:rPr lang="zh-CN" altLang="en-US" sz="2400" b="1" dirty="0">
                <a:latin typeface="Times New Roman" pitchFamily="18" charset="0"/>
                <a:ea typeface="宋体" pitchFamily="2" charset="-122"/>
                <a:cs typeface="Times New Roman" pitchFamily="18" charset="0"/>
              </a:rPr>
              <a:t>二氧化硫与氢氧化钠</a:t>
            </a:r>
            <a:r>
              <a:rPr lang="zh-CN" altLang="en-US" sz="2400" b="1" dirty="0" smtClean="0">
                <a:latin typeface="Times New Roman" pitchFamily="18" charset="0"/>
                <a:ea typeface="宋体" pitchFamily="2" charset="-122"/>
                <a:cs typeface="Times New Roman" pitchFamily="18" charset="0"/>
              </a:rPr>
              <a:t>反应</a:t>
            </a:r>
            <a:r>
              <a:rPr lang="en-US" altLang="zh-CN" sz="2400" b="1" dirty="0" smtClean="0">
                <a:latin typeface="Times New Roman" pitchFamily="18" charset="0"/>
                <a:ea typeface="宋体" pitchFamily="2" charset="-122"/>
                <a:cs typeface="Times New Roman" pitchFamily="18" charset="0"/>
              </a:rPr>
              <a:t>:</a:t>
            </a:r>
            <a:r>
              <a:rPr lang="en-US" altLang="zh-CN" sz="2400" b="1" u="sng" dirty="0" smtClean="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a:t>
            </a:r>
          </a:p>
        </p:txBody>
      </p:sp>
      <mc:AlternateContent xmlns:mc="http://schemas.openxmlformats.org/markup-compatibility/2006">
        <mc:Choice xmlns:a14="http://schemas.microsoft.com/office/drawing/2010/main" xmlns="" Requires="a14">
          <p:sp>
            <p:nvSpPr>
              <p:cNvPr id="6" name="TextBox 5"/>
              <p:cNvSpPr txBox="1"/>
              <p:nvPr/>
            </p:nvSpPr>
            <p:spPr>
              <a:xfrm>
                <a:off x="4956554" y="3189604"/>
                <a:ext cx="4469493"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+Ca(OH)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CaCO</a:t>
                </a:r>
                <a:r>
                  <a:rPr lang="en-US" altLang="zh-CN" sz="2400" b="1" baseline="-25000" dirty="0">
                    <a:solidFill>
                      <a:srgbClr val="FF0000"/>
                    </a:solidFill>
                    <a:latin typeface="Times New Roman" pitchFamily="18" charset="0"/>
                    <a:cs typeface="Times New Roman" pitchFamily="18" charset="0"/>
                  </a:rPr>
                  <a:t>3</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4956554" y="3189604"/>
                <a:ext cx="4469493" cy="461665"/>
              </a:xfrm>
              <a:prstGeom prst="rect">
                <a:avLst/>
              </a:prstGeom>
              <a:blipFill rotWithShape="1">
                <a:blip r:embed="rId3"/>
                <a:stretch>
                  <a:fillRect l="-2046" t="-17105" r="-1228"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7" name="TextBox 6"/>
              <p:cNvSpPr txBox="1"/>
              <p:nvPr/>
            </p:nvSpPr>
            <p:spPr>
              <a:xfrm>
                <a:off x="4701211" y="3892858"/>
                <a:ext cx="4264309"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+2NaOH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7" name="TextBox 6"/>
              <p:cNvSpPr txBox="1">
                <a:spLocks noRot="1" noChangeAspect="1" noMove="1" noResize="1" noEditPoints="1" noAdjustHandles="1" noChangeArrowheads="1" noChangeShapeType="1" noTextEdit="1"/>
              </p:cNvSpPr>
              <p:nvPr/>
            </p:nvSpPr>
            <p:spPr>
              <a:xfrm>
                <a:off x="4701211" y="3892858"/>
                <a:ext cx="4264309" cy="461665"/>
              </a:xfrm>
              <a:prstGeom prst="rect">
                <a:avLst/>
              </a:prstGeom>
              <a:blipFill rotWithShape="1">
                <a:blip r:embed="rId4"/>
                <a:stretch>
                  <a:fillRect l="-2143" t="-17333" r="-1286"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8" name="TextBox 7"/>
              <p:cNvSpPr txBox="1"/>
              <p:nvPr/>
            </p:nvSpPr>
            <p:spPr>
              <a:xfrm>
                <a:off x="4757647" y="4581480"/>
                <a:ext cx="4187365"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+2NaOH</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8" name="TextBox 7"/>
              <p:cNvSpPr txBox="1">
                <a:spLocks noRot="1" noChangeAspect="1" noMove="1" noResize="1" noEditPoints="1" noAdjustHandles="1" noChangeArrowheads="1" noChangeShapeType="1" noTextEdit="1"/>
              </p:cNvSpPr>
              <p:nvPr/>
            </p:nvSpPr>
            <p:spPr>
              <a:xfrm>
                <a:off x="4757647" y="4581480"/>
                <a:ext cx="4187365" cy="461665"/>
              </a:xfrm>
              <a:prstGeom prst="rect">
                <a:avLst/>
              </a:prstGeom>
              <a:blipFill rotWithShape="1">
                <a:blip r:embed="rId5"/>
                <a:stretch>
                  <a:fillRect l="-2183" t="-17333" r="-1601" b="-24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97803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573241" y="1787733"/>
            <a:ext cx="11059243" cy="3836948"/>
          </a:xfrm>
          <a:prstGeom prst="rect">
            <a:avLst/>
          </a:prstGeom>
          <a:noFill/>
        </p:spPr>
        <p:txBody>
          <a:bodyPr wrap="square" rtlCol="0">
            <a:spAutoFit/>
          </a:bodyPr>
          <a:lstStyle/>
          <a:p>
            <a:pPr algn="just">
              <a:lnSpc>
                <a:spcPct val="250000"/>
              </a:lnSpc>
            </a:pPr>
            <a:r>
              <a:rPr lang="zh-CN" altLang="en-US" sz="2400" b="1" dirty="0" smtClean="0">
                <a:latin typeface="Times New Roman" pitchFamily="18" charset="0"/>
                <a:ea typeface="黑体" pitchFamily="49" charset="-122"/>
                <a:cs typeface="Times New Roman" pitchFamily="18" charset="0"/>
              </a:rPr>
              <a:t>碱</a:t>
            </a: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盐 </a:t>
            </a:r>
            <a:r>
              <a:rPr lang="zh-CN" altLang="en-US" sz="2400" b="1" dirty="0">
                <a:latin typeface="黑体" pitchFamily="49" charset="-122"/>
                <a:ea typeface="黑体" pitchFamily="49" charset="-122"/>
                <a:cs typeface="Times New Roman" pitchFamily="18" charset="0"/>
              </a:rPr>
              <a:t>→</a:t>
            </a:r>
            <a:r>
              <a:rPr lang="zh-CN" altLang="en-US" sz="2400" b="1" dirty="0" smtClean="0">
                <a:latin typeface="Times New Roman" pitchFamily="18" charset="0"/>
                <a:ea typeface="黑体" pitchFamily="49" charset="-122"/>
                <a:cs typeface="Times New Roman" pitchFamily="18" charset="0"/>
              </a:rPr>
              <a:t>新</a:t>
            </a:r>
            <a:r>
              <a:rPr lang="zh-CN" altLang="en-US" sz="2400" b="1" dirty="0">
                <a:latin typeface="Times New Roman" pitchFamily="18" charset="0"/>
                <a:ea typeface="黑体" pitchFamily="49" charset="-122"/>
                <a:cs typeface="Times New Roman" pitchFamily="18" charset="0"/>
              </a:rPr>
              <a:t>碱</a:t>
            </a:r>
            <a:r>
              <a:rPr lang="en-US" altLang="zh-CN" sz="2400" b="1" dirty="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新盐</a:t>
            </a:r>
          </a:p>
          <a:p>
            <a:pPr algn="just">
              <a:lnSpc>
                <a:spcPts val="5500"/>
              </a:lnSpc>
            </a:pPr>
            <a:r>
              <a:rPr lang="en-US" altLang="zh-CN" sz="2400" b="1" dirty="0">
                <a:latin typeface="Times New Roman" pitchFamily="18" charset="0"/>
                <a:ea typeface="宋体" pitchFamily="2" charset="-122"/>
                <a:cs typeface="Times New Roman" pitchFamily="18" charset="0"/>
              </a:rPr>
              <a:t>28.</a:t>
            </a:r>
            <a:r>
              <a:rPr lang="zh-CN" altLang="en-US" sz="2400" b="1" dirty="0">
                <a:latin typeface="Times New Roman" pitchFamily="18" charset="0"/>
                <a:ea typeface="宋体" pitchFamily="2" charset="-122"/>
                <a:cs typeface="Times New Roman" pitchFamily="18" charset="0"/>
              </a:rPr>
              <a:t>氢氧化钠与硫酸铜反应</a:t>
            </a:r>
            <a:r>
              <a:rPr lang="en-US" altLang="zh-CN" sz="2400" b="1"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29.</a:t>
            </a:r>
            <a:r>
              <a:rPr lang="zh-CN" altLang="en-US" sz="2400" b="1" dirty="0">
                <a:latin typeface="Times New Roman" pitchFamily="18" charset="0"/>
                <a:ea typeface="宋体" pitchFamily="2" charset="-122"/>
                <a:cs typeface="Times New Roman" pitchFamily="18" charset="0"/>
              </a:rPr>
              <a:t>氢氧化钠与氯化铁反应</a:t>
            </a:r>
            <a:r>
              <a:rPr lang="en-US" altLang="zh-CN" sz="2400" b="1"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30.</a:t>
            </a:r>
            <a:r>
              <a:rPr lang="zh-CN" altLang="en-US" sz="2400" b="1" dirty="0">
                <a:latin typeface="Times New Roman" pitchFamily="18" charset="0"/>
                <a:ea typeface="宋体" pitchFamily="2" charset="-122"/>
                <a:cs typeface="Times New Roman" pitchFamily="18" charset="0"/>
              </a:rPr>
              <a:t>氢氧化钙与碳酸钠反应</a:t>
            </a:r>
            <a:r>
              <a:rPr lang="en-US" altLang="zh-CN" sz="2400" b="1" dirty="0" smtClean="0">
                <a:latin typeface="Times New Roman" pitchFamily="18" charset="0"/>
                <a:ea typeface="宋体" pitchFamily="2" charset="-122"/>
                <a:cs typeface="Times New Roman" pitchFamily="18" charset="0"/>
              </a:rPr>
              <a:t>:</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31.</a:t>
            </a:r>
            <a:r>
              <a:rPr lang="zh-CN" altLang="en-US" sz="2400" b="1" dirty="0">
                <a:latin typeface="Times New Roman" pitchFamily="18" charset="0"/>
                <a:ea typeface="宋体" pitchFamily="2" charset="-122"/>
                <a:cs typeface="Times New Roman" pitchFamily="18" charset="0"/>
              </a:rPr>
              <a:t>硫酸铵与熟石灰反应</a:t>
            </a:r>
            <a:r>
              <a:rPr lang="en-US" altLang="zh-CN" sz="2400" b="1" dirty="0">
                <a:latin typeface="Times New Roman" pitchFamily="18" charset="0"/>
                <a:ea typeface="宋体" pitchFamily="2" charset="-122"/>
                <a:cs typeface="Times New Roman" pitchFamily="18" charset="0"/>
              </a:rPr>
              <a:t>:</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9" name="TextBox 8"/>
              <p:cNvSpPr txBox="1"/>
              <p:nvPr/>
            </p:nvSpPr>
            <p:spPr>
              <a:xfrm>
                <a:off x="4320125" y="2899998"/>
                <a:ext cx="5309467"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2NaOH+CuSO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Cu(OH)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4320125" y="2899998"/>
                <a:ext cx="5309467" cy="461665"/>
              </a:xfrm>
              <a:prstGeom prst="rect">
                <a:avLst/>
              </a:prstGeom>
              <a:blipFill rotWithShape="1">
                <a:blip r:embed="rId3"/>
                <a:stretch>
                  <a:fillRect l="-1837" t="-17333"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0" name="TextBox 9"/>
              <p:cNvSpPr txBox="1"/>
              <p:nvPr/>
            </p:nvSpPr>
            <p:spPr>
              <a:xfrm>
                <a:off x="4320124" y="3599910"/>
                <a:ext cx="4911922"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3NaOH+FeCl</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Fe(OH)</a:t>
                </a:r>
                <a:r>
                  <a:rPr lang="en-US" altLang="zh-CN" sz="2400" b="1" baseline="-25000" dirty="0">
                    <a:solidFill>
                      <a:srgbClr val="FF0000"/>
                    </a:solidFill>
                    <a:latin typeface="Times New Roman" pitchFamily="18" charset="0"/>
                    <a:cs typeface="Times New Roman" pitchFamily="18" charset="0"/>
                  </a:rPr>
                  <a:t>3</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+3NaCl</a:t>
                </a:r>
                <a:endParaRPr lang="zh-CN" altLang="zh-CN" sz="2400" b="1" dirty="0">
                  <a:solidFill>
                    <a:srgbClr val="FF0000"/>
                  </a:solidFill>
                  <a:latin typeface="Times New Roman" pitchFamily="18" charset="0"/>
                  <a:cs typeface="Times New Roman" pitchFamily="18" charset="0"/>
                </a:endParaRPr>
              </a:p>
            </p:txBody>
          </p:sp>
        </mc:Choice>
        <mc:Fallback>
          <p:sp>
            <p:nvSpPr>
              <p:cNvPr id="10" name="TextBox 9"/>
              <p:cNvSpPr txBox="1">
                <a:spLocks noRot="1" noChangeAspect="1" noMove="1" noResize="1" noEditPoints="1" noAdjustHandles="1" noChangeArrowheads="1" noChangeShapeType="1" noTextEdit="1"/>
              </p:cNvSpPr>
              <p:nvPr/>
            </p:nvSpPr>
            <p:spPr>
              <a:xfrm>
                <a:off x="4320124" y="3599910"/>
                <a:ext cx="4911922" cy="461665"/>
              </a:xfrm>
              <a:prstGeom prst="rect">
                <a:avLst/>
              </a:prstGeom>
              <a:blipFill rotWithShape="1">
                <a:blip r:embed="rId4"/>
                <a:stretch>
                  <a:fillRect l="-1988" t="-17333" r="-870"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1" name="TextBox 10"/>
              <p:cNvSpPr txBox="1"/>
              <p:nvPr/>
            </p:nvSpPr>
            <p:spPr>
              <a:xfrm>
                <a:off x="4320125" y="4299821"/>
                <a:ext cx="5376793"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Ca</a:t>
                </a:r>
                <a:r>
                  <a:rPr lang="en-US" altLang="zh-CN" sz="2400" b="1" dirty="0">
                    <a:solidFill>
                      <a:srgbClr val="FF0000"/>
                    </a:solidFill>
                    <a:latin typeface="Times New Roman" pitchFamily="18" charset="0"/>
                    <a:cs typeface="Times New Roman" pitchFamily="18" charset="0"/>
                  </a:rPr>
                  <a:t>(OH)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CaCO</a:t>
                </a:r>
                <a:r>
                  <a:rPr lang="en-US" altLang="zh-CN" sz="2400" b="1" baseline="-25000" dirty="0">
                    <a:solidFill>
                      <a:srgbClr val="FF0000"/>
                    </a:solidFill>
                    <a:latin typeface="Times New Roman" pitchFamily="18" charset="0"/>
                    <a:cs typeface="Times New Roman" pitchFamily="18" charset="0"/>
                  </a:rPr>
                  <a:t>3</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+2NaOH</a:t>
                </a:r>
                <a:endParaRPr lang="zh-CN" altLang="zh-CN" sz="2400" b="1" dirty="0">
                  <a:solidFill>
                    <a:srgbClr val="FF0000"/>
                  </a:solidFill>
                  <a:latin typeface="Times New Roman" pitchFamily="18" charset="0"/>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4320125" y="4299821"/>
                <a:ext cx="5376793" cy="461665"/>
              </a:xfrm>
              <a:prstGeom prst="rect">
                <a:avLst/>
              </a:prstGeom>
              <a:blipFill rotWithShape="1">
                <a:blip r:embed="rId5"/>
                <a:stretch>
                  <a:fillRect l="-1814" t="-17105" r="-680"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2" name="TextBox 11"/>
              <p:cNvSpPr txBox="1"/>
              <p:nvPr/>
            </p:nvSpPr>
            <p:spPr>
              <a:xfrm>
                <a:off x="3970167" y="4943287"/>
                <a:ext cx="6335389" cy="523220"/>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(NH</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+Ca(OH)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zh-CN" altLang="en-US" b="1" i="1" dirty="0">
                                <a:solidFill>
                                  <a:srgbClr val="FF0000"/>
                                </a:solidFill>
                                <a:latin typeface="Cambria Math"/>
                                <a:ea typeface="宋体" panose="02010600030101010101" pitchFamily="2" charset="-122"/>
                                <a:cs typeface="Cambria Math" panose="02040503050406030204" charset="0"/>
                              </a:rPr>
                              <m:t>△</m:t>
                            </m:r>
                            <m:r>
                              <a:rPr lang="en-US" altLang="zh-CN" b="1" i="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8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CaSO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+2NH</a:t>
                </a:r>
                <a:r>
                  <a:rPr lang="en-US" altLang="zh-CN" sz="2400" b="1" baseline="-25000" dirty="0">
                    <a:solidFill>
                      <a:srgbClr val="FF0000"/>
                    </a:solidFill>
                    <a:latin typeface="Times New Roman" pitchFamily="18" charset="0"/>
                    <a:cs typeface="Times New Roman" pitchFamily="18" charset="0"/>
                  </a:rPr>
                  <a:t>3</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3970167" y="4943287"/>
                <a:ext cx="6335389" cy="523220"/>
              </a:xfrm>
              <a:prstGeom prst="rect">
                <a:avLst/>
              </a:prstGeom>
              <a:blipFill rotWithShape="1">
                <a:blip r:embed="rId6"/>
                <a:stretch>
                  <a:fillRect l="-1442" t="-4651" r="-673" b="-1860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757217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2">
            <a:hlinkClick r:id="rId2" action="ppaction://hlinksldjump"/>
          </p:cNvPr>
          <p:cNvSpPr txBox="1"/>
          <p:nvPr/>
        </p:nvSpPr>
        <p:spPr>
          <a:xfrm>
            <a:off x="4593516" y="2521837"/>
            <a:ext cx="7045328"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a:t>
            </a:r>
            <a:r>
              <a:rPr lang="en-US" altLang="zh-CN" sz="2800" b="1" dirty="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溶液</a:t>
            </a:r>
            <a:r>
              <a:rPr lang="zh-CN" altLang="en-US" sz="2800" b="1" dirty="0">
                <a:latin typeface="黑体" panose="02010609060101010101" pitchFamily="49" charset="-122"/>
                <a:ea typeface="黑体" panose="02010609060101010101" pitchFamily="49" charset="-122"/>
                <a:sym typeface="宋体" panose="02010600030101010101" pitchFamily="2" charset="-122"/>
              </a:rPr>
              <a:t>的酸碱性与酸碱度</a:t>
            </a:r>
            <a:r>
              <a:rPr lang="en-US" altLang="zh-CN" sz="2800" b="1" dirty="0">
                <a:latin typeface="宋体" pitchFamily="2" charset="-122"/>
                <a:ea typeface="宋体" pitchFamily="2" charset="-122"/>
                <a:sym typeface="宋体" panose="02010600030101010101" pitchFamily="2" charset="-122"/>
              </a:rPr>
              <a:t>(</a:t>
            </a:r>
            <a:r>
              <a:rPr lang="en-US" altLang="zh-CN" sz="2800" b="1" dirty="0">
                <a:latin typeface="黑体" panose="02010609060101010101" pitchFamily="49" charset="-122"/>
                <a:ea typeface="黑体" panose="02010609060101010101" pitchFamily="49" charset="-122"/>
                <a:sym typeface="宋体" panose="02010600030101010101" pitchFamily="2" charset="-122"/>
              </a:rPr>
              <a:t>pH</a:t>
            </a:r>
            <a:r>
              <a:rPr lang="en-US" altLang="zh-CN" sz="2800" b="1" dirty="0">
                <a:latin typeface="宋体" pitchFamily="2" charset="-122"/>
                <a:ea typeface="宋体" pitchFamily="2" charset="-122"/>
                <a:sym typeface="宋体" panose="02010600030101010101" pitchFamily="2" charset="-122"/>
              </a:rPr>
              <a:t>)</a:t>
            </a:r>
            <a:endParaRPr lang="zh-CN" altLang="zh-CN" sz="2800" dirty="0">
              <a:latin typeface="宋体" pitchFamily="2" charset="-122"/>
              <a:ea typeface="宋体" pitchFamily="2" charset="-122"/>
            </a:endParaRPr>
          </a:p>
        </p:txBody>
      </p:sp>
      <p:sp>
        <p:nvSpPr>
          <p:cNvPr id="14" name="文本框 2">
            <a:hlinkClick r:id="rId3" action="ppaction://hlinksldjump"/>
          </p:cNvPr>
          <p:cNvSpPr txBox="1"/>
          <p:nvPr/>
        </p:nvSpPr>
        <p:spPr>
          <a:xfrm>
            <a:off x="4607999" y="3556734"/>
            <a:ext cx="6398667"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常见</a:t>
            </a:r>
            <a:r>
              <a:rPr lang="zh-CN" altLang="en-US" sz="2800" b="1" dirty="0">
                <a:latin typeface="黑体" panose="02010609060101010101" pitchFamily="49" charset="-122"/>
                <a:ea typeface="黑体" panose="02010609060101010101" pitchFamily="49" charset="-122"/>
                <a:sym typeface="宋体" panose="02010600030101010101" pitchFamily="2" charset="-122"/>
              </a:rPr>
              <a:t>的酸和碱</a:t>
            </a:r>
            <a:endParaRPr lang="zh-CN" altLang="zh-CN" sz="2800" dirty="0">
              <a:latin typeface="黑体" panose="02010609060101010101" pitchFamily="49" charset="-122"/>
              <a:ea typeface="黑体" panose="02010609060101010101" pitchFamily="49" charset="-122"/>
            </a:endParaRPr>
          </a:p>
        </p:txBody>
      </p:sp>
      <p:sp>
        <p:nvSpPr>
          <p:cNvPr id="15" name="椭圆 14">
            <a:extLst>
              <a:ext uri="{FF2B5EF4-FFF2-40B4-BE49-F238E27FC236}">
                <a16:creationId xmlns:a16="http://schemas.microsoft.com/office/drawing/2014/main" xmlns="" id="{097CE391-17D6-1348-B001-A9F01EE6070D}"/>
              </a:ext>
            </a:extLst>
          </p:cNvPr>
          <p:cNvSpPr/>
          <p:nvPr/>
        </p:nvSpPr>
        <p:spPr>
          <a:xfrm>
            <a:off x="6048000" y="3643313"/>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2</a:t>
            </a:r>
            <a:endParaRPr kumimoji="1" lang="zh-CN" altLang="en-US" sz="2400" b="1" dirty="0">
              <a:latin typeface="Times New Roman" pitchFamily="18" charset="0"/>
              <a:cs typeface="Times New Roman" pitchFamily="18" charset="0"/>
            </a:endParaRPr>
          </a:p>
        </p:txBody>
      </p:sp>
      <p:sp>
        <p:nvSpPr>
          <p:cNvPr id="23" name="椭圆 22">
            <a:extLst>
              <a:ext uri="{FF2B5EF4-FFF2-40B4-BE49-F238E27FC236}">
                <a16:creationId xmlns:a16="http://schemas.microsoft.com/office/drawing/2014/main" xmlns="" id="{097CE391-17D6-1348-B001-A9F01EE6070D}"/>
              </a:ext>
            </a:extLst>
          </p:cNvPr>
          <p:cNvSpPr/>
          <p:nvPr/>
        </p:nvSpPr>
        <p:spPr>
          <a:xfrm>
            <a:off x="6048000" y="2607753"/>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1</a:t>
            </a:r>
            <a:endParaRPr kumimoji="1" lang="zh-CN" altLang="en-US" sz="2400" b="1" dirty="0">
              <a:latin typeface="Times New Roman" pitchFamily="18" charset="0"/>
              <a:cs typeface="Times New Roman" pitchFamily="18" charset="0"/>
            </a:endParaRPr>
          </a:p>
        </p:txBody>
      </p:sp>
      <p:sp>
        <p:nvSpPr>
          <p:cNvPr id="10" name="文本框 2">
            <a:hlinkClick r:id="rId4" action="ppaction://hlinksldjump"/>
          </p:cNvPr>
          <p:cNvSpPr txBox="1"/>
          <p:nvPr/>
        </p:nvSpPr>
        <p:spPr>
          <a:xfrm>
            <a:off x="4607998" y="4564214"/>
            <a:ext cx="6398667"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酸</a:t>
            </a:r>
            <a:r>
              <a:rPr lang="zh-CN" altLang="en-US" sz="2800" b="1" dirty="0">
                <a:latin typeface="黑体" panose="02010609060101010101" pitchFamily="49" charset="-122"/>
                <a:ea typeface="黑体" panose="02010609060101010101" pitchFamily="49" charset="-122"/>
                <a:sym typeface="宋体" panose="02010600030101010101" pitchFamily="2" charset="-122"/>
              </a:rPr>
              <a:t>碱中和反应</a:t>
            </a:r>
            <a:endParaRPr lang="zh-CN" altLang="zh-CN" sz="2800" dirty="0">
              <a:latin typeface="黑体" panose="02010609060101010101" pitchFamily="49" charset="-122"/>
              <a:ea typeface="黑体" panose="02010609060101010101" pitchFamily="49" charset="-122"/>
            </a:endParaRPr>
          </a:p>
        </p:txBody>
      </p:sp>
      <p:sp>
        <p:nvSpPr>
          <p:cNvPr id="11" name="椭圆 10">
            <a:extLst>
              <a:ext uri="{FF2B5EF4-FFF2-40B4-BE49-F238E27FC236}">
                <a16:creationId xmlns:a16="http://schemas.microsoft.com/office/drawing/2014/main" xmlns="" id="{097CE391-17D6-1348-B001-A9F01EE6070D}"/>
              </a:ext>
            </a:extLst>
          </p:cNvPr>
          <p:cNvSpPr/>
          <p:nvPr/>
        </p:nvSpPr>
        <p:spPr>
          <a:xfrm>
            <a:off x="6048000" y="4650793"/>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3</a:t>
            </a:r>
            <a:endParaRPr kumimoji="1" lang="zh-CN" alt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88448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573240" y="2069955"/>
            <a:ext cx="11234938" cy="3131627"/>
          </a:xfrm>
          <a:prstGeom prst="rect">
            <a:avLst/>
          </a:prstGeom>
          <a:noFill/>
        </p:spPr>
        <p:txBody>
          <a:bodyPr wrap="square" rtlCol="0">
            <a:spAutoFit/>
          </a:bodyPr>
          <a:lstStyle/>
          <a:p>
            <a:pPr algn="just">
              <a:lnSpc>
                <a:spcPct val="250000"/>
              </a:lnSpc>
            </a:pPr>
            <a:r>
              <a:rPr lang="en-US" altLang="zh-CN" sz="2400" b="1" dirty="0">
                <a:latin typeface="Times New Roman" pitchFamily="18" charset="0"/>
                <a:ea typeface="宋体" pitchFamily="2" charset="-122"/>
                <a:cs typeface="Times New Roman" pitchFamily="18" charset="0"/>
              </a:rPr>
              <a:t>32.</a:t>
            </a:r>
            <a:r>
              <a:rPr lang="zh-CN" altLang="en-US" sz="2400" b="1" dirty="0">
                <a:latin typeface="Times New Roman" pitchFamily="18" charset="0"/>
                <a:ea typeface="宋体" pitchFamily="2" charset="-122"/>
                <a:cs typeface="Times New Roman" pitchFamily="18" charset="0"/>
              </a:rPr>
              <a:t>氢氧化钠与硫酸镁反应</a:t>
            </a:r>
            <a:r>
              <a:rPr lang="en-US" altLang="zh-CN" sz="2400" b="1"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33.</a:t>
            </a:r>
            <a:r>
              <a:rPr lang="zh-CN" altLang="en-US" sz="2400" b="1" dirty="0">
                <a:latin typeface="Times New Roman" pitchFamily="18" charset="0"/>
                <a:ea typeface="宋体" pitchFamily="2" charset="-122"/>
                <a:cs typeface="Times New Roman" pitchFamily="18" charset="0"/>
              </a:rPr>
              <a:t>氢氧化钡与硫酸钠</a:t>
            </a:r>
            <a:r>
              <a:rPr lang="zh-CN" altLang="en-US" sz="2400" b="1" dirty="0" smtClean="0">
                <a:latin typeface="Times New Roman" pitchFamily="18" charset="0"/>
                <a:ea typeface="宋体" pitchFamily="2" charset="-122"/>
                <a:cs typeface="Times New Roman" pitchFamily="18" charset="0"/>
              </a:rPr>
              <a:t>反应</a:t>
            </a:r>
            <a:r>
              <a:rPr lang="en-US" altLang="zh-CN" sz="2400" b="1"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34.</a:t>
            </a:r>
            <a:r>
              <a:rPr lang="zh-CN" altLang="en-US" sz="2400" b="1" dirty="0">
                <a:latin typeface="Times New Roman" pitchFamily="18" charset="0"/>
                <a:ea typeface="宋体" pitchFamily="2" charset="-122"/>
                <a:cs typeface="Times New Roman" pitchFamily="18" charset="0"/>
              </a:rPr>
              <a:t>氢氧化钡与硫酸铜反应</a:t>
            </a:r>
            <a:r>
              <a:rPr lang="en-US" altLang="zh-CN" sz="2400" b="1" dirty="0" smtClean="0">
                <a:latin typeface="Times New Roman" pitchFamily="18" charset="0"/>
                <a:ea typeface="宋体" pitchFamily="2" charset="-122"/>
                <a:cs typeface="Times New Roman" pitchFamily="18" charset="0"/>
              </a:rPr>
              <a:t>:</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35.</a:t>
            </a:r>
            <a:r>
              <a:rPr lang="zh-CN" altLang="en-US" sz="2400" b="1" dirty="0">
                <a:latin typeface="Times New Roman" pitchFamily="18" charset="0"/>
                <a:ea typeface="宋体" pitchFamily="2" charset="-122"/>
                <a:cs typeface="Times New Roman" pitchFamily="18" charset="0"/>
              </a:rPr>
              <a:t>氢氧化钙与硫酸铜</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配制波尔多液</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反应</a:t>
            </a:r>
            <a:r>
              <a:rPr lang="en-US" altLang="zh-CN" sz="2400" b="1" dirty="0" smtClean="0">
                <a:latin typeface="Times New Roman" pitchFamily="18" charset="0"/>
                <a:ea typeface="宋体" pitchFamily="2" charset="-122"/>
                <a:cs typeface="Times New Roman" pitchFamily="18" charset="0"/>
              </a:rPr>
              <a:t>:</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4" name="TextBox 13"/>
              <p:cNvSpPr txBox="1"/>
              <p:nvPr/>
            </p:nvSpPr>
            <p:spPr>
              <a:xfrm>
                <a:off x="4523325" y="2432865"/>
                <a:ext cx="5408853"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2NaOH+MgSO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+Mg(OH)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p>
            </p:txBody>
          </p:sp>
        </mc:Choice>
        <mc:Fallback>
          <p:sp>
            <p:nvSpPr>
              <p:cNvPr id="14" name="TextBox 13"/>
              <p:cNvSpPr txBox="1">
                <a:spLocks noRot="1" noChangeAspect="1" noMove="1" noResize="1" noEditPoints="1" noAdjustHandles="1" noChangeArrowheads="1" noChangeShapeType="1" noTextEdit="1"/>
              </p:cNvSpPr>
              <p:nvPr/>
            </p:nvSpPr>
            <p:spPr>
              <a:xfrm>
                <a:off x="4523325" y="2432865"/>
                <a:ext cx="5408853" cy="461665"/>
              </a:xfrm>
              <a:prstGeom prst="rect">
                <a:avLst/>
              </a:prstGeom>
              <a:blipFill rotWithShape="1">
                <a:blip r:embed="rId3"/>
                <a:stretch>
                  <a:fillRect l="-1691" t="-17105" r="-1127"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5" name="TextBox 14"/>
              <p:cNvSpPr txBox="1"/>
              <p:nvPr/>
            </p:nvSpPr>
            <p:spPr>
              <a:xfrm>
                <a:off x="4444300" y="3185392"/>
                <a:ext cx="5238935"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Ba(OH)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BaSO</a:t>
                </a:r>
                <a:r>
                  <a:rPr lang="en-US" altLang="zh-CN" sz="2400" b="1" baseline="-25000" dirty="0">
                    <a:solidFill>
                      <a:srgbClr val="FF0000"/>
                    </a:solidFill>
                    <a:latin typeface="Times New Roman" pitchFamily="18" charset="0"/>
                    <a:cs typeface="Times New Roman" pitchFamily="18" charset="0"/>
                  </a:rPr>
                  <a:t>4</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+2NaOH</a:t>
                </a:r>
                <a:endParaRPr lang="zh-CN" altLang="zh-CN" sz="2400" b="1" dirty="0">
                  <a:solidFill>
                    <a:srgbClr val="FF0000"/>
                  </a:solidFill>
                  <a:latin typeface="Times New Roman" pitchFamily="18" charset="0"/>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4444300" y="3185392"/>
                <a:ext cx="5238935" cy="461665"/>
              </a:xfrm>
              <a:prstGeom prst="rect">
                <a:avLst/>
              </a:prstGeom>
              <a:blipFill rotWithShape="1">
                <a:blip r:embed="rId4"/>
                <a:stretch>
                  <a:fillRect l="-1746" t="-17333" r="-1048"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4395624" y="3866553"/>
                <a:ext cx="5479385"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Ba(OH)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BaSO</a:t>
                </a:r>
                <a:r>
                  <a:rPr lang="en-US" altLang="zh-CN" sz="2400" b="1" baseline="-25000" dirty="0">
                    <a:solidFill>
                      <a:srgbClr val="FF0000"/>
                    </a:solidFill>
                    <a:latin typeface="Times New Roman" pitchFamily="18" charset="0"/>
                    <a:cs typeface="Times New Roman" pitchFamily="18" charset="0"/>
                  </a:rPr>
                  <a:t>4</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+Cu(OH)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p>
            </p:txBody>
          </p:sp>
        </mc:Choice>
        <mc:Fallback>
          <p:sp>
            <p:nvSpPr>
              <p:cNvPr id="16" name="TextBox 15"/>
              <p:cNvSpPr txBox="1">
                <a:spLocks noRot="1" noChangeAspect="1" noMove="1" noResize="1" noEditPoints="1" noAdjustHandles="1" noChangeArrowheads="1" noChangeShapeType="1" noTextEdit="1"/>
              </p:cNvSpPr>
              <p:nvPr/>
            </p:nvSpPr>
            <p:spPr>
              <a:xfrm>
                <a:off x="4395624" y="3866553"/>
                <a:ext cx="5479385" cy="461665"/>
              </a:xfrm>
              <a:prstGeom prst="rect">
                <a:avLst/>
              </a:prstGeom>
              <a:blipFill rotWithShape="1">
                <a:blip r:embed="rId5"/>
                <a:stretch>
                  <a:fillRect l="-1669" t="-17105" r="-1001"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6396567" y="4577754"/>
                <a:ext cx="5360763"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Ca</a:t>
                </a:r>
                <a:r>
                  <a:rPr lang="en-US" altLang="zh-CN" sz="2400" b="1" dirty="0">
                    <a:solidFill>
                      <a:srgbClr val="FF0000"/>
                    </a:solidFill>
                    <a:latin typeface="Times New Roman" pitchFamily="18" charset="0"/>
                    <a:cs typeface="Times New Roman" pitchFamily="18" charset="0"/>
                  </a:rPr>
                  <a:t>(OH)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+Cu(OH)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p>
            </p:txBody>
          </p:sp>
        </mc:Choice>
        <mc:Fallback>
          <p:sp>
            <p:nvSpPr>
              <p:cNvPr id="17" name="TextBox 16"/>
              <p:cNvSpPr txBox="1">
                <a:spLocks noRot="1" noChangeAspect="1" noMove="1" noResize="1" noEditPoints="1" noAdjustHandles="1" noChangeArrowheads="1" noChangeShapeType="1" noTextEdit="1"/>
              </p:cNvSpPr>
              <p:nvPr/>
            </p:nvSpPr>
            <p:spPr>
              <a:xfrm>
                <a:off x="6396567" y="4577754"/>
                <a:ext cx="5360763" cy="461665"/>
              </a:xfrm>
              <a:prstGeom prst="rect">
                <a:avLst/>
              </a:prstGeom>
              <a:blipFill rotWithShape="1">
                <a:blip r:embed="rId6"/>
                <a:stretch>
                  <a:fillRect l="-1705" t="-17105" r="-909"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476724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19998" y="2109391"/>
            <a:ext cx="5330845"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1  </a:t>
            </a:r>
            <a:r>
              <a:rPr lang="zh-CN" altLang="en-US" sz="2400" b="1" dirty="0" smtClean="0">
                <a:solidFill>
                  <a:schemeClr val="accent2"/>
                </a:solidFill>
                <a:latin typeface="Times New Roman" pitchFamily="18" charset="0"/>
                <a:ea typeface="黑体" pitchFamily="49" charset="-122"/>
              </a:rPr>
              <a:t>溶液</a:t>
            </a:r>
            <a:r>
              <a:rPr lang="zh-CN" altLang="en-US" sz="2400" b="1" dirty="0">
                <a:solidFill>
                  <a:schemeClr val="accent2"/>
                </a:solidFill>
                <a:latin typeface="Times New Roman" pitchFamily="18" charset="0"/>
                <a:ea typeface="黑体" pitchFamily="49" charset="-122"/>
              </a:rPr>
              <a:t>的酸碱性与酸碱度</a:t>
            </a:r>
            <a:r>
              <a:rPr lang="en-US" altLang="zh-CN" sz="2400" b="1" dirty="0">
                <a:solidFill>
                  <a:schemeClr val="accent2"/>
                </a:solidFill>
                <a:latin typeface="Times New Roman" pitchFamily="18" charset="0"/>
                <a:ea typeface="黑体" pitchFamily="49" charset="-122"/>
              </a:rPr>
              <a:t>(pH)</a:t>
            </a:r>
            <a:endParaRPr lang="zh-CN" altLang="en-US" sz="2400" b="1" dirty="0">
              <a:solidFill>
                <a:schemeClr val="accent2"/>
              </a:solidFill>
              <a:latin typeface="Times New Roman" pitchFamily="18" charset="0"/>
              <a:ea typeface="黑体" pitchFamily="49" charset="-122"/>
            </a:endParaRPr>
          </a:p>
        </p:txBody>
      </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14" name="椭圆 7"/>
          <p:cNvSpPr>
            <a:spLocks noChangeAspect="1"/>
          </p:cNvSpPr>
          <p:nvPr>
            <p:custDataLst>
              <p:tags r:id="rId1"/>
            </p:custDataLst>
          </p:nvPr>
        </p:nvSpPr>
        <p:spPr>
          <a:xfrm>
            <a:off x="720000" y="1243614"/>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知识考点清单</a:t>
            </a:r>
            <a:endParaRPr lang="zh-CN" altLang="en-US" sz="2400" b="1" strike="noStrike" noProof="1">
              <a:solidFill>
                <a:schemeClr val="bg1"/>
              </a:solidFill>
              <a:latin typeface="Times New Roman" pitchFamily="18" charset="0"/>
              <a:cs typeface="Times New Roman" pitchFamily="18" charset="0"/>
            </a:endParaRPr>
          </a:p>
        </p:txBody>
      </p:sp>
      <p:sp>
        <p:nvSpPr>
          <p:cNvPr id="15" name="文本框 99"/>
          <p:cNvSpPr txBox="1">
            <a:spLocks noChangeArrowheads="1"/>
          </p:cNvSpPr>
          <p:nvPr/>
        </p:nvSpPr>
        <p:spPr bwMode="auto">
          <a:xfrm>
            <a:off x="720000" y="2679509"/>
            <a:ext cx="10114842"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1.</a:t>
            </a:r>
            <a:r>
              <a:rPr lang="zh-CN" altLang="en-US" sz="2400" b="1" dirty="0">
                <a:latin typeface="Times New Roman" pitchFamily="18" charset="0"/>
                <a:cs typeface="Times New Roman" pitchFamily="18" charset="0"/>
              </a:rPr>
              <a:t>酸碱指示剂</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）定义</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在酸性或碱性的溶液中能显示不同颜色的物质。</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）指示剂</a:t>
            </a:r>
            <a:r>
              <a:rPr lang="zh-CN" altLang="en-US" sz="2400" b="1" dirty="0">
                <a:latin typeface="Times New Roman" pitchFamily="18" charset="0"/>
                <a:cs typeface="Times New Roman" pitchFamily="18" charset="0"/>
              </a:rPr>
              <a:t>在不同性质溶液中的颜色</a:t>
            </a:r>
          </a:p>
        </p:txBody>
      </p:sp>
      <p:graphicFrame>
        <p:nvGraphicFramePr>
          <p:cNvPr id="2" name="表格 1"/>
          <p:cNvGraphicFramePr>
            <a:graphicFrameLocks noGrp="1"/>
          </p:cNvGraphicFramePr>
          <p:nvPr>
            <p:extLst>
              <p:ext uri="{D42A27DB-BD31-4B8C-83A1-F6EECF244321}">
                <p14:modId xmlns:p14="http://schemas.microsoft.com/office/powerpoint/2010/main" xmlns="" val="3099551790"/>
              </p:ext>
            </p:extLst>
          </p:nvPr>
        </p:nvGraphicFramePr>
        <p:xfrm>
          <a:off x="1015130" y="4597183"/>
          <a:ext cx="8622712" cy="1856758"/>
        </p:xfrm>
        <a:graphic>
          <a:graphicData uri="http://schemas.openxmlformats.org/drawingml/2006/table">
            <a:tbl>
              <a:tblPr firstRow="1" bandRow="1">
                <a:tableStyleId>{5940675A-B579-460E-94D1-54222C63F5DA}</a:tableStyleId>
              </a:tblPr>
              <a:tblGrid>
                <a:gridCol w="2155678"/>
                <a:gridCol w="2155678"/>
                <a:gridCol w="2155678"/>
                <a:gridCol w="2155678"/>
              </a:tblGrid>
              <a:tr h="608339">
                <a:tc>
                  <a:txBody>
                    <a:bodyPr/>
                    <a:lstStyle/>
                    <a:p>
                      <a:pPr algn="ctr">
                        <a:lnSpc>
                          <a:spcPct val="150000"/>
                        </a:lnSpc>
                      </a:pPr>
                      <a:endParaRPr lang="en-US" altLang="zh-CN" sz="2400" b="1" dirty="0" smtClean="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lnTlToBr w="12700" cap="flat" cmpd="sng" algn="ctr">
                      <a:solidFill>
                        <a:schemeClr val="tx1"/>
                      </a:solidFill>
                      <a:prstDash val="solid"/>
                      <a:round/>
                      <a:headEnd type="none" w="med" len="med"/>
                      <a:tailEnd type="none" w="med" len="med"/>
                    </a:lnTlToBr>
                    <a:solidFill>
                      <a:srgbClr val="01B0F0"/>
                    </a:solidFill>
                  </a:tcPr>
                </a:tc>
                <a:tc>
                  <a:txBody>
                    <a:bodyPr/>
                    <a:lstStyle/>
                    <a:p>
                      <a:pPr algn="ctr"/>
                      <a:r>
                        <a:rPr lang="zh-CN" altLang="en-US" sz="2000" b="1" kern="1200" dirty="0" smtClean="0">
                          <a:solidFill>
                            <a:schemeClr val="tx1"/>
                          </a:solidFill>
                          <a:effectLst/>
                          <a:latin typeface="黑体" pitchFamily="49" charset="-122"/>
                          <a:ea typeface="黑体" pitchFamily="49" charset="-122"/>
                          <a:cs typeface="+mn-cs"/>
                        </a:rPr>
                        <a:t>酸性溶液</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en-US" sz="2000" b="1" kern="1200" dirty="0" smtClean="0">
                          <a:solidFill>
                            <a:schemeClr val="tx1"/>
                          </a:solidFill>
                          <a:effectLst/>
                          <a:latin typeface="黑体" pitchFamily="49" charset="-122"/>
                          <a:ea typeface="黑体" pitchFamily="49" charset="-122"/>
                          <a:cs typeface="+mn-cs"/>
                        </a:rPr>
                        <a:t>中性溶液</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r>
                        <a:rPr lang="zh-CN" altLang="en-US" sz="2000" b="1" kern="1200" dirty="0" smtClean="0">
                          <a:solidFill>
                            <a:schemeClr val="tx1"/>
                          </a:solidFill>
                          <a:effectLst/>
                          <a:latin typeface="黑体" pitchFamily="49" charset="-122"/>
                          <a:ea typeface="黑体" pitchFamily="49" charset="-122"/>
                          <a:cs typeface="+mn-cs"/>
                        </a:rPr>
                        <a:t>碱性溶液</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08339">
                <a:tc>
                  <a:txBody>
                    <a:bodyPr/>
                    <a:lstStyle/>
                    <a:p>
                      <a:pPr algn="ctr"/>
                      <a:r>
                        <a:rPr lang="zh-CN" altLang="en-US" sz="2000" b="1" kern="1200" dirty="0" smtClean="0">
                          <a:solidFill>
                            <a:schemeClr val="tx1"/>
                          </a:solidFill>
                          <a:effectLst/>
                          <a:latin typeface="Times New Roman" pitchFamily="18" charset="0"/>
                          <a:ea typeface="+mn-ea"/>
                          <a:cs typeface="Times New Roman" pitchFamily="18" charset="0"/>
                        </a:rPr>
                        <a:t>石蕊溶液的颜色</a:t>
                      </a:r>
                      <a:endParaRPr lang="zh-CN" altLang="en-US" sz="24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r>
                        <a:rPr lang="zh-CN" altLang="en-US" sz="2000" b="1" kern="1200" dirty="0" smtClean="0">
                          <a:solidFill>
                            <a:schemeClr val="tx1"/>
                          </a:solidFill>
                          <a:effectLst/>
                          <a:latin typeface="Times New Roman" pitchFamily="18" charset="0"/>
                          <a:ea typeface="+mn-ea"/>
                          <a:cs typeface="Times New Roman" pitchFamily="18" charset="0"/>
                        </a:rPr>
                        <a:t>红色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zh-CN" altLang="en-US" sz="2000" b="1" kern="1200" dirty="0" smtClean="0">
                          <a:solidFill>
                            <a:schemeClr val="tx1"/>
                          </a:solidFill>
                          <a:effectLst/>
                          <a:latin typeface="Times New Roman" pitchFamily="18" charset="0"/>
                          <a:ea typeface="+mn-ea"/>
                          <a:cs typeface="Times New Roman" pitchFamily="18" charset="0"/>
                        </a:rPr>
                        <a:t>紫色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zh-CN" altLang="en-US" sz="2000" b="1" dirty="0" smtClean="0">
                          <a:latin typeface="Times New Roman" pitchFamily="18" charset="0"/>
                          <a:cs typeface="Times New Roman" pitchFamily="18" charset="0"/>
                        </a:rPr>
                        <a:t>蓝色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algn="ctr"/>
                      <a:r>
                        <a:rPr lang="zh-CN" altLang="en-US" sz="2000" b="1" dirty="0" smtClean="0">
                          <a:solidFill>
                            <a:schemeClr val="tx1"/>
                          </a:solidFill>
                          <a:latin typeface="宋体" pitchFamily="2" charset="-122"/>
                          <a:ea typeface="宋体" pitchFamily="2" charset="-122"/>
                          <a:cs typeface="Times New Roman" pitchFamily="18" charset="0"/>
                        </a:rPr>
                        <a:t>酚酞溶液的颜色</a:t>
                      </a:r>
                      <a:endParaRPr lang="zh-CN" altLang="en-US" sz="2000" b="1" dirty="0">
                        <a:solidFill>
                          <a:schemeClr val="tx1"/>
                        </a:solidFill>
                        <a:latin typeface="宋体" pitchFamily="2" charset="-122"/>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sz="2000" b="1" dirty="0" smtClean="0">
                          <a:latin typeface="Times New Roman" pitchFamily="18" charset="0"/>
                          <a:cs typeface="Times New Roman" pitchFamily="18" charset="0"/>
                        </a:rPr>
                        <a:t>无色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sz="2000" b="1" dirty="0" smtClean="0">
                          <a:latin typeface="Times New Roman" pitchFamily="18" charset="0"/>
                          <a:cs typeface="Times New Roman" pitchFamily="18" charset="0"/>
                        </a:rPr>
                        <a:t>无色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b="1" kern="1200" dirty="0" smtClean="0">
                          <a:solidFill>
                            <a:schemeClr val="tx1"/>
                          </a:solidFill>
                          <a:effectLst/>
                          <a:latin typeface="Times New Roman" pitchFamily="18" charset="0"/>
                          <a:ea typeface="+mn-ea"/>
                          <a:cs typeface="Times New Roman" pitchFamily="18" charset="0"/>
                        </a:rPr>
                        <a:t>红色</a:t>
                      </a:r>
                      <a:endParaRPr lang="zh-CN" altLang="en-US" sz="2000" b="1"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5530396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20000" y="2316778"/>
            <a:ext cx="10456000"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）是</a:t>
            </a:r>
            <a:r>
              <a:rPr lang="zh-CN" altLang="en-US" sz="2400" b="1" dirty="0">
                <a:latin typeface="Times New Roman" pitchFamily="18" charset="0"/>
                <a:ea typeface="宋体" pitchFamily="2" charset="-122"/>
                <a:cs typeface="Times New Roman" pitchFamily="18" charset="0"/>
              </a:rPr>
              <a:t>指示剂</a:t>
            </a:r>
            <a:r>
              <a:rPr lang="zh-CN" altLang="en-US" sz="2400" b="1" dirty="0" smtClean="0">
                <a:latin typeface="Times New Roman" pitchFamily="18" charset="0"/>
                <a:ea typeface="宋体" pitchFamily="2" charset="-122"/>
                <a:cs typeface="Times New Roman" pitchFamily="18" charset="0"/>
              </a:rPr>
              <a:t>变色，而</a:t>
            </a:r>
            <a:r>
              <a:rPr lang="zh-CN" altLang="en-US" sz="2400" b="1" dirty="0">
                <a:latin typeface="Times New Roman" pitchFamily="18" charset="0"/>
                <a:ea typeface="宋体" pitchFamily="2" charset="-122"/>
                <a:cs typeface="Times New Roman" pitchFamily="18" charset="0"/>
              </a:rPr>
              <a:t>不是酸或碱的溶液变色。</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）难</a:t>
            </a:r>
            <a:r>
              <a:rPr lang="zh-CN" altLang="en-US" sz="2400" b="1" dirty="0">
                <a:latin typeface="Times New Roman" pitchFamily="18" charset="0"/>
                <a:ea typeface="宋体" pitchFamily="2" charset="-122"/>
                <a:cs typeface="Times New Roman" pitchFamily="18" charset="0"/>
              </a:rPr>
              <a:t>溶性碱不能使指示剂变色。</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）碱性</a:t>
            </a:r>
            <a:r>
              <a:rPr lang="zh-CN" altLang="en-US" sz="2400" b="1" dirty="0">
                <a:latin typeface="Times New Roman" pitchFamily="18" charset="0"/>
                <a:ea typeface="宋体" pitchFamily="2" charset="-122"/>
                <a:cs typeface="Times New Roman" pitchFamily="18" charset="0"/>
              </a:rPr>
              <a:t>溶液不一定是碱</a:t>
            </a:r>
            <a:r>
              <a:rPr lang="zh-CN" altLang="en-US" sz="2400" b="1" dirty="0" smtClean="0">
                <a:latin typeface="Times New Roman" pitchFamily="18" charset="0"/>
                <a:ea typeface="宋体" pitchFamily="2" charset="-122"/>
                <a:cs typeface="Times New Roman" pitchFamily="18" charset="0"/>
              </a:rPr>
              <a:t>溶液，酸性</a:t>
            </a:r>
            <a:r>
              <a:rPr lang="zh-CN" altLang="en-US" sz="2400" b="1" dirty="0">
                <a:latin typeface="Times New Roman" pitchFamily="18" charset="0"/>
                <a:ea typeface="宋体" pitchFamily="2" charset="-122"/>
                <a:cs typeface="Times New Roman" pitchFamily="18" charset="0"/>
              </a:rPr>
              <a:t>溶液不一定是酸</a:t>
            </a:r>
            <a:r>
              <a:rPr lang="zh-CN" altLang="en-US" sz="2400" b="1" dirty="0" smtClean="0">
                <a:latin typeface="Times New Roman" pitchFamily="18" charset="0"/>
                <a:ea typeface="宋体" pitchFamily="2" charset="-122"/>
                <a:cs typeface="Times New Roman" pitchFamily="18" charset="0"/>
              </a:rPr>
              <a:t>溶液。</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3000184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文本框 99"/>
          <p:cNvSpPr txBox="1">
            <a:spLocks noChangeArrowheads="1"/>
          </p:cNvSpPr>
          <p:nvPr/>
        </p:nvSpPr>
        <p:spPr bwMode="auto">
          <a:xfrm>
            <a:off x="855782" y="1619447"/>
            <a:ext cx="1043310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2.pH</a:t>
            </a:r>
            <a:r>
              <a:rPr lang="zh-CN" altLang="en-US" sz="2400" b="1" dirty="0">
                <a:latin typeface="Times New Roman" pitchFamily="18" charset="0"/>
                <a:cs typeface="Times New Roman" pitchFamily="18" charset="0"/>
              </a:rPr>
              <a:t>与溶液酸碱性的关系</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pH</a:t>
            </a:r>
            <a:r>
              <a:rPr lang="zh-CN" altLang="en-US" sz="2400" b="1" dirty="0">
                <a:latin typeface="Times New Roman" pitchFamily="18" charset="0"/>
                <a:cs typeface="Times New Roman" pitchFamily="18" charset="0"/>
              </a:rPr>
              <a:t>的范围通常在</a:t>
            </a:r>
            <a:r>
              <a:rPr lang="en-US" altLang="zh-CN" sz="2400" b="1" dirty="0">
                <a:latin typeface="Times New Roman" pitchFamily="18" charset="0"/>
                <a:cs typeface="Times New Roman" pitchFamily="18" charset="0"/>
              </a:rPr>
              <a:t>0~14</a:t>
            </a:r>
            <a:r>
              <a:rPr lang="zh-CN" altLang="en-US" sz="2400" b="1" dirty="0" smtClean="0">
                <a:latin typeface="Times New Roman" pitchFamily="18" charset="0"/>
                <a:cs typeface="Times New Roman" pitchFamily="18" charset="0"/>
              </a:rPr>
              <a:t>之间，可用</a:t>
            </a:r>
            <a:r>
              <a:rPr lang="zh-CN" altLang="en-US" sz="2400" b="1" dirty="0">
                <a:latin typeface="Times New Roman" pitchFamily="18" charset="0"/>
                <a:cs typeface="Times New Roman" pitchFamily="18" charset="0"/>
              </a:rPr>
              <a:t>数轴表示为</a:t>
            </a:r>
          </a:p>
          <a:p>
            <a:pPr algn="just">
              <a:lnSpc>
                <a:spcPct val="150000"/>
              </a:lnSpc>
            </a:pPr>
            <a:r>
              <a:rPr lang="en-US" altLang="zh-CN" sz="2400" b="1" dirty="0" smtClean="0">
                <a:latin typeface="Times New Roman" pitchFamily="18" charset="0"/>
                <a:cs typeface="Times New Roman" pitchFamily="18" charset="0"/>
              </a:rPr>
              <a:t> </a:t>
            </a: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酸性</a:t>
            </a:r>
            <a:r>
              <a:rPr lang="zh-CN" altLang="en-US" sz="2400" b="1" dirty="0" smtClean="0">
                <a:latin typeface="Times New Roman" pitchFamily="18" charset="0"/>
                <a:cs typeface="Times New Roman" pitchFamily="18" charset="0"/>
              </a:rPr>
              <a:t>溶液：</a:t>
            </a:r>
            <a:r>
              <a:rPr lang="en-US" altLang="zh-CN" sz="2400" b="1" dirty="0" smtClean="0">
                <a:latin typeface="Times New Roman" pitchFamily="18" charset="0"/>
                <a:cs typeface="Times New Roman" pitchFamily="18" charset="0"/>
              </a:rPr>
              <a:t>pH</a:t>
            </a:r>
            <a:r>
              <a:rPr lang="zh-CN" altLang="en-US" sz="2400" b="1" u="sng"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7</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pH</a:t>
            </a:r>
            <a:r>
              <a:rPr lang="zh-CN" altLang="en-US" sz="2400" b="1" dirty="0">
                <a:latin typeface="Times New Roman" pitchFamily="18" charset="0"/>
                <a:cs typeface="Times New Roman" pitchFamily="18" charset="0"/>
              </a:rPr>
              <a:t>越</a:t>
            </a:r>
            <a:r>
              <a:rPr lang="zh-CN" altLang="en-US" sz="2400" b="1" dirty="0" smtClean="0">
                <a:latin typeface="Times New Roman" pitchFamily="18" charset="0"/>
                <a:cs typeface="Times New Roman" pitchFamily="18" charset="0"/>
              </a:rPr>
              <a:t>小，</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a:p>
            <a:pPr algn="just">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碱性</a:t>
            </a:r>
            <a:r>
              <a:rPr lang="zh-CN" altLang="en-US" sz="2400" b="1" dirty="0" smtClean="0">
                <a:latin typeface="Times New Roman" pitchFamily="18" charset="0"/>
                <a:cs typeface="Times New Roman" pitchFamily="18" charset="0"/>
              </a:rPr>
              <a:t>溶液：</a:t>
            </a:r>
            <a:r>
              <a:rPr lang="en-US" altLang="zh-CN" sz="2400" b="1" dirty="0" smtClean="0">
                <a:latin typeface="Times New Roman" pitchFamily="18" charset="0"/>
                <a:cs typeface="Times New Roman" pitchFamily="18" charset="0"/>
              </a:rPr>
              <a:t>pH</a:t>
            </a:r>
            <a:r>
              <a:rPr lang="zh-CN" altLang="en-US" sz="2400" b="1" u="sng"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7</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pH</a:t>
            </a:r>
            <a:r>
              <a:rPr lang="zh-CN" altLang="en-US" sz="2400" b="1" dirty="0">
                <a:latin typeface="Times New Roman" pitchFamily="18" charset="0"/>
                <a:cs typeface="Times New Roman" pitchFamily="18" charset="0"/>
              </a:rPr>
              <a:t>越</a:t>
            </a:r>
            <a:r>
              <a:rPr lang="zh-CN" altLang="en-US" sz="2400" b="1" dirty="0" smtClean="0">
                <a:latin typeface="Times New Roman" pitchFamily="18" charset="0"/>
                <a:cs typeface="Times New Roman" pitchFamily="18" charset="0"/>
              </a:rPr>
              <a:t>大，</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a:p>
            <a:pPr algn="just">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中性</a:t>
            </a:r>
            <a:r>
              <a:rPr lang="zh-CN" altLang="en-US" sz="2400" b="1" dirty="0" smtClean="0">
                <a:latin typeface="Times New Roman" pitchFamily="18" charset="0"/>
                <a:cs typeface="Times New Roman" pitchFamily="18" charset="0"/>
              </a:rPr>
              <a:t>溶液：</a:t>
            </a:r>
            <a:r>
              <a:rPr lang="en-US" altLang="zh-CN" sz="2400" b="1" dirty="0" smtClean="0">
                <a:latin typeface="Times New Roman" pitchFamily="18" charset="0"/>
                <a:cs typeface="Times New Roman" pitchFamily="18" charset="0"/>
              </a:rPr>
              <a:t>pH</a:t>
            </a:r>
            <a:r>
              <a:rPr lang="zh-CN" altLang="en-US" sz="2400" b="1" u="sng"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7</a:t>
            </a:r>
            <a:r>
              <a:rPr lang="zh-CN" altLang="en-US" sz="2400" b="1" dirty="0">
                <a:latin typeface="Times New Roman" pitchFamily="18" charset="0"/>
                <a:cs typeface="Times New Roman" pitchFamily="18" charset="0"/>
              </a:rPr>
              <a:t>。 </a:t>
            </a:r>
          </a:p>
        </p:txBody>
      </p:sp>
      <p:pic>
        <p:nvPicPr>
          <p:cNvPr id="9" name="1712.eps" descr="id:2147504193;FounderCES"/>
          <p:cNvPicPr>
            <a:picLocks noChangeAspect="1"/>
          </p:cNvPicPr>
          <p:nvPr/>
        </p:nvPicPr>
        <p:blipFill>
          <a:blip r:embed="rId3"/>
          <a:stretch>
            <a:fillRect/>
          </a:stretch>
        </p:blipFill>
        <p:spPr>
          <a:xfrm>
            <a:off x="2194257" y="3048006"/>
            <a:ext cx="6536266" cy="1010354"/>
          </a:xfrm>
          <a:prstGeom prst="rect">
            <a:avLst/>
          </a:prstGeom>
        </p:spPr>
      </p:pic>
      <p:sp>
        <p:nvSpPr>
          <p:cNvPr id="10" name="TextBox 9"/>
          <p:cNvSpPr txBox="1"/>
          <p:nvPr/>
        </p:nvSpPr>
        <p:spPr>
          <a:xfrm>
            <a:off x="3314528" y="4476331"/>
            <a:ext cx="494046"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1" name="TextBox 10"/>
          <p:cNvSpPr txBox="1"/>
          <p:nvPr/>
        </p:nvSpPr>
        <p:spPr>
          <a:xfrm>
            <a:off x="6001281" y="4425816"/>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酸性越强</a:t>
            </a:r>
          </a:p>
        </p:txBody>
      </p:sp>
      <p:sp>
        <p:nvSpPr>
          <p:cNvPr id="12" name="TextBox 11"/>
          <p:cNvSpPr txBox="1"/>
          <p:nvPr/>
        </p:nvSpPr>
        <p:spPr>
          <a:xfrm>
            <a:off x="3314528" y="4994976"/>
            <a:ext cx="494046"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3" name="TextBox 12"/>
          <p:cNvSpPr txBox="1"/>
          <p:nvPr/>
        </p:nvSpPr>
        <p:spPr>
          <a:xfrm>
            <a:off x="6023859" y="4989617"/>
            <a:ext cx="1422184"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碱性</a:t>
            </a:r>
            <a:r>
              <a:rPr lang="zh-CN" altLang="en-US" sz="2400" b="1" dirty="0">
                <a:solidFill>
                  <a:srgbClr val="FF0000"/>
                </a:solidFill>
                <a:latin typeface="宋体" pitchFamily="2" charset="-122"/>
                <a:ea typeface="宋体" pitchFamily="2" charset="-122"/>
                <a:cs typeface="Times New Roman" pitchFamily="18" charset="0"/>
              </a:rPr>
              <a:t>越强</a:t>
            </a:r>
          </a:p>
        </p:txBody>
      </p:sp>
      <p:sp>
        <p:nvSpPr>
          <p:cNvPr id="14" name="TextBox 13"/>
          <p:cNvSpPr txBox="1"/>
          <p:nvPr/>
        </p:nvSpPr>
        <p:spPr>
          <a:xfrm>
            <a:off x="3414657" y="5565993"/>
            <a:ext cx="35939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709611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文本框 99"/>
          <p:cNvSpPr txBox="1">
            <a:spLocks noChangeArrowheads="1"/>
          </p:cNvSpPr>
          <p:nvPr/>
        </p:nvSpPr>
        <p:spPr bwMode="auto">
          <a:xfrm>
            <a:off x="855782" y="1438825"/>
            <a:ext cx="10433105"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）测定</a:t>
            </a:r>
            <a:r>
              <a:rPr lang="zh-CN" altLang="en-US" sz="2400" b="1" dirty="0">
                <a:latin typeface="Times New Roman" pitchFamily="18" charset="0"/>
                <a:cs typeface="Times New Roman" pitchFamily="18" charset="0"/>
              </a:rPr>
              <a:t>溶液</a:t>
            </a:r>
            <a:r>
              <a:rPr lang="en-US" altLang="zh-CN" sz="2400" b="1" dirty="0">
                <a:latin typeface="Times New Roman" pitchFamily="18" charset="0"/>
                <a:cs typeface="Times New Roman" pitchFamily="18" charset="0"/>
              </a:rPr>
              <a:t>pH</a:t>
            </a:r>
            <a:r>
              <a:rPr lang="zh-CN" altLang="en-US" sz="2400" b="1" dirty="0">
                <a:latin typeface="Times New Roman" pitchFamily="18" charset="0"/>
                <a:cs typeface="Times New Roman" pitchFamily="18" charset="0"/>
              </a:rPr>
              <a:t>的方法</a:t>
            </a:r>
          </a:p>
          <a:p>
            <a:pPr algn="just">
              <a:lnSpc>
                <a:spcPct val="150000"/>
              </a:lnSpc>
            </a:pPr>
            <a:r>
              <a:rPr lang="zh-CN" altLang="en-US" sz="2400" b="1" dirty="0" smtClean="0">
                <a:latin typeface="Times New Roman" pitchFamily="18" charset="0"/>
                <a:cs typeface="Times New Roman" pitchFamily="18" charset="0"/>
              </a:rPr>
              <a:t>在</a:t>
            </a:r>
            <a:r>
              <a:rPr lang="zh-CN" altLang="en-US"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上放一片</a:t>
            </a:r>
            <a:r>
              <a:rPr lang="en-US" altLang="zh-CN" sz="2400" b="1" dirty="0" smtClean="0">
                <a:latin typeface="Times New Roman" pitchFamily="18" charset="0"/>
                <a:cs typeface="Times New Roman" pitchFamily="18" charset="0"/>
              </a:rPr>
              <a:t>pH</a:t>
            </a:r>
            <a:r>
              <a:rPr lang="zh-CN" altLang="en-US" sz="2400" b="1" dirty="0" smtClean="0">
                <a:latin typeface="Times New Roman" pitchFamily="18" charset="0"/>
                <a:cs typeface="Times New Roman" pitchFamily="18" charset="0"/>
              </a:rPr>
              <a:t>试纸，用干燥、洁净的玻璃棒蘸取待测液滴到</a:t>
            </a:r>
            <a:r>
              <a:rPr lang="zh-CN" altLang="en-US"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上，将试纸显示的颜色与</a:t>
            </a:r>
            <a:r>
              <a:rPr lang="zh-CN" altLang="en-US"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对比，即可得出被测溶液的</a:t>
            </a:r>
            <a:r>
              <a:rPr lang="en-US" altLang="zh-CN" sz="2400" b="1" dirty="0" smtClean="0">
                <a:latin typeface="Times New Roman" pitchFamily="18" charset="0"/>
                <a:cs typeface="Times New Roman" pitchFamily="18" charset="0"/>
              </a:rPr>
              <a:t>pH</a:t>
            </a:r>
            <a:r>
              <a:rPr lang="zh-CN" altLang="en-US" sz="2400" b="1" dirty="0" smtClean="0">
                <a:latin typeface="Times New Roman" pitchFamily="18" charset="0"/>
                <a:cs typeface="Times New Roman" pitchFamily="18" charset="0"/>
              </a:rPr>
              <a:t>，此法测得的</a:t>
            </a:r>
            <a:r>
              <a:rPr lang="en-US" altLang="zh-CN" sz="2400" b="1" dirty="0" smtClean="0">
                <a:latin typeface="Times New Roman" pitchFamily="18" charset="0"/>
                <a:cs typeface="Times New Roman" pitchFamily="18" charset="0"/>
              </a:rPr>
              <a:t>pH</a:t>
            </a:r>
            <a:r>
              <a:rPr lang="zh-CN" altLang="en-US" sz="2400" b="1" dirty="0" smtClean="0">
                <a:latin typeface="Times New Roman" pitchFamily="18" charset="0"/>
                <a:cs typeface="Times New Roman" pitchFamily="18" charset="0"/>
              </a:rPr>
              <a:t>为整数值。</a:t>
            </a: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3.pH</a:t>
            </a:r>
            <a:r>
              <a:rPr lang="zh-CN" altLang="en-US" sz="2400" b="1" dirty="0">
                <a:latin typeface="Times New Roman" pitchFamily="18" charset="0"/>
                <a:cs typeface="Times New Roman" pitchFamily="18" charset="0"/>
              </a:rPr>
              <a:t>的应用</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）化工</a:t>
            </a:r>
            <a:r>
              <a:rPr lang="zh-CN" altLang="en-US" sz="2400" b="1" dirty="0">
                <a:latin typeface="Times New Roman" pitchFamily="18" charset="0"/>
                <a:cs typeface="Times New Roman" pitchFamily="18" charset="0"/>
              </a:rPr>
              <a:t>生产</a:t>
            </a:r>
            <a:r>
              <a:rPr lang="zh-CN" altLang="en-US" sz="2400" b="1" dirty="0" smtClean="0">
                <a:latin typeface="Times New Roman" pitchFamily="18" charset="0"/>
                <a:cs typeface="Times New Roman" pitchFamily="18" charset="0"/>
              </a:rPr>
              <a:t>中，许多</a:t>
            </a:r>
            <a:r>
              <a:rPr lang="zh-CN" altLang="en-US" sz="2400" b="1" dirty="0">
                <a:latin typeface="Times New Roman" pitchFamily="18" charset="0"/>
                <a:cs typeface="Times New Roman" pitchFamily="18" charset="0"/>
              </a:rPr>
              <a:t>反应都必须在一定</a:t>
            </a:r>
            <a:r>
              <a:rPr lang="en-US" altLang="zh-CN" sz="2400" b="1" dirty="0">
                <a:latin typeface="Times New Roman" pitchFamily="18" charset="0"/>
                <a:cs typeface="Times New Roman" pitchFamily="18" charset="0"/>
              </a:rPr>
              <a:t>pH</a:t>
            </a:r>
            <a:r>
              <a:rPr lang="zh-CN" altLang="en-US" sz="2400" b="1" dirty="0">
                <a:latin typeface="Times New Roman" pitchFamily="18" charset="0"/>
                <a:cs typeface="Times New Roman" pitchFamily="18" charset="0"/>
              </a:rPr>
              <a:t>的溶液里才能进行。</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）农业</a:t>
            </a:r>
            <a:r>
              <a:rPr lang="zh-CN" altLang="en-US" sz="2400" b="1" dirty="0">
                <a:latin typeface="Times New Roman" pitchFamily="18" charset="0"/>
                <a:cs typeface="Times New Roman" pitchFamily="18" charset="0"/>
              </a:rPr>
              <a:t>生产</a:t>
            </a:r>
            <a:r>
              <a:rPr lang="zh-CN" altLang="en-US" sz="2400" b="1" dirty="0" smtClean="0">
                <a:latin typeface="Times New Roman" pitchFamily="18" charset="0"/>
                <a:cs typeface="Times New Roman" pitchFamily="18" charset="0"/>
              </a:rPr>
              <a:t>中，通过</a:t>
            </a:r>
            <a:r>
              <a:rPr lang="zh-CN" altLang="en-US" sz="2400" b="1" dirty="0">
                <a:latin typeface="Times New Roman" pitchFamily="18" charset="0"/>
                <a:cs typeface="Times New Roman" pitchFamily="18" charset="0"/>
              </a:rPr>
              <a:t>调节</a:t>
            </a:r>
            <a:r>
              <a:rPr lang="en-US" altLang="zh-CN" sz="2400" b="1" dirty="0">
                <a:latin typeface="Times New Roman" pitchFamily="18" charset="0"/>
                <a:cs typeface="Times New Roman" pitchFamily="18" charset="0"/>
              </a:rPr>
              <a:t>pH</a:t>
            </a:r>
            <a:r>
              <a:rPr lang="zh-CN" altLang="en-US" sz="2400" b="1" dirty="0">
                <a:latin typeface="Times New Roman" pitchFamily="18" charset="0"/>
                <a:cs typeface="Times New Roman" pitchFamily="18" charset="0"/>
              </a:rPr>
              <a:t>来改良土壤酸碱性。</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）监测</a:t>
            </a:r>
            <a:r>
              <a:rPr lang="zh-CN" altLang="en-US" sz="2400" b="1" dirty="0">
                <a:latin typeface="Times New Roman" pitchFamily="18" charset="0"/>
                <a:cs typeface="Times New Roman" pitchFamily="18" charset="0"/>
              </a:rPr>
              <a:t>雨水</a:t>
            </a:r>
            <a:r>
              <a:rPr lang="en-US" altLang="zh-CN" sz="2400" b="1" dirty="0" smtClean="0">
                <a:latin typeface="Times New Roman" pitchFamily="18" charset="0"/>
                <a:cs typeface="Times New Roman" pitchFamily="18" charset="0"/>
              </a:rPr>
              <a:t>pH</a:t>
            </a:r>
            <a:r>
              <a:rPr lang="zh-CN" altLang="en-US" sz="2400" b="1" dirty="0" smtClean="0">
                <a:latin typeface="Times New Roman" pitchFamily="18" charset="0"/>
                <a:cs typeface="Times New Roman" pitchFamily="18" charset="0"/>
              </a:rPr>
              <a:t>，了解</a:t>
            </a:r>
            <a:r>
              <a:rPr lang="zh-CN" altLang="en-US" sz="2400" b="1" dirty="0">
                <a:latin typeface="Times New Roman" pitchFamily="18" charset="0"/>
                <a:cs typeface="Times New Roman" pitchFamily="18" charset="0"/>
              </a:rPr>
              <a:t>空气污染</a:t>
            </a:r>
            <a:r>
              <a:rPr lang="zh-CN" altLang="en-US" sz="2400" b="1" dirty="0" smtClean="0">
                <a:latin typeface="Times New Roman" pitchFamily="18" charset="0"/>
                <a:cs typeface="Times New Roman" pitchFamily="18" charset="0"/>
              </a:rPr>
              <a:t>情况，以便</a:t>
            </a:r>
            <a:r>
              <a:rPr lang="zh-CN" altLang="en-US" sz="2400" b="1" dirty="0">
                <a:latin typeface="Times New Roman" pitchFamily="18" charset="0"/>
                <a:cs typeface="Times New Roman" pitchFamily="18" charset="0"/>
              </a:rPr>
              <a:t>采取必要措施。</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）测定</a:t>
            </a:r>
            <a:r>
              <a:rPr lang="zh-CN" altLang="en-US" sz="2400" b="1" dirty="0">
                <a:latin typeface="Times New Roman" pitchFamily="18" charset="0"/>
                <a:cs typeface="Times New Roman" pitchFamily="18" charset="0"/>
              </a:rPr>
              <a:t>人体</a:t>
            </a:r>
            <a:r>
              <a:rPr lang="en-US" altLang="zh-CN" sz="2400" b="1" dirty="0" smtClean="0">
                <a:latin typeface="Times New Roman" pitchFamily="18" charset="0"/>
                <a:cs typeface="Times New Roman" pitchFamily="18" charset="0"/>
              </a:rPr>
              <a:t>pH</a:t>
            </a:r>
            <a:r>
              <a:rPr lang="zh-CN" altLang="en-US" sz="2400" b="1" dirty="0" smtClean="0">
                <a:latin typeface="Times New Roman" pitchFamily="18" charset="0"/>
                <a:cs typeface="Times New Roman" pitchFamily="18" charset="0"/>
              </a:rPr>
              <a:t>，帮助</a:t>
            </a:r>
            <a:r>
              <a:rPr lang="zh-CN" altLang="en-US" sz="2400" b="1" dirty="0">
                <a:latin typeface="Times New Roman" pitchFamily="18" charset="0"/>
                <a:cs typeface="Times New Roman" pitchFamily="18" charset="0"/>
              </a:rPr>
              <a:t>人们了解身体健康状况</a:t>
            </a:r>
            <a:r>
              <a:rPr lang="zh-CN" altLang="en-US" sz="2400" b="1" dirty="0" smtClean="0">
                <a:latin typeface="Times New Roman" pitchFamily="18" charset="0"/>
                <a:cs typeface="Times New Roman" pitchFamily="18" charset="0"/>
              </a:rPr>
              <a:t>。</a:t>
            </a:r>
            <a:endParaRPr lang="zh-CN" altLang="en-US" sz="2400" b="1" dirty="0">
              <a:latin typeface="Times New Roman" pitchFamily="18" charset="0"/>
              <a:cs typeface="Times New Roman" pitchFamily="18" charset="0"/>
            </a:endParaRPr>
          </a:p>
        </p:txBody>
      </p:sp>
      <p:sp>
        <p:nvSpPr>
          <p:cNvPr id="7" name="TextBox 6"/>
          <p:cNvSpPr txBox="1"/>
          <p:nvPr/>
        </p:nvSpPr>
        <p:spPr>
          <a:xfrm>
            <a:off x="1508520" y="2066437"/>
            <a:ext cx="4206601"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干燥、洁净的玻璃片或白瓷板</a:t>
            </a:r>
          </a:p>
        </p:txBody>
      </p:sp>
      <p:sp>
        <p:nvSpPr>
          <p:cNvPr id="10" name="TextBox 9"/>
          <p:cNvSpPr txBox="1"/>
          <p:nvPr/>
        </p:nvSpPr>
        <p:spPr>
          <a:xfrm>
            <a:off x="3709637" y="2619519"/>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试纸</a:t>
            </a:r>
          </a:p>
        </p:txBody>
      </p:sp>
      <p:sp>
        <p:nvSpPr>
          <p:cNvPr id="11" name="TextBox 10"/>
          <p:cNvSpPr txBox="1"/>
          <p:nvPr/>
        </p:nvSpPr>
        <p:spPr>
          <a:xfrm>
            <a:off x="8260980" y="2608764"/>
            <a:ext cx="173156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标准比色卡</a:t>
            </a:r>
          </a:p>
        </p:txBody>
      </p:sp>
    </p:spTree>
    <p:extLst>
      <p:ext uri="{BB962C8B-B14F-4D97-AF65-F5344CB8AC3E}">
        <p14:creationId xmlns:p14="http://schemas.microsoft.com/office/powerpoint/2010/main" xmlns="" val="3291995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20000" y="1594290"/>
            <a:ext cx="10704356" cy="4524315"/>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cs typeface="Times New Roman" pitchFamily="18" charset="0"/>
              </a:rPr>
              <a:t>pH</a:t>
            </a:r>
            <a:r>
              <a:rPr lang="zh-CN" altLang="zh-CN" sz="2400" b="1" dirty="0">
                <a:latin typeface="Times New Roman" pitchFamily="18" charset="0"/>
                <a:cs typeface="Times New Roman" pitchFamily="18" charset="0"/>
              </a:rPr>
              <a:t>试纸不能直接浸入待测</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以免</a:t>
            </a:r>
            <a:r>
              <a:rPr lang="zh-CN" altLang="zh-CN" sz="2400" b="1" dirty="0">
                <a:latin typeface="Times New Roman" pitchFamily="18" charset="0"/>
                <a:cs typeface="Times New Roman" pitchFamily="18" charset="0"/>
              </a:rPr>
              <a:t>污染试剂。</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pH</a:t>
            </a:r>
            <a:r>
              <a:rPr lang="zh-CN" altLang="zh-CN" sz="2400" b="1" dirty="0">
                <a:latin typeface="Times New Roman" pitchFamily="18" charset="0"/>
                <a:cs typeface="Times New Roman" pitchFamily="18" charset="0"/>
              </a:rPr>
              <a:t>试纸不能用水</a:t>
            </a:r>
            <a:r>
              <a:rPr lang="zh-CN" altLang="zh-CN" sz="2400" b="1" dirty="0" smtClean="0">
                <a:latin typeface="Times New Roman" pitchFamily="18" charset="0"/>
                <a:cs typeface="Times New Roman" pitchFamily="18" charset="0"/>
              </a:rPr>
              <a:t>润湿</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否则</a:t>
            </a:r>
            <a:r>
              <a:rPr lang="zh-CN" altLang="zh-CN" sz="2400" b="1" dirty="0">
                <a:latin typeface="Times New Roman" pitchFamily="18" charset="0"/>
                <a:cs typeface="Times New Roman" pitchFamily="18" charset="0"/>
              </a:rPr>
              <a:t>会导致测量结果不准确。若该溶液为酸性</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则</a:t>
            </a:r>
            <a:r>
              <a:rPr lang="en-US" altLang="zh-CN" sz="2400" b="1" dirty="0">
                <a:latin typeface="Times New Roman" pitchFamily="18" charset="0"/>
                <a:cs typeface="Times New Roman" pitchFamily="18" charset="0"/>
              </a:rPr>
              <a:t>pH</a:t>
            </a:r>
            <a:r>
              <a:rPr lang="zh-CN" altLang="zh-CN" sz="2400" b="1" dirty="0">
                <a:latin typeface="Times New Roman" pitchFamily="18" charset="0"/>
                <a:cs typeface="Times New Roman" pitchFamily="18" charset="0"/>
              </a:rPr>
              <a:t>偏</a:t>
            </a:r>
            <a:r>
              <a:rPr lang="zh-CN" altLang="zh-CN" sz="2400" b="1" dirty="0" smtClean="0">
                <a:latin typeface="Times New Roman" pitchFamily="18" charset="0"/>
                <a:cs typeface="Times New Roman" pitchFamily="18" charset="0"/>
              </a:rPr>
              <a:t>高</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若</a:t>
            </a:r>
            <a:r>
              <a:rPr lang="zh-CN" altLang="zh-CN" sz="2400" b="1" dirty="0">
                <a:latin typeface="Times New Roman" pitchFamily="18" charset="0"/>
                <a:cs typeface="Times New Roman" pitchFamily="18" charset="0"/>
              </a:rPr>
              <a:t>该溶液为碱性</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则</a:t>
            </a:r>
            <a:r>
              <a:rPr lang="en-US" altLang="zh-CN" sz="2400" b="1" dirty="0">
                <a:latin typeface="Times New Roman" pitchFamily="18" charset="0"/>
                <a:cs typeface="Times New Roman" pitchFamily="18" charset="0"/>
              </a:rPr>
              <a:t>pH</a:t>
            </a:r>
            <a:r>
              <a:rPr lang="zh-CN" altLang="zh-CN" sz="2400" b="1" dirty="0">
                <a:latin typeface="Times New Roman" pitchFamily="18" charset="0"/>
                <a:cs typeface="Times New Roman" pitchFamily="18" charset="0"/>
              </a:rPr>
              <a:t>偏</a:t>
            </a:r>
            <a:r>
              <a:rPr lang="zh-CN" altLang="zh-CN" sz="2400" b="1" dirty="0" smtClean="0">
                <a:latin typeface="Times New Roman" pitchFamily="18" charset="0"/>
                <a:cs typeface="Times New Roman" pitchFamily="18" charset="0"/>
              </a:rPr>
              <a:t>低</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若</a:t>
            </a:r>
            <a:r>
              <a:rPr lang="zh-CN" altLang="zh-CN" sz="2400" b="1" dirty="0">
                <a:latin typeface="Times New Roman" pitchFamily="18" charset="0"/>
                <a:cs typeface="Times New Roman" pitchFamily="18" charset="0"/>
              </a:rPr>
              <a:t>该溶液为中性</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则</a:t>
            </a:r>
            <a:r>
              <a:rPr lang="zh-CN" altLang="zh-CN" sz="2400" b="1" dirty="0">
                <a:latin typeface="Times New Roman" pitchFamily="18" charset="0"/>
                <a:cs typeface="Times New Roman" pitchFamily="18" charset="0"/>
              </a:rPr>
              <a:t>无影响。</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半分钟内显色读数。</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pH</a:t>
            </a:r>
            <a:r>
              <a:rPr lang="zh-CN" altLang="zh-CN" sz="2400" b="1" dirty="0">
                <a:latin typeface="Times New Roman" pitchFamily="18" charset="0"/>
                <a:cs typeface="Times New Roman" pitchFamily="18" charset="0"/>
              </a:rPr>
              <a:t>试纸测出的</a:t>
            </a:r>
            <a:r>
              <a:rPr lang="en-US" altLang="zh-CN" sz="2400" b="1" dirty="0">
                <a:latin typeface="Times New Roman" pitchFamily="18" charset="0"/>
                <a:cs typeface="Times New Roman" pitchFamily="18" charset="0"/>
              </a:rPr>
              <a:t>pH</a:t>
            </a:r>
            <a:r>
              <a:rPr lang="zh-CN" altLang="zh-CN" sz="2400" b="1" dirty="0">
                <a:latin typeface="Times New Roman" pitchFamily="18" charset="0"/>
                <a:cs typeface="Times New Roman" pitchFamily="18" charset="0"/>
              </a:rPr>
              <a:t>取整数。</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5</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正常</a:t>
            </a:r>
            <a:r>
              <a:rPr lang="zh-CN" altLang="zh-CN" sz="2400" b="1" dirty="0">
                <a:latin typeface="Times New Roman" pitchFamily="18" charset="0"/>
                <a:cs typeface="Times New Roman" pitchFamily="18" charset="0"/>
              </a:rPr>
              <a:t>雨水的</a:t>
            </a:r>
            <a:r>
              <a:rPr lang="en-US" altLang="zh-CN" sz="2400" b="1" dirty="0">
                <a:latin typeface="Times New Roman" pitchFamily="18" charset="0"/>
                <a:cs typeface="Times New Roman" pitchFamily="18" charset="0"/>
              </a:rPr>
              <a:t>pH</a:t>
            </a:r>
            <a:r>
              <a:rPr lang="zh-CN" altLang="zh-CN" sz="2400" b="1" dirty="0">
                <a:latin typeface="Times New Roman" pitchFamily="18" charset="0"/>
                <a:cs typeface="Times New Roman" pitchFamily="18" charset="0"/>
              </a:rPr>
              <a:t>约为</a:t>
            </a:r>
            <a:r>
              <a:rPr lang="en-US" altLang="zh-CN" sz="2400" b="1" dirty="0">
                <a:latin typeface="Times New Roman" pitchFamily="18" charset="0"/>
                <a:cs typeface="Times New Roman" pitchFamily="18" charset="0"/>
              </a:rPr>
              <a:t>5.6</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因为溶有</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气</a:t>
            </a:r>
            <a:r>
              <a:rPr lang="zh-CN" altLang="zh-CN" sz="2400" b="1" dirty="0">
                <a:latin typeface="宋体" pitchFamily="2" charset="-122"/>
                <a:ea typeface="宋体" pitchFamily="2" charset="-122"/>
                <a:cs typeface="Times New Roman" pitchFamily="18" charset="0"/>
              </a:rPr>
              <a:t>体</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pH&lt;5.6</a:t>
            </a:r>
            <a:r>
              <a:rPr lang="zh-CN" altLang="zh-CN" sz="2400" b="1" dirty="0">
                <a:latin typeface="Times New Roman" pitchFamily="18" charset="0"/>
                <a:cs typeface="Times New Roman" pitchFamily="18" charset="0"/>
              </a:rPr>
              <a:t>的雨水被称为</a:t>
            </a:r>
            <a:r>
              <a:rPr lang="zh-CN" altLang="zh-CN" sz="2400" b="1" dirty="0" smtClean="0">
                <a:latin typeface="Times New Roman" pitchFamily="18" charset="0"/>
                <a:cs typeface="Times New Roman" pitchFamily="18" charset="0"/>
              </a:rPr>
              <a:t>酸雨</a:t>
            </a:r>
            <a:r>
              <a:rPr lang="zh-CN" altLang="en-US" sz="2400" b="1" dirty="0" smtClean="0">
                <a:latin typeface="Times New Roman" pitchFamily="18" charset="0"/>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8107020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9" name="TextBox 18"/>
          <p:cNvSpPr txBox="1"/>
          <p:nvPr/>
        </p:nvSpPr>
        <p:spPr>
          <a:xfrm>
            <a:off x="855783" y="1097596"/>
            <a:ext cx="5892798"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2  </a:t>
            </a:r>
            <a:r>
              <a:rPr lang="zh-CN" altLang="en-US" sz="2400" b="1" dirty="0" smtClean="0">
                <a:solidFill>
                  <a:schemeClr val="accent2"/>
                </a:solidFill>
                <a:latin typeface="Times New Roman" pitchFamily="18" charset="0"/>
                <a:ea typeface="黑体" pitchFamily="49" charset="-122"/>
              </a:rPr>
              <a:t>常见</a:t>
            </a:r>
            <a:r>
              <a:rPr lang="zh-CN" altLang="en-US" sz="2400" b="1" dirty="0">
                <a:solidFill>
                  <a:schemeClr val="accent2"/>
                </a:solidFill>
                <a:latin typeface="Times New Roman" pitchFamily="18" charset="0"/>
                <a:ea typeface="黑体" pitchFamily="49" charset="-122"/>
              </a:rPr>
              <a:t>酸的性质及用途</a:t>
            </a:r>
          </a:p>
        </p:txBody>
      </p:sp>
      <p:graphicFrame>
        <p:nvGraphicFramePr>
          <p:cNvPr id="2" name="表格 1"/>
          <p:cNvGraphicFramePr>
            <a:graphicFrameLocks noGrp="1"/>
          </p:cNvGraphicFramePr>
          <p:nvPr>
            <p:extLst>
              <p:ext uri="{D42A27DB-BD31-4B8C-83A1-F6EECF244321}">
                <p14:modId xmlns:p14="http://schemas.microsoft.com/office/powerpoint/2010/main" xmlns="" val="55293473"/>
              </p:ext>
            </p:extLst>
          </p:nvPr>
        </p:nvGraphicFramePr>
        <p:xfrm>
          <a:off x="564444" y="1724599"/>
          <a:ext cx="11142134" cy="4751097"/>
        </p:xfrm>
        <a:graphic>
          <a:graphicData uri="http://schemas.openxmlformats.org/drawingml/2006/table">
            <a:tbl>
              <a:tblPr firstRow="1" bandRow="1">
                <a:tableStyleId>{5940675A-B579-460E-94D1-54222C63F5DA}</a:tableStyleId>
              </a:tblPr>
              <a:tblGrid>
                <a:gridCol w="2009422"/>
                <a:gridCol w="3522134"/>
                <a:gridCol w="5610578"/>
              </a:tblGrid>
              <a:tr h="608339">
                <a:tc>
                  <a:txBody>
                    <a:bodyPr/>
                    <a:lstStyle/>
                    <a:p>
                      <a:pPr algn="ctr">
                        <a:lnSpc>
                          <a:spcPct val="150000"/>
                        </a:lnSpc>
                      </a:pP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浓盐酸</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浓硫酸</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08339">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Times New Roman" pitchFamily="18" charset="0"/>
                        </a:rPr>
                        <a:t>化学式</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en-US" altLang="zh-CN" sz="2000" b="1" kern="1200" dirty="0" err="1" smtClean="0">
                          <a:solidFill>
                            <a:schemeClr val="tx1"/>
                          </a:solidFill>
                          <a:effectLst/>
                          <a:latin typeface="Times New Roman" pitchFamily="18" charset="0"/>
                          <a:ea typeface="+mn-ea"/>
                          <a:cs typeface="Times New Roman" pitchFamily="18" charset="0"/>
                        </a:rPr>
                        <a:t>HCl</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50000"/>
                        </a:lnSpc>
                      </a:pPr>
                      <a:r>
                        <a:rPr lang="en-US" altLang="zh-CN" sz="2000" b="1" dirty="0" smtClean="0">
                          <a:latin typeface="Times New Roman" pitchFamily="18" charset="0"/>
                          <a:cs typeface="Times New Roman" pitchFamily="18" charset="0"/>
                        </a:rPr>
                        <a:t>H</a:t>
                      </a:r>
                      <a:r>
                        <a:rPr lang="en-US" altLang="zh-CN" sz="2000" b="1" baseline="-25000" dirty="0" smtClean="0">
                          <a:latin typeface="Times New Roman" pitchFamily="18" charset="0"/>
                          <a:cs typeface="Times New Roman" pitchFamily="18" charset="0"/>
                        </a:rPr>
                        <a:t>2</a:t>
                      </a:r>
                      <a:r>
                        <a:rPr lang="en-US" altLang="zh-CN" sz="2000" b="1" dirty="0" smtClean="0">
                          <a:latin typeface="Times New Roman" pitchFamily="18" charset="0"/>
                          <a:cs typeface="Times New Roman" pitchFamily="18" charset="0"/>
                        </a:rPr>
                        <a:t>SO</a:t>
                      </a:r>
                      <a:r>
                        <a:rPr lang="en-US" altLang="zh-CN" sz="2000" b="1" baseline="-25000" dirty="0" smtClean="0">
                          <a:latin typeface="Times New Roman" pitchFamily="18" charset="0"/>
                          <a:cs typeface="Times New Roman" pitchFamily="18" charset="0"/>
                        </a:rPr>
                        <a:t>4</a:t>
                      </a:r>
                      <a:endParaRPr lang="zh-CN" altLang="en-US" sz="2000" b="1" baseline="-250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状态</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Times New Roman" pitchFamily="18" charset="0"/>
                          <a:cs typeface="Times New Roman" pitchFamily="18" charset="0"/>
                        </a:rPr>
                        <a:t>无色液体、有刺激性气味</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kern="1200" dirty="0" smtClean="0">
                          <a:solidFill>
                            <a:schemeClr val="tx1"/>
                          </a:solidFill>
                          <a:effectLst/>
                          <a:latin typeface="Times New Roman" pitchFamily="18" charset="0"/>
                          <a:ea typeface="+mn-ea"/>
                          <a:cs typeface="Times New Roman" pitchFamily="18" charset="0"/>
                        </a:rPr>
                        <a:t>无色、无味、黏稠的油状液体</a:t>
                      </a:r>
                      <a:endParaRPr lang="zh-CN" altLang="en-US" sz="2000" b="1"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特点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Times New Roman" pitchFamily="18" charset="0"/>
                          <a:cs typeface="Times New Roman" pitchFamily="18" charset="0"/>
                        </a:rPr>
                        <a:t>浓盐酸具有</a:t>
                      </a:r>
                      <a:r>
                        <a:rPr lang="en-US" altLang="zh-CN" sz="2000" b="1" dirty="0" smtClean="0">
                          <a:latin typeface="Times New Roman" pitchFamily="18" charset="0"/>
                          <a:cs typeface="Times New Roman" pitchFamily="18" charset="0"/>
                        </a:rPr>
                        <a:t>____________</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Times New Roman" pitchFamily="18" charset="0"/>
                          <a:cs typeface="Times New Roman" pitchFamily="18" charset="0"/>
                        </a:rPr>
                        <a:t>（</a:t>
                      </a:r>
                      <a:r>
                        <a:rPr lang="en-US" altLang="zh-CN" sz="2000" b="1" dirty="0" smtClean="0">
                          <a:latin typeface="Times New Roman" pitchFamily="18" charset="0"/>
                          <a:cs typeface="Times New Roman" pitchFamily="18" charset="0"/>
                        </a:rPr>
                        <a:t>1</a:t>
                      </a:r>
                      <a:r>
                        <a:rPr lang="zh-CN" altLang="en-US" sz="2000" b="1" dirty="0" smtClean="0">
                          <a:latin typeface="Times New Roman" pitchFamily="18" charset="0"/>
                          <a:cs typeface="Times New Roman" pitchFamily="18" charset="0"/>
                        </a:rPr>
                        <a:t>）浓硫酸具有</a:t>
                      </a:r>
                      <a:r>
                        <a:rPr lang="zh-CN" altLang="en-US" sz="2000" b="1" u="sng" dirty="0" smtClean="0">
                          <a:latin typeface="Times New Roman" pitchFamily="18" charset="0"/>
                          <a:cs typeface="Times New Roman" pitchFamily="18" charset="0"/>
                        </a:rPr>
                        <a:t>　　　　</a:t>
                      </a:r>
                      <a:r>
                        <a:rPr lang="en-US" altLang="zh-CN" sz="2000" b="1" dirty="0" smtClean="0">
                          <a:latin typeface="宋体" pitchFamily="2" charset="-122"/>
                          <a:ea typeface="宋体" pitchFamily="2" charset="-122"/>
                          <a:cs typeface="Times New Roman" pitchFamily="18" charset="0"/>
                        </a:rPr>
                        <a:t>(</a:t>
                      </a:r>
                      <a:r>
                        <a:rPr lang="zh-CN" altLang="en-US" sz="2000" b="1" dirty="0" smtClean="0">
                          <a:latin typeface="宋体" pitchFamily="2" charset="-122"/>
                          <a:ea typeface="宋体" pitchFamily="2" charset="-122"/>
                          <a:cs typeface="Times New Roman" pitchFamily="18" charset="0"/>
                        </a:rPr>
                        <a:t>物理性质</a:t>
                      </a:r>
                      <a:r>
                        <a:rPr lang="en-US" altLang="zh-CN" sz="2000" b="1" dirty="0" smtClean="0">
                          <a:latin typeface="宋体" pitchFamily="2" charset="-122"/>
                          <a:ea typeface="宋体" pitchFamily="2" charset="-122"/>
                          <a:cs typeface="Times New Roman" pitchFamily="18" charset="0"/>
                        </a:rPr>
                        <a:t>)</a:t>
                      </a: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Times New Roman" pitchFamily="18" charset="0"/>
                          <a:cs typeface="Times New Roman" pitchFamily="18" charset="0"/>
                        </a:rPr>
                        <a:t>（</a:t>
                      </a:r>
                      <a:r>
                        <a:rPr lang="en-US" altLang="zh-CN" sz="2000" b="1" dirty="0" smtClean="0">
                          <a:latin typeface="Times New Roman" pitchFamily="18" charset="0"/>
                          <a:cs typeface="Times New Roman" pitchFamily="18" charset="0"/>
                        </a:rPr>
                        <a:t>2</a:t>
                      </a:r>
                      <a:r>
                        <a:rPr lang="zh-CN" altLang="en-US" sz="2000" b="1" dirty="0" smtClean="0">
                          <a:latin typeface="Times New Roman" pitchFamily="18" charset="0"/>
                          <a:cs typeface="Times New Roman" pitchFamily="18" charset="0"/>
                        </a:rPr>
                        <a:t>）浓硫酸具有</a:t>
                      </a:r>
                      <a:r>
                        <a:rPr lang="zh-CN" altLang="en-US" sz="2000" b="1" u="sng" dirty="0" smtClean="0">
                          <a:latin typeface="Times New Roman" pitchFamily="18" charset="0"/>
                          <a:cs typeface="Times New Roman" pitchFamily="18" charset="0"/>
                        </a:rPr>
                        <a:t> 　　　　　　　      </a:t>
                      </a:r>
                      <a:r>
                        <a:rPr lang="en-US" altLang="zh-CN" sz="2000" b="1" dirty="0" smtClean="0">
                          <a:latin typeface="宋体" pitchFamily="2" charset="-122"/>
                          <a:ea typeface="宋体" pitchFamily="2" charset="-122"/>
                          <a:cs typeface="Times New Roman" pitchFamily="18" charset="0"/>
                        </a:rPr>
                        <a:t>(</a:t>
                      </a:r>
                      <a:r>
                        <a:rPr lang="zh-CN" altLang="en-US" sz="2000" b="1" dirty="0" smtClean="0">
                          <a:latin typeface="宋体" pitchFamily="2" charset="-122"/>
                          <a:ea typeface="宋体" pitchFamily="2" charset="-122"/>
                          <a:cs typeface="Times New Roman" pitchFamily="18" charset="0"/>
                        </a:rPr>
                        <a:t>化学性质）</a:t>
                      </a:r>
                      <a:endParaRPr lang="en-US" altLang="zh-CN" sz="2000" b="1" dirty="0" smtClean="0">
                        <a:latin typeface="宋体" pitchFamily="2" charset="-122"/>
                        <a:ea typeface="宋体" pitchFamily="2" charset="-122"/>
                        <a:cs typeface="Times New Roman" pitchFamily="18"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Times New Roman" pitchFamily="18" charset="0"/>
                          <a:cs typeface="Times New Roman" pitchFamily="18" charset="0"/>
                        </a:rPr>
                        <a:t>（</a:t>
                      </a:r>
                      <a:r>
                        <a:rPr lang="en-US" altLang="zh-CN" sz="2000" b="1" dirty="0" smtClean="0">
                          <a:latin typeface="Times New Roman" pitchFamily="18" charset="0"/>
                          <a:cs typeface="Times New Roman" pitchFamily="18" charset="0"/>
                        </a:rPr>
                        <a:t>3</a:t>
                      </a:r>
                      <a:r>
                        <a:rPr lang="zh-CN" altLang="en-US" sz="2000" b="1" dirty="0" smtClean="0">
                          <a:latin typeface="Times New Roman" pitchFamily="18" charset="0"/>
                          <a:cs typeface="Times New Roman" pitchFamily="18" charset="0"/>
                        </a:rPr>
                        <a:t>）浓硫酸溶于水时会</a:t>
                      </a:r>
                      <a:r>
                        <a:rPr lang="en-US" altLang="zh-CN" sz="2000" b="1" dirty="0" smtClean="0">
                          <a:latin typeface="Times New Roman" pitchFamily="18" charset="0"/>
                          <a:cs typeface="Times New Roman" pitchFamily="18" charset="0"/>
                        </a:rPr>
                        <a:t>____________</a:t>
                      </a:r>
                      <a:endParaRPr lang="zh-CN" altLang="en-US" sz="2000" b="1" u="sng"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敞口放置的变化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1B0F0"/>
                    </a:solidFill>
                  </a:tcPr>
                </a:tc>
                <a:tc>
                  <a:txBody>
                    <a:bodyPr/>
                    <a:lstStyle/>
                    <a:p>
                      <a:pPr algn="just">
                        <a:lnSpc>
                          <a:spcPct val="150000"/>
                        </a:lnSpc>
                      </a:pPr>
                      <a:r>
                        <a:rPr lang="zh-CN" altLang="en-US" sz="2000" b="1" dirty="0" smtClean="0">
                          <a:latin typeface="Times New Roman" pitchFamily="18" charset="0"/>
                          <a:cs typeface="Times New Roman" pitchFamily="18" charset="0"/>
                        </a:rPr>
                        <a:t>质量</a:t>
                      </a:r>
                      <a:r>
                        <a:rPr lang="zh-CN" altLang="en-US" sz="2000" b="1" u="sng" dirty="0" smtClean="0">
                          <a:latin typeface="Times New Roman" pitchFamily="18" charset="0"/>
                          <a:cs typeface="Times New Roman" pitchFamily="18" charset="0"/>
                        </a:rPr>
                        <a:t> 　　      </a:t>
                      </a:r>
                      <a:r>
                        <a:rPr lang="zh-CN" altLang="en-US" sz="2000" b="1" dirty="0" smtClean="0">
                          <a:latin typeface="Times New Roman" pitchFamily="18" charset="0"/>
                          <a:cs typeface="Times New Roman" pitchFamily="18" charset="0"/>
                        </a:rPr>
                        <a:t>，溶质减少，溶剂不变，溶质质量分数</a:t>
                      </a:r>
                      <a:r>
                        <a:rPr lang="en-US" altLang="zh-CN" sz="2000" b="1" u="none" dirty="0" smtClean="0">
                          <a:latin typeface="Times New Roman" pitchFamily="18" charset="0"/>
                          <a:cs typeface="Times New Roman" pitchFamily="18" charset="0"/>
                        </a:rPr>
                        <a:t>______</a:t>
                      </a:r>
                      <a:r>
                        <a:rPr lang="en-US" altLang="zh-CN" sz="2000" b="1" dirty="0" smtClean="0">
                          <a:latin typeface="宋体" pitchFamily="2" charset="-122"/>
                          <a:ea typeface="宋体" pitchFamily="2" charset="-122"/>
                          <a:cs typeface="Times New Roman" pitchFamily="18" charset="0"/>
                        </a:rPr>
                        <a:t>(</a:t>
                      </a:r>
                      <a:r>
                        <a:rPr lang="zh-CN" altLang="en-US" sz="2000" b="1" dirty="0" smtClean="0">
                          <a:latin typeface="宋体" pitchFamily="2" charset="-122"/>
                          <a:ea typeface="宋体" pitchFamily="2" charset="-122"/>
                          <a:cs typeface="Times New Roman" pitchFamily="18" charset="0"/>
                        </a:rPr>
                        <a:t>挥发性</a:t>
                      </a:r>
                      <a:r>
                        <a:rPr lang="en-US" altLang="zh-CN" sz="2000" b="1" dirty="0" smtClean="0">
                          <a:latin typeface="宋体" pitchFamily="2" charset="-122"/>
                          <a:ea typeface="宋体" pitchFamily="2" charset="-122"/>
                          <a:cs typeface="Times New Roman" pitchFamily="18" charset="0"/>
                        </a:rPr>
                        <a:t>) </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Times New Roman" pitchFamily="18" charset="0"/>
                          <a:cs typeface="Times New Roman" pitchFamily="18" charset="0"/>
                        </a:rPr>
                        <a:t>质量</a:t>
                      </a:r>
                      <a:r>
                        <a:rPr lang="zh-CN" altLang="en-US" sz="2000" b="1" u="sng" dirty="0" smtClean="0">
                          <a:latin typeface="Times New Roman" pitchFamily="18" charset="0"/>
                          <a:cs typeface="Times New Roman" pitchFamily="18" charset="0"/>
                        </a:rPr>
                        <a:t> 　　</a:t>
                      </a:r>
                      <a:r>
                        <a:rPr lang="zh-CN" altLang="en-US" sz="2000" b="1" u="sng" dirty="0" smtClean="0">
                          <a:latin typeface="宋体" pitchFamily="2" charset="-122"/>
                          <a:ea typeface="宋体" pitchFamily="2" charset="-122"/>
                          <a:cs typeface="Times New Roman" pitchFamily="18" charset="0"/>
                        </a:rPr>
                        <a:t>　　</a:t>
                      </a:r>
                      <a:r>
                        <a:rPr lang="zh-CN" altLang="en-US" sz="2000" b="1" dirty="0" smtClean="0">
                          <a:latin typeface="宋体" pitchFamily="2" charset="-122"/>
                          <a:ea typeface="宋体" pitchFamily="2" charset="-122"/>
                          <a:cs typeface="Times New Roman" pitchFamily="18" charset="0"/>
                        </a:rPr>
                        <a:t>，溶质不变，溶剂增多，溶质质量分数</a:t>
                      </a:r>
                      <a:r>
                        <a:rPr lang="zh-CN" altLang="en-US" sz="2000" b="1" u="sng" dirty="0" smtClean="0">
                          <a:latin typeface="宋体" pitchFamily="2" charset="-122"/>
                          <a:ea typeface="宋体" pitchFamily="2" charset="-122"/>
                          <a:cs typeface="Times New Roman" pitchFamily="18" charset="0"/>
                        </a:rPr>
                        <a:t> 　　　　</a:t>
                      </a:r>
                      <a:r>
                        <a:rPr lang="en-US" altLang="zh-CN" sz="2000" b="1" dirty="0" smtClean="0">
                          <a:latin typeface="宋体" pitchFamily="2" charset="-122"/>
                          <a:ea typeface="宋体" pitchFamily="2" charset="-122"/>
                          <a:cs typeface="Times New Roman" pitchFamily="18" charset="0"/>
                        </a:rPr>
                        <a:t>(</a:t>
                      </a:r>
                      <a:r>
                        <a:rPr lang="zh-CN" altLang="en-US" sz="2000" b="1" dirty="0" smtClean="0">
                          <a:latin typeface="宋体" pitchFamily="2" charset="-122"/>
                          <a:ea typeface="宋体" pitchFamily="2" charset="-122"/>
                          <a:cs typeface="Times New Roman" pitchFamily="18" charset="0"/>
                        </a:rPr>
                        <a:t>吸水性</a:t>
                      </a:r>
                      <a:r>
                        <a:rPr lang="en-US" altLang="zh-CN" sz="2000" b="1" dirty="0" smtClean="0">
                          <a:latin typeface="宋体" pitchFamily="2" charset="-122"/>
                          <a:ea typeface="宋体" pitchFamily="2" charset="-122"/>
                          <a:cs typeface="Times New Roman" pitchFamily="18" charset="0"/>
                        </a:rPr>
                        <a:t>) </a:t>
                      </a:r>
                      <a:endParaRPr lang="zh-CN" altLang="en-US" sz="2000" b="1" dirty="0" smtClean="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bl>
          </a:graphicData>
        </a:graphic>
      </p:graphicFrame>
      <p:sp>
        <p:nvSpPr>
          <p:cNvPr id="15" name="TextBox 14"/>
          <p:cNvSpPr txBox="1"/>
          <p:nvPr/>
        </p:nvSpPr>
        <p:spPr>
          <a:xfrm>
            <a:off x="4538762" y="4113059"/>
            <a:ext cx="958917"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挥发性</a:t>
            </a:r>
          </a:p>
        </p:txBody>
      </p:sp>
      <p:sp>
        <p:nvSpPr>
          <p:cNvPr id="17" name="TextBox 16"/>
          <p:cNvSpPr txBox="1"/>
          <p:nvPr/>
        </p:nvSpPr>
        <p:spPr>
          <a:xfrm>
            <a:off x="8181949" y="3611348"/>
            <a:ext cx="958917"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吸水性</a:t>
            </a:r>
          </a:p>
        </p:txBody>
      </p:sp>
      <p:sp>
        <p:nvSpPr>
          <p:cNvPr id="18" name="TextBox 17"/>
          <p:cNvSpPr txBox="1"/>
          <p:nvPr/>
        </p:nvSpPr>
        <p:spPr>
          <a:xfrm>
            <a:off x="8170668" y="4071808"/>
            <a:ext cx="2249334"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脱水性或强腐蚀性</a:t>
            </a:r>
          </a:p>
        </p:txBody>
      </p:sp>
      <p:sp>
        <p:nvSpPr>
          <p:cNvPr id="28" name="TextBox 27"/>
          <p:cNvSpPr txBox="1"/>
          <p:nvPr/>
        </p:nvSpPr>
        <p:spPr>
          <a:xfrm>
            <a:off x="8942942" y="4562230"/>
            <a:ext cx="1475084"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放出大量热</a:t>
            </a:r>
          </a:p>
        </p:txBody>
      </p:sp>
      <p:sp>
        <p:nvSpPr>
          <p:cNvPr id="29" name="TextBox 28"/>
          <p:cNvSpPr txBox="1"/>
          <p:nvPr/>
        </p:nvSpPr>
        <p:spPr>
          <a:xfrm>
            <a:off x="3429187" y="5083903"/>
            <a:ext cx="700833"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减小</a:t>
            </a:r>
          </a:p>
        </p:txBody>
      </p:sp>
      <p:sp>
        <p:nvSpPr>
          <p:cNvPr id="30" name="TextBox 29"/>
          <p:cNvSpPr txBox="1"/>
          <p:nvPr/>
        </p:nvSpPr>
        <p:spPr>
          <a:xfrm>
            <a:off x="2725015" y="6014591"/>
            <a:ext cx="700833"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减小</a:t>
            </a:r>
          </a:p>
        </p:txBody>
      </p:sp>
      <p:sp>
        <p:nvSpPr>
          <p:cNvPr id="31" name="TextBox 30"/>
          <p:cNvSpPr txBox="1"/>
          <p:nvPr/>
        </p:nvSpPr>
        <p:spPr>
          <a:xfrm>
            <a:off x="6939713" y="5272669"/>
            <a:ext cx="700833"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变大</a:t>
            </a:r>
          </a:p>
        </p:txBody>
      </p:sp>
      <p:sp>
        <p:nvSpPr>
          <p:cNvPr id="33" name="TextBox 32"/>
          <p:cNvSpPr txBox="1"/>
          <p:nvPr/>
        </p:nvSpPr>
        <p:spPr>
          <a:xfrm>
            <a:off x="7175066" y="5749084"/>
            <a:ext cx="700833"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减小</a:t>
            </a:r>
          </a:p>
        </p:txBody>
      </p:sp>
    </p:spTree>
    <p:extLst>
      <p:ext uri="{BB962C8B-B14F-4D97-AF65-F5344CB8AC3E}">
        <p14:creationId xmlns:p14="http://schemas.microsoft.com/office/powerpoint/2010/main" xmlns="" val="9542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randombar(horizontal)">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randombar(horizontal)">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randombar(horizontal)">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28" grpId="0"/>
      <p:bldP spid="29" grpId="0"/>
      <p:bldP spid="30" grpId="0"/>
      <p:bldP spid="31"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9" name="TextBox 18"/>
          <p:cNvSpPr txBox="1"/>
          <p:nvPr/>
        </p:nvSpPr>
        <p:spPr>
          <a:xfrm>
            <a:off x="10707182" y="1297651"/>
            <a:ext cx="988107" cy="400110"/>
          </a:xfrm>
          <a:prstGeom prst="rect">
            <a:avLst/>
          </a:prstGeom>
          <a:noFill/>
        </p:spPr>
        <p:txBody>
          <a:bodyPr wrap="square" rtlCol="0">
            <a:spAutoFit/>
          </a:bodyPr>
          <a:lstStyle/>
          <a:p>
            <a:pPr algn="r"/>
            <a:r>
              <a:rPr lang="zh-CN" altLang="en-US" sz="2000" b="1" dirty="0" smtClean="0">
                <a:latin typeface="宋体" pitchFamily="2" charset="-122"/>
                <a:ea typeface="宋体" pitchFamily="2" charset="-122"/>
              </a:rPr>
              <a:t>续表</a:t>
            </a:r>
            <a:endParaRPr lang="zh-CN" altLang="en-US" sz="2000" b="1" dirty="0">
              <a:latin typeface="宋体" pitchFamily="2" charset="-122"/>
              <a:ea typeface="宋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148330814"/>
              </p:ext>
            </p:extLst>
          </p:nvPr>
        </p:nvGraphicFramePr>
        <p:xfrm>
          <a:off x="428977" y="1724599"/>
          <a:ext cx="11277601" cy="4585979"/>
        </p:xfrm>
        <a:graphic>
          <a:graphicData uri="http://schemas.openxmlformats.org/drawingml/2006/table">
            <a:tbl>
              <a:tblPr firstRow="1" bandRow="1">
                <a:tableStyleId>{5940675A-B579-460E-94D1-54222C63F5DA}</a:tableStyleId>
              </a:tblPr>
              <a:tblGrid>
                <a:gridCol w="674143"/>
                <a:gridCol w="2148080"/>
                <a:gridCol w="8455378"/>
              </a:tblGrid>
              <a:tr h="608339">
                <a:tc>
                  <a:txBody>
                    <a:bodyPr/>
                    <a:lstStyle/>
                    <a:p>
                      <a:pPr algn="ctr">
                        <a:lnSpc>
                          <a:spcPct val="150000"/>
                        </a:lnSpc>
                      </a:pP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浓盐酸</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浓硫酸</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2433356">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注意事项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1B0F0"/>
                    </a:solidFill>
                  </a:tcPr>
                </a:tc>
                <a:tc>
                  <a:txBody>
                    <a:bodyPr/>
                    <a:lstStyle/>
                    <a:p>
                      <a:pPr algn="just">
                        <a:lnSpc>
                          <a:spcPct val="150000"/>
                        </a:lnSpc>
                      </a:pPr>
                      <a:r>
                        <a:rPr lang="zh-CN" altLang="en-US" sz="2000" b="1" dirty="0" smtClean="0">
                          <a:latin typeface="宋体" pitchFamily="2" charset="-122"/>
                          <a:ea typeface="宋体" pitchFamily="2" charset="-122"/>
                          <a:cs typeface="Times New Roman" pitchFamily="18" charset="0"/>
                        </a:rPr>
                        <a:t>打开浓盐酸的瓶塞，会有</a:t>
                      </a:r>
                      <a:r>
                        <a:rPr lang="en-US" altLang="zh-CN" sz="2000" b="1" dirty="0" smtClean="0">
                          <a:latin typeface="宋体" pitchFamily="2" charset="-122"/>
                          <a:ea typeface="宋体" pitchFamily="2" charset="-122"/>
                          <a:cs typeface="Times New Roman" pitchFamily="18" charset="0"/>
                        </a:rPr>
                        <a:t>_______</a:t>
                      </a:r>
                      <a:r>
                        <a:rPr lang="zh-CN" altLang="en-US" sz="2000" b="1" dirty="0" smtClean="0">
                          <a:latin typeface="宋体" pitchFamily="2" charset="-122"/>
                          <a:ea typeface="宋体" pitchFamily="2" charset="-122"/>
                          <a:cs typeface="Times New Roman" pitchFamily="18" charset="0"/>
                        </a:rPr>
                        <a:t>出现，是因为挥发出的氯化氢气体与空气中的水蒸气形成了盐酸的小液滴 </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just">
                        <a:lnSpc>
                          <a:spcPct val="150000"/>
                        </a:lnSpc>
                      </a:pPr>
                      <a:endParaRPr lang="en-US" altLang="zh-CN" sz="2000" b="1" dirty="0" smtClean="0">
                        <a:latin typeface="Times New Roman" pitchFamily="18" charset="0"/>
                        <a:ea typeface="宋体" pitchFamily="2" charset="-122"/>
                        <a:cs typeface="Times New Roman" pitchFamily="18" charset="0"/>
                      </a:endParaRPr>
                    </a:p>
                    <a:p>
                      <a:pPr algn="just">
                        <a:lnSpc>
                          <a:spcPct val="150000"/>
                        </a:lnSpc>
                      </a:pPr>
                      <a:endParaRPr lang="en-US" altLang="zh-CN" sz="2000" b="1" dirty="0" smtClean="0">
                        <a:latin typeface="Times New Roman" pitchFamily="18" charset="0"/>
                        <a:ea typeface="宋体" pitchFamily="2" charset="-122"/>
                        <a:cs typeface="Times New Roman" pitchFamily="18" charset="0"/>
                      </a:endParaRPr>
                    </a:p>
                    <a:p>
                      <a:pPr algn="just">
                        <a:lnSpc>
                          <a:spcPct val="150000"/>
                        </a:lnSpc>
                      </a:pPr>
                      <a:endParaRPr lang="en-US" altLang="zh-CN" sz="2000" b="1" dirty="0" smtClean="0">
                        <a:latin typeface="Times New Roman" pitchFamily="18" charset="0"/>
                        <a:ea typeface="宋体" pitchFamily="2" charset="-122"/>
                        <a:cs typeface="Times New Roman" pitchFamily="18" charset="0"/>
                      </a:endParaRPr>
                    </a:p>
                    <a:p>
                      <a:pPr algn="just">
                        <a:lnSpc>
                          <a:spcPct val="150000"/>
                        </a:lnSpc>
                      </a:pPr>
                      <a:endParaRPr lang="en-US" altLang="zh-CN" sz="2000" b="1" dirty="0" smtClean="0">
                        <a:latin typeface="Times New Roman" pitchFamily="18" charset="0"/>
                        <a:ea typeface="宋体" pitchFamily="2" charset="-122"/>
                        <a:cs typeface="Times New Roman" pitchFamily="18" charset="0"/>
                      </a:endParaRPr>
                    </a:p>
                    <a:p>
                      <a:pPr algn="just">
                        <a:lnSpc>
                          <a:spcPct val="150000"/>
                        </a:lnSpc>
                      </a:pPr>
                      <a:endParaRPr lang="en-US" altLang="zh-CN" sz="1800" b="1" dirty="0" smtClean="0">
                        <a:latin typeface="Times New Roman" pitchFamily="18" charset="0"/>
                        <a:ea typeface="宋体" pitchFamily="2" charset="-122"/>
                        <a:cs typeface="Times New Roman" pitchFamily="18" charset="0"/>
                      </a:endParaRPr>
                    </a:p>
                    <a:p>
                      <a:pPr algn="just">
                        <a:lnSpc>
                          <a:spcPct val="150000"/>
                        </a:lnSpc>
                      </a:pPr>
                      <a:r>
                        <a:rPr lang="zh-CN" altLang="en-US" sz="1800" b="1" dirty="0" smtClean="0">
                          <a:latin typeface="Times New Roman" pitchFamily="18" charset="0"/>
                          <a:ea typeface="宋体" pitchFamily="2" charset="-122"/>
                          <a:cs typeface="Times New Roman" pitchFamily="18" charset="0"/>
                        </a:rPr>
                        <a:t>（</a:t>
                      </a:r>
                      <a:r>
                        <a:rPr lang="en-US" altLang="zh-CN" sz="1800" b="1" dirty="0" smtClean="0">
                          <a:latin typeface="Times New Roman" pitchFamily="18" charset="0"/>
                          <a:ea typeface="宋体" pitchFamily="2" charset="-122"/>
                          <a:cs typeface="Times New Roman" pitchFamily="18" charset="0"/>
                        </a:rPr>
                        <a:t>3</a:t>
                      </a:r>
                      <a:r>
                        <a:rPr lang="zh-CN" altLang="en-US" sz="1800" b="1" dirty="0" smtClean="0">
                          <a:latin typeface="Times New Roman" pitchFamily="18" charset="0"/>
                          <a:ea typeface="宋体" pitchFamily="2" charset="-122"/>
                          <a:cs typeface="Times New Roman" pitchFamily="18" charset="0"/>
                        </a:rPr>
                        <a:t>）浓硫酸能将纸张、木材、布料、皮肤中的氢、氧元素按水的组成比脱去，这种作用通常叫做脱水作用；</a:t>
                      </a:r>
                      <a:endParaRPr lang="en-US" altLang="zh-CN" sz="1800" b="1" dirty="0" smtClean="0">
                        <a:latin typeface="Times New Roman" pitchFamily="18" charset="0"/>
                        <a:ea typeface="宋体" pitchFamily="2" charset="-122"/>
                        <a:cs typeface="Times New Roman" pitchFamily="18" charset="0"/>
                      </a:endParaRPr>
                    </a:p>
                    <a:p>
                      <a:pPr algn="just">
                        <a:lnSpc>
                          <a:spcPct val="150000"/>
                        </a:lnSpc>
                      </a:pPr>
                      <a:r>
                        <a:rPr lang="zh-CN" altLang="en-US" sz="1800" b="1" dirty="0" smtClean="0">
                          <a:latin typeface="Times New Roman" pitchFamily="18" charset="0"/>
                          <a:ea typeface="宋体" pitchFamily="2" charset="-122"/>
                          <a:cs typeface="Times New Roman" pitchFamily="18" charset="0"/>
                        </a:rPr>
                        <a:t>（</a:t>
                      </a:r>
                      <a:r>
                        <a:rPr lang="en-US" altLang="zh-CN" sz="1800" b="1" dirty="0" smtClean="0">
                          <a:latin typeface="Times New Roman" pitchFamily="18" charset="0"/>
                          <a:ea typeface="宋体" pitchFamily="2" charset="-122"/>
                          <a:cs typeface="Times New Roman" pitchFamily="18" charset="0"/>
                        </a:rPr>
                        <a:t>4</a:t>
                      </a:r>
                      <a:r>
                        <a:rPr lang="zh-CN" altLang="en-US" sz="1800" b="1" dirty="0" smtClean="0">
                          <a:latin typeface="Times New Roman" pitchFamily="18" charset="0"/>
                          <a:ea typeface="宋体" pitchFamily="2" charset="-122"/>
                          <a:cs typeface="Times New Roman" pitchFamily="18" charset="0"/>
                        </a:rPr>
                        <a:t>）如果不慎将浓硫酸沾到衣服或皮肤上，应立即用大量水冲洗，然后涂上</a:t>
                      </a:r>
                      <a:r>
                        <a:rPr lang="en-US" altLang="zh-CN" sz="1800" b="1" dirty="0" smtClean="0">
                          <a:latin typeface="Times New Roman" pitchFamily="18" charset="0"/>
                          <a:ea typeface="宋体" pitchFamily="2" charset="-122"/>
                          <a:cs typeface="Times New Roman" pitchFamily="18" charset="0"/>
                        </a:rPr>
                        <a:t>3 ~ 5 </a:t>
                      </a:r>
                      <a:r>
                        <a:rPr lang="zh-CN" altLang="en-US" sz="1800" b="1" dirty="0" smtClean="0">
                          <a:latin typeface="Times New Roman" pitchFamily="18" charset="0"/>
                          <a:ea typeface="宋体" pitchFamily="2" charset="-122"/>
                          <a:cs typeface="Times New Roman" pitchFamily="18" charset="0"/>
                        </a:rPr>
                        <a:t>的</a:t>
                      </a:r>
                      <a:r>
                        <a:rPr lang="zh-CN" altLang="en-US" sz="1800" b="1" u="sng" dirty="0" smtClean="0">
                          <a:latin typeface="Times New Roman" pitchFamily="18" charset="0"/>
                          <a:ea typeface="宋体" pitchFamily="2" charset="-122"/>
                          <a:cs typeface="Times New Roman" pitchFamily="18" charset="0"/>
                        </a:rPr>
                        <a:t> 　　　　　</a:t>
                      </a:r>
                      <a:r>
                        <a:rPr lang="zh-CN" altLang="en-US" sz="1800" b="1" dirty="0" smtClean="0">
                          <a:latin typeface="Times New Roman" pitchFamily="18" charset="0"/>
                          <a:ea typeface="宋体" pitchFamily="2" charset="-122"/>
                          <a:cs typeface="Times New Roman" pitchFamily="18" charset="0"/>
                        </a:rPr>
                        <a:t>溶液 </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bl>
          </a:graphicData>
        </a:graphic>
      </p:graphicFrame>
      <p:sp>
        <p:nvSpPr>
          <p:cNvPr id="4" name="TextBox 3"/>
          <p:cNvSpPr txBox="1"/>
          <p:nvPr/>
        </p:nvSpPr>
        <p:spPr>
          <a:xfrm>
            <a:off x="3249154" y="2419025"/>
            <a:ext cx="5671210" cy="2169825"/>
          </a:xfrm>
          <a:prstGeom prst="rect">
            <a:avLst/>
          </a:prstGeom>
          <a:noFill/>
        </p:spPr>
        <p:txBody>
          <a:bodyPr wrap="square" rtlCol="0">
            <a:spAutoFit/>
          </a:bodyPr>
          <a:lstStyle/>
          <a:p>
            <a:pPr algn="just">
              <a:lnSpc>
                <a:spcPct val="150000"/>
              </a:lnSpc>
            </a:pPr>
            <a:r>
              <a:rPr lang="zh-CN" altLang="en-US" b="1" dirty="0" smtClean="0">
                <a:latin typeface="Times New Roman" pitchFamily="18" charset="0"/>
                <a:ea typeface="宋体" pitchFamily="2" charset="-122"/>
                <a:cs typeface="Times New Roman" pitchFamily="18" charset="0"/>
              </a:rPr>
              <a:t>（</a:t>
            </a:r>
            <a:r>
              <a:rPr lang="en-US" altLang="zh-CN" b="1" dirty="0" smtClean="0">
                <a:latin typeface="Times New Roman" pitchFamily="18" charset="0"/>
                <a:ea typeface="宋体" pitchFamily="2" charset="-122"/>
                <a:cs typeface="Times New Roman" pitchFamily="18" charset="0"/>
              </a:rPr>
              <a:t>1</a:t>
            </a:r>
            <a:r>
              <a:rPr lang="zh-CN" altLang="en-US" b="1" dirty="0" smtClean="0">
                <a:latin typeface="Times New Roman" pitchFamily="18" charset="0"/>
                <a:ea typeface="宋体" pitchFamily="2" charset="-122"/>
                <a:cs typeface="Times New Roman" pitchFamily="18" charset="0"/>
              </a:rPr>
              <a:t>）浓硫酸的稀释：把</a:t>
            </a:r>
            <a:r>
              <a:rPr lang="zh-CN" altLang="en-US" b="1" u="sng" dirty="0" smtClean="0">
                <a:latin typeface="Times New Roman" pitchFamily="18" charset="0"/>
                <a:ea typeface="宋体" pitchFamily="2" charset="-122"/>
                <a:cs typeface="Times New Roman" pitchFamily="18" charset="0"/>
              </a:rPr>
              <a:t> 　　　　</a:t>
            </a:r>
            <a:r>
              <a:rPr lang="zh-CN" altLang="en-US" b="1" dirty="0" smtClean="0">
                <a:latin typeface="Times New Roman" pitchFamily="18" charset="0"/>
                <a:ea typeface="宋体" pitchFamily="2" charset="-122"/>
                <a:cs typeface="Times New Roman" pitchFamily="18" charset="0"/>
              </a:rPr>
              <a:t>沿器壁慢慢注入</a:t>
            </a:r>
            <a:r>
              <a:rPr lang="en-US" altLang="zh-CN" b="1" dirty="0" smtClean="0">
                <a:latin typeface="Times New Roman" pitchFamily="18" charset="0"/>
                <a:ea typeface="宋体" pitchFamily="2" charset="-122"/>
                <a:cs typeface="Times New Roman" pitchFamily="18" charset="0"/>
              </a:rPr>
              <a:t>___</a:t>
            </a:r>
            <a:r>
              <a:rPr lang="zh-CN" altLang="en-US" b="1" dirty="0" smtClean="0">
                <a:latin typeface="Times New Roman" pitchFamily="18" charset="0"/>
                <a:ea typeface="宋体" pitchFamily="2" charset="-122"/>
                <a:cs typeface="Times New Roman" pitchFamily="18" charset="0"/>
              </a:rPr>
              <a:t>中，并用</a:t>
            </a:r>
            <a:r>
              <a:rPr lang="zh-CN" altLang="en-US" b="1" u="sng" dirty="0" smtClean="0">
                <a:latin typeface="Times New Roman" pitchFamily="18" charset="0"/>
                <a:ea typeface="宋体" pitchFamily="2" charset="-122"/>
                <a:cs typeface="Times New Roman" pitchFamily="18" charset="0"/>
              </a:rPr>
              <a:t> 　       </a:t>
            </a:r>
            <a:r>
              <a:rPr lang="zh-CN" altLang="en-US" b="1" dirty="0" smtClean="0">
                <a:latin typeface="Times New Roman" pitchFamily="18" charset="0"/>
                <a:ea typeface="宋体" pitchFamily="2" charset="-122"/>
                <a:cs typeface="Times New Roman" pitchFamily="18" charset="0"/>
              </a:rPr>
              <a:t>不断搅拌</a:t>
            </a:r>
            <a:r>
              <a:rPr lang="en-US" altLang="zh-CN" b="1" dirty="0" smtClean="0">
                <a:latin typeface="宋体" pitchFamily="2" charset="-122"/>
                <a:ea typeface="宋体" pitchFamily="2" charset="-122"/>
                <a:cs typeface="Times New Roman" pitchFamily="18" charset="0"/>
              </a:rPr>
              <a:t>(</a:t>
            </a:r>
            <a:r>
              <a:rPr lang="zh-CN" altLang="en-US" b="1" dirty="0" smtClean="0">
                <a:latin typeface="宋体" pitchFamily="2" charset="-122"/>
                <a:ea typeface="宋体" pitchFamily="2" charset="-122"/>
                <a:cs typeface="Times New Roman" pitchFamily="18" charset="0"/>
              </a:rPr>
              <a:t>目的是</a:t>
            </a:r>
            <a:r>
              <a:rPr lang="zh-CN" altLang="en-US" b="1" u="sng" dirty="0" smtClean="0">
                <a:latin typeface="宋体" pitchFamily="2" charset="-122"/>
                <a:ea typeface="宋体" pitchFamily="2" charset="-122"/>
                <a:cs typeface="Times New Roman" pitchFamily="18" charset="0"/>
              </a:rPr>
              <a:t> 　             </a:t>
            </a:r>
            <a:r>
              <a:rPr lang="en-US" altLang="zh-CN" b="1" dirty="0" smtClean="0">
                <a:latin typeface="宋体" pitchFamily="2" charset="-122"/>
                <a:ea typeface="宋体" pitchFamily="2" charset="-122"/>
                <a:cs typeface="Times New Roman" pitchFamily="18" charset="0"/>
              </a:rPr>
              <a:t>)</a:t>
            </a:r>
            <a:r>
              <a:rPr lang="zh-CN" altLang="en-US" b="1" dirty="0" smtClean="0">
                <a:latin typeface="宋体" pitchFamily="2" charset="-122"/>
                <a:ea typeface="宋体" pitchFamily="2" charset="-122"/>
                <a:cs typeface="Times New Roman" pitchFamily="18" charset="0"/>
              </a:rPr>
              <a:t>；</a:t>
            </a:r>
            <a:r>
              <a:rPr lang="en-US" altLang="zh-CN" b="1" dirty="0" smtClean="0">
                <a:latin typeface="宋体" pitchFamily="2" charset="-122"/>
                <a:ea typeface="宋体" pitchFamily="2" charset="-122"/>
                <a:cs typeface="Times New Roman" pitchFamily="18" charset="0"/>
              </a:rPr>
              <a:t> </a:t>
            </a:r>
            <a:endParaRPr lang="en-US" altLang="zh-CN" b="1" dirty="0" smtClean="0">
              <a:latin typeface="Times New Roman" pitchFamily="18" charset="0"/>
              <a:ea typeface="宋体" pitchFamily="2" charset="-122"/>
              <a:cs typeface="Times New Roman" pitchFamily="18" charset="0"/>
            </a:endParaRPr>
          </a:p>
          <a:p>
            <a:pPr algn="just">
              <a:lnSpc>
                <a:spcPct val="150000"/>
              </a:lnSpc>
            </a:pPr>
            <a:r>
              <a:rPr lang="zh-CN" altLang="en-US" b="1" dirty="0" smtClean="0">
                <a:latin typeface="Times New Roman" pitchFamily="18" charset="0"/>
                <a:ea typeface="宋体" pitchFamily="2" charset="-122"/>
                <a:cs typeface="Times New Roman" pitchFamily="18" charset="0"/>
              </a:rPr>
              <a:t>（</a:t>
            </a:r>
            <a:r>
              <a:rPr lang="en-US" altLang="zh-CN" b="1" dirty="0" smtClean="0">
                <a:latin typeface="Times New Roman" pitchFamily="18" charset="0"/>
                <a:ea typeface="宋体" pitchFamily="2" charset="-122"/>
                <a:cs typeface="Times New Roman" pitchFamily="18" charset="0"/>
              </a:rPr>
              <a:t>2</a:t>
            </a:r>
            <a:r>
              <a:rPr lang="zh-CN" altLang="en-US" b="1" dirty="0" smtClean="0">
                <a:latin typeface="Times New Roman" pitchFamily="18" charset="0"/>
                <a:ea typeface="宋体" pitchFamily="2" charset="-122"/>
                <a:cs typeface="Times New Roman" pitchFamily="18" charset="0"/>
              </a:rPr>
              <a:t>）如果把水倒进浓硫酸里，由于水的密度小，浮在硫酸上面，硫酸溶解时放出的热不易散失，使水暴沸，硫酸液滴向四周飞溅，导致危险；</a:t>
            </a:r>
            <a:endParaRPr lang="en-US" altLang="zh-CN" b="1" dirty="0" smtClean="0">
              <a:latin typeface="Times New Roman" pitchFamily="18" charset="0"/>
              <a:ea typeface="宋体" pitchFamily="2" charset="-122"/>
              <a:cs typeface="Times New Roman" pitchFamily="18" charset="0"/>
            </a:endParaRPr>
          </a:p>
        </p:txBody>
      </p:sp>
      <p:pic>
        <p:nvPicPr>
          <p:cNvPr id="20" name="1713.eps"/>
          <p:cNvPicPr>
            <a:picLocks noChangeAspect="1"/>
          </p:cNvPicPr>
          <p:nvPr/>
        </p:nvPicPr>
        <p:blipFill>
          <a:blip r:embed="rId4"/>
          <a:stretch>
            <a:fillRect/>
          </a:stretch>
        </p:blipFill>
        <p:spPr>
          <a:xfrm>
            <a:off x="9207134" y="2795343"/>
            <a:ext cx="2357290" cy="1364610"/>
          </a:xfrm>
          <a:prstGeom prst="rect">
            <a:avLst/>
          </a:prstGeom>
        </p:spPr>
      </p:pic>
      <p:sp>
        <p:nvSpPr>
          <p:cNvPr id="21" name="TextBox 20"/>
          <p:cNvSpPr txBox="1"/>
          <p:nvPr/>
        </p:nvSpPr>
        <p:spPr>
          <a:xfrm>
            <a:off x="2333847" y="3243727"/>
            <a:ext cx="649537" cy="369332"/>
          </a:xfrm>
          <a:prstGeom prst="rect">
            <a:avLst/>
          </a:prstGeom>
          <a:noFill/>
        </p:spPr>
        <p:txBody>
          <a:bodyPr wrap="none" rtlCol="0">
            <a:spAutoFit/>
          </a:bodyPr>
          <a:lstStyle/>
          <a:p>
            <a:r>
              <a:rPr lang="zh-CN" altLang="en-US" b="1" dirty="0">
                <a:solidFill>
                  <a:srgbClr val="FF0000"/>
                </a:solidFill>
                <a:latin typeface="宋体" pitchFamily="2" charset="-122"/>
                <a:ea typeface="宋体" pitchFamily="2" charset="-122"/>
                <a:cs typeface="Times New Roman" pitchFamily="18" charset="0"/>
              </a:rPr>
              <a:t>白雾</a:t>
            </a:r>
          </a:p>
        </p:txBody>
      </p:sp>
      <p:sp>
        <p:nvSpPr>
          <p:cNvPr id="22" name="TextBox 21"/>
          <p:cNvSpPr txBox="1"/>
          <p:nvPr/>
        </p:nvSpPr>
        <p:spPr>
          <a:xfrm>
            <a:off x="6050892" y="2476228"/>
            <a:ext cx="881973" cy="369332"/>
          </a:xfrm>
          <a:prstGeom prst="rect">
            <a:avLst/>
          </a:prstGeom>
          <a:noFill/>
        </p:spPr>
        <p:txBody>
          <a:bodyPr wrap="none" rtlCol="0">
            <a:spAutoFit/>
          </a:bodyPr>
          <a:lstStyle/>
          <a:p>
            <a:r>
              <a:rPr lang="zh-CN" altLang="en-US" b="1" dirty="0">
                <a:solidFill>
                  <a:srgbClr val="FF0000"/>
                </a:solidFill>
                <a:latin typeface="宋体" pitchFamily="2" charset="-122"/>
                <a:ea typeface="宋体" pitchFamily="2" charset="-122"/>
                <a:cs typeface="Times New Roman" pitchFamily="18" charset="0"/>
              </a:rPr>
              <a:t>浓硫酸</a:t>
            </a:r>
          </a:p>
        </p:txBody>
      </p:sp>
      <p:sp>
        <p:nvSpPr>
          <p:cNvPr id="23" name="TextBox 22"/>
          <p:cNvSpPr txBox="1"/>
          <p:nvPr/>
        </p:nvSpPr>
        <p:spPr>
          <a:xfrm>
            <a:off x="8435528" y="2487091"/>
            <a:ext cx="417102" cy="369332"/>
          </a:xfrm>
          <a:prstGeom prst="rect">
            <a:avLst/>
          </a:prstGeom>
          <a:noFill/>
        </p:spPr>
        <p:txBody>
          <a:bodyPr wrap="none" rtlCol="0">
            <a:spAutoFit/>
          </a:bodyPr>
          <a:lstStyle/>
          <a:p>
            <a:r>
              <a:rPr lang="zh-CN" altLang="en-US" b="1" dirty="0">
                <a:solidFill>
                  <a:srgbClr val="FF0000"/>
                </a:solidFill>
                <a:latin typeface="宋体" pitchFamily="2" charset="-122"/>
                <a:ea typeface="宋体" pitchFamily="2" charset="-122"/>
                <a:cs typeface="Times New Roman" pitchFamily="18" charset="0"/>
              </a:rPr>
              <a:t>水</a:t>
            </a:r>
          </a:p>
        </p:txBody>
      </p:sp>
      <p:sp>
        <p:nvSpPr>
          <p:cNvPr id="24" name="TextBox 23"/>
          <p:cNvSpPr txBox="1"/>
          <p:nvPr/>
        </p:nvSpPr>
        <p:spPr>
          <a:xfrm>
            <a:off x="4209835" y="2890290"/>
            <a:ext cx="881973" cy="369332"/>
          </a:xfrm>
          <a:prstGeom prst="rect">
            <a:avLst/>
          </a:prstGeom>
          <a:noFill/>
        </p:spPr>
        <p:txBody>
          <a:bodyPr wrap="none" rtlCol="0">
            <a:spAutoFit/>
          </a:bodyPr>
          <a:lstStyle/>
          <a:p>
            <a:r>
              <a:rPr lang="zh-CN" altLang="en-US" b="1" dirty="0">
                <a:solidFill>
                  <a:srgbClr val="FF0000"/>
                </a:solidFill>
                <a:latin typeface="宋体" pitchFamily="2" charset="-122"/>
                <a:ea typeface="宋体" pitchFamily="2" charset="-122"/>
                <a:cs typeface="Times New Roman" pitchFamily="18" charset="0"/>
              </a:rPr>
              <a:t>玻璃棒</a:t>
            </a:r>
          </a:p>
        </p:txBody>
      </p:sp>
      <p:sp>
        <p:nvSpPr>
          <p:cNvPr id="25" name="TextBox 24"/>
          <p:cNvSpPr txBox="1"/>
          <p:nvPr/>
        </p:nvSpPr>
        <p:spPr>
          <a:xfrm>
            <a:off x="6932865" y="2890290"/>
            <a:ext cx="1811714" cy="369332"/>
          </a:xfrm>
          <a:prstGeom prst="rect">
            <a:avLst/>
          </a:prstGeom>
          <a:noFill/>
        </p:spPr>
        <p:txBody>
          <a:bodyPr wrap="none" rtlCol="0">
            <a:spAutoFit/>
          </a:bodyPr>
          <a:lstStyle/>
          <a:p>
            <a:r>
              <a:rPr lang="zh-CN" altLang="en-US" b="1" dirty="0">
                <a:solidFill>
                  <a:srgbClr val="FF0000"/>
                </a:solidFill>
                <a:latin typeface="宋体" pitchFamily="2" charset="-122"/>
                <a:ea typeface="宋体" pitchFamily="2" charset="-122"/>
                <a:cs typeface="Times New Roman" pitchFamily="18" charset="0"/>
              </a:rPr>
              <a:t>加快稀释、散热</a:t>
            </a:r>
          </a:p>
        </p:txBody>
      </p:sp>
      <p:sp>
        <p:nvSpPr>
          <p:cNvPr id="26" name="TextBox 25"/>
          <p:cNvSpPr txBox="1"/>
          <p:nvPr/>
        </p:nvSpPr>
        <p:spPr>
          <a:xfrm>
            <a:off x="3630865" y="5864912"/>
            <a:ext cx="1114408" cy="369332"/>
          </a:xfrm>
          <a:prstGeom prst="rect">
            <a:avLst/>
          </a:prstGeom>
          <a:noFill/>
        </p:spPr>
        <p:txBody>
          <a:bodyPr wrap="none" rtlCol="0">
            <a:spAutoFit/>
          </a:bodyPr>
          <a:lstStyle/>
          <a:p>
            <a:r>
              <a:rPr lang="zh-CN" altLang="en-US" b="1" dirty="0">
                <a:solidFill>
                  <a:srgbClr val="FF0000"/>
                </a:solidFill>
                <a:latin typeface="宋体" pitchFamily="2" charset="-122"/>
                <a:ea typeface="宋体" pitchFamily="2" charset="-122"/>
                <a:cs typeface="Times New Roman" pitchFamily="18" charset="0"/>
              </a:rPr>
              <a:t>碳酸氢钠</a:t>
            </a:r>
          </a:p>
        </p:txBody>
      </p:sp>
    </p:spTree>
    <p:extLst>
      <p:ext uri="{BB962C8B-B14F-4D97-AF65-F5344CB8AC3E}">
        <p14:creationId xmlns:p14="http://schemas.microsoft.com/office/powerpoint/2010/main" xmlns="" val="236682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randombar(horizont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randombar(horizontal)">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2" y="1632599"/>
            <a:ext cx="1043310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其他酸</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硝酸</a:t>
            </a:r>
            <a:r>
              <a:rPr lang="en-US" altLang="zh-CN" sz="2400" b="1" dirty="0">
                <a:latin typeface="Times New Roman" pitchFamily="18" charset="0"/>
                <a:cs typeface="Times New Roman" pitchFamily="18" charset="0"/>
              </a:rPr>
              <a:t>(HNO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、醋酸</a:t>
            </a:r>
            <a:r>
              <a:rPr lang="en-US" altLang="zh-CN" sz="2400" b="1" dirty="0">
                <a:latin typeface="Times New Roman" pitchFamily="18" charset="0"/>
                <a:cs typeface="Times New Roman" pitchFamily="18" charset="0"/>
              </a:rPr>
              <a:t>(CH</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COOH)</a:t>
            </a:r>
            <a:r>
              <a:rPr lang="zh-CN" altLang="zh-CN" sz="2400" b="1" dirty="0">
                <a:latin typeface="Times New Roman" pitchFamily="18" charset="0"/>
                <a:cs typeface="Times New Roman" pitchFamily="18" charset="0"/>
              </a:rPr>
              <a:t>、碳酸</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也是实验室和化工中常用的酸。</a:t>
            </a:r>
          </a:p>
          <a:p>
            <a:pPr algn="just">
              <a:lnSpc>
                <a:spcPct val="150000"/>
              </a:lnSpc>
            </a:pPr>
            <a:r>
              <a:rPr lang="en-US" altLang="zh-CN" sz="2400" b="1" dirty="0">
                <a:latin typeface="Times New Roman" pitchFamily="18" charset="0"/>
                <a:cs typeface="Times New Roman" pitchFamily="18" charset="0"/>
              </a:rPr>
              <a:t>a.</a:t>
            </a:r>
            <a:r>
              <a:rPr lang="zh-CN" altLang="zh-CN" sz="2400" b="1" dirty="0" smtClean="0">
                <a:latin typeface="Times New Roman" pitchFamily="18" charset="0"/>
                <a:cs typeface="Times New Roman" pitchFamily="18" charset="0"/>
              </a:rPr>
              <a:t>碳酸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不稳定</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易</a:t>
            </a:r>
            <a:r>
              <a:rPr lang="zh-CN" altLang="zh-CN" sz="2400" b="1" dirty="0">
                <a:latin typeface="Times New Roman" pitchFamily="18" charset="0"/>
                <a:cs typeface="Times New Roman" pitchFamily="18" charset="0"/>
              </a:rPr>
              <a:t>分解成水与二氧化碳</a:t>
            </a:r>
            <a:r>
              <a:rPr lang="en-US" altLang="zh-CN" sz="2400" b="1" dirty="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化学方程式</a:t>
            </a:r>
            <a:r>
              <a:rPr lang="zh-CN" altLang="en-US" sz="2400" b="1" dirty="0" smtClean="0">
                <a:latin typeface="宋体" pitchFamily="2" charset="-122"/>
                <a:ea typeface="宋体" pitchFamily="2" charset="-122"/>
                <a:cs typeface="Times New Roman" pitchFamily="18" charset="0"/>
              </a:rPr>
              <a:t>：</a:t>
            </a:r>
            <a:r>
              <a:rPr lang="zh-CN" altLang="zh-CN"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b.</a:t>
            </a:r>
            <a:r>
              <a:rPr lang="zh-CN" altLang="zh-CN" sz="2400" b="1" dirty="0" smtClean="0">
                <a:latin typeface="Times New Roman" pitchFamily="18" charset="0"/>
                <a:cs typeface="Times New Roman" pitchFamily="18" charset="0"/>
              </a:rPr>
              <a:t>醋酸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食</a:t>
            </a:r>
            <a:r>
              <a:rPr lang="zh-CN" altLang="zh-CN" sz="2400" b="1" dirty="0">
                <a:latin typeface="Times New Roman" pitchFamily="18" charset="0"/>
                <a:cs typeface="Times New Roman" pitchFamily="18" charset="0"/>
              </a:rPr>
              <a:t>醋的主要</a:t>
            </a:r>
            <a:r>
              <a:rPr lang="zh-CN" altLang="zh-CN" sz="2400" b="1" dirty="0" smtClean="0">
                <a:latin typeface="Times New Roman" pitchFamily="18" charset="0"/>
                <a:cs typeface="Times New Roman" pitchFamily="18" charset="0"/>
              </a:rPr>
              <a:t>成分</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常</a:t>
            </a:r>
            <a:r>
              <a:rPr lang="zh-CN" altLang="zh-CN" sz="2400" b="1" dirty="0">
                <a:latin typeface="Times New Roman" pitchFamily="18" charset="0"/>
                <a:cs typeface="Times New Roman" pitchFamily="18" charset="0"/>
              </a:rPr>
              <a:t>作</a:t>
            </a:r>
            <a:r>
              <a:rPr lang="zh-CN" altLang="zh-CN" sz="2400" b="1" dirty="0" smtClean="0">
                <a:latin typeface="Times New Roman" pitchFamily="18" charset="0"/>
                <a:cs typeface="Times New Roman" pitchFamily="18" charset="0"/>
              </a:rPr>
              <a:t>调味料</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生活</a:t>
            </a:r>
            <a:r>
              <a:rPr lang="zh-CN" altLang="zh-CN" sz="2400" b="1" dirty="0">
                <a:latin typeface="Times New Roman" pitchFamily="18" charset="0"/>
                <a:cs typeface="Times New Roman" pitchFamily="18" charset="0"/>
              </a:rPr>
              <a:t>中可用来除水垢。</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生活</a:t>
            </a:r>
            <a:r>
              <a:rPr lang="zh-CN" altLang="zh-CN" sz="2400" b="1" dirty="0">
                <a:latin typeface="Times New Roman" pitchFamily="18" charset="0"/>
                <a:cs typeface="Times New Roman" pitchFamily="18" charset="0"/>
              </a:rPr>
              <a:t>中常见物质中含有的</a:t>
            </a:r>
            <a:r>
              <a:rPr lang="zh-CN" altLang="zh-CN" sz="2400" b="1" dirty="0" smtClean="0">
                <a:latin typeface="Times New Roman" pitchFamily="18" charset="0"/>
                <a:cs typeface="Times New Roman" pitchFamily="18" charset="0"/>
              </a:rPr>
              <a:t>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柠檬</a:t>
            </a:r>
            <a:r>
              <a:rPr lang="zh-CN" altLang="zh-CN" sz="2400" b="1" dirty="0">
                <a:latin typeface="Times New Roman" pitchFamily="18" charset="0"/>
                <a:cs typeface="Times New Roman" pitchFamily="18" charset="0"/>
              </a:rPr>
              <a:t>、柑橘水果中含有</a:t>
            </a:r>
            <a:r>
              <a:rPr lang="zh-CN" altLang="zh-CN" sz="2400" b="1" dirty="0" smtClean="0">
                <a:latin typeface="Times New Roman" pitchFamily="18" charset="0"/>
                <a:cs typeface="Times New Roman" pitchFamily="18" charset="0"/>
              </a:rPr>
              <a:t>柠檬酸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汽车</a:t>
            </a:r>
            <a:r>
              <a:rPr lang="zh-CN" altLang="zh-CN" sz="2400" b="1" dirty="0">
                <a:latin typeface="Times New Roman" pitchFamily="18" charset="0"/>
                <a:cs typeface="Times New Roman" pitchFamily="18" charset="0"/>
              </a:rPr>
              <a:t>用铅酸蓄电池中含有</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15" name="TextBox 14"/>
          <p:cNvSpPr txBox="1"/>
          <p:nvPr/>
        </p:nvSpPr>
        <p:spPr>
          <a:xfrm>
            <a:off x="3562881" y="5543341"/>
            <a:ext cx="1039067"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SO</a:t>
            </a:r>
            <a:r>
              <a:rPr lang="en-US" altLang="zh-CN" sz="2400" b="1" baseline="-25000" dirty="0">
                <a:solidFill>
                  <a:srgbClr val="FF0000"/>
                </a:solidFill>
                <a:latin typeface="Times New Roman" pitchFamily="18" charset="0"/>
                <a:ea typeface="宋体" pitchFamily="2" charset="-122"/>
                <a:cs typeface="Times New Roman" pitchFamily="18" charset="0"/>
              </a:rPr>
              <a:t>4</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6" name="TextBox 15"/>
              <p:cNvSpPr txBox="1"/>
              <p:nvPr/>
            </p:nvSpPr>
            <p:spPr>
              <a:xfrm>
                <a:off x="1666566" y="3916882"/>
                <a:ext cx="3232813"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3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1666566" y="3916882"/>
                <a:ext cx="3232813" cy="465064"/>
              </a:xfrm>
              <a:prstGeom prst="rect">
                <a:avLst/>
              </a:prstGeom>
              <a:blipFill rotWithShape="1">
                <a:blip r:embed="rId3"/>
                <a:stretch>
                  <a:fillRect l="-2825" t="-17105" r="-188"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46386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2" y="1476903"/>
            <a:ext cx="10534707"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常见酸的化学性质</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这里的酸指的是稀盐酸、稀硫酸</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不包括浓硫酸和硝酸</a:t>
            </a:r>
            <a:r>
              <a:rPr lang="en-US" altLang="zh-CN" sz="2400" b="1" dirty="0">
                <a:latin typeface="宋体" pitchFamily="2" charset="-122"/>
                <a:ea typeface="宋体" pitchFamily="2" charset="-122"/>
                <a:cs typeface="Times New Roman" pitchFamily="18" charset="0"/>
              </a:rPr>
              <a:t>)</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zh-CN" sz="2400" b="1" dirty="0">
                <a:latin typeface="宋体" pitchFamily="2" charset="-122"/>
                <a:ea typeface="宋体" pitchFamily="2" charset="-122"/>
                <a:cs typeface="Times New Roman" pitchFamily="18" charset="0"/>
              </a:rPr>
              <a:t>酸有相似的化学性质是因为酸在水中都能解离出</a:t>
            </a:r>
            <a:r>
              <a:rPr lang="en-US" altLang="zh-CN" sz="2400" b="1" dirty="0">
                <a:latin typeface="Times New Roman" pitchFamily="18" charset="0"/>
                <a:ea typeface="宋体" pitchFamily="2" charset="-122"/>
                <a:cs typeface="Times New Roman" pitchFamily="18" charset="0"/>
              </a:rPr>
              <a:t>H</a:t>
            </a:r>
            <a:r>
              <a:rPr lang="en-US" altLang="zh-CN" sz="2400" b="1" baseline="30000" dirty="0" smtClean="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有</a:t>
            </a:r>
            <a:r>
              <a:rPr lang="zh-CN" altLang="zh-CN" sz="2400" b="1" dirty="0">
                <a:latin typeface="宋体" pitchFamily="2" charset="-122"/>
                <a:ea typeface="宋体" pitchFamily="2" charset="-122"/>
                <a:cs typeface="Times New Roman" pitchFamily="18" charset="0"/>
              </a:rPr>
              <a:t>不同的化学性质是因为解离出的酸根离子不同。</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酸</a:t>
            </a:r>
            <a:r>
              <a:rPr lang="zh-CN" altLang="zh-CN" sz="2400" b="1" dirty="0">
                <a:latin typeface="Times New Roman" pitchFamily="18" charset="0"/>
                <a:cs typeface="Times New Roman" pitchFamily="18" charset="0"/>
              </a:rPr>
              <a:t>溶液能使酸碱指示剂</a:t>
            </a:r>
            <a:r>
              <a:rPr lang="zh-CN" altLang="zh-CN" sz="2400" b="1" dirty="0" smtClean="0">
                <a:latin typeface="Times New Roman" pitchFamily="18" charset="0"/>
                <a:cs typeface="Times New Roman" pitchFamily="18" charset="0"/>
              </a:rPr>
              <a:t>变色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使</a:t>
            </a:r>
            <a:r>
              <a:rPr lang="zh-CN" altLang="zh-CN" sz="2400" b="1" dirty="0">
                <a:latin typeface="Times New Roman" pitchFamily="18" charset="0"/>
                <a:cs typeface="Times New Roman" pitchFamily="18" charset="0"/>
              </a:rPr>
              <a:t>紫色石蕊溶液</a:t>
            </a:r>
            <a:r>
              <a:rPr lang="zh-CN" altLang="zh-CN" sz="2400" b="1" dirty="0" smtClean="0">
                <a:latin typeface="Times New Roman" pitchFamily="18" charset="0"/>
                <a:cs typeface="Times New Roman" pitchFamily="18" charset="0"/>
              </a:rPr>
              <a:t>变</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无色酚酞</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酸</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活泼金属→ 盐</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氢气</a:t>
            </a:r>
            <a:r>
              <a:rPr lang="en-US" altLang="zh-CN" sz="2400" b="1" dirty="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反应类型</a:t>
            </a:r>
            <a:r>
              <a:rPr lang="zh-CN" altLang="en-US" sz="2400" b="1" dirty="0" smtClean="0">
                <a:latin typeface="宋体" pitchFamily="2" charset="-122"/>
                <a:ea typeface="宋体" pitchFamily="2" charset="-122"/>
                <a:cs typeface="Times New Roman" pitchFamily="18" charset="0"/>
              </a:rPr>
              <a:t>：</a:t>
            </a:r>
            <a:r>
              <a:rPr lang="zh-CN" altLang="zh-CN"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zh-CN" sz="2400" b="1" dirty="0">
                <a:latin typeface="宋体" pitchFamily="2" charset="-122"/>
                <a:ea typeface="宋体" pitchFamily="2" charset="-122"/>
                <a:cs typeface="Times New Roman" pitchFamily="18" charset="0"/>
              </a:rPr>
              <a:t>铁与盐酸、硫酸反应</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写化学方程式</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_________________________</a:t>
            </a:r>
            <a:r>
              <a:rPr lang="zh-CN" altLang="zh-CN" sz="2400" b="1" dirty="0" smtClean="0">
                <a:latin typeface="宋体" pitchFamily="2" charset="-122"/>
                <a:ea typeface="宋体" pitchFamily="2" charset="-122"/>
                <a:cs typeface="Times New Roman" pitchFamily="18" charset="0"/>
              </a:rPr>
              <a:t>和</a:t>
            </a:r>
            <a:r>
              <a:rPr lang="en-US" altLang="zh-CN" sz="2400" b="1" u="sng" dirty="0" smtClean="0">
                <a:latin typeface="宋体" pitchFamily="2" charset="-122"/>
                <a:ea typeface="宋体" pitchFamily="2" charset="-122"/>
                <a:cs typeface="Times New Roman" pitchFamily="18" charset="0"/>
              </a:rPr>
              <a:t> </a:t>
            </a:r>
            <a:r>
              <a:rPr lang="zh-CN" altLang="zh-CN" sz="2400" b="1" u="sng" dirty="0">
                <a:latin typeface="宋体" pitchFamily="2" charset="-122"/>
                <a:ea typeface="宋体" pitchFamily="2" charset="-122"/>
                <a:cs typeface="Times New Roman" pitchFamily="18" charset="0"/>
              </a:rPr>
              <a:t>　　</a:t>
            </a:r>
            <a:r>
              <a:rPr lang="en-US" altLang="zh-CN" sz="2400" b="1" u="sng" dirty="0" smtClean="0">
                <a:latin typeface="宋体" pitchFamily="2" charset="-122"/>
                <a:ea typeface="宋体" pitchFamily="2" charset="-122"/>
                <a:cs typeface="Times New Roman" pitchFamily="18" charset="0"/>
              </a:rPr>
              <a:t>   </a:t>
            </a:r>
            <a:r>
              <a:rPr lang="zh-CN" altLang="zh-CN" sz="2400" b="1" u="sng" dirty="0">
                <a:latin typeface="宋体" pitchFamily="2" charset="-122"/>
                <a:ea typeface="宋体" pitchFamily="2" charset="-122"/>
                <a:cs typeface="Times New Roman" pitchFamily="18" charset="0"/>
              </a:rPr>
              <a:t>　　　　　　　　</a:t>
            </a:r>
            <a:r>
              <a:rPr lang="zh-CN" altLang="zh-CN"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zh-CN" sz="2400" b="1" dirty="0" smtClean="0">
                <a:latin typeface="Times New Roman" pitchFamily="18" charset="0"/>
                <a:cs typeface="Times New Roman" pitchFamily="18" charset="0"/>
              </a:rPr>
              <a:t>【现象】</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6" name="TextBox 5"/>
          <p:cNvSpPr txBox="1"/>
          <p:nvPr/>
        </p:nvSpPr>
        <p:spPr>
          <a:xfrm>
            <a:off x="9164202" y="3208550"/>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红</a:t>
            </a:r>
          </a:p>
        </p:txBody>
      </p:sp>
      <p:sp>
        <p:nvSpPr>
          <p:cNvPr id="8" name="TextBox 7"/>
          <p:cNvSpPr txBox="1"/>
          <p:nvPr/>
        </p:nvSpPr>
        <p:spPr>
          <a:xfrm>
            <a:off x="1417484" y="3751359"/>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不变色</a:t>
            </a:r>
          </a:p>
        </p:txBody>
      </p:sp>
      <p:sp>
        <p:nvSpPr>
          <p:cNvPr id="9" name="TextBox 8"/>
          <p:cNvSpPr txBox="1"/>
          <p:nvPr/>
        </p:nvSpPr>
        <p:spPr>
          <a:xfrm>
            <a:off x="6881810" y="4288035"/>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置换反应</a:t>
            </a:r>
          </a:p>
        </p:txBody>
      </p:sp>
      <p:sp>
        <p:nvSpPr>
          <p:cNvPr id="10" name="TextBox 9"/>
          <p:cNvSpPr txBox="1"/>
          <p:nvPr/>
        </p:nvSpPr>
        <p:spPr>
          <a:xfrm>
            <a:off x="2168277" y="5951749"/>
            <a:ext cx="6681637"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铁表面有气泡</a:t>
            </a:r>
            <a:r>
              <a:rPr lang="zh-CN" altLang="en-US" sz="2400" b="1" dirty="0" smtClean="0">
                <a:solidFill>
                  <a:srgbClr val="FF0000"/>
                </a:solidFill>
                <a:latin typeface="宋体" pitchFamily="2" charset="-122"/>
                <a:ea typeface="宋体" pitchFamily="2" charset="-122"/>
                <a:cs typeface="Times New Roman" pitchFamily="18" charset="0"/>
              </a:rPr>
              <a:t>产生；溶液</a:t>
            </a:r>
            <a:r>
              <a:rPr lang="zh-CN" altLang="en-US" sz="2400" b="1" dirty="0">
                <a:solidFill>
                  <a:srgbClr val="FF0000"/>
                </a:solidFill>
                <a:latin typeface="宋体" pitchFamily="2" charset="-122"/>
                <a:ea typeface="宋体" pitchFamily="2" charset="-122"/>
                <a:cs typeface="Times New Roman" pitchFamily="18" charset="0"/>
              </a:rPr>
              <a:t>由无色逐渐变为浅绿色</a:t>
            </a:r>
          </a:p>
        </p:txBody>
      </p:sp>
      <mc:AlternateContent xmlns:mc="http://schemas.openxmlformats.org/markup-compatibility/2006">
        <mc:Choice xmlns:a14="http://schemas.microsoft.com/office/drawing/2010/main" xmlns="" Requires="a14">
          <p:sp>
            <p:nvSpPr>
              <p:cNvPr id="11" name="TextBox 10"/>
              <p:cNvSpPr txBox="1"/>
              <p:nvPr/>
            </p:nvSpPr>
            <p:spPr>
              <a:xfrm>
                <a:off x="7592902" y="4645177"/>
                <a:ext cx="3385863" cy="707886"/>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Fe+2HCl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40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FeCl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7592902" y="4645177"/>
                <a:ext cx="3385863" cy="707886"/>
              </a:xfrm>
              <a:prstGeom prst="rect">
                <a:avLst/>
              </a:prstGeom>
              <a:blipFill rotWithShape="1">
                <a:blip r:embed="rId3"/>
                <a:stretch>
                  <a:fillRect l="-2883" r="-1982" b="-120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2" name="TextBox 11"/>
              <p:cNvSpPr txBox="1"/>
              <p:nvPr/>
            </p:nvSpPr>
            <p:spPr>
              <a:xfrm>
                <a:off x="1270954" y="5197610"/>
                <a:ext cx="3655168" cy="707886"/>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40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FeSO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1270954" y="5197610"/>
                <a:ext cx="3655168" cy="707886"/>
              </a:xfrm>
              <a:prstGeom prst="rect">
                <a:avLst/>
              </a:prstGeom>
              <a:blipFill rotWithShape="1">
                <a:blip r:embed="rId4"/>
                <a:stretch>
                  <a:fillRect l="-2500" r="-1667" b="-1206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305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338459"/>
            <a:ext cx="6132355" cy="627895"/>
            <a:chOff x="1034884" y="629878"/>
            <a:chExt cx="6132355" cy="627895"/>
          </a:xfrm>
        </p:grpSpPr>
        <p:sp>
          <p:nvSpPr>
            <p:cNvPr id="7" name="圆角矩形 6">
              <a:hlinkClick r:id="rId5" action="ppaction://hlinksldjump"/>
            </p:cNvPr>
            <p:cNvSpPr/>
            <p:nvPr>
              <p:custDataLst>
                <p:tags r:id="rId1"/>
              </p:custDataLst>
            </p:nvPr>
          </p:nvSpPr>
          <p:spPr>
            <a:xfrm flipH="1">
              <a:off x="2642680" y="664479"/>
              <a:ext cx="4524559"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dirty="0">
                  <a:latin typeface="黑体" panose="02010609060101010101" pitchFamily="49" charset="-122"/>
                  <a:ea typeface="黑体" panose="02010609060101010101" pitchFamily="49" charset="-122"/>
                  <a:sym typeface="宋体" panose="02010600030101010101" pitchFamily="2" charset="-122"/>
                </a:rPr>
                <a:t>溶液的酸碱性与酸碱度</a:t>
              </a:r>
              <a:r>
                <a:rPr lang="en-US" altLang="zh-CN" sz="2400" b="1" dirty="0">
                  <a:latin typeface="宋体" pitchFamily="2" charset="-122"/>
                  <a:ea typeface="宋体" pitchFamily="2" charset="-122"/>
                  <a:sym typeface="宋体" panose="02010600030101010101" pitchFamily="2" charset="-122"/>
                </a:rPr>
                <a:t>(</a:t>
              </a:r>
              <a:r>
                <a:rPr lang="en-US" altLang="zh-CN" sz="2400" b="1" dirty="0">
                  <a:latin typeface="黑体" panose="02010609060101010101" pitchFamily="49" charset="-122"/>
                  <a:ea typeface="黑体" panose="02010609060101010101" pitchFamily="49" charset="-122"/>
                  <a:sym typeface="宋体" panose="02010600030101010101" pitchFamily="2" charset="-122"/>
                </a:rPr>
                <a:t>pH</a:t>
              </a:r>
              <a:r>
                <a:rPr lang="en-US" altLang="zh-CN" sz="2400" b="1" dirty="0">
                  <a:latin typeface="宋体" pitchFamily="2" charset="-122"/>
                  <a:ea typeface="宋体" pitchFamily="2" charset="-122"/>
                  <a:sym typeface="宋体" panose="02010600030101010101" pitchFamily="2" charset="-122"/>
                </a:rPr>
                <a:t>)</a:t>
              </a:r>
              <a:endPar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3324118"/>
            <a:ext cx="11128375" cy="3231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n-US" altLang="zh-CN" sz="2400" b="1" dirty="0">
                <a:latin typeface="Times New Roman" pitchFamily="18" charset="0"/>
                <a:ea typeface="宋体" pitchFamily="2" charset="-122"/>
              </a:rPr>
              <a:t>1</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2016·</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12</a:t>
            </a:r>
            <a:r>
              <a:rPr lang="zh-CN" altLang="en-US" sz="2400" b="1" dirty="0">
                <a:latin typeface="Times New Roman" pitchFamily="18" charset="0"/>
                <a:ea typeface="宋体" pitchFamily="2" charset="-122"/>
              </a:rPr>
              <a:t>）利用下列器材能完成的实验是（</a:t>
            </a:r>
            <a:r>
              <a:rPr lang="zh-CN" altLang="zh-CN" sz="2400" b="1" dirty="0">
                <a:latin typeface="Times New Roman" pitchFamily="18" charset="0"/>
                <a:ea typeface="宋体" pitchFamily="2" charset="-122"/>
              </a:rPr>
              <a:t>　</a:t>
            </a:r>
            <a:r>
              <a:rPr lang="zh-CN" altLang="zh-CN" sz="2400" b="1" dirty="0" smtClean="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nSpc>
                <a:spcPct val="150000"/>
              </a:lnSpc>
            </a:pPr>
            <a:endParaRPr lang="en-US" altLang="zh-CN" sz="2400" b="1" dirty="0" smtClean="0">
              <a:latin typeface="Times New Roman" pitchFamily="18" charset="0"/>
              <a:ea typeface="宋体" pitchFamily="2" charset="-122"/>
            </a:endParaRPr>
          </a:p>
          <a:p>
            <a:pPr>
              <a:lnSpc>
                <a:spcPct val="150000"/>
              </a:lnSpc>
            </a:pPr>
            <a:r>
              <a:rPr lang="en-US" altLang="zh-CN" sz="2400" b="1" dirty="0">
                <a:latin typeface="Times New Roman" pitchFamily="18" charset="0"/>
                <a:ea typeface="宋体" pitchFamily="2" charset="-122"/>
              </a:rPr>
              <a:t>A.</a:t>
            </a:r>
            <a:r>
              <a:rPr lang="zh-CN" altLang="en-US" sz="2400" b="1" dirty="0">
                <a:latin typeface="Times New Roman" pitchFamily="18" charset="0"/>
                <a:ea typeface="宋体" pitchFamily="2" charset="-122"/>
              </a:rPr>
              <a:t>用</a:t>
            </a:r>
            <a:r>
              <a:rPr lang="en-US" altLang="zh-CN" sz="2400" b="1" dirty="0">
                <a:latin typeface="Times New Roman" pitchFamily="18" charset="0"/>
                <a:ea typeface="宋体" pitchFamily="2" charset="-122"/>
              </a:rPr>
              <a:t>pH</a:t>
            </a:r>
            <a:r>
              <a:rPr lang="zh-CN" altLang="en-US" sz="2400" b="1" dirty="0">
                <a:latin typeface="Times New Roman" pitchFamily="18" charset="0"/>
                <a:ea typeface="宋体" pitchFamily="2" charset="-122"/>
              </a:rPr>
              <a:t>计测定溶液的</a:t>
            </a:r>
            <a:r>
              <a:rPr lang="en-US" altLang="zh-CN" sz="2400" b="1" dirty="0">
                <a:latin typeface="Times New Roman" pitchFamily="18" charset="0"/>
                <a:ea typeface="宋体" pitchFamily="2" charset="-122"/>
              </a:rPr>
              <a:t>pH</a:t>
            </a:r>
          </a:p>
          <a:p>
            <a:pPr>
              <a:lnSpc>
                <a:spcPct val="150000"/>
              </a:lnSpc>
            </a:pPr>
            <a:r>
              <a:rPr lang="en-US" altLang="zh-CN" sz="2400" b="1" dirty="0">
                <a:latin typeface="Times New Roman" pitchFamily="18" charset="0"/>
                <a:ea typeface="宋体" pitchFamily="2" charset="-122"/>
              </a:rPr>
              <a:t>B.</a:t>
            </a:r>
            <a:r>
              <a:rPr lang="zh-CN" altLang="en-US" sz="2400" b="1" dirty="0">
                <a:latin typeface="Times New Roman" pitchFamily="18" charset="0"/>
                <a:ea typeface="宋体" pitchFamily="2" charset="-122"/>
              </a:rPr>
              <a:t>用体温计测量沸水的温度</a:t>
            </a:r>
          </a:p>
          <a:p>
            <a:pPr>
              <a:lnSpc>
                <a:spcPct val="150000"/>
              </a:lnSpc>
            </a:pPr>
            <a:r>
              <a:rPr lang="en-US" altLang="zh-CN" sz="2400" b="1" dirty="0">
                <a:latin typeface="Times New Roman" pitchFamily="18" charset="0"/>
                <a:ea typeface="宋体" pitchFamily="2" charset="-122"/>
              </a:rPr>
              <a:t>C.</a:t>
            </a:r>
            <a:r>
              <a:rPr lang="zh-CN" altLang="en-US" sz="2400" b="1" dirty="0">
                <a:latin typeface="Times New Roman" pitchFamily="18" charset="0"/>
                <a:ea typeface="宋体" pitchFamily="2" charset="-122"/>
              </a:rPr>
              <a:t>用交流电源进行电解水实验</a:t>
            </a:r>
          </a:p>
          <a:p>
            <a:pPr>
              <a:lnSpc>
                <a:spcPct val="150000"/>
              </a:lnSpc>
            </a:pPr>
            <a:r>
              <a:rPr lang="en-US" altLang="zh-CN" sz="2400" b="1" dirty="0">
                <a:latin typeface="Times New Roman" pitchFamily="18" charset="0"/>
                <a:ea typeface="宋体" pitchFamily="2" charset="-122"/>
              </a:rPr>
              <a:t>D.</a:t>
            </a:r>
            <a:r>
              <a:rPr lang="zh-CN" altLang="en-US" sz="2400" b="1" dirty="0">
                <a:latin typeface="Times New Roman" pitchFamily="18" charset="0"/>
                <a:ea typeface="宋体" pitchFamily="2" charset="-122"/>
              </a:rPr>
              <a:t>用刻度尺直接测量分子的直径</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019001" y="3290251"/>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A</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2574681" y="1276195"/>
            <a:ext cx="5882885" cy="729465"/>
            <a:chOff x="823582" y="935961"/>
            <a:chExt cx="5767939" cy="729465"/>
          </a:xfrm>
        </p:grpSpPr>
        <p:sp>
          <p:nvSpPr>
            <p:cNvPr id="13" name="圆角矩形 12">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xmlns="" val="2622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1" y="1666510"/>
            <a:ext cx="10534707"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酸</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金属氧化物→ 盐</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水</a:t>
            </a:r>
            <a:r>
              <a:rPr lang="en-US" altLang="zh-CN" sz="2400" b="1" dirty="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反应类型</a:t>
            </a:r>
            <a:r>
              <a:rPr lang="zh-CN" altLang="en-US" sz="2400" b="1" dirty="0" smtClean="0">
                <a:latin typeface="宋体" pitchFamily="2" charset="-122"/>
                <a:ea typeface="宋体" pitchFamily="2" charset="-122"/>
                <a:cs typeface="Times New Roman" pitchFamily="18" charset="0"/>
              </a:rPr>
              <a:t>：</a:t>
            </a:r>
            <a:r>
              <a:rPr lang="en-US" altLang="zh-CN" sz="2400" b="1" u="sng" dirty="0" smtClean="0">
                <a:latin typeface="宋体" pitchFamily="2" charset="-122"/>
                <a:ea typeface="宋体" pitchFamily="2" charset="-122"/>
                <a:cs typeface="Times New Roman" pitchFamily="18" charset="0"/>
              </a:rPr>
              <a:t>  </a:t>
            </a:r>
            <a:r>
              <a:rPr lang="zh-CN" altLang="zh-CN"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zh-CN" sz="2400" b="1" dirty="0">
                <a:latin typeface="Times New Roman" pitchFamily="18" charset="0"/>
                <a:cs typeface="Times New Roman" pitchFamily="18" charset="0"/>
              </a:rPr>
              <a:t>氧化铁与盐酸、硫酸</a:t>
            </a:r>
            <a:r>
              <a:rPr lang="zh-CN" altLang="zh-CN" sz="2400" b="1" dirty="0" smtClean="0">
                <a:latin typeface="Times New Roman" pitchFamily="18" charset="0"/>
                <a:cs typeface="Times New Roman" pitchFamily="18" charset="0"/>
              </a:rPr>
              <a:t>反应</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______________________________</a:t>
            </a:r>
            <a:r>
              <a:rPr lang="zh-CN" altLang="zh-CN" sz="2400" b="1" dirty="0" smtClean="0">
                <a:latin typeface="Times New Roman" pitchFamily="18" charset="0"/>
                <a:cs typeface="Times New Roman" pitchFamily="18" charset="0"/>
              </a:rPr>
              <a:t>和</a:t>
            </a:r>
            <a:r>
              <a:rPr lang="en-US" altLang="zh-CN" sz="2400" b="1"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【现象】</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氧化铜与盐酸、硫酸</a:t>
            </a:r>
            <a:r>
              <a:rPr lang="zh-CN" altLang="zh-CN" sz="2400" b="1" dirty="0" smtClean="0">
                <a:latin typeface="Times New Roman" pitchFamily="18" charset="0"/>
                <a:cs typeface="Times New Roman" pitchFamily="18" charset="0"/>
              </a:rPr>
              <a:t>反应</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______________________________</a:t>
            </a:r>
            <a:r>
              <a:rPr lang="zh-CN" altLang="zh-CN" sz="2400" b="1" dirty="0" smtClean="0">
                <a:latin typeface="Times New Roman" pitchFamily="18" charset="0"/>
                <a:cs typeface="Times New Roman" pitchFamily="18" charset="0"/>
              </a:rPr>
              <a:t>和</a:t>
            </a:r>
            <a:r>
              <a:rPr lang="en-US" altLang="zh-CN" sz="2400" b="1"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zh-CN" sz="2400" b="1" dirty="0" smtClean="0">
                <a:latin typeface="Times New Roman" pitchFamily="18" charset="0"/>
                <a:cs typeface="Times New Roman" pitchFamily="18" charset="0"/>
              </a:rPr>
              <a:t>【现象】</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6" name="TextBox 5"/>
          <p:cNvSpPr txBox="1"/>
          <p:nvPr/>
        </p:nvSpPr>
        <p:spPr>
          <a:xfrm>
            <a:off x="6691935" y="1724092"/>
            <a:ext cx="1731564"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复分解</a:t>
            </a:r>
            <a:r>
              <a:rPr lang="zh-CN" altLang="en-US" sz="2400" b="1" dirty="0">
                <a:solidFill>
                  <a:srgbClr val="FF0000"/>
                </a:solidFill>
                <a:latin typeface="宋体" pitchFamily="2" charset="-122"/>
                <a:ea typeface="宋体" pitchFamily="2" charset="-122"/>
                <a:cs typeface="Times New Roman" pitchFamily="18" charset="0"/>
              </a:rPr>
              <a:t>反应</a:t>
            </a:r>
          </a:p>
        </p:txBody>
      </p:sp>
      <mc:AlternateContent xmlns:mc="http://schemas.openxmlformats.org/markup-compatibility/2006">
        <mc:Choice xmlns:a14="http://schemas.microsoft.com/office/drawing/2010/main" xmlns="" Requires="a14">
          <p:sp>
            <p:nvSpPr>
              <p:cNvPr id="13" name="TextBox 12"/>
              <p:cNvSpPr txBox="1"/>
              <p:nvPr/>
            </p:nvSpPr>
            <p:spPr>
              <a:xfrm>
                <a:off x="6915400" y="2207899"/>
                <a:ext cx="4209807" cy="58477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+6HCl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3200" b="1" dirty="0">
                    <a:solidFill>
                      <a:srgbClr val="FF0000"/>
                    </a:solidFill>
                    <a:latin typeface="Times New Roman" pitchFamily="18" charset="0"/>
                    <a:cs typeface="Times New Roman" pitchFamily="18" charset="0"/>
                  </a:rPr>
                  <a:t/>
                </a:r>
                <a:r>
                  <a:rPr lang="en-US" altLang="zh-CN" sz="2400" b="1" dirty="0" smtClean="0">
                    <a:solidFill>
                      <a:srgbClr val="FF0000"/>
                    </a:solidFill>
                    <a:latin typeface="Times New Roman" pitchFamily="18" charset="0"/>
                    <a:cs typeface="Times New Roman" pitchFamily="18" charset="0"/>
                  </a:rPr>
                  <a:t>2FeCl</a:t>
                </a:r>
                <a:r>
                  <a:rPr lang="en-US" altLang="zh-CN" sz="2400" b="1" baseline="-25000" dirty="0" smtClean="0">
                    <a:solidFill>
                      <a:srgbClr val="FF0000"/>
                    </a:solidFill>
                    <a:latin typeface="Times New Roman" pitchFamily="18" charset="0"/>
                    <a:cs typeface="Times New Roman" pitchFamily="18" charset="0"/>
                  </a:rPr>
                  <a:t>3</a:t>
                </a:r>
                <a:r>
                  <a:rPr lang="en-US" altLang="zh-CN" sz="2400" b="1" dirty="0" smtClean="0">
                    <a:solidFill>
                      <a:srgbClr val="FF0000"/>
                    </a:solidFill>
                    <a:latin typeface="Times New Roman" pitchFamily="18" charset="0"/>
                    <a:cs typeface="Times New Roman" pitchFamily="18" charset="0"/>
                  </a:rPr>
                  <a:t>+3H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6915400" y="2207899"/>
                <a:ext cx="4209807" cy="584775"/>
              </a:xfrm>
              <a:prstGeom prst="rect">
                <a:avLst/>
              </a:prstGeom>
              <a:blipFill rotWithShape="1">
                <a:blip r:embed="rId3"/>
                <a:stretch>
                  <a:fillRect l="-2171" r="-1158" b="-166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1372556" y="2860408"/>
                <a:ext cx="4883068" cy="465064"/>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1372556" y="2860408"/>
                <a:ext cx="4883068" cy="465064"/>
              </a:xfrm>
              <a:prstGeom prst="rect">
                <a:avLst/>
              </a:prstGeom>
              <a:blipFill rotWithShape="1">
                <a:blip r:embed="rId4"/>
                <a:stretch>
                  <a:fillRect l="-1873" t="-16883" b="-20779"/>
                </a:stretch>
              </a:blipFill>
            </p:spPr>
            <p:txBody>
              <a:bodyPr/>
              <a:lstStyle/>
              <a:p>
                <a:r>
                  <a:rPr lang="zh-CN" altLang="en-US">
                    <a:noFill/>
                  </a:rPr>
                  <a:t> </a:t>
                </a:r>
              </a:p>
            </p:txBody>
          </p:sp>
        </mc:Fallback>
      </mc:AlternateContent>
      <p:sp>
        <p:nvSpPr>
          <p:cNvPr id="15" name="TextBox 14"/>
          <p:cNvSpPr txBox="1"/>
          <p:nvPr/>
        </p:nvSpPr>
        <p:spPr>
          <a:xfrm>
            <a:off x="2556136" y="3382218"/>
            <a:ext cx="6372257"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铁锈逐渐溶解</a:t>
            </a:r>
            <a:r>
              <a:rPr lang="zh-CN" altLang="en-US" sz="2400" b="1" dirty="0" smtClean="0">
                <a:solidFill>
                  <a:srgbClr val="FF0000"/>
                </a:solidFill>
                <a:latin typeface="宋体" pitchFamily="2" charset="-122"/>
                <a:ea typeface="宋体" pitchFamily="2" charset="-122"/>
                <a:cs typeface="Times New Roman" pitchFamily="18" charset="0"/>
              </a:rPr>
              <a:t>消失；溶液</a:t>
            </a:r>
            <a:r>
              <a:rPr lang="zh-CN" altLang="en-US" sz="2400" b="1" dirty="0">
                <a:solidFill>
                  <a:srgbClr val="FF0000"/>
                </a:solidFill>
                <a:latin typeface="宋体" pitchFamily="2" charset="-122"/>
                <a:ea typeface="宋体" pitchFamily="2" charset="-122"/>
                <a:cs typeface="Times New Roman" pitchFamily="18" charset="0"/>
              </a:rPr>
              <a:t>由无色逐渐变成黄色</a:t>
            </a:r>
          </a:p>
        </p:txBody>
      </p:sp>
      <p:sp>
        <p:nvSpPr>
          <p:cNvPr id="16" name="TextBox 15"/>
          <p:cNvSpPr txBox="1"/>
          <p:nvPr/>
        </p:nvSpPr>
        <p:spPr>
          <a:xfrm>
            <a:off x="2287577" y="5041025"/>
            <a:ext cx="327846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黑色粉末逐渐溶解消失</a:t>
            </a:r>
          </a:p>
        </p:txBody>
      </p:sp>
      <p:sp>
        <p:nvSpPr>
          <p:cNvPr id="17" name="TextBox 16"/>
          <p:cNvSpPr txBox="1"/>
          <p:nvPr/>
        </p:nvSpPr>
        <p:spPr>
          <a:xfrm>
            <a:off x="6172530" y="5028713"/>
            <a:ext cx="358784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溶液由无色逐渐变成蓝色</a:t>
            </a:r>
          </a:p>
        </p:txBody>
      </p:sp>
      <mc:AlternateContent xmlns:mc="http://schemas.openxmlformats.org/markup-compatibility/2006">
        <mc:Choice xmlns:a14="http://schemas.microsoft.com/office/drawing/2010/main" xmlns="" Requires="a14">
          <p:sp>
            <p:nvSpPr>
              <p:cNvPr id="18" name="TextBox 17"/>
              <p:cNvSpPr txBox="1"/>
              <p:nvPr/>
            </p:nvSpPr>
            <p:spPr>
              <a:xfrm>
                <a:off x="1372556" y="4498135"/>
                <a:ext cx="404309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CuO+H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1372556" y="4498135"/>
                <a:ext cx="4043094" cy="461665"/>
              </a:xfrm>
              <a:prstGeom prst="rect">
                <a:avLst/>
              </a:prstGeom>
              <a:blipFill rotWithShape="1">
                <a:blip r:embed="rId5"/>
                <a:stretch>
                  <a:fillRect l="-2262" t="-17105" r="-1659"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9" name="TextBox 18"/>
              <p:cNvSpPr txBox="1"/>
              <p:nvPr/>
            </p:nvSpPr>
            <p:spPr>
              <a:xfrm>
                <a:off x="7204611" y="3982889"/>
                <a:ext cx="3837910" cy="461665"/>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CuO+2HCl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CuCl</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19" name="TextBox 18"/>
              <p:cNvSpPr txBox="1">
                <a:spLocks noRot="1" noChangeAspect="1" noMove="1" noResize="1" noEditPoints="1" noAdjustHandles="1" noChangeArrowheads="1" noChangeShapeType="1" noTextEdit="1"/>
              </p:cNvSpPr>
              <p:nvPr/>
            </p:nvSpPr>
            <p:spPr>
              <a:xfrm>
                <a:off x="7204611" y="3982889"/>
                <a:ext cx="3837910" cy="461665"/>
              </a:xfrm>
              <a:prstGeom prst="rect">
                <a:avLst/>
              </a:prstGeom>
              <a:blipFill rotWithShape="1">
                <a:blip r:embed="rId6"/>
                <a:stretch>
                  <a:fillRect l="-2544" t="-17105" r="-159"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3307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14" grpId="0" animBg="1"/>
      <p:bldP spid="15" grpId="0"/>
      <p:bldP spid="16" grpId="0"/>
      <p:bldP spid="17" grpId="0"/>
      <p:bldP spid="18"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1" y="2321265"/>
            <a:ext cx="10534707"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酸</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碱→ 盐</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水</a:t>
            </a:r>
            <a:r>
              <a:rPr lang="en-US" altLang="zh-CN" sz="2400" b="1" dirty="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反应类型</a:t>
            </a: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 </a:t>
            </a:r>
            <a:r>
              <a:rPr lang="zh-CN" altLang="zh-CN" sz="2400" b="1" u="sng" dirty="0">
                <a:latin typeface="宋体" pitchFamily="2" charset="-122"/>
                <a:ea typeface="宋体" pitchFamily="2" charset="-122"/>
                <a:cs typeface="Times New Roman" pitchFamily="18" charset="0"/>
              </a:rPr>
              <a:t>　　　　　　</a:t>
            </a:r>
            <a:r>
              <a:rPr lang="en-US" altLang="zh-CN" sz="2400" b="1" u="sng" dirty="0" smtClean="0">
                <a:latin typeface="宋体" pitchFamily="2" charset="-122"/>
                <a:ea typeface="宋体" pitchFamily="2" charset="-122"/>
                <a:cs typeface="Times New Roman" pitchFamily="18" charset="0"/>
              </a:rPr>
              <a:t> </a:t>
            </a:r>
            <a:r>
              <a:rPr lang="zh-CN" altLang="zh-CN" sz="2400" b="1" dirty="0" smtClean="0">
                <a:latin typeface="宋体" pitchFamily="2" charset="-122"/>
                <a:ea typeface="宋体" pitchFamily="2" charset="-122"/>
                <a:cs typeface="Times New Roman" pitchFamily="18" charset="0"/>
              </a:rPr>
              <a:t>、</a:t>
            </a:r>
            <a:r>
              <a:rPr lang="en-US" altLang="zh-CN" sz="2400" b="1" u="sng" dirty="0" smtClean="0">
                <a:latin typeface="宋体" pitchFamily="2" charset="-122"/>
                <a:ea typeface="宋体" pitchFamily="2" charset="-122"/>
                <a:cs typeface="Times New Roman" pitchFamily="18" charset="0"/>
              </a:rPr>
              <a:t>   </a:t>
            </a:r>
            <a:r>
              <a:rPr lang="zh-CN" altLang="zh-CN"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zh-CN" sz="2400" b="1" dirty="0">
                <a:latin typeface="宋体" pitchFamily="2" charset="-122"/>
                <a:ea typeface="宋体" pitchFamily="2" charset="-122"/>
                <a:cs typeface="Times New Roman" pitchFamily="18" charset="0"/>
              </a:rPr>
              <a:t>稀盐酸与氢氧化钙</a:t>
            </a:r>
            <a:r>
              <a:rPr lang="zh-CN" altLang="zh-CN" sz="2400" b="1" dirty="0" smtClean="0">
                <a:latin typeface="宋体" pitchFamily="2" charset="-122"/>
                <a:ea typeface="宋体" pitchFamily="2" charset="-122"/>
                <a:cs typeface="Times New Roman" pitchFamily="18" charset="0"/>
              </a:rPr>
              <a:t>反应</a:t>
            </a:r>
            <a:r>
              <a:rPr lang="zh-CN" altLang="en-US" sz="2400" b="1" dirty="0" smtClean="0">
                <a:latin typeface="宋体" pitchFamily="2" charset="-122"/>
                <a:ea typeface="宋体" pitchFamily="2" charset="-122"/>
                <a:cs typeface="Times New Roman" pitchFamily="18" charset="0"/>
              </a:rPr>
              <a:t>：</a:t>
            </a:r>
            <a:r>
              <a:rPr lang="en-US" altLang="zh-CN" sz="2400" b="1" u="sng" dirty="0" smtClean="0">
                <a:latin typeface="宋体" pitchFamily="2" charset="-122"/>
                <a:ea typeface="宋体" pitchFamily="2" charset="-122"/>
                <a:cs typeface="Times New Roman" pitchFamily="18" charset="0"/>
              </a:rPr>
              <a:t>           </a:t>
            </a:r>
            <a:r>
              <a:rPr lang="zh-CN" altLang="zh-CN" sz="2400" b="1" u="sng" dirty="0">
                <a:latin typeface="宋体" pitchFamily="2" charset="-122"/>
                <a:ea typeface="宋体" pitchFamily="2" charset="-122"/>
                <a:cs typeface="Times New Roman" pitchFamily="18" charset="0"/>
              </a:rPr>
              <a:t>　　　　　　　　　　</a:t>
            </a:r>
            <a:r>
              <a:rPr lang="zh-CN" altLang="zh-CN"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5</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酸</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盐→ 新酸</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新</a:t>
            </a:r>
            <a:r>
              <a:rPr lang="zh-CN" altLang="zh-CN" sz="2400" b="1" dirty="0">
                <a:latin typeface="宋体" pitchFamily="2" charset="-122"/>
                <a:ea typeface="宋体" pitchFamily="2" charset="-122"/>
                <a:cs typeface="Times New Roman" pitchFamily="18" charset="0"/>
              </a:rPr>
              <a:t>盐</a:t>
            </a:r>
            <a:r>
              <a:rPr lang="en-US" altLang="zh-CN" sz="2400" b="1" dirty="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反应类型</a:t>
            </a:r>
            <a:r>
              <a:rPr lang="zh-CN" altLang="en-US" sz="2400" b="1" dirty="0" smtClean="0">
                <a:latin typeface="宋体" pitchFamily="2" charset="-122"/>
                <a:ea typeface="宋体" pitchFamily="2" charset="-122"/>
                <a:cs typeface="Times New Roman" pitchFamily="18" charset="0"/>
              </a:rPr>
              <a:t>：</a:t>
            </a:r>
            <a:r>
              <a:rPr lang="en-US" altLang="zh-CN" sz="2400" b="1" u="sng" dirty="0" smtClean="0">
                <a:latin typeface="宋体" pitchFamily="2" charset="-122"/>
                <a:ea typeface="宋体" pitchFamily="2" charset="-122"/>
                <a:cs typeface="Times New Roman" pitchFamily="18" charset="0"/>
              </a:rPr>
              <a:t> </a:t>
            </a:r>
            <a:r>
              <a:rPr lang="zh-CN" altLang="zh-CN"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zh-CN" sz="2400" b="1" dirty="0">
                <a:latin typeface="宋体" pitchFamily="2" charset="-122"/>
                <a:ea typeface="宋体" pitchFamily="2" charset="-122"/>
                <a:cs typeface="Times New Roman" pitchFamily="18" charset="0"/>
              </a:rPr>
              <a:t>碳酸钙与盐酸</a:t>
            </a:r>
            <a:r>
              <a:rPr lang="zh-CN" altLang="zh-CN" sz="2400" b="1" dirty="0" smtClean="0">
                <a:latin typeface="宋体" pitchFamily="2" charset="-122"/>
                <a:ea typeface="宋体" pitchFamily="2" charset="-122"/>
                <a:cs typeface="Times New Roman" pitchFamily="18" charset="0"/>
              </a:rPr>
              <a:t>反应</a:t>
            </a:r>
            <a:r>
              <a:rPr lang="zh-CN" altLang="en-US" sz="2400" b="1" dirty="0" smtClean="0">
                <a:latin typeface="宋体" pitchFamily="2" charset="-122"/>
                <a:ea typeface="宋体" pitchFamily="2" charset="-122"/>
                <a:cs typeface="Times New Roman" pitchFamily="18" charset="0"/>
              </a:rPr>
              <a:t>：</a:t>
            </a:r>
            <a:r>
              <a:rPr lang="en-US" altLang="zh-CN" sz="2400" b="1" u="sng" dirty="0" smtClean="0">
                <a:latin typeface="宋体" pitchFamily="2" charset="-122"/>
                <a:ea typeface="宋体" pitchFamily="2" charset="-122"/>
                <a:cs typeface="Times New Roman" pitchFamily="18" charset="0"/>
              </a:rPr>
              <a:t> </a:t>
            </a:r>
            <a:r>
              <a:rPr lang="zh-CN" altLang="zh-CN" sz="2400" b="1" u="sng" dirty="0">
                <a:latin typeface="宋体" pitchFamily="2" charset="-122"/>
                <a:ea typeface="宋体" pitchFamily="2" charset="-122"/>
                <a:cs typeface="Times New Roman" pitchFamily="18" charset="0"/>
              </a:rPr>
              <a:t>　　　　　　　　　　　　　　　　　</a:t>
            </a:r>
            <a:r>
              <a:rPr lang="zh-CN"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20" name="TextBox 19"/>
          <p:cNvSpPr txBox="1"/>
          <p:nvPr/>
        </p:nvSpPr>
        <p:spPr>
          <a:xfrm>
            <a:off x="5639044" y="2384460"/>
            <a:ext cx="173156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复分解反应</a:t>
            </a:r>
          </a:p>
        </p:txBody>
      </p:sp>
      <p:sp>
        <p:nvSpPr>
          <p:cNvPr id="21" name="TextBox 20"/>
          <p:cNvSpPr txBox="1"/>
          <p:nvPr/>
        </p:nvSpPr>
        <p:spPr>
          <a:xfrm>
            <a:off x="8015112" y="2386965"/>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中和反应</a:t>
            </a:r>
          </a:p>
        </p:txBody>
      </p:sp>
      <p:sp>
        <p:nvSpPr>
          <p:cNvPr id="22" name="TextBox 21"/>
          <p:cNvSpPr txBox="1"/>
          <p:nvPr/>
        </p:nvSpPr>
        <p:spPr>
          <a:xfrm>
            <a:off x="6178244" y="3489221"/>
            <a:ext cx="173156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复分解反应</a:t>
            </a:r>
          </a:p>
        </p:txBody>
      </p:sp>
      <mc:AlternateContent xmlns:mc="http://schemas.openxmlformats.org/markup-compatibility/2006">
        <mc:Choice xmlns:a14="http://schemas.microsoft.com/office/drawing/2010/main" xmlns="" Requires="a14">
          <p:sp>
            <p:nvSpPr>
              <p:cNvPr id="26" name="TextBox 25"/>
              <p:cNvSpPr txBox="1"/>
              <p:nvPr/>
            </p:nvSpPr>
            <p:spPr>
              <a:xfrm>
                <a:off x="4388862" y="2954459"/>
                <a:ext cx="445186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2HCl+Ca(OH)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6" name="TextBox 25"/>
              <p:cNvSpPr txBox="1">
                <a:spLocks noRot="1" noChangeAspect="1" noMove="1" noResize="1" noEditPoints="1" noAdjustHandles="1" noChangeArrowheads="1" noChangeShapeType="1" noTextEdit="1"/>
              </p:cNvSpPr>
              <p:nvPr/>
            </p:nvSpPr>
            <p:spPr>
              <a:xfrm>
                <a:off x="4388862" y="2954459"/>
                <a:ext cx="4451860" cy="461665"/>
              </a:xfrm>
              <a:prstGeom prst="rect">
                <a:avLst/>
              </a:prstGeom>
              <a:blipFill rotWithShape="1">
                <a:blip r:embed="rId3"/>
                <a:stretch>
                  <a:fillRect l="-2192" t="-17333" r="-959"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7" name="TextBox 26"/>
              <p:cNvSpPr txBox="1"/>
              <p:nvPr/>
            </p:nvSpPr>
            <p:spPr>
              <a:xfrm>
                <a:off x="3856107" y="4067392"/>
                <a:ext cx="4995278"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CaCO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+2HCl</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CaCl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smtClean="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7" name="TextBox 26"/>
              <p:cNvSpPr txBox="1">
                <a:spLocks noRot="1" noChangeAspect="1" noMove="1" noResize="1" noEditPoints="1" noAdjustHandles="1" noChangeArrowheads="1" noChangeShapeType="1" noTextEdit="1"/>
              </p:cNvSpPr>
              <p:nvPr/>
            </p:nvSpPr>
            <p:spPr>
              <a:xfrm>
                <a:off x="3856107" y="4067392"/>
                <a:ext cx="4995278" cy="461665"/>
              </a:xfrm>
              <a:prstGeom prst="rect">
                <a:avLst/>
              </a:prstGeom>
              <a:blipFill rotWithShape="1">
                <a:blip r:embed="rId4"/>
                <a:stretch>
                  <a:fillRect l="-1954" t="-17105" r="-855"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25934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randombar(horizontal)">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6" grpId="0" animBg="1"/>
      <p:bldP spid="2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1" y="2321265"/>
            <a:ext cx="10534707"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4.</a:t>
            </a:r>
            <a:r>
              <a:rPr lang="zh-CN" altLang="en-US" sz="2400" b="1" dirty="0">
                <a:latin typeface="Times New Roman" pitchFamily="18" charset="0"/>
                <a:cs typeface="Times New Roman" pitchFamily="18" charset="0"/>
              </a:rPr>
              <a:t>盐酸和硫酸的用途</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）盐酸：重要</a:t>
            </a:r>
            <a:r>
              <a:rPr lang="zh-CN" altLang="en-US" sz="2400" b="1" dirty="0">
                <a:latin typeface="Times New Roman" pitchFamily="18" charset="0"/>
                <a:cs typeface="Times New Roman" pitchFamily="18" charset="0"/>
              </a:rPr>
              <a:t>化工</a:t>
            </a:r>
            <a:r>
              <a:rPr lang="zh-CN" altLang="en-US" sz="2400" b="1" dirty="0" smtClean="0">
                <a:latin typeface="Times New Roman" pitchFamily="18" charset="0"/>
                <a:cs typeface="Times New Roman" pitchFamily="18" charset="0"/>
              </a:rPr>
              <a:t>产品，用于</a:t>
            </a:r>
            <a:r>
              <a:rPr lang="zh-CN" altLang="en-US" sz="2400" b="1" dirty="0">
                <a:latin typeface="Times New Roman" pitchFamily="18" charset="0"/>
                <a:cs typeface="Times New Roman" pitchFamily="18" charset="0"/>
              </a:rPr>
              <a:t>金属表面除锈、制造药物</a:t>
            </a:r>
            <a:r>
              <a:rPr lang="zh-CN" altLang="en-US" sz="2400" b="1" dirty="0" smtClean="0">
                <a:latin typeface="Times New Roman" pitchFamily="18" charset="0"/>
                <a:cs typeface="Times New Roman" pitchFamily="18" charset="0"/>
              </a:rPr>
              <a:t>等；人体</a:t>
            </a:r>
            <a:r>
              <a:rPr lang="zh-CN" altLang="en-US" sz="2400" b="1" dirty="0">
                <a:latin typeface="Times New Roman" pitchFamily="18" charset="0"/>
                <a:cs typeface="Times New Roman" pitchFamily="18" charset="0"/>
              </a:rPr>
              <a:t>胃液中含有</a:t>
            </a:r>
            <a:r>
              <a:rPr lang="zh-CN" altLang="en-US" sz="2400" b="1" dirty="0" smtClean="0">
                <a:latin typeface="Times New Roman" pitchFamily="18" charset="0"/>
                <a:cs typeface="Times New Roman" pitchFamily="18" charset="0"/>
              </a:rPr>
              <a:t>盐酸，可</a:t>
            </a:r>
            <a:r>
              <a:rPr lang="zh-CN" altLang="en-US" sz="2400" b="1" dirty="0">
                <a:latin typeface="Times New Roman" pitchFamily="18" charset="0"/>
                <a:cs typeface="Times New Roman" pitchFamily="18" charset="0"/>
              </a:rPr>
              <a:t>帮助消化。</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）硫酸：重要</a:t>
            </a:r>
            <a:r>
              <a:rPr lang="zh-CN" altLang="en-US" sz="2400" b="1" dirty="0">
                <a:latin typeface="Times New Roman" pitchFamily="18" charset="0"/>
                <a:cs typeface="Times New Roman" pitchFamily="18" charset="0"/>
              </a:rPr>
              <a:t>化工</a:t>
            </a:r>
            <a:r>
              <a:rPr lang="zh-CN" altLang="en-US" sz="2400" b="1" dirty="0" smtClean="0">
                <a:latin typeface="Times New Roman" pitchFamily="18" charset="0"/>
                <a:cs typeface="Times New Roman" pitchFamily="18" charset="0"/>
              </a:rPr>
              <a:t>原料，用于</a:t>
            </a:r>
            <a:r>
              <a:rPr lang="zh-CN" altLang="en-US" sz="2400" b="1" dirty="0">
                <a:latin typeface="Times New Roman" pitchFamily="18" charset="0"/>
                <a:cs typeface="Times New Roman" pitchFamily="18" charset="0"/>
              </a:rPr>
              <a:t>生产化肥、农药、火药、染料以及冶炼金属、精炼石油和金属除锈</a:t>
            </a:r>
            <a:r>
              <a:rPr lang="zh-CN" altLang="en-US" sz="2400" b="1" dirty="0" smtClean="0">
                <a:latin typeface="Times New Roman" pitchFamily="18" charset="0"/>
                <a:cs typeface="Times New Roman" pitchFamily="18" charset="0"/>
              </a:rPr>
              <a:t>等；浓</a:t>
            </a:r>
            <a:r>
              <a:rPr lang="zh-CN" altLang="en-US" sz="2400" b="1" dirty="0">
                <a:latin typeface="Times New Roman" pitchFamily="18" charset="0"/>
                <a:cs typeface="Times New Roman" pitchFamily="18" charset="0"/>
              </a:rPr>
              <a:t>硫酸有</a:t>
            </a:r>
            <a:r>
              <a:rPr lang="zh-CN" altLang="en-US" sz="2400" b="1" dirty="0" smtClean="0">
                <a:latin typeface="Times New Roman" pitchFamily="18" charset="0"/>
                <a:cs typeface="Times New Roman" pitchFamily="18" charset="0"/>
              </a:rPr>
              <a:t>吸水性，在</a:t>
            </a:r>
            <a:r>
              <a:rPr lang="zh-CN" altLang="en-US" sz="2400" b="1" dirty="0">
                <a:latin typeface="Times New Roman" pitchFamily="18" charset="0"/>
                <a:cs typeface="Times New Roman" pitchFamily="18" charset="0"/>
              </a:rPr>
              <a:t>实验室中常用它作干燥剂</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9299800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1" y="1801976"/>
            <a:ext cx="404359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1.</a:t>
            </a:r>
            <a:r>
              <a:rPr lang="zh-CN" altLang="en-US" sz="2400" b="1" dirty="0">
                <a:latin typeface="Times New Roman" pitchFamily="18" charset="0"/>
                <a:cs typeface="Times New Roman" pitchFamily="18" charset="0"/>
              </a:rPr>
              <a:t>氢氧化钠、氢氧化钙</a:t>
            </a:r>
            <a:r>
              <a:rPr lang="en-US" altLang="zh-CN" sz="2400" b="1" dirty="0" smtClean="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6" name="TextBox 5"/>
          <p:cNvSpPr txBox="1"/>
          <p:nvPr/>
        </p:nvSpPr>
        <p:spPr>
          <a:xfrm>
            <a:off x="855781" y="1097596"/>
            <a:ext cx="5892798"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3  </a:t>
            </a:r>
            <a:r>
              <a:rPr lang="zh-CN" altLang="en-US" sz="2400" b="1" dirty="0" smtClean="0">
                <a:solidFill>
                  <a:schemeClr val="accent2"/>
                </a:solidFill>
                <a:latin typeface="Times New Roman" pitchFamily="18" charset="0"/>
                <a:ea typeface="黑体" pitchFamily="49" charset="-122"/>
              </a:rPr>
              <a:t>常见碱</a:t>
            </a:r>
            <a:r>
              <a:rPr lang="zh-CN" altLang="en-US" sz="2400" b="1" dirty="0">
                <a:solidFill>
                  <a:schemeClr val="accent2"/>
                </a:solidFill>
                <a:latin typeface="Times New Roman" pitchFamily="18" charset="0"/>
                <a:ea typeface="黑体" pitchFamily="49" charset="-122"/>
              </a:rPr>
              <a:t>的性质及用途</a:t>
            </a:r>
          </a:p>
        </p:txBody>
      </p:sp>
      <mc:AlternateContent xmlns:mc="http://schemas.openxmlformats.org/markup-compatibility/2006">
        <mc:Choice xmlns:a14="http://schemas.microsoft.com/office/drawing/2010/main" xmlns="" Requires="a14">
          <p:graphicFrame>
            <p:nvGraphicFramePr>
              <p:cNvPr id="8" name="表格 7"/>
              <p:cNvGraphicFramePr>
                <a:graphicFrameLocks noGrp="1"/>
              </p:cNvGraphicFramePr>
              <p:nvPr>
                <p:extLst>
                  <p:ext uri="{D42A27DB-BD31-4B8C-83A1-F6EECF244321}">
                    <p14:modId xmlns:p14="http://schemas.microsoft.com/office/powerpoint/2010/main" val="4031295065"/>
                  </p:ext>
                </p:extLst>
              </p:nvPr>
            </p:nvGraphicFramePr>
            <p:xfrm>
              <a:off x="519286" y="2662798"/>
              <a:ext cx="11142134" cy="3686529"/>
            </p:xfrm>
            <a:graphic>
              <a:graphicData uri="http://schemas.openxmlformats.org/drawingml/2006/table">
                <a:tbl>
                  <a:tblPr firstRow="1" bandRow="1">
                    <a:tableStyleId>{5940675A-B579-460E-94D1-54222C63F5DA}</a:tableStyleId>
                  </a:tblPr>
                  <a:tblGrid>
                    <a:gridCol w="1264358"/>
                    <a:gridCol w="5023556"/>
                    <a:gridCol w="4854220"/>
                  </a:tblGrid>
                  <a:tr h="608339">
                    <a:tc>
                      <a:txBody>
                        <a:bodyPr/>
                        <a:lstStyle/>
                        <a:p>
                          <a:pPr algn="ctr">
                            <a:lnSpc>
                              <a:spcPct val="150000"/>
                            </a:lnSpc>
                          </a:pP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氢氧化钠</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氢氧化钙</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08339">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Times New Roman" pitchFamily="18" charset="0"/>
                            </a:rPr>
                            <a:t>俗称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en-US" altLang="zh-CN" sz="2000" b="1" u="sng" kern="1200" dirty="0" smtClean="0">
                              <a:solidFill>
                                <a:schemeClr val="tx1"/>
                              </a:solidFill>
                              <a:effectLst/>
                              <a:latin typeface="Times New Roman" pitchFamily="18" charset="0"/>
                              <a:ea typeface="+mn-ea"/>
                              <a:cs typeface="Times New Roman" pitchFamily="18" charset="0"/>
                            </a:rPr>
                            <a:t/>
                          </a:r>
                          <a:r>
                            <a:rPr lang="en-US" altLang="zh-CN" sz="2000" b="1" kern="1200" dirty="0" smtClean="0">
                              <a:solidFill>
                                <a:schemeClr val="tx1"/>
                              </a:solidFill>
                              <a:effectLst/>
                              <a:latin typeface="Times New Roman" pitchFamily="18" charset="0"/>
                              <a:ea typeface="+mn-ea"/>
                              <a:cs typeface="Times New Roman" pitchFamily="18" charset="0"/>
                            </a:rPr>
                            <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en-US" sz="2000" b="1" u="sng" kern="1200" dirty="0" smtClean="0">
                              <a:solidFill>
                                <a:schemeClr val="tx1"/>
                              </a:solidFill>
                              <a:effectLst/>
                              <a:latin typeface="Times New Roman" pitchFamily="18" charset="0"/>
                              <a:ea typeface="+mn-ea"/>
                              <a:cs typeface="Times New Roman" pitchFamily="18" charset="0"/>
                            </a:rPr>
                            <a:t/>
                          </a: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__________</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50000"/>
                            </a:lnSpc>
                          </a:pPr>
                          <a:r>
                            <a:rPr lang="zh-CN" altLang="en-US" sz="2000" b="1" u="sng" kern="1200" dirty="0" smtClean="0">
                              <a:solidFill>
                                <a:schemeClr val="tx1"/>
                              </a:solidFill>
                              <a:effectLst/>
                              <a:latin typeface="Times New Roman" pitchFamily="18" charset="0"/>
                              <a:ea typeface="+mn-ea"/>
                              <a:cs typeface="Times New Roman" pitchFamily="18" charset="0"/>
                            </a:rPr>
                            <a:t/>
                          </a: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__________</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化学式</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en-US" altLang="zh-CN" sz="2000" b="1" dirty="0" err="1" smtClean="0">
                              <a:latin typeface="Times New Roman" pitchFamily="18" charset="0"/>
                              <a:cs typeface="Times New Roman" pitchFamily="18" charset="0"/>
                            </a:rPr>
                            <a:t>NaOH</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err="1" smtClean="0">
                              <a:solidFill>
                                <a:schemeClr val="tx1"/>
                              </a:solidFill>
                              <a:effectLst/>
                              <a:latin typeface="Times New Roman" pitchFamily="18" charset="0"/>
                              <a:ea typeface="+mn-ea"/>
                              <a:cs typeface="Times New Roman" pitchFamily="18" charset="0"/>
                            </a:rPr>
                            <a:t>Ca</a:t>
                          </a:r>
                          <a:r>
                            <a:rPr lang="en-US" altLang="zh-CN" sz="2000" b="1" kern="1200" dirty="0" smtClean="0">
                              <a:solidFill>
                                <a:schemeClr val="tx1"/>
                              </a:solidFill>
                              <a:effectLst/>
                              <a:latin typeface="Times New Roman" pitchFamily="18" charset="0"/>
                              <a:ea typeface="+mn-ea"/>
                              <a:cs typeface="Times New Roman" pitchFamily="18" charset="0"/>
                            </a:rPr>
                            <a:t>(OH)</a:t>
                          </a:r>
                          <a:r>
                            <a:rPr lang="en-US" altLang="zh-CN" sz="2000" b="1" kern="1200" baseline="-25000" dirty="0" smtClean="0">
                              <a:solidFill>
                                <a:schemeClr val="tx1"/>
                              </a:solidFill>
                              <a:effectLst/>
                              <a:latin typeface="Times New Roman" pitchFamily="18" charset="0"/>
                              <a:ea typeface="+mn-ea"/>
                              <a:cs typeface="Times New Roman" pitchFamily="18" charset="0"/>
                            </a:rPr>
                            <a:t>2</a:t>
                          </a:r>
                          <a:endParaRPr lang="zh-CN" altLang="en-US" sz="2000" b="1" baseline="-2500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工业制法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en-US" altLang="zh-CN" sz="2000" b="1" kern="1200" dirty="0" smtClean="0">
                              <a:solidFill>
                                <a:schemeClr val="tx1"/>
                              </a:solidFill>
                              <a:effectLst/>
                              <a:latin typeface="Times New Roman" pitchFamily="18" charset="0"/>
                              <a:ea typeface="+mn-ea"/>
                              <a:cs typeface="Times New Roman" pitchFamily="18" charset="0"/>
                            </a:rPr>
                            <a:t>Na</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en-US" altLang="zh-CN" sz="2000" b="1" kern="1200" dirty="0" smtClean="0">
                              <a:solidFill>
                                <a:schemeClr val="tx1"/>
                              </a:solidFill>
                              <a:effectLst/>
                              <a:latin typeface="Times New Roman" pitchFamily="18" charset="0"/>
                              <a:ea typeface="+mn-ea"/>
                              <a:cs typeface="Times New Roman" pitchFamily="18" charset="0"/>
                            </a:rPr>
                            <a:t>CO</a:t>
                          </a:r>
                          <a:r>
                            <a:rPr lang="en-US" altLang="zh-CN" sz="2000" b="1" kern="1200" baseline="-25000" dirty="0" smtClean="0">
                              <a:solidFill>
                                <a:schemeClr val="tx1"/>
                              </a:solidFill>
                              <a:effectLst/>
                              <a:latin typeface="Times New Roman" pitchFamily="18" charset="0"/>
                              <a:ea typeface="+mn-ea"/>
                              <a:cs typeface="Times New Roman" pitchFamily="18" charset="0"/>
                            </a:rPr>
                            <a:t>3</a:t>
                          </a:r>
                          <a:r>
                            <a:rPr lang="en-US" altLang="zh-CN" sz="2000" b="1" kern="1200" dirty="0" smtClean="0">
                              <a:solidFill>
                                <a:schemeClr val="tx1"/>
                              </a:solidFill>
                              <a:effectLst/>
                              <a:latin typeface="Times New Roman" pitchFamily="18" charset="0"/>
                              <a:ea typeface="+mn-ea"/>
                              <a:cs typeface="Times New Roman" pitchFamily="18" charset="0"/>
                            </a:rPr>
                            <a:t>+Ca(OH)</a:t>
                          </a:r>
                          <a:r>
                            <a:rPr lang="en-US" altLang="zh-CN" sz="2000" b="1" kern="1200" baseline="-25000" dirty="0" smtClean="0">
                              <a:solidFill>
                                <a:schemeClr val="tx1"/>
                              </a:solidFill>
                              <a:effectLst/>
                              <a:latin typeface="Times New Roman" pitchFamily="18" charset="0"/>
                              <a:ea typeface="+mn-ea"/>
                              <a:cs typeface="Times New Roman" pitchFamily="18" charset="0"/>
                            </a:rPr>
                            <a:t>2</a:t>
                          </a:r>
                          <a14:m>
                            <m:oMath xmlns:m="http://schemas.openxmlformats.org/officeDocument/2006/math">
                              <m:f>
                                <m:fPr>
                                  <m:ctrlPr>
                                    <a:rPr lang="en-US" altLang="zh-CN" sz="18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800" b="1" i="1" dirty="0">
                                          <a:solidFill>
                                            <a:schemeClr val="tx1"/>
                                          </a:solidFill>
                                          <a:latin typeface="Cambria Math"/>
                                          <a:ea typeface="宋体" panose="02010600030101010101" pitchFamily="2" charset="-122"/>
                                          <a:cs typeface="Cambria Math" panose="02040503050406030204" charset="0"/>
                                        </a:rPr>
                                      </m:ctrlPr>
                                    </m:barPr>
                                    <m:e>
                                      <m:r>
                                        <a:rPr lang="en-US" altLang="zh-CN" sz="1800" b="1" dirty="0">
                                          <a:solidFill>
                                            <a:schemeClr val="tx1"/>
                                          </a:solidFill>
                                          <a:latin typeface="Cambria Math"/>
                                          <a:ea typeface="宋体" panose="02010600030101010101" pitchFamily="2" charset="-122"/>
                                          <a:cs typeface="Cambria Math" panose="02040503050406030204" charset="0"/>
                                        </a:rPr>
                                        <m:t>  </m:t>
                                      </m:r>
                                      <m:r>
                                        <a:rPr lang="en-US" altLang="zh-CN" sz="1800" b="1" i="1" dirty="0">
                                          <a:solidFill>
                                            <a:schemeClr val="tx1"/>
                                          </a:solidFill>
                                          <a:latin typeface="Cambria Math"/>
                                          <a:ea typeface="宋体" panose="02010600030101010101" pitchFamily="2" charset="-122"/>
                                          <a:cs typeface="Cambria Math" panose="02040503050406030204" charset="0"/>
                                        </a:rPr>
                                        <m:t>       </m:t>
                                      </m:r>
                                      <m:r>
                                        <a:rPr lang="en-US" altLang="zh-CN" sz="1800" b="1" dirty="0">
                                          <a:solidFill>
                                            <a:schemeClr val="tx1"/>
                                          </a:solidFill>
                                          <a:latin typeface="Cambria Math"/>
                                          <a:ea typeface="宋体" panose="02010600030101010101" pitchFamily="2" charset="-122"/>
                                          <a:cs typeface="Cambria Math" panose="02040503050406030204" charset="0"/>
                                        </a:rPr>
                                        <m:t>  </m:t>
                                      </m:r>
                                    </m:e>
                                  </m:bar>
                                </m:num>
                                <m:den>
                                  <m:r>
                                    <a:rPr lang="en-US" altLang="zh-CN" sz="18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mn-ea"/>
                              <a:cs typeface="Times New Roman" pitchFamily="18" charset="0"/>
                            </a:rPr>
                            <a:t> 2NaOH+CaCO</a:t>
                          </a:r>
                          <a:r>
                            <a:rPr lang="en-US" altLang="zh-CN" sz="2000" b="1" kern="1200" baseline="-25000" dirty="0" smtClean="0">
                              <a:solidFill>
                                <a:schemeClr val="tx1"/>
                              </a:solidFill>
                              <a:effectLst/>
                              <a:latin typeface="Times New Roman" pitchFamily="18" charset="0"/>
                              <a:ea typeface="+mn-ea"/>
                              <a:cs typeface="Times New Roman" pitchFamily="18" charset="0"/>
                            </a:rPr>
                            <a:t>3</a:t>
                          </a:r>
                          <a:r>
                            <a:rPr lang="zh-CN" altLang="zh-CN" sz="2000" b="1" kern="1200" dirty="0" smtClean="0">
                              <a:solidFill>
                                <a:schemeClr val="tx1"/>
                              </a:solidFill>
                              <a:effectLst/>
                              <a:latin typeface="Times New Roman" pitchFamily="18" charset="0"/>
                              <a:ea typeface="+mn-ea"/>
                              <a:cs typeface="Times New Roman" pitchFamily="18" charset="0"/>
                            </a:rPr>
                            <a:t>↓</a:t>
                          </a:r>
                          <a:endParaRPr lang="zh-CN" altLang="en-US" sz="2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smtClean="0">
                              <a:solidFill>
                                <a:schemeClr val="tx1"/>
                              </a:solidFill>
                              <a:effectLst/>
                              <a:latin typeface="Times New Roman" pitchFamily="18" charset="0"/>
                              <a:ea typeface="+mn-ea"/>
                              <a:cs typeface="Times New Roman" pitchFamily="18" charset="0"/>
                            </a:rPr>
                            <a:t>CaCO</a:t>
                          </a:r>
                          <a:r>
                            <a:rPr lang="en-US" altLang="zh-CN" sz="2000" b="1" kern="1200" baseline="-25000" dirty="0" smtClean="0">
                              <a:solidFill>
                                <a:schemeClr val="tx1"/>
                              </a:solidFill>
                              <a:effectLst/>
                              <a:latin typeface="Times New Roman" pitchFamily="18" charset="0"/>
                              <a:ea typeface="+mn-ea"/>
                              <a:cs typeface="Times New Roman" pitchFamily="18" charset="0"/>
                            </a:rPr>
                            <a:t>3</a:t>
                          </a:r>
                          <a:r>
                            <a:rPr lang="en-US" altLang="zh-CN" sz="2000" b="1" kern="1200" dirty="0" smtClean="0">
                              <a:solidFill>
                                <a:schemeClr val="tx1"/>
                              </a:solidFill>
                              <a:effectLst/>
                              <a:latin typeface="Times New Roman" pitchFamily="18" charset="0"/>
                              <a:ea typeface="+mn-ea"/>
                              <a:cs typeface="Times New Roman" pitchFamily="18" charset="0"/>
                            </a:rPr>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dirty="0">
                                          <a:solidFill>
                                            <a:schemeClr val="tx1"/>
                                          </a:solidFill>
                                          <a:latin typeface="Cambria Math"/>
                                          <a:ea typeface="宋体" panose="02010600030101010101" pitchFamily="2" charset="-122"/>
                                          <a:cs typeface="Cambria Math" panose="02040503050406030204" charset="0"/>
                                        </a:rPr>
                                        <m:t>  </m:t>
                                      </m:r>
                                      <m:r>
                                        <a:rPr lang="en-US" altLang="zh-CN" sz="1600" b="1" i="1" dirty="0">
                                          <a:solidFill>
                                            <a:schemeClr val="tx1"/>
                                          </a:solidFill>
                                          <a:latin typeface="Cambria Math"/>
                                          <a:ea typeface="宋体" panose="02010600030101010101" pitchFamily="2" charset="-122"/>
                                          <a:cs typeface="Cambria Math" panose="02040503050406030204" charset="0"/>
                                        </a:rPr>
                                        <m:t> </m:t>
                                      </m:r>
                                      <m:r>
                                        <a:rPr lang="zh-CN" altLang="en-US" sz="1600" b="1" i="1" dirty="0" smtClean="0">
                                          <a:solidFill>
                                            <a:schemeClr val="tx1"/>
                                          </a:solidFill>
                                          <a:latin typeface="Cambria Math"/>
                                          <a:ea typeface="宋体" panose="02010600030101010101" pitchFamily="2" charset="-122"/>
                                          <a:cs typeface="Cambria Math" panose="02040503050406030204" charset="0"/>
                                        </a:rPr>
                                        <m:t>高温</m:t>
                                      </m:r>
                                      <m:r>
                                        <a:rPr lang="en-US" altLang="zh-CN" sz="1600" b="1" i="1" dirty="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mn-ea"/>
                              <a:cs typeface="Times New Roman" pitchFamily="18" charset="0"/>
                            </a:rPr>
                            <a:t> CaO+CO</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zh-CN" altLang="zh-CN" sz="2000" b="1" kern="1200" dirty="0" smtClean="0">
                              <a:solidFill>
                                <a:schemeClr val="tx1"/>
                              </a:solidFill>
                              <a:effectLst/>
                              <a:latin typeface="Times New Roman" pitchFamily="18" charset="0"/>
                              <a:ea typeface="+mn-ea"/>
                              <a:cs typeface="Times New Roman" pitchFamily="18" charset="0"/>
                            </a:rPr>
                            <a:t>↑</a:t>
                          </a:r>
                          <a:r>
                            <a:rPr lang="zh-CN" altLang="en-US" sz="2000" b="1" kern="1200" dirty="0" smtClean="0">
                              <a:solidFill>
                                <a:schemeClr val="tx1"/>
                              </a:solidFill>
                              <a:effectLst/>
                              <a:latin typeface="Times New Roman" pitchFamily="18" charset="0"/>
                              <a:ea typeface="+mn-ea"/>
                              <a:cs typeface="Times New Roman" pitchFamily="18" charset="0"/>
                            </a:rPr>
                            <a:t>，</a:t>
                          </a:r>
                          <a:endParaRPr lang="en-US" altLang="zh-CN" sz="2000" b="1" kern="1200" dirty="0" smtClean="0">
                            <a:solidFill>
                              <a:schemeClr val="tx1"/>
                            </a:solidFill>
                            <a:effectLst/>
                            <a:latin typeface="Times New Roman" pitchFamily="18" charset="0"/>
                            <a:ea typeface="+mn-ea"/>
                            <a:cs typeface="Times New Roman" pitchFamily="18" charset="0"/>
                          </a:endParaRPr>
                        </a:p>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smtClean="0">
                              <a:solidFill>
                                <a:schemeClr val="tx1"/>
                              </a:solidFill>
                              <a:effectLst/>
                              <a:latin typeface="Times New Roman" pitchFamily="18" charset="0"/>
                              <a:ea typeface="+mn-ea"/>
                              <a:cs typeface="Times New Roman" pitchFamily="18" charset="0"/>
                            </a:rPr>
                            <a:t>CaO+H</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en-US" altLang="zh-CN" sz="2000" b="1" kern="1200" dirty="0" smtClean="0">
                              <a:solidFill>
                                <a:schemeClr val="tx1"/>
                              </a:solidFill>
                              <a:effectLst/>
                              <a:latin typeface="Times New Roman" pitchFamily="18" charset="0"/>
                              <a:ea typeface="+mn-ea"/>
                              <a:cs typeface="Times New Roman" pitchFamily="18" charset="0"/>
                            </a:rPr>
                            <a:t>O </a:t>
                          </a:r>
                          <a14:m>
                            <m:oMath xmlns:m="http://schemas.openxmlformats.org/officeDocument/2006/math">
                              <m:f>
                                <m:fPr>
                                  <m:ctrlPr>
                                    <a:rPr lang="en-US" altLang="zh-CN" sz="18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800" b="1" i="1" dirty="0">
                                          <a:solidFill>
                                            <a:schemeClr val="tx1"/>
                                          </a:solidFill>
                                          <a:latin typeface="Cambria Math"/>
                                          <a:ea typeface="宋体" panose="02010600030101010101" pitchFamily="2" charset="-122"/>
                                          <a:cs typeface="Cambria Math" panose="02040503050406030204" charset="0"/>
                                        </a:rPr>
                                      </m:ctrlPr>
                                    </m:barPr>
                                    <m:e>
                                      <m:r>
                                        <a:rPr lang="en-US" altLang="zh-CN" sz="1800" b="1" dirty="0">
                                          <a:solidFill>
                                            <a:schemeClr val="tx1"/>
                                          </a:solidFill>
                                          <a:latin typeface="Cambria Math"/>
                                          <a:ea typeface="宋体" panose="02010600030101010101" pitchFamily="2" charset="-122"/>
                                          <a:cs typeface="Cambria Math" panose="02040503050406030204" charset="0"/>
                                        </a:rPr>
                                        <m:t>  </m:t>
                                      </m:r>
                                      <m:r>
                                        <a:rPr lang="en-US" altLang="zh-CN" sz="1800" b="1" i="1" dirty="0">
                                          <a:solidFill>
                                            <a:schemeClr val="tx1"/>
                                          </a:solidFill>
                                          <a:latin typeface="Cambria Math"/>
                                          <a:ea typeface="宋体" panose="02010600030101010101" pitchFamily="2" charset="-122"/>
                                          <a:cs typeface="Cambria Math" panose="02040503050406030204" charset="0"/>
                                        </a:rPr>
                                        <m:t>       </m:t>
                                      </m:r>
                                      <m:r>
                                        <a:rPr lang="en-US" altLang="zh-CN" sz="1800" b="1" dirty="0">
                                          <a:solidFill>
                                            <a:schemeClr val="tx1"/>
                                          </a:solidFill>
                                          <a:latin typeface="Cambria Math"/>
                                          <a:ea typeface="宋体" panose="02010600030101010101" pitchFamily="2" charset="-122"/>
                                          <a:cs typeface="Cambria Math" panose="02040503050406030204" charset="0"/>
                                        </a:rPr>
                                        <m:t>  </m:t>
                                      </m:r>
                                    </m:e>
                                  </m:bar>
                                </m:num>
                                <m:den>
                                  <m:r>
                                    <a:rPr lang="en-US" altLang="zh-CN" sz="18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mn-ea"/>
                              <a:cs typeface="Times New Roman" pitchFamily="18" charset="0"/>
                            </a:rPr>
                            <a:t> Ca(OH)</a:t>
                          </a:r>
                          <a:r>
                            <a:rPr lang="en-US" altLang="zh-CN" sz="2000" b="1" kern="1200" baseline="-25000" dirty="0" smtClean="0">
                              <a:solidFill>
                                <a:schemeClr val="tx1"/>
                              </a:solidFill>
                              <a:effectLst/>
                              <a:latin typeface="Times New Roman" pitchFamily="18" charset="0"/>
                              <a:ea typeface="+mn-ea"/>
                              <a:cs typeface="Times New Roman" pitchFamily="18" charset="0"/>
                            </a:rPr>
                            <a:t>2</a:t>
                          </a:r>
                          <a:endParaRPr lang="zh-CN" altLang="en-US" sz="2400" b="1" u="sng"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状态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Times New Roman" pitchFamily="18" charset="0"/>
                              <a:cs typeface="Times New Roman" pitchFamily="18" charset="0"/>
                            </a:rPr>
                            <a:t>白色块状固体</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u="none" dirty="0" smtClean="0">
                              <a:latin typeface="Times New Roman" pitchFamily="18" charset="0"/>
                              <a:cs typeface="Times New Roman" pitchFamily="18" charset="0"/>
                            </a:rPr>
                            <a:t>白色粉末状固体</a:t>
                          </a:r>
                        </a:p>
                      </a:txBody>
                      <a:tcPr anchor="ctr">
                        <a:lnL w="12700" cap="flat" cmpd="sng" algn="ctr">
                          <a:solidFill>
                            <a:schemeClr val="tx1"/>
                          </a:solidFill>
                          <a:prstDash val="solid"/>
                          <a:round/>
                          <a:headEnd type="none" w="med" len="med"/>
                          <a:tailEnd type="none" w="med" len="med"/>
                        </a:lnL>
                      </a:tcPr>
                    </a:tc>
                  </a:tr>
                </a:tbl>
              </a:graphicData>
            </a:graphic>
          </p:graphicFrame>
        </mc:Choice>
        <mc:Fallback>
          <p:graphicFrame>
            <p:nvGraphicFramePr>
              <p:cNvPr id="8" name="表格 7"/>
              <p:cNvGraphicFramePr>
                <a:graphicFrameLocks noGrp="1"/>
              </p:cNvGraphicFramePr>
              <p:nvPr>
                <p:extLst>
                  <p:ext uri="{D42A27DB-BD31-4B8C-83A1-F6EECF244321}">
                    <p14:modId xmlns:p14="http://schemas.microsoft.com/office/powerpoint/2010/main" xmlns="" val="4031295065"/>
                  </p:ext>
                </p:extLst>
              </p:nvPr>
            </p:nvGraphicFramePr>
            <p:xfrm>
              <a:off x="519286" y="2662798"/>
              <a:ext cx="11142134" cy="3686529"/>
            </p:xfrm>
            <a:graphic>
              <a:graphicData uri="http://schemas.openxmlformats.org/drawingml/2006/table">
                <a:tbl>
                  <a:tblPr firstRow="1" bandRow="1">
                    <a:tableStyleId>{5940675A-B579-460E-94D1-54222C63F5DA}</a:tableStyleId>
                  </a:tblPr>
                  <a:tblGrid>
                    <a:gridCol w="1264358"/>
                    <a:gridCol w="5023556"/>
                    <a:gridCol w="4854220"/>
                  </a:tblGrid>
                  <a:tr h="608339">
                    <a:tc>
                      <a:txBody>
                        <a:bodyPr/>
                        <a:lstStyle/>
                        <a:p>
                          <a:pPr algn="ctr">
                            <a:lnSpc>
                              <a:spcPct val="150000"/>
                            </a:lnSpc>
                          </a:pP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氢氧化钠</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氢氧化钙</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08339">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Times New Roman" pitchFamily="18" charset="0"/>
                            </a:rPr>
                            <a:t>俗称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__________</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50000"/>
                            </a:lnSpc>
                          </a:pP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__________</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化学式</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en-US" altLang="zh-CN" sz="2000" b="1" dirty="0" err="1" smtClean="0">
                              <a:latin typeface="Times New Roman" pitchFamily="18" charset="0"/>
                              <a:cs typeface="Times New Roman" pitchFamily="18" charset="0"/>
                            </a:rPr>
                            <a:t>NaOH</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err="1" smtClean="0">
                              <a:solidFill>
                                <a:schemeClr val="tx1"/>
                              </a:solidFill>
                              <a:effectLst/>
                              <a:latin typeface="Times New Roman" pitchFamily="18" charset="0"/>
                              <a:ea typeface="+mn-ea"/>
                              <a:cs typeface="Times New Roman" pitchFamily="18" charset="0"/>
                            </a:rPr>
                            <a:t>Ca</a:t>
                          </a:r>
                          <a:r>
                            <a:rPr lang="en-US" altLang="zh-CN" sz="2000" b="1" kern="1200" dirty="0" smtClean="0">
                              <a:solidFill>
                                <a:schemeClr val="tx1"/>
                              </a:solidFill>
                              <a:effectLst/>
                              <a:latin typeface="Times New Roman" pitchFamily="18" charset="0"/>
                              <a:ea typeface="+mn-ea"/>
                              <a:cs typeface="Times New Roman" pitchFamily="18" charset="0"/>
                            </a:rPr>
                            <a:t>(OH)</a:t>
                          </a:r>
                          <a:r>
                            <a:rPr lang="en-US" altLang="zh-CN" sz="2000" b="1" kern="1200" baseline="-25000" dirty="0" smtClean="0">
                              <a:solidFill>
                                <a:schemeClr val="tx1"/>
                              </a:solidFill>
                              <a:effectLst/>
                              <a:latin typeface="Times New Roman" pitchFamily="18" charset="0"/>
                              <a:ea typeface="+mn-ea"/>
                              <a:cs typeface="Times New Roman" pitchFamily="18" charset="0"/>
                            </a:rPr>
                            <a:t>2</a:t>
                          </a:r>
                          <a:endParaRPr lang="zh-CN" altLang="en-US" sz="2000" b="1" baseline="-2500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1253173">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工业制法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blipFill rotWithShape="1">
                          <a:blip r:embed="rId3"/>
                          <a:stretch>
                            <a:fillRect l="-25091" t="-146829" r="-96485" b="-49268"/>
                          </a:stretch>
                        </a:blipFill>
                      </a:tcPr>
                    </a:tc>
                    <a:tc>
                      <a:txBody>
                        <a:bodyPr/>
                        <a:lstStyle/>
                        <a:p>
                          <a:endParaRPr lang="zh-CN"/>
                        </a:p>
                      </a:txBody>
                      <a:tcPr anchor="ctr">
                        <a:lnL w="12700" cap="flat" cmpd="sng" algn="ctr">
                          <a:solidFill>
                            <a:schemeClr val="tx1"/>
                          </a:solidFill>
                          <a:prstDash val="solid"/>
                          <a:round/>
                          <a:headEnd type="none" w="med" len="med"/>
                          <a:tailEnd type="none" w="med" len="med"/>
                        </a:lnL>
                        <a:blipFill rotWithShape="1">
                          <a:blip r:embed="rId3"/>
                          <a:stretch>
                            <a:fillRect l="-129648" t="-146829" b="-49268"/>
                          </a:stretch>
                        </a:blipFill>
                      </a:tcPr>
                    </a:tc>
                  </a:tr>
                  <a:tr h="608339">
                    <a:tc>
                      <a:txBody>
                        <a:bodyPr/>
                        <a:lstStyle/>
                        <a:p>
                          <a:pPr algn="ctr">
                            <a:lnSpc>
                              <a:spcPct val="150000"/>
                            </a:lnSpc>
                          </a:pPr>
                          <a:r>
                            <a:rPr lang="zh-CN" altLang="en-US" sz="2000" b="1" dirty="0" smtClean="0">
                              <a:latin typeface="黑体" pitchFamily="49" charset="-122"/>
                              <a:ea typeface="黑体" pitchFamily="49" charset="-122"/>
                              <a:cs typeface="Times New Roman" pitchFamily="18" charset="0"/>
                            </a:rPr>
                            <a:t>状态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Times New Roman" pitchFamily="18" charset="0"/>
                              <a:cs typeface="Times New Roman" pitchFamily="18" charset="0"/>
                            </a:rPr>
                            <a:t>白色块状固体</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u="none" dirty="0" smtClean="0">
                              <a:latin typeface="Times New Roman" pitchFamily="18" charset="0"/>
                              <a:cs typeface="Times New Roman" pitchFamily="18" charset="0"/>
                            </a:rPr>
                            <a:t>白色粉末状固体</a:t>
                          </a:r>
                        </a:p>
                      </a:txBody>
                      <a:tcPr anchor="ctr">
                        <a:lnL w="12700" cap="flat" cmpd="sng" algn="ctr">
                          <a:solidFill>
                            <a:schemeClr val="tx1"/>
                          </a:solidFill>
                          <a:prstDash val="solid"/>
                          <a:round/>
                          <a:headEnd type="none" w="med" len="med"/>
                          <a:tailEnd type="none" w="med" len="med"/>
                        </a:lnL>
                      </a:tcPr>
                    </a:tc>
                  </a:tr>
                </a:tbl>
              </a:graphicData>
            </a:graphic>
          </p:graphicFrame>
        </mc:Fallback>
      </mc:AlternateContent>
      <p:sp>
        <p:nvSpPr>
          <p:cNvPr id="9" name="TextBox 8"/>
          <p:cNvSpPr txBox="1"/>
          <p:nvPr/>
        </p:nvSpPr>
        <p:spPr>
          <a:xfrm>
            <a:off x="2369575" y="3298860"/>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烧碱</a:t>
            </a:r>
          </a:p>
        </p:txBody>
      </p:sp>
      <p:sp>
        <p:nvSpPr>
          <p:cNvPr id="10" name="TextBox 9"/>
          <p:cNvSpPr txBox="1"/>
          <p:nvPr/>
        </p:nvSpPr>
        <p:spPr>
          <a:xfrm>
            <a:off x="3795727" y="3290076"/>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火碱</a:t>
            </a:r>
          </a:p>
        </p:txBody>
      </p:sp>
      <p:sp>
        <p:nvSpPr>
          <p:cNvPr id="11" name="TextBox 10"/>
          <p:cNvSpPr txBox="1"/>
          <p:nvPr/>
        </p:nvSpPr>
        <p:spPr>
          <a:xfrm>
            <a:off x="5088905" y="3301365"/>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苛性钠</a:t>
            </a:r>
          </a:p>
        </p:txBody>
      </p:sp>
      <p:sp>
        <p:nvSpPr>
          <p:cNvPr id="12" name="TextBox 11"/>
          <p:cNvSpPr txBox="1"/>
          <p:nvPr/>
        </p:nvSpPr>
        <p:spPr>
          <a:xfrm>
            <a:off x="7922420" y="3290075"/>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消石灰</a:t>
            </a:r>
          </a:p>
        </p:txBody>
      </p:sp>
      <p:sp>
        <p:nvSpPr>
          <p:cNvPr id="13" name="TextBox 12"/>
          <p:cNvSpPr txBox="1"/>
          <p:nvPr/>
        </p:nvSpPr>
        <p:spPr>
          <a:xfrm>
            <a:off x="9322240" y="3310149"/>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熟石灰</a:t>
            </a:r>
          </a:p>
        </p:txBody>
      </p:sp>
    </p:spTree>
    <p:extLst>
      <p:ext uri="{BB962C8B-B14F-4D97-AF65-F5344CB8AC3E}">
        <p14:creationId xmlns:p14="http://schemas.microsoft.com/office/powerpoint/2010/main" xmlns="" val="541743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8" name="表格 7"/>
          <p:cNvGraphicFramePr>
            <a:graphicFrameLocks noGrp="1"/>
          </p:cNvGraphicFramePr>
          <p:nvPr>
            <p:extLst>
              <p:ext uri="{D42A27DB-BD31-4B8C-83A1-F6EECF244321}">
                <p14:modId xmlns:p14="http://schemas.microsoft.com/office/powerpoint/2010/main" xmlns="" val="4053826808"/>
              </p:ext>
            </p:extLst>
          </p:nvPr>
        </p:nvGraphicFramePr>
        <p:xfrm>
          <a:off x="519286" y="1861279"/>
          <a:ext cx="11142134" cy="4484262"/>
        </p:xfrm>
        <a:graphic>
          <a:graphicData uri="http://schemas.openxmlformats.org/drawingml/2006/table">
            <a:tbl>
              <a:tblPr firstRow="1" bandRow="1">
                <a:tableStyleId>{5940675A-B579-460E-94D1-54222C63F5DA}</a:tableStyleId>
              </a:tblPr>
              <a:tblGrid>
                <a:gridCol w="1264358"/>
                <a:gridCol w="5023556"/>
                <a:gridCol w="4854220"/>
              </a:tblGrid>
              <a:tr h="608339">
                <a:tc>
                  <a:txBody>
                    <a:bodyPr/>
                    <a:lstStyle/>
                    <a:p>
                      <a:pPr algn="ctr">
                        <a:lnSpc>
                          <a:spcPct val="150000"/>
                        </a:lnSpc>
                      </a:pP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氢氧化钠</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kern="1200" dirty="0" smtClean="0">
                          <a:solidFill>
                            <a:schemeClr val="tx1"/>
                          </a:solidFill>
                          <a:effectLst/>
                          <a:latin typeface="黑体" pitchFamily="49" charset="-122"/>
                          <a:ea typeface="黑体" pitchFamily="49" charset="-122"/>
                          <a:cs typeface="+mn-cs"/>
                        </a:rPr>
                        <a:t>氢氧化钙</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0833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黑体" pitchFamily="49" charset="-122"/>
                          <a:ea typeface="黑体" pitchFamily="49" charset="-122"/>
                        </a:rPr>
                        <a:t>腐蚀性</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u="none" kern="1200" dirty="0" smtClean="0">
                          <a:solidFill>
                            <a:schemeClr val="tx1"/>
                          </a:solidFill>
                          <a:effectLst/>
                          <a:latin typeface="Times New Roman" pitchFamily="18" charset="0"/>
                          <a:ea typeface="+mn-ea"/>
                          <a:cs typeface="Times New Roman" pitchFamily="18" charset="0"/>
                        </a:rPr>
                        <a:t>强腐蚀性</a:t>
                      </a:r>
                      <a:endParaRPr lang="zh-CN" altLang="en-US" sz="2000" b="1" u="none"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50000"/>
                        </a:lnSpc>
                      </a:pPr>
                      <a:r>
                        <a:rPr lang="zh-CN" altLang="en-US" sz="2000" b="1" dirty="0" smtClean="0">
                          <a:latin typeface="Times New Roman" pitchFamily="18" charset="0"/>
                          <a:cs typeface="Times New Roman" pitchFamily="18" charset="0"/>
                        </a:rPr>
                        <a:t>较强腐蚀性</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kern="1200" dirty="0" smtClean="0">
                          <a:solidFill>
                            <a:schemeClr val="tx1"/>
                          </a:solidFill>
                          <a:effectLst/>
                          <a:latin typeface="黑体" pitchFamily="49" charset="-122"/>
                          <a:ea typeface="黑体" pitchFamily="49" charset="-122"/>
                          <a:cs typeface="Times New Roman" pitchFamily="18" charset="0"/>
                        </a:rPr>
                        <a:t>特点</a:t>
                      </a:r>
                      <a:endParaRPr lang="zh-CN" altLang="en-US" sz="2000" b="1" dirty="0" smtClean="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nSpc>
                          <a:spcPct val="150000"/>
                        </a:lnSpc>
                      </a:pP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1</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u="sng" kern="1200" dirty="0" smtClean="0">
                          <a:solidFill>
                            <a:schemeClr val="tx1"/>
                          </a:solidFill>
                          <a:effectLst/>
                          <a:latin typeface="Times New Roman" pitchFamily="18" charset="0"/>
                          <a:ea typeface="+mn-ea"/>
                          <a:cs typeface="Times New Roman" pitchFamily="18" charset="0"/>
                        </a:rPr>
                        <a:t>　　　</a:t>
                      </a:r>
                      <a:r>
                        <a:rPr lang="zh-CN" altLang="zh-CN" sz="2000" b="1" kern="1200" dirty="0" smtClean="0">
                          <a:solidFill>
                            <a:schemeClr val="tx1"/>
                          </a:solidFill>
                          <a:effectLst/>
                          <a:latin typeface="Times New Roman" pitchFamily="18" charset="0"/>
                          <a:ea typeface="+mn-ea"/>
                          <a:cs typeface="Times New Roman" pitchFamily="18" charset="0"/>
                        </a:rPr>
                        <a:t>溶于水</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溶于水时</a:t>
                      </a:r>
                      <a:r>
                        <a:rPr lang="en-US" altLang="zh-CN" sz="2000" b="1" u="none" kern="1200" dirty="0" smtClean="0">
                          <a:solidFill>
                            <a:schemeClr val="tx1"/>
                          </a:solidFill>
                          <a:effectLst/>
                          <a:latin typeface="Times New Roman" pitchFamily="18" charset="0"/>
                          <a:ea typeface="+mn-ea"/>
                          <a:cs typeface="Times New Roman" pitchFamily="18" charset="0"/>
                        </a:rPr>
                        <a:t>________</a:t>
                      </a:r>
                      <a:r>
                        <a:rPr lang="zh-CN" altLang="zh-CN" sz="2000" b="1" kern="1200" dirty="0" smtClean="0">
                          <a:solidFill>
                            <a:schemeClr val="tx1"/>
                          </a:solidFill>
                          <a:effectLst/>
                          <a:latin typeface="Times New Roman" pitchFamily="18" charset="0"/>
                          <a:ea typeface="+mn-ea"/>
                          <a:cs typeface="Times New Roman" pitchFamily="18" charset="0"/>
                        </a:rPr>
                        <a:t>大量的热</a:t>
                      </a:r>
                      <a:r>
                        <a:rPr lang="en-US" altLang="zh-CN" sz="2000" b="1" kern="1200" dirty="0" smtClean="0">
                          <a:solidFill>
                            <a:schemeClr val="tx1"/>
                          </a:solidFill>
                          <a:effectLst/>
                          <a:latin typeface="Times New Roman" pitchFamily="18" charset="0"/>
                          <a:ea typeface="+mn-ea"/>
                          <a:cs typeface="Times New Roman" pitchFamily="18" charset="0"/>
                        </a:rPr>
                        <a:t> </a:t>
                      </a:r>
                      <a:endParaRPr lang="zh-CN" altLang="zh-CN" sz="2000" b="1" kern="1200" dirty="0" smtClean="0">
                        <a:solidFill>
                          <a:schemeClr val="tx1"/>
                        </a:solidFill>
                        <a:effectLst/>
                        <a:latin typeface="Times New Roman" pitchFamily="18" charset="0"/>
                        <a:ea typeface="+mn-ea"/>
                        <a:cs typeface="Times New Roman" pitchFamily="18" charset="0"/>
                      </a:endParaRPr>
                    </a:p>
                    <a:p>
                      <a:pPr>
                        <a:lnSpc>
                          <a:spcPct val="150000"/>
                        </a:lnSpc>
                      </a:pP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2</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氢氧化钠固体易吸水而</a:t>
                      </a:r>
                      <a:r>
                        <a:rPr lang="zh-CN" altLang="zh-CN" sz="2000" b="1" u="sng" kern="1200" dirty="0" smtClean="0">
                          <a:solidFill>
                            <a:schemeClr val="tx1"/>
                          </a:solidFill>
                          <a:effectLst/>
                          <a:latin typeface="Times New Roman" pitchFamily="18" charset="0"/>
                          <a:ea typeface="+mn-ea"/>
                          <a:cs typeface="Times New Roman" pitchFamily="18" charset="0"/>
                        </a:rPr>
                        <a:t>　</a:t>
                      </a:r>
                      <a:r>
                        <a:rPr lang="en-US" altLang="zh-CN" sz="2000" b="1" u="sng" kern="1200" dirty="0" smtClean="0">
                          <a:solidFill>
                            <a:schemeClr val="tx1"/>
                          </a:solidFill>
                          <a:effectLst/>
                          <a:latin typeface="Times New Roman" pitchFamily="18" charset="0"/>
                          <a:ea typeface="+mn-ea"/>
                          <a:cs typeface="Times New Roman" pitchFamily="18" charset="0"/>
                        </a:rPr>
                        <a:t>   </a:t>
                      </a:r>
                      <a:r>
                        <a:rPr lang="zh-CN" altLang="zh-CN" sz="2000" b="1" u="sng" kern="1200" dirty="0" smtClean="0">
                          <a:solidFill>
                            <a:schemeClr val="tx1"/>
                          </a:solidFill>
                          <a:effectLst/>
                          <a:latin typeface="Times New Roman" pitchFamily="18" charset="0"/>
                          <a:ea typeface="+mn-ea"/>
                          <a:cs typeface="Times New Roman" pitchFamily="18" charset="0"/>
                        </a:rPr>
                        <a:t>　　</a:t>
                      </a:r>
                      <a:r>
                        <a:rPr lang="en-US" altLang="zh-CN" sz="2000" b="1" u="sng" kern="1200" dirty="0" smtClean="0">
                          <a:solidFill>
                            <a:schemeClr val="tx1"/>
                          </a:solidFill>
                          <a:effectLst/>
                          <a:latin typeface="Times New Roman" pitchFamily="18" charset="0"/>
                          <a:ea typeface="+mn-ea"/>
                          <a:cs typeface="Times New Roman" pitchFamily="18" charset="0"/>
                        </a:rPr>
                        <a:t> </a:t>
                      </a:r>
                      <a:endParaRPr lang="zh-CN" altLang="en-US" sz="2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just" defTabSz="914400" rtl="0" eaLnBrk="1" fontAlgn="auto" latinLnBrk="0" hangingPunct="1">
                        <a:lnSpc>
                          <a:spcPct val="150000"/>
                        </a:lnSpc>
                        <a:spcBef>
                          <a:spcPts val="0"/>
                        </a:spcBef>
                        <a:spcAft>
                          <a:spcPts val="0"/>
                        </a:spcAft>
                        <a:buClrTx/>
                        <a:buSzTx/>
                        <a:buFontTx/>
                        <a:buNone/>
                        <a:tabLst/>
                        <a:defRPr/>
                      </a:pPr>
                      <a:r>
                        <a:rPr lang="zh-CN" altLang="zh-CN" sz="2000" b="1" u="sng" kern="1200" dirty="0" smtClean="0">
                          <a:solidFill>
                            <a:schemeClr val="tx1"/>
                          </a:solidFill>
                          <a:effectLst/>
                          <a:latin typeface="+mn-lt"/>
                          <a:ea typeface="+mn-ea"/>
                          <a:cs typeface="+mn-cs"/>
                        </a:rPr>
                        <a:t>　　　</a:t>
                      </a:r>
                      <a:r>
                        <a:rPr lang="zh-CN" altLang="zh-CN" sz="2000" b="1" kern="1200" dirty="0" smtClean="0">
                          <a:solidFill>
                            <a:schemeClr val="tx1"/>
                          </a:solidFill>
                          <a:effectLst/>
                          <a:latin typeface="+mn-lt"/>
                          <a:ea typeface="+mn-ea"/>
                          <a:cs typeface="+mn-cs"/>
                        </a:rPr>
                        <a:t>溶于水</a:t>
                      </a:r>
                      <a:r>
                        <a:rPr lang="zh-CN" altLang="en-US" sz="2000" b="1" kern="1200" dirty="0" smtClean="0">
                          <a:solidFill>
                            <a:schemeClr val="tx1"/>
                          </a:solidFill>
                          <a:effectLst/>
                          <a:latin typeface="+mn-lt"/>
                          <a:ea typeface="+mn-ea"/>
                          <a:cs typeface="+mn-cs"/>
                        </a:rPr>
                        <a:t>，</a:t>
                      </a:r>
                      <a:r>
                        <a:rPr lang="zh-CN" altLang="zh-CN" sz="2000" b="1" kern="1200" dirty="0" smtClean="0">
                          <a:solidFill>
                            <a:schemeClr val="tx1"/>
                          </a:solidFill>
                          <a:effectLst/>
                          <a:latin typeface="+mn-lt"/>
                          <a:ea typeface="+mn-ea"/>
                          <a:cs typeface="+mn-cs"/>
                        </a:rPr>
                        <a:t>溶解度随温度的升高而</a:t>
                      </a:r>
                      <a:r>
                        <a:rPr lang="zh-CN" altLang="zh-CN" sz="2000" b="1" u="sng" kern="1200" dirty="0" smtClean="0">
                          <a:solidFill>
                            <a:schemeClr val="tx1"/>
                          </a:solidFill>
                          <a:effectLst/>
                          <a:latin typeface="+mn-lt"/>
                          <a:ea typeface="+mn-ea"/>
                          <a:cs typeface="+mn-cs"/>
                        </a:rPr>
                        <a:t>　　　</a:t>
                      </a:r>
                      <a:r>
                        <a:rPr lang="en-US" altLang="zh-CN" sz="2000" b="1" u="sng" kern="1200" dirty="0" smtClean="0">
                          <a:solidFill>
                            <a:schemeClr val="tx1"/>
                          </a:solidFill>
                          <a:effectLst/>
                          <a:latin typeface="+mn-lt"/>
                          <a:ea typeface="+mn-ea"/>
                          <a:cs typeface="+mn-cs"/>
                        </a:rPr>
                        <a:t> </a:t>
                      </a:r>
                      <a:endParaRPr lang="zh-CN" altLang="en-US" sz="2400" b="1" baseline="0" dirty="0" smtClean="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60833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黑体" pitchFamily="49" charset="-122"/>
                          <a:ea typeface="黑体" pitchFamily="49" charset="-122"/>
                          <a:cs typeface="Times New Roman" pitchFamily="18" charset="0"/>
                        </a:rPr>
                        <a:t>用途</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l">
                        <a:lnSpc>
                          <a:spcPct val="150000"/>
                        </a:lnSpc>
                      </a:pPr>
                      <a:r>
                        <a:rPr lang="zh-CN" altLang="en-US" sz="2000" b="1" dirty="0" smtClean="0">
                          <a:latin typeface="宋体" pitchFamily="2" charset="-122"/>
                          <a:ea typeface="宋体" pitchFamily="2" charset="-122"/>
                          <a:cs typeface="Times New Roman" pitchFamily="18" charset="0"/>
                        </a:rPr>
                        <a:t>（</a:t>
                      </a:r>
                      <a:r>
                        <a:rPr lang="en-US" altLang="zh-CN" sz="2000" b="1" dirty="0" smtClean="0">
                          <a:latin typeface="宋体" pitchFamily="2" charset="-122"/>
                          <a:ea typeface="宋体" pitchFamily="2" charset="-122"/>
                          <a:cs typeface="Times New Roman" pitchFamily="18" charset="0"/>
                        </a:rPr>
                        <a:t>1</a:t>
                      </a:r>
                      <a:r>
                        <a:rPr lang="zh-CN" altLang="en-US" sz="2000" b="1" dirty="0" smtClean="0">
                          <a:latin typeface="宋体" pitchFamily="2" charset="-122"/>
                          <a:ea typeface="宋体" pitchFamily="2" charset="-122"/>
                          <a:cs typeface="Times New Roman" pitchFamily="18" charset="0"/>
                        </a:rPr>
                        <a:t>）用于肥皂、石油、造纸、纺织和印染等行业</a:t>
                      </a:r>
                      <a:r>
                        <a:rPr lang="en-US" altLang="zh-CN" sz="2000" b="1" dirty="0" smtClean="0">
                          <a:latin typeface="宋体" pitchFamily="2" charset="-122"/>
                          <a:ea typeface="宋体" pitchFamily="2" charset="-122"/>
                          <a:cs typeface="Times New Roman" pitchFamily="18" charset="0"/>
                        </a:rPr>
                        <a:t>(</a:t>
                      </a:r>
                      <a:r>
                        <a:rPr lang="zh-CN" altLang="en-US" sz="2000" b="1" dirty="0" smtClean="0">
                          <a:latin typeface="宋体" pitchFamily="2" charset="-122"/>
                          <a:ea typeface="宋体" pitchFamily="2" charset="-122"/>
                          <a:cs typeface="Times New Roman" pitchFamily="18" charset="0"/>
                        </a:rPr>
                        <a:t>除玻璃方面外，用途与纯碱类似</a:t>
                      </a:r>
                      <a:r>
                        <a:rPr lang="en-US" altLang="zh-CN" sz="2000" b="1" dirty="0" smtClean="0">
                          <a:latin typeface="宋体" pitchFamily="2" charset="-122"/>
                          <a:ea typeface="宋体" pitchFamily="2" charset="-122"/>
                          <a:cs typeface="Times New Roman" pitchFamily="18" charset="0"/>
                        </a:rPr>
                        <a:t>)</a:t>
                      </a:r>
                    </a:p>
                    <a:p>
                      <a:pPr algn="l">
                        <a:lnSpc>
                          <a:spcPct val="150000"/>
                        </a:lnSpc>
                      </a:pPr>
                      <a:r>
                        <a:rPr lang="zh-CN" altLang="en-US" sz="2000" b="1" dirty="0" smtClean="0">
                          <a:latin typeface="Times New Roman" pitchFamily="18" charset="0"/>
                          <a:cs typeface="Times New Roman" pitchFamily="18" charset="0"/>
                        </a:rPr>
                        <a:t>（</a:t>
                      </a:r>
                      <a:r>
                        <a:rPr lang="en-US" altLang="zh-CN" sz="2000" b="1" dirty="0" smtClean="0">
                          <a:latin typeface="Times New Roman" pitchFamily="18" charset="0"/>
                          <a:cs typeface="Times New Roman" pitchFamily="18" charset="0"/>
                        </a:rPr>
                        <a:t>2</a:t>
                      </a:r>
                      <a:r>
                        <a:rPr lang="zh-CN" altLang="en-US" sz="2000" b="1" dirty="0" smtClean="0">
                          <a:latin typeface="Times New Roman" pitchFamily="18" charset="0"/>
                          <a:cs typeface="Times New Roman" pitchFamily="18" charset="0"/>
                        </a:rPr>
                        <a:t>）氢氧化钠能与油脂反应，所以可以作炉具清洁剂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000" b="1" u="none" dirty="0" smtClean="0">
                          <a:latin typeface="Times New Roman" pitchFamily="18" charset="0"/>
                          <a:cs typeface="Times New Roman" pitchFamily="18" charset="0"/>
                        </a:rPr>
                        <a:t>涂在树干上保护树木防虫防冻，作建筑材料，改良酸性土壤，配制波尔多液，在实验室中可以用澄清石灰水检验二氧化碳</a:t>
                      </a:r>
                    </a:p>
                  </a:txBody>
                  <a:tcPr anchor="ctr">
                    <a:lnL w="12700" cap="flat" cmpd="sng" algn="ctr">
                      <a:solidFill>
                        <a:schemeClr val="tx1"/>
                      </a:solidFill>
                      <a:prstDash val="solid"/>
                      <a:round/>
                      <a:headEnd type="none" w="med" len="med"/>
                      <a:tailEnd type="none" w="med" len="med"/>
                    </a:lnL>
                  </a:tcPr>
                </a:tc>
              </a:tr>
            </a:tbl>
          </a:graphicData>
        </a:graphic>
      </p:graphicFrame>
      <p:sp>
        <p:nvSpPr>
          <p:cNvPr id="10" name="文本框 99"/>
          <p:cNvSpPr txBox="1">
            <a:spLocks noChangeArrowheads="1"/>
          </p:cNvSpPr>
          <p:nvPr/>
        </p:nvSpPr>
        <p:spPr bwMode="auto">
          <a:xfrm>
            <a:off x="10668000" y="1332911"/>
            <a:ext cx="993423"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lnSpc>
                <a:spcPct val="150000"/>
              </a:lnSpc>
            </a:pPr>
            <a:r>
              <a:rPr lang="zh-CN" altLang="en-US" sz="2000" b="1" dirty="0" smtClean="0">
                <a:latin typeface="宋体" pitchFamily="2" charset="-122"/>
                <a:ea typeface="宋体" pitchFamily="2" charset="-122"/>
                <a:cs typeface="Times New Roman" pitchFamily="18" charset="0"/>
              </a:rPr>
              <a:t>续表</a:t>
            </a:r>
            <a:endParaRPr lang="zh-CN" altLang="zh-CN" sz="2000" b="1" dirty="0">
              <a:latin typeface="宋体" pitchFamily="2" charset="-122"/>
              <a:ea typeface="宋体" pitchFamily="2" charset="-122"/>
              <a:cs typeface="Times New Roman" pitchFamily="18" charset="0"/>
            </a:endParaRPr>
          </a:p>
        </p:txBody>
      </p:sp>
      <p:sp>
        <p:nvSpPr>
          <p:cNvPr id="11" name="TextBox 10"/>
          <p:cNvSpPr txBox="1"/>
          <p:nvPr/>
        </p:nvSpPr>
        <p:spPr>
          <a:xfrm>
            <a:off x="2689416" y="3150203"/>
            <a:ext cx="442750"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易</a:t>
            </a:r>
          </a:p>
        </p:txBody>
      </p:sp>
      <p:sp>
        <p:nvSpPr>
          <p:cNvPr id="12" name="TextBox 11"/>
          <p:cNvSpPr txBox="1"/>
          <p:nvPr/>
        </p:nvSpPr>
        <p:spPr>
          <a:xfrm>
            <a:off x="5511636" y="3159573"/>
            <a:ext cx="700833"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放出</a:t>
            </a:r>
          </a:p>
        </p:txBody>
      </p:sp>
      <p:sp>
        <p:nvSpPr>
          <p:cNvPr id="13" name="TextBox 12"/>
          <p:cNvSpPr txBox="1"/>
          <p:nvPr/>
        </p:nvSpPr>
        <p:spPr>
          <a:xfrm>
            <a:off x="5184261" y="4046432"/>
            <a:ext cx="700833"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潮解</a:t>
            </a:r>
          </a:p>
        </p:txBody>
      </p:sp>
      <p:sp>
        <p:nvSpPr>
          <p:cNvPr id="14" name="TextBox 13"/>
          <p:cNvSpPr txBox="1"/>
          <p:nvPr/>
        </p:nvSpPr>
        <p:spPr>
          <a:xfrm>
            <a:off x="7103371" y="3384125"/>
            <a:ext cx="442750"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微</a:t>
            </a:r>
          </a:p>
        </p:txBody>
      </p:sp>
      <p:sp>
        <p:nvSpPr>
          <p:cNvPr id="15" name="TextBox 14"/>
          <p:cNvSpPr txBox="1"/>
          <p:nvPr/>
        </p:nvSpPr>
        <p:spPr>
          <a:xfrm>
            <a:off x="7234604" y="3852087"/>
            <a:ext cx="700833" cy="400110"/>
          </a:xfrm>
          <a:prstGeom prst="rect">
            <a:avLst/>
          </a:prstGeom>
          <a:noFill/>
        </p:spPr>
        <p:txBody>
          <a:bodyPr wrap="none" rtlCol="0">
            <a:spAutoFit/>
          </a:bodyPr>
          <a:lstStyle/>
          <a:p>
            <a:r>
              <a:rPr lang="zh-CN" altLang="en-US" sz="2000" b="1" dirty="0">
                <a:solidFill>
                  <a:srgbClr val="FF0000"/>
                </a:solidFill>
                <a:latin typeface="宋体" pitchFamily="2" charset="-122"/>
                <a:ea typeface="宋体" pitchFamily="2" charset="-122"/>
                <a:cs typeface="Times New Roman" pitchFamily="18" charset="0"/>
              </a:rPr>
              <a:t>减小</a:t>
            </a:r>
          </a:p>
        </p:txBody>
      </p:sp>
    </p:spTree>
    <p:extLst>
      <p:ext uri="{BB962C8B-B14F-4D97-AF65-F5344CB8AC3E}">
        <p14:creationId xmlns:p14="http://schemas.microsoft.com/office/powerpoint/2010/main" xmlns="" val="541743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1" y="1835843"/>
            <a:ext cx="10534707"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碱的化学性质</a:t>
            </a:r>
          </a:p>
          <a:p>
            <a:pPr algn="just">
              <a:lnSpc>
                <a:spcPct val="150000"/>
              </a:lnSpc>
            </a:pPr>
            <a:r>
              <a:rPr lang="zh-CN" altLang="zh-CN" sz="2400" b="1" dirty="0">
                <a:latin typeface="Times New Roman" pitchFamily="18" charset="0"/>
                <a:cs typeface="Times New Roman" pitchFamily="18" charset="0"/>
              </a:rPr>
              <a:t>碱有相似的化学性质是因为碱在水中能电离出</a:t>
            </a:r>
            <a:r>
              <a:rPr lang="en-US" altLang="zh-CN" sz="2400" b="1" dirty="0" smtClean="0">
                <a:latin typeface="Times New Roman" pitchFamily="18" charset="0"/>
                <a:cs typeface="Times New Roman" pitchFamily="18" charset="0"/>
              </a:rPr>
              <a:t>OH</a:t>
            </a:r>
            <a:r>
              <a:rPr lang="en-US" altLang="zh-CN" sz="2400" b="1" baseline="30000" dirty="0" smtClean="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化学性质</a:t>
            </a:r>
            <a:r>
              <a:rPr lang="zh-CN" altLang="zh-CN" sz="2400" b="1" dirty="0">
                <a:latin typeface="Times New Roman" pitchFamily="18" charset="0"/>
                <a:cs typeface="Times New Roman" pitchFamily="18" charset="0"/>
              </a:rPr>
              <a:t>不完全相同的原因是电离出的阳离子不同。</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与</a:t>
            </a:r>
            <a:r>
              <a:rPr lang="zh-CN" altLang="zh-CN" sz="2400" b="1" dirty="0">
                <a:latin typeface="Times New Roman" pitchFamily="18" charset="0"/>
                <a:cs typeface="Times New Roman" pitchFamily="18" charset="0"/>
              </a:rPr>
              <a:t>酸碱指示剂</a:t>
            </a:r>
            <a:r>
              <a:rPr lang="zh-CN" altLang="zh-CN" sz="2400" b="1" dirty="0" smtClean="0">
                <a:latin typeface="Times New Roman" pitchFamily="18" charset="0"/>
                <a:cs typeface="Times New Roman" pitchFamily="18" charset="0"/>
              </a:rPr>
              <a:t>作用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使</a:t>
            </a:r>
            <a:r>
              <a:rPr lang="zh-CN" altLang="zh-CN" sz="2400" b="1" dirty="0">
                <a:latin typeface="Times New Roman" pitchFamily="18" charset="0"/>
                <a:cs typeface="Times New Roman" pitchFamily="18" charset="0"/>
              </a:rPr>
              <a:t>紫色石蕊溶液变</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使</a:t>
            </a:r>
            <a:r>
              <a:rPr lang="zh-CN" altLang="zh-CN" sz="2400" b="1" dirty="0">
                <a:latin typeface="Times New Roman" pitchFamily="18" charset="0"/>
                <a:cs typeface="Times New Roman" pitchFamily="18" charset="0"/>
              </a:rPr>
              <a:t>无色酚酞溶液变</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碱</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非金属氧化物→ 盐</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水</a:t>
            </a:r>
          </a:p>
          <a:p>
            <a:pPr algn="just">
              <a:lnSpc>
                <a:spcPct val="150000"/>
              </a:lnSpc>
            </a:pPr>
            <a:r>
              <a:rPr lang="zh-CN" altLang="zh-CN" sz="2400" b="1" dirty="0">
                <a:latin typeface="Times New Roman" pitchFamily="18" charset="0"/>
                <a:cs typeface="Times New Roman" pitchFamily="18" charset="0"/>
              </a:rPr>
              <a:t>氢氧化钠溶液吸收</a:t>
            </a:r>
            <a:r>
              <a:rPr lang="zh-CN" altLang="zh-CN" sz="2400" b="1" dirty="0" smtClean="0">
                <a:latin typeface="Times New Roman" pitchFamily="18" charset="0"/>
                <a:cs typeface="Times New Roman" pitchFamily="18" charset="0"/>
              </a:rPr>
              <a:t>二氧化碳</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8" name="TextBox 7"/>
          <p:cNvSpPr txBox="1"/>
          <p:nvPr/>
        </p:nvSpPr>
        <p:spPr>
          <a:xfrm>
            <a:off x="7816601" y="3566063"/>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蓝</a:t>
            </a:r>
          </a:p>
        </p:txBody>
      </p:sp>
      <p:sp>
        <p:nvSpPr>
          <p:cNvPr id="9" name="TextBox 8"/>
          <p:cNvSpPr txBox="1"/>
          <p:nvPr/>
        </p:nvSpPr>
        <p:spPr>
          <a:xfrm>
            <a:off x="1385526" y="4122949"/>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红</a:t>
            </a:r>
          </a:p>
        </p:txBody>
      </p:sp>
      <mc:AlternateContent xmlns:mc="http://schemas.openxmlformats.org/markup-compatibility/2006">
        <mc:Choice xmlns:a14="http://schemas.microsoft.com/office/drawing/2010/main" xmlns="" Requires="a14">
          <p:sp>
            <p:nvSpPr>
              <p:cNvPr id="11" name="TextBox 10"/>
              <p:cNvSpPr txBox="1"/>
              <p:nvPr/>
            </p:nvSpPr>
            <p:spPr>
              <a:xfrm>
                <a:off x="5073744" y="5224947"/>
                <a:ext cx="4264309"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+2NaOH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5073744" y="5224947"/>
                <a:ext cx="4264309" cy="461665"/>
              </a:xfrm>
              <a:prstGeom prst="rect">
                <a:avLst/>
              </a:prstGeom>
              <a:blipFill rotWithShape="1">
                <a:blip r:embed="rId3"/>
                <a:stretch>
                  <a:fillRect l="-2143" t="-17105" r="-1286"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541743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688623" y="2129352"/>
            <a:ext cx="11068708" cy="32983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5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碱</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酸→ 盐</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水</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反应类型</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复分解反应、中和反应</a:t>
            </a:r>
            <a:r>
              <a:rPr lang="en-US" altLang="zh-CN" sz="2400" b="1" dirty="0">
                <a:latin typeface="宋体" pitchFamily="2" charset="-122"/>
                <a:ea typeface="宋体" pitchFamily="2" charset="-122"/>
                <a:cs typeface="Times New Roman" pitchFamily="18" charset="0"/>
              </a:rPr>
              <a:t>)</a:t>
            </a:r>
            <a:endParaRPr lang="zh-CN" altLang="zh-CN" sz="2400" b="1" dirty="0">
              <a:latin typeface="宋体" pitchFamily="2" charset="-122"/>
              <a:ea typeface="宋体" pitchFamily="2" charset="-122"/>
              <a:cs typeface="Times New Roman" pitchFamily="18" charset="0"/>
            </a:endParaRPr>
          </a:p>
          <a:p>
            <a:pPr algn="just">
              <a:lnSpc>
                <a:spcPts val="5000"/>
              </a:lnSpc>
            </a:pPr>
            <a:r>
              <a:rPr lang="zh-CN" altLang="zh-CN" sz="2400" b="1" dirty="0">
                <a:latin typeface="宋体" pitchFamily="2" charset="-122"/>
                <a:ea typeface="宋体" pitchFamily="2" charset="-122"/>
                <a:cs typeface="Times New Roman" pitchFamily="18" charset="0"/>
              </a:rPr>
              <a:t>稀盐酸与氢氧化钠</a:t>
            </a:r>
            <a:r>
              <a:rPr lang="zh-CN" altLang="zh-CN" sz="2400" b="1" dirty="0" smtClean="0">
                <a:latin typeface="宋体" pitchFamily="2" charset="-122"/>
                <a:ea typeface="宋体" pitchFamily="2" charset="-122"/>
                <a:cs typeface="Times New Roman" pitchFamily="18" charset="0"/>
              </a:rPr>
              <a:t>反应</a:t>
            </a:r>
            <a:r>
              <a:rPr lang="zh-CN" altLang="en-US" sz="2400" b="1" dirty="0">
                <a:latin typeface="宋体" pitchFamily="2" charset="-122"/>
                <a:ea typeface="宋体" pitchFamily="2" charset="-122"/>
                <a:cs typeface="Times New Roman" pitchFamily="18" charset="0"/>
              </a:rPr>
              <a:t>：</a:t>
            </a:r>
            <a:r>
              <a:rPr lang="zh-CN" altLang="zh-CN" sz="2400" b="1" u="sng" dirty="0">
                <a:latin typeface="宋体" pitchFamily="2" charset="-122"/>
                <a:ea typeface="宋体" pitchFamily="2" charset="-122"/>
                <a:cs typeface="Times New Roman" pitchFamily="18" charset="0"/>
              </a:rPr>
              <a:t>　　</a:t>
            </a:r>
            <a:r>
              <a:rPr lang="en-US" altLang="zh-CN" sz="2400" b="1" u="sng" dirty="0" smtClean="0">
                <a:latin typeface="宋体" pitchFamily="2" charset="-122"/>
                <a:ea typeface="宋体" pitchFamily="2" charset="-122"/>
                <a:cs typeface="Times New Roman" pitchFamily="18" charset="0"/>
              </a:rPr>
              <a:t> </a:t>
            </a:r>
            <a:r>
              <a:rPr lang="zh-CN" altLang="zh-CN" sz="2400" b="1" u="sng" dirty="0">
                <a:latin typeface="宋体" pitchFamily="2" charset="-122"/>
                <a:ea typeface="宋体" pitchFamily="2" charset="-122"/>
                <a:cs typeface="Times New Roman" pitchFamily="18" charset="0"/>
              </a:rPr>
              <a:t>　　　　　　　　　　　</a:t>
            </a:r>
            <a:r>
              <a:rPr lang="en-US" altLang="zh-CN" sz="2400" b="1" u="sng" dirty="0" smtClean="0">
                <a:latin typeface="宋体" pitchFamily="2" charset="-122"/>
                <a:ea typeface="宋体" pitchFamily="2" charset="-122"/>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5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碱</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盐→ </a:t>
            </a:r>
            <a:r>
              <a:rPr lang="zh-CN" altLang="zh-CN" sz="2400" b="1" dirty="0">
                <a:latin typeface="宋体" pitchFamily="2" charset="-122"/>
                <a:ea typeface="宋体" pitchFamily="2" charset="-122"/>
                <a:cs typeface="Times New Roman" pitchFamily="18" charset="0"/>
              </a:rPr>
              <a:t>新碱</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新盐</a:t>
            </a:r>
            <a:r>
              <a:rPr lang="en-US" altLang="zh-CN" sz="2400" b="1" dirty="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反应类型</a:t>
            </a:r>
            <a:r>
              <a:rPr lang="zh-CN" altLang="en-US" sz="2400" b="1" dirty="0" smtClean="0">
                <a:latin typeface="宋体" pitchFamily="2" charset="-122"/>
                <a:ea typeface="宋体" pitchFamily="2" charset="-122"/>
                <a:cs typeface="Times New Roman" pitchFamily="18" charset="0"/>
              </a:rPr>
              <a:t>：</a:t>
            </a:r>
            <a:r>
              <a:rPr lang="zh-CN" altLang="zh-CN" sz="2400" b="1" u="sng" dirty="0">
                <a:latin typeface="宋体" pitchFamily="2" charset="-122"/>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ts val="5000"/>
              </a:lnSpc>
            </a:pPr>
            <a:r>
              <a:rPr lang="zh-CN" altLang="zh-CN" sz="2400" b="1" dirty="0">
                <a:latin typeface="Times New Roman" pitchFamily="18" charset="0"/>
                <a:cs typeface="Times New Roman" pitchFamily="18" charset="0"/>
              </a:rPr>
              <a:t>熟石灰和纯碱</a:t>
            </a:r>
            <a:r>
              <a:rPr lang="zh-CN" altLang="zh-CN" sz="2400" b="1" dirty="0" smtClean="0">
                <a:latin typeface="Times New Roman" pitchFamily="18" charset="0"/>
                <a:cs typeface="Times New Roman" pitchFamily="18" charset="0"/>
              </a:rPr>
              <a:t>反应</a:t>
            </a:r>
            <a:r>
              <a:rPr lang="zh-CN" altLang="en-US" sz="2400" b="1" dirty="0" smtClean="0">
                <a:latin typeface="Times New Roman" pitchFamily="18" charset="0"/>
                <a:cs typeface="Times New Roman" pitchFamily="18" charset="0"/>
              </a:rPr>
              <a:t>：</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5000"/>
              </a:lnSpc>
            </a:pPr>
            <a:r>
              <a:rPr lang="zh-CN" altLang="zh-CN" sz="2400" b="1" dirty="0">
                <a:latin typeface="Times New Roman" pitchFamily="18" charset="0"/>
                <a:cs typeface="Times New Roman" pitchFamily="18" charset="0"/>
              </a:rPr>
              <a:t>配制</a:t>
            </a:r>
            <a:r>
              <a:rPr lang="zh-CN" altLang="zh-CN" sz="2400" b="1" dirty="0">
                <a:latin typeface="宋体" pitchFamily="2" charset="-122"/>
                <a:ea typeface="宋体" pitchFamily="2" charset="-122"/>
                <a:cs typeface="Times New Roman" pitchFamily="18" charset="0"/>
              </a:rPr>
              <a:t>波尔多液</a:t>
            </a:r>
            <a:r>
              <a:rPr lang="en-US" altLang="zh-CN" sz="2400" b="1" dirty="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注</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波尔多液</a:t>
            </a:r>
            <a:r>
              <a:rPr lang="zh-CN" altLang="zh-CN" sz="2400" b="1" dirty="0">
                <a:latin typeface="宋体" pitchFamily="2" charset="-122"/>
                <a:ea typeface="宋体" pitchFamily="2" charset="-122"/>
                <a:cs typeface="Times New Roman" pitchFamily="18" charset="0"/>
              </a:rPr>
              <a:t>不是溶液</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zh-CN" altLang="en-US" sz="2400" b="1" u="sng" dirty="0" smtClean="0">
                <a:latin typeface="宋体" pitchFamily="2" charset="-122"/>
                <a:ea typeface="宋体" pitchFamily="2" charset="-122"/>
                <a:cs typeface="Times New Roman" pitchFamily="18" charset="0"/>
              </a:rPr>
              <a:t>                                  </a:t>
            </a:r>
            <a:r>
              <a:rPr lang="zh-CN" altLang="en-US" sz="2400" b="1" dirty="0" smtClean="0">
                <a:latin typeface="宋体" pitchFamily="2" charset="-122"/>
                <a:ea typeface="宋体" pitchFamily="2" charset="-122"/>
                <a:cs typeface="Times New Roman" pitchFamily="18" charset="0"/>
              </a:rPr>
              <a:t>。</a:t>
            </a:r>
            <a:endParaRPr lang="zh-CN" altLang="zh-CN" sz="2400" b="1" dirty="0">
              <a:latin typeface="宋体" pitchFamily="2" charset="-122"/>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6" name="TextBox 5"/>
              <p:cNvSpPr txBox="1"/>
              <p:nvPr/>
            </p:nvSpPr>
            <p:spPr>
              <a:xfrm>
                <a:off x="4436954" y="2913178"/>
                <a:ext cx="373371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HCl+NaOH</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4436954" y="2913178"/>
                <a:ext cx="3733714" cy="461665"/>
              </a:xfrm>
              <a:prstGeom prst="rect">
                <a:avLst/>
              </a:prstGeom>
              <a:blipFill rotWithShape="1">
                <a:blip r:embed="rId3"/>
                <a:stretch>
                  <a:fillRect l="-2614" t="-17105" r="-1307" b="-22368"/>
                </a:stretch>
              </a:blipFill>
            </p:spPr>
            <p:txBody>
              <a:bodyPr/>
              <a:lstStyle/>
              <a:p>
                <a:r>
                  <a:rPr lang="zh-CN" altLang="en-US">
                    <a:noFill/>
                  </a:rPr>
                  <a:t> </a:t>
                </a:r>
              </a:p>
            </p:txBody>
          </p:sp>
        </mc:Fallback>
      </mc:AlternateContent>
      <p:sp>
        <p:nvSpPr>
          <p:cNvPr id="8" name="TextBox 7"/>
          <p:cNvSpPr txBox="1"/>
          <p:nvPr/>
        </p:nvSpPr>
        <p:spPr>
          <a:xfrm>
            <a:off x="5999083" y="3544171"/>
            <a:ext cx="173156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复分解反应</a:t>
            </a:r>
          </a:p>
        </p:txBody>
      </p:sp>
      <mc:AlternateContent xmlns:mc="http://schemas.openxmlformats.org/markup-compatibility/2006">
        <mc:Choice xmlns:a14="http://schemas.microsoft.com/office/drawing/2010/main" xmlns="" Requires="a14">
          <p:sp>
            <p:nvSpPr>
              <p:cNvPr id="9" name="TextBox 8"/>
              <p:cNvSpPr txBox="1"/>
              <p:nvPr/>
            </p:nvSpPr>
            <p:spPr>
              <a:xfrm>
                <a:off x="3834702" y="4181878"/>
                <a:ext cx="5376793"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Ca</a:t>
                </a:r>
                <a:r>
                  <a:rPr lang="en-US" altLang="zh-CN" sz="2400" b="1" dirty="0">
                    <a:solidFill>
                      <a:srgbClr val="FF0000"/>
                    </a:solidFill>
                    <a:latin typeface="Times New Roman" pitchFamily="18" charset="0"/>
                    <a:cs typeface="Times New Roman" pitchFamily="18" charset="0"/>
                  </a:rPr>
                  <a:t>(OH)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CaCO</a:t>
                </a:r>
                <a:r>
                  <a:rPr lang="en-US" altLang="zh-CN" sz="2400" b="1" baseline="-25000" dirty="0">
                    <a:solidFill>
                      <a:srgbClr val="FF0000"/>
                    </a:solidFill>
                    <a:latin typeface="Times New Roman" pitchFamily="18" charset="0"/>
                    <a:cs typeface="Times New Roman" pitchFamily="18" charset="0"/>
                  </a:rPr>
                  <a:t>3</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+2NaOH</a:t>
                </a:r>
                <a:endParaRPr lang="zh-CN" altLang="zh-CN" sz="2400" b="1" dirty="0">
                  <a:solidFill>
                    <a:srgbClr val="FF0000"/>
                  </a:solidFill>
                  <a:latin typeface="Times New Roman" pitchFamily="18" charset="0"/>
                  <a:cs typeface="Times New Roman" pitchFamily="18" charset="0"/>
                </a:endParaRPr>
              </a:p>
            </p:txBody>
          </p:sp>
        </mc:Choice>
        <mc:Fallback>
          <p:sp>
            <p:nvSpPr>
              <p:cNvPr id="9" name="TextBox 8"/>
              <p:cNvSpPr txBox="1">
                <a:spLocks noRot="1" noChangeAspect="1" noMove="1" noResize="1" noEditPoints="1" noAdjustHandles="1" noChangeArrowheads="1" noChangeShapeType="1" noTextEdit="1"/>
              </p:cNvSpPr>
              <p:nvPr/>
            </p:nvSpPr>
            <p:spPr>
              <a:xfrm>
                <a:off x="3834702" y="4181878"/>
                <a:ext cx="5376793" cy="461665"/>
              </a:xfrm>
              <a:prstGeom prst="rect">
                <a:avLst/>
              </a:prstGeom>
              <a:blipFill rotWithShape="1">
                <a:blip r:embed="rId4"/>
                <a:stretch>
                  <a:fillRect l="-1701" t="-17105" r="-794"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0" name="TextBox 9"/>
              <p:cNvSpPr txBox="1"/>
              <p:nvPr/>
            </p:nvSpPr>
            <p:spPr>
              <a:xfrm>
                <a:off x="6373989" y="4814823"/>
                <a:ext cx="5360763"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Ca</a:t>
                </a:r>
                <a:r>
                  <a:rPr lang="en-US" altLang="zh-CN" sz="2400" b="1" dirty="0">
                    <a:solidFill>
                      <a:srgbClr val="FF0000"/>
                    </a:solidFill>
                    <a:latin typeface="Times New Roman" pitchFamily="18" charset="0"/>
                    <a:cs typeface="Times New Roman" pitchFamily="18" charset="0"/>
                  </a:rPr>
                  <a:t>(OH)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+CuSO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+Cu(OH)</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p>
            </p:txBody>
          </p:sp>
        </mc:Choice>
        <mc:Fallback>
          <p:sp>
            <p:nvSpPr>
              <p:cNvPr id="10" name="TextBox 9"/>
              <p:cNvSpPr txBox="1">
                <a:spLocks noRot="1" noChangeAspect="1" noMove="1" noResize="1" noEditPoints="1" noAdjustHandles="1" noChangeArrowheads="1" noChangeShapeType="1" noTextEdit="1"/>
              </p:cNvSpPr>
              <p:nvPr/>
            </p:nvSpPr>
            <p:spPr>
              <a:xfrm>
                <a:off x="6373989" y="4814823"/>
                <a:ext cx="5360763" cy="461665"/>
              </a:xfrm>
              <a:prstGeom prst="rect">
                <a:avLst/>
              </a:prstGeom>
              <a:blipFill rotWithShape="1">
                <a:blip r:embed="rId5"/>
                <a:stretch>
                  <a:fillRect l="-1820" t="-17105" r="-910"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541743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0000" y="1594290"/>
            <a:ext cx="10704356" cy="4524315"/>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cs typeface="Times New Roman" pitchFamily="18" charset="0"/>
              </a:rPr>
              <a:t>固体</a:t>
            </a:r>
            <a:r>
              <a:rPr lang="zh-CN" altLang="zh-CN" sz="2400" b="1" dirty="0">
                <a:latin typeface="Times New Roman" pitchFamily="18" charset="0"/>
                <a:cs typeface="Times New Roman" pitchFamily="18" charset="0"/>
              </a:rPr>
              <a:t>氢氧化钠具有</a:t>
            </a:r>
            <a:r>
              <a:rPr lang="zh-CN" altLang="zh-CN" sz="2400" b="1" dirty="0" smtClean="0">
                <a:latin typeface="Times New Roman" pitchFamily="18" charset="0"/>
                <a:cs typeface="Times New Roman" pitchFamily="18" charset="0"/>
              </a:rPr>
              <a:t>吸水性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a:t>
            </a:r>
            <a:r>
              <a:rPr lang="zh-CN" altLang="zh-CN" sz="2400" b="1" dirty="0">
                <a:latin typeface="Times New Roman" pitchFamily="18" charset="0"/>
                <a:cs typeface="Times New Roman" pitchFamily="18" charset="0"/>
              </a:rPr>
              <a:t>用作某些气体的</a:t>
            </a:r>
            <a:r>
              <a:rPr lang="zh-CN" altLang="zh-CN" sz="2400" b="1" dirty="0" smtClean="0">
                <a:latin typeface="Times New Roman" pitchFamily="18" charset="0"/>
                <a:cs typeface="Times New Roman" pitchFamily="18" charset="0"/>
              </a:rPr>
              <a:t>干燥剂</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如</a:t>
            </a:r>
            <a:r>
              <a:rPr lang="zh-CN" altLang="zh-CN" sz="2400" b="1" dirty="0">
                <a:latin typeface="Times New Roman" pitchFamily="18" charset="0"/>
                <a:cs typeface="Times New Roman" pitchFamily="18" charset="0"/>
              </a:rPr>
              <a:t>氧气、氢气、甲烷、一氧化碳、氮气、氨气</a:t>
            </a:r>
            <a:r>
              <a:rPr lang="zh-CN" altLang="zh-CN" sz="2400" b="1" dirty="0" smtClean="0">
                <a:latin typeface="Times New Roman" pitchFamily="18" charset="0"/>
                <a:cs typeface="Times New Roman" pitchFamily="18" charset="0"/>
              </a:rPr>
              <a:t>等</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但</a:t>
            </a:r>
            <a:r>
              <a:rPr lang="zh-CN" altLang="zh-CN" sz="2400" b="1" dirty="0">
                <a:latin typeface="Times New Roman" pitchFamily="18" charset="0"/>
                <a:cs typeface="Times New Roman" pitchFamily="18" charset="0"/>
              </a:rPr>
              <a:t>不能干燥二氧化碳、二氧化硫、氯化氢等</a:t>
            </a:r>
            <a:r>
              <a:rPr lang="zh-CN" altLang="zh-CN" sz="2400" b="1" dirty="0" smtClean="0">
                <a:latin typeface="Times New Roman" pitchFamily="18" charset="0"/>
                <a:cs typeface="Times New Roman" pitchFamily="18" charset="0"/>
              </a:rPr>
              <a:t>酸性气体</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氢</a:t>
            </a:r>
            <a:r>
              <a:rPr lang="zh-CN" altLang="zh-CN" sz="2400" b="1" dirty="0">
                <a:latin typeface="Times New Roman" pitchFamily="18" charset="0"/>
                <a:cs typeface="Times New Roman" pitchFamily="18" charset="0"/>
              </a:rPr>
              <a:t>氧化钠不仅吸水</a:t>
            </a:r>
            <a:r>
              <a:rPr lang="zh-CN" altLang="zh-CN" sz="2400" b="1" dirty="0" smtClean="0">
                <a:latin typeface="Times New Roman" pitchFamily="18" charset="0"/>
                <a:cs typeface="Times New Roman" pitchFamily="18" charset="0"/>
              </a:rPr>
              <a:t>潮解</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而且</a:t>
            </a:r>
            <a:r>
              <a:rPr lang="zh-CN" altLang="zh-CN" sz="2400" b="1" dirty="0">
                <a:latin typeface="Times New Roman" pitchFamily="18" charset="0"/>
                <a:cs typeface="Times New Roman" pitchFamily="18" charset="0"/>
              </a:rPr>
              <a:t>还能与空气中的二氧化碳发生反应而</a:t>
            </a:r>
            <a:r>
              <a:rPr lang="zh-CN" altLang="zh-CN" sz="2400" b="1" dirty="0" smtClean="0">
                <a:latin typeface="Times New Roman" pitchFamily="18" charset="0"/>
                <a:cs typeface="Times New Roman" pitchFamily="18" charset="0"/>
              </a:rPr>
              <a:t>变质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所以</a:t>
            </a:r>
            <a:r>
              <a:rPr lang="zh-CN" altLang="zh-CN" sz="2400" b="1" dirty="0">
                <a:latin typeface="Times New Roman" pitchFamily="18" charset="0"/>
                <a:cs typeface="Times New Roman" pitchFamily="18" charset="0"/>
              </a:rPr>
              <a:t>氢氧化钠必须密封保存。浓硫酸能干燥如氧气、氢气、甲烷、一氧化碳、氮气、二氧化碳、二氧化硫、氯化氢等</a:t>
            </a:r>
            <a:r>
              <a:rPr lang="zh-CN" altLang="zh-CN" sz="2400" b="1" dirty="0" smtClean="0">
                <a:latin typeface="Times New Roman" pitchFamily="18" charset="0"/>
                <a:cs typeface="Times New Roman" pitchFamily="18" charset="0"/>
              </a:rPr>
              <a:t>气体</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但</a:t>
            </a:r>
            <a:r>
              <a:rPr lang="zh-CN" altLang="zh-CN" sz="2400" b="1" dirty="0">
                <a:latin typeface="Times New Roman" pitchFamily="18" charset="0"/>
                <a:cs typeface="Times New Roman" pitchFamily="18" charset="0"/>
              </a:rPr>
              <a:t>不能干燥氨气。</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氢</a:t>
            </a:r>
            <a:r>
              <a:rPr lang="zh-CN" altLang="zh-CN" sz="2400" b="1" dirty="0">
                <a:latin typeface="Times New Roman" pitchFamily="18" charset="0"/>
                <a:cs typeface="Times New Roman" pitchFamily="18" charset="0"/>
              </a:rPr>
              <a:t>氧化钠有强烈的</a:t>
            </a:r>
            <a:r>
              <a:rPr lang="zh-CN" altLang="zh-CN" sz="2400" b="1" dirty="0" smtClean="0">
                <a:latin typeface="Times New Roman" pitchFamily="18" charset="0"/>
                <a:cs typeface="Times New Roman" pitchFamily="18" charset="0"/>
              </a:rPr>
              <a:t>腐蚀性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如果</a:t>
            </a:r>
            <a:r>
              <a:rPr lang="zh-CN" altLang="zh-CN" sz="2400" b="1" dirty="0">
                <a:latin typeface="Times New Roman" pitchFamily="18" charset="0"/>
                <a:cs typeface="Times New Roman" pitchFamily="18" charset="0"/>
              </a:rPr>
              <a:t>不慎将碱液滴到皮肤</a:t>
            </a:r>
            <a:r>
              <a:rPr lang="zh-CN" altLang="zh-CN" sz="2400" b="1" dirty="0" smtClean="0">
                <a:latin typeface="Times New Roman" pitchFamily="18" charset="0"/>
                <a:cs typeface="Times New Roman" pitchFamily="18" charset="0"/>
              </a:rPr>
              <a:t>上</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要</a:t>
            </a:r>
            <a:r>
              <a:rPr lang="zh-CN" altLang="zh-CN" sz="2400" b="1" dirty="0">
                <a:latin typeface="Times New Roman" pitchFamily="18" charset="0"/>
                <a:cs typeface="Times New Roman" pitchFamily="18" charset="0"/>
              </a:rPr>
              <a:t>用大量水</a:t>
            </a:r>
            <a:r>
              <a:rPr lang="zh-CN" altLang="zh-CN" sz="2400" b="1" dirty="0" smtClean="0">
                <a:latin typeface="Times New Roman" pitchFamily="18" charset="0"/>
                <a:cs typeface="Times New Roman" pitchFamily="18" charset="0"/>
              </a:rPr>
              <a:t>冲洗</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再</a:t>
            </a:r>
            <a:r>
              <a:rPr lang="zh-CN" altLang="zh-CN" sz="2400" b="1" dirty="0">
                <a:latin typeface="Times New Roman" pitchFamily="18" charset="0"/>
                <a:cs typeface="Times New Roman" pitchFamily="18" charset="0"/>
              </a:rPr>
              <a:t>涂上硼酸溶液</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5417431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0000" y="1594290"/>
            <a:ext cx="10704356" cy="4524315"/>
          </a:xfrm>
          <a:prstGeom prst="rect">
            <a:avLst/>
          </a:prstGeom>
          <a:solidFill>
            <a:schemeClr val="accent4">
              <a:lumMod val="60000"/>
              <a:lumOff val="40000"/>
            </a:schemeClr>
          </a:solid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由于</a:t>
            </a:r>
            <a:r>
              <a:rPr lang="en-US" altLang="zh-CN" sz="2400" b="1" dirty="0" err="1">
                <a:latin typeface="Times New Roman" pitchFamily="18" charset="0"/>
                <a:cs typeface="Times New Roman" pitchFamily="18" charset="0"/>
              </a:rPr>
              <a:t>NaOH</a:t>
            </a:r>
            <a:r>
              <a:rPr lang="zh-CN" altLang="zh-CN" sz="2400" b="1" dirty="0">
                <a:latin typeface="Times New Roman" pitchFamily="18" charset="0"/>
                <a:cs typeface="Times New Roman" pitchFamily="18" charset="0"/>
              </a:rPr>
              <a:t>易溶于水、</a:t>
            </a:r>
            <a:r>
              <a:rPr lang="en-US" altLang="zh-CN" sz="2400" b="1" dirty="0" err="1">
                <a:latin typeface="Times New Roman" pitchFamily="18" charset="0"/>
                <a:cs typeface="Times New Roman" pitchFamily="18" charset="0"/>
              </a:rPr>
              <a:t>Ca</a:t>
            </a:r>
            <a:r>
              <a:rPr lang="en-US" altLang="zh-CN" sz="2400" b="1" dirty="0">
                <a:latin typeface="Times New Roman" pitchFamily="18" charset="0"/>
                <a:cs typeface="Times New Roman" pitchFamily="18" charset="0"/>
              </a:rPr>
              <a:t>(OH)</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微溶于</a:t>
            </a:r>
            <a:r>
              <a:rPr lang="zh-CN" altLang="zh-CN" sz="2400" b="1" dirty="0" smtClean="0">
                <a:latin typeface="Times New Roman" pitchFamily="18" charset="0"/>
                <a:cs typeface="Times New Roman" pitchFamily="18" charset="0"/>
              </a:rPr>
              <a:t>水</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常温下</a:t>
            </a:r>
            <a:r>
              <a:rPr lang="zh-CN" altLang="en-US" sz="2400" b="1" dirty="0" smtClean="0">
                <a:latin typeface="Times New Roman" pitchFamily="18" charset="0"/>
                <a:cs typeface="Times New Roman" pitchFamily="18" charset="0"/>
              </a:rPr>
              <a:t>，</a:t>
            </a:r>
            <a:r>
              <a:rPr lang="en-US" altLang="zh-CN" sz="2400" b="1" dirty="0" err="1" smtClean="0">
                <a:latin typeface="Times New Roman" pitchFamily="18" charset="0"/>
                <a:cs typeface="Times New Roman" pitchFamily="18" charset="0"/>
              </a:rPr>
              <a:t>NaOH</a:t>
            </a:r>
            <a:r>
              <a:rPr lang="zh-CN" altLang="zh-CN" sz="2400" b="1" dirty="0">
                <a:latin typeface="Times New Roman" pitchFamily="18" charset="0"/>
                <a:cs typeface="Times New Roman" pitchFamily="18" charset="0"/>
              </a:rPr>
              <a:t>能配成浓</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溶液浓度</a:t>
            </a:r>
            <a:r>
              <a:rPr lang="zh-CN" altLang="zh-CN" sz="2400" b="1" dirty="0">
                <a:latin typeface="Times New Roman" pitchFamily="18" charset="0"/>
                <a:cs typeface="Times New Roman" pitchFamily="18" charset="0"/>
              </a:rPr>
              <a:t>比</a:t>
            </a:r>
            <a:r>
              <a:rPr lang="en-US" altLang="zh-CN" sz="2400" b="1" dirty="0" err="1">
                <a:latin typeface="Times New Roman" pitchFamily="18" charset="0"/>
                <a:cs typeface="Times New Roman" pitchFamily="18" charset="0"/>
              </a:rPr>
              <a:t>Ca</a:t>
            </a:r>
            <a:r>
              <a:rPr lang="en-US" altLang="zh-CN" sz="2400" b="1" dirty="0">
                <a:latin typeface="Times New Roman" pitchFamily="18" charset="0"/>
                <a:cs typeface="Times New Roman" pitchFamily="18" charset="0"/>
              </a:rPr>
              <a:t>(OH)</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溶液浓度大得</a:t>
            </a:r>
            <a:r>
              <a:rPr lang="zh-CN" altLang="zh-CN" sz="2400" b="1" dirty="0" smtClean="0">
                <a:latin typeface="Times New Roman" pitchFamily="18" charset="0"/>
                <a:cs typeface="Times New Roman" pitchFamily="18" charset="0"/>
              </a:rPr>
              <a:t>多</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故</a:t>
            </a:r>
            <a:r>
              <a:rPr lang="zh-CN" altLang="zh-CN" sz="2400" b="1" dirty="0">
                <a:latin typeface="Times New Roman" pitchFamily="18" charset="0"/>
                <a:cs typeface="Times New Roman" pitchFamily="18" charset="0"/>
              </a:rPr>
              <a:t>实验室常用</a:t>
            </a:r>
            <a:r>
              <a:rPr lang="en-US" altLang="zh-CN" sz="2400" b="1" dirty="0" err="1">
                <a:latin typeface="Times New Roman" pitchFamily="18" charset="0"/>
                <a:cs typeface="Times New Roman" pitchFamily="18" charset="0"/>
              </a:rPr>
              <a:t>NaOH</a:t>
            </a:r>
            <a:r>
              <a:rPr lang="zh-CN" altLang="zh-CN" sz="2400" b="1" dirty="0">
                <a:latin typeface="Times New Roman" pitchFamily="18" charset="0"/>
                <a:cs typeface="Times New Roman" pitchFamily="18" charset="0"/>
              </a:rPr>
              <a:t>溶液吸收</a:t>
            </a:r>
            <a:r>
              <a:rPr lang="en-US" altLang="zh-CN" sz="2400" b="1" dirty="0" smtClean="0">
                <a:latin typeface="Times New Roman" pitchFamily="18" charset="0"/>
                <a:cs typeface="Times New Roman" pitchFamily="18" charset="0"/>
              </a:rPr>
              <a:t>CO</a:t>
            </a:r>
            <a:r>
              <a:rPr lang="en-US" altLang="zh-CN" sz="2400" b="1" baseline="-25000"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而</a:t>
            </a:r>
            <a:r>
              <a:rPr lang="zh-CN" altLang="zh-CN" sz="2400" b="1" dirty="0">
                <a:latin typeface="Times New Roman" pitchFamily="18" charset="0"/>
                <a:cs typeface="Times New Roman" pitchFamily="18" charset="0"/>
              </a:rPr>
              <a:t>二氧化碳与</a:t>
            </a:r>
            <a:r>
              <a:rPr lang="en-US" altLang="zh-CN" sz="2400" b="1" dirty="0" err="1">
                <a:latin typeface="Times New Roman" pitchFamily="18" charset="0"/>
                <a:cs typeface="Times New Roman" pitchFamily="18" charset="0"/>
              </a:rPr>
              <a:t>NaOH</a:t>
            </a:r>
            <a:r>
              <a:rPr lang="zh-CN" altLang="zh-CN" sz="2400" b="1" dirty="0">
                <a:latin typeface="Times New Roman" pitchFamily="18" charset="0"/>
                <a:cs typeface="Times New Roman" pitchFamily="18" charset="0"/>
              </a:rPr>
              <a:t>溶液反应没有</a:t>
            </a:r>
            <a:r>
              <a:rPr lang="zh-CN" altLang="zh-CN" sz="2400" b="1" dirty="0" smtClean="0">
                <a:latin typeface="Times New Roman" pitchFamily="18" charset="0"/>
                <a:cs typeface="Times New Roman" pitchFamily="18" charset="0"/>
              </a:rPr>
              <a:t>现象</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与</a:t>
            </a:r>
            <a:r>
              <a:rPr lang="en-US" altLang="zh-CN" sz="2400" b="1" dirty="0" err="1">
                <a:latin typeface="Times New Roman" pitchFamily="18" charset="0"/>
                <a:cs typeface="Times New Roman" pitchFamily="18" charset="0"/>
              </a:rPr>
              <a:t>Ca</a:t>
            </a:r>
            <a:r>
              <a:rPr lang="en-US" altLang="zh-CN" sz="2400" b="1" dirty="0">
                <a:latin typeface="Times New Roman" pitchFamily="18" charset="0"/>
                <a:cs typeface="Times New Roman" pitchFamily="18" charset="0"/>
              </a:rPr>
              <a:t>(OH)</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溶液反应能生成白色</a:t>
            </a:r>
            <a:r>
              <a:rPr lang="zh-CN" altLang="zh-CN" sz="2400" b="1" dirty="0" smtClean="0">
                <a:latin typeface="Times New Roman" pitchFamily="18" charset="0"/>
                <a:cs typeface="Times New Roman" pitchFamily="18" charset="0"/>
              </a:rPr>
              <a:t>沉淀</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所以</a:t>
            </a:r>
            <a:r>
              <a:rPr lang="zh-CN" altLang="zh-CN" sz="2400" b="1" dirty="0">
                <a:latin typeface="Times New Roman" pitchFamily="18" charset="0"/>
                <a:cs typeface="Times New Roman" pitchFamily="18" charset="0"/>
              </a:rPr>
              <a:t>用</a:t>
            </a:r>
            <a:r>
              <a:rPr lang="en-US" altLang="zh-CN" sz="2400" b="1" dirty="0" err="1">
                <a:latin typeface="Times New Roman" pitchFamily="18" charset="0"/>
                <a:cs typeface="Times New Roman" pitchFamily="18" charset="0"/>
              </a:rPr>
              <a:t>Ca</a:t>
            </a:r>
            <a:r>
              <a:rPr lang="en-US" altLang="zh-CN" sz="2400" b="1" dirty="0">
                <a:latin typeface="Times New Roman" pitchFamily="18" charset="0"/>
                <a:cs typeface="Times New Roman" pitchFamily="18" charset="0"/>
              </a:rPr>
              <a:t>(OH)</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溶液检验</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常用</a:t>
            </a:r>
            <a:r>
              <a:rPr lang="zh-CN" altLang="zh-CN" sz="2400" b="1" dirty="0">
                <a:latin typeface="Times New Roman" pitchFamily="18" charset="0"/>
                <a:cs typeface="Times New Roman" pitchFamily="18" charset="0"/>
              </a:rPr>
              <a:t>的碱除氢氧化钠</a:t>
            </a:r>
            <a:r>
              <a:rPr lang="en-US" altLang="zh-CN" sz="2400" b="1" dirty="0">
                <a:latin typeface="Times New Roman" pitchFamily="18" charset="0"/>
                <a:cs typeface="Times New Roman" pitchFamily="18" charset="0"/>
              </a:rPr>
              <a:t>(</a:t>
            </a:r>
            <a:r>
              <a:rPr lang="en-US" altLang="zh-CN" sz="2400" b="1" dirty="0" err="1">
                <a:latin typeface="Times New Roman" pitchFamily="18" charset="0"/>
                <a:cs typeface="Times New Roman" pitchFamily="18" charset="0"/>
              </a:rPr>
              <a:t>NaOH</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、氢氧化钙</a:t>
            </a:r>
            <a:r>
              <a:rPr lang="en-US" altLang="zh-CN" sz="2400" b="1" dirty="0">
                <a:latin typeface="Times New Roman" pitchFamily="18" charset="0"/>
                <a:cs typeface="Times New Roman" pitchFamily="18" charset="0"/>
              </a:rPr>
              <a:t>[</a:t>
            </a:r>
            <a:r>
              <a:rPr lang="en-US" altLang="zh-CN" sz="2400" b="1" dirty="0" err="1">
                <a:latin typeface="Times New Roman" pitchFamily="18" charset="0"/>
                <a:cs typeface="Times New Roman" pitchFamily="18" charset="0"/>
              </a:rPr>
              <a:t>Ca</a:t>
            </a:r>
            <a:r>
              <a:rPr lang="en-US" altLang="zh-CN" sz="2400" b="1" dirty="0">
                <a:latin typeface="Times New Roman" pitchFamily="18" charset="0"/>
                <a:cs typeface="Times New Roman" pitchFamily="18" charset="0"/>
              </a:rPr>
              <a:t>(OH)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外</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还有</a:t>
            </a:r>
            <a:r>
              <a:rPr lang="zh-CN" altLang="zh-CN" sz="2400" b="1" dirty="0">
                <a:latin typeface="Times New Roman" pitchFamily="18" charset="0"/>
                <a:cs typeface="Times New Roman" pitchFamily="18" charset="0"/>
              </a:rPr>
              <a:t>氢氧化钾</a:t>
            </a:r>
            <a:r>
              <a:rPr lang="en-US" altLang="zh-CN" sz="2400" b="1" dirty="0">
                <a:latin typeface="Times New Roman" pitchFamily="18" charset="0"/>
                <a:cs typeface="Times New Roman" pitchFamily="18" charset="0"/>
              </a:rPr>
              <a:t>(KOH)</a:t>
            </a:r>
            <a:r>
              <a:rPr lang="zh-CN" altLang="zh-CN" sz="2400" b="1" dirty="0">
                <a:latin typeface="Times New Roman" pitchFamily="18" charset="0"/>
                <a:cs typeface="Times New Roman" pitchFamily="18" charset="0"/>
              </a:rPr>
              <a:t>、氢氧化钡</a:t>
            </a:r>
            <a:r>
              <a:rPr lang="en-US" altLang="zh-CN" sz="2400" b="1" dirty="0">
                <a:latin typeface="Times New Roman" pitchFamily="18" charset="0"/>
                <a:cs typeface="Times New Roman" pitchFamily="18" charset="0"/>
              </a:rPr>
              <a:t>[Ba(OH)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、氨水</a:t>
            </a:r>
            <a:r>
              <a:rPr lang="en-US" altLang="zh-CN" sz="2400" b="1" dirty="0">
                <a:latin typeface="Times New Roman" pitchFamily="18" charset="0"/>
                <a:cs typeface="Times New Roman" pitchFamily="18" charset="0"/>
              </a:rPr>
              <a:t>(NH</a:t>
            </a:r>
            <a:r>
              <a:rPr lang="en-US" altLang="zh-CN" sz="2400" b="1" baseline="-25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r>
              <a:rPr lang="zh-CN" altLang="zh-CN" sz="2400" b="1" dirty="0">
                <a:latin typeface="Times New Roman" pitchFamily="18" charset="0"/>
                <a:cs typeface="Times New Roman" pitchFamily="18" charset="0"/>
              </a:rPr>
              <a:t>等。</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5</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碱</a:t>
            </a:r>
            <a:r>
              <a:rPr lang="zh-CN" altLang="zh-CN" sz="2400" b="1" dirty="0">
                <a:latin typeface="Times New Roman" pitchFamily="18" charset="0"/>
                <a:cs typeface="Times New Roman" pitchFamily="18" charset="0"/>
              </a:rPr>
              <a:t>溶液能与玻璃中的成分发生</a:t>
            </a:r>
            <a:r>
              <a:rPr lang="zh-CN" altLang="zh-CN" sz="2400" b="1" dirty="0" smtClean="0">
                <a:latin typeface="Times New Roman" pitchFamily="18" charset="0"/>
                <a:cs typeface="Times New Roman" pitchFamily="18" charset="0"/>
              </a:rPr>
              <a:t>化学反应</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所以</a:t>
            </a:r>
            <a:r>
              <a:rPr lang="zh-CN" altLang="zh-CN" sz="2400" b="1" dirty="0">
                <a:latin typeface="Times New Roman" pitchFamily="18" charset="0"/>
                <a:cs typeface="Times New Roman" pitchFamily="18" charset="0"/>
              </a:rPr>
              <a:t>盛放碱溶液的试剂瓶要用橡胶塞而不能用磨口玻璃</a:t>
            </a:r>
            <a:r>
              <a:rPr lang="zh-CN" altLang="zh-CN" sz="2400" b="1" dirty="0" smtClean="0">
                <a:latin typeface="Times New Roman" pitchFamily="18" charset="0"/>
                <a:cs typeface="Times New Roman" pitchFamily="18" charset="0"/>
              </a:rPr>
              <a:t>塞</a:t>
            </a:r>
            <a:r>
              <a:rPr lang="zh-CN" altLang="en-US"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5417431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1" y="2575261"/>
            <a:ext cx="10534707"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中和反应</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中和</a:t>
            </a:r>
            <a:r>
              <a:rPr lang="zh-CN" altLang="zh-CN" sz="2400" b="1" dirty="0">
                <a:latin typeface="Times New Roman" pitchFamily="18" charset="0"/>
                <a:cs typeface="Times New Roman" pitchFamily="18" charset="0"/>
              </a:rPr>
              <a:t>反应</a:t>
            </a:r>
            <a:r>
              <a:rPr lang="zh-CN" altLang="zh-CN" sz="2400" b="1" dirty="0" smtClean="0">
                <a:latin typeface="Times New Roman" pitchFamily="18" charset="0"/>
                <a:cs typeface="Times New Roman" pitchFamily="18" charset="0"/>
              </a:rPr>
              <a:t>是</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与</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作用</a:t>
            </a:r>
            <a:r>
              <a:rPr lang="zh-CN" altLang="zh-CN" sz="2400" b="1" dirty="0" smtClean="0">
                <a:latin typeface="Times New Roman" pitchFamily="18" charset="0"/>
                <a:cs typeface="Times New Roman" pitchFamily="18" charset="0"/>
              </a:rPr>
              <a:t>生成</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和</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的反应。</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中和</a:t>
            </a:r>
            <a:r>
              <a:rPr lang="zh-CN" altLang="zh-CN" sz="2400" b="1" dirty="0">
                <a:latin typeface="Times New Roman" pitchFamily="18" charset="0"/>
                <a:cs typeface="Times New Roman" pitchFamily="18" charset="0"/>
              </a:rPr>
              <a:t>反应的实质是酸溶液中</a:t>
            </a:r>
            <a:r>
              <a:rPr lang="zh-CN" altLang="zh-CN" sz="2400" b="1" dirty="0" smtClean="0">
                <a:latin typeface="Times New Roman" pitchFamily="18" charset="0"/>
                <a:cs typeface="Times New Roman" pitchFamily="18" charset="0"/>
              </a:rPr>
              <a:t>的</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和</a:t>
            </a:r>
            <a:r>
              <a:rPr lang="zh-CN" altLang="zh-CN" sz="2400" b="1" dirty="0">
                <a:latin typeface="Times New Roman" pitchFamily="18" charset="0"/>
                <a:cs typeface="Times New Roman" pitchFamily="18" charset="0"/>
              </a:rPr>
              <a:t>碱溶液中的</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结合生成</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的过程</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中和反应的应用</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）改变</a:t>
            </a:r>
            <a:r>
              <a:rPr lang="zh-CN" altLang="en-US" sz="2400" b="1" dirty="0">
                <a:latin typeface="Times New Roman" pitchFamily="18" charset="0"/>
                <a:cs typeface="Times New Roman" pitchFamily="18" charset="0"/>
              </a:rPr>
              <a:t>土壤的酸</a:t>
            </a:r>
            <a:r>
              <a:rPr lang="zh-CN" altLang="en-US" sz="2400" b="1" dirty="0" smtClean="0">
                <a:latin typeface="Times New Roman" pitchFamily="18" charset="0"/>
                <a:cs typeface="Times New Roman" pitchFamily="18" charset="0"/>
              </a:rPr>
              <a:t>碱性</a:t>
            </a:r>
            <a:r>
              <a:rPr lang="zh-CN" altLang="en-US" sz="2400" b="1" dirty="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常用</a:t>
            </a:r>
            <a:r>
              <a:rPr lang="zh-CN" altLang="en-US" sz="2400" b="1" dirty="0">
                <a:latin typeface="Times New Roman" pitchFamily="18" charset="0"/>
                <a:cs typeface="Times New Roman" pitchFamily="18" charset="0"/>
              </a:rPr>
              <a:t>熟石灰改良酸性土壤</a:t>
            </a:r>
            <a:r>
              <a:rPr lang="zh-CN" altLang="en-US" sz="2400" b="1" dirty="0" smtClean="0">
                <a:latin typeface="Times New Roman" pitchFamily="18" charset="0"/>
                <a:cs typeface="Times New Roman" pitchFamily="18" charset="0"/>
              </a:rPr>
              <a:t>。</a:t>
            </a:r>
            <a:endParaRPr lang="zh-CN" altLang="en-US" sz="2400" b="1" dirty="0">
              <a:latin typeface="Times New Roman" pitchFamily="18" charset="0"/>
              <a:cs typeface="Times New Roman" pitchFamily="18" charset="0"/>
            </a:endParaRPr>
          </a:p>
        </p:txBody>
      </p:sp>
      <p:sp>
        <p:nvSpPr>
          <p:cNvPr id="6" name="TextBox 5"/>
          <p:cNvSpPr txBox="1"/>
          <p:nvPr/>
        </p:nvSpPr>
        <p:spPr>
          <a:xfrm>
            <a:off x="855781" y="1729774"/>
            <a:ext cx="5892798"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4  </a:t>
            </a:r>
            <a:r>
              <a:rPr lang="zh-CN" altLang="en-US" sz="2400" b="1" dirty="0" smtClean="0">
                <a:solidFill>
                  <a:schemeClr val="accent2"/>
                </a:solidFill>
                <a:latin typeface="Times New Roman" pitchFamily="18" charset="0"/>
                <a:ea typeface="黑体" pitchFamily="49" charset="-122"/>
              </a:rPr>
              <a:t>酸</a:t>
            </a:r>
            <a:r>
              <a:rPr lang="zh-CN" altLang="en-US" sz="2400" b="1" dirty="0">
                <a:solidFill>
                  <a:schemeClr val="accent2"/>
                </a:solidFill>
                <a:latin typeface="Times New Roman" pitchFamily="18" charset="0"/>
                <a:ea typeface="黑体" pitchFamily="49" charset="-122"/>
              </a:rPr>
              <a:t>和碱的中和反应</a:t>
            </a:r>
          </a:p>
        </p:txBody>
      </p:sp>
      <p:sp>
        <p:nvSpPr>
          <p:cNvPr id="8" name="TextBox 7"/>
          <p:cNvSpPr txBox="1"/>
          <p:nvPr/>
        </p:nvSpPr>
        <p:spPr>
          <a:xfrm>
            <a:off x="3555157" y="3204819"/>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酸</a:t>
            </a:r>
          </a:p>
        </p:txBody>
      </p:sp>
      <p:sp>
        <p:nvSpPr>
          <p:cNvPr id="9" name="TextBox 8"/>
          <p:cNvSpPr txBox="1"/>
          <p:nvPr/>
        </p:nvSpPr>
        <p:spPr>
          <a:xfrm>
            <a:off x="5129845" y="3204819"/>
            <a:ext cx="494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碱</a:t>
            </a:r>
          </a:p>
        </p:txBody>
      </p:sp>
      <p:sp>
        <p:nvSpPr>
          <p:cNvPr id="10" name="TextBox 9"/>
          <p:cNvSpPr txBox="1"/>
          <p:nvPr/>
        </p:nvSpPr>
        <p:spPr>
          <a:xfrm>
            <a:off x="7569578" y="3192304"/>
            <a:ext cx="494046"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盐</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1" name="TextBox 10"/>
          <p:cNvSpPr txBox="1"/>
          <p:nvPr/>
        </p:nvSpPr>
        <p:spPr>
          <a:xfrm>
            <a:off x="9241261" y="3193529"/>
            <a:ext cx="494046"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水</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2" name="TextBox 11"/>
          <p:cNvSpPr txBox="1"/>
          <p:nvPr/>
        </p:nvSpPr>
        <p:spPr>
          <a:xfrm>
            <a:off x="5902087" y="3751739"/>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氢离子</a:t>
            </a:r>
          </a:p>
        </p:txBody>
      </p:sp>
      <p:sp>
        <p:nvSpPr>
          <p:cNvPr id="13" name="TextBox 12"/>
          <p:cNvSpPr txBox="1"/>
          <p:nvPr/>
        </p:nvSpPr>
        <p:spPr>
          <a:xfrm>
            <a:off x="9163705" y="3743055"/>
            <a:ext cx="173156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氢氧根离子</a:t>
            </a:r>
          </a:p>
        </p:txBody>
      </p:sp>
      <p:sp>
        <p:nvSpPr>
          <p:cNvPr id="14" name="TextBox 13"/>
          <p:cNvSpPr txBox="1"/>
          <p:nvPr/>
        </p:nvSpPr>
        <p:spPr>
          <a:xfrm>
            <a:off x="2025399" y="4283421"/>
            <a:ext cx="111280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水分子</a:t>
            </a:r>
          </a:p>
        </p:txBody>
      </p:sp>
    </p:spTree>
    <p:extLst>
      <p:ext uri="{BB962C8B-B14F-4D97-AF65-F5344CB8AC3E}">
        <p14:creationId xmlns:p14="http://schemas.microsoft.com/office/powerpoint/2010/main" xmlns="" val="541743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9998" y="2127426"/>
            <a:ext cx="10726933"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2.【2017</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30</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3</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a:t>
            </a:r>
            <a:r>
              <a:rPr lang="zh-CN" altLang="zh-CN" sz="2400" b="1" dirty="0">
                <a:latin typeface="Times New Roman" pitchFamily="18" charset="0"/>
                <a:cs typeface="Times New Roman" pitchFamily="18" charset="0"/>
              </a:rPr>
              <a:t>根据如图所</a:t>
            </a:r>
            <a:r>
              <a:rPr lang="zh-CN" altLang="zh-CN" sz="2400" b="1" dirty="0">
                <a:latin typeface="宋体" pitchFamily="2" charset="-122"/>
                <a:ea typeface="宋体" pitchFamily="2" charset="-122"/>
                <a:cs typeface="Times New Roman" pitchFamily="18" charset="0"/>
              </a:rPr>
              <a:t>示的实验回答问题。实验用</a:t>
            </a:r>
            <a:r>
              <a:rPr lang="en-US" altLang="zh-CN" sz="2400" b="1" dirty="0">
                <a:latin typeface="宋体" pitchFamily="2" charset="-122"/>
                <a:ea typeface="宋体" pitchFamily="2" charset="-122"/>
                <a:cs typeface="Times New Roman" pitchFamily="18" charset="0"/>
              </a:rPr>
              <a:t>pH</a:t>
            </a:r>
            <a:r>
              <a:rPr lang="zh-CN" altLang="zh-CN" sz="2400" b="1" dirty="0">
                <a:latin typeface="宋体" pitchFamily="2" charset="-122"/>
                <a:ea typeface="宋体" pitchFamily="2" charset="-122"/>
                <a:cs typeface="Times New Roman" pitchFamily="18" charset="0"/>
              </a:rPr>
              <a:t>试纸测定白醋的酸碱度时</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先用蒸馏水润湿试纸</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则测得结果与实际值相比</a:t>
            </a:r>
            <a:r>
              <a:rPr lang="zh-CN" altLang="zh-CN"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填“偏大”“偏小”或“相等”</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a:t>
            </a:r>
            <a:endParaRPr lang="zh-CN" altLang="en-US" sz="2400" b="1" dirty="0">
              <a:latin typeface="宋体" pitchFamily="2" charset="-122"/>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850684" y="2751178"/>
            <a:ext cx="988198" cy="461665"/>
          </a:xfrm>
          <a:prstGeom prst="rect">
            <a:avLst/>
          </a:prstGeom>
        </p:spPr>
        <p:txBody>
          <a:bodyPr wrap="square">
            <a:spAutoFit/>
          </a:bodyPr>
          <a:lstStyle/>
          <a:p>
            <a:r>
              <a:rPr lang="zh-CN" altLang="en-US" sz="2400" b="1" dirty="0">
                <a:solidFill>
                  <a:srgbClr val="FF0000"/>
                </a:solidFill>
                <a:latin typeface="宋体" pitchFamily="2" charset="-122"/>
                <a:ea typeface="宋体" pitchFamily="2" charset="-122"/>
                <a:cs typeface="Times New Roman" pitchFamily="18" charset="0"/>
              </a:rPr>
              <a:t>偏大</a:t>
            </a:r>
          </a:p>
        </p:txBody>
      </p:sp>
      <p:pic>
        <p:nvPicPr>
          <p:cNvPr id="9" name="1702.eps" descr="id:2147504089;FounderCES"/>
          <p:cNvPicPr>
            <a:picLocks noChangeAspect="1"/>
          </p:cNvPicPr>
          <p:nvPr/>
        </p:nvPicPr>
        <p:blipFill>
          <a:blip r:embed="rId4"/>
          <a:stretch>
            <a:fillRect/>
          </a:stretch>
        </p:blipFill>
        <p:spPr>
          <a:xfrm>
            <a:off x="3832231" y="4252010"/>
            <a:ext cx="4502466" cy="1574798"/>
          </a:xfrm>
          <a:prstGeom prst="rect">
            <a:avLst/>
          </a:prstGeom>
        </p:spPr>
      </p:pic>
    </p:spTree>
    <p:extLst>
      <p:ext uri="{BB962C8B-B14F-4D97-AF65-F5344CB8AC3E}">
        <p14:creationId xmlns:p14="http://schemas.microsoft.com/office/powerpoint/2010/main" xmlns="" val="7205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文本框 99"/>
          <p:cNvSpPr txBox="1">
            <a:spLocks noChangeArrowheads="1"/>
          </p:cNvSpPr>
          <p:nvPr/>
        </p:nvSpPr>
        <p:spPr bwMode="auto">
          <a:xfrm>
            <a:off x="855781" y="1960017"/>
            <a:ext cx="10534707"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）处理</a:t>
            </a:r>
            <a:r>
              <a:rPr lang="zh-CN" altLang="en-US" sz="2400" b="1" dirty="0">
                <a:latin typeface="宋体" pitchFamily="2" charset="-122"/>
                <a:ea typeface="宋体" pitchFamily="2" charset="-122"/>
                <a:cs typeface="Times New Roman" pitchFamily="18" charset="0"/>
              </a:rPr>
              <a:t>工业废水</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如用熟石灰处理含硫酸的废水</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反应原理为</a:t>
            </a:r>
            <a:r>
              <a:rPr lang="en-US" altLang="zh-CN" sz="2400" b="1" dirty="0">
                <a:latin typeface="宋体" pitchFamily="2" charset="-122"/>
                <a:ea typeface="宋体" pitchFamily="2" charset="-122"/>
                <a:cs typeface="Times New Roman" pitchFamily="18" charset="0"/>
              </a:rPr>
              <a:t>_________________________________(</a:t>
            </a:r>
            <a:r>
              <a:rPr lang="zh-CN" altLang="en-US" sz="2400" b="1" dirty="0">
                <a:latin typeface="宋体" pitchFamily="2" charset="-122"/>
                <a:ea typeface="宋体" pitchFamily="2" charset="-122"/>
                <a:cs typeface="Times New Roman" pitchFamily="18" charset="0"/>
              </a:rPr>
              <a:t>用化学方程式表示</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；印染厂的废水呈碱性，可加入硫酸进行中和。 </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3</a:t>
            </a:r>
            <a:r>
              <a:rPr lang="zh-CN" altLang="en-US" sz="2400" b="1" dirty="0">
                <a:latin typeface="Times New Roman" pitchFamily="18" charset="0"/>
                <a:cs typeface="Times New Roman" pitchFamily="18" charset="0"/>
              </a:rPr>
              <a:t>）应用于医药，如服用含氢氧化铝的药物治疗胃酸分泌过多，其反应原理为</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 </a:t>
            </a:r>
          </a:p>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4</a:t>
            </a:r>
            <a:r>
              <a:rPr lang="zh-CN" altLang="en-US" sz="2400" b="1" dirty="0">
                <a:latin typeface="Times New Roman" pitchFamily="18" charset="0"/>
                <a:cs typeface="Times New Roman" pitchFamily="18" charset="0"/>
              </a:rPr>
              <a:t>）被蚊虫叮咬处有蚁酸</a:t>
            </a:r>
            <a:r>
              <a:rPr lang="en-US" altLang="zh-CN" sz="2400" b="1" dirty="0">
                <a:latin typeface="Times New Roman" pitchFamily="18" charset="0"/>
                <a:cs typeface="Times New Roman" pitchFamily="18" charset="0"/>
              </a:rPr>
              <a:t>(HCOOH</a:t>
            </a:r>
            <a:r>
              <a:rPr lang="en-US" altLang="zh-CN" sz="2400" b="1" dirty="0" smtClean="0">
                <a:latin typeface="Times New Roman" pitchFamily="18" charset="0"/>
                <a:cs typeface="Times New Roman" pitchFamily="18" charset="0"/>
              </a:rPr>
              <a:t>)</a:t>
            </a:r>
            <a:r>
              <a:rPr lang="zh-CN" altLang="en-US" sz="2400" b="1" dirty="0" smtClean="0">
                <a:latin typeface="Times New Roman" pitchFamily="18" charset="0"/>
                <a:cs typeface="Times New Roman" pitchFamily="18" charset="0"/>
              </a:rPr>
              <a:t>，可以</a:t>
            </a:r>
            <a:r>
              <a:rPr lang="zh-CN" altLang="en-US" sz="2400" b="1" dirty="0">
                <a:latin typeface="Times New Roman" pitchFamily="18" charset="0"/>
                <a:cs typeface="Times New Roman" pitchFamily="18" charset="0"/>
              </a:rPr>
              <a:t>涂一些碱性物质的溶液</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如肥皂水</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减轻痛痒。</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mc:AlternateContent xmlns:mc="http://schemas.openxmlformats.org/markup-compatibility/2006">
        <mc:Choice xmlns:a14="http://schemas.microsoft.com/office/drawing/2010/main" xmlns="" Requires="a14">
          <p:sp>
            <p:nvSpPr>
              <p:cNvPr id="6" name="TextBox 5"/>
              <p:cNvSpPr txBox="1"/>
              <p:nvPr/>
            </p:nvSpPr>
            <p:spPr>
              <a:xfrm>
                <a:off x="1152806" y="2609714"/>
                <a:ext cx="470834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+Ca(OH)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CaSO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1152806" y="2609714"/>
                <a:ext cx="4708340" cy="461665"/>
              </a:xfrm>
              <a:prstGeom prst="rect">
                <a:avLst/>
              </a:prstGeom>
              <a:blipFill rotWithShape="1">
                <a:blip r:embed="rId3"/>
                <a:stretch>
                  <a:fillRect l="-1943" t="-17105" r="-1166"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8" name="TextBox 7"/>
              <p:cNvSpPr txBox="1"/>
              <p:nvPr/>
            </p:nvSpPr>
            <p:spPr>
              <a:xfrm>
                <a:off x="1553562" y="4240959"/>
                <a:ext cx="4314001"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3HCl+Al(OH)</a:t>
                </a:r>
                <a:r>
                  <a:rPr lang="en-US" altLang="zh-CN" sz="2400" b="1" baseline="-25000" dirty="0">
                    <a:solidFill>
                      <a:srgbClr val="FF0000"/>
                    </a:solidFill>
                    <a:latin typeface="Times New Roman" pitchFamily="18" charset="0"/>
                    <a:cs typeface="Times New Roman" pitchFamily="18" charset="0"/>
                  </a:rPr>
                  <a:t>3</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AlCl</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8" name="TextBox 7"/>
              <p:cNvSpPr txBox="1">
                <a:spLocks noRot="1" noChangeAspect="1" noMove="1" noResize="1" noEditPoints="1" noAdjustHandles="1" noChangeArrowheads="1" noChangeShapeType="1" noTextEdit="1"/>
              </p:cNvSpPr>
              <p:nvPr/>
            </p:nvSpPr>
            <p:spPr>
              <a:xfrm>
                <a:off x="1553562" y="4240959"/>
                <a:ext cx="4314001" cy="461665"/>
              </a:xfrm>
              <a:prstGeom prst="rect">
                <a:avLst/>
              </a:prstGeom>
              <a:blipFill rotWithShape="1">
                <a:blip r:embed="rId4"/>
                <a:stretch>
                  <a:fillRect l="-2260" t="-17333" r="-847" b="-24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541743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0000" y="2091006"/>
            <a:ext cx="10704356" cy="3416320"/>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cs typeface="Times New Roman" pitchFamily="18" charset="0"/>
              </a:rPr>
              <a:t>中和反应不是一种基本</a:t>
            </a:r>
            <a:r>
              <a:rPr lang="zh-CN" altLang="en-US" sz="2400" b="1" dirty="0" smtClean="0">
                <a:latin typeface="Times New Roman" pitchFamily="18" charset="0"/>
                <a:cs typeface="Times New Roman" pitchFamily="18" charset="0"/>
              </a:rPr>
              <a:t>反应类型，它</a:t>
            </a:r>
            <a:r>
              <a:rPr lang="zh-CN" altLang="en-US" sz="2400" b="1" dirty="0">
                <a:latin typeface="Times New Roman" pitchFamily="18" charset="0"/>
                <a:cs typeface="Times New Roman" pitchFamily="18" charset="0"/>
              </a:rPr>
              <a:t>属于复分解反应。</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）中和</a:t>
            </a:r>
            <a:r>
              <a:rPr lang="zh-CN" altLang="en-US" sz="2400" b="1" dirty="0">
                <a:latin typeface="Times New Roman" pitchFamily="18" charset="0"/>
                <a:cs typeface="Times New Roman" pitchFamily="18" charset="0"/>
              </a:rPr>
              <a:t>反应生成盐和</a:t>
            </a:r>
            <a:r>
              <a:rPr lang="zh-CN" altLang="en-US" sz="2400" b="1" dirty="0" smtClean="0">
                <a:latin typeface="Times New Roman" pitchFamily="18" charset="0"/>
                <a:cs typeface="Times New Roman" pitchFamily="18" charset="0"/>
              </a:rPr>
              <a:t>水，但</a:t>
            </a:r>
            <a:r>
              <a:rPr lang="zh-CN" altLang="en-US" sz="2400" b="1" dirty="0">
                <a:latin typeface="Times New Roman" pitchFamily="18" charset="0"/>
                <a:cs typeface="Times New Roman" pitchFamily="18" charset="0"/>
              </a:rPr>
              <a:t>有盐和水生成的反应不一定是中和</a:t>
            </a:r>
            <a:r>
              <a:rPr lang="zh-CN" altLang="en-US" sz="2400" b="1" dirty="0" smtClean="0">
                <a:latin typeface="Times New Roman" pitchFamily="18" charset="0"/>
                <a:cs typeface="Times New Roman" pitchFamily="18" charset="0"/>
              </a:rPr>
              <a:t>反应，如</a:t>
            </a:r>
            <a:r>
              <a:rPr lang="zh-CN" altLang="en-US" sz="2400" b="1" dirty="0">
                <a:latin typeface="Times New Roman" pitchFamily="18" charset="0"/>
                <a:cs typeface="Times New Roman" pitchFamily="18" charset="0"/>
              </a:rPr>
              <a:t>酸与金属氧化物、碱与非金属氧化物的反应。</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）中和</a:t>
            </a:r>
            <a:r>
              <a:rPr lang="zh-CN" altLang="en-US" sz="2400" b="1" dirty="0">
                <a:latin typeface="Times New Roman" pitchFamily="18" charset="0"/>
                <a:cs typeface="Times New Roman" pitchFamily="18" charset="0"/>
              </a:rPr>
              <a:t>反应不一定都无明显现象。如难溶性碱</a:t>
            </a:r>
            <a:r>
              <a:rPr lang="en-US" altLang="zh-CN" sz="2400" b="1" dirty="0">
                <a:latin typeface="Times New Roman" pitchFamily="18" charset="0"/>
                <a:cs typeface="Times New Roman" pitchFamily="18" charset="0"/>
              </a:rPr>
              <a:t>Cu(OH)</a:t>
            </a:r>
            <a:r>
              <a:rPr lang="en-US" altLang="zh-CN" sz="2400" b="1" baseline="-25000"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与酸</a:t>
            </a:r>
            <a:r>
              <a:rPr lang="zh-CN" altLang="en-US" sz="2400" b="1" dirty="0" smtClean="0">
                <a:latin typeface="Times New Roman" pitchFamily="18" charset="0"/>
                <a:cs typeface="Times New Roman" pitchFamily="18" charset="0"/>
              </a:rPr>
              <a:t>反应，现象</a:t>
            </a:r>
            <a:r>
              <a:rPr lang="zh-CN" altLang="en-US" sz="2400" b="1" dirty="0">
                <a:latin typeface="Times New Roman" pitchFamily="18" charset="0"/>
                <a:cs typeface="Times New Roman" pitchFamily="18" charset="0"/>
              </a:rPr>
              <a:t>为固体逐渐</a:t>
            </a:r>
            <a:r>
              <a:rPr lang="zh-CN" altLang="en-US" sz="2400" b="1" dirty="0" smtClean="0">
                <a:latin typeface="Times New Roman" pitchFamily="18" charset="0"/>
                <a:cs typeface="Times New Roman" pitchFamily="18" charset="0"/>
              </a:rPr>
              <a:t>溶解，溶液</a:t>
            </a:r>
            <a:r>
              <a:rPr lang="zh-CN" altLang="en-US" sz="2400" b="1" dirty="0">
                <a:latin typeface="Times New Roman" pitchFamily="18" charset="0"/>
                <a:cs typeface="Times New Roman" pitchFamily="18" charset="0"/>
              </a:rPr>
              <a:t>变为</a:t>
            </a:r>
            <a:r>
              <a:rPr lang="zh-CN" altLang="en-US" sz="2400" b="1" dirty="0" smtClean="0">
                <a:latin typeface="Times New Roman" pitchFamily="18" charset="0"/>
                <a:cs typeface="Times New Roman" pitchFamily="18" charset="0"/>
              </a:rPr>
              <a:t>蓝色</a:t>
            </a:r>
            <a:r>
              <a:rPr lang="zh-CN" altLang="en-US" sz="2400" b="1" dirty="0">
                <a:latin typeface="Times New Roman" pitchFamily="18" charset="0"/>
                <a:cs typeface="Times New Roman" pitchFamily="18" charset="0"/>
              </a:rPr>
              <a:t>。</a:t>
            </a:r>
          </a:p>
        </p:txBody>
      </p:sp>
    </p:spTree>
    <p:extLst>
      <p:ext uri="{BB962C8B-B14F-4D97-AF65-F5344CB8AC3E}">
        <p14:creationId xmlns:p14="http://schemas.microsoft.com/office/powerpoint/2010/main" xmlns="" val="5417431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a:extLst>
              <a:ext uri="{FF2B5EF4-FFF2-40B4-BE49-F238E27FC236}">
                <a16:creationId xmlns:a16="http://schemas.microsoft.com/office/drawing/2014/main" xmlns="" id="{62E685FC-60A4-F341-ABC6-326D6EC66351}"/>
              </a:ext>
            </a:extLst>
          </p:cNvPr>
          <p:cNvSpPr/>
          <p:nvPr/>
        </p:nvSpPr>
        <p:spPr>
          <a:xfrm>
            <a:off x="5758642" y="4765334"/>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a:extLst>
              <a:ext uri="{FF2B5EF4-FFF2-40B4-BE49-F238E27FC236}">
                <a16:creationId xmlns:a16="http://schemas.microsoft.com/office/drawing/2014/main" xmlns="" id="{F5A88B17-CAB7-7742-9C70-37C1F1ED5887}"/>
              </a:ext>
            </a:extLst>
          </p:cNvPr>
          <p:cNvSpPr/>
          <p:nvPr/>
        </p:nvSpPr>
        <p:spPr>
          <a:xfrm>
            <a:off x="5747353" y="255435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数据剖析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xmlns="" id="{097CE391-17D6-1348-B001-A9F01EE6070D}"/>
              </a:ext>
            </a:extLst>
          </p:cNvPr>
          <p:cNvSpPr/>
          <p:nvPr/>
        </p:nvSpPr>
        <p:spPr>
          <a:xfrm>
            <a:off x="5747353" y="327825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a16="http://schemas.microsoft.com/office/drawing/2014/main" xmlns="" id="{62E685FC-60A4-F341-ABC6-326D6EC66351}"/>
              </a:ext>
            </a:extLst>
          </p:cNvPr>
          <p:cNvSpPr/>
          <p:nvPr/>
        </p:nvSpPr>
        <p:spPr>
          <a:xfrm>
            <a:off x="5747353" y="406565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911017" y="2482035"/>
            <a:ext cx="6404646" cy="1936443"/>
            <a:chOff x="3559940" y="2100735"/>
            <a:chExt cx="6404646" cy="1936443"/>
          </a:xfrm>
        </p:grpSpPr>
        <p:sp>
          <p:nvSpPr>
            <p:cNvPr id="18" name="文本框 2">
              <a:hlinkClick r:id="rId2" action="ppaction://hlinksldjump"/>
            </p:cNvPr>
            <p:cNvSpPr txBox="1"/>
            <p:nvPr/>
          </p:nvSpPr>
          <p:spPr>
            <a:xfrm>
              <a:off x="3559940" y="2100735"/>
              <a:ext cx="6404646"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溶液</a:t>
              </a:r>
              <a:r>
                <a:rPr lang="zh-CN" altLang="en-US" sz="2400" b="1" dirty="0">
                  <a:latin typeface="黑体" panose="02010609060101010101" pitchFamily="49" charset="-122"/>
                  <a:ea typeface="黑体" panose="02010609060101010101" pitchFamily="49" charset="-122"/>
                  <a:sym typeface="宋体" panose="02010600030101010101" pitchFamily="2" charset="-122"/>
                </a:rPr>
                <a:t>的酸碱性与</a:t>
              </a:r>
              <a:r>
                <a:rPr lang="en-US" altLang="zh-CN" sz="2400" b="1" dirty="0">
                  <a:latin typeface="黑体" panose="02010609060101010101" pitchFamily="49" charset="-122"/>
                  <a:ea typeface="黑体" panose="02010609060101010101" pitchFamily="49" charset="-122"/>
                  <a:sym typeface="宋体" panose="02010600030101010101" pitchFamily="2" charset="-122"/>
                </a:rPr>
                <a:t>pH</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59940" y="277878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常见</a:t>
              </a:r>
              <a:r>
                <a:rPr lang="zh-CN" altLang="en-US" sz="2400" b="1" dirty="0">
                  <a:latin typeface="黑体" panose="02010609060101010101" pitchFamily="49" charset="-122"/>
                  <a:ea typeface="黑体" panose="02010609060101010101" pitchFamily="49" charset="-122"/>
                  <a:sym typeface="宋体" panose="02010600030101010101" pitchFamily="2" charset="-122"/>
                </a:rPr>
                <a:t>酸的性质与用途</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57551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常见</a:t>
              </a:r>
              <a:r>
                <a:rPr lang="zh-CN" altLang="en-US" sz="2400" b="1" dirty="0">
                  <a:latin typeface="黑体" panose="02010609060101010101" pitchFamily="49" charset="-122"/>
                  <a:ea typeface="黑体" panose="02010609060101010101" pitchFamily="49" charset="-122"/>
                  <a:sym typeface="宋体" panose="02010600030101010101" pitchFamily="2" charset="-122"/>
                </a:rPr>
                <a:t>碱的性质与用途</a:t>
              </a:r>
              <a:endParaRPr lang="zh-CN" altLang="zh-CN" sz="2400" dirty="0">
                <a:latin typeface="黑体" panose="02010609060101010101" pitchFamily="49" charset="-122"/>
                <a:ea typeface="黑体" panose="02010609060101010101" pitchFamily="49" charset="-122"/>
              </a:endParaRPr>
            </a:p>
          </p:txBody>
        </p:sp>
      </p:grpSp>
      <p:sp>
        <p:nvSpPr>
          <p:cNvPr id="17" name="文本框 2">
            <a:hlinkClick r:id="rId5" action="ppaction://hlinksldjump"/>
          </p:cNvPr>
          <p:cNvSpPr txBox="1"/>
          <p:nvPr/>
        </p:nvSpPr>
        <p:spPr>
          <a:xfrm>
            <a:off x="4911017" y="4686955"/>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四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中和反应</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3732666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356384"/>
            <a:ext cx="5259596" cy="627895"/>
            <a:chOff x="1034884" y="629878"/>
            <a:chExt cx="5259596" cy="627895"/>
          </a:xfrm>
        </p:grpSpPr>
        <p:sp>
          <p:nvSpPr>
            <p:cNvPr id="17" name="圆角矩形 6">
              <a:hlinkClick r:id="rId4" action="ppaction://hlinksldjump"/>
            </p:cNvPr>
            <p:cNvSpPr/>
            <p:nvPr>
              <p:custDataLst>
                <p:tags r:id="rId1"/>
              </p:custDataLst>
            </p:nvPr>
          </p:nvSpPr>
          <p:spPr>
            <a:xfrm flipH="1">
              <a:off x="2642683" y="664479"/>
              <a:ext cx="3651797"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溶液的酸碱性与</a:t>
              </a:r>
              <a:r>
                <a:rPr lang="en-US" altLang="zh-CN" sz="2400" b="1" dirty="0">
                  <a:latin typeface="黑体" panose="02010609060101010101" pitchFamily="49" charset="-122"/>
                  <a:ea typeface="黑体" panose="02010609060101010101" pitchFamily="49" charset="-122"/>
                  <a:sym typeface="宋体" panose="02010600030101010101" pitchFamily="2" charset="-122"/>
                </a:rPr>
                <a:t>pH</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101089"/>
            <a:ext cx="10625333"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改编题）</a:t>
            </a:r>
            <a:r>
              <a:rPr lang="zh-CN" altLang="en-US" sz="2400" b="1" dirty="0">
                <a:latin typeface="Times New Roman" pitchFamily="18" charset="0"/>
                <a:ea typeface="宋体" pitchFamily="2" charset="-122"/>
                <a:cs typeface="Times New Roman" pitchFamily="18" charset="0"/>
              </a:rPr>
              <a:t>烧杯中盛有</a:t>
            </a:r>
            <a:r>
              <a:rPr lang="en-US" altLang="zh-CN" sz="2400" b="1" dirty="0">
                <a:latin typeface="Times New Roman" pitchFamily="18" charset="0"/>
                <a:ea typeface="宋体" pitchFamily="2" charset="-122"/>
                <a:cs typeface="Times New Roman" pitchFamily="18" charset="0"/>
              </a:rPr>
              <a:t>X</a:t>
            </a:r>
            <a:r>
              <a:rPr lang="zh-CN" altLang="en-US" sz="2400" b="1" dirty="0" smtClean="0">
                <a:latin typeface="Times New Roman" pitchFamily="18" charset="0"/>
                <a:ea typeface="宋体" pitchFamily="2" charset="-122"/>
                <a:cs typeface="Times New Roman" pitchFamily="18" charset="0"/>
              </a:rPr>
              <a:t>溶液，逐</a:t>
            </a:r>
            <a:r>
              <a:rPr lang="zh-CN" altLang="en-US" sz="2400" b="1" dirty="0">
                <a:latin typeface="Times New Roman" pitchFamily="18" charset="0"/>
                <a:ea typeface="宋体" pitchFamily="2" charset="-122"/>
                <a:cs typeface="Times New Roman" pitchFamily="18" charset="0"/>
              </a:rPr>
              <a:t>滴加入</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或通入</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Y</a:t>
            </a:r>
            <a:r>
              <a:rPr lang="zh-CN" altLang="en-US" sz="2400" b="1" dirty="0" smtClean="0">
                <a:latin typeface="Times New Roman" pitchFamily="18" charset="0"/>
                <a:ea typeface="宋体" pitchFamily="2" charset="-122"/>
                <a:cs typeface="Times New Roman" pitchFamily="18" charset="0"/>
              </a:rPr>
              <a:t>物质，烧杯</a:t>
            </a:r>
            <a:r>
              <a:rPr lang="zh-CN" altLang="en-US" sz="2400" b="1" dirty="0">
                <a:latin typeface="Times New Roman" pitchFamily="18" charset="0"/>
                <a:ea typeface="宋体" pitchFamily="2" charset="-122"/>
                <a:cs typeface="Times New Roman" pitchFamily="18" charset="0"/>
              </a:rPr>
              <a:t>内液体的</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变化如图所示。则符合该变化的一组物质是（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11663"/>
            <a:ext cx="5882885" cy="729465"/>
            <a:chOff x="823582" y="935961"/>
            <a:chExt cx="5767939" cy="729465"/>
          </a:xfrm>
        </p:grpSpPr>
        <p:sp>
          <p:nvSpPr>
            <p:cNvPr id="21" name="圆角矩形 20">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28" name="矩形 27"/>
          <p:cNvSpPr/>
          <p:nvPr/>
        </p:nvSpPr>
        <p:spPr>
          <a:xfrm>
            <a:off x="8071557" y="375246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graphicFrame>
        <p:nvGraphicFramePr>
          <p:cNvPr id="29" name="表格 28"/>
          <p:cNvGraphicFramePr>
            <a:graphicFrameLocks noGrp="1"/>
          </p:cNvGraphicFramePr>
          <p:nvPr>
            <p:extLst>
              <p:ext uri="{D42A27DB-BD31-4B8C-83A1-F6EECF244321}">
                <p14:modId xmlns:p14="http://schemas.microsoft.com/office/powerpoint/2010/main" xmlns="" val="3107489014"/>
              </p:ext>
            </p:extLst>
          </p:nvPr>
        </p:nvGraphicFramePr>
        <p:xfrm>
          <a:off x="5223233" y="4344225"/>
          <a:ext cx="5418670" cy="2014092"/>
        </p:xfrm>
        <a:graphic>
          <a:graphicData uri="http://schemas.openxmlformats.org/drawingml/2006/table">
            <a:tbl>
              <a:tblPr firstRow="1" bandRow="1">
                <a:tableStyleId>{5940675A-B579-460E-94D1-54222C63F5DA}</a:tableStyleId>
              </a:tblPr>
              <a:tblGrid>
                <a:gridCol w="1264358"/>
                <a:gridCol w="1964268"/>
                <a:gridCol w="2190044"/>
              </a:tblGrid>
              <a:tr h="0">
                <a:tc>
                  <a:txBody>
                    <a:bodyPr/>
                    <a:lstStyle/>
                    <a:p>
                      <a:pPr algn="ctr">
                        <a:lnSpc>
                          <a:spcPct val="100000"/>
                        </a:lnSpc>
                      </a:pPr>
                      <a:r>
                        <a:rPr lang="zh-CN" altLang="en-US" sz="2000" b="1" dirty="0" smtClean="0">
                          <a:latin typeface="Times New Roman" pitchFamily="18" charset="0"/>
                          <a:ea typeface="黑体" pitchFamily="49" charset="-122"/>
                          <a:cs typeface="Times New Roman" pitchFamily="18" charset="0"/>
                        </a:rPr>
                        <a:t>选项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en-US" altLang="zh-CN" sz="2000" b="1" kern="1200" dirty="0" smtClean="0">
                          <a:solidFill>
                            <a:schemeClr val="tx1"/>
                          </a:solidFill>
                          <a:effectLst/>
                          <a:latin typeface="Times New Roman" pitchFamily="18" charset="0"/>
                          <a:ea typeface="黑体" pitchFamily="49" charset="-122"/>
                          <a:cs typeface="Times New Roman" pitchFamily="18" charset="0"/>
                        </a:rPr>
                        <a:t>X</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en-US" altLang="zh-CN" sz="2000" b="1" kern="1200" dirty="0" smtClean="0">
                          <a:solidFill>
                            <a:schemeClr val="tx1"/>
                          </a:solidFill>
                          <a:effectLst/>
                          <a:latin typeface="Times New Roman" pitchFamily="18" charset="0"/>
                          <a:ea typeface="黑体" pitchFamily="49" charset="-122"/>
                          <a:cs typeface="Times New Roman" pitchFamily="18" charset="0"/>
                        </a:rPr>
                        <a:t>Y</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265231">
                <a:tc>
                  <a:txBody>
                    <a:bodyPr/>
                    <a:lstStyle/>
                    <a:p>
                      <a:pPr algn="ctr">
                        <a:lnSpc>
                          <a:spcPct val="100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A</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en-US" altLang="zh-CN" sz="2000" b="1" dirty="0" err="1" smtClean="0">
                          <a:latin typeface="Times New Roman" pitchFamily="18" charset="0"/>
                          <a:cs typeface="Times New Roman" pitchFamily="18" charset="0"/>
                        </a:rPr>
                        <a:t>NaOH</a:t>
                      </a:r>
                      <a:r>
                        <a:rPr lang="zh-CN" altLang="en-US" sz="2000" b="1" dirty="0" smtClean="0">
                          <a:latin typeface="Times New Roman" pitchFamily="18" charset="0"/>
                          <a:cs typeface="Times New Roman" pitchFamily="18" charset="0"/>
                        </a:rPr>
                        <a:t>溶液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zh-CN" altLang="zh-CN" sz="2000" b="1" kern="1200" dirty="0" smtClean="0">
                          <a:solidFill>
                            <a:schemeClr val="tx1"/>
                          </a:solidFill>
                          <a:effectLst/>
                          <a:latin typeface="Times New Roman" pitchFamily="18" charset="0"/>
                          <a:ea typeface="+mn-ea"/>
                          <a:cs typeface="Times New Roman" pitchFamily="18" charset="0"/>
                        </a:rPr>
                        <a:t>稀</a:t>
                      </a:r>
                      <a:r>
                        <a:rPr lang="en-US" altLang="zh-CN" sz="2000" b="1" kern="1200" dirty="0" err="1" smtClean="0">
                          <a:solidFill>
                            <a:schemeClr val="tx1"/>
                          </a:solidFill>
                          <a:effectLst/>
                          <a:latin typeface="Times New Roman" pitchFamily="18" charset="0"/>
                          <a:ea typeface="+mn-ea"/>
                          <a:cs typeface="Times New Roman" pitchFamily="18" charset="0"/>
                        </a:rPr>
                        <a:t>HCl</a:t>
                      </a:r>
                      <a:r>
                        <a:rPr lang="en-US" altLang="zh-CN"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过量</a:t>
                      </a:r>
                      <a:r>
                        <a:rPr lang="en-US" altLang="zh-CN" sz="2000" b="1" kern="1200" dirty="0" smtClean="0">
                          <a:solidFill>
                            <a:schemeClr val="tx1"/>
                          </a:solidFill>
                          <a:effectLst/>
                          <a:latin typeface="Times New Roman" pitchFamily="18" charset="0"/>
                          <a:ea typeface="+mn-ea"/>
                          <a:cs typeface="Times New Roman" pitchFamily="18" charset="0"/>
                        </a:rPr>
                        <a:t>)</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407204">
                <a:tc>
                  <a:txBody>
                    <a:bodyPr/>
                    <a:lstStyle/>
                    <a:p>
                      <a:pPr algn="ctr">
                        <a:lnSpc>
                          <a:spcPct val="100000"/>
                        </a:lnSpc>
                      </a:pPr>
                      <a:r>
                        <a:rPr lang="en-US" altLang="zh-CN" sz="2000" b="1" dirty="0" smtClean="0">
                          <a:latin typeface="Times New Roman" pitchFamily="18" charset="0"/>
                          <a:ea typeface="宋体" pitchFamily="2" charset="-122"/>
                          <a:cs typeface="Times New Roman" pitchFamily="18" charset="0"/>
                        </a:rPr>
                        <a:t>B</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zh-CN" altLang="zh-CN" sz="2000" b="1" kern="1200" dirty="0" smtClean="0">
                          <a:solidFill>
                            <a:schemeClr val="tx1"/>
                          </a:solidFill>
                          <a:effectLst/>
                          <a:latin typeface="Times New Roman" pitchFamily="18" charset="0"/>
                          <a:ea typeface="+mn-ea"/>
                          <a:cs typeface="Times New Roman" pitchFamily="18" charset="0"/>
                        </a:rPr>
                        <a:t>稀</a:t>
                      </a:r>
                      <a:r>
                        <a:rPr lang="en-US" altLang="zh-CN" sz="2000" b="1" kern="1200" dirty="0" smtClean="0">
                          <a:solidFill>
                            <a:schemeClr val="tx1"/>
                          </a:solidFill>
                          <a:effectLst/>
                          <a:latin typeface="Times New Roman" pitchFamily="18" charset="0"/>
                          <a:ea typeface="+mn-ea"/>
                          <a:cs typeface="Times New Roman" pitchFamily="18" charset="0"/>
                        </a:rPr>
                        <a:t>H</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en-US" altLang="zh-CN" sz="2000" b="1" kern="1200" dirty="0" smtClean="0">
                          <a:solidFill>
                            <a:schemeClr val="tx1"/>
                          </a:solidFill>
                          <a:effectLst/>
                          <a:latin typeface="Times New Roman" pitchFamily="18" charset="0"/>
                          <a:ea typeface="+mn-ea"/>
                          <a:cs typeface="Times New Roman" pitchFamily="18" charset="0"/>
                        </a:rPr>
                        <a:t>SO</a:t>
                      </a:r>
                      <a:r>
                        <a:rPr lang="en-US" altLang="zh-CN" sz="2000" b="1" kern="1200" baseline="-25000" dirty="0" smtClean="0">
                          <a:solidFill>
                            <a:schemeClr val="tx1"/>
                          </a:solidFill>
                          <a:effectLst/>
                          <a:latin typeface="Times New Roman" pitchFamily="18" charset="0"/>
                          <a:ea typeface="+mn-ea"/>
                          <a:cs typeface="Times New Roman" pitchFamily="18" charset="0"/>
                        </a:rPr>
                        <a:t>4</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en-US" altLang="zh-CN" sz="2000" b="1" kern="1200" dirty="0" smtClean="0">
                          <a:solidFill>
                            <a:schemeClr val="tx1"/>
                          </a:solidFill>
                          <a:effectLst/>
                          <a:latin typeface="Times New Roman" pitchFamily="18" charset="0"/>
                          <a:ea typeface="+mn-ea"/>
                          <a:cs typeface="Times New Roman" pitchFamily="18" charset="0"/>
                        </a:rPr>
                        <a:t>Ba(NO</a:t>
                      </a:r>
                      <a:r>
                        <a:rPr lang="en-US" altLang="zh-CN" sz="2000" b="1" kern="1200" baseline="-25000" dirty="0" smtClean="0">
                          <a:solidFill>
                            <a:schemeClr val="tx1"/>
                          </a:solidFill>
                          <a:effectLst/>
                          <a:latin typeface="Times New Roman" pitchFamily="18" charset="0"/>
                          <a:ea typeface="+mn-ea"/>
                          <a:cs typeface="Times New Roman" pitchFamily="18" charset="0"/>
                        </a:rPr>
                        <a:t>3</a:t>
                      </a:r>
                      <a:r>
                        <a:rPr lang="en-US" altLang="zh-CN" sz="2000" b="1" kern="1200" dirty="0" smtClean="0">
                          <a:solidFill>
                            <a:schemeClr val="tx1"/>
                          </a:solidFill>
                          <a:effectLst/>
                          <a:latin typeface="Times New Roman" pitchFamily="18" charset="0"/>
                          <a:ea typeface="+mn-ea"/>
                          <a:cs typeface="Times New Roman" pitchFamily="18" charset="0"/>
                        </a:rPr>
                        <a:t>)</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zh-CN" altLang="zh-CN" sz="2000" b="1" kern="1200" dirty="0" smtClean="0">
                          <a:solidFill>
                            <a:schemeClr val="tx1"/>
                          </a:solidFill>
                          <a:effectLst/>
                          <a:latin typeface="Times New Roman" pitchFamily="18" charset="0"/>
                          <a:ea typeface="+mn-ea"/>
                          <a:cs typeface="Times New Roman" pitchFamily="18" charset="0"/>
                        </a:rPr>
                        <a:t>溶液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407204">
                <a:tc>
                  <a:txBody>
                    <a:bodyPr/>
                    <a:lstStyle/>
                    <a:p>
                      <a:pPr algn="ctr">
                        <a:lnSpc>
                          <a:spcPct val="100000"/>
                        </a:lnSpc>
                      </a:pPr>
                      <a:r>
                        <a:rPr lang="en-US" altLang="zh-CN" sz="2000" b="1" dirty="0" smtClean="0">
                          <a:latin typeface="Times New Roman" pitchFamily="18" charset="0"/>
                          <a:ea typeface="宋体" pitchFamily="2" charset="-122"/>
                          <a:cs typeface="Times New Roman" pitchFamily="18" charset="0"/>
                        </a:rPr>
                        <a:t>C</a:t>
                      </a:r>
                      <a:endParaRPr lang="zh-CN" altLang="en-US" sz="2000" b="1" dirty="0" smtClean="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en-US" altLang="zh-CN" sz="2000" b="1" kern="1200" dirty="0" err="1" smtClean="0">
                          <a:solidFill>
                            <a:schemeClr val="tx1"/>
                          </a:solidFill>
                          <a:effectLst/>
                          <a:latin typeface="Times New Roman" pitchFamily="18" charset="0"/>
                          <a:ea typeface="+mn-ea"/>
                          <a:cs typeface="Times New Roman" pitchFamily="18" charset="0"/>
                        </a:rPr>
                        <a:t>Ca</a:t>
                      </a:r>
                      <a:r>
                        <a:rPr lang="en-US" altLang="zh-CN" sz="2000" b="1" kern="1200" dirty="0" smtClean="0">
                          <a:solidFill>
                            <a:schemeClr val="tx1"/>
                          </a:solidFill>
                          <a:effectLst/>
                          <a:latin typeface="Times New Roman" pitchFamily="18" charset="0"/>
                          <a:ea typeface="+mn-ea"/>
                          <a:cs typeface="Times New Roman" pitchFamily="18" charset="0"/>
                        </a:rPr>
                        <a:t>(OH)</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zh-CN" altLang="zh-CN" sz="2000" b="1" kern="1200" dirty="0" smtClean="0">
                          <a:solidFill>
                            <a:schemeClr val="tx1"/>
                          </a:solidFill>
                          <a:effectLst/>
                          <a:latin typeface="Times New Roman" pitchFamily="18" charset="0"/>
                          <a:ea typeface="+mn-ea"/>
                          <a:cs typeface="Times New Roman" pitchFamily="18" charset="0"/>
                        </a:rPr>
                        <a:t>溶液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en-US" altLang="zh-CN" sz="2000" b="1" kern="1200" dirty="0" smtClean="0">
                          <a:solidFill>
                            <a:schemeClr val="tx1"/>
                          </a:solidFill>
                          <a:effectLst/>
                          <a:latin typeface="Times New Roman" pitchFamily="18" charset="0"/>
                          <a:ea typeface="+mn-ea"/>
                          <a:cs typeface="Times New Roman" pitchFamily="18" charset="0"/>
                        </a:rPr>
                        <a:t>CO</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en-US" altLang="zh-CN"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适量</a:t>
                      </a:r>
                      <a:r>
                        <a:rPr lang="en-US" altLang="zh-CN" sz="2000" b="1" kern="1200" dirty="0" smtClean="0">
                          <a:solidFill>
                            <a:schemeClr val="tx1"/>
                          </a:solidFill>
                          <a:effectLst/>
                          <a:latin typeface="Times New Roman" pitchFamily="18" charset="0"/>
                          <a:ea typeface="+mn-ea"/>
                          <a:cs typeface="Times New Roman" pitchFamily="18" charset="0"/>
                        </a:rPr>
                        <a:t>)</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407204">
                <a:tc>
                  <a:txBody>
                    <a:bodyPr/>
                    <a:lstStyle/>
                    <a:p>
                      <a:pPr algn="ctr">
                        <a:lnSpc>
                          <a:spcPct val="100000"/>
                        </a:lnSpc>
                      </a:pPr>
                      <a:r>
                        <a:rPr lang="en-US" altLang="zh-CN" sz="2000" b="1" dirty="0" smtClean="0">
                          <a:latin typeface="Times New Roman" pitchFamily="18" charset="0"/>
                          <a:ea typeface="宋体" pitchFamily="2" charset="-122"/>
                          <a:cs typeface="Times New Roman" pitchFamily="18" charset="0"/>
                        </a:rPr>
                        <a:t>D</a:t>
                      </a:r>
                      <a:endParaRPr lang="zh-CN" altLang="en-US" sz="2000" b="1" dirty="0" smtClean="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spcAft>
                          <a:spcPts val="0"/>
                        </a:spcAft>
                      </a:pPr>
                      <a:r>
                        <a:rPr lang="zh-CN" sz="2000" b="1" dirty="0">
                          <a:solidFill>
                            <a:srgbClr val="000000"/>
                          </a:solidFill>
                          <a:effectLst/>
                          <a:latin typeface="Times New Roman" pitchFamily="18" charset="0"/>
                          <a:ea typeface="方正书宋_GBK"/>
                          <a:cs typeface="Times New Roman" pitchFamily="18" charset="0"/>
                        </a:rPr>
                        <a:t>稀</a:t>
                      </a:r>
                      <a:r>
                        <a:rPr lang="en-US" sz="2000" b="1" dirty="0" err="1">
                          <a:solidFill>
                            <a:srgbClr val="000000"/>
                          </a:solidFill>
                          <a:effectLst/>
                          <a:latin typeface="Times New Roman" pitchFamily="18" charset="0"/>
                          <a:ea typeface="方正书宋_GBK"/>
                          <a:cs typeface="Times New Roman" pitchFamily="18" charset="0"/>
                        </a:rPr>
                        <a:t>HCl</a:t>
                      </a:r>
                      <a:endParaRPr lang="zh-CN" sz="2000" b="1" dirty="0">
                        <a:solidFill>
                          <a:srgbClr val="000000"/>
                        </a:solidFill>
                        <a:effectLst/>
                        <a:latin typeface="Times New Roman" pitchFamily="18" charset="0"/>
                        <a:ea typeface="方正书宋_GBK"/>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en-US" altLang="zh-CN" sz="2000" b="1" kern="1200" dirty="0" smtClean="0">
                          <a:solidFill>
                            <a:schemeClr val="tx1"/>
                          </a:solidFill>
                          <a:effectLst/>
                          <a:latin typeface="Times New Roman" pitchFamily="18" charset="0"/>
                          <a:ea typeface="+mn-ea"/>
                          <a:cs typeface="Times New Roman" pitchFamily="18" charset="0"/>
                        </a:rPr>
                        <a:t>H</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en-US" altLang="zh-CN" sz="2000" b="1" kern="1200" dirty="0" smtClean="0">
                          <a:solidFill>
                            <a:schemeClr val="tx1"/>
                          </a:solidFill>
                          <a:effectLst/>
                          <a:latin typeface="Times New Roman" pitchFamily="18" charset="0"/>
                          <a:ea typeface="+mn-ea"/>
                          <a:cs typeface="Times New Roman" pitchFamily="18" charset="0"/>
                        </a:rPr>
                        <a:t>O</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bl>
          </a:graphicData>
        </a:graphic>
      </p:graphicFrame>
      <p:pic>
        <p:nvPicPr>
          <p:cNvPr id="30" name="P54.eps" descr="id:2147504270;FounderCES"/>
          <p:cNvPicPr>
            <a:picLocks noChangeAspect="1"/>
          </p:cNvPicPr>
          <p:nvPr/>
        </p:nvPicPr>
        <p:blipFill>
          <a:blip r:embed="rId6"/>
          <a:stretch>
            <a:fillRect/>
          </a:stretch>
        </p:blipFill>
        <p:spPr>
          <a:xfrm>
            <a:off x="1837820" y="4344225"/>
            <a:ext cx="2187510" cy="2052930"/>
          </a:xfrm>
          <a:prstGeom prst="rect">
            <a:avLst/>
          </a:prstGeom>
        </p:spPr>
      </p:pic>
    </p:spTree>
    <p:extLst>
      <p:ext uri="{BB962C8B-B14F-4D97-AF65-F5344CB8AC3E}">
        <p14:creationId xmlns:p14="http://schemas.microsoft.com/office/powerpoint/2010/main" xmlns="" val="193612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09600" y="1306231"/>
            <a:ext cx="11006667" cy="507831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）首先</a:t>
            </a:r>
            <a:r>
              <a:rPr lang="zh-CN" altLang="en-US" sz="2400" b="1" dirty="0">
                <a:latin typeface="Times New Roman" pitchFamily="18" charset="0"/>
                <a:ea typeface="宋体" pitchFamily="2" charset="-122"/>
                <a:cs typeface="Times New Roman" pitchFamily="18" charset="0"/>
              </a:rPr>
              <a:t>要清楚指示剂只能指示溶液的酸</a:t>
            </a:r>
            <a:r>
              <a:rPr lang="zh-CN" altLang="en-US" sz="2400" b="1" dirty="0" smtClean="0">
                <a:latin typeface="Times New Roman" pitchFamily="18" charset="0"/>
                <a:ea typeface="宋体" pitchFamily="2" charset="-122"/>
                <a:cs typeface="Times New Roman" pitchFamily="18" charset="0"/>
              </a:rPr>
              <a:t>碱性；</a:t>
            </a:r>
            <a:r>
              <a:rPr lang="en-US" altLang="zh-CN" sz="2400" b="1" dirty="0" smtClean="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表示溶液酸碱性的强弱程度。酸性溶液不一定是酸</a:t>
            </a:r>
            <a:r>
              <a:rPr lang="zh-CN" altLang="en-US" sz="2400" b="1" dirty="0" smtClean="0">
                <a:latin typeface="Times New Roman" pitchFamily="18" charset="0"/>
                <a:ea typeface="宋体" pitchFamily="2" charset="-122"/>
                <a:cs typeface="Times New Roman" pitchFamily="18" charset="0"/>
              </a:rPr>
              <a:t>溶液，碱性</a:t>
            </a:r>
            <a:r>
              <a:rPr lang="zh-CN" altLang="en-US" sz="2400" b="1" dirty="0">
                <a:latin typeface="Times New Roman" pitchFamily="18" charset="0"/>
                <a:ea typeface="宋体" pitchFamily="2" charset="-122"/>
                <a:cs typeface="Times New Roman" pitchFamily="18" charset="0"/>
              </a:rPr>
              <a:t>溶液也不一定是碱溶液。</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）要</a:t>
            </a:r>
            <a:r>
              <a:rPr lang="zh-CN" altLang="en-US" sz="2400" b="1" dirty="0">
                <a:latin typeface="Times New Roman" pitchFamily="18" charset="0"/>
                <a:ea typeface="宋体" pitchFamily="2" charset="-122"/>
                <a:cs typeface="Times New Roman" pitchFamily="18" charset="0"/>
              </a:rPr>
              <a:t>掌握指示剂的变色</a:t>
            </a:r>
            <a:r>
              <a:rPr lang="zh-CN" altLang="en-US" sz="2400" b="1" dirty="0" smtClean="0">
                <a:latin typeface="Times New Roman" pitchFamily="18" charset="0"/>
                <a:ea typeface="宋体" pitchFamily="2" charset="-122"/>
                <a:cs typeface="Times New Roman" pitchFamily="18" charset="0"/>
              </a:rPr>
              <a:t>情况，根据</a:t>
            </a:r>
            <a:r>
              <a:rPr lang="zh-CN" altLang="en-US" sz="2400" b="1" dirty="0">
                <a:latin typeface="Times New Roman" pitchFamily="18" charset="0"/>
                <a:ea typeface="宋体" pitchFamily="2" charset="-122"/>
                <a:cs typeface="Times New Roman" pitchFamily="18" charset="0"/>
              </a:rPr>
              <a:t>酸碱指示剂在溶液中的变色</a:t>
            </a:r>
            <a:r>
              <a:rPr lang="zh-CN" altLang="en-US" sz="2400" b="1" dirty="0" smtClean="0">
                <a:latin typeface="Times New Roman" pitchFamily="18" charset="0"/>
                <a:ea typeface="宋体" pitchFamily="2" charset="-122"/>
                <a:cs typeface="Times New Roman" pitchFamily="18" charset="0"/>
              </a:rPr>
              <a:t>情况，判断</a:t>
            </a:r>
            <a:r>
              <a:rPr lang="zh-CN" altLang="en-US" sz="2400" b="1" dirty="0">
                <a:latin typeface="Times New Roman" pitchFamily="18" charset="0"/>
                <a:ea typeface="宋体" pitchFamily="2" charset="-122"/>
                <a:cs typeface="Times New Roman" pitchFamily="18" charset="0"/>
              </a:rPr>
              <a:t>溶液的酸</a:t>
            </a:r>
            <a:r>
              <a:rPr lang="zh-CN" altLang="en-US" sz="2400" b="1" dirty="0" smtClean="0">
                <a:latin typeface="Times New Roman" pitchFamily="18" charset="0"/>
                <a:ea typeface="宋体" pitchFamily="2" charset="-122"/>
                <a:cs typeface="Times New Roman" pitchFamily="18" charset="0"/>
              </a:rPr>
              <a:t>碱性，或</a:t>
            </a:r>
            <a:r>
              <a:rPr lang="zh-CN" altLang="en-US" sz="2400" b="1" dirty="0">
                <a:latin typeface="Times New Roman" pitchFamily="18" charset="0"/>
                <a:ea typeface="宋体" pitchFamily="2" charset="-122"/>
                <a:cs typeface="Times New Roman" pitchFamily="18" charset="0"/>
              </a:rPr>
              <a:t>依据溶液的酸碱性及指示剂的变色</a:t>
            </a:r>
            <a:r>
              <a:rPr lang="zh-CN" altLang="en-US" sz="2400" b="1" dirty="0" smtClean="0">
                <a:latin typeface="Times New Roman" pitchFamily="18" charset="0"/>
                <a:ea typeface="宋体" pitchFamily="2" charset="-122"/>
                <a:cs typeface="Times New Roman" pitchFamily="18" charset="0"/>
              </a:rPr>
              <a:t>情况，推测</a:t>
            </a:r>
            <a:r>
              <a:rPr lang="zh-CN" altLang="en-US" sz="2400" b="1" dirty="0">
                <a:latin typeface="Times New Roman" pitchFamily="18" charset="0"/>
                <a:ea typeface="宋体" pitchFamily="2" charset="-122"/>
                <a:cs typeface="Times New Roman" pitchFamily="18" charset="0"/>
              </a:rPr>
              <a:t>溶液的颜色变化。</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）溶液</a:t>
            </a:r>
            <a:r>
              <a:rPr lang="zh-CN" altLang="en-US" sz="2400" b="1" dirty="0">
                <a:latin typeface="Times New Roman" pitchFamily="18" charset="0"/>
                <a:ea typeface="宋体" pitchFamily="2" charset="-122"/>
                <a:cs typeface="Times New Roman" pitchFamily="18" charset="0"/>
              </a:rPr>
              <a:t>的浓缩、稀释只改变溶液酸性</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或碱性</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的</a:t>
            </a:r>
            <a:r>
              <a:rPr lang="zh-CN" altLang="en-US" sz="2400" b="1" dirty="0" smtClean="0">
                <a:latin typeface="Times New Roman" pitchFamily="18" charset="0"/>
                <a:ea typeface="宋体" pitchFamily="2" charset="-122"/>
                <a:cs typeface="Times New Roman" pitchFamily="18" charset="0"/>
              </a:rPr>
              <a:t>强弱，不会</a:t>
            </a:r>
            <a:r>
              <a:rPr lang="zh-CN" altLang="en-US" sz="2400" b="1" dirty="0">
                <a:latin typeface="Times New Roman" pitchFamily="18" charset="0"/>
                <a:ea typeface="宋体" pitchFamily="2" charset="-122"/>
                <a:cs typeface="Times New Roman" pitchFamily="18" charset="0"/>
              </a:rPr>
              <a:t>改变溶液的酸碱性。</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）用</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试纸测定溶液酸碱度</a:t>
            </a:r>
            <a:r>
              <a:rPr lang="zh-CN" altLang="en-US" sz="2400" b="1" dirty="0" smtClean="0">
                <a:latin typeface="Times New Roman" pitchFamily="18" charset="0"/>
                <a:ea typeface="宋体" pitchFamily="2" charset="-122"/>
                <a:cs typeface="Times New Roman" pitchFamily="18" charset="0"/>
              </a:rPr>
              <a:t>时，湿润</a:t>
            </a:r>
            <a:r>
              <a:rPr lang="zh-CN" altLang="en-US" sz="2400" b="1" dirty="0">
                <a:latin typeface="Times New Roman" pitchFamily="18" charset="0"/>
                <a:ea typeface="宋体" pitchFamily="2" charset="-122"/>
                <a:cs typeface="Times New Roman" pitchFamily="18" charset="0"/>
              </a:rPr>
              <a:t>的</a:t>
            </a:r>
            <a:r>
              <a:rPr lang="en-US" altLang="zh-CN" sz="2400" b="1" dirty="0">
                <a:latin typeface="Times New Roman" pitchFamily="18" charset="0"/>
                <a:ea typeface="宋体" pitchFamily="2" charset="-122"/>
                <a:cs typeface="Times New Roman" pitchFamily="18" charset="0"/>
              </a:rPr>
              <a:t>pH</a:t>
            </a:r>
            <a:r>
              <a:rPr lang="zh-CN" altLang="en-US" sz="2400" b="1" dirty="0" smtClean="0">
                <a:latin typeface="Times New Roman" pitchFamily="18" charset="0"/>
                <a:ea typeface="宋体" pitchFamily="2" charset="-122"/>
                <a:cs typeface="Times New Roman" pitchFamily="18" charset="0"/>
              </a:rPr>
              <a:t>试纸，测定</a:t>
            </a:r>
            <a:r>
              <a:rPr lang="zh-CN" altLang="en-US" sz="2400" b="1" dirty="0">
                <a:latin typeface="Times New Roman" pitchFamily="18" charset="0"/>
                <a:ea typeface="宋体" pitchFamily="2" charset="-122"/>
                <a:cs typeface="Times New Roman" pitchFamily="18" charset="0"/>
              </a:rPr>
              <a:t>酸性溶液</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会偏</a:t>
            </a:r>
            <a:r>
              <a:rPr lang="zh-CN" altLang="en-US" sz="2400" b="1" dirty="0" smtClean="0">
                <a:latin typeface="Times New Roman" pitchFamily="18" charset="0"/>
                <a:ea typeface="宋体" pitchFamily="2" charset="-122"/>
                <a:cs typeface="Times New Roman" pitchFamily="18" charset="0"/>
              </a:rPr>
              <a:t>大；测定</a:t>
            </a:r>
            <a:r>
              <a:rPr lang="zh-CN" altLang="en-US" sz="2400" b="1" dirty="0">
                <a:latin typeface="Times New Roman" pitchFamily="18" charset="0"/>
                <a:ea typeface="宋体" pitchFamily="2" charset="-122"/>
                <a:cs typeface="Times New Roman" pitchFamily="18" charset="0"/>
              </a:rPr>
              <a:t>碱性溶液</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会偏</a:t>
            </a:r>
            <a:r>
              <a:rPr lang="zh-CN" altLang="en-US" sz="2400" b="1" dirty="0" smtClean="0">
                <a:latin typeface="Times New Roman" pitchFamily="18" charset="0"/>
                <a:ea typeface="宋体" pitchFamily="2" charset="-122"/>
                <a:cs typeface="Times New Roman" pitchFamily="18" charset="0"/>
              </a:rPr>
              <a:t>小；测定</a:t>
            </a:r>
            <a:r>
              <a:rPr lang="zh-CN" altLang="en-US" sz="2400" b="1" dirty="0">
                <a:latin typeface="Times New Roman" pitchFamily="18" charset="0"/>
                <a:ea typeface="宋体" pitchFamily="2" charset="-122"/>
                <a:cs typeface="Times New Roman" pitchFamily="18" charset="0"/>
              </a:rPr>
              <a:t>中性溶液</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仍然是</a:t>
            </a:r>
            <a:r>
              <a:rPr lang="en-US" altLang="zh-CN" sz="2400" b="1" dirty="0" smtClean="0">
                <a:latin typeface="Times New Roman" pitchFamily="18" charset="0"/>
                <a:ea typeface="宋体" pitchFamily="2" charset="-122"/>
                <a:cs typeface="Times New Roman" pitchFamily="18" charset="0"/>
              </a:rPr>
              <a:t>7</a:t>
            </a:r>
            <a:r>
              <a:rPr lang="zh-CN" altLang="en-US" sz="2400" b="1" dirty="0" smtClean="0">
                <a:latin typeface="Times New Roman" pitchFamily="18" charset="0"/>
                <a:ea typeface="宋体" pitchFamily="2" charset="-122"/>
                <a:cs typeface="Times New Roman" pitchFamily="18" charset="0"/>
              </a:rPr>
              <a:t>，没有</a:t>
            </a:r>
            <a:r>
              <a:rPr lang="zh-CN" altLang="en-US" sz="2400" b="1" dirty="0">
                <a:latin typeface="Times New Roman" pitchFamily="18" charset="0"/>
                <a:ea typeface="宋体" pitchFamily="2" charset="-122"/>
                <a:cs typeface="Times New Roman" pitchFamily="18" charset="0"/>
              </a:rPr>
              <a:t>影响。</a:t>
            </a:r>
          </a:p>
        </p:txBody>
      </p:sp>
    </p:spTree>
    <p:extLst>
      <p:ext uri="{BB962C8B-B14F-4D97-AF65-F5344CB8AC3E}">
        <p14:creationId xmlns:p14="http://schemas.microsoft.com/office/powerpoint/2010/main" xmlns="" val="36505047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2862322"/>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唐山滦州市模拟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下列物质溶于</a:t>
            </a:r>
            <a:r>
              <a:rPr lang="zh-CN" altLang="en-US" sz="2400" b="1" dirty="0" smtClean="0">
                <a:latin typeface="Times New Roman" pitchFamily="18" charset="0"/>
                <a:ea typeface="宋体" pitchFamily="2" charset="-122"/>
                <a:cs typeface="Times New Roman" pitchFamily="18" charset="0"/>
              </a:rPr>
              <a:t>水，所得</a:t>
            </a:r>
            <a:r>
              <a:rPr lang="zh-CN" altLang="en-US" sz="2400" b="1" dirty="0">
                <a:latin typeface="Times New Roman" pitchFamily="18" charset="0"/>
                <a:ea typeface="宋体" pitchFamily="2" charset="-122"/>
                <a:cs typeface="Times New Roman" pitchFamily="18" charset="0"/>
              </a:rPr>
              <a:t>溶液的</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小于</a:t>
            </a:r>
            <a:r>
              <a:rPr lang="en-US" altLang="zh-CN" sz="2400" b="1" dirty="0">
                <a:latin typeface="Times New Roman" pitchFamily="18" charset="0"/>
                <a:ea typeface="宋体" pitchFamily="2" charset="-122"/>
                <a:cs typeface="Times New Roman" pitchFamily="18" charset="0"/>
              </a:rPr>
              <a:t>7</a:t>
            </a:r>
            <a:r>
              <a:rPr lang="zh-CN" altLang="en-US" sz="2400" b="1" dirty="0">
                <a:latin typeface="Times New Roman" pitchFamily="18" charset="0"/>
                <a:ea typeface="宋体" pitchFamily="2" charset="-122"/>
                <a:cs typeface="Times New Roman" pitchFamily="18" charset="0"/>
              </a:rPr>
              <a:t>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烧碱           </a:t>
            </a:r>
            <a:r>
              <a:rPr lang="zh-CN" altLang="en-US" sz="2400" b="1" dirty="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熟石灰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二氧化碳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纯碱</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10831202" y="307411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0486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678766"/>
            <a:ext cx="10749511"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广州荔湾区一模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中国工程院院士袁隆平宣布了一项重大突破</a:t>
            </a:r>
            <a:r>
              <a:rPr lang="zh-CN" altLang="en-US" sz="2400" b="1" dirty="0" smtClean="0">
                <a:latin typeface="Times New Roman" pitchFamily="18" charset="0"/>
                <a:ea typeface="宋体" pitchFamily="2" charset="-122"/>
                <a:cs typeface="Times New Roman" pitchFamily="18" charset="0"/>
              </a:rPr>
              <a:t>成果</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水稻</a:t>
            </a:r>
            <a:r>
              <a:rPr lang="zh-CN" altLang="en-US" sz="2400" b="1" dirty="0">
                <a:latin typeface="Times New Roman" pitchFamily="18" charset="0"/>
                <a:ea typeface="宋体" pitchFamily="2" charset="-122"/>
                <a:cs typeface="Times New Roman" pitchFamily="18" charset="0"/>
              </a:rPr>
              <a:t>亲本去镉</a:t>
            </a:r>
            <a:r>
              <a:rPr lang="zh-CN" altLang="en-US" sz="2400" b="1" dirty="0" smtClean="0">
                <a:latin typeface="Times New Roman" pitchFamily="18" charset="0"/>
                <a:ea typeface="宋体" pitchFamily="2" charset="-122"/>
                <a:cs typeface="Times New Roman" pitchFamily="18" charset="0"/>
              </a:rPr>
              <a:t>技术，水稻</a:t>
            </a:r>
            <a:r>
              <a:rPr lang="zh-CN" altLang="en-US" sz="2400" b="1" dirty="0">
                <a:latin typeface="Times New Roman" pitchFamily="18" charset="0"/>
                <a:ea typeface="宋体" pitchFamily="2" charset="-122"/>
                <a:cs typeface="Times New Roman" pitchFamily="18" charset="0"/>
              </a:rPr>
              <a:t>对镉的吸收量与土壤</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关系如图所示。下列物质可用于改良</a:t>
            </a:r>
            <a:r>
              <a:rPr lang="zh-CN" altLang="en-US" sz="2400" b="1" dirty="0" smtClean="0">
                <a:latin typeface="Times New Roman" pitchFamily="18" charset="0"/>
                <a:ea typeface="宋体" pitchFamily="2" charset="-122"/>
                <a:cs typeface="Times New Roman" pitchFamily="18" charset="0"/>
              </a:rPr>
              <a:t>土壤结构，降低</a:t>
            </a:r>
            <a:r>
              <a:rPr lang="zh-CN" altLang="en-US" sz="2400" b="1" dirty="0">
                <a:latin typeface="Times New Roman" pitchFamily="18" charset="0"/>
                <a:ea typeface="宋体" pitchFamily="2" charset="-122"/>
                <a:cs typeface="Times New Roman" pitchFamily="18" charset="0"/>
              </a:rPr>
              <a:t>水稻对镉吸收量的是（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熟石灰	</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硫酸铜	</a:t>
            </a: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稀盐酸	</a:t>
            </a: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氯化钠</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7334918" y="286434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pic>
        <p:nvPicPr>
          <p:cNvPr id="7" name="XD+77.eps" descr="id:2147504292;FounderCES"/>
          <p:cNvPicPr>
            <a:picLocks noChangeAspect="1"/>
          </p:cNvPicPr>
          <p:nvPr/>
        </p:nvPicPr>
        <p:blipFill>
          <a:blip r:embed="rId3"/>
          <a:stretch>
            <a:fillRect/>
          </a:stretch>
        </p:blipFill>
        <p:spPr>
          <a:xfrm>
            <a:off x="3803508" y="3519096"/>
            <a:ext cx="4367160" cy="1874386"/>
          </a:xfrm>
          <a:prstGeom prst="rect">
            <a:avLst/>
          </a:prstGeom>
        </p:spPr>
      </p:pic>
    </p:spTree>
    <p:extLst>
      <p:ext uri="{BB962C8B-B14F-4D97-AF65-F5344CB8AC3E}">
        <p14:creationId xmlns:p14="http://schemas.microsoft.com/office/powerpoint/2010/main" xmlns="" val="17486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云浮新兴县一模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下面是部分农作物适宜生长土壤的</a:t>
            </a:r>
            <a:r>
              <a:rPr lang="en-US" altLang="zh-CN" sz="2400" b="1" dirty="0" smtClean="0">
                <a:latin typeface="Times New Roman" pitchFamily="18" charset="0"/>
                <a:ea typeface="宋体" pitchFamily="2" charset="-122"/>
                <a:cs typeface="Times New Roman" pitchFamily="18" charset="0"/>
              </a:rPr>
              <a:t>pH</a:t>
            </a:r>
            <a:r>
              <a:rPr lang="zh-CN" altLang="en-US" sz="2400" b="1" dirty="0" smtClean="0">
                <a:latin typeface="Times New Roman" pitchFamily="18" charset="0"/>
                <a:ea typeface="宋体" pitchFamily="2" charset="-122"/>
                <a:cs typeface="Times New Roman" pitchFamily="18" charset="0"/>
              </a:rPr>
              <a:t>，某</a:t>
            </a:r>
            <a:r>
              <a:rPr lang="zh-CN" altLang="en-US" sz="2400" b="1" dirty="0">
                <a:latin typeface="Times New Roman" pitchFamily="18" charset="0"/>
                <a:ea typeface="宋体" pitchFamily="2" charset="-122"/>
                <a:cs typeface="Times New Roman" pitchFamily="18" charset="0"/>
              </a:rPr>
              <a:t>山地土壤呈弱酸</a:t>
            </a:r>
            <a:r>
              <a:rPr lang="zh-CN" altLang="en-US" sz="2400" b="1" dirty="0" smtClean="0">
                <a:latin typeface="Times New Roman" pitchFamily="18" charset="0"/>
                <a:ea typeface="宋体" pitchFamily="2" charset="-122"/>
                <a:cs typeface="Times New Roman" pitchFamily="18" charset="0"/>
              </a:rPr>
              <a:t>性，最</a:t>
            </a:r>
            <a:r>
              <a:rPr lang="zh-CN" altLang="en-US" sz="2400" b="1" dirty="0">
                <a:latin typeface="Times New Roman" pitchFamily="18" charset="0"/>
                <a:ea typeface="宋体" pitchFamily="2" charset="-122"/>
                <a:cs typeface="Times New Roman" pitchFamily="18" charset="0"/>
              </a:rPr>
              <a:t>不适宜种植的农作物是（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马铃薯</a:t>
            </a:r>
            <a:r>
              <a:rPr lang="en-US" altLang="zh-CN" sz="2400" b="1" dirty="0">
                <a:latin typeface="Times New Roman" pitchFamily="18" charset="0"/>
                <a:ea typeface="宋体" pitchFamily="2" charset="-122"/>
                <a:cs typeface="Times New Roman" pitchFamily="18" charset="0"/>
              </a:rPr>
              <a:t>pH=4.8~5.5</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油菜</a:t>
            </a:r>
            <a:r>
              <a:rPr lang="en-US" altLang="zh-CN" sz="2400" b="1" dirty="0">
                <a:latin typeface="Times New Roman" pitchFamily="18" charset="0"/>
                <a:ea typeface="宋体" pitchFamily="2" charset="-122"/>
                <a:cs typeface="Times New Roman" pitchFamily="18" charset="0"/>
              </a:rPr>
              <a:t>pH=5.8~6.7</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西瓜</a:t>
            </a:r>
            <a:r>
              <a:rPr lang="en-US" altLang="zh-CN" sz="2400" b="1" dirty="0">
                <a:latin typeface="Times New Roman" pitchFamily="18" charset="0"/>
                <a:ea typeface="宋体" pitchFamily="2" charset="-122"/>
                <a:cs typeface="Times New Roman" pitchFamily="18" charset="0"/>
              </a:rPr>
              <a:t>pH=6~7</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甘草</a:t>
            </a:r>
            <a:r>
              <a:rPr lang="en-US" altLang="zh-CN" sz="2400" b="1" dirty="0">
                <a:latin typeface="Times New Roman" pitchFamily="18" charset="0"/>
                <a:ea typeface="宋体" pitchFamily="2" charset="-122"/>
                <a:cs typeface="Times New Roman" pitchFamily="18" charset="0"/>
              </a:rPr>
              <a:t>pH=7.2~8.5</a:t>
            </a:r>
          </a:p>
        </p:txBody>
      </p:sp>
      <p:sp>
        <p:nvSpPr>
          <p:cNvPr id="6" name="矩形 5"/>
          <p:cNvSpPr/>
          <p:nvPr/>
        </p:nvSpPr>
        <p:spPr>
          <a:xfrm>
            <a:off x="6117332" y="2517852"/>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广州荔湾区二模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如图表示的是一些物质在常温下的近似</a:t>
            </a:r>
            <a:r>
              <a:rPr lang="en-US" altLang="zh-CN" sz="2400" b="1" dirty="0" smtClean="0">
                <a:latin typeface="Times New Roman" pitchFamily="18" charset="0"/>
                <a:ea typeface="宋体" pitchFamily="2" charset="-122"/>
                <a:cs typeface="Times New Roman" pitchFamily="18" charset="0"/>
              </a:rPr>
              <a:t>pH</a:t>
            </a:r>
            <a:r>
              <a:rPr lang="zh-CN" altLang="en-US" sz="2400" b="1" dirty="0" smtClean="0">
                <a:latin typeface="Times New Roman" pitchFamily="18" charset="0"/>
                <a:ea typeface="宋体" pitchFamily="2" charset="-122"/>
                <a:cs typeface="Times New Roman" pitchFamily="18" charset="0"/>
              </a:rPr>
              <a:t>，下列</a:t>
            </a:r>
            <a:r>
              <a:rPr lang="zh-CN" altLang="en-US" sz="2400" b="1" dirty="0">
                <a:latin typeface="Times New Roman" pitchFamily="18" charset="0"/>
                <a:ea typeface="宋体" pitchFamily="2" charset="-122"/>
                <a:cs typeface="Times New Roman" pitchFamily="18" charset="0"/>
              </a:rPr>
              <a:t>说法错误的是（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导线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炊具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刀具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包装</a:t>
            </a:r>
          </a:p>
        </p:txBody>
      </p:sp>
      <p:sp>
        <p:nvSpPr>
          <p:cNvPr id="6" name="矩形 5"/>
          <p:cNvSpPr/>
          <p:nvPr/>
        </p:nvSpPr>
        <p:spPr>
          <a:xfrm>
            <a:off x="2762916" y="251556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11" name="XD+78.eps" descr="id:2147504299;FounderCES"/>
          <p:cNvPicPr>
            <a:picLocks noChangeAspect="1"/>
          </p:cNvPicPr>
          <p:nvPr/>
        </p:nvPicPr>
        <p:blipFill>
          <a:blip r:embed="rId3"/>
          <a:stretch>
            <a:fillRect/>
          </a:stretch>
        </p:blipFill>
        <p:spPr>
          <a:xfrm>
            <a:off x="2601865" y="3266024"/>
            <a:ext cx="6985778" cy="867818"/>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08000" y="1540504"/>
            <a:ext cx="11176000"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温州模拟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某校同学开展了如图所示“溶液酸碱性的检验”的实验活动。</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）把</a:t>
            </a:r>
            <a:r>
              <a:rPr lang="zh-CN" altLang="en-US" sz="2400" b="1" dirty="0">
                <a:latin typeface="Times New Roman" pitchFamily="18" charset="0"/>
                <a:ea typeface="宋体" pitchFamily="2" charset="-122"/>
                <a:cs typeface="Times New Roman" pitchFamily="18" charset="0"/>
              </a:rPr>
              <a:t>自制的紫色紫薯汁按图所示分别滴加到试管</a:t>
            </a:r>
            <a:r>
              <a:rPr lang="zh-CN" altLang="en-US" sz="2400" b="1" dirty="0" smtClean="0">
                <a:latin typeface="Times New Roman" pitchFamily="18" charset="0"/>
                <a:ea typeface="宋体" pitchFamily="2" charset="-122"/>
                <a:cs typeface="Times New Roman" pitchFamily="18" charset="0"/>
              </a:rPr>
              <a:t>中，观察</a:t>
            </a:r>
            <a:r>
              <a:rPr lang="zh-CN" altLang="en-US" sz="2400" b="1" dirty="0">
                <a:latin typeface="Times New Roman" pitchFamily="18" charset="0"/>
                <a:ea typeface="宋体" pitchFamily="2" charset="-122"/>
                <a:cs typeface="Times New Roman" pitchFamily="18" charset="0"/>
              </a:rPr>
              <a:t>到的现象如表所</a:t>
            </a:r>
            <a:r>
              <a:rPr lang="zh-CN" altLang="en-US" sz="2400" b="1" dirty="0" smtClean="0">
                <a:latin typeface="Times New Roman" pitchFamily="18" charset="0"/>
                <a:ea typeface="宋体" pitchFamily="2" charset="-122"/>
                <a:cs typeface="Times New Roman" pitchFamily="18" charset="0"/>
              </a:rPr>
              <a:t>示：</a:t>
            </a:r>
            <a:endParaRPr lang="zh-CN" altLang="en-US" sz="2400" b="1" dirty="0">
              <a:latin typeface="Times New Roman" pitchFamily="18" charset="0"/>
              <a:ea typeface="宋体" pitchFamily="2" charset="-122"/>
              <a:cs typeface="Times New Roman" pitchFamily="18" charset="0"/>
            </a:endParaRPr>
          </a:p>
        </p:txBody>
      </p:sp>
      <p:pic>
        <p:nvPicPr>
          <p:cNvPr id="7" name="XD+79.eps" descr="id:2147504306;FounderCES"/>
          <p:cNvPicPr>
            <a:picLocks noChangeAspect="1"/>
          </p:cNvPicPr>
          <p:nvPr/>
        </p:nvPicPr>
        <p:blipFill>
          <a:blip r:embed="rId3"/>
          <a:stretch>
            <a:fillRect/>
          </a:stretch>
        </p:blipFill>
        <p:spPr>
          <a:xfrm>
            <a:off x="4648126" y="2283497"/>
            <a:ext cx="2895748" cy="2022666"/>
          </a:xfrm>
          <a:prstGeom prst="rect">
            <a:avLst/>
          </a:prstGeom>
        </p:spPr>
      </p:pic>
      <p:graphicFrame>
        <p:nvGraphicFramePr>
          <p:cNvPr id="11" name="表格 10"/>
          <p:cNvGraphicFramePr>
            <a:graphicFrameLocks noGrp="1"/>
          </p:cNvGraphicFramePr>
          <p:nvPr>
            <p:extLst>
              <p:ext uri="{D42A27DB-BD31-4B8C-83A1-F6EECF244321}">
                <p14:modId xmlns:p14="http://schemas.microsoft.com/office/powerpoint/2010/main" xmlns="" val="3015141406"/>
              </p:ext>
            </p:extLst>
          </p:nvPr>
        </p:nvGraphicFramePr>
        <p:xfrm>
          <a:off x="1102791" y="4990662"/>
          <a:ext cx="10073211" cy="1402080"/>
        </p:xfrm>
        <a:graphic>
          <a:graphicData uri="http://schemas.openxmlformats.org/drawingml/2006/table">
            <a:tbl>
              <a:tblPr firstRow="1" bandRow="1">
                <a:tableStyleId>{5940675A-B579-460E-94D1-54222C63F5DA}</a:tableStyleId>
              </a:tblPr>
              <a:tblGrid>
                <a:gridCol w="2509656"/>
                <a:gridCol w="1524000"/>
                <a:gridCol w="1501422"/>
                <a:gridCol w="1444978"/>
                <a:gridCol w="1636886"/>
                <a:gridCol w="1456269"/>
              </a:tblGrid>
              <a:tr h="701040">
                <a:tc>
                  <a:txBody>
                    <a:bodyPr/>
                    <a:lstStyle/>
                    <a:p>
                      <a:pPr algn="ctr">
                        <a:lnSpc>
                          <a:spcPct val="100000"/>
                        </a:lnSpc>
                      </a:pPr>
                      <a:r>
                        <a:rPr lang="zh-CN" altLang="en-US" sz="2000" b="1" dirty="0" smtClean="0">
                          <a:latin typeface="黑体" pitchFamily="49" charset="-122"/>
                          <a:ea typeface="黑体" pitchFamily="49" charset="-122"/>
                          <a:cs typeface="Times New Roman" pitchFamily="18" charset="0"/>
                        </a:rPr>
                        <a:t>溶液</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zh-CN" altLang="en-US" sz="2000" b="1" kern="1200" dirty="0" smtClean="0">
                          <a:solidFill>
                            <a:schemeClr val="tx1"/>
                          </a:solidFill>
                          <a:effectLst/>
                          <a:latin typeface="宋体" pitchFamily="2" charset="-122"/>
                          <a:ea typeface="宋体" pitchFamily="2" charset="-122"/>
                          <a:cs typeface="Times New Roman" pitchFamily="18" charset="0"/>
                        </a:rPr>
                        <a:t>白醋</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zh-CN" altLang="en-US" sz="2000" b="1" kern="1200" dirty="0" smtClean="0">
                          <a:solidFill>
                            <a:schemeClr val="tx1"/>
                          </a:solidFill>
                          <a:effectLst/>
                          <a:latin typeface="宋体" pitchFamily="2" charset="-122"/>
                          <a:ea typeface="宋体" pitchFamily="2" charset="-122"/>
                          <a:cs typeface="Times New Roman" pitchFamily="18" charset="0"/>
                        </a:rPr>
                        <a:t>盐酸</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zh-CN" altLang="en-US" sz="2000" b="1" dirty="0" smtClean="0">
                          <a:latin typeface="宋体" pitchFamily="2" charset="-122"/>
                          <a:ea typeface="宋体" pitchFamily="2" charset="-122"/>
                          <a:cs typeface="Times New Roman" pitchFamily="18" charset="0"/>
                        </a:rPr>
                        <a:t>蔗糖水</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zh-CN" altLang="en-US" sz="2000" b="1" dirty="0" smtClean="0">
                          <a:latin typeface="宋体" pitchFamily="2" charset="-122"/>
                          <a:ea typeface="宋体" pitchFamily="2" charset="-122"/>
                          <a:cs typeface="Times New Roman" pitchFamily="18" charset="0"/>
                        </a:rPr>
                        <a:t>草木灰水</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zh-CN" altLang="en-US" sz="2000" b="1" dirty="0" smtClean="0">
                          <a:latin typeface="宋体" pitchFamily="2" charset="-122"/>
                          <a:ea typeface="宋体" pitchFamily="2" charset="-122"/>
                          <a:cs typeface="Times New Roman" pitchFamily="18" charset="0"/>
                        </a:rPr>
                        <a:t>石灰水</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chemeClr val="bg1"/>
                    </a:solidFill>
                  </a:tcPr>
                </a:tc>
              </a:tr>
              <a:tr h="701040">
                <a:tc>
                  <a:txBody>
                    <a:bodyPr/>
                    <a:lstStyle/>
                    <a:p>
                      <a:pPr algn="ctr">
                        <a:lnSpc>
                          <a:spcPct val="100000"/>
                        </a:lnSpc>
                      </a:pPr>
                      <a:r>
                        <a:rPr lang="zh-CN" altLang="en-US" sz="2000" b="1" kern="1200" dirty="0" smtClean="0">
                          <a:solidFill>
                            <a:schemeClr val="tx1"/>
                          </a:solidFill>
                          <a:effectLst/>
                          <a:latin typeface="黑体" pitchFamily="49" charset="-122"/>
                          <a:ea typeface="黑体" pitchFamily="49" charset="-122"/>
                          <a:cs typeface="Times New Roman" pitchFamily="18" charset="0"/>
                        </a:rPr>
                        <a:t>加入紫薯汁后的颜色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zh-CN" altLang="en-US" sz="2000" b="1" dirty="0" smtClean="0">
                          <a:latin typeface="Times New Roman" pitchFamily="18" charset="0"/>
                          <a:cs typeface="Times New Roman" pitchFamily="18" charset="0"/>
                        </a:rPr>
                        <a:t>红色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zh-CN" altLang="en-US" sz="2000" b="1" kern="1200" dirty="0" smtClean="0">
                          <a:solidFill>
                            <a:schemeClr val="tx1"/>
                          </a:solidFill>
                          <a:effectLst/>
                          <a:latin typeface="Times New Roman" pitchFamily="18" charset="0"/>
                          <a:ea typeface="+mn-ea"/>
                          <a:cs typeface="Times New Roman" pitchFamily="18" charset="0"/>
                        </a:rPr>
                        <a:t>红色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zh-CN" altLang="en-US" sz="2000" b="1" dirty="0" smtClean="0">
                          <a:latin typeface="Times New Roman" pitchFamily="18" charset="0"/>
                          <a:cs typeface="Times New Roman" pitchFamily="18" charset="0"/>
                        </a:rPr>
                        <a:t>紫色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zh-CN" altLang="en-US" sz="2000" b="1" dirty="0" smtClean="0">
                          <a:latin typeface="Times New Roman" pitchFamily="18" charset="0"/>
                          <a:cs typeface="Times New Roman" pitchFamily="18" charset="0"/>
                        </a:rPr>
                        <a:t>绿色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zh-CN" altLang="en-US" sz="2000" b="1" dirty="0" smtClean="0">
                          <a:latin typeface="Times New Roman" pitchFamily="18" charset="0"/>
                          <a:cs typeface="Times New Roman" pitchFamily="18" charset="0"/>
                        </a:rPr>
                        <a:t>绿色</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bl>
          </a:graphicData>
        </a:graphic>
      </p:graphicFrame>
    </p:spTree>
    <p:extLst>
      <p:ext uri="{BB962C8B-B14F-4D97-AF65-F5344CB8AC3E}">
        <p14:creationId xmlns:p14="http://schemas.microsoft.com/office/powerpoint/2010/main" xmlns="" val="8631132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057328"/>
            <a:ext cx="5116356" cy="627895"/>
            <a:chOff x="1034884" y="629878"/>
            <a:chExt cx="5116356" cy="627895"/>
          </a:xfrm>
        </p:grpSpPr>
        <p:sp>
          <p:nvSpPr>
            <p:cNvPr id="7" name="圆角矩形 6">
              <a:hlinkClick r:id="rId5" action="ppaction://hlinksldjump"/>
            </p:cNvPr>
            <p:cNvSpPr/>
            <p:nvPr>
              <p:custDataLst>
                <p:tags r:id="rId1"/>
              </p:custDataLst>
            </p:nvPr>
          </p:nvSpPr>
          <p:spPr>
            <a:xfrm flipH="1">
              <a:off x="2642677" y="664479"/>
              <a:ext cx="3508563"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常见的酸和碱</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935014"/>
            <a:ext cx="10681778"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3.</a:t>
            </a:r>
            <a:r>
              <a:rPr lang="zh-CN" altLang="en-US" sz="2400" b="1" dirty="0" smtClean="0">
                <a:latin typeface="Times New Roman" pitchFamily="18" charset="0"/>
                <a:ea typeface="宋体" pitchFamily="2" charset="-122"/>
              </a:rPr>
              <a:t> </a:t>
            </a:r>
            <a:r>
              <a:rPr lang="en-US" altLang="zh-CN" sz="2400" b="1" dirty="0" smtClean="0">
                <a:latin typeface="Times New Roman" pitchFamily="18" charset="0"/>
                <a:ea typeface="宋体" pitchFamily="2" charset="-122"/>
              </a:rPr>
              <a:t>【2021</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28</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a:t>
            </a:r>
            <a:r>
              <a:rPr lang="zh-CN" altLang="zh-CN" sz="2400" b="1" dirty="0">
                <a:latin typeface="宋体" pitchFamily="2" charset="-122"/>
                <a:ea typeface="宋体" pitchFamily="2" charset="-122"/>
              </a:rPr>
              <a:t>如图所示的是硫在氧气中燃烧的实验。燃烧停止后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取出燃烧匙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用毛玻璃片盖紧集气瓶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振荡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悬空倒置</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发现毛玻璃片不脱落。</a:t>
            </a:r>
          </a:p>
          <a:p>
            <a:pPr algn="just">
              <a:lnSpc>
                <a:spcPct val="150000"/>
              </a:lnSpc>
            </a:pPr>
            <a:r>
              <a:rPr lang="zh-CN" altLang="zh-CN" sz="2400" b="1" dirty="0">
                <a:latin typeface="宋体" pitchFamily="2" charset="-122"/>
                <a:ea typeface="宋体" pitchFamily="2" charset="-122"/>
              </a:rPr>
              <a:t>氢氧化钠溶液的作用是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14" name="XD+76.eps" descr="id:2147504104;FounderCES"/>
          <p:cNvPicPr>
            <a:picLocks noChangeAspect="1"/>
          </p:cNvPicPr>
          <p:nvPr/>
        </p:nvPicPr>
        <p:blipFill>
          <a:blip r:embed="rId6"/>
          <a:stretch>
            <a:fillRect/>
          </a:stretch>
        </p:blipFill>
        <p:spPr>
          <a:xfrm>
            <a:off x="4811215" y="4767961"/>
            <a:ext cx="2499348" cy="1755420"/>
          </a:xfrm>
          <a:prstGeom prst="rect">
            <a:avLst/>
          </a:prstGeom>
        </p:spPr>
      </p:pic>
      <p:sp>
        <p:nvSpPr>
          <p:cNvPr id="15" name="TextBox 14"/>
          <p:cNvSpPr txBox="1"/>
          <p:nvPr/>
        </p:nvSpPr>
        <p:spPr>
          <a:xfrm>
            <a:off x="4127374" y="4100380"/>
            <a:ext cx="136768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吸收</a:t>
            </a:r>
            <a:r>
              <a:rPr lang="en-US" altLang="zh-CN" sz="2400" b="1" dirty="0">
                <a:solidFill>
                  <a:srgbClr val="FF0000"/>
                </a:solidFill>
                <a:latin typeface="Times New Roman" pitchFamily="18" charset="0"/>
                <a:ea typeface="宋体" pitchFamily="2" charset="-122"/>
                <a:cs typeface="Times New Roman" pitchFamily="18" charset="0"/>
              </a:rPr>
              <a:t>SO</a:t>
            </a:r>
            <a:r>
              <a:rPr lang="en-US" altLang="zh-CN" sz="2400" b="1" baseline="-25000" dirty="0">
                <a:solidFill>
                  <a:srgbClr val="FF0000"/>
                </a:solidFill>
                <a:latin typeface="Times New Roman" pitchFamily="18" charset="0"/>
                <a:ea typeface="宋体" pitchFamily="2" charset="-122"/>
                <a:cs typeface="Times New Roman" pitchFamily="18" charset="0"/>
              </a:rPr>
              <a:t>2</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50569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08000" y="2342023"/>
            <a:ext cx="11176000" cy="1754326"/>
          </a:xfrm>
          <a:prstGeom prst="rect">
            <a:avLst/>
          </a:prstGeom>
          <a:noFill/>
        </p:spPr>
        <p:txBody>
          <a:bodyPr wrap="square" rtlCol="0">
            <a:spAutoFit/>
          </a:bodyPr>
          <a:lstStyle/>
          <a:p>
            <a:pPr algn="just">
              <a:lnSpc>
                <a:spcPct val="150000"/>
              </a:lnSpc>
            </a:pPr>
            <a:r>
              <a:rPr lang="zh-CN" altLang="en-US" sz="2400" b="1" dirty="0">
                <a:latin typeface="Times New Roman" pitchFamily="18" charset="0"/>
                <a:ea typeface="宋体" pitchFamily="2" charset="-122"/>
                <a:cs typeface="Times New Roman" pitchFamily="18" charset="0"/>
              </a:rPr>
              <a:t>由表</a:t>
            </a:r>
            <a:r>
              <a:rPr lang="zh-CN" altLang="en-US" sz="2400" b="1" dirty="0" smtClean="0">
                <a:latin typeface="Times New Roman" pitchFamily="18" charset="0"/>
                <a:ea typeface="宋体" pitchFamily="2" charset="-122"/>
                <a:cs typeface="Times New Roman" pitchFamily="18" charset="0"/>
              </a:rPr>
              <a:t>可知，紫</a:t>
            </a:r>
            <a:r>
              <a:rPr lang="zh-CN" altLang="en-US" sz="2400" b="1" dirty="0">
                <a:latin typeface="Times New Roman" pitchFamily="18" charset="0"/>
                <a:ea typeface="宋体" pitchFamily="2" charset="-122"/>
                <a:cs typeface="Times New Roman" pitchFamily="18" charset="0"/>
              </a:rPr>
              <a:t>薯汁能做</a:t>
            </a:r>
            <a:r>
              <a:rPr lang="zh-CN" altLang="en-US" sz="2400" b="1" dirty="0" smtClean="0">
                <a:latin typeface="Times New Roman" pitchFamily="18" charset="0"/>
                <a:ea typeface="宋体" pitchFamily="2" charset="-122"/>
                <a:cs typeface="Times New Roman" pitchFamily="18" charset="0"/>
              </a:rPr>
              <a:t>酸碱指示剂，遇到</a:t>
            </a:r>
            <a:r>
              <a:rPr lang="zh-CN" altLang="en-US" sz="2400" b="1" dirty="0">
                <a:latin typeface="Times New Roman" pitchFamily="18" charset="0"/>
                <a:ea typeface="宋体" pitchFamily="2" charset="-122"/>
                <a:cs typeface="Times New Roman" pitchFamily="18" charset="0"/>
              </a:rPr>
              <a:t>稀硫酸溶液显示的颜色是</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）用</a:t>
            </a:r>
            <a:r>
              <a:rPr lang="zh-CN" altLang="en-US" sz="2400" b="1" dirty="0">
                <a:latin typeface="Times New Roman" pitchFamily="18" charset="0"/>
                <a:ea typeface="宋体" pitchFamily="2" charset="-122"/>
                <a:cs typeface="Times New Roman" pitchFamily="18" charset="0"/>
              </a:rPr>
              <a:t>紫薯汁测定图中部分溶液的</a:t>
            </a:r>
            <a:r>
              <a:rPr lang="zh-CN" altLang="en-US" sz="2400" b="1" dirty="0" smtClean="0">
                <a:latin typeface="Times New Roman" pitchFamily="18" charset="0"/>
                <a:ea typeface="宋体" pitchFamily="2" charset="-122"/>
                <a:cs typeface="Times New Roman" pitchFamily="18" charset="0"/>
              </a:rPr>
              <a:t>酸碱度：自制</a:t>
            </a:r>
            <a:r>
              <a:rPr lang="zh-CN" altLang="en-US" sz="2400" b="1" dirty="0">
                <a:latin typeface="Times New Roman" pitchFamily="18" charset="0"/>
                <a:ea typeface="宋体" pitchFamily="2" charset="-122"/>
                <a:cs typeface="Times New Roman" pitchFamily="18" charset="0"/>
              </a:rPr>
              <a:t>的紫色紫薯汁遇草木灰水和石灰水都显绿色</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说明草木灰水显</a:t>
            </a:r>
            <a:r>
              <a:rPr lang="zh-CN" altLang="en-US" sz="2400" b="1" u="sng" dirty="0">
                <a:latin typeface="Times New Roman" pitchFamily="18" charset="0"/>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填“酸性”“中性”或“碱性”</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a:t>
            </a:r>
          </a:p>
        </p:txBody>
      </p:sp>
      <p:sp>
        <p:nvSpPr>
          <p:cNvPr id="13" name="TextBox 12"/>
          <p:cNvSpPr txBox="1"/>
          <p:nvPr/>
        </p:nvSpPr>
        <p:spPr>
          <a:xfrm>
            <a:off x="9706912" y="2413370"/>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红色</a:t>
            </a:r>
          </a:p>
        </p:txBody>
      </p:sp>
      <p:sp>
        <p:nvSpPr>
          <p:cNvPr id="14" name="TextBox 13"/>
          <p:cNvSpPr txBox="1"/>
          <p:nvPr/>
        </p:nvSpPr>
        <p:spPr>
          <a:xfrm>
            <a:off x="4623177" y="3519682"/>
            <a:ext cx="803425"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碱性</a:t>
            </a:r>
          </a:p>
        </p:txBody>
      </p:sp>
    </p:spTree>
    <p:extLst>
      <p:ext uri="{BB962C8B-B14F-4D97-AF65-F5344CB8AC3E}">
        <p14:creationId xmlns:p14="http://schemas.microsoft.com/office/powerpoint/2010/main" xmlns="" val="2235738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129319"/>
            <a:ext cx="5590489" cy="627895"/>
            <a:chOff x="1034884" y="629878"/>
            <a:chExt cx="5590489" cy="627895"/>
          </a:xfrm>
        </p:grpSpPr>
        <p:sp>
          <p:nvSpPr>
            <p:cNvPr id="17" name="圆角矩形 6">
              <a:hlinkClick r:id="rId4" action="ppaction://hlinksldjump"/>
            </p:cNvPr>
            <p:cNvSpPr/>
            <p:nvPr>
              <p:custDataLst>
                <p:tags r:id="rId1"/>
              </p:custDataLst>
            </p:nvPr>
          </p:nvSpPr>
          <p:spPr>
            <a:xfrm flipH="1">
              <a:off x="2642681" y="664479"/>
              <a:ext cx="3982692"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常见</a:t>
              </a:r>
              <a:r>
                <a:rPr lang="zh-CN" altLang="en-US" sz="2400" b="1" dirty="0">
                  <a:latin typeface="黑体" panose="02010609060101010101" pitchFamily="49" charset="-122"/>
                  <a:ea typeface="黑体" panose="02010609060101010101" pitchFamily="49" charset="-122"/>
                  <a:sym typeface="宋体" panose="02010600030101010101" pitchFamily="2" charset="-122"/>
                </a:rPr>
                <a:t>酸的性质与用途</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069139"/>
            <a:ext cx="10984232"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利用如图装置对酸的化学性质进行研究</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14" name="XD+80.eps" descr="id:2147504329;FounderCES"/>
          <p:cNvPicPr>
            <a:picLocks noChangeAspect="1"/>
          </p:cNvPicPr>
          <p:nvPr/>
        </p:nvPicPr>
        <p:blipFill>
          <a:blip r:embed="rId6"/>
          <a:stretch>
            <a:fillRect/>
          </a:stretch>
        </p:blipFill>
        <p:spPr>
          <a:xfrm>
            <a:off x="4355823" y="3850314"/>
            <a:ext cx="3747112" cy="2544038"/>
          </a:xfrm>
          <a:prstGeom prst="rect">
            <a:avLst/>
          </a:prstGeom>
        </p:spPr>
      </p:pic>
    </p:spTree>
    <p:extLst>
      <p:ext uri="{BB962C8B-B14F-4D97-AF65-F5344CB8AC3E}">
        <p14:creationId xmlns:p14="http://schemas.microsoft.com/office/powerpoint/2010/main" xmlns="" val="12450281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588461"/>
            <a:ext cx="10749511" cy="5078313"/>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实验</a:t>
            </a:r>
            <a:r>
              <a:rPr lang="en-US" altLang="zh-CN" sz="2400" b="1" dirty="0">
                <a:latin typeface="Times New Roman" pitchFamily="18" charset="0"/>
                <a:cs typeface="Times New Roman" pitchFamily="18" charset="0"/>
              </a:rPr>
              <a:t>Ⅰ</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点滴板的</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穴中滴入酸溶液</a:t>
            </a:r>
            <a:r>
              <a:rPr lang="zh-CN" altLang="zh-CN" sz="2400" b="1" dirty="0" smtClean="0">
                <a:latin typeface="Times New Roman" pitchFamily="18" charset="0"/>
                <a:cs typeface="Times New Roman" pitchFamily="18" charset="0"/>
              </a:rPr>
              <a:t>后</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溶液</a:t>
            </a:r>
            <a:r>
              <a:rPr lang="zh-CN" altLang="zh-CN" sz="2400" b="1" dirty="0">
                <a:latin typeface="Times New Roman" pitchFamily="18" charset="0"/>
                <a:cs typeface="Times New Roman" pitchFamily="18" charset="0"/>
              </a:rPr>
              <a:t>变红</a:t>
            </a:r>
            <a:r>
              <a:rPr lang="zh-CN" altLang="zh-CN" sz="2400" b="1" dirty="0">
                <a:latin typeface="宋体" pitchFamily="2" charset="-122"/>
                <a:ea typeface="宋体" pitchFamily="2" charset="-122"/>
                <a:cs typeface="Times New Roman" pitchFamily="18" charset="0"/>
              </a:rPr>
              <a:t>的是</a:t>
            </a:r>
            <a:r>
              <a:rPr lang="zh-CN" altLang="zh-CN" sz="2400" b="1" u="sng"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填“</a:t>
            </a:r>
            <a:r>
              <a:rPr lang="en-US" altLang="zh-CN" sz="2400" b="1" dirty="0">
                <a:latin typeface="宋体" pitchFamily="2" charset="-122"/>
                <a:ea typeface="宋体" pitchFamily="2" charset="-122"/>
                <a:cs typeface="Times New Roman" pitchFamily="18" charset="0"/>
              </a:rPr>
              <a:t>a</a:t>
            </a:r>
            <a:r>
              <a:rPr lang="zh-CN" altLang="zh-CN" sz="2400" b="1" dirty="0">
                <a:latin typeface="宋体" pitchFamily="2" charset="-122"/>
                <a:ea typeface="宋体" pitchFamily="2" charset="-122"/>
                <a:cs typeface="Times New Roman" pitchFamily="18" charset="0"/>
              </a:rPr>
              <a:t>”或“</a:t>
            </a:r>
            <a:r>
              <a:rPr lang="en-US" altLang="zh-CN" sz="2400" b="1" dirty="0">
                <a:latin typeface="宋体" pitchFamily="2" charset="-122"/>
                <a:ea typeface="宋体" pitchFamily="2" charset="-122"/>
                <a:cs typeface="Times New Roman" pitchFamily="18" charset="0"/>
              </a:rPr>
              <a:t>b</a:t>
            </a:r>
            <a:r>
              <a:rPr lang="zh-CN" altLang="zh-CN"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。使用点滴板的优点之一是</a:t>
            </a:r>
            <a:r>
              <a:rPr lang="zh-CN" altLang="zh-CN" sz="2400" b="1" u="sng" dirty="0">
                <a:latin typeface="宋体" pitchFamily="2" charset="-122"/>
                <a:ea typeface="宋体" pitchFamily="2" charset="-122"/>
                <a:cs typeface="Times New Roman" pitchFamily="18" charset="0"/>
              </a:rPr>
              <a:t>　　　　　　</a:t>
            </a:r>
            <a:r>
              <a:rPr lang="zh-CN" altLang="zh-CN" sz="2400" b="1" dirty="0" smtClean="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实验</a:t>
            </a:r>
            <a:r>
              <a:rPr lang="en-US" altLang="zh-CN" sz="2400" b="1" dirty="0" smtClean="0">
                <a:latin typeface="Times New Roman" pitchFamily="18" charset="0"/>
                <a:cs typeface="Times New Roman" pitchFamily="18" charset="0"/>
              </a:rPr>
              <a:t>Ⅱ</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为了验证石灰石中含有碳酸根离子</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试剂</a:t>
            </a:r>
            <a:r>
              <a:rPr lang="en-US" altLang="zh-CN" sz="2400" b="1" dirty="0" smtClean="0">
                <a:latin typeface="Times New Roman" pitchFamily="18" charset="0"/>
                <a:cs typeface="Times New Roman" pitchFamily="18" charset="0"/>
              </a:rPr>
              <a:t>X</a:t>
            </a:r>
            <a:r>
              <a:rPr lang="zh-CN" altLang="zh-CN" sz="2400" b="1" dirty="0" smtClean="0">
                <a:latin typeface="Times New Roman" pitchFamily="18" charset="0"/>
                <a:cs typeface="Times New Roman" pitchFamily="18" charset="0"/>
              </a:rPr>
              <a:t>的名称是</a:t>
            </a:r>
            <a:r>
              <a:rPr lang="zh-CN"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endParaRPr lang="zh-CN" altLang="zh-CN" sz="2400" b="1" dirty="0" smtClean="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实验</a:t>
            </a:r>
            <a:r>
              <a:rPr lang="en-US" altLang="zh-CN" sz="2400" b="1" dirty="0">
                <a:latin typeface="Times New Roman" pitchFamily="18" charset="0"/>
                <a:cs typeface="Times New Roman" pitchFamily="18" charset="0"/>
              </a:rPr>
              <a:t>Ⅲ</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仪器</a:t>
            </a:r>
            <a:r>
              <a:rPr lang="en-US" altLang="zh-CN" sz="2400" b="1" dirty="0">
                <a:latin typeface="Times New Roman" pitchFamily="18" charset="0"/>
                <a:cs typeface="Times New Roman" pitchFamily="18" charset="0"/>
              </a:rPr>
              <a:t>①</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②</a:t>
            </a:r>
            <a:r>
              <a:rPr lang="zh-CN" altLang="zh-CN" sz="2400" b="1" dirty="0">
                <a:latin typeface="Times New Roman" pitchFamily="18" charset="0"/>
                <a:cs typeface="Times New Roman" pitchFamily="18" charset="0"/>
              </a:rPr>
              <a:t>中均可观察到的现象是</a:t>
            </a:r>
            <a:r>
              <a:rPr lang="zh-CN" altLang="zh-CN" sz="2400" b="1" u="sng" dirty="0">
                <a:latin typeface="Times New Roman" pitchFamily="18" charset="0"/>
                <a:cs typeface="Times New Roman" pitchFamily="18" charset="0"/>
              </a:rPr>
              <a:t>　　　　　</a:t>
            </a:r>
            <a:r>
              <a:rPr lang="zh-CN"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。写出仪器</a:t>
            </a:r>
            <a:r>
              <a:rPr lang="en-US" altLang="zh-CN" sz="2400" b="1" dirty="0">
                <a:latin typeface="Times New Roman" pitchFamily="18" charset="0"/>
                <a:cs typeface="Times New Roman" pitchFamily="18" charset="0"/>
              </a:rPr>
              <a:t>①</a:t>
            </a:r>
            <a:r>
              <a:rPr lang="zh-CN" altLang="zh-CN" sz="2400" b="1" dirty="0">
                <a:latin typeface="Times New Roman" pitchFamily="18" charset="0"/>
                <a:cs typeface="Times New Roman" pitchFamily="18" charset="0"/>
              </a:rPr>
              <a:t>中发生反应的</a:t>
            </a:r>
            <a:r>
              <a:rPr lang="zh-CN" altLang="zh-CN" sz="2400" b="1" dirty="0" smtClean="0">
                <a:latin typeface="Times New Roman" pitchFamily="18" charset="0"/>
                <a:cs typeface="Times New Roman" pitchFamily="18" charset="0"/>
              </a:rPr>
              <a:t>化学方程式</a:t>
            </a:r>
            <a:r>
              <a:rPr lang="zh-CN" altLang="en-US" sz="2400" b="1" dirty="0" smtClean="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稀盐酸</a:t>
            </a:r>
            <a:r>
              <a:rPr lang="zh-CN" altLang="zh-CN" sz="2400" b="1" dirty="0">
                <a:latin typeface="Times New Roman" pitchFamily="18" charset="0"/>
                <a:cs typeface="Times New Roman" pitchFamily="18" charset="0"/>
              </a:rPr>
              <a:t>和稀硫酸具有相似的</a:t>
            </a:r>
            <a:r>
              <a:rPr lang="zh-CN" altLang="zh-CN" sz="2400" b="1" dirty="0" smtClean="0">
                <a:latin typeface="Times New Roman" pitchFamily="18" charset="0"/>
                <a:cs typeface="Times New Roman" pitchFamily="18" charset="0"/>
              </a:rPr>
              <a:t>化学性质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主要</a:t>
            </a:r>
            <a:r>
              <a:rPr lang="zh-CN" altLang="zh-CN" sz="2400" b="1" dirty="0">
                <a:latin typeface="Times New Roman" pitchFamily="18" charset="0"/>
                <a:cs typeface="Times New Roman" pitchFamily="18" charset="0"/>
              </a:rPr>
              <a:t>原因是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
        <p:nvSpPr>
          <p:cNvPr id="7" name="TextBox 6"/>
          <p:cNvSpPr txBox="1"/>
          <p:nvPr/>
        </p:nvSpPr>
        <p:spPr>
          <a:xfrm>
            <a:off x="10384246" y="1702171"/>
            <a:ext cx="340158"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a</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1" name="TextBox 10"/>
          <p:cNvSpPr txBox="1"/>
          <p:nvPr/>
        </p:nvSpPr>
        <p:spPr>
          <a:xfrm>
            <a:off x="6658910" y="2213951"/>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节约药品</a:t>
            </a:r>
          </a:p>
        </p:txBody>
      </p:sp>
      <p:sp>
        <p:nvSpPr>
          <p:cNvPr id="13" name="TextBox 12"/>
          <p:cNvSpPr txBox="1"/>
          <p:nvPr/>
        </p:nvSpPr>
        <p:spPr>
          <a:xfrm>
            <a:off x="1240244" y="3305193"/>
            <a:ext cx="1723549"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澄清石灰水</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4" name="TextBox 13"/>
          <p:cNvSpPr txBox="1"/>
          <p:nvPr/>
        </p:nvSpPr>
        <p:spPr>
          <a:xfrm>
            <a:off x="1314687" y="4400215"/>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固体溶解</a:t>
            </a:r>
          </a:p>
        </p:txBody>
      </p:sp>
      <p:sp>
        <p:nvSpPr>
          <p:cNvPr id="15" name="TextBox 14"/>
          <p:cNvSpPr txBox="1"/>
          <p:nvPr/>
        </p:nvSpPr>
        <p:spPr>
          <a:xfrm>
            <a:off x="3565750" y="4400215"/>
            <a:ext cx="265970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溶液由无色变黄色</a:t>
            </a:r>
          </a:p>
        </p:txBody>
      </p:sp>
      <mc:AlternateContent xmlns:mc="http://schemas.openxmlformats.org/markup-compatibility/2006">
        <mc:Choice xmlns:a14="http://schemas.microsoft.com/office/drawing/2010/main" xmlns="" Requires="a14">
          <p:sp>
            <p:nvSpPr>
              <p:cNvPr id="16" name="TextBox 15"/>
              <p:cNvSpPr txBox="1"/>
              <p:nvPr/>
            </p:nvSpPr>
            <p:spPr>
              <a:xfrm>
                <a:off x="1624067" y="4964659"/>
                <a:ext cx="4315605" cy="465064"/>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+6HCl</a:t>
                </a:r>
                <a:r>
                  <a:rPr lang="en-US" altLang="zh-CN" sz="2400" b="1" dirty="0">
                    <a:solidFill>
                      <a:srgbClr val="FF0000"/>
                    </a:solidFill>
                    <a:ea typeface="宋体" panose="02010600030101010101" pitchFamily="2" charset="-122"/>
                    <a:cs typeface="Cambria Math" panose="02040503050406030204"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2FeCl</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1624067" y="4964659"/>
                <a:ext cx="4315605" cy="465064"/>
              </a:xfrm>
              <a:prstGeom prst="rect">
                <a:avLst/>
              </a:prstGeom>
              <a:blipFill rotWithShape="1">
                <a:blip r:embed="rId3"/>
                <a:stretch>
                  <a:fillRect l="-2119" t="-15584" b="-22078"/>
                </a:stretch>
              </a:blipFill>
            </p:spPr>
            <p:txBody>
              <a:bodyPr/>
              <a:lstStyle/>
              <a:p>
                <a:r>
                  <a:rPr lang="zh-CN" altLang="en-US">
                    <a:noFill/>
                  </a:rPr>
                  <a:t> </a:t>
                </a:r>
              </a:p>
            </p:txBody>
          </p:sp>
        </mc:Fallback>
      </mc:AlternateContent>
      <p:sp>
        <p:nvSpPr>
          <p:cNvPr id="17" name="TextBox 16"/>
          <p:cNvSpPr txBox="1"/>
          <p:nvPr/>
        </p:nvSpPr>
        <p:spPr>
          <a:xfrm>
            <a:off x="1261289" y="6053551"/>
            <a:ext cx="2969083"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溶液中都含有氢离子</a:t>
            </a:r>
          </a:p>
        </p:txBody>
      </p:sp>
    </p:spTree>
    <p:extLst>
      <p:ext uri="{BB962C8B-B14F-4D97-AF65-F5344CB8AC3E}">
        <p14:creationId xmlns:p14="http://schemas.microsoft.com/office/powerpoint/2010/main" xmlns="" val="814301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4" grpId="0"/>
      <p:bldP spid="15" grpId="0"/>
      <p:bldP spid="16" grpId="0" animBg="1"/>
      <p:bldP spid="1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396545"/>
            <a:ext cx="10749511" cy="507831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）浓盐酸易挥发</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浓硫酸具有吸水性、脱水性、强</a:t>
            </a:r>
            <a:r>
              <a:rPr lang="zh-CN" altLang="en-US" sz="2400" b="1" dirty="0" smtClean="0">
                <a:latin typeface="Times New Roman" pitchFamily="18" charset="0"/>
                <a:ea typeface="宋体" pitchFamily="2" charset="-122"/>
                <a:cs typeface="Times New Roman" pitchFamily="18" charset="0"/>
              </a:rPr>
              <a:t>腐蚀性，浓</a:t>
            </a:r>
            <a:r>
              <a:rPr lang="zh-CN" altLang="en-US" sz="2400" b="1" dirty="0">
                <a:latin typeface="Times New Roman" pitchFamily="18" charset="0"/>
                <a:ea typeface="宋体" pitchFamily="2" charset="-122"/>
                <a:cs typeface="Times New Roman" pitchFamily="18" charset="0"/>
              </a:rPr>
              <a:t>盐酸和浓硫酸都需密封保存。</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）酸</a:t>
            </a:r>
            <a:r>
              <a:rPr lang="zh-CN" altLang="en-US" sz="2400" b="1" dirty="0">
                <a:latin typeface="Times New Roman" pitchFamily="18" charset="0"/>
                <a:ea typeface="宋体" pitchFamily="2" charset="-122"/>
                <a:cs typeface="Times New Roman" pitchFamily="18" charset="0"/>
              </a:rPr>
              <a:t>的化学通性包括</a:t>
            </a:r>
            <a:r>
              <a:rPr lang="en-US" altLang="zh-CN" sz="2400" b="1" dirty="0">
                <a:latin typeface="Times New Roman" pitchFamily="18" charset="0"/>
                <a:ea typeface="宋体" pitchFamily="2" charset="-122"/>
                <a:cs typeface="Times New Roman" pitchFamily="18" charset="0"/>
              </a:rPr>
              <a:t>:①</a:t>
            </a:r>
            <a:r>
              <a:rPr lang="zh-CN" altLang="en-US" sz="2400" b="1" dirty="0">
                <a:latin typeface="Times New Roman" pitchFamily="18" charset="0"/>
                <a:ea typeface="宋体" pitchFamily="2" charset="-122"/>
                <a:cs typeface="Times New Roman" pitchFamily="18" charset="0"/>
              </a:rPr>
              <a:t>与</a:t>
            </a:r>
            <a:r>
              <a:rPr lang="zh-CN" altLang="en-US" sz="2400" b="1" dirty="0">
                <a:latin typeface="宋体" pitchFamily="2" charset="-122"/>
                <a:ea typeface="宋体" pitchFamily="2" charset="-122"/>
                <a:cs typeface="Times New Roman" pitchFamily="18" charset="0"/>
              </a:rPr>
              <a:t>指示剂反应</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使紫色石蕊溶液变</a:t>
            </a:r>
            <a:r>
              <a:rPr lang="zh-CN" altLang="en-US" sz="2400" b="1" dirty="0" smtClean="0">
                <a:latin typeface="宋体" pitchFamily="2" charset="-122"/>
                <a:ea typeface="宋体" pitchFamily="2" charset="-122"/>
                <a:cs typeface="Times New Roman" pitchFamily="18" charset="0"/>
              </a:rPr>
              <a:t>红色，但</a:t>
            </a:r>
            <a:r>
              <a:rPr lang="zh-CN" altLang="en-US" sz="2400" b="1" dirty="0">
                <a:latin typeface="宋体" pitchFamily="2" charset="-122"/>
                <a:ea typeface="宋体" pitchFamily="2" charset="-122"/>
                <a:cs typeface="Times New Roman" pitchFamily="18" charset="0"/>
              </a:rPr>
              <a:t>不能使无色酚酞变色</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en-US" altLang="zh-CN" sz="2400" b="1" dirty="0" smtClean="0">
                <a:latin typeface="宋体" pitchFamily="2" charset="-122"/>
                <a:ea typeface="宋体" pitchFamily="2" charset="-122"/>
                <a:cs typeface="Times New Roman" pitchFamily="18" charset="0"/>
              </a:rPr>
              <a:t>②</a:t>
            </a:r>
            <a:r>
              <a:rPr lang="zh-CN" altLang="en-US" sz="2400" b="1" dirty="0">
                <a:latin typeface="宋体" pitchFamily="2" charset="-122"/>
                <a:ea typeface="宋体" pitchFamily="2" charset="-122"/>
                <a:cs typeface="Times New Roman" pitchFamily="18" charset="0"/>
              </a:rPr>
              <a:t>与活泼金属发生</a:t>
            </a:r>
            <a:r>
              <a:rPr lang="zh-CN" altLang="en-US" sz="2400" b="1" dirty="0" smtClean="0">
                <a:latin typeface="Times New Roman" pitchFamily="18" charset="0"/>
                <a:ea typeface="宋体" pitchFamily="2" charset="-122"/>
                <a:cs typeface="Times New Roman" pitchFamily="18" charset="0"/>
              </a:rPr>
              <a:t>置换反应；</a:t>
            </a:r>
            <a:r>
              <a:rPr lang="en-US" altLang="zh-CN" sz="2400" b="1" dirty="0" smtClean="0">
                <a:latin typeface="Times New Roman" pitchFamily="18" charset="0"/>
                <a:ea typeface="宋体" pitchFamily="2" charset="-122"/>
                <a:cs typeface="Times New Roman" pitchFamily="18" charset="0"/>
              </a:rPr>
              <a:t>③</a:t>
            </a:r>
            <a:r>
              <a:rPr lang="zh-CN" altLang="en-US" sz="2400" b="1" dirty="0">
                <a:latin typeface="Times New Roman" pitchFamily="18" charset="0"/>
                <a:ea typeface="宋体" pitchFamily="2" charset="-122"/>
                <a:cs typeface="Times New Roman" pitchFamily="18" charset="0"/>
              </a:rPr>
              <a:t>与金属氧化物</a:t>
            </a:r>
            <a:r>
              <a:rPr lang="zh-CN" altLang="en-US" sz="2400" b="1" dirty="0" smtClean="0">
                <a:latin typeface="Times New Roman" pitchFamily="18" charset="0"/>
                <a:ea typeface="宋体" pitchFamily="2" charset="-122"/>
                <a:cs typeface="Times New Roman" pitchFamily="18" charset="0"/>
              </a:rPr>
              <a:t>反应；</a:t>
            </a:r>
            <a:r>
              <a:rPr lang="en-US" altLang="zh-CN" sz="2400" b="1" dirty="0" smtClean="0">
                <a:latin typeface="Times New Roman" pitchFamily="18" charset="0"/>
                <a:ea typeface="宋体" pitchFamily="2" charset="-122"/>
                <a:cs typeface="Times New Roman" pitchFamily="18" charset="0"/>
              </a:rPr>
              <a:t>④</a:t>
            </a:r>
            <a:r>
              <a:rPr lang="zh-CN" altLang="en-US" sz="2400" b="1" dirty="0">
                <a:latin typeface="Times New Roman" pitchFamily="18" charset="0"/>
                <a:ea typeface="宋体" pitchFamily="2" charset="-122"/>
                <a:cs typeface="Times New Roman" pitchFamily="18" charset="0"/>
              </a:rPr>
              <a:t>与碱</a:t>
            </a:r>
            <a:r>
              <a:rPr lang="zh-CN" altLang="en-US" sz="2400" b="1" dirty="0" smtClean="0">
                <a:latin typeface="Times New Roman" pitchFamily="18" charset="0"/>
                <a:ea typeface="宋体" pitchFamily="2" charset="-122"/>
                <a:cs typeface="Times New Roman" pitchFamily="18" charset="0"/>
              </a:rPr>
              <a:t>反应；</a:t>
            </a:r>
            <a:r>
              <a:rPr lang="en-US" altLang="zh-CN" sz="2400" b="1" dirty="0" smtClean="0">
                <a:latin typeface="Times New Roman" pitchFamily="18" charset="0"/>
                <a:ea typeface="宋体" pitchFamily="2" charset="-122"/>
                <a:cs typeface="Times New Roman" pitchFamily="18" charset="0"/>
              </a:rPr>
              <a:t>⑤</a:t>
            </a:r>
            <a:r>
              <a:rPr lang="zh-CN" altLang="en-US" sz="2400" b="1" dirty="0">
                <a:latin typeface="Times New Roman" pitchFamily="18" charset="0"/>
                <a:ea typeface="宋体" pitchFamily="2" charset="-122"/>
                <a:cs typeface="Times New Roman" pitchFamily="18" charset="0"/>
              </a:rPr>
              <a:t>与某些盐反应。</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）不同</a:t>
            </a:r>
            <a:r>
              <a:rPr lang="zh-CN" altLang="en-US" sz="2400" b="1" dirty="0">
                <a:latin typeface="Times New Roman" pitchFamily="18" charset="0"/>
                <a:ea typeface="宋体" pitchFamily="2" charset="-122"/>
                <a:cs typeface="Times New Roman" pitchFamily="18" charset="0"/>
              </a:rPr>
              <a:t>的酸溶液中都存在氢</a:t>
            </a:r>
            <a:r>
              <a:rPr lang="zh-CN" altLang="en-US" sz="2400" b="1" dirty="0" smtClean="0">
                <a:latin typeface="Times New Roman" pitchFamily="18" charset="0"/>
                <a:ea typeface="宋体" pitchFamily="2" charset="-122"/>
                <a:cs typeface="Times New Roman" pitchFamily="18" charset="0"/>
              </a:rPr>
              <a:t>离子，因此</a:t>
            </a:r>
            <a:r>
              <a:rPr lang="zh-CN" altLang="en-US" sz="2400" b="1" dirty="0">
                <a:latin typeface="Times New Roman" pitchFamily="18" charset="0"/>
                <a:ea typeface="宋体" pitchFamily="2" charset="-122"/>
                <a:cs typeface="Times New Roman" pitchFamily="18" charset="0"/>
              </a:rPr>
              <a:t>不同的酸具有相似的</a:t>
            </a:r>
            <a:r>
              <a:rPr lang="zh-CN" altLang="en-US" sz="2400" b="1" dirty="0" smtClean="0">
                <a:latin typeface="Times New Roman" pitchFamily="18" charset="0"/>
                <a:ea typeface="宋体" pitchFamily="2" charset="-122"/>
                <a:cs typeface="Times New Roman" pitchFamily="18" charset="0"/>
              </a:rPr>
              <a:t>化学性质，但</a:t>
            </a:r>
            <a:r>
              <a:rPr lang="zh-CN" altLang="en-US" sz="2400" b="1" dirty="0">
                <a:latin typeface="Times New Roman" pitchFamily="18" charset="0"/>
                <a:ea typeface="宋体" pitchFamily="2" charset="-122"/>
                <a:cs typeface="Times New Roman" pitchFamily="18" charset="0"/>
              </a:rPr>
              <a:t>由于不同的酸中的酸根离子</a:t>
            </a:r>
            <a:r>
              <a:rPr lang="zh-CN" altLang="en-US" sz="2400" b="1" dirty="0" smtClean="0">
                <a:latin typeface="Times New Roman" pitchFamily="18" charset="0"/>
                <a:ea typeface="宋体" pitchFamily="2" charset="-122"/>
                <a:cs typeface="Times New Roman" pitchFamily="18" charset="0"/>
              </a:rPr>
              <a:t>不同，所以</a:t>
            </a:r>
            <a:r>
              <a:rPr lang="zh-CN" altLang="en-US" sz="2400" b="1" dirty="0">
                <a:latin typeface="Times New Roman" pitchFamily="18" charset="0"/>
                <a:ea typeface="宋体" pitchFamily="2" charset="-122"/>
                <a:cs typeface="Times New Roman" pitchFamily="18" charset="0"/>
              </a:rPr>
              <a:t>不同的酸性质上也存在一定的</a:t>
            </a:r>
            <a:r>
              <a:rPr lang="zh-CN" altLang="en-US" sz="2400" b="1" dirty="0" smtClean="0">
                <a:latin typeface="Times New Roman" pitchFamily="18" charset="0"/>
                <a:ea typeface="宋体" pitchFamily="2" charset="-122"/>
                <a:cs typeface="Times New Roman" pitchFamily="18" charset="0"/>
              </a:rPr>
              <a:t>差异。</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79024969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869247" y="1438238"/>
            <a:ext cx="10566397" cy="507831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石家庄裕华区校级一模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检验某溶液是否为酸溶液</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下列四种方案中不正确的</a:t>
            </a:r>
            <a:r>
              <a:rPr lang="zh-CN" altLang="en-US" sz="2400" b="1" dirty="0" smtClean="0">
                <a:latin typeface="Times New Roman" pitchFamily="18" charset="0"/>
                <a:ea typeface="宋体" pitchFamily="2" charset="-122"/>
                <a:cs typeface="Times New Roman" pitchFamily="18" charset="0"/>
              </a:rPr>
              <a:t>是（</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向该溶液中滴加碳酸钠</a:t>
            </a:r>
            <a:r>
              <a:rPr lang="zh-CN" altLang="en-US" sz="2400" b="1" dirty="0" smtClean="0">
                <a:latin typeface="Times New Roman" pitchFamily="18" charset="0"/>
                <a:cs typeface="Times New Roman" pitchFamily="18" charset="0"/>
              </a:rPr>
              <a:t>溶液，看</a:t>
            </a:r>
            <a:r>
              <a:rPr lang="zh-CN" altLang="en-US" sz="2400" b="1" dirty="0">
                <a:latin typeface="Times New Roman" pitchFamily="18" charset="0"/>
                <a:cs typeface="Times New Roman" pitchFamily="18" charset="0"/>
              </a:rPr>
              <a:t>是否有气泡产生</a:t>
            </a:r>
          </a:p>
          <a:p>
            <a:pPr algn="just">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向该溶液中滴加紫色石蕊溶液看是否变红</a:t>
            </a:r>
          </a:p>
          <a:p>
            <a:pPr algn="just">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向该溶液中滴加酚酞</a:t>
            </a:r>
            <a:r>
              <a:rPr lang="zh-CN" altLang="en-US" sz="2400" b="1" dirty="0" smtClean="0">
                <a:latin typeface="Times New Roman" pitchFamily="18" charset="0"/>
                <a:cs typeface="Times New Roman" pitchFamily="18" charset="0"/>
              </a:rPr>
              <a:t>溶液，看</a:t>
            </a:r>
            <a:r>
              <a:rPr lang="zh-CN" altLang="en-US" sz="2400" b="1" dirty="0">
                <a:latin typeface="Times New Roman" pitchFamily="18" charset="0"/>
                <a:cs typeface="Times New Roman" pitchFamily="18" charset="0"/>
              </a:rPr>
              <a:t>是否变色</a:t>
            </a:r>
          </a:p>
          <a:p>
            <a:pPr algn="just">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向该溶液中加锌</a:t>
            </a:r>
            <a:r>
              <a:rPr lang="zh-CN" altLang="en-US" sz="2400" b="1" dirty="0" smtClean="0">
                <a:latin typeface="Times New Roman" pitchFamily="18" charset="0"/>
                <a:cs typeface="Times New Roman" pitchFamily="18" charset="0"/>
              </a:rPr>
              <a:t>粒，看</a:t>
            </a:r>
            <a:r>
              <a:rPr lang="zh-CN" altLang="en-US" sz="2400" b="1" dirty="0">
                <a:latin typeface="Times New Roman" pitchFamily="18" charset="0"/>
                <a:cs typeface="Times New Roman" pitchFamily="18" charset="0"/>
              </a:rPr>
              <a:t>是否有气泡产生</a:t>
            </a:r>
          </a:p>
        </p:txBody>
      </p:sp>
      <p:sp>
        <p:nvSpPr>
          <p:cNvPr id="6" name="矩形 5"/>
          <p:cNvSpPr/>
          <p:nvPr/>
        </p:nvSpPr>
        <p:spPr>
          <a:xfrm>
            <a:off x="2917688" y="316914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69202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780374"/>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唐山滦州市模拟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在两个相同的烧杯</a:t>
            </a:r>
            <a:r>
              <a:rPr lang="zh-CN" altLang="en-US" sz="2400" b="1" dirty="0" smtClean="0">
                <a:latin typeface="Times New Roman" pitchFamily="18" charset="0"/>
                <a:ea typeface="宋体" pitchFamily="2" charset="-122"/>
                <a:cs typeface="Times New Roman" pitchFamily="18" charset="0"/>
              </a:rPr>
              <a:t>中，分别</a:t>
            </a:r>
            <a:r>
              <a:rPr lang="zh-CN" altLang="en-US" sz="2400" b="1" dirty="0">
                <a:latin typeface="Times New Roman" pitchFamily="18" charset="0"/>
                <a:ea typeface="宋体" pitchFamily="2" charset="-122"/>
                <a:cs typeface="Times New Roman" pitchFamily="18" charset="0"/>
              </a:rPr>
              <a:t>装有质量相等的浓硫酸和浓</a:t>
            </a:r>
            <a:r>
              <a:rPr lang="zh-CN" altLang="en-US" sz="2400" b="1" dirty="0" smtClean="0">
                <a:latin typeface="Times New Roman" pitchFamily="18" charset="0"/>
                <a:ea typeface="宋体" pitchFamily="2" charset="-122"/>
                <a:cs typeface="Times New Roman" pitchFamily="18" charset="0"/>
              </a:rPr>
              <a:t>盐酸，若</a:t>
            </a:r>
            <a:r>
              <a:rPr lang="zh-CN" altLang="en-US" sz="2400" b="1" dirty="0">
                <a:latin typeface="Times New Roman" pitchFamily="18" charset="0"/>
                <a:ea typeface="宋体" pitchFamily="2" charset="-122"/>
                <a:cs typeface="Times New Roman" pitchFamily="18" charset="0"/>
              </a:rPr>
              <a:t>将它们在空气中放置一段</a:t>
            </a:r>
            <a:r>
              <a:rPr lang="zh-CN" altLang="en-US" sz="2400" b="1" dirty="0" smtClean="0">
                <a:latin typeface="Times New Roman" pitchFamily="18" charset="0"/>
                <a:ea typeface="宋体" pitchFamily="2" charset="-122"/>
                <a:cs typeface="Times New Roman" pitchFamily="18" charset="0"/>
              </a:rPr>
              <a:t>时间，下列</a:t>
            </a:r>
            <a:r>
              <a:rPr lang="zh-CN" altLang="en-US" sz="2400" b="1" dirty="0">
                <a:latin typeface="Times New Roman" pitchFamily="18" charset="0"/>
                <a:ea typeface="宋体" pitchFamily="2" charset="-122"/>
                <a:cs typeface="Times New Roman" pitchFamily="18" charset="0"/>
              </a:rPr>
              <a:t>分析正确的是（</a:t>
            </a:r>
            <a:r>
              <a:rPr lang="zh-CN" altLang="en-US" sz="2400" b="1" dirty="0" smtClean="0">
                <a:latin typeface="Times New Roman" pitchFamily="18" charset="0"/>
                <a:ea typeface="宋体" pitchFamily="2" charset="-122"/>
                <a:cs typeface="Times New Roman" pitchFamily="18" charset="0"/>
              </a:rPr>
              <a:t>　　）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浓硫酸的溶液质量变大</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浓盐酸的溶液质量不变</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浓硫酸的溶质质量分数变大</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浓盐酸的溶质质量分数变大</a:t>
            </a:r>
          </a:p>
        </p:txBody>
      </p:sp>
      <p:sp>
        <p:nvSpPr>
          <p:cNvPr id="6" name="矩形 5"/>
          <p:cNvSpPr/>
          <p:nvPr/>
        </p:nvSpPr>
        <p:spPr>
          <a:xfrm>
            <a:off x="9818467" y="241093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844178" y="1622323"/>
            <a:ext cx="10568890"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厦门思明区校级一模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生锈的铁钉放入盛有稀盐酸的密闭容器</a:t>
            </a:r>
            <a:r>
              <a:rPr lang="zh-CN" altLang="en-US" sz="2400" b="1" dirty="0" smtClean="0">
                <a:latin typeface="Times New Roman" pitchFamily="18" charset="0"/>
                <a:ea typeface="宋体" pitchFamily="2" charset="-122"/>
                <a:cs typeface="Times New Roman" pitchFamily="18" charset="0"/>
              </a:rPr>
              <a:t>中，用</a:t>
            </a:r>
            <a:r>
              <a:rPr lang="zh-CN" altLang="en-US" sz="2400" b="1" dirty="0">
                <a:latin typeface="Times New Roman" pitchFamily="18" charset="0"/>
                <a:ea typeface="宋体" pitchFamily="2" charset="-122"/>
                <a:cs typeface="Times New Roman" pitchFamily="18" charset="0"/>
              </a:rPr>
              <a:t>压强传感器测得容器内气体压强和反应时间的变化曲线如</a:t>
            </a:r>
            <a:r>
              <a:rPr lang="zh-CN" altLang="en-US" sz="2400" b="1" dirty="0" smtClean="0">
                <a:latin typeface="Times New Roman" pitchFamily="18" charset="0"/>
                <a:ea typeface="宋体" pitchFamily="2" charset="-122"/>
                <a:cs typeface="Times New Roman" pitchFamily="18" charset="0"/>
              </a:rPr>
              <a:t>图，说法</a:t>
            </a:r>
            <a:r>
              <a:rPr lang="zh-CN" altLang="en-US" sz="2400" b="1" dirty="0">
                <a:latin typeface="Times New Roman" pitchFamily="18" charset="0"/>
                <a:ea typeface="宋体" pitchFamily="2" charset="-122"/>
                <a:cs typeface="Times New Roman" pitchFamily="18" charset="0"/>
              </a:rPr>
              <a:t>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A.C</a:t>
            </a:r>
            <a:r>
              <a:rPr lang="zh-CN" altLang="en-US" sz="2400" b="1" dirty="0">
                <a:latin typeface="Times New Roman" pitchFamily="18" charset="0"/>
                <a:ea typeface="宋体" pitchFamily="2" charset="-122"/>
                <a:cs typeface="Times New Roman" pitchFamily="18" charset="0"/>
              </a:rPr>
              <a:t>点生成氢气的质量等于</a:t>
            </a: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点生成氢气的质量</a:t>
            </a:r>
          </a:p>
          <a:p>
            <a:pPr algn="just">
              <a:lnSpc>
                <a:spcPct val="150000"/>
              </a:lnSpc>
            </a:pPr>
            <a:r>
              <a:rPr lang="en-US" altLang="zh-CN" sz="2400" b="1" dirty="0">
                <a:latin typeface="Times New Roman" pitchFamily="18" charset="0"/>
                <a:ea typeface="宋体" pitchFamily="2" charset="-122"/>
                <a:cs typeface="Times New Roman" pitchFamily="18" charset="0"/>
              </a:rPr>
              <a:t>B.D</a:t>
            </a:r>
            <a:r>
              <a:rPr lang="zh-CN" altLang="en-US" sz="2400" b="1" dirty="0">
                <a:latin typeface="Times New Roman" pitchFamily="18" charset="0"/>
                <a:ea typeface="宋体" pitchFamily="2" charset="-122"/>
                <a:cs typeface="Times New Roman" pitchFamily="18" charset="0"/>
              </a:rPr>
              <a:t>点反应结束</a:t>
            </a:r>
          </a:p>
          <a:p>
            <a:pPr algn="just">
              <a:lnSpc>
                <a:spcPct val="150000"/>
              </a:lnSpc>
            </a:pPr>
            <a:r>
              <a:rPr lang="en-US" altLang="zh-CN" sz="2400" b="1" dirty="0">
                <a:latin typeface="Times New Roman" pitchFamily="18" charset="0"/>
                <a:ea typeface="宋体" pitchFamily="2" charset="-122"/>
                <a:cs typeface="Times New Roman" pitchFamily="18" charset="0"/>
              </a:rPr>
              <a:t>C.CD</a:t>
            </a:r>
            <a:r>
              <a:rPr lang="zh-CN" altLang="en-US" sz="2400" b="1" dirty="0">
                <a:latin typeface="Times New Roman" pitchFamily="18" charset="0"/>
                <a:ea typeface="宋体" pitchFamily="2" charset="-122"/>
                <a:cs typeface="Times New Roman" pitchFamily="18" charset="0"/>
              </a:rPr>
              <a:t>段压强变化的主要因素是反应速度减慢</a:t>
            </a:r>
          </a:p>
          <a:p>
            <a:pPr algn="just">
              <a:lnSpc>
                <a:spcPct val="150000"/>
              </a:lnSpc>
            </a:pPr>
            <a:r>
              <a:rPr lang="en-US" altLang="zh-CN" sz="2400" b="1" dirty="0">
                <a:latin typeface="Times New Roman" pitchFamily="18" charset="0"/>
                <a:ea typeface="宋体" pitchFamily="2" charset="-122"/>
                <a:cs typeface="Times New Roman" pitchFamily="18" charset="0"/>
              </a:rPr>
              <a:t>D.E</a:t>
            </a:r>
            <a:r>
              <a:rPr lang="zh-CN" altLang="en-US" sz="2400" b="1" dirty="0">
                <a:latin typeface="Times New Roman" pitchFamily="18" charset="0"/>
                <a:ea typeface="宋体" pitchFamily="2" charset="-122"/>
                <a:cs typeface="Times New Roman" pitchFamily="18" charset="0"/>
              </a:rPr>
              <a:t>点温度大于</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点</a:t>
            </a:r>
          </a:p>
        </p:txBody>
      </p:sp>
      <p:sp>
        <p:nvSpPr>
          <p:cNvPr id="6" name="矩形 5"/>
          <p:cNvSpPr/>
          <p:nvPr/>
        </p:nvSpPr>
        <p:spPr>
          <a:xfrm>
            <a:off x="1634025" y="2815122"/>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pic>
        <p:nvPicPr>
          <p:cNvPr id="13" name="XD+81.eps" descr="id:2147504343;FounderCES"/>
          <p:cNvPicPr>
            <a:picLocks noChangeAspect="1"/>
          </p:cNvPicPr>
          <p:nvPr/>
        </p:nvPicPr>
        <p:blipFill>
          <a:blip r:embed="rId3"/>
          <a:stretch>
            <a:fillRect/>
          </a:stretch>
        </p:blipFill>
        <p:spPr>
          <a:xfrm>
            <a:off x="8598583" y="3884480"/>
            <a:ext cx="2597812" cy="2048932"/>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20000" y="2051303"/>
                <a:ext cx="10783378" cy="3467424"/>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广州番禺区一模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下列关于硫酸的</a:t>
                </a:r>
                <a:r>
                  <a:rPr lang="zh-CN" altLang="en-US" sz="2400" b="1" dirty="0" smtClean="0">
                    <a:latin typeface="Times New Roman" pitchFamily="18" charset="0"/>
                    <a:ea typeface="宋体" pitchFamily="2" charset="-122"/>
                    <a:cs typeface="Times New Roman" pitchFamily="18" charset="0"/>
                  </a:rPr>
                  <a:t>认识，不</a:t>
                </a:r>
                <a:r>
                  <a:rPr lang="zh-CN" altLang="en-US" sz="2400" b="1" dirty="0">
                    <a:latin typeface="Times New Roman" pitchFamily="18" charset="0"/>
                    <a:ea typeface="宋体" pitchFamily="2" charset="-122"/>
                    <a:cs typeface="Times New Roman" pitchFamily="18" charset="0"/>
                  </a:rPr>
                  <a:t>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组成</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硫酸溶液中</a:t>
                </a:r>
                <a:r>
                  <a:rPr lang="en-US" altLang="zh-CN" sz="2400" b="1" dirty="0">
                    <a:latin typeface="Times New Roman" pitchFamily="18" charset="0"/>
                    <a:cs typeface="Times New Roman" pitchFamily="18" charset="0"/>
                  </a:rPr>
                  <a:t>H</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S</a:t>
                </a:r>
                <a14:m>
                  <m:oMath xmlns:m="http://schemas.openxmlformats.org/officeDocument/2006/math">
                    <m:sSubSup>
                      <m:sSubSupPr>
                        <m:ctrlPr>
                          <a:rPr lang="zh-CN" altLang="zh-CN" sz="2400" b="1" i="1"/>
                        </m:ctrlPr>
                      </m:sSubSupPr>
                      <m:e>
                        <m:r>
                          <a:rPr lang="en-US" altLang="zh-CN" sz="2400" b="1" i="1"/>
                          <m:t>𝑶</m:t>
                        </m:r>
                      </m:e>
                      <m:sub>
                        <m:r>
                          <a:rPr lang="en-US" altLang="zh-CN" sz="2400" b="1" i="1"/>
                          <m:t>𝟒</m:t>
                        </m:r>
                      </m:sub>
                      <m:sup>
                        <m:r>
                          <a:rPr lang="en-US" altLang="zh-CN" sz="2400" b="1" i="1"/>
                          <m:t>𝟐</m:t>
                        </m:r>
                        <m:r>
                          <m:rPr>
                            <m:nor/>
                          </m:rPr>
                          <a:rPr lang="en-US" altLang="zh-CN" sz="2400" b="1" i="1">
                            <a:latin typeface="Times New Roman" pitchFamily="18" charset="0"/>
                            <a:cs typeface="Times New Roman" pitchFamily="18" charset="0"/>
                          </a:rPr>
                          <m:t>−</m:t>
                        </m:r>
                      </m:sup>
                    </m:sSubSup>
                  </m:oMath>
                </a14:m>
                <a:r>
                  <a:rPr lang="zh-CN" altLang="zh-CN" sz="2400" b="1" dirty="0">
                    <a:latin typeface="Times New Roman" pitchFamily="18" charset="0"/>
                    <a:cs typeface="Times New Roman" pitchFamily="18" charset="0"/>
                  </a:rPr>
                  <a:t>的数目相同</a:t>
                </a: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性质</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能与</a:t>
                </a:r>
                <a:r>
                  <a:rPr lang="en-US" altLang="zh-CN" sz="2400" b="1" dirty="0">
                    <a:latin typeface="Times New Roman" pitchFamily="18" charset="0"/>
                    <a:cs typeface="Times New Roman" pitchFamily="18" charset="0"/>
                  </a:rPr>
                  <a:t>Na</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NaHCO</a:t>
                </a:r>
                <a:r>
                  <a:rPr lang="en-US" altLang="zh-CN" sz="2400" b="1" baseline="-25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反应</a:t>
                </a: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用途</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可用于实验室制备</a:t>
                </a:r>
                <a:r>
                  <a:rPr lang="en-US" altLang="zh-CN" sz="2400" b="1" dirty="0">
                    <a:latin typeface="Times New Roman" pitchFamily="18" charset="0"/>
                    <a:cs typeface="Times New Roman" pitchFamily="18" charset="0"/>
                  </a:rPr>
                  <a:t>CuSO</a:t>
                </a:r>
                <a:r>
                  <a:rPr lang="en-US" altLang="zh-CN" sz="2400" b="1" baseline="-25000" dirty="0">
                    <a:latin typeface="Times New Roman" pitchFamily="18" charset="0"/>
                    <a:cs typeface="Times New Roman" pitchFamily="18" charset="0"/>
                  </a:rPr>
                  <a:t>4</a:t>
                </a:r>
                <a:r>
                  <a:rPr lang="zh-CN" altLang="zh-CN" sz="2400" b="1" dirty="0">
                    <a:latin typeface="Times New Roman" pitchFamily="18" charset="0"/>
                    <a:cs typeface="Times New Roman" pitchFamily="18" charset="0"/>
                  </a:rPr>
                  <a:t>等硫酸盐</a:t>
                </a: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污水处理</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含硫酸废水用适量</a:t>
                </a:r>
                <a:r>
                  <a:rPr lang="en-US" altLang="zh-CN" sz="2400" b="1" dirty="0" err="1">
                    <a:latin typeface="Times New Roman" pitchFamily="18" charset="0"/>
                    <a:cs typeface="Times New Roman" pitchFamily="18" charset="0"/>
                  </a:rPr>
                  <a:t>Ca</a:t>
                </a:r>
                <a:r>
                  <a:rPr lang="en-US" altLang="zh-CN" sz="2400" b="1" dirty="0">
                    <a:latin typeface="Times New Roman" pitchFamily="18" charset="0"/>
                    <a:cs typeface="Times New Roman" pitchFamily="18" charset="0"/>
                  </a:rPr>
                  <a:t>(OH)</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处理后再排放</a:t>
                </a:r>
              </a:p>
            </p:txBody>
          </p:sp>
        </mc:Choice>
        <mc:Fallback>
          <p:sp>
            <p:nvSpPr>
              <p:cNvPr id="12" name="TextBox 11"/>
              <p:cNvSpPr txBox="1">
                <a:spLocks noRot="1" noChangeAspect="1" noMove="1" noResize="1" noEditPoints="1" noAdjustHandles="1" noChangeArrowheads="1" noChangeShapeType="1" noTextEdit="1"/>
              </p:cNvSpPr>
              <p:nvPr/>
            </p:nvSpPr>
            <p:spPr>
              <a:xfrm>
                <a:off x="720000" y="2051303"/>
                <a:ext cx="10783378" cy="3467424"/>
              </a:xfrm>
              <a:prstGeom prst="rect">
                <a:avLst/>
              </a:prstGeom>
              <a:blipFill rotWithShape="1">
                <a:blip r:embed="rId3"/>
                <a:stretch>
                  <a:fillRect l="-848" b="-1230"/>
                </a:stretch>
              </a:blipFill>
            </p:spPr>
            <p:txBody>
              <a:bodyPr/>
              <a:lstStyle/>
              <a:p>
                <a:r>
                  <a:rPr lang="zh-CN" altLang="en-US">
                    <a:noFill/>
                  </a:rPr>
                  <a:t> </a:t>
                </a:r>
              </a:p>
            </p:txBody>
          </p:sp>
        </mc:Fallback>
      </mc:AlternateContent>
      <p:sp>
        <p:nvSpPr>
          <p:cNvPr id="14" name="矩形 13"/>
          <p:cNvSpPr/>
          <p:nvPr/>
        </p:nvSpPr>
        <p:spPr>
          <a:xfrm>
            <a:off x="9560020" y="215413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0000"/>
                </a:solidFill>
                <a:latin typeface="Times New Roman" pitchFamily="18" charset="0"/>
                <a:cs typeface="Times New Roman" pitchFamily="18" charset="0"/>
              </a:rPr>
              <a:t>A</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18399" y="1927128"/>
            <a:ext cx="10975289" cy="1200329"/>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沈阳铁西区模拟</a:t>
            </a:r>
            <a:r>
              <a:rPr lang="zh-CN" altLang="en-US" sz="2400" b="1" dirty="0" smtClean="0">
                <a:latin typeface="Times New Roman" pitchFamily="18" charset="0"/>
                <a:ea typeface="宋体" pitchFamily="2" charset="-122"/>
                <a:cs typeface="Times New Roman" pitchFamily="18" charset="0"/>
              </a:rPr>
              <a:t>）</a:t>
            </a:r>
            <a:r>
              <a:rPr lang="zh-CN" altLang="en-US" sz="2400" b="1" dirty="0"/>
              <a:t>小明同学归纳总结了初中所学稀硫酸的</a:t>
            </a:r>
            <a:r>
              <a:rPr lang="zh-CN" altLang="en-US" sz="2400" b="1" dirty="0" smtClean="0"/>
              <a:t>化学性质，并用</a:t>
            </a:r>
            <a:r>
              <a:rPr lang="zh-CN" altLang="en-US" sz="2400" b="1" dirty="0"/>
              <a:t>“</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SO</a:t>
            </a:r>
            <a:r>
              <a:rPr lang="en-US" altLang="zh-CN" sz="2400" b="1" baseline="-25000" dirty="0">
                <a:latin typeface="Times New Roman" pitchFamily="18" charset="0"/>
                <a:cs typeface="Times New Roman" pitchFamily="18" charset="0"/>
              </a:rPr>
              <a:t>4</a:t>
            </a:r>
            <a:r>
              <a:rPr lang="en-US" altLang="zh-CN" sz="2400" b="1" dirty="0">
                <a:latin typeface="Times New Roman" pitchFamily="18" charset="0"/>
                <a:cs typeface="Times New Roman" pitchFamily="18" charset="0"/>
              </a:rPr>
              <a:t>+X</a:t>
            </a:r>
            <a:r>
              <a:rPr lang="en-US" altLang="zh-CN" sz="2400" b="1" dirty="0"/>
              <a:t>→</a:t>
            </a:r>
            <a:r>
              <a:rPr lang="zh-CN" altLang="en-US" sz="2400" b="1" dirty="0"/>
              <a:t>盐</a:t>
            </a:r>
            <a:r>
              <a:rPr lang="en-US" altLang="zh-CN" sz="2400" b="1" dirty="0"/>
              <a:t>+</a:t>
            </a:r>
            <a:r>
              <a:rPr lang="en-US" altLang="zh-CN" sz="2400" b="1" dirty="0">
                <a:latin typeface="Times New Roman" pitchFamily="18" charset="0"/>
                <a:cs typeface="Times New Roman" pitchFamily="18" charset="0"/>
              </a:rPr>
              <a:t>Y</a:t>
            </a:r>
            <a:r>
              <a:rPr lang="en-US" altLang="zh-CN" sz="2400" b="1" dirty="0"/>
              <a:t>”</a:t>
            </a:r>
            <a:r>
              <a:rPr lang="zh-CN" altLang="en-US" sz="2400" b="1" dirty="0"/>
              <a:t>这种表达式进行整理。下列小明的观点错误的是</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p:txBody>
      </p:sp>
      <p:sp>
        <p:nvSpPr>
          <p:cNvPr id="14" name="矩形 13"/>
          <p:cNvSpPr/>
          <p:nvPr/>
        </p:nvSpPr>
        <p:spPr>
          <a:xfrm>
            <a:off x="10754260" y="257950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xmlns="" val="1654973215"/>
              </p:ext>
            </p:extLst>
          </p:nvPr>
        </p:nvGraphicFramePr>
        <p:xfrm>
          <a:off x="1520478" y="3486269"/>
          <a:ext cx="8131522" cy="2812932"/>
        </p:xfrm>
        <a:graphic>
          <a:graphicData uri="http://schemas.openxmlformats.org/drawingml/2006/table">
            <a:tbl>
              <a:tblPr firstRow="1" bandRow="1">
                <a:tableStyleId>{5940675A-B579-460E-94D1-54222C63F5DA}</a:tableStyleId>
              </a:tblPr>
              <a:tblGrid>
                <a:gridCol w="1053389"/>
                <a:gridCol w="1919111"/>
                <a:gridCol w="5159022"/>
              </a:tblGrid>
              <a:tr h="500557">
                <a:tc>
                  <a:txBody>
                    <a:bodyPr/>
                    <a:lstStyle/>
                    <a:p>
                      <a:pPr algn="ctr">
                        <a:lnSpc>
                          <a:spcPct val="100000"/>
                        </a:lnSpc>
                      </a:pPr>
                      <a:r>
                        <a:rPr lang="zh-CN" altLang="en-US" sz="2000" b="1" dirty="0" smtClean="0">
                          <a:latin typeface="Times New Roman" pitchFamily="18" charset="0"/>
                          <a:ea typeface="黑体" pitchFamily="49" charset="-122"/>
                          <a:cs typeface="Times New Roman" pitchFamily="18" charset="0"/>
                        </a:rPr>
                        <a:t>选项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en-US" altLang="zh-CN" sz="2000" b="1" kern="1200" dirty="0" smtClean="0">
                          <a:solidFill>
                            <a:schemeClr val="tx1"/>
                          </a:solidFill>
                          <a:effectLst/>
                          <a:latin typeface="Times New Roman" pitchFamily="18" charset="0"/>
                          <a:ea typeface="黑体" pitchFamily="49" charset="-122"/>
                          <a:cs typeface="Times New Roman" pitchFamily="18" charset="0"/>
                        </a:rPr>
                        <a:t>X</a:t>
                      </a:r>
                      <a:r>
                        <a:rPr lang="zh-CN" altLang="en-US" sz="2000" b="1" kern="1200" dirty="0" smtClean="0">
                          <a:solidFill>
                            <a:schemeClr val="tx1"/>
                          </a:solidFill>
                          <a:effectLst/>
                          <a:latin typeface="Times New Roman" pitchFamily="18" charset="0"/>
                          <a:ea typeface="黑体" pitchFamily="49" charset="-122"/>
                          <a:cs typeface="Times New Roman" pitchFamily="18" charset="0"/>
                        </a:rPr>
                        <a:t>的物质类别</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zh-CN" altLang="en-US" sz="2000" b="1" kern="1200" dirty="0" smtClean="0">
                          <a:solidFill>
                            <a:schemeClr val="tx1"/>
                          </a:solidFill>
                          <a:effectLst/>
                          <a:latin typeface="Times New Roman" pitchFamily="18" charset="0"/>
                          <a:ea typeface="黑体" pitchFamily="49" charset="-122"/>
                          <a:cs typeface="Times New Roman" pitchFamily="18" charset="0"/>
                        </a:rPr>
                        <a:t>观点描述</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500557">
                <a:tc>
                  <a:txBody>
                    <a:bodyPr/>
                    <a:lstStyle/>
                    <a:p>
                      <a:pPr algn="ctr">
                        <a:lnSpc>
                          <a:spcPct val="100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A</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zh-CN" altLang="en-US" sz="2000" b="1" dirty="0" smtClean="0">
                          <a:latin typeface="Times New Roman" pitchFamily="18" charset="0"/>
                          <a:cs typeface="Times New Roman" pitchFamily="18" charset="0"/>
                        </a:rPr>
                        <a:t>碱</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zh-CN" altLang="en-US" sz="2000" b="1" kern="1200" dirty="0" smtClean="0">
                          <a:solidFill>
                            <a:schemeClr val="tx1"/>
                          </a:solidFill>
                          <a:effectLst/>
                          <a:latin typeface="Times New Roman" pitchFamily="18" charset="0"/>
                          <a:ea typeface="+mn-ea"/>
                          <a:cs typeface="Times New Roman" pitchFamily="18" charset="0"/>
                        </a:rPr>
                        <a:t>若</a:t>
                      </a:r>
                      <a:r>
                        <a:rPr lang="en-US" altLang="zh-CN" sz="2000" b="1" kern="1200" dirty="0" smtClean="0">
                          <a:solidFill>
                            <a:schemeClr val="tx1"/>
                          </a:solidFill>
                          <a:effectLst/>
                          <a:latin typeface="Times New Roman" pitchFamily="18" charset="0"/>
                          <a:ea typeface="+mn-ea"/>
                          <a:cs typeface="Times New Roman" pitchFamily="18" charset="0"/>
                        </a:rPr>
                        <a:t>X</a:t>
                      </a:r>
                      <a:r>
                        <a:rPr lang="zh-CN" altLang="en-US" sz="2000" b="1" kern="1200" dirty="0" smtClean="0">
                          <a:solidFill>
                            <a:schemeClr val="tx1"/>
                          </a:solidFill>
                          <a:effectLst/>
                          <a:latin typeface="Times New Roman" pitchFamily="18" charset="0"/>
                          <a:ea typeface="+mn-ea"/>
                          <a:cs typeface="Times New Roman" pitchFamily="18" charset="0"/>
                        </a:rPr>
                        <a:t>为</a:t>
                      </a:r>
                      <a:r>
                        <a:rPr lang="en-US" altLang="zh-CN" sz="2000" b="1" kern="1200" dirty="0" err="1" smtClean="0">
                          <a:solidFill>
                            <a:schemeClr val="tx1"/>
                          </a:solidFill>
                          <a:effectLst/>
                          <a:latin typeface="Times New Roman" pitchFamily="18" charset="0"/>
                          <a:ea typeface="+mn-ea"/>
                          <a:cs typeface="Times New Roman" pitchFamily="18" charset="0"/>
                        </a:rPr>
                        <a:t>NaOH</a:t>
                      </a:r>
                      <a:r>
                        <a:rPr lang="zh-CN" altLang="en-US" sz="2000" b="1" kern="1200" dirty="0" smtClean="0">
                          <a:solidFill>
                            <a:schemeClr val="tx1"/>
                          </a:solidFill>
                          <a:effectLst/>
                          <a:latin typeface="Times New Roman" pitchFamily="18" charset="0"/>
                          <a:ea typeface="+mn-ea"/>
                          <a:cs typeface="Times New Roman" pitchFamily="18" charset="0"/>
                        </a:rPr>
                        <a:t>，则盐为</a:t>
                      </a:r>
                      <a:r>
                        <a:rPr lang="en-US" altLang="zh-CN" sz="2000" b="1" kern="1200" dirty="0" smtClean="0">
                          <a:solidFill>
                            <a:schemeClr val="tx1"/>
                          </a:solidFill>
                          <a:effectLst/>
                          <a:latin typeface="Times New Roman" pitchFamily="18" charset="0"/>
                          <a:ea typeface="+mn-ea"/>
                          <a:cs typeface="Times New Roman" pitchFamily="18" charset="0"/>
                        </a:rPr>
                        <a:t>Na</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en-US" altLang="zh-CN" sz="2000" b="1" kern="1200" dirty="0" smtClean="0">
                          <a:solidFill>
                            <a:schemeClr val="tx1"/>
                          </a:solidFill>
                          <a:effectLst/>
                          <a:latin typeface="Times New Roman" pitchFamily="18" charset="0"/>
                          <a:ea typeface="+mn-ea"/>
                          <a:cs typeface="Times New Roman" pitchFamily="18" charset="0"/>
                        </a:rPr>
                        <a:t>SO</a:t>
                      </a:r>
                      <a:r>
                        <a:rPr lang="en-US" altLang="zh-CN" sz="2000" b="1" kern="1200" baseline="-25000" dirty="0" smtClean="0">
                          <a:solidFill>
                            <a:schemeClr val="tx1"/>
                          </a:solidFill>
                          <a:effectLst/>
                          <a:latin typeface="Times New Roman" pitchFamily="18" charset="0"/>
                          <a:ea typeface="+mn-ea"/>
                          <a:cs typeface="Times New Roman" pitchFamily="18" charset="0"/>
                        </a:rPr>
                        <a:t>4</a:t>
                      </a:r>
                      <a:endParaRPr lang="zh-CN" altLang="en-US" sz="2000" b="1" baseline="-2500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514407">
                <a:tc>
                  <a:txBody>
                    <a:bodyPr/>
                    <a:lstStyle/>
                    <a:p>
                      <a:pPr algn="ctr">
                        <a:lnSpc>
                          <a:spcPct val="100000"/>
                        </a:lnSpc>
                      </a:pPr>
                      <a:r>
                        <a:rPr lang="en-US" altLang="zh-CN" sz="2000" b="1" dirty="0" smtClean="0">
                          <a:latin typeface="Times New Roman" pitchFamily="18" charset="0"/>
                          <a:ea typeface="宋体" pitchFamily="2" charset="-122"/>
                          <a:cs typeface="Times New Roman" pitchFamily="18" charset="0"/>
                        </a:rPr>
                        <a:t>B</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zh-CN" altLang="en-US" sz="2000" b="1" kern="1200" dirty="0" smtClean="0">
                          <a:solidFill>
                            <a:schemeClr val="tx1"/>
                          </a:solidFill>
                          <a:effectLst/>
                          <a:latin typeface="Times New Roman" pitchFamily="18" charset="0"/>
                          <a:ea typeface="+mn-ea"/>
                          <a:cs typeface="Times New Roman" pitchFamily="18" charset="0"/>
                        </a:rPr>
                        <a:t>金属氧化物</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zh-CN" altLang="zh-CN" sz="2000" b="1" kern="1200" dirty="0" smtClean="0">
                          <a:solidFill>
                            <a:schemeClr val="tx1"/>
                          </a:solidFill>
                          <a:effectLst/>
                          <a:latin typeface="Times New Roman" pitchFamily="18" charset="0"/>
                          <a:ea typeface="+mn-ea"/>
                          <a:cs typeface="Times New Roman" pitchFamily="18" charset="0"/>
                        </a:rPr>
                        <a:t>若</a:t>
                      </a:r>
                      <a:r>
                        <a:rPr lang="en-US" altLang="zh-CN" sz="2000" b="1" kern="1200" dirty="0" smtClean="0">
                          <a:solidFill>
                            <a:schemeClr val="tx1"/>
                          </a:solidFill>
                          <a:effectLst/>
                          <a:latin typeface="Times New Roman" pitchFamily="18" charset="0"/>
                          <a:ea typeface="+mn-ea"/>
                          <a:cs typeface="Times New Roman" pitchFamily="18" charset="0"/>
                        </a:rPr>
                        <a:t>X</a:t>
                      </a:r>
                      <a:r>
                        <a:rPr lang="zh-CN" altLang="zh-CN" sz="2000" b="1" kern="1200" dirty="0" smtClean="0">
                          <a:solidFill>
                            <a:schemeClr val="tx1"/>
                          </a:solidFill>
                          <a:effectLst/>
                          <a:latin typeface="Times New Roman" pitchFamily="18" charset="0"/>
                          <a:ea typeface="+mn-ea"/>
                          <a:cs typeface="Times New Roman" pitchFamily="18" charset="0"/>
                        </a:rPr>
                        <a:t>为</a:t>
                      </a:r>
                      <a:r>
                        <a:rPr lang="en-US" altLang="zh-CN" sz="2000" b="1" kern="1200" dirty="0" smtClean="0">
                          <a:solidFill>
                            <a:schemeClr val="tx1"/>
                          </a:solidFill>
                          <a:effectLst/>
                          <a:latin typeface="Times New Roman" pitchFamily="18" charset="0"/>
                          <a:ea typeface="+mn-ea"/>
                          <a:cs typeface="Times New Roman" pitchFamily="18" charset="0"/>
                        </a:rPr>
                        <a:t>Fe</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en-US" altLang="zh-CN" sz="2000" b="1" kern="1200" dirty="0" smtClean="0">
                          <a:solidFill>
                            <a:schemeClr val="tx1"/>
                          </a:solidFill>
                          <a:effectLst/>
                          <a:latin typeface="Times New Roman" pitchFamily="18" charset="0"/>
                          <a:ea typeface="+mn-ea"/>
                          <a:cs typeface="Times New Roman" pitchFamily="18" charset="0"/>
                        </a:rPr>
                        <a:t>O</a:t>
                      </a:r>
                      <a:r>
                        <a:rPr lang="en-US" altLang="zh-CN" sz="2000" b="1" kern="1200" baseline="-25000" dirty="0" smtClean="0">
                          <a:solidFill>
                            <a:schemeClr val="tx1"/>
                          </a:solidFill>
                          <a:effectLst/>
                          <a:latin typeface="Times New Roman" pitchFamily="18" charset="0"/>
                          <a:ea typeface="+mn-ea"/>
                          <a:cs typeface="Times New Roman" pitchFamily="18" charset="0"/>
                        </a:rPr>
                        <a:t>3</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则盐为</a:t>
                      </a:r>
                      <a:r>
                        <a:rPr lang="en-US" altLang="zh-CN" sz="2000" b="1" kern="1200" dirty="0" smtClean="0">
                          <a:solidFill>
                            <a:schemeClr val="tx1"/>
                          </a:solidFill>
                          <a:effectLst/>
                          <a:latin typeface="Times New Roman" pitchFamily="18" charset="0"/>
                          <a:ea typeface="+mn-ea"/>
                          <a:cs typeface="Times New Roman" pitchFamily="18" charset="0"/>
                        </a:rPr>
                        <a:t>FeSO</a:t>
                      </a:r>
                      <a:r>
                        <a:rPr lang="en-US" altLang="zh-CN" sz="2000" b="1" kern="1200" baseline="-25000" dirty="0" smtClean="0">
                          <a:solidFill>
                            <a:schemeClr val="tx1"/>
                          </a:solidFill>
                          <a:effectLst/>
                          <a:latin typeface="Times New Roman" pitchFamily="18" charset="0"/>
                          <a:ea typeface="+mn-ea"/>
                          <a:cs typeface="Times New Roman" pitchFamily="18" charset="0"/>
                        </a:rPr>
                        <a:t>4</a:t>
                      </a:r>
                      <a:endParaRPr lang="zh-CN" altLang="en-US" sz="2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783004">
                <a:tc>
                  <a:txBody>
                    <a:bodyPr/>
                    <a:lstStyle/>
                    <a:p>
                      <a:pPr algn="ctr">
                        <a:lnSpc>
                          <a:spcPct val="100000"/>
                        </a:lnSpc>
                      </a:pPr>
                      <a:r>
                        <a:rPr lang="en-US" altLang="zh-CN" sz="2000" b="1" dirty="0" smtClean="0">
                          <a:latin typeface="Times New Roman" pitchFamily="18" charset="0"/>
                          <a:ea typeface="宋体" pitchFamily="2" charset="-122"/>
                          <a:cs typeface="Times New Roman" pitchFamily="18" charset="0"/>
                        </a:rPr>
                        <a:t>C</a:t>
                      </a:r>
                      <a:endParaRPr lang="zh-CN" altLang="en-US" sz="2000" b="1" dirty="0" smtClean="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pPr>
                      <a:r>
                        <a:rPr lang="zh-CN" altLang="en-US" sz="2000" b="1" kern="1200" dirty="0" smtClean="0">
                          <a:solidFill>
                            <a:schemeClr val="tx1"/>
                          </a:solidFill>
                          <a:effectLst/>
                          <a:latin typeface="Times New Roman" pitchFamily="18" charset="0"/>
                          <a:ea typeface="+mn-ea"/>
                          <a:cs typeface="Times New Roman" pitchFamily="18" charset="0"/>
                        </a:rPr>
                        <a:t>盐</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zh-CN" altLang="zh-CN" sz="2000" b="1" kern="1200" dirty="0" smtClean="0">
                          <a:solidFill>
                            <a:schemeClr val="tx1"/>
                          </a:solidFill>
                          <a:effectLst/>
                          <a:latin typeface="Times New Roman" pitchFamily="18" charset="0"/>
                          <a:ea typeface="+mn-ea"/>
                          <a:cs typeface="Times New Roman" pitchFamily="18" charset="0"/>
                        </a:rPr>
                        <a:t>若</a:t>
                      </a:r>
                      <a:r>
                        <a:rPr lang="en-US" altLang="zh-CN" sz="2000" b="1" kern="1200" dirty="0" smtClean="0">
                          <a:solidFill>
                            <a:schemeClr val="tx1"/>
                          </a:solidFill>
                          <a:effectLst/>
                          <a:latin typeface="Times New Roman" pitchFamily="18" charset="0"/>
                          <a:ea typeface="+mn-ea"/>
                          <a:cs typeface="Times New Roman" pitchFamily="18" charset="0"/>
                        </a:rPr>
                        <a:t>X</a:t>
                      </a:r>
                      <a:r>
                        <a:rPr lang="zh-CN" altLang="zh-CN" sz="2000" b="1" kern="1200" dirty="0" smtClean="0">
                          <a:solidFill>
                            <a:schemeClr val="tx1"/>
                          </a:solidFill>
                          <a:effectLst/>
                          <a:latin typeface="Times New Roman" pitchFamily="18" charset="0"/>
                          <a:ea typeface="+mn-ea"/>
                          <a:cs typeface="Times New Roman" pitchFamily="18" charset="0"/>
                        </a:rPr>
                        <a:t>为</a:t>
                      </a:r>
                      <a:r>
                        <a:rPr lang="en-US" altLang="zh-CN" sz="2000" b="1" kern="1200" dirty="0" smtClean="0">
                          <a:solidFill>
                            <a:schemeClr val="tx1"/>
                          </a:solidFill>
                          <a:effectLst/>
                          <a:latin typeface="Times New Roman" pitchFamily="18" charset="0"/>
                          <a:ea typeface="+mn-ea"/>
                          <a:cs typeface="Times New Roman" pitchFamily="18" charset="0"/>
                        </a:rPr>
                        <a:t>BaCl</a:t>
                      </a:r>
                      <a:r>
                        <a:rPr lang="en-US" altLang="zh-CN" sz="2000" b="1" kern="1200" baseline="-25000" dirty="0" smtClean="0">
                          <a:solidFill>
                            <a:schemeClr val="tx1"/>
                          </a:solidFill>
                          <a:effectLst/>
                          <a:latin typeface="Times New Roman" pitchFamily="18" charset="0"/>
                          <a:ea typeface="+mn-ea"/>
                          <a:cs typeface="Times New Roman" pitchFamily="18" charset="0"/>
                        </a:rPr>
                        <a:t>2</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则生成白色沉淀</a:t>
                      </a:r>
                      <a:endParaRPr lang="zh-CN" altLang="en-US" sz="2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r h="514407">
                <a:tc>
                  <a:txBody>
                    <a:bodyPr/>
                    <a:lstStyle/>
                    <a:p>
                      <a:pPr algn="ctr">
                        <a:lnSpc>
                          <a:spcPct val="100000"/>
                        </a:lnSpc>
                      </a:pPr>
                      <a:r>
                        <a:rPr lang="en-US" altLang="zh-CN" sz="2000" b="1" dirty="0" smtClean="0">
                          <a:latin typeface="Times New Roman" pitchFamily="18" charset="0"/>
                          <a:ea typeface="宋体" pitchFamily="2" charset="-122"/>
                          <a:cs typeface="Times New Roman" pitchFamily="18" charset="0"/>
                        </a:rPr>
                        <a:t>D</a:t>
                      </a:r>
                      <a:endParaRPr lang="zh-CN" altLang="en-US" sz="2000" b="1" dirty="0" smtClean="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spcAft>
                          <a:spcPts val="0"/>
                        </a:spcAft>
                      </a:pPr>
                      <a:r>
                        <a:rPr lang="zh-CN" altLang="en-US" sz="2000" b="1" dirty="0" smtClean="0">
                          <a:solidFill>
                            <a:srgbClr val="000000"/>
                          </a:solidFill>
                          <a:effectLst/>
                          <a:latin typeface="Times New Roman" pitchFamily="18" charset="0"/>
                          <a:ea typeface="方正书宋_GBK"/>
                          <a:cs typeface="Times New Roman" pitchFamily="18" charset="0"/>
                        </a:rPr>
                        <a:t>金属</a:t>
                      </a:r>
                      <a:endParaRPr lang="zh-CN" sz="2000" b="1" dirty="0">
                        <a:solidFill>
                          <a:srgbClr val="000000"/>
                        </a:solidFill>
                        <a:effectLst/>
                        <a:latin typeface="Times New Roman" pitchFamily="18" charset="0"/>
                        <a:ea typeface="方正书宋_GBK"/>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pPr>
                      <a:r>
                        <a:rPr lang="zh-CN" altLang="zh-CN" sz="2000" b="1" kern="1200" dirty="0" smtClean="0">
                          <a:solidFill>
                            <a:schemeClr val="tx1"/>
                          </a:solidFill>
                          <a:effectLst/>
                          <a:latin typeface="Times New Roman" pitchFamily="18" charset="0"/>
                          <a:ea typeface="+mn-ea"/>
                          <a:cs typeface="Times New Roman" pitchFamily="18" charset="0"/>
                        </a:rPr>
                        <a:t>若</a:t>
                      </a:r>
                      <a:r>
                        <a:rPr lang="en-US" altLang="zh-CN" sz="2000" b="1" kern="1200" dirty="0" smtClean="0">
                          <a:solidFill>
                            <a:schemeClr val="tx1"/>
                          </a:solidFill>
                          <a:effectLst/>
                          <a:latin typeface="Times New Roman" pitchFamily="18" charset="0"/>
                          <a:ea typeface="+mn-ea"/>
                          <a:cs typeface="Times New Roman" pitchFamily="18" charset="0"/>
                        </a:rPr>
                        <a:t>X</a:t>
                      </a:r>
                      <a:r>
                        <a:rPr lang="zh-CN" altLang="zh-CN" sz="2000" b="1" kern="1200" dirty="0" smtClean="0">
                          <a:solidFill>
                            <a:schemeClr val="tx1"/>
                          </a:solidFill>
                          <a:effectLst/>
                          <a:latin typeface="Times New Roman" pitchFamily="18" charset="0"/>
                          <a:ea typeface="+mn-ea"/>
                          <a:cs typeface="Times New Roman" pitchFamily="18" charset="0"/>
                        </a:rPr>
                        <a:t>为</a:t>
                      </a:r>
                      <a:r>
                        <a:rPr lang="en-US" altLang="zh-CN" sz="2000" b="1" kern="1200" dirty="0" smtClean="0">
                          <a:solidFill>
                            <a:schemeClr val="tx1"/>
                          </a:solidFill>
                          <a:effectLst/>
                          <a:latin typeface="Times New Roman" pitchFamily="18" charset="0"/>
                          <a:ea typeface="+mn-ea"/>
                          <a:cs typeface="Times New Roman" pitchFamily="18" charset="0"/>
                        </a:rPr>
                        <a:t>Zn</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则反应能够发生</a:t>
                      </a:r>
                      <a:endParaRPr lang="zh-CN" altLang="en-US" sz="2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tcPr>
                </a:tc>
              </a:tr>
            </a:tbl>
          </a:graphicData>
        </a:graphic>
      </p:graphicFrame>
    </p:spTree>
    <p:extLst>
      <p:ext uri="{BB962C8B-B14F-4D97-AF65-F5344CB8AC3E}">
        <p14:creationId xmlns:p14="http://schemas.microsoft.com/office/powerpoint/2010/main" xmlns="" val="297057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475842"/>
            <a:ext cx="5613066" cy="627895"/>
            <a:chOff x="1034884" y="629878"/>
            <a:chExt cx="5613066" cy="627895"/>
          </a:xfrm>
        </p:grpSpPr>
        <p:sp>
          <p:nvSpPr>
            <p:cNvPr id="17" name="圆角矩形 6">
              <a:hlinkClick r:id="rId4" action="ppaction://hlinksldjump"/>
            </p:cNvPr>
            <p:cNvSpPr/>
            <p:nvPr>
              <p:custDataLst>
                <p:tags r:id="rId1"/>
              </p:custDataLst>
            </p:nvPr>
          </p:nvSpPr>
          <p:spPr>
            <a:xfrm flipH="1">
              <a:off x="2642681" y="664479"/>
              <a:ext cx="4005269"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常见碱的性质与用途</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题型三</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2231844"/>
            <a:ext cx="10984232"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石家庄十八县模拟）</a:t>
            </a:r>
            <a:r>
              <a:rPr lang="zh-CN" altLang="en-US" sz="2400" b="1" dirty="0">
                <a:latin typeface="Times New Roman" pitchFamily="18" charset="0"/>
                <a:ea typeface="宋体" pitchFamily="2" charset="-122"/>
                <a:cs typeface="Times New Roman" pitchFamily="18" charset="0"/>
              </a:rPr>
              <a:t>为探究</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确实能与</a:t>
            </a:r>
            <a:r>
              <a:rPr lang="en-US" altLang="zh-CN" sz="2400" b="1" dirty="0" err="1">
                <a:latin typeface="Times New Roman" pitchFamily="18" charset="0"/>
                <a:ea typeface="宋体" pitchFamily="2" charset="-122"/>
                <a:cs typeface="Times New Roman" pitchFamily="18" charset="0"/>
              </a:rPr>
              <a:t>NaOH</a:t>
            </a:r>
            <a:r>
              <a:rPr lang="zh-CN" altLang="en-US" sz="2400" b="1" dirty="0">
                <a:latin typeface="Times New Roman" pitchFamily="18" charset="0"/>
                <a:ea typeface="宋体" pitchFamily="2" charset="-122"/>
                <a:cs typeface="Times New Roman" pitchFamily="18" charset="0"/>
              </a:rPr>
              <a:t>发生</a:t>
            </a:r>
            <a:r>
              <a:rPr lang="zh-CN" altLang="en-US" sz="2400" b="1" dirty="0" smtClean="0">
                <a:latin typeface="Times New Roman" pitchFamily="18" charset="0"/>
                <a:ea typeface="宋体" pitchFamily="2" charset="-122"/>
                <a:cs typeface="Times New Roman" pitchFamily="18" charset="0"/>
              </a:rPr>
              <a:t>化学反应，小</a:t>
            </a:r>
            <a:r>
              <a:rPr lang="zh-CN" altLang="en-US" sz="2400" b="1" dirty="0">
                <a:latin typeface="Times New Roman" pitchFamily="18" charset="0"/>
                <a:ea typeface="宋体" pitchFamily="2" charset="-122"/>
                <a:cs typeface="Times New Roman" pitchFamily="18" charset="0"/>
              </a:rPr>
              <a:t>明同学选用了如图装置进行实验。请回答下列</a:t>
            </a:r>
            <a:r>
              <a:rPr lang="zh-CN" altLang="en-US" sz="2400" b="1" dirty="0" smtClean="0">
                <a:latin typeface="Times New Roman" pitchFamily="18" charset="0"/>
                <a:ea typeface="宋体" pitchFamily="2" charset="-122"/>
                <a:cs typeface="Times New Roman" pitchFamily="18" charset="0"/>
              </a:rPr>
              <a:t>问题：</a:t>
            </a:r>
            <a:endParaRPr lang="en-US" altLang="zh-CN" sz="2400" b="1" dirty="0" smtClean="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719999" y="3316254"/>
            <a:ext cx="7701512"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将</a:t>
            </a:r>
            <a:r>
              <a:rPr lang="zh-CN" altLang="zh-CN" sz="2400" b="1" dirty="0">
                <a:latin typeface="Times New Roman" pitchFamily="18" charset="0"/>
                <a:cs typeface="Times New Roman" pitchFamily="18" charset="0"/>
              </a:rPr>
              <a:t>氢氧化钠加入锥形瓶后打开止水</a:t>
            </a:r>
            <a:r>
              <a:rPr lang="zh-CN" altLang="zh-CN" sz="2400" b="1" dirty="0" smtClean="0">
                <a:latin typeface="Times New Roman" pitchFamily="18" charset="0"/>
                <a:cs typeface="Times New Roman" pitchFamily="18" charset="0"/>
              </a:rPr>
              <a:t>夹</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可以</a:t>
            </a:r>
            <a:r>
              <a:rPr lang="zh-CN" altLang="zh-CN" sz="2400" b="1" dirty="0">
                <a:latin typeface="Times New Roman" pitchFamily="18" charset="0"/>
                <a:cs typeface="Times New Roman" pitchFamily="18" charset="0"/>
              </a:rPr>
              <a:t>观察到</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产生</a:t>
            </a:r>
            <a:r>
              <a:rPr lang="zh-CN" altLang="zh-CN" sz="2400" b="1" dirty="0">
                <a:latin typeface="Times New Roman" pitchFamily="18" charset="0"/>
                <a:cs typeface="Times New Roman" pitchFamily="18" charset="0"/>
              </a:rPr>
              <a:t>该现象的原因用化学方程式表示为</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小</a:t>
            </a:r>
            <a:r>
              <a:rPr lang="zh-CN" altLang="zh-CN" sz="2400" b="1" dirty="0">
                <a:latin typeface="Times New Roman" pitchFamily="18" charset="0"/>
                <a:cs typeface="Times New Roman" pitchFamily="18" charset="0"/>
              </a:rPr>
              <a:t>芳同学对该实验的准确性提出</a:t>
            </a:r>
            <a:r>
              <a:rPr lang="zh-CN" altLang="zh-CN" sz="2400" b="1" dirty="0" smtClean="0">
                <a:latin typeface="Times New Roman" pitchFamily="18" charset="0"/>
                <a:cs typeface="Times New Roman" pitchFamily="18" charset="0"/>
              </a:rPr>
              <a:t>疑义</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她</a:t>
            </a:r>
            <a:r>
              <a:rPr lang="zh-CN" altLang="zh-CN" sz="2400" b="1" dirty="0">
                <a:latin typeface="Times New Roman" pitchFamily="18" charset="0"/>
                <a:cs typeface="Times New Roman" pitchFamily="18" charset="0"/>
              </a:rPr>
              <a:t>的理由是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pic>
        <p:nvPicPr>
          <p:cNvPr id="14" name="XD+82.eps" descr="id:2147504366;FounderCES"/>
          <p:cNvPicPr>
            <a:picLocks noChangeAspect="1"/>
          </p:cNvPicPr>
          <p:nvPr/>
        </p:nvPicPr>
        <p:blipFill>
          <a:blip r:embed="rId6"/>
          <a:stretch>
            <a:fillRect/>
          </a:stretch>
        </p:blipFill>
        <p:spPr>
          <a:xfrm>
            <a:off x="9007809" y="3671036"/>
            <a:ext cx="2325514" cy="2271366"/>
          </a:xfrm>
          <a:prstGeom prst="rect">
            <a:avLst/>
          </a:prstGeom>
        </p:spPr>
      </p:pic>
      <p:sp>
        <p:nvSpPr>
          <p:cNvPr id="15" name="TextBox 14"/>
          <p:cNvSpPr txBox="1"/>
          <p:nvPr/>
        </p:nvSpPr>
        <p:spPr>
          <a:xfrm>
            <a:off x="1499884" y="3941151"/>
            <a:ext cx="265970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水倒流到锥形瓶内</a:t>
            </a:r>
          </a:p>
        </p:txBody>
      </p:sp>
      <mc:AlternateContent xmlns:mc="http://schemas.openxmlformats.org/markup-compatibility/2006">
        <mc:Choice xmlns:a14="http://schemas.microsoft.com/office/drawing/2010/main" xmlns="" Requires="a14">
          <p:sp>
            <p:nvSpPr>
              <p:cNvPr id="21" name="TextBox 20"/>
              <p:cNvSpPr txBox="1"/>
              <p:nvPr/>
            </p:nvSpPr>
            <p:spPr>
              <a:xfrm>
                <a:off x="1420976" y="5037032"/>
                <a:ext cx="4421403" cy="465064"/>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+2NaOH</a:t>
                </a:r>
                <a:r>
                  <a:rPr lang="en-US" altLang="zh-CN" sz="2400" b="1" dirty="0">
                    <a:solidFill>
                      <a:srgbClr val="FF0000"/>
                    </a:solidFill>
                    <a:ea typeface="宋体" panose="02010600030101010101" pitchFamily="2" charset="-122"/>
                    <a:cs typeface="Cambria Math" panose="02040503050406030204"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cs typeface="Times New Roman" pitchFamily="18" charset="0"/>
                  </a:rPr>
                  <a:t> 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1" name="TextBox 20"/>
              <p:cNvSpPr txBox="1">
                <a:spLocks noRot="1" noChangeAspect="1" noMove="1" noResize="1" noEditPoints="1" noAdjustHandles="1" noChangeArrowheads="1" noChangeShapeType="1" noTextEdit="1"/>
              </p:cNvSpPr>
              <p:nvPr/>
            </p:nvSpPr>
            <p:spPr>
              <a:xfrm>
                <a:off x="1420976" y="5037032"/>
                <a:ext cx="4421403" cy="465064"/>
              </a:xfrm>
              <a:prstGeom prst="rect">
                <a:avLst/>
              </a:prstGeom>
              <a:blipFill rotWithShape="1">
                <a:blip r:embed="rId7"/>
                <a:stretch>
                  <a:fillRect l="-2069" t="-15584" r="-276" b="-22078"/>
                </a:stretch>
              </a:blipFill>
            </p:spPr>
            <p:txBody>
              <a:bodyPr/>
              <a:lstStyle/>
              <a:p>
                <a:r>
                  <a:rPr lang="zh-CN" altLang="en-US">
                    <a:noFill/>
                  </a:rPr>
                  <a:t> </a:t>
                </a:r>
              </a:p>
            </p:txBody>
          </p:sp>
        </mc:Fallback>
      </mc:AlternateContent>
      <p:sp>
        <p:nvSpPr>
          <p:cNvPr id="22" name="TextBox 21"/>
          <p:cNvSpPr txBox="1"/>
          <p:nvPr/>
        </p:nvSpPr>
        <p:spPr>
          <a:xfrm>
            <a:off x="1261278" y="6131195"/>
            <a:ext cx="6681637"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二氧化碳能溶于</a:t>
            </a:r>
            <a:r>
              <a:rPr lang="zh-CN" altLang="en-US" sz="2400" b="1" dirty="0" smtClean="0">
                <a:solidFill>
                  <a:srgbClr val="FF0000"/>
                </a:solidFill>
                <a:latin typeface="宋体" pitchFamily="2" charset="-122"/>
                <a:ea typeface="宋体" pitchFamily="2" charset="-122"/>
                <a:cs typeface="Times New Roman" pitchFamily="18" charset="0"/>
              </a:rPr>
              <a:t>水，还</a:t>
            </a:r>
            <a:r>
              <a:rPr lang="zh-CN" altLang="en-US" sz="2400" b="1" dirty="0">
                <a:solidFill>
                  <a:srgbClr val="FF0000"/>
                </a:solidFill>
                <a:latin typeface="宋体" pitchFamily="2" charset="-122"/>
                <a:ea typeface="宋体" pitchFamily="2" charset="-122"/>
                <a:cs typeface="Times New Roman" pitchFamily="18" charset="0"/>
              </a:rPr>
              <a:t>能与水反应产生类似现象</a:t>
            </a:r>
          </a:p>
        </p:txBody>
      </p:sp>
    </p:spTree>
    <p:extLst>
      <p:ext uri="{BB962C8B-B14F-4D97-AF65-F5344CB8AC3E}">
        <p14:creationId xmlns:p14="http://schemas.microsoft.com/office/powerpoint/2010/main" xmlns="" val="215387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animBg="1"/>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1200" y="1984891"/>
            <a:ext cx="10840356"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4.【2015</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30</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根据如图所示的实验回答问题</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a:latin typeface="Times New Roman" pitchFamily="18" charset="0"/>
                <a:ea typeface="宋体" pitchFamily="2" charset="-122"/>
                <a:cs typeface="Times New Roman" pitchFamily="18" charset="0"/>
              </a:rPr>
              <a:t>实验验证了氢氧化钙具有</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的化学性质。</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8" name="1704.eps" descr="id:2147504111;FounderCES"/>
          <p:cNvPicPr>
            <a:picLocks noChangeAspect="1"/>
          </p:cNvPicPr>
          <p:nvPr/>
        </p:nvPicPr>
        <p:blipFill>
          <a:blip r:embed="rId4"/>
          <a:stretch>
            <a:fillRect/>
          </a:stretch>
        </p:blipFill>
        <p:spPr>
          <a:xfrm>
            <a:off x="3621551" y="2901246"/>
            <a:ext cx="5019654" cy="1326442"/>
          </a:xfrm>
          <a:prstGeom prst="rect">
            <a:avLst/>
          </a:prstGeom>
        </p:spPr>
      </p:pic>
      <p:sp>
        <p:nvSpPr>
          <p:cNvPr id="9" name="TextBox 8"/>
          <p:cNvSpPr txBox="1"/>
          <p:nvPr/>
        </p:nvSpPr>
        <p:spPr>
          <a:xfrm>
            <a:off x="4699926" y="4796569"/>
            <a:ext cx="265970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能使酚酞溶液变红</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0" name="TextBox 9"/>
          <p:cNvSpPr txBox="1"/>
          <p:nvPr/>
        </p:nvSpPr>
        <p:spPr>
          <a:xfrm>
            <a:off x="8448301" y="4800290"/>
            <a:ext cx="2350323"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能与稀盐酸反应</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197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32605"/>
            <a:ext cx="10749511"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氢氧化钠溶解时放出</a:t>
            </a:r>
            <a:r>
              <a:rPr lang="zh-CN" altLang="en-US" sz="2400" b="1" dirty="0" smtClean="0">
                <a:latin typeface="Times New Roman" pitchFamily="18" charset="0"/>
                <a:ea typeface="宋体" pitchFamily="2" charset="-122"/>
                <a:cs typeface="Times New Roman" pitchFamily="18" charset="0"/>
              </a:rPr>
              <a:t>热量，且</a:t>
            </a:r>
            <a:r>
              <a:rPr lang="zh-CN" altLang="en-US" sz="2400" b="1" dirty="0">
                <a:latin typeface="Times New Roman" pitchFamily="18" charset="0"/>
                <a:ea typeface="宋体" pitchFamily="2" charset="-122"/>
                <a:cs typeface="Times New Roman" pitchFamily="18" charset="0"/>
              </a:rPr>
              <a:t>溶解度随温度升高而</a:t>
            </a:r>
            <a:r>
              <a:rPr lang="zh-CN" altLang="en-US" sz="2400" b="1" dirty="0" smtClean="0">
                <a:latin typeface="Times New Roman" pitchFamily="18" charset="0"/>
                <a:ea typeface="宋体" pitchFamily="2" charset="-122"/>
                <a:cs typeface="Times New Roman" pitchFamily="18" charset="0"/>
              </a:rPr>
              <a:t>增大，易潮解，称</a:t>
            </a:r>
            <a:r>
              <a:rPr lang="zh-CN" altLang="en-US" sz="2400" b="1" dirty="0">
                <a:latin typeface="Times New Roman" pitchFamily="18" charset="0"/>
                <a:ea typeface="宋体" pitchFamily="2" charset="-122"/>
                <a:cs typeface="Times New Roman" pitchFamily="18" charset="0"/>
              </a:rPr>
              <a:t>取氢氧化钠固体时应该置于烧杯等玻璃容器</a:t>
            </a:r>
            <a:r>
              <a:rPr lang="zh-CN" altLang="en-US" sz="2400" b="1" dirty="0" smtClean="0">
                <a:latin typeface="Times New Roman" pitchFamily="18" charset="0"/>
                <a:ea typeface="宋体" pitchFamily="2" charset="-122"/>
                <a:cs typeface="Times New Roman" pitchFamily="18" charset="0"/>
              </a:rPr>
              <a:t>中；氢</a:t>
            </a:r>
            <a:r>
              <a:rPr lang="zh-CN" altLang="en-US" sz="2400" b="1" dirty="0">
                <a:latin typeface="Times New Roman" pitchFamily="18" charset="0"/>
                <a:ea typeface="宋体" pitchFamily="2" charset="-122"/>
                <a:cs typeface="Times New Roman" pitchFamily="18" charset="0"/>
              </a:rPr>
              <a:t>氧化钙微溶于</a:t>
            </a:r>
            <a:r>
              <a:rPr lang="zh-CN" altLang="en-US" sz="2400" b="1" dirty="0" smtClean="0">
                <a:latin typeface="Times New Roman" pitchFamily="18" charset="0"/>
                <a:ea typeface="宋体" pitchFamily="2" charset="-122"/>
                <a:cs typeface="Times New Roman" pitchFamily="18" charset="0"/>
              </a:rPr>
              <a:t>水，溶解度</a:t>
            </a:r>
            <a:r>
              <a:rPr lang="zh-CN" altLang="en-US" sz="2400" b="1" dirty="0">
                <a:latin typeface="Times New Roman" pitchFamily="18" charset="0"/>
                <a:ea typeface="宋体" pitchFamily="2" charset="-122"/>
                <a:cs typeface="Times New Roman" pitchFamily="18" charset="0"/>
              </a:rPr>
              <a:t>随温度升高而减小。</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）不同</a:t>
            </a:r>
            <a:r>
              <a:rPr lang="zh-CN" altLang="en-US" sz="2400" b="1" dirty="0">
                <a:latin typeface="Times New Roman" pitchFamily="18" charset="0"/>
                <a:ea typeface="宋体" pitchFamily="2" charset="-122"/>
                <a:cs typeface="Times New Roman" pitchFamily="18" charset="0"/>
              </a:rPr>
              <a:t>的碱的溶液中都有大量的氢氧根</a:t>
            </a:r>
            <a:r>
              <a:rPr lang="zh-CN" altLang="en-US" sz="2400" b="1" dirty="0" smtClean="0">
                <a:latin typeface="Times New Roman" pitchFamily="18" charset="0"/>
                <a:ea typeface="宋体" pitchFamily="2" charset="-122"/>
                <a:cs typeface="Times New Roman" pitchFamily="18" charset="0"/>
              </a:rPr>
              <a:t>离子，所以</a:t>
            </a:r>
            <a:r>
              <a:rPr lang="zh-CN" altLang="en-US" sz="2400" b="1" dirty="0">
                <a:latin typeface="Times New Roman" pitchFamily="18" charset="0"/>
                <a:ea typeface="宋体" pitchFamily="2" charset="-122"/>
                <a:cs typeface="Times New Roman" pitchFamily="18" charset="0"/>
              </a:rPr>
              <a:t>不同的碱具有相似的</a:t>
            </a:r>
            <a:r>
              <a:rPr lang="zh-CN" altLang="en-US" sz="2400" b="1" dirty="0" smtClean="0">
                <a:latin typeface="Times New Roman" pitchFamily="18" charset="0"/>
                <a:ea typeface="宋体" pitchFamily="2" charset="-122"/>
                <a:cs typeface="Times New Roman" pitchFamily="18" charset="0"/>
              </a:rPr>
              <a:t>化学性质，但</a:t>
            </a:r>
            <a:r>
              <a:rPr lang="zh-CN" altLang="en-US" sz="2400" b="1" dirty="0">
                <a:latin typeface="Times New Roman" pitchFamily="18" charset="0"/>
                <a:ea typeface="宋体" pitchFamily="2" charset="-122"/>
                <a:cs typeface="Times New Roman" pitchFamily="18" charset="0"/>
              </a:rPr>
              <a:t>由于不同的碱解离出的阳离子</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金属离子或铵根离子</a:t>
            </a:r>
            <a:r>
              <a:rPr lang="en-US" altLang="zh-CN" sz="2400" b="1" dirty="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不同，碱</a:t>
            </a:r>
            <a:r>
              <a:rPr lang="zh-CN" altLang="en-US" sz="2400" b="1" dirty="0">
                <a:latin typeface="宋体" pitchFamily="2" charset="-122"/>
                <a:ea typeface="宋体" pitchFamily="2" charset="-122"/>
                <a:cs typeface="Times New Roman" pitchFamily="18" charset="0"/>
              </a:rPr>
              <a:t>的化学性质不完全相同</a:t>
            </a:r>
            <a:r>
              <a:rPr lang="zh-CN" altLang="en-US" sz="2400" b="1" dirty="0" smtClean="0">
                <a:latin typeface="宋体" pitchFamily="2" charset="-122"/>
                <a:ea typeface="宋体" pitchFamily="2" charset="-122"/>
                <a:cs typeface="Times New Roman" pitchFamily="18" charset="0"/>
              </a:rPr>
              <a:t>。</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70933220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069674"/>
            <a:ext cx="10749511" cy="3416320"/>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）氢</a:t>
            </a:r>
            <a:r>
              <a:rPr lang="zh-CN" altLang="en-US" sz="2400" b="1" dirty="0">
                <a:latin typeface="Times New Roman" pitchFamily="18" charset="0"/>
                <a:ea typeface="宋体" pitchFamily="2" charset="-122"/>
                <a:cs typeface="Times New Roman" pitchFamily="18" charset="0"/>
              </a:rPr>
              <a:t>氧化钠与二氧化碳</a:t>
            </a:r>
            <a:r>
              <a:rPr lang="zh-CN" altLang="en-US" sz="2400" b="1" dirty="0" smtClean="0">
                <a:latin typeface="Times New Roman" pitchFamily="18" charset="0"/>
                <a:ea typeface="宋体" pitchFamily="2" charset="-122"/>
                <a:cs typeface="Times New Roman" pitchFamily="18" charset="0"/>
              </a:rPr>
              <a:t>反应，无</a:t>
            </a:r>
            <a:r>
              <a:rPr lang="zh-CN" altLang="en-US" sz="2400" b="1" dirty="0">
                <a:latin typeface="Times New Roman" pitchFamily="18" charset="0"/>
                <a:ea typeface="宋体" pitchFamily="2" charset="-122"/>
                <a:cs typeface="Times New Roman" pitchFamily="18" charset="0"/>
              </a:rPr>
              <a:t>明显</a:t>
            </a:r>
            <a:r>
              <a:rPr lang="zh-CN" altLang="en-US" sz="2400" b="1" dirty="0" smtClean="0">
                <a:latin typeface="Times New Roman" pitchFamily="18" charset="0"/>
                <a:ea typeface="宋体" pitchFamily="2" charset="-122"/>
                <a:cs typeface="Times New Roman" pitchFamily="18" charset="0"/>
              </a:rPr>
              <a:t>现象，为</a:t>
            </a:r>
            <a:r>
              <a:rPr lang="zh-CN" altLang="en-US" sz="2400" b="1" dirty="0">
                <a:latin typeface="Times New Roman" pitchFamily="18" charset="0"/>
                <a:ea typeface="宋体" pitchFamily="2" charset="-122"/>
                <a:cs typeface="Times New Roman" pitchFamily="18" charset="0"/>
              </a:rPr>
              <a:t>证明氢氧化钠溶液可与二氧化碳</a:t>
            </a:r>
            <a:r>
              <a:rPr lang="zh-CN" altLang="en-US" sz="2400" b="1" dirty="0" smtClean="0">
                <a:latin typeface="Times New Roman" pitchFamily="18" charset="0"/>
                <a:ea typeface="宋体" pitchFamily="2" charset="-122"/>
                <a:cs typeface="Times New Roman" pitchFamily="18" charset="0"/>
              </a:rPr>
              <a:t>反应，可</a:t>
            </a:r>
            <a:r>
              <a:rPr lang="zh-CN" altLang="en-US" sz="2400" b="1" dirty="0">
                <a:latin typeface="Times New Roman" pitchFamily="18" charset="0"/>
                <a:ea typeface="宋体" pitchFamily="2" charset="-122"/>
                <a:cs typeface="Times New Roman" pitchFamily="18" charset="0"/>
              </a:rPr>
              <a:t>利用如下方法</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一是通过对比</a:t>
            </a:r>
            <a:r>
              <a:rPr lang="zh-CN" altLang="en-US" sz="2400" b="1" dirty="0" smtClean="0">
                <a:latin typeface="Times New Roman" pitchFamily="18" charset="0"/>
                <a:ea typeface="宋体" pitchFamily="2" charset="-122"/>
                <a:cs typeface="Times New Roman" pitchFamily="18" charset="0"/>
              </a:rPr>
              <a:t>实验，对比</a:t>
            </a:r>
            <a:r>
              <a:rPr lang="zh-CN" altLang="en-US" sz="2400" b="1" dirty="0">
                <a:latin typeface="Times New Roman" pitchFamily="18" charset="0"/>
                <a:ea typeface="宋体" pitchFamily="2" charset="-122"/>
                <a:cs typeface="Times New Roman" pitchFamily="18" charset="0"/>
              </a:rPr>
              <a:t>二氧化碳与水接触、二氧化碳与氢氧化钠溶液接触的现象</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液面变化程度或容器变形程度等</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二</a:t>
            </a:r>
            <a:r>
              <a:rPr lang="zh-CN" altLang="en-US" sz="2400" b="1" dirty="0">
                <a:latin typeface="Times New Roman" pitchFamily="18" charset="0"/>
                <a:ea typeface="宋体" pitchFamily="2" charset="-122"/>
                <a:cs typeface="Times New Roman" pitchFamily="18" charset="0"/>
              </a:rPr>
              <a:t>是通过检验</a:t>
            </a:r>
            <a:r>
              <a:rPr lang="zh-CN" altLang="en-US" sz="2400" b="1" dirty="0" smtClean="0">
                <a:latin typeface="Times New Roman" pitchFamily="18" charset="0"/>
                <a:ea typeface="宋体" pitchFamily="2" charset="-122"/>
                <a:cs typeface="Times New Roman" pitchFamily="18" charset="0"/>
              </a:rPr>
              <a:t>生成物，即</a:t>
            </a:r>
            <a:r>
              <a:rPr lang="zh-CN" altLang="en-US" sz="2400" b="1" dirty="0">
                <a:latin typeface="Times New Roman" pitchFamily="18" charset="0"/>
                <a:ea typeface="宋体" pitchFamily="2" charset="-122"/>
                <a:cs typeface="Times New Roman" pitchFamily="18" charset="0"/>
              </a:rPr>
              <a:t>检验二氧化碳通入氢氧化钠溶液后有碳酸钠生成。</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）氢</a:t>
            </a:r>
            <a:r>
              <a:rPr lang="zh-CN" altLang="en-US" sz="2400" b="1" dirty="0">
                <a:latin typeface="Times New Roman" pitchFamily="18" charset="0"/>
                <a:ea typeface="宋体" pitchFamily="2" charset="-122"/>
                <a:cs typeface="Times New Roman" pitchFamily="18" charset="0"/>
              </a:rPr>
              <a:t>氧化钠和氢氧化钙等碱会与空气中的二氧化碳反应而</a:t>
            </a:r>
            <a:r>
              <a:rPr lang="zh-CN" altLang="en-US" sz="2400" b="1" dirty="0" smtClean="0">
                <a:latin typeface="Times New Roman" pitchFamily="18" charset="0"/>
                <a:ea typeface="宋体" pitchFamily="2" charset="-122"/>
                <a:cs typeface="Times New Roman" pitchFamily="18" charset="0"/>
              </a:rPr>
              <a:t>变质，所以</a:t>
            </a:r>
            <a:r>
              <a:rPr lang="zh-CN" altLang="en-US" sz="2400" b="1" dirty="0">
                <a:latin typeface="Times New Roman" pitchFamily="18" charset="0"/>
                <a:ea typeface="宋体" pitchFamily="2" charset="-122"/>
                <a:cs typeface="Times New Roman" pitchFamily="18" charset="0"/>
              </a:rPr>
              <a:t>需密封保存。</a:t>
            </a:r>
          </a:p>
        </p:txBody>
      </p:sp>
    </p:spTree>
    <p:extLst>
      <p:ext uri="{BB962C8B-B14F-4D97-AF65-F5344CB8AC3E}">
        <p14:creationId xmlns:p14="http://schemas.microsoft.com/office/powerpoint/2010/main" xmlns="" val="314050869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006147"/>
            <a:ext cx="10614045" cy="2862322"/>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北京丰台区二模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下列不是</a:t>
            </a:r>
            <a:r>
              <a:rPr lang="en-US" altLang="zh-CN" sz="2400" b="1" dirty="0" err="1">
                <a:latin typeface="Times New Roman" pitchFamily="18" charset="0"/>
                <a:ea typeface="宋体" pitchFamily="2" charset="-122"/>
                <a:cs typeface="Times New Roman" pitchFamily="18" charset="0"/>
              </a:rPr>
              <a:t>NaOH</a:t>
            </a:r>
            <a:r>
              <a:rPr lang="zh-CN" altLang="en-US" sz="2400" b="1" dirty="0">
                <a:latin typeface="Times New Roman" pitchFamily="18" charset="0"/>
                <a:ea typeface="宋体" pitchFamily="2" charset="-122"/>
                <a:cs typeface="Times New Roman" pitchFamily="18" charset="0"/>
              </a:rPr>
              <a:t>俗称的是（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烧碱	</a:t>
            </a:r>
            <a:r>
              <a:rPr lang="zh-CN" altLang="en-US" sz="2400" b="1" dirty="0" smtClean="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B</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火碱	</a:t>
            </a:r>
            <a:r>
              <a:rPr lang="zh-CN" altLang="en-US" sz="2400" b="1" dirty="0" smtClean="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C</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纯碱	</a:t>
            </a:r>
            <a:r>
              <a:rPr lang="zh-CN" altLang="en-US" sz="2400" b="1" dirty="0" smtClean="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D</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苛性钠</a:t>
            </a:r>
          </a:p>
        </p:txBody>
      </p:sp>
      <p:sp>
        <p:nvSpPr>
          <p:cNvPr id="6" name="矩形 5"/>
          <p:cNvSpPr/>
          <p:nvPr/>
        </p:nvSpPr>
        <p:spPr>
          <a:xfrm>
            <a:off x="8215824" y="321776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23247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532009"/>
            <a:ext cx="10749511"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改编题</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如图所</a:t>
            </a:r>
            <a:r>
              <a:rPr lang="zh-CN" altLang="en-US" sz="2400" b="1" dirty="0" smtClean="0">
                <a:latin typeface="Times New Roman" pitchFamily="18" charset="0"/>
                <a:ea typeface="宋体" pitchFamily="2" charset="-122"/>
                <a:cs typeface="Times New Roman" pitchFamily="18" charset="0"/>
              </a:rPr>
              <a:t>示，小</a:t>
            </a:r>
            <a:r>
              <a:rPr lang="zh-CN" altLang="en-US" sz="2400" b="1" dirty="0">
                <a:latin typeface="Times New Roman" pitchFamily="18" charset="0"/>
                <a:ea typeface="宋体" pitchFamily="2" charset="-122"/>
                <a:cs typeface="Times New Roman" pitchFamily="18" charset="0"/>
              </a:rPr>
              <a:t>试管中盛放着固体</a:t>
            </a:r>
            <a:r>
              <a:rPr lang="zh-CN" altLang="en-US" sz="2400" b="1" dirty="0" smtClean="0">
                <a:latin typeface="Times New Roman" pitchFamily="18" charset="0"/>
                <a:ea typeface="宋体" pitchFamily="2" charset="-122"/>
                <a:cs typeface="Times New Roman" pitchFamily="18" charset="0"/>
              </a:rPr>
              <a:t>乙，滴管</a:t>
            </a:r>
            <a:r>
              <a:rPr lang="zh-CN" altLang="en-US" sz="2400" b="1" dirty="0">
                <a:latin typeface="Times New Roman" pitchFamily="18" charset="0"/>
                <a:ea typeface="宋体" pitchFamily="2" charset="-122"/>
                <a:cs typeface="Times New Roman" pitchFamily="18" charset="0"/>
              </a:rPr>
              <a:t>中有液体</a:t>
            </a:r>
            <a:r>
              <a:rPr lang="zh-CN" altLang="en-US" sz="2400" b="1" dirty="0" smtClean="0">
                <a:latin typeface="Times New Roman" pitchFamily="18" charset="0"/>
                <a:ea typeface="宋体" pitchFamily="2" charset="-122"/>
                <a:cs typeface="Times New Roman" pitchFamily="18" charset="0"/>
              </a:rPr>
              <a:t>甲，广</a:t>
            </a:r>
            <a:r>
              <a:rPr lang="zh-CN" altLang="en-US" sz="2400" b="1" dirty="0">
                <a:latin typeface="Times New Roman" pitchFamily="18" charset="0"/>
                <a:ea typeface="宋体" pitchFamily="2" charset="-122"/>
                <a:cs typeface="Times New Roman" pitchFamily="18" charset="0"/>
              </a:rPr>
              <a:t>口瓶中有少量饱和的澄清石灰水</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试管底部浸没在澄清石灰水中</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。当把甲滴加到乙</a:t>
            </a:r>
            <a:r>
              <a:rPr lang="zh-CN" altLang="en-US" sz="2400" b="1" dirty="0" smtClean="0">
                <a:latin typeface="Times New Roman" pitchFamily="18" charset="0"/>
                <a:ea typeface="宋体" pitchFamily="2" charset="-122"/>
                <a:cs typeface="Times New Roman" pitchFamily="18" charset="0"/>
              </a:rPr>
              <a:t>中，过</a:t>
            </a:r>
            <a:r>
              <a:rPr lang="zh-CN" altLang="en-US" sz="2400" b="1" dirty="0">
                <a:latin typeface="Times New Roman" pitchFamily="18" charset="0"/>
                <a:ea typeface="宋体" pitchFamily="2" charset="-122"/>
                <a:cs typeface="Times New Roman" pitchFamily="18" charset="0"/>
              </a:rPr>
              <a:t>一会儿可看到澄清石灰水变</a:t>
            </a:r>
            <a:r>
              <a:rPr lang="zh-CN" altLang="en-US" sz="2400" b="1" dirty="0" smtClean="0">
                <a:latin typeface="Times New Roman" pitchFamily="18" charset="0"/>
                <a:ea typeface="宋体" pitchFamily="2" charset="-122"/>
                <a:cs typeface="Times New Roman" pitchFamily="18" charset="0"/>
              </a:rPr>
              <a:t>浑浊，右侧</a:t>
            </a:r>
            <a:r>
              <a:rPr lang="zh-CN" altLang="en-US" sz="2400" b="1" dirty="0">
                <a:latin typeface="Times New Roman" pitchFamily="18" charset="0"/>
                <a:ea typeface="宋体" pitchFamily="2" charset="-122"/>
                <a:cs typeface="Times New Roman" pitchFamily="18" charset="0"/>
              </a:rPr>
              <a:t>气球胀大。根据以上现象请你分析下列说法正确的是（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甲、乙一定分别是稀盐酸和碳酸钙</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甲、乙有可能分别是水和氢氧化钠</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澄清石灰水变</a:t>
            </a:r>
            <a:r>
              <a:rPr lang="zh-CN" altLang="en-US" sz="2400" b="1" dirty="0" smtClean="0">
                <a:latin typeface="Times New Roman" pitchFamily="18" charset="0"/>
                <a:ea typeface="宋体" pitchFamily="2" charset="-122"/>
                <a:cs typeface="Times New Roman" pitchFamily="18" charset="0"/>
              </a:rPr>
              <a:t>浑浊，一定</a:t>
            </a:r>
            <a:r>
              <a:rPr lang="zh-CN" altLang="en-US" sz="2400" b="1" dirty="0">
                <a:latin typeface="Times New Roman" pitchFamily="18" charset="0"/>
                <a:ea typeface="宋体" pitchFamily="2" charset="-122"/>
                <a:cs typeface="Times New Roman" pitchFamily="18" charset="0"/>
              </a:rPr>
              <a:t>是发生了化学变化</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当把甲滴加到乙</a:t>
            </a:r>
            <a:r>
              <a:rPr lang="zh-CN" altLang="en-US" sz="2400" b="1" dirty="0" smtClean="0">
                <a:latin typeface="Times New Roman" pitchFamily="18" charset="0"/>
                <a:ea typeface="宋体" pitchFamily="2" charset="-122"/>
                <a:cs typeface="Times New Roman" pitchFamily="18" charset="0"/>
              </a:rPr>
              <a:t>中，广</a:t>
            </a:r>
            <a:r>
              <a:rPr lang="zh-CN" altLang="en-US" sz="2400" b="1" dirty="0">
                <a:latin typeface="Times New Roman" pitchFamily="18" charset="0"/>
                <a:ea typeface="宋体" pitchFamily="2" charset="-122"/>
                <a:cs typeface="Times New Roman" pitchFamily="18" charset="0"/>
              </a:rPr>
              <a:t>口瓶内的气压降低</a:t>
            </a:r>
          </a:p>
        </p:txBody>
      </p:sp>
      <p:sp>
        <p:nvSpPr>
          <p:cNvPr id="6" name="矩形 5"/>
          <p:cNvSpPr/>
          <p:nvPr/>
        </p:nvSpPr>
        <p:spPr>
          <a:xfrm>
            <a:off x="4275632" y="326888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pic>
        <p:nvPicPr>
          <p:cNvPr id="7" name="XD+83.eps" descr="id:2147504380;FounderCES"/>
          <p:cNvPicPr>
            <a:picLocks noChangeAspect="1"/>
          </p:cNvPicPr>
          <p:nvPr/>
        </p:nvPicPr>
        <p:blipFill>
          <a:blip r:embed="rId3"/>
          <a:stretch>
            <a:fillRect/>
          </a:stretch>
        </p:blipFill>
        <p:spPr>
          <a:xfrm>
            <a:off x="9095888" y="3499712"/>
            <a:ext cx="2373622" cy="1755420"/>
          </a:xfrm>
          <a:prstGeom prst="rect">
            <a:avLst/>
          </a:prstGeom>
        </p:spPr>
      </p:pic>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62307" y="4057539"/>
            <a:ext cx="10749511" cy="1754326"/>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瓶中发生反应的化学方程式为</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关闭止水夹后</a:t>
            </a:r>
            <a:r>
              <a:rPr lang="zh-CN" altLang="en-US"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观察到的现象是</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产生该现象的原因是</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endParaRPr lang="zh-CN" altLang="zh-CN" sz="2400" b="1" dirty="0">
              <a:latin typeface="Times New Roman" pitchFamily="18" charset="0"/>
              <a:ea typeface="宋体" pitchFamily="2" charset="-122"/>
              <a:cs typeface="Times New Roman" pitchFamily="18" charset="0"/>
            </a:endParaRPr>
          </a:p>
        </p:txBody>
      </p:sp>
      <p:pic>
        <p:nvPicPr>
          <p:cNvPr id="11" name="XD+84.eps" descr="id:2147504387;FounderCES"/>
          <p:cNvPicPr>
            <a:picLocks noChangeAspect="1"/>
          </p:cNvPicPr>
          <p:nvPr/>
        </p:nvPicPr>
        <p:blipFill>
          <a:blip r:embed="rId3"/>
          <a:stretch>
            <a:fillRect/>
          </a:stretch>
        </p:blipFill>
        <p:spPr>
          <a:xfrm>
            <a:off x="9808782" y="1767853"/>
            <a:ext cx="1603036" cy="2173298"/>
          </a:xfrm>
          <a:prstGeom prst="rect">
            <a:avLst/>
          </a:prstGeom>
        </p:spPr>
      </p:pic>
      <mc:AlternateContent xmlns:mc="http://schemas.openxmlformats.org/markup-compatibility/2006">
        <mc:Choice xmlns:a14="http://schemas.microsoft.com/office/drawing/2010/main" xmlns="" Requires="a14">
          <p:sp>
            <p:nvSpPr>
              <p:cNvPr id="13" name="TextBox 12"/>
              <p:cNvSpPr txBox="1"/>
              <p:nvPr/>
            </p:nvSpPr>
            <p:spPr>
              <a:xfrm>
                <a:off x="5676773" y="4137890"/>
                <a:ext cx="4264309"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2NaOH+CO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5676773" y="4137890"/>
                <a:ext cx="4264309" cy="461665"/>
              </a:xfrm>
              <a:prstGeom prst="rect">
                <a:avLst/>
              </a:prstGeom>
              <a:blipFill rotWithShape="1">
                <a:blip r:embed="rId4"/>
                <a:stretch>
                  <a:fillRect l="-2143" t="-17105" r="-1286" b="-22368"/>
                </a:stretch>
              </a:blipFill>
            </p:spPr>
            <p:txBody>
              <a:bodyPr/>
              <a:lstStyle/>
              <a:p>
                <a:r>
                  <a:rPr lang="zh-CN" altLang="en-US">
                    <a:noFill/>
                  </a:rPr>
                  <a:t> </a:t>
                </a:r>
              </a:p>
            </p:txBody>
          </p:sp>
        </mc:Fallback>
      </mc:AlternateContent>
      <p:sp>
        <p:nvSpPr>
          <p:cNvPr id="14" name="TextBox 13"/>
          <p:cNvSpPr txBox="1"/>
          <p:nvPr/>
        </p:nvSpPr>
        <p:spPr>
          <a:xfrm>
            <a:off x="5935171" y="4681291"/>
            <a:ext cx="358784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长颈漏斗下端有气泡冒出</a:t>
            </a:r>
          </a:p>
        </p:txBody>
      </p:sp>
      <p:sp>
        <p:nvSpPr>
          <p:cNvPr id="15" name="TextBox 14"/>
          <p:cNvSpPr txBox="1"/>
          <p:nvPr/>
        </p:nvSpPr>
        <p:spPr>
          <a:xfrm>
            <a:off x="2426627" y="5232879"/>
            <a:ext cx="6649639" cy="830997"/>
          </a:xfrm>
          <a:prstGeom prst="rect">
            <a:avLst/>
          </a:prstGeom>
          <a:noFill/>
        </p:spPr>
        <p:txBody>
          <a:bodyPr wrap="square" rtlCol="0">
            <a:spAutoFit/>
          </a:bodyPr>
          <a:lstStyle/>
          <a:p>
            <a:pPr algn="just"/>
            <a:r>
              <a:rPr lang="zh-CN" altLang="en-US" sz="2400" b="1" dirty="0">
                <a:solidFill>
                  <a:srgbClr val="FF0000"/>
                </a:solidFill>
                <a:latin typeface="宋体" pitchFamily="2" charset="-122"/>
                <a:ea typeface="宋体" pitchFamily="2" charset="-122"/>
                <a:cs typeface="Times New Roman" pitchFamily="18" charset="0"/>
              </a:rPr>
              <a:t>二氧化碳被氢氧化钠溶液</a:t>
            </a:r>
            <a:r>
              <a:rPr lang="zh-CN" altLang="en-US" sz="2400" b="1" dirty="0" smtClean="0">
                <a:solidFill>
                  <a:srgbClr val="FF0000"/>
                </a:solidFill>
                <a:latin typeface="宋体" pitchFamily="2" charset="-122"/>
                <a:ea typeface="宋体" pitchFamily="2" charset="-122"/>
                <a:cs typeface="Times New Roman" pitchFamily="18" charset="0"/>
              </a:rPr>
              <a:t>吸收，导致</a:t>
            </a:r>
            <a:r>
              <a:rPr lang="zh-CN" altLang="en-US" sz="2400" b="1" dirty="0">
                <a:solidFill>
                  <a:srgbClr val="FF0000"/>
                </a:solidFill>
                <a:latin typeface="宋体" pitchFamily="2" charset="-122"/>
                <a:ea typeface="宋体" pitchFamily="2" charset="-122"/>
                <a:cs typeface="Times New Roman" pitchFamily="18" charset="0"/>
              </a:rPr>
              <a:t>锥形瓶气压</a:t>
            </a:r>
            <a:r>
              <a:rPr lang="zh-CN" altLang="en-US" sz="2400" b="1" dirty="0" smtClean="0">
                <a:solidFill>
                  <a:srgbClr val="FF0000"/>
                </a:solidFill>
                <a:latin typeface="宋体" pitchFamily="2" charset="-122"/>
                <a:ea typeface="宋体" pitchFamily="2" charset="-122"/>
                <a:cs typeface="Times New Roman" pitchFamily="18" charset="0"/>
              </a:rPr>
              <a:t>减小，在</a:t>
            </a:r>
            <a:r>
              <a:rPr lang="zh-CN" altLang="en-US" sz="2400" b="1" dirty="0">
                <a:solidFill>
                  <a:srgbClr val="FF0000"/>
                </a:solidFill>
                <a:latin typeface="宋体" pitchFamily="2" charset="-122"/>
                <a:ea typeface="宋体" pitchFamily="2" charset="-122"/>
                <a:cs typeface="Times New Roman" pitchFamily="18" charset="0"/>
              </a:rPr>
              <a:t>外界大气压作用</a:t>
            </a:r>
            <a:r>
              <a:rPr lang="zh-CN" altLang="en-US" sz="2400" b="1" dirty="0" smtClean="0">
                <a:solidFill>
                  <a:srgbClr val="FF0000"/>
                </a:solidFill>
                <a:latin typeface="宋体" pitchFamily="2" charset="-122"/>
                <a:ea typeface="宋体" pitchFamily="2" charset="-122"/>
                <a:cs typeface="Times New Roman" pitchFamily="18" charset="0"/>
              </a:rPr>
              <a:t>下，空气</a:t>
            </a:r>
            <a:r>
              <a:rPr lang="zh-CN" altLang="en-US" sz="2400" b="1" dirty="0">
                <a:solidFill>
                  <a:srgbClr val="FF0000"/>
                </a:solidFill>
                <a:latin typeface="宋体" pitchFamily="2" charset="-122"/>
                <a:ea typeface="宋体" pitchFamily="2" charset="-122"/>
                <a:cs typeface="Times New Roman" pitchFamily="18" charset="0"/>
              </a:rPr>
              <a:t>进入锥形瓶</a:t>
            </a:r>
          </a:p>
        </p:txBody>
      </p:sp>
      <p:sp>
        <p:nvSpPr>
          <p:cNvPr id="16" name="TextBox 15"/>
          <p:cNvSpPr txBox="1"/>
          <p:nvPr/>
        </p:nvSpPr>
        <p:spPr>
          <a:xfrm>
            <a:off x="682396" y="1767853"/>
            <a:ext cx="9098065" cy="175432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石家庄一模</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如图所示是探究</a:t>
            </a:r>
            <a:r>
              <a:rPr lang="en-US" altLang="zh-CN" sz="2400" b="1" dirty="0" err="1">
                <a:latin typeface="Times New Roman" pitchFamily="18" charset="0"/>
                <a:ea typeface="宋体" pitchFamily="2" charset="-122"/>
                <a:cs typeface="Times New Roman" pitchFamily="18" charset="0"/>
              </a:rPr>
              <a:t>NaOH</a:t>
            </a:r>
            <a:r>
              <a:rPr lang="zh-CN" altLang="zh-CN" sz="2400" b="1" dirty="0">
                <a:latin typeface="Times New Roman" pitchFamily="18" charset="0"/>
                <a:ea typeface="宋体" pitchFamily="2" charset="-122"/>
                <a:cs typeface="Times New Roman" pitchFamily="18" charset="0"/>
              </a:rPr>
              <a:t>性质的实验。打开止水</a:t>
            </a:r>
            <a:r>
              <a:rPr lang="zh-CN" altLang="zh-CN" sz="2400" b="1" dirty="0" smtClean="0">
                <a:latin typeface="Times New Roman" pitchFamily="18" charset="0"/>
                <a:ea typeface="宋体" pitchFamily="2" charset="-122"/>
                <a:cs typeface="Times New Roman" pitchFamily="18" charset="0"/>
              </a:rPr>
              <a:t>夹</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向</a:t>
            </a:r>
            <a:r>
              <a:rPr lang="zh-CN" altLang="zh-CN" sz="2400" b="1" dirty="0">
                <a:latin typeface="Times New Roman" pitchFamily="18" charset="0"/>
                <a:ea typeface="宋体" pitchFamily="2" charset="-122"/>
                <a:cs typeface="Times New Roman" pitchFamily="18" charset="0"/>
              </a:rPr>
              <a:t>盛满</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zh-CN" sz="2400" b="1" dirty="0">
                <a:latin typeface="Times New Roman" pitchFamily="18" charset="0"/>
                <a:ea typeface="宋体" pitchFamily="2" charset="-122"/>
                <a:cs typeface="Times New Roman" pitchFamily="18" charset="0"/>
              </a:rPr>
              <a:t>的锥形瓶中加入一定量</a:t>
            </a:r>
            <a:r>
              <a:rPr lang="en-US" altLang="zh-CN" sz="2400" b="1" dirty="0" err="1">
                <a:latin typeface="Times New Roman" pitchFamily="18" charset="0"/>
                <a:ea typeface="宋体" pitchFamily="2" charset="-122"/>
                <a:cs typeface="Times New Roman" pitchFamily="18" charset="0"/>
              </a:rPr>
              <a:t>NaOH</a:t>
            </a:r>
            <a:r>
              <a:rPr lang="zh-CN" altLang="zh-CN" sz="2400" b="1" dirty="0">
                <a:latin typeface="Times New Roman" pitchFamily="18" charset="0"/>
                <a:ea typeface="宋体" pitchFamily="2" charset="-122"/>
                <a:cs typeface="Times New Roman" pitchFamily="18" charset="0"/>
              </a:rPr>
              <a:t>溶液至没过长颈漏斗下端管</a:t>
            </a:r>
            <a:r>
              <a:rPr lang="zh-CN" altLang="zh-CN" sz="2400" b="1" dirty="0" smtClean="0">
                <a:latin typeface="Times New Roman" pitchFamily="18" charset="0"/>
                <a:ea typeface="宋体" pitchFamily="2" charset="-122"/>
                <a:cs typeface="Times New Roman" pitchFamily="18" charset="0"/>
              </a:rPr>
              <a:t>口</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然后</a:t>
            </a:r>
            <a:r>
              <a:rPr lang="zh-CN" altLang="zh-CN" sz="2400" b="1" dirty="0">
                <a:latin typeface="Times New Roman" pitchFamily="18" charset="0"/>
                <a:ea typeface="宋体" pitchFamily="2" charset="-122"/>
                <a:cs typeface="Times New Roman" pitchFamily="18" charset="0"/>
              </a:rPr>
              <a:t>立即关闭止水夹</a:t>
            </a:r>
            <a:r>
              <a:rPr lang="zh-CN" altLang="zh-CN"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595821" y="1699082"/>
            <a:ext cx="7574848" cy="2308324"/>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承德平泉市一模</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如图所</a:t>
            </a:r>
            <a:r>
              <a:rPr lang="zh-CN" altLang="zh-CN" sz="2400" b="1" dirty="0" smtClean="0">
                <a:latin typeface="Times New Roman" pitchFamily="18" charset="0"/>
                <a:cs typeface="Times New Roman" pitchFamily="18" charset="0"/>
              </a:rPr>
              <a:t>示</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集气瓶中充满二氧化碳</a:t>
            </a:r>
            <a:r>
              <a:rPr lang="zh-CN" altLang="zh-CN" sz="2400" b="1" dirty="0" smtClean="0">
                <a:latin typeface="Times New Roman" pitchFamily="18" charset="0"/>
                <a:cs typeface="Times New Roman" pitchFamily="18" charset="0"/>
              </a:rPr>
              <a:t>气体</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向</a:t>
            </a:r>
            <a:r>
              <a:rPr lang="zh-CN" altLang="zh-CN" sz="2400" b="1" dirty="0">
                <a:latin typeface="Times New Roman" pitchFamily="18" charset="0"/>
                <a:cs typeface="Times New Roman" pitchFamily="18" charset="0"/>
              </a:rPr>
              <a:t>集气瓶中滴加浓氢氧化钠</a:t>
            </a:r>
            <a:r>
              <a:rPr lang="zh-CN" altLang="zh-CN" sz="2400" b="1" dirty="0" smtClean="0">
                <a:latin typeface="Times New Roman" pitchFamily="18" charset="0"/>
                <a:cs typeface="Times New Roman" pitchFamily="18" charset="0"/>
              </a:rPr>
              <a:t>溶液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用</a:t>
            </a:r>
            <a:r>
              <a:rPr lang="zh-CN" altLang="zh-CN" sz="2400" b="1" dirty="0">
                <a:latin typeface="Times New Roman" pitchFamily="18" charset="0"/>
                <a:cs typeface="Times New Roman" pitchFamily="18" charset="0"/>
              </a:rPr>
              <a:t>玻璃片盖住</a:t>
            </a:r>
            <a:r>
              <a:rPr lang="zh-CN" altLang="zh-CN" sz="2400" b="1" dirty="0" smtClean="0">
                <a:latin typeface="Times New Roman" pitchFamily="18" charset="0"/>
                <a:cs typeface="Times New Roman" pitchFamily="18" charset="0"/>
              </a:rPr>
              <a:t>瓶口</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按住</a:t>
            </a:r>
            <a:r>
              <a:rPr lang="zh-CN" altLang="zh-CN" sz="2400" b="1" dirty="0">
                <a:latin typeface="Times New Roman" pitchFamily="18" charset="0"/>
                <a:cs typeface="Times New Roman" pitchFamily="18" charset="0"/>
              </a:rPr>
              <a:t>集气瓶</a:t>
            </a:r>
            <a:r>
              <a:rPr lang="zh-CN" altLang="zh-CN" sz="2400" b="1" dirty="0" smtClean="0">
                <a:latin typeface="Times New Roman" pitchFamily="18" charset="0"/>
                <a:cs typeface="Times New Roman" pitchFamily="18" charset="0"/>
              </a:rPr>
              <a:t>摇晃</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将</a:t>
            </a:r>
            <a:r>
              <a:rPr lang="zh-CN" altLang="zh-CN" sz="2400" b="1" dirty="0">
                <a:latin typeface="Times New Roman" pitchFamily="18" charset="0"/>
                <a:cs typeface="Times New Roman" pitchFamily="18" charset="0"/>
              </a:rPr>
              <a:t>集气瓶瓶口向下</a:t>
            </a:r>
            <a:r>
              <a:rPr lang="zh-CN" altLang="zh-CN" sz="2400" b="1" dirty="0" smtClean="0">
                <a:latin typeface="Times New Roman" pitchFamily="18" charset="0"/>
                <a:cs typeface="Times New Roman" pitchFamily="18" charset="0"/>
              </a:rPr>
              <a:t>倒置</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松开</a:t>
            </a:r>
            <a:r>
              <a:rPr lang="zh-CN" altLang="zh-CN" sz="2400" b="1" dirty="0">
                <a:latin typeface="Times New Roman" pitchFamily="18" charset="0"/>
                <a:cs typeface="Times New Roman" pitchFamily="18" charset="0"/>
              </a:rPr>
              <a:t>玻璃</a:t>
            </a:r>
            <a:r>
              <a:rPr lang="zh-CN" altLang="zh-CN" sz="2400" b="1" dirty="0" smtClean="0">
                <a:latin typeface="Times New Roman" pitchFamily="18" charset="0"/>
                <a:cs typeface="Times New Roman" pitchFamily="18" charset="0"/>
              </a:rPr>
              <a:t>片</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玻璃</a:t>
            </a:r>
            <a:r>
              <a:rPr lang="zh-CN" altLang="zh-CN" sz="2400" b="1" dirty="0">
                <a:latin typeface="Times New Roman" pitchFamily="18" charset="0"/>
                <a:cs typeface="Times New Roman" pitchFamily="18" charset="0"/>
              </a:rPr>
              <a:t>片被“吸”在</a:t>
            </a:r>
            <a:r>
              <a:rPr lang="zh-CN" altLang="zh-CN" sz="2400" b="1" dirty="0" smtClean="0">
                <a:latin typeface="Times New Roman" pitchFamily="18" charset="0"/>
                <a:cs typeface="Times New Roman" pitchFamily="18" charset="0"/>
              </a:rPr>
              <a:t>瓶口</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没有</a:t>
            </a:r>
            <a:r>
              <a:rPr lang="zh-CN" altLang="zh-CN" sz="2400" b="1" dirty="0">
                <a:latin typeface="Times New Roman" pitchFamily="18" charset="0"/>
                <a:cs typeface="Times New Roman" pitchFamily="18" charset="0"/>
              </a:rPr>
              <a:t>掉下来</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95821" y="4133495"/>
            <a:ext cx="11020445" cy="2308324"/>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摇晃</a:t>
            </a:r>
            <a:r>
              <a:rPr lang="zh-CN" altLang="zh-CN" sz="2400" b="1" dirty="0">
                <a:latin typeface="Times New Roman" pitchFamily="18" charset="0"/>
                <a:cs typeface="Times New Roman" pitchFamily="18" charset="0"/>
              </a:rPr>
              <a:t>集气瓶是为了</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玻璃</a:t>
            </a:r>
            <a:r>
              <a:rPr lang="zh-CN" altLang="zh-CN" sz="2400" b="1" dirty="0">
                <a:latin typeface="Times New Roman" pitchFamily="18" charset="0"/>
                <a:cs typeface="Times New Roman" pitchFamily="18" charset="0"/>
              </a:rPr>
              <a:t>片被“吸”在瓶口的</a:t>
            </a:r>
            <a:r>
              <a:rPr lang="zh-CN" altLang="zh-CN" sz="2400" b="1" dirty="0" smtClean="0">
                <a:latin typeface="Times New Roman" pitchFamily="18" charset="0"/>
                <a:cs typeface="Times New Roman" pitchFamily="18" charset="0"/>
              </a:rPr>
              <a:t>原因是</a:t>
            </a:r>
            <a:r>
              <a:rPr lang="en-US" altLang="zh-CN" sz="2400" b="1" dirty="0" smtClean="0">
                <a:latin typeface="宋体" pitchFamily="2" charset="-122"/>
                <a:ea typeface="宋体" pitchFamily="2" charset="-122"/>
                <a:cs typeface="Times New Roman" pitchFamily="18" charset="0"/>
              </a:rPr>
              <a:t>_____________________________________</a:t>
            </a:r>
          </a:p>
          <a:p>
            <a:pPr algn="just">
              <a:lnSpc>
                <a:spcPct val="150000"/>
              </a:lnSpc>
            </a:pPr>
            <a:r>
              <a:rPr lang="en-US" altLang="zh-CN" sz="2400" b="1" dirty="0" smtClean="0">
                <a:latin typeface="宋体" pitchFamily="2" charset="-122"/>
                <a:ea typeface="宋体" pitchFamily="2" charset="-122"/>
                <a:cs typeface="Times New Roman" pitchFamily="18" charset="0"/>
              </a:rPr>
              <a:t>______________________________</a:t>
            </a:r>
            <a:r>
              <a:rPr lang="zh-CN" altLang="zh-CN"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该反应的化学方程式为</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11" name="TextBox 10"/>
          <p:cNvSpPr txBox="1"/>
          <p:nvPr/>
        </p:nvSpPr>
        <p:spPr>
          <a:xfrm>
            <a:off x="3951112" y="4203274"/>
            <a:ext cx="4538134"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使二氧化碳和氢氧化钠充分反应</a:t>
            </a:r>
          </a:p>
        </p:txBody>
      </p:sp>
      <mc:AlternateContent xmlns:mc="http://schemas.openxmlformats.org/markup-compatibility/2006">
        <mc:Choice xmlns:a14="http://schemas.microsoft.com/office/drawing/2010/main" xmlns="" Requires="a14">
          <p:sp>
            <p:nvSpPr>
              <p:cNvPr id="16" name="TextBox 15"/>
              <p:cNvSpPr txBox="1"/>
              <p:nvPr/>
            </p:nvSpPr>
            <p:spPr>
              <a:xfrm>
                <a:off x="1025614" y="5863865"/>
                <a:ext cx="4322017" cy="465064"/>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2NaOH+CO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1025614" y="5863865"/>
                <a:ext cx="4322017" cy="465064"/>
              </a:xfrm>
              <a:prstGeom prst="rect">
                <a:avLst/>
              </a:prstGeom>
              <a:blipFill rotWithShape="1">
                <a:blip r:embed="rId3"/>
                <a:stretch>
                  <a:fillRect l="-2116" t="-17105" b="-22368"/>
                </a:stretch>
              </a:blipFill>
            </p:spPr>
            <p:txBody>
              <a:bodyPr/>
              <a:lstStyle/>
              <a:p>
                <a:r>
                  <a:rPr lang="zh-CN" altLang="en-US">
                    <a:noFill/>
                  </a:rPr>
                  <a:t> </a:t>
                </a:r>
              </a:p>
            </p:txBody>
          </p:sp>
        </mc:Fallback>
      </mc:AlternateContent>
      <p:pic>
        <p:nvPicPr>
          <p:cNvPr id="18" name="XD+86.eps" descr="id:2147504394;FounderCES"/>
          <p:cNvPicPr>
            <a:picLocks noChangeAspect="1"/>
          </p:cNvPicPr>
          <p:nvPr/>
        </p:nvPicPr>
        <p:blipFill>
          <a:blip r:embed="rId4"/>
          <a:stretch>
            <a:fillRect/>
          </a:stretch>
        </p:blipFill>
        <p:spPr>
          <a:xfrm>
            <a:off x="8599647" y="1913320"/>
            <a:ext cx="2745686" cy="2094086"/>
          </a:xfrm>
          <a:prstGeom prst="rect">
            <a:avLst/>
          </a:prstGeom>
        </p:spPr>
      </p:pic>
      <p:grpSp>
        <p:nvGrpSpPr>
          <p:cNvPr id="2" name="组合 1"/>
          <p:cNvGrpSpPr/>
          <p:nvPr/>
        </p:nvGrpSpPr>
        <p:grpSpPr>
          <a:xfrm>
            <a:off x="667898" y="4749566"/>
            <a:ext cx="10767750" cy="1029662"/>
            <a:chOff x="667898" y="4749566"/>
            <a:chExt cx="10767750" cy="1029662"/>
          </a:xfrm>
        </p:grpSpPr>
        <p:sp>
          <p:nvSpPr>
            <p:cNvPr id="15" name="TextBox 14"/>
            <p:cNvSpPr txBox="1"/>
            <p:nvPr/>
          </p:nvSpPr>
          <p:spPr>
            <a:xfrm>
              <a:off x="6183825" y="4749566"/>
              <a:ext cx="5251823" cy="461665"/>
            </a:xfrm>
            <a:prstGeom prst="rect">
              <a:avLst/>
            </a:prstGeom>
            <a:noFill/>
          </p:spPr>
          <p:txBody>
            <a:bodyPr wrap="square" rtlCol="0">
              <a:spAutoFit/>
            </a:bodyPr>
            <a:lstStyle/>
            <a:p>
              <a:pPr algn="just"/>
              <a:r>
                <a:rPr lang="zh-CN" altLang="en-US" sz="2400" b="1" dirty="0">
                  <a:solidFill>
                    <a:srgbClr val="FF0000"/>
                  </a:solidFill>
                  <a:latin typeface="宋体" pitchFamily="2" charset="-122"/>
                  <a:ea typeface="宋体" pitchFamily="2" charset="-122"/>
                  <a:cs typeface="Times New Roman" pitchFamily="18" charset="0"/>
                </a:rPr>
                <a:t>二氧化碳被氢氧化钠溶液</a:t>
              </a:r>
              <a:r>
                <a:rPr lang="zh-CN" altLang="en-US" sz="2400" b="1" dirty="0" smtClean="0">
                  <a:solidFill>
                    <a:srgbClr val="FF0000"/>
                  </a:solidFill>
                  <a:latin typeface="宋体" pitchFamily="2" charset="-122"/>
                  <a:ea typeface="宋体" pitchFamily="2" charset="-122"/>
                  <a:cs typeface="Times New Roman" pitchFamily="18" charset="0"/>
                </a:rPr>
                <a:t>吸收，</a:t>
              </a:r>
              <a:r>
                <a:rPr lang="zh-CN" altLang="en-US" sz="2400" b="1" dirty="0">
                  <a:solidFill>
                    <a:srgbClr val="FF0000"/>
                  </a:solidFill>
                  <a:latin typeface="宋体" pitchFamily="2" charset="-122"/>
                  <a:ea typeface="宋体" pitchFamily="2" charset="-122"/>
                  <a:cs typeface="Times New Roman" pitchFamily="18" charset="0"/>
                </a:rPr>
                <a:t>导致</a:t>
              </a:r>
            </a:p>
          </p:txBody>
        </p:sp>
        <p:sp>
          <p:nvSpPr>
            <p:cNvPr id="19" name="TextBox 18"/>
            <p:cNvSpPr txBox="1"/>
            <p:nvPr/>
          </p:nvSpPr>
          <p:spPr>
            <a:xfrm>
              <a:off x="667898" y="5317563"/>
              <a:ext cx="4502413" cy="461665"/>
            </a:xfrm>
            <a:prstGeom prst="rect">
              <a:avLst/>
            </a:prstGeom>
            <a:noFill/>
          </p:spPr>
          <p:txBody>
            <a:bodyPr wrap="square" rtlCol="0">
              <a:spAutoFit/>
            </a:bodyPr>
            <a:lstStyle/>
            <a:p>
              <a:pPr algn="just"/>
              <a:r>
                <a:rPr lang="zh-CN" altLang="en-US" sz="2400" b="1" dirty="0" smtClean="0">
                  <a:solidFill>
                    <a:srgbClr val="FF0000"/>
                  </a:solidFill>
                  <a:latin typeface="宋体" pitchFamily="2" charset="-122"/>
                  <a:ea typeface="宋体" pitchFamily="2" charset="-122"/>
                  <a:cs typeface="Times New Roman" pitchFamily="18" charset="0"/>
                </a:rPr>
                <a:t>瓶</a:t>
              </a:r>
              <a:r>
                <a:rPr lang="zh-CN" altLang="en-US" sz="2400" b="1" dirty="0">
                  <a:solidFill>
                    <a:srgbClr val="FF0000"/>
                  </a:solidFill>
                  <a:latin typeface="宋体" pitchFamily="2" charset="-122"/>
                  <a:ea typeface="宋体" pitchFamily="2" charset="-122"/>
                  <a:cs typeface="Times New Roman" pitchFamily="18" charset="0"/>
                </a:rPr>
                <a:t>内气压减小</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小于外界大气压</a:t>
              </a:r>
            </a:p>
          </p:txBody>
        </p:sp>
      </p:grpSp>
    </p:spTree>
    <p:extLst>
      <p:ext uri="{BB962C8B-B14F-4D97-AF65-F5344CB8AC3E}">
        <p14:creationId xmlns:p14="http://schemas.microsoft.com/office/powerpoint/2010/main" xmlns="" val="210289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20000" y="3346251"/>
            <a:ext cx="8446578" cy="3416320"/>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反应</a:t>
            </a:r>
            <a:r>
              <a:rPr lang="zh-CN" altLang="zh-CN" sz="2400" b="1" dirty="0">
                <a:latin typeface="Times New Roman" pitchFamily="18" charset="0"/>
                <a:cs typeface="Times New Roman" pitchFamily="18" charset="0"/>
              </a:rPr>
              <a:t>的化学方程式为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当</a:t>
            </a:r>
            <a:r>
              <a:rPr lang="zh-CN" altLang="zh-CN" sz="2400" b="1" dirty="0">
                <a:latin typeface="Times New Roman" pitchFamily="18" charset="0"/>
                <a:cs typeface="Times New Roman" pitchFamily="18" charset="0"/>
              </a:rPr>
              <a:t>溶液呈中性</a:t>
            </a:r>
            <a:r>
              <a:rPr lang="zh-CN" altLang="zh-CN" sz="2400" b="1" dirty="0" smtClean="0">
                <a:latin typeface="Times New Roman" pitchFamily="18" charset="0"/>
                <a:cs typeface="Times New Roman" pitchFamily="18" charset="0"/>
              </a:rPr>
              <a:t>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a:t>
            </a:r>
            <a:r>
              <a:rPr lang="zh-CN" altLang="zh-CN" sz="2400" b="1" dirty="0">
                <a:latin typeface="Times New Roman" pitchFamily="18" charset="0"/>
                <a:cs typeface="Times New Roman" pitchFamily="18" charset="0"/>
              </a:rPr>
              <a:t>消耗氢氧化钠溶液的体积</a:t>
            </a:r>
            <a:r>
              <a:rPr lang="zh-CN" altLang="zh-CN" sz="2400" b="1" dirty="0" smtClean="0">
                <a:latin typeface="Times New Roman" pitchFamily="18" charset="0"/>
                <a:cs typeface="Times New Roman" pitchFamily="18" charset="0"/>
              </a:rPr>
              <a:t>是</a:t>
            </a:r>
            <a:r>
              <a:rPr lang="en-US" altLang="zh-CN" sz="2400" b="1" dirty="0" smtClean="0">
                <a:latin typeface="宋体" pitchFamily="2" charset="-122"/>
                <a:ea typeface="宋体" pitchFamily="2" charset="-122"/>
                <a:cs typeface="Times New Roman" pitchFamily="18" charset="0"/>
              </a:rPr>
              <a:t>_______</a:t>
            </a:r>
            <a:r>
              <a:rPr lang="en-US" altLang="zh-CN" sz="2400" b="1" dirty="0" smtClean="0">
                <a:latin typeface="Times New Roman" pitchFamily="18" charset="0"/>
                <a:cs typeface="Times New Roman" pitchFamily="18" charset="0"/>
              </a:rPr>
              <a:t>mL</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图</a:t>
            </a:r>
            <a:r>
              <a:rPr lang="zh-CN" altLang="zh-CN" sz="2400" b="1" dirty="0">
                <a:latin typeface="Times New Roman" pitchFamily="18" charset="0"/>
                <a:cs typeface="Times New Roman" pitchFamily="18" charset="0"/>
              </a:rPr>
              <a:t>中</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点所示溶液</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含有</a:t>
            </a:r>
            <a:r>
              <a:rPr lang="zh-CN" altLang="zh-CN" sz="2400" b="1" dirty="0">
                <a:latin typeface="Times New Roman" pitchFamily="18" charset="0"/>
                <a:cs typeface="Times New Roman" pitchFamily="18" charset="0"/>
              </a:rPr>
              <a:t>的溶质是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把</a:t>
            </a:r>
            <a:r>
              <a:rPr lang="zh-CN" altLang="zh-CN" sz="2400" b="1" dirty="0">
                <a:latin typeface="Times New Roman" pitchFamily="18" charset="0"/>
                <a:cs typeface="Times New Roman" pitchFamily="18" charset="0"/>
              </a:rPr>
              <a:t>两者液体混合时出现了</a:t>
            </a:r>
            <a:r>
              <a:rPr lang="zh-CN" altLang="zh-CN" sz="2400" b="1" dirty="0" smtClean="0">
                <a:latin typeface="Times New Roman" pitchFamily="18" charset="0"/>
                <a:cs typeface="Times New Roman" pitchFamily="18" charset="0"/>
              </a:rPr>
              <a:t>气泡</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用</a:t>
            </a:r>
            <a:r>
              <a:rPr lang="zh-CN" altLang="zh-CN" sz="2400" b="1" dirty="0">
                <a:latin typeface="Times New Roman" pitchFamily="18" charset="0"/>
                <a:cs typeface="Times New Roman" pitchFamily="18" charset="0"/>
              </a:rPr>
              <a:t>化学方程式表示</a:t>
            </a:r>
            <a:r>
              <a:rPr lang="en-US"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endParaRPr lang="zh-CN" altLang="zh-CN" sz="2400" b="1" dirty="0">
              <a:latin typeface="Times New Roman" pitchFamily="18" charset="0"/>
              <a:ea typeface="宋体" pitchFamily="2" charset="-122"/>
              <a:cs typeface="Times New Roman" pitchFamily="18" charset="0"/>
            </a:endParaRPr>
          </a:p>
        </p:txBody>
      </p:sp>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2206070"/>
            <a:ext cx="10749511" cy="1200329"/>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广东模拟</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在盐酸和氢氧化钠反应的过程</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如</a:t>
            </a:r>
            <a:r>
              <a:rPr lang="zh-CN" altLang="zh-CN" sz="2400" b="1" dirty="0">
                <a:latin typeface="Times New Roman" pitchFamily="18" charset="0"/>
                <a:cs typeface="Times New Roman" pitchFamily="18" charset="0"/>
              </a:rPr>
              <a:t>图是利用数字化传感器得到的溶液</a:t>
            </a:r>
            <a:r>
              <a:rPr lang="en-US" altLang="zh-CN" sz="2400" b="1" dirty="0">
                <a:latin typeface="Times New Roman" pitchFamily="18" charset="0"/>
                <a:cs typeface="Times New Roman" pitchFamily="18" charset="0"/>
              </a:rPr>
              <a:t>pH</a:t>
            </a:r>
            <a:r>
              <a:rPr lang="zh-CN" altLang="zh-CN" sz="2400" b="1" dirty="0">
                <a:latin typeface="Times New Roman" pitchFamily="18" charset="0"/>
                <a:cs typeface="Times New Roman" pitchFamily="18" charset="0"/>
              </a:rPr>
              <a:t>变化图象</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grpSp>
        <p:nvGrpSpPr>
          <p:cNvPr id="14" name="组合 13"/>
          <p:cNvGrpSpPr/>
          <p:nvPr/>
        </p:nvGrpSpPr>
        <p:grpSpPr>
          <a:xfrm>
            <a:off x="720000" y="1408108"/>
            <a:ext cx="4010043" cy="627895"/>
            <a:chOff x="1034884" y="629878"/>
            <a:chExt cx="4010043" cy="627895"/>
          </a:xfrm>
        </p:grpSpPr>
        <p:sp>
          <p:nvSpPr>
            <p:cNvPr id="15" name="圆角矩形 6">
              <a:hlinkClick r:id="rId4" action="ppaction://hlinksldjump"/>
            </p:cNvPr>
            <p:cNvSpPr/>
            <p:nvPr>
              <p:custDataLst>
                <p:tags r:id="rId1"/>
              </p:custDataLst>
            </p:nvPr>
          </p:nvSpPr>
          <p:spPr>
            <a:xfrm flipH="1">
              <a:off x="2642680" y="664479"/>
              <a:ext cx="2402247"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中和反应</a:t>
              </a:r>
              <a:endParaRPr lang="zh-CN" altLang="zh-CN" sz="2400" dirty="0">
                <a:latin typeface="黑体" panose="02010609060101010101" pitchFamily="49" charset="-122"/>
                <a:ea typeface="黑体" panose="02010609060101010101" pitchFamily="49" charset="-122"/>
              </a:endParaRPr>
            </a:p>
          </p:txBody>
        </p:sp>
        <p:sp>
          <p:nvSpPr>
            <p:cNvPr id="17"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题型四</a:t>
              </a:r>
              <a:endParaRPr lang="zh-CN" altLang="en-US" sz="2400" b="1" strike="noStrike" noProof="1">
                <a:solidFill>
                  <a:schemeClr val="bg1"/>
                </a:solidFill>
              </a:endParaRPr>
            </a:p>
          </p:txBody>
        </p:sp>
        <p:sp>
          <p:nvSpPr>
            <p:cNvPr id="18" name="圆角矩形 17"/>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TextBox 19"/>
          <p:cNvSpPr txBox="1"/>
          <p:nvPr/>
        </p:nvSpPr>
        <p:spPr>
          <a:xfrm>
            <a:off x="1121692" y="4581457"/>
            <a:ext cx="492443"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10</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21" name="TextBox 20"/>
          <p:cNvSpPr txBox="1"/>
          <p:nvPr/>
        </p:nvSpPr>
        <p:spPr>
          <a:xfrm>
            <a:off x="6461337" y="5088282"/>
            <a:ext cx="2032929" cy="461665"/>
          </a:xfrm>
          <a:prstGeom prst="rect">
            <a:avLst/>
          </a:prstGeom>
          <a:noFill/>
        </p:spPr>
        <p:txBody>
          <a:bodyPr wrap="none" rtlCol="0">
            <a:spAutoFit/>
          </a:bodyPr>
          <a:lstStyle/>
          <a:p>
            <a:r>
              <a:rPr lang="en-US" altLang="zh-CN" sz="2400" b="1" dirty="0" err="1">
                <a:solidFill>
                  <a:srgbClr val="FF0000"/>
                </a:solidFill>
                <a:latin typeface="Times New Roman" pitchFamily="18" charset="0"/>
                <a:ea typeface="宋体" pitchFamily="2" charset="-122"/>
                <a:cs typeface="Times New Roman" pitchFamily="18" charset="0"/>
              </a:rPr>
              <a:t>NaOH</a:t>
            </a:r>
            <a:r>
              <a:rPr lang="zh-CN" altLang="en-US" sz="2400" b="1" dirty="0">
                <a:solidFill>
                  <a:srgbClr val="FF0000"/>
                </a:solidFill>
                <a:latin typeface="Times New Roman" pitchFamily="18" charset="0"/>
                <a:ea typeface="宋体" pitchFamily="2" charset="-122"/>
                <a:cs typeface="Times New Roman" pitchFamily="18" charset="0"/>
              </a:rPr>
              <a:t>和</a:t>
            </a:r>
            <a:r>
              <a:rPr lang="en-US" altLang="zh-CN" sz="2400" b="1" dirty="0" err="1">
                <a:solidFill>
                  <a:srgbClr val="FF0000"/>
                </a:solidFill>
                <a:latin typeface="Times New Roman" pitchFamily="18" charset="0"/>
                <a:ea typeface="宋体" pitchFamily="2" charset="-122"/>
                <a:cs typeface="Times New Roman" pitchFamily="18" charset="0"/>
              </a:rPr>
              <a:t>NaCl</a:t>
            </a:r>
            <a:endParaRPr lang="zh-CN" altLang="en-US" sz="2400" b="1" dirty="0">
              <a:solidFill>
                <a:srgbClr val="FF0000"/>
              </a:solidFill>
              <a:latin typeface="Times New Roman" pitchFamily="18" charset="0"/>
              <a:ea typeface="宋体" pitchFamily="2" charset="-122"/>
              <a:cs typeface="Times New Roman" pitchFamily="18" charset="0"/>
            </a:endParaRPr>
          </a:p>
        </p:txBody>
      </p:sp>
      <p:pic>
        <p:nvPicPr>
          <p:cNvPr id="23" name="XD+87.eps" descr="id:2147504409;FounderCES"/>
          <p:cNvPicPr>
            <a:picLocks noChangeAspect="1"/>
          </p:cNvPicPr>
          <p:nvPr/>
        </p:nvPicPr>
        <p:blipFill>
          <a:blip r:embed="rId5"/>
          <a:stretch>
            <a:fillRect/>
          </a:stretch>
        </p:blipFill>
        <p:spPr>
          <a:xfrm>
            <a:off x="9392351" y="3919917"/>
            <a:ext cx="2077158" cy="1807322"/>
          </a:xfrm>
          <a:prstGeom prst="rect">
            <a:avLst/>
          </a:prstGeom>
        </p:spPr>
      </p:pic>
      <mc:AlternateContent xmlns:mc="http://schemas.openxmlformats.org/markup-compatibility/2006">
        <mc:Choice xmlns:a14="http://schemas.microsoft.com/office/drawing/2010/main" xmlns="" Requires="a14">
          <p:sp>
            <p:nvSpPr>
              <p:cNvPr id="24" name="TextBox 23"/>
              <p:cNvSpPr txBox="1"/>
              <p:nvPr/>
            </p:nvSpPr>
            <p:spPr>
              <a:xfrm>
                <a:off x="4594480" y="3435533"/>
                <a:ext cx="373371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HCl+NaOH</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24" name="TextBox 23"/>
              <p:cNvSpPr txBox="1">
                <a:spLocks noRot="1" noChangeAspect="1" noMove="1" noResize="1" noEditPoints="1" noAdjustHandles="1" noChangeArrowheads="1" noChangeShapeType="1" noTextEdit="1"/>
              </p:cNvSpPr>
              <p:nvPr/>
            </p:nvSpPr>
            <p:spPr>
              <a:xfrm>
                <a:off x="4594480" y="3435533"/>
                <a:ext cx="3733714" cy="461665"/>
              </a:xfrm>
              <a:prstGeom prst="rect">
                <a:avLst/>
              </a:prstGeom>
              <a:blipFill rotWithShape="1">
                <a:blip r:embed="rId6"/>
                <a:stretch>
                  <a:fillRect l="-2614" t="-17333" r="-1307" b="-24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5" name="TextBox 24"/>
              <p:cNvSpPr txBox="1"/>
              <p:nvPr/>
            </p:nvSpPr>
            <p:spPr>
              <a:xfrm>
                <a:off x="1337819" y="6177003"/>
                <a:ext cx="5123518"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+2HCl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5" name="TextBox 24"/>
              <p:cNvSpPr txBox="1">
                <a:spLocks noRot="1" noChangeAspect="1" noMove="1" noResize="1" noEditPoints="1" noAdjustHandles="1" noChangeArrowheads="1" noChangeShapeType="1" noTextEdit="1"/>
              </p:cNvSpPr>
              <p:nvPr/>
            </p:nvSpPr>
            <p:spPr>
              <a:xfrm>
                <a:off x="1337819" y="6177003"/>
                <a:ext cx="5123518" cy="461665"/>
              </a:xfrm>
              <a:prstGeom prst="rect">
                <a:avLst/>
              </a:prstGeom>
              <a:blipFill rotWithShape="1">
                <a:blip r:embed="rId7"/>
                <a:stretch>
                  <a:fillRect l="-1784" t="-17105" r="-713"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28260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animBg="1"/>
      <p:bldP spid="2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331683"/>
            <a:ext cx="10749511" cy="5341014"/>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ts val="37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判断某反应是否为中和反应时，主要判断反应物是否为酸与碱的反应。生成盐和水的反应不一定是中和反应，如二氧化碳与氢氧化钠反应生成碳酸钠和水，氧化铁与稀盐酸反应生成氯化铁和水，都不属于中和反应。</a:t>
            </a:r>
          </a:p>
          <a:p>
            <a:pPr algn="just">
              <a:lnSpc>
                <a:spcPts val="37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一些中和反应没有明显的现象，可利用指示剂判断中和反应是否发生，但并不是所有的中和反应都无现象，如不溶性碱与盐酸反应，固体会溶解；氢氧化钡与稀硫酸反应会有白色沉淀生成等。中和反应会放热，但溶液浓度太小现象也不明显。</a:t>
            </a:r>
          </a:p>
          <a:p>
            <a:pPr algn="just">
              <a:lnSpc>
                <a:spcPts val="37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）根据</a:t>
            </a:r>
            <a:r>
              <a:rPr lang="zh-CN" altLang="en-US" sz="2400" b="1" dirty="0">
                <a:latin typeface="Times New Roman" pitchFamily="18" charset="0"/>
                <a:ea typeface="宋体" pitchFamily="2" charset="-122"/>
                <a:cs typeface="Times New Roman" pitchFamily="18" charset="0"/>
              </a:rPr>
              <a:t>中和反应过程中溶液酸碱度的</a:t>
            </a:r>
            <a:r>
              <a:rPr lang="zh-CN" altLang="en-US" sz="2400" b="1" dirty="0" smtClean="0">
                <a:latin typeface="Times New Roman" pitchFamily="18" charset="0"/>
                <a:ea typeface="宋体" pitchFamily="2" charset="-122"/>
                <a:cs typeface="Times New Roman" pitchFamily="18" charset="0"/>
              </a:rPr>
              <a:t>变化，可</a:t>
            </a:r>
            <a:r>
              <a:rPr lang="zh-CN" altLang="en-US" sz="2400" b="1" dirty="0">
                <a:latin typeface="Times New Roman" pitchFamily="18" charset="0"/>
                <a:ea typeface="宋体" pitchFamily="2" charset="-122"/>
                <a:cs typeface="Times New Roman" pitchFamily="18" charset="0"/>
              </a:rPr>
              <a:t>判断是将酸溶液滴入碱溶液</a:t>
            </a:r>
            <a:r>
              <a:rPr lang="zh-CN" altLang="en-US" sz="2400" b="1" dirty="0" smtClean="0">
                <a:latin typeface="Times New Roman" pitchFamily="18" charset="0"/>
                <a:ea typeface="宋体" pitchFamily="2" charset="-122"/>
                <a:cs typeface="Times New Roman" pitchFamily="18" charset="0"/>
              </a:rPr>
              <a:t>中，还是</a:t>
            </a:r>
            <a:r>
              <a:rPr lang="zh-CN" altLang="en-US" sz="2400" b="1" dirty="0">
                <a:latin typeface="Times New Roman" pitchFamily="18" charset="0"/>
                <a:ea typeface="宋体" pitchFamily="2" charset="-122"/>
                <a:cs typeface="Times New Roman" pitchFamily="18" charset="0"/>
              </a:rPr>
              <a:t>将碱溶液滴入酸溶液</a:t>
            </a:r>
            <a:r>
              <a:rPr lang="zh-CN" altLang="en-US" sz="2400" b="1" dirty="0" smtClean="0">
                <a:latin typeface="Times New Roman" pitchFamily="18" charset="0"/>
                <a:ea typeface="宋体" pitchFamily="2" charset="-122"/>
                <a:cs typeface="Times New Roman" pitchFamily="18" charset="0"/>
              </a:rPr>
              <a:t>中，根据</a:t>
            </a:r>
            <a:r>
              <a:rPr lang="zh-CN" altLang="en-US" sz="2400" b="1" dirty="0">
                <a:latin typeface="Times New Roman" pitchFamily="18" charset="0"/>
                <a:ea typeface="宋体" pitchFamily="2" charset="-122"/>
                <a:cs typeface="Times New Roman" pitchFamily="18" charset="0"/>
              </a:rPr>
              <a:t>曲线上点所对应的</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可判断该点对应溶液的酸</a:t>
            </a:r>
            <a:r>
              <a:rPr lang="zh-CN" altLang="en-US" sz="2400" b="1" dirty="0" smtClean="0">
                <a:latin typeface="Times New Roman" pitchFamily="18" charset="0"/>
                <a:ea typeface="宋体" pitchFamily="2" charset="-122"/>
                <a:cs typeface="Times New Roman" pitchFamily="18" charset="0"/>
              </a:rPr>
              <a:t>碱性，结合</a:t>
            </a:r>
            <a:r>
              <a:rPr lang="zh-CN" altLang="en-US" sz="2400" b="1" dirty="0">
                <a:latin typeface="Times New Roman" pitchFamily="18" charset="0"/>
                <a:ea typeface="宋体" pitchFamily="2" charset="-122"/>
                <a:cs typeface="Times New Roman" pitchFamily="18" charset="0"/>
              </a:rPr>
              <a:t>反应物和生成物可判断该点溶液中的成分。</a:t>
            </a:r>
          </a:p>
        </p:txBody>
      </p:sp>
    </p:spTree>
    <p:extLst>
      <p:ext uri="{BB962C8B-B14F-4D97-AF65-F5344CB8AC3E}">
        <p14:creationId xmlns:p14="http://schemas.microsoft.com/office/powerpoint/2010/main" xmlns="" val="167014178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9999" y="1656188"/>
            <a:ext cx="10614045"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春</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邵阳武冈市月考）下列没有运用中和反应原理的是（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用熟石灰改良酸性土壤</a:t>
            </a:r>
          </a:p>
          <a:p>
            <a:pPr algn="just">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服用含氢氧化镁的</a:t>
            </a:r>
            <a:r>
              <a:rPr lang="zh-CN" altLang="en-US" sz="2400" b="1" dirty="0" smtClean="0">
                <a:latin typeface="Times New Roman" pitchFamily="18" charset="0"/>
                <a:cs typeface="Times New Roman" pitchFamily="18" charset="0"/>
              </a:rPr>
              <a:t>药物，可以</a:t>
            </a:r>
            <a:r>
              <a:rPr lang="zh-CN" altLang="en-US" sz="2400" b="1" dirty="0">
                <a:latin typeface="Times New Roman" pitchFamily="18" charset="0"/>
                <a:cs typeface="Times New Roman" pitchFamily="18" charset="0"/>
              </a:rPr>
              <a:t>治疗胃酸过多症</a:t>
            </a:r>
          </a:p>
          <a:p>
            <a:pPr algn="just">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用生石灰做干燥剂</a:t>
            </a:r>
          </a:p>
          <a:p>
            <a:pPr algn="just">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蚊虫叮咬处涂上肥皂</a:t>
            </a:r>
            <a:r>
              <a:rPr lang="zh-CN" altLang="en-US" sz="2400" b="1" dirty="0" smtClean="0">
                <a:latin typeface="Times New Roman" pitchFamily="18" charset="0"/>
                <a:cs typeface="Times New Roman" pitchFamily="18" charset="0"/>
              </a:rPr>
              <a:t>水，可</a:t>
            </a:r>
            <a:r>
              <a:rPr lang="zh-CN" altLang="en-US" sz="2400" b="1" dirty="0">
                <a:latin typeface="Times New Roman" pitchFamily="18" charset="0"/>
                <a:cs typeface="Times New Roman" pitchFamily="18" charset="0"/>
              </a:rPr>
              <a:t>减轻痛痒</a:t>
            </a:r>
          </a:p>
        </p:txBody>
      </p:sp>
      <p:sp>
        <p:nvSpPr>
          <p:cNvPr id="7" name="矩形 6"/>
          <p:cNvSpPr/>
          <p:nvPr/>
        </p:nvSpPr>
        <p:spPr>
          <a:xfrm>
            <a:off x="9501925" y="287909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7752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4" name="TextBox 13"/>
          <p:cNvSpPr txBox="1"/>
          <p:nvPr/>
        </p:nvSpPr>
        <p:spPr>
          <a:xfrm>
            <a:off x="720000" y="2051303"/>
            <a:ext cx="10783378"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改编题</a:t>
            </a:r>
            <a:r>
              <a:rPr lang="zh-CN" altLang="en-US" sz="2400" b="1" dirty="0">
                <a:latin typeface="Times New Roman" pitchFamily="18" charset="0"/>
                <a:ea typeface="宋体" pitchFamily="2" charset="-122"/>
                <a:cs typeface="Times New Roman" pitchFamily="18" charset="0"/>
              </a:rPr>
              <a:t>）室温时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随着向盛有稀硫酸的烧杯中逐滴加入</a:t>
            </a:r>
            <a:r>
              <a:rPr lang="en-US" altLang="zh-CN" sz="2400" b="1" dirty="0">
                <a:latin typeface="Times New Roman" pitchFamily="18" charset="0"/>
                <a:ea typeface="宋体" pitchFamily="2" charset="-122"/>
                <a:cs typeface="Times New Roman" pitchFamily="18" charset="0"/>
              </a:rPr>
              <a:t>Ba(OH)</a:t>
            </a:r>
            <a:r>
              <a:rPr lang="en-US" altLang="zh-CN" sz="2400" b="1" baseline="-25000" dirty="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溶液，烧杯</a:t>
            </a:r>
            <a:r>
              <a:rPr lang="zh-CN" altLang="en-US" sz="2400" b="1" dirty="0">
                <a:latin typeface="Times New Roman" pitchFamily="18" charset="0"/>
                <a:ea typeface="宋体" pitchFamily="2" charset="-122"/>
                <a:cs typeface="Times New Roman" pitchFamily="18" charset="0"/>
              </a:rPr>
              <a:t>内溶液中的溶质质量变化如图所</a:t>
            </a:r>
            <a:r>
              <a:rPr lang="zh-CN" altLang="en-US" sz="2400" b="1" dirty="0" smtClean="0">
                <a:latin typeface="Times New Roman" pitchFamily="18" charset="0"/>
                <a:ea typeface="宋体" pitchFamily="2" charset="-122"/>
                <a:cs typeface="Times New Roman" pitchFamily="18" charset="0"/>
              </a:rPr>
              <a:t>示，下列</a:t>
            </a:r>
            <a:r>
              <a:rPr lang="zh-CN" altLang="en-US" sz="2400" b="1" dirty="0">
                <a:latin typeface="Times New Roman" pitchFamily="18" charset="0"/>
                <a:ea typeface="宋体" pitchFamily="2" charset="-122"/>
                <a:cs typeface="Times New Roman" pitchFamily="18" charset="0"/>
              </a:rPr>
              <a:t>分析正确的是（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en-US"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a</a:t>
            </a:r>
            <a:r>
              <a:rPr lang="zh-CN" altLang="zh-CN" sz="2400" b="1" dirty="0">
                <a:latin typeface="Times New Roman" pitchFamily="18" charset="0"/>
                <a:cs typeface="Times New Roman" pitchFamily="18" charset="0"/>
              </a:rPr>
              <a:t>点溶液滴加紫色石蕊溶液</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溶液变蓝</a:t>
            </a:r>
          </a:p>
          <a:p>
            <a:pPr algn="just">
              <a:lnSpc>
                <a:spcPct val="150000"/>
              </a:lnSpc>
            </a:pPr>
            <a:r>
              <a:rPr lang="en-US" altLang="zh-CN" sz="2400" b="1" dirty="0">
                <a:latin typeface="Times New Roman" pitchFamily="18" charset="0"/>
                <a:cs typeface="Times New Roman" pitchFamily="18" charset="0"/>
              </a:rPr>
              <a:t>B</a:t>
            </a:r>
            <a:r>
              <a:rPr lang="en-US"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b</a:t>
            </a:r>
            <a:r>
              <a:rPr lang="zh-CN" altLang="zh-CN" sz="2400" b="1" dirty="0">
                <a:latin typeface="Times New Roman" pitchFamily="18" charset="0"/>
                <a:cs typeface="Times New Roman" pitchFamily="18" charset="0"/>
              </a:rPr>
              <a:t>点溶液中有两种溶质</a:t>
            </a:r>
          </a:p>
          <a:p>
            <a:pPr algn="just">
              <a:lnSpc>
                <a:spcPct val="150000"/>
              </a:lnSpc>
            </a:pPr>
            <a:r>
              <a:rPr lang="en-US" altLang="zh-CN" sz="2400" b="1" dirty="0">
                <a:latin typeface="Times New Roman" pitchFamily="18" charset="0"/>
                <a:cs typeface="Times New Roman" pitchFamily="18" charset="0"/>
              </a:rPr>
              <a:t>C</a:t>
            </a:r>
            <a:r>
              <a:rPr lang="en-US"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c</a:t>
            </a:r>
            <a:r>
              <a:rPr lang="zh-CN" altLang="zh-CN" sz="2400" b="1" dirty="0">
                <a:latin typeface="Times New Roman" pitchFamily="18" charset="0"/>
                <a:cs typeface="Times New Roman" pitchFamily="18" charset="0"/>
              </a:rPr>
              <a:t>点烧杯内液体的</a:t>
            </a:r>
            <a:r>
              <a:rPr lang="en-US" altLang="zh-CN" sz="2400" b="1" dirty="0">
                <a:latin typeface="Times New Roman" pitchFamily="18" charset="0"/>
                <a:cs typeface="Times New Roman" pitchFamily="18" charset="0"/>
              </a:rPr>
              <a:t>pH=0</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D</a:t>
            </a:r>
            <a:r>
              <a:rPr lang="en-US"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d</a:t>
            </a:r>
            <a:r>
              <a:rPr lang="zh-CN" altLang="zh-CN" sz="2400" b="1" dirty="0">
                <a:latin typeface="Times New Roman" pitchFamily="18" charset="0"/>
                <a:cs typeface="Times New Roman" pitchFamily="18" charset="0"/>
              </a:rPr>
              <a:t>点溶液中溶质是</a:t>
            </a:r>
            <a:r>
              <a:rPr lang="en-US" altLang="zh-CN" sz="2400" b="1" dirty="0">
                <a:latin typeface="Times New Roman" pitchFamily="18" charset="0"/>
                <a:cs typeface="Times New Roman" pitchFamily="18" charset="0"/>
              </a:rPr>
              <a:t>Ba</a:t>
            </a:r>
            <a:r>
              <a:rPr lang="en-US" altLang="zh-CN" sz="2400" b="1" baseline="30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OH</a:t>
            </a:r>
            <a:r>
              <a:rPr lang="en-US" altLang="zh-CN" sz="2400" b="1" baseline="30000" dirty="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pic>
        <p:nvPicPr>
          <p:cNvPr id="15" name="XD+90.eps" descr="id:2147504423;FounderCES"/>
          <p:cNvPicPr>
            <a:picLocks noChangeAspect="1"/>
          </p:cNvPicPr>
          <p:nvPr/>
        </p:nvPicPr>
        <p:blipFill>
          <a:blip r:embed="rId3"/>
          <a:stretch>
            <a:fillRect/>
          </a:stretch>
        </p:blipFill>
        <p:spPr>
          <a:xfrm>
            <a:off x="8906340" y="3429000"/>
            <a:ext cx="2597038" cy="2755392"/>
          </a:xfrm>
          <a:prstGeom prst="rect">
            <a:avLst/>
          </a:prstGeom>
        </p:spPr>
      </p:pic>
      <p:sp>
        <p:nvSpPr>
          <p:cNvPr id="16" name="矩形 15"/>
          <p:cNvSpPr/>
          <p:nvPr/>
        </p:nvSpPr>
        <p:spPr>
          <a:xfrm>
            <a:off x="9218034" y="273234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49190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1200" y="1533339"/>
            <a:ext cx="10840356"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2013</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35</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乙炔</a:t>
            </a:r>
            <a:r>
              <a:rPr lang="en-US" altLang="zh-CN" sz="2400" b="1" dirty="0">
                <a:latin typeface="Times New Roman" pitchFamily="18" charset="0"/>
                <a:cs typeface="Times New Roman" pitchFamily="18" charset="0"/>
              </a:rPr>
              <a:t>(C</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气体和氧气反应能产生高温</a:t>
            </a:r>
            <a:r>
              <a:rPr lang="zh-CN" altLang="zh-CN" sz="2400" b="1" dirty="0" smtClean="0">
                <a:latin typeface="Times New Roman" pitchFamily="18" charset="0"/>
                <a:cs typeface="Times New Roman" pitchFamily="18" charset="0"/>
              </a:rPr>
              <a:t>火焰</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工人</a:t>
            </a:r>
            <a:r>
              <a:rPr lang="zh-CN" altLang="zh-CN" sz="2400" b="1" dirty="0">
                <a:latin typeface="Times New Roman" pitchFamily="18" charset="0"/>
                <a:cs typeface="Times New Roman" pitchFamily="18" charset="0"/>
              </a:rPr>
              <a:t>师傅常用氧炔焰切割或焊接金属。乙炔由碳化钙</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块状固体</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化学式为</a:t>
            </a:r>
            <a:r>
              <a:rPr lang="en-US" altLang="zh-CN" sz="2400" b="1" dirty="0">
                <a:latin typeface="Times New Roman" pitchFamily="18" charset="0"/>
                <a:cs typeface="Times New Roman" pitchFamily="18" charset="0"/>
              </a:rPr>
              <a:t>CaC</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与水反应</a:t>
            </a:r>
            <a:r>
              <a:rPr lang="zh-CN" altLang="zh-CN" sz="2400" b="1" dirty="0" smtClean="0">
                <a:latin typeface="Times New Roman" pitchFamily="18" charset="0"/>
                <a:cs typeface="Times New Roman" pitchFamily="18" charset="0"/>
              </a:rPr>
              <a:t>生成</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同时</a:t>
            </a:r>
            <a:r>
              <a:rPr lang="zh-CN" altLang="zh-CN" sz="2400" b="1" dirty="0">
                <a:latin typeface="Times New Roman" pitchFamily="18" charset="0"/>
                <a:cs typeface="Times New Roman" pitchFamily="18" charset="0"/>
              </a:rPr>
              <a:t>生成一种白色固体。</a:t>
            </a:r>
          </a:p>
          <a:p>
            <a:pPr algn="just">
              <a:lnSpc>
                <a:spcPct val="150000"/>
              </a:lnSpc>
            </a:pPr>
            <a:r>
              <a:rPr lang="zh-CN" altLang="zh-CN" sz="2400" b="1" dirty="0">
                <a:latin typeface="Times New Roman" pitchFamily="18" charset="0"/>
                <a:cs typeface="Times New Roman" pitchFamily="18" charset="0"/>
              </a:rPr>
              <a:t>【提出问题】白色固体是什么物质</a:t>
            </a:r>
            <a:r>
              <a:rPr lang="en-US" altLang="zh-CN" sz="2400" b="1" dirty="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【作出猜想】小明经过思考认为有以下几种可能</a:t>
            </a:r>
            <a:r>
              <a:rPr lang="en-US" altLang="zh-CN" sz="2400" b="1" dirty="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猜想</a:t>
            </a:r>
            <a:r>
              <a:rPr lang="zh-CN" altLang="zh-CN" sz="2400" b="1" dirty="0" smtClean="0">
                <a:latin typeface="Times New Roman" pitchFamily="18" charset="0"/>
                <a:cs typeface="Times New Roman" pitchFamily="18" charset="0"/>
              </a:rPr>
              <a:t>一</a:t>
            </a:r>
            <a:r>
              <a:rPr lang="zh-CN" altLang="en-US" sz="2400" b="1" dirty="0" smtClean="0">
                <a:latin typeface="Times New Roman" pitchFamily="18" charset="0"/>
                <a:cs typeface="Times New Roman" pitchFamily="18" charset="0"/>
              </a:rPr>
              <a:t>：</a:t>
            </a:r>
            <a:r>
              <a:rPr lang="en-US" altLang="zh-CN" sz="2400" b="1" dirty="0" err="1" smtClean="0">
                <a:latin typeface="Times New Roman" pitchFamily="18" charset="0"/>
                <a:cs typeface="Times New Roman" pitchFamily="18" charset="0"/>
              </a:rPr>
              <a:t>CaO</a:t>
            </a:r>
            <a:r>
              <a:rPr lang="zh-CN" altLang="zh-CN" sz="2400" b="1" dirty="0">
                <a:latin typeface="Times New Roman" pitchFamily="18" charset="0"/>
                <a:cs typeface="Times New Roman" pitchFamily="18" charset="0"/>
              </a:rPr>
              <a:t>。</a:t>
            </a:r>
          </a:p>
          <a:p>
            <a:pPr algn="just">
              <a:lnSpc>
                <a:spcPct val="150000"/>
              </a:lnSpc>
            </a:pPr>
            <a:r>
              <a:rPr lang="zh-CN" altLang="zh-CN" sz="2400" b="1" dirty="0">
                <a:latin typeface="Times New Roman" pitchFamily="18" charset="0"/>
                <a:cs typeface="Times New Roman" pitchFamily="18" charset="0"/>
              </a:rPr>
              <a:t>猜想二</a:t>
            </a:r>
            <a:r>
              <a:rPr lang="en-US" altLang="zh-CN" sz="2400" b="1" dirty="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猜想</a:t>
            </a:r>
            <a:r>
              <a:rPr lang="zh-CN" altLang="zh-CN" sz="2400" b="1" dirty="0" smtClean="0">
                <a:latin typeface="Times New Roman" pitchFamily="18" charset="0"/>
                <a:cs typeface="Times New Roman" pitchFamily="18" charset="0"/>
              </a:rPr>
              <a:t>三</a:t>
            </a:r>
            <a:r>
              <a:rPr lang="zh-CN" altLang="en-US" sz="2400" b="1" dirty="0" smtClean="0">
                <a:latin typeface="Times New Roman" pitchFamily="18" charset="0"/>
                <a:cs typeface="Times New Roman" pitchFamily="18" charset="0"/>
              </a:rPr>
              <a:t>：</a:t>
            </a:r>
            <a:r>
              <a:rPr lang="en-US" altLang="zh-CN" sz="2400" b="1" dirty="0" err="1" smtClean="0">
                <a:latin typeface="Times New Roman" pitchFamily="18" charset="0"/>
                <a:cs typeface="Times New Roman" pitchFamily="18" charset="0"/>
              </a:rPr>
              <a:t>Ca</a:t>
            </a:r>
            <a:r>
              <a:rPr lang="en-US" altLang="zh-CN" sz="2400" b="1" dirty="0" smtClean="0">
                <a:latin typeface="Times New Roman" pitchFamily="18" charset="0"/>
                <a:cs typeface="Times New Roman" pitchFamily="18" charset="0"/>
              </a:rPr>
              <a:t>(OH)</a:t>
            </a:r>
            <a:r>
              <a:rPr lang="en-US" altLang="zh-CN" sz="2400" b="1" baseline="-25000" dirty="0" smtClean="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p>
          <a:p>
            <a:pPr algn="just">
              <a:lnSpc>
                <a:spcPct val="150000"/>
              </a:lnSpc>
            </a:pPr>
            <a:r>
              <a:rPr lang="zh-CN" altLang="zh-CN" sz="2400" b="1" dirty="0">
                <a:latin typeface="Times New Roman" pitchFamily="18" charset="0"/>
                <a:cs typeface="Times New Roman" pitchFamily="18" charset="0"/>
              </a:rPr>
              <a:t>他的依据是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TextBox 7"/>
          <p:cNvSpPr txBox="1"/>
          <p:nvPr/>
        </p:nvSpPr>
        <p:spPr>
          <a:xfrm>
            <a:off x="2107958" y="4898169"/>
            <a:ext cx="1125629"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CaCO</a:t>
            </a:r>
            <a:r>
              <a:rPr lang="en-US" altLang="zh-CN" sz="2400" b="1" baseline="-25000" dirty="0">
                <a:solidFill>
                  <a:srgbClr val="FF0000"/>
                </a:solidFill>
                <a:latin typeface="Times New Roman" pitchFamily="18" charset="0"/>
                <a:ea typeface="宋体" pitchFamily="2" charset="-122"/>
                <a:cs typeface="Times New Roman" pitchFamily="18" charset="0"/>
              </a:rPr>
              <a:t>3</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9" name="TextBox 8"/>
          <p:cNvSpPr txBox="1"/>
          <p:nvPr/>
        </p:nvSpPr>
        <p:spPr>
          <a:xfrm>
            <a:off x="2430859" y="6004480"/>
            <a:ext cx="4515980"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化学变化过程中元素的种类不变</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34755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4" name="TextBox 13"/>
          <p:cNvSpPr txBox="1"/>
          <p:nvPr/>
        </p:nvSpPr>
        <p:spPr>
          <a:xfrm>
            <a:off x="720000" y="1757789"/>
            <a:ext cx="10783378" cy="113024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石家庄长安区期末）在稀盐酸中滴加氢</a:t>
            </a:r>
            <a:r>
              <a:rPr lang="zh-CN" altLang="en-US" sz="2400" b="1" dirty="0" smtClean="0">
                <a:latin typeface="Times New Roman" pitchFamily="18" charset="0"/>
                <a:ea typeface="宋体" pitchFamily="2" charset="-122"/>
                <a:cs typeface="Times New Roman" pitchFamily="18" charset="0"/>
              </a:rPr>
              <a:t>氧化钠</a:t>
            </a:r>
            <a:r>
              <a:rPr lang="zh-CN" altLang="en-US" sz="2400" b="1" dirty="0">
                <a:latin typeface="Times New Roman" pitchFamily="18" charset="0"/>
                <a:ea typeface="宋体" pitchFamily="2" charset="-122"/>
                <a:cs typeface="Times New Roman" pitchFamily="18" charset="0"/>
              </a:rPr>
              <a:t>溶液至完全中和时</a:t>
            </a:r>
            <a:r>
              <a:rPr lang="zh-CN" altLang="en-US" sz="2400" b="1" dirty="0" smtClean="0">
                <a:latin typeface="Times New Roman" pitchFamily="18" charset="0"/>
                <a:ea typeface="宋体" pitchFamily="2" charset="-122"/>
                <a:cs typeface="Times New Roman" pitchFamily="18" charset="0"/>
              </a:rPr>
              <a:t>为止，溶液</a:t>
            </a:r>
            <a:r>
              <a:rPr lang="zh-CN" altLang="en-US" sz="2400" b="1" dirty="0">
                <a:latin typeface="Times New Roman" pitchFamily="18" charset="0"/>
                <a:ea typeface="宋体" pitchFamily="2" charset="-122"/>
                <a:cs typeface="Times New Roman" pitchFamily="18" charset="0"/>
              </a:rPr>
              <a:t>的</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变化的图象正确的</a:t>
            </a:r>
            <a:r>
              <a:rPr lang="zh-CN" altLang="en-US" sz="2400" b="1" dirty="0" smtClean="0">
                <a:latin typeface="Times New Roman" pitchFamily="18" charset="0"/>
                <a:ea typeface="宋体" pitchFamily="2" charset="-122"/>
                <a:cs typeface="Times New Roman" pitchFamily="18" charset="0"/>
              </a:rPr>
              <a:t>是（         ）</a:t>
            </a:r>
            <a:endParaRPr lang="en-US" altLang="zh-CN" sz="2400" b="1" dirty="0" smtClean="0">
              <a:latin typeface="Times New Roman" pitchFamily="18" charset="0"/>
              <a:ea typeface="宋体" pitchFamily="2" charset="-122"/>
              <a:cs typeface="Times New Roman" pitchFamily="18" charset="0"/>
            </a:endParaRPr>
          </a:p>
        </p:txBody>
      </p:sp>
      <p:sp>
        <p:nvSpPr>
          <p:cNvPr id="16" name="矩形 15"/>
          <p:cNvSpPr/>
          <p:nvPr/>
        </p:nvSpPr>
        <p:spPr>
          <a:xfrm>
            <a:off x="5345945" y="241508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pic>
        <p:nvPicPr>
          <p:cNvPr id="11" name="XD+91.eps" descr="id:2147504430;FounderCES"/>
          <p:cNvPicPr>
            <a:picLocks noChangeAspect="1"/>
          </p:cNvPicPr>
          <p:nvPr/>
        </p:nvPicPr>
        <p:blipFill>
          <a:blip r:embed="rId3"/>
          <a:stretch>
            <a:fillRect/>
          </a:stretch>
        </p:blipFill>
        <p:spPr>
          <a:xfrm>
            <a:off x="4305467" y="3049197"/>
            <a:ext cx="3612444" cy="3581828"/>
          </a:xfrm>
          <a:prstGeom prst="rect">
            <a:avLst/>
          </a:prstGeom>
        </p:spPr>
      </p:pic>
    </p:spTree>
    <p:extLst>
      <p:ext uri="{BB962C8B-B14F-4D97-AF65-F5344CB8AC3E}">
        <p14:creationId xmlns:p14="http://schemas.microsoft.com/office/powerpoint/2010/main" xmlns="" val="414723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4" name="TextBox 13"/>
          <p:cNvSpPr txBox="1"/>
          <p:nvPr/>
        </p:nvSpPr>
        <p:spPr>
          <a:xfrm>
            <a:off x="720000" y="2051303"/>
            <a:ext cx="10783378"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承德一模）如图是氢氧化钠和稀盐酸反应的微观</a:t>
            </a:r>
            <a:r>
              <a:rPr lang="zh-CN" altLang="en-US" sz="2400" b="1" dirty="0" smtClean="0">
                <a:latin typeface="Times New Roman" pitchFamily="18" charset="0"/>
                <a:ea typeface="宋体" pitchFamily="2" charset="-122"/>
                <a:cs typeface="Times New Roman" pitchFamily="18" charset="0"/>
              </a:rPr>
              <a:t>示意图，以下</a:t>
            </a:r>
            <a:r>
              <a:rPr lang="zh-CN" altLang="en-US" sz="2400" b="1" dirty="0">
                <a:latin typeface="Times New Roman" pitchFamily="18" charset="0"/>
                <a:ea typeface="宋体" pitchFamily="2" charset="-122"/>
                <a:cs typeface="Times New Roman" pitchFamily="18" charset="0"/>
              </a:rPr>
              <a:t>有关说法不正确的是（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该反应属于复分解反应</a:t>
            </a: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该反应的微观实质是</a:t>
            </a:r>
            <a:r>
              <a:rPr lang="en-US" altLang="zh-CN" sz="2400" b="1" dirty="0">
                <a:latin typeface="Times New Roman" pitchFamily="18" charset="0"/>
                <a:cs typeface="Times New Roman" pitchFamily="18" charset="0"/>
              </a:rPr>
              <a:t>H</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OH</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结合生成</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反应前后数量没有变化的粒子是</a:t>
            </a:r>
            <a:r>
              <a:rPr lang="en-US" altLang="zh-CN" sz="2400" b="1" dirty="0">
                <a:latin typeface="Times New Roman" pitchFamily="18" charset="0"/>
                <a:cs typeface="Times New Roman" pitchFamily="18" charset="0"/>
              </a:rPr>
              <a:t>Na</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a:t>
            </a:r>
            <a:r>
              <a:rPr lang="en-US" altLang="zh-CN" sz="2400" b="1" dirty="0" err="1">
                <a:latin typeface="Times New Roman" pitchFamily="18" charset="0"/>
                <a:cs typeface="Times New Roman" pitchFamily="18" charset="0"/>
              </a:rPr>
              <a:t>Cl</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和</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该反应符合质量守恒定律</a:t>
            </a:r>
          </a:p>
        </p:txBody>
      </p:sp>
      <p:sp>
        <p:nvSpPr>
          <p:cNvPr id="16" name="矩形 15"/>
          <p:cNvSpPr/>
          <p:nvPr/>
        </p:nvSpPr>
        <p:spPr>
          <a:xfrm>
            <a:off x="3076879" y="270976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11" name="XD+92.eps" descr="id:2147504437;FounderCES"/>
          <p:cNvPicPr>
            <a:picLocks noChangeAspect="1"/>
          </p:cNvPicPr>
          <p:nvPr/>
        </p:nvPicPr>
        <p:blipFill>
          <a:blip r:embed="rId3"/>
          <a:stretch>
            <a:fillRect/>
          </a:stretch>
        </p:blipFill>
        <p:spPr>
          <a:xfrm>
            <a:off x="8388892" y="3453401"/>
            <a:ext cx="3114486" cy="2568220"/>
          </a:xfrm>
          <a:prstGeom prst="rect">
            <a:avLst/>
          </a:prstGeom>
        </p:spPr>
      </p:pic>
    </p:spTree>
    <p:extLst>
      <p:ext uri="{BB962C8B-B14F-4D97-AF65-F5344CB8AC3E}">
        <p14:creationId xmlns:p14="http://schemas.microsoft.com/office/powerpoint/2010/main" xmlns="" val="414723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实验剖析</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a16="http://schemas.microsoft.com/office/drawing/2014/main" xmlns="" id="{097CE391-17D6-1348-B001-A9F01EE6070D}"/>
              </a:ext>
            </a:extLst>
          </p:cNvPr>
          <p:cNvSpPr/>
          <p:nvPr/>
        </p:nvSpPr>
        <p:spPr>
          <a:xfrm>
            <a:off x="5700432" y="354791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2">
            <a:hlinkClick r:id="rId2" action="ppaction://hlinksldjump"/>
          </p:cNvPr>
          <p:cNvSpPr txBox="1"/>
          <p:nvPr/>
        </p:nvSpPr>
        <p:spPr>
          <a:xfrm>
            <a:off x="4911017" y="3492109"/>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酸</a:t>
            </a:r>
            <a:r>
              <a:rPr lang="zh-CN" altLang="en-US" sz="2400" b="1" dirty="0">
                <a:latin typeface="黑体" panose="02010609060101010101" pitchFamily="49" charset="-122"/>
                <a:ea typeface="黑体" panose="02010609060101010101" pitchFamily="49" charset="-122"/>
                <a:sym typeface="宋体" panose="02010600030101010101" pitchFamily="2" charset="-122"/>
              </a:rPr>
              <a:t>碱的中和反应</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405597535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559586"/>
            <a:ext cx="4943243" cy="627895"/>
            <a:chOff x="1034884" y="629878"/>
            <a:chExt cx="4943243" cy="627895"/>
          </a:xfrm>
        </p:grpSpPr>
        <p:sp>
          <p:nvSpPr>
            <p:cNvPr id="17" name="圆角矩形 6">
              <a:hlinkClick r:id="rId4" action="ppaction://hlinksldjump"/>
            </p:cNvPr>
            <p:cNvSpPr/>
            <p:nvPr>
              <p:custDataLst>
                <p:tags r:id="rId1"/>
              </p:custDataLst>
            </p:nvPr>
          </p:nvSpPr>
          <p:spPr>
            <a:xfrm flipH="1">
              <a:off x="2642682" y="664479"/>
              <a:ext cx="3335445"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酸碱的中和反应</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19999" y="3501925"/>
            <a:ext cx="7091911"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例  （</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福建模拟）</a:t>
            </a:r>
            <a:r>
              <a:rPr lang="zh-CN" altLang="en-US" sz="2400" b="1" dirty="0">
                <a:latin typeface="Times New Roman" pitchFamily="18" charset="0"/>
                <a:ea typeface="宋体" pitchFamily="2" charset="-122"/>
                <a:cs typeface="Times New Roman" pitchFamily="18" charset="0"/>
              </a:rPr>
              <a:t>某化学兴趣小组对无明显现象的中和反应进行“可视化”探究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设计并完成以下实验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实验装置中夹持仪器已略去</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a:t>
            </a: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实验一</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借助指示剂的颜色变化来判断。实验操作如图</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所示。</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22952"/>
            <a:ext cx="5882885" cy="729465"/>
            <a:chOff x="823582" y="935961"/>
            <a:chExt cx="5767939" cy="729465"/>
          </a:xfrm>
        </p:grpSpPr>
        <p:sp>
          <p:nvSpPr>
            <p:cNvPr id="21" name="圆角矩形 20">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数据透视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实验剖析</a:t>
              </a:r>
              <a:endParaRPr kumimoji="1" lang="zh-CN" altLang="en-US" sz="2800" b="1" dirty="0">
                <a:latin typeface="宋体" pitchFamily="2" charset="-122"/>
                <a:ea typeface="宋体" pitchFamily="2" charset="-122"/>
              </a:endParaRPr>
            </a:p>
          </p:txBody>
        </p:sp>
        <p:sp>
          <p:nvSpPr>
            <p:cNvPr id="23" name="椭圆 22">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4</a:t>
              </a:r>
              <a:endParaRPr lang="zh-CN" altLang="en-US" sz="2800" b="1" dirty="0">
                <a:solidFill>
                  <a:schemeClr val="bg1"/>
                </a:solidFill>
                <a:latin typeface="Times New Roman" pitchFamily="18" charset="0"/>
                <a:ea typeface="宋体" pitchFamily="2" charset="-122"/>
                <a:cs typeface="Times New Roman" pitchFamily="18" charset="0"/>
              </a:endParaRPr>
            </a:p>
          </p:txBody>
        </p:sp>
      </p:grpSp>
      <p:pic>
        <p:nvPicPr>
          <p:cNvPr id="28" name="XD+93.eps" descr="id:2147504466;FounderCES"/>
          <p:cNvPicPr>
            <a:picLocks noChangeAspect="1"/>
          </p:cNvPicPr>
          <p:nvPr/>
        </p:nvPicPr>
        <p:blipFill>
          <a:blip r:embed="rId6"/>
          <a:stretch>
            <a:fillRect/>
          </a:stretch>
        </p:blipFill>
        <p:spPr>
          <a:xfrm>
            <a:off x="8015109" y="3628247"/>
            <a:ext cx="3490525" cy="2736000"/>
          </a:xfrm>
          <a:prstGeom prst="rect">
            <a:avLst/>
          </a:prstGeom>
        </p:spPr>
      </p:pic>
    </p:spTree>
    <p:extLst>
      <p:ext uri="{BB962C8B-B14F-4D97-AF65-F5344CB8AC3E}">
        <p14:creationId xmlns:p14="http://schemas.microsoft.com/office/powerpoint/2010/main" xmlns="" val="142438638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395112" y="1441705"/>
            <a:ext cx="11425286" cy="5078313"/>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a:t>
            </a:r>
            <a:r>
              <a:rPr lang="zh-CN" altLang="zh-CN" sz="2400" b="1" dirty="0">
                <a:latin typeface="Times New Roman" pitchFamily="18" charset="0"/>
                <a:cs typeface="Times New Roman" pitchFamily="18" charset="0"/>
              </a:rPr>
              <a:t>证明两种物质发生中和反应的现象是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该</a:t>
            </a:r>
            <a:r>
              <a:rPr lang="zh-CN" altLang="zh-CN" sz="2400" b="1" dirty="0">
                <a:latin typeface="Times New Roman" pitchFamily="18" charset="0"/>
                <a:cs typeface="Times New Roman" pitchFamily="18" charset="0"/>
              </a:rPr>
              <a:t>反应的化学方程式为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【实验二】</a:t>
            </a:r>
          </a:p>
          <a:p>
            <a:pPr algn="just">
              <a:lnSpc>
                <a:spcPct val="150000"/>
              </a:lnSpc>
            </a:pPr>
            <a:r>
              <a:rPr lang="zh-CN" altLang="zh-CN" sz="2400" b="1" dirty="0">
                <a:latin typeface="Times New Roman" pitchFamily="18" charset="0"/>
                <a:cs typeface="Times New Roman" pitchFamily="18" charset="0"/>
              </a:rPr>
              <a:t>借助数字</a:t>
            </a:r>
            <a:r>
              <a:rPr lang="zh-CN" altLang="zh-CN" sz="2400" b="1" dirty="0" smtClean="0">
                <a:latin typeface="Times New Roman" pitchFamily="18" charset="0"/>
                <a:cs typeface="Times New Roman" pitchFamily="18" charset="0"/>
              </a:rPr>
              <a:t>传感器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进行</a:t>
            </a:r>
            <a:r>
              <a:rPr lang="zh-CN" altLang="zh-CN" sz="2400" b="1" dirty="0">
                <a:latin typeface="Times New Roman" pitchFamily="18" charset="0"/>
                <a:cs typeface="Times New Roman" pitchFamily="18" charset="0"/>
              </a:rPr>
              <a:t>数据分析判断。用数字传感器测量盐酸与氢氧化钠的</a:t>
            </a:r>
            <a:r>
              <a:rPr lang="zh-CN" altLang="zh-CN" sz="2400" b="1" dirty="0" smtClean="0">
                <a:latin typeface="Times New Roman" pitchFamily="18" charset="0"/>
                <a:cs typeface="Times New Roman" pitchFamily="18" charset="0"/>
              </a:rPr>
              <a:t>反应</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pH</a:t>
            </a:r>
            <a:r>
              <a:rPr lang="zh-CN" altLang="zh-CN" sz="2400" b="1" dirty="0">
                <a:latin typeface="Times New Roman" pitchFamily="18" charset="0"/>
                <a:cs typeface="Times New Roman" pitchFamily="18" charset="0"/>
              </a:rPr>
              <a:t>变化曲线和温度变化曲线如图</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所示。</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根据</a:t>
            </a:r>
            <a:r>
              <a:rPr lang="zh-CN" altLang="zh-CN" sz="2400" b="1" dirty="0">
                <a:latin typeface="Times New Roman" pitchFamily="18" charset="0"/>
                <a:cs typeface="Times New Roman" pitchFamily="18" charset="0"/>
              </a:rPr>
              <a:t>曲线变化</a:t>
            </a:r>
            <a:r>
              <a:rPr lang="zh-CN" altLang="zh-CN" sz="2400" b="1" dirty="0" smtClean="0">
                <a:latin typeface="Times New Roman" pitchFamily="18" charset="0"/>
                <a:cs typeface="Times New Roman" pitchFamily="18" charset="0"/>
              </a:rPr>
              <a:t>判断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该</a:t>
            </a:r>
            <a:r>
              <a:rPr lang="zh-CN" altLang="zh-CN" sz="2400" b="1" dirty="0">
                <a:latin typeface="Times New Roman" pitchFamily="18" charset="0"/>
                <a:cs typeface="Times New Roman" pitchFamily="18" charset="0"/>
              </a:rPr>
              <a:t>反应为</a:t>
            </a:r>
            <a:r>
              <a:rPr lang="zh-CN" altLang="zh-CN" sz="2400" b="1" u="sng" dirty="0">
                <a:latin typeface="Times New Roman" pitchFamily="18" charset="0"/>
                <a:cs typeface="Times New Roman" pitchFamily="18" charset="0"/>
              </a:rPr>
              <a:t>　　　　　</a:t>
            </a:r>
            <a:r>
              <a:rPr lang="en-US" altLang="zh-CN"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填“吸热反应”</a:t>
            </a:r>
            <a:r>
              <a:rPr lang="zh-CN" altLang="zh-CN" sz="2400" b="1" dirty="0">
                <a:latin typeface="宋体" pitchFamily="2" charset="-122"/>
                <a:ea typeface="宋体" pitchFamily="2" charset="-122"/>
                <a:cs typeface="Times New Roman" pitchFamily="18" charset="0"/>
              </a:rPr>
              <a:t>或“放热反应”</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当</a:t>
            </a:r>
            <a:r>
              <a:rPr lang="en-US" altLang="zh-CN" sz="2400" b="1" dirty="0">
                <a:latin typeface="Times New Roman" pitchFamily="18" charset="0"/>
                <a:cs typeface="Times New Roman" pitchFamily="18" charset="0"/>
              </a:rPr>
              <a:t>pH=7</a:t>
            </a:r>
            <a:r>
              <a:rPr lang="zh-CN" altLang="zh-CN" sz="2400" b="1" dirty="0">
                <a:latin typeface="Times New Roman" pitchFamily="18" charset="0"/>
                <a:cs typeface="Times New Roman" pitchFamily="18" charset="0"/>
              </a:rPr>
              <a:t>时</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继续滴加</a:t>
            </a:r>
            <a:r>
              <a:rPr lang="zh-CN" altLang="zh-CN" sz="2400" b="1" dirty="0" smtClean="0">
                <a:latin typeface="Times New Roman" pitchFamily="18" charset="0"/>
                <a:cs typeface="Times New Roman" pitchFamily="18" charset="0"/>
              </a:rPr>
              <a:t>盐酸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溶液</a:t>
            </a:r>
            <a:r>
              <a:rPr lang="zh-CN" altLang="zh-CN" sz="2400" b="1" dirty="0">
                <a:latin typeface="Times New Roman" pitchFamily="18" charset="0"/>
                <a:cs typeface="Times New Roman" pitchFamily="18" charset="0"/>
              </a:rPr>
              <a:t>的温度下降的原因</a:t>
            </a:r>
            <a:r>
              <a:rPr lang="zh-CN" altLang="zh-CN" sz="2400" b="1" dirty="0" smtClean="0">
                <a:latin typeface="Times New Roman" pitchFamily="18" charset="0"/>
                <a:cs typeface="Times New Roman" pitchFamily="18" charset="0"/>
              </a:rPr>
              <a:t>是</a:t>
            </a:r>
            <a:r>
              <a:rPr lang="en-US" altLang="zh-CN" sz="2400" b="1" dirty="0" smtClean="0">
                <a:latin typeface="宋体" pitchFamily="2" charset="-122"/>
                <a:ea typeface="宋体" pitchFamily="2" charset="-122"/>
                <a:cs typeface="Times New Roman" pitchFamily="18" charset="0"/>
              </a:rPr>
              <a:t>_______________________________________________________________________</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sp>
        <p:nvSpPr>
          <p:cNvPr id="18" name="TextBox 17"/>
          <p:cNvSpPr txBox="1"/>
          <p:nvPr/>
        </p:nvSpPr>
        <p:spPr>
          <a:xfrm>
            <a:off x="6534351" y="1515370"/>
            <a:ext cx="2969083"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溶液由红色变成无色</a:t>
            </a:r>
          </a:p>
        </p:txBody>
      </p:sp>
      <p:sp>
        <p:nvSpPr>
          <p:cNvPr id="20" name="TextBox 19"/>
          <p:cNvSpPr txBox="1"/>
          <p:nvPr/>
        </p:nvSpPr>
        <p:spPr>
          <a:xfrm>
            <a:off x="5936425" y="4257240"/>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放热反应</a:t>
            </a:r>
          </a:p>
        </p:txBody>
      </p:sp>
      <p:sp>
        <p:nvSpPr>
          <p:cNvPr id="21" name="TextBox 20"/>
          <p:cNvSpPr txBox="1"/>
          <p:nvPr/>
        </p:nvSpPr>
        <p:spPr>
          <a:xfrm>
            <a:off x="395112" y="5906747"/>
            <a:ext cx="1117004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盐酸过量</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中和反应不再继续进行</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所加入的盐酸温度低于溶液的温度</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起冷却作用</a:t>
            </a:r>
          </a:p>
        </p:txBody>
      </p:sp>
      <mc:AlternateContent xmlns:mc="http://schemas.openxmlformats.org/markup-compatibility/2006">
        <mc:Choice xmlns:a14="http://schemas.microsoft.com/office/drawing/2010/main" xmlns="" Requires="a14">
          <p:sp>
            <p:nvSpPr>
              <p:cNvPr id="22" name="TextBox 21"/>
              <p:cNvSpPr txBox="1"/>
              <p:nvPr/>
            </p:nvSpPr>
            <p:spPr>
              <a:xfrm>
                <a:off x="2016016" y="2085213"/>
                <a:ext cx="373371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HCl+NaOH</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22" name="TextBox 21"/>
              <p:cNvSpPr txBox="1">
                <a:spLocks noRot="1" noChangeAspect="1" noMove="1" noResize="1" noEditPoints="1" noAdjustHandles="1" noChangeArrowheads="1" noChangeShapeType="1" noTextEdit="1"/>
              </p:cNvSpPr>
              <p:nvPr/>
            </p:nvSpPr>
            <p:spPr>
              <a:xfrm>
                <a:off x="2016016" y="2085213"/>
                <a:ext cx="3733714" cy="461665"/>
              </a:xfrm>
              <a:prstGeom prst="rect">
                <a:avLst/>
              </a:prstGeom>
              <a:blipFill rotWithShape="1">
                <a:blip r:embed="rId3"/>
                <a:stretch>
                  <a:fillRect l="-2614" t="-17105" r="-1307"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270695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440267" y="3883979"/>
            <a:ext cx="11394027" cy="2862322"/>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a:t>
            </a:r>
            <a:r>
              <a:rPr lang="zh-CN" altLang="zh-CN" sz="2400" b="1" dirty="0">
                <a:latin typeface="Times New Roman" pitchFamily="18" charset="0"/>
                <a:cs typeface="Times New Roman" pitchFamily="18" charset="0"/>
              </a:rPr>
              <a:t>证明中和反应有水生成的现象是</a:t>
            </a:r>
            <a:r>
              <a:rPr lang="zh-CN" altLang="zh-CN" sz="2400" b="1" u="sng" dirty="0">
                <a:latin typeface="Times New Roman" pitchFamily="18" charset="0"/>
                <a:cs typeface="Times New Roman" pitchFamily="18" charset="0"/>
              </a:rPr>
              <a:t>　　　　　　　　　　　　　</a:t>
            </a:r>
            <a:r>
              <a:rPr lang="en-US"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5</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a:t>
            </a:r>
            <a:r>
              <a:rPr lang="zh-CN" altLang="zh-CN" sz="2400" b="1" dirty="0">
                <a:latin typeface="Times New Roman" pitchFamily="18" charset="0"/>
                <a:cs typeface="Times New Roman" pitchFamily="18" charset="0"/>
              </a:rPr>
              <a:t>证明中和反应有发生能量变化的现象是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6</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丙</a:t>
            </a:r>
            <a:r>
              <a:rPr lang="zh-CN" altLang="zh-CN" sz="2400" b="1" dirty="0">
                <a:latin typeface="Times New Roman" pitchFamily="18" charset="0"/>
                <a:cs typeface="Times New Roman" pitchFamily="18" charset="0"/>
              </a:rPr>
              <a:t>装置试管中药品不宜</a:t>
            </a:r>
            <a:r>
              <a:rPr lang="zh-CN" altLang="zh-CN" sz="2400" b="1" dirty="0" smtClean="0">
                <a:latin typeface="Times New Roman" pitchFamily="18" charset="0"/>
                <a:cs typeface="Times New Roman" pitchFamily="18" charset="0"/>
              </a:rPr>
              <a:t>过多</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原因是</a:t>
            </a:r>
            <a:r>
              <a:rPr lang="en-US" altLang="zh-CN" sz="2400" b="1" dirty="0" smtClean="0">
                <a:latin typeface="宋体" pitchFamily="2" charset="-122"/>
                <a:ea typeface="宋体" pitchFamily="2" charset="-122"/>
                <a:cs typeface="Times New Roman" pitchFamily="18" charset="0"/>
              </a:rPr>
              <a:t>________________________________</a:t>
            </a:r>
          </a:p>
          <a:p>
            <a:pPr algn="just">
              <a:lnSpc>
                <a:spcPct val="150000"/>
              </a:lnSpc>
            </a:pPr>
            <a:r>
              <a:rPr lang="en-US" altLang="zh-CN" sz="2400" b="1" dirty="0" smtClean="0">
                <a:latin typeface="宋体" pitchFamily="2" charset="-122"/>
                <a:ea typeface="宋体" pitchFamily="2" charset="-122"/>
                <a:cs typeface="Times New Roman" pitchFamily="18" charset="0"/>
              </a:rPr>
              <a:t>_____________________________________________________________________</a:t>
            </a:r>
          </a:p>
          <a:p>
            <a:pPr algn="just">
              <a:lnSpc>
                <a:spcPct val="150000"/>
              </a:lnSpc>
            </a:pPr>
            <a:r>
              <a:rPr lang="zh-CN" altLang="zh-CN" sz="2400" b="1" u="sng" dirty="0" smtClean="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smtClean="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pic>
        <p:nvPicPr>
          <p:cNvPr id="6" name="XD+94.eps" descr="id:2147504473;FounderCES"/>
          <p:cNvPicPr>
            <a:picLocks noChangeAspect="1"/>
          </p:cNvPicPr>
          <p:nvPr/>
        </p:nvPicPr>
        <p:blipFill>
          <a:blip r:embed="rId3"/>
          <a:stretch>
            <a:fillRect/>
          </a:stretch>
        </p:blipFill>
        <p:spPr>
          <a:xfrm>
            <a:off x="7120182" y="1712907"/>
            <a:ext cx="4444385" cy="1620000"/>
          </a:xfrm>
          <a:prstGeom prst="rect">
            <a:avLst/>
          </a:prstGeom>
        </p:spPr>
      </p:pic>
      <p:sp>
        <p:nvSpPr>
          <p:cNvPr id="7" name="TextBox 6"/>
          <p:cNvSpPr txBox="1"/>
          <p:nvPr/>
        </p:nvSpPr>
        <p:spPr>
          <a:xfrm>
            <a:off x="6106489" y="3606304"/>
            <a:ext cx="4245422" cy="830997"/>
          </a:xfrm>
          <a:prstGeom prst="rect">
            <a:avLst/>
          </a:prstGeom>
          <a:noFill/>
        </p:spPr>
        <p:txBody>
          <a:bodyPr wrap="square" rtlCol="0">
            <a:spAutoFit/>
          </a:bodyPr>
          <a:lstStyle/>
          <a:p>
            <a:pPr algn="just"/>
            <a:r>
              <a:rPr lang="zh-CN" altLang="en-US" sz="2400" b="1" dirty="0">
                <a:solidFill>
                  <a:srgbClr val="FF0000"/>
                </a:solidFill>
                <a:latin typeface="宋体" pitchFamily="2" charset="-122"/>
                <a:ea typeface="宋体" pitchFamily="2" charset="-122"/>
                <a:cs typeface="Times New Roman" pitchFamily="18" charset="0"/>
              </a:rPr>
              <a:t>丙中变色硅胶由蓝色变</a:t>
            </a:r>
            <a:r>
              <a:rPr lang="zh-CN" altLang="en-US" sz="2400" b="1" dirty="0" smtClean="0">
                <a:solidFill>
                  <a:srgbClr val="FF0000"/>
                </a:solidFill>
                <a:latin typeface="宋体" pitchFamily="2" charset="-122"/>
                <a:ea typeface="宋体" pitchFamily="2" charset="-122"/>
                <a:cs typeface="Times New Roman" pitchFamily="18" charset="0"/>
              </a:rPr>
              <a:t>红色，甲</a:t>
            </a:r>
            <a:r>
              <a:rPr lang="zh-CN" altLang="en-US" sz="2400" b="1" dirty="0">
                <a:solidFill>
                  <a:srgbClr val="FF0000"/>
                </a:solidFill>
                <a:latin typeface="宋体" pitchFamily="2" charset="-122"/>
                <a:ea typeface="宋体" pitchFamily="2" charset="-122"/>
                <a:cs typeface="Times New Roman" pitchFamily="18" charset="0"/>
              </a:rPr>
              <a:t>、乙中的硅胶不变色</a:t>
            </a:r>
          </a:p>
        </p:txBody>
      </p:sp>
      <p:sp>
        <p:nvSpPr>
          <p:cNvPr id="11" name="TextBox 10"/>
          <p:cNvSpPr txBox="1"/>
          <p:nvPr/>
        </p:nvSpPr>
        <p:spPr>
          <a:xfrm>
            <a:off x="6907366" y="4552887"/>
            <a:ext cx="4120039"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U</a:t>
            </a:r>
            <a:r>
              <a:rPr lang="zh-CN" altLang="en-US" sz="2400" b="1" dirty="0">
                <a:solidFill>
                  <a:srgbClr val="FF0000"/>
                </a:solidFill>
                <a:latin typeface="宋体" pitchFamily="2" charset="-122"/>
                <a:ea typeface="宋体" pitchFamily="2" charset="-122"/>
                <a:cs typeface="Times New Roman" pitchFamily="18" charset="0"/>
              </a:rPr>
              <a:t>形管中的液面出现左低右高</a:t>
            </a:r>
          </a:p>
        </p:txBody>
      </p:sp>
      <mc:AlternateContent xmlns:mc="http://schemas.openxmlformats.org/markup-compatibility/2006">
        <mc:Choice xmlns:a14="http://schemas.microsoft.com/office/drawing/2010/main" xmlns="" Requires="a14">
          <p:sp>
            <p:nvSpPr>
              <p:cNvPr id="14" name="TextBox 13"/>
              <p:cNvSpPr txBox="1"/>
              <p:nvPr/>
            </p:nvSpPr>
            <p:spPr>
              <a:xfrm>
                <a:off x="643469" y="1012724"/>
                <a:ext cx="6263897" cy="2979405"/>
              </a:xfrm>
              <a:prstGeom prst="rect">
                <a:avLst/>
              </a:prstGeom>
              <a:noFill/>
            </p:spPr>
            <p:txBody>
              <a:bodyPr wrap="square" rtlCol="0">
                <a:spAutoFit/>
              </a:bodyPr>
              <a:lstStyle/>
              <a:p>
                <a:pPr algn="just">
                  <a:lnSpc>
                    <a:spcPct val="150000"/>
                  </a:lnSpc>
                </a:pPr>
                <a:r>
                  <a:rPr lang="zh-CN" altLang="zh-CN" sz="2400" b="1" dirty="0">
                    <a:latin typeface="Times New Roman" pitchFamily="18" charset="0"/>
                    <a:cs typeface="Times New Roman" pitchFamily="18" charset="0"/>
                  </a:rPr>
                  <a:t>【实验三】借助其他“可视化”的现象判断。实验如</a:t>
                </a:r>
                <a:r>
                  <a:rPr lang="zh-CN" altLang="zh-CN" sz="2400" b="1" dirty="0" smtClean="0">
                    <a:latin typeface="Times New Roman" pitchFamily="18" charset="0"/>
                    <a:cs typeface="Times New Roman" pitchFamily="18" charset="0"/>
                  </a:rPr>
                  <a:t>图</a:t>
                </a:r>
                <a:r>
                  <a:rPr lang="en-US" altLang="zh-CN" sz="2400" b="1" dirty="0" smtClean="0">
                    <a:latin typeface="Times New Roman" pitchFamily="18" charset="0"/>
                    <a:cs typeface="Times New Roman" pitchFamily="18" charset="0"/>
                  </a:rPr>
                  <a:t>3</a:t>
                </a:r>
                <a:r>
                  <a:rPr lang="zh-CN" altLang="zh-CN" sz="2400" b="1" dirty="0" smtClean="0">
                    <a:latin typeface="Times New Roman" pitchFamily="18" charset="0"/>
                    <a:cs typeface="Times New Roman" pitchFamily="18" charset="0"/>
                  </a:rPr>
                  <a:t>所示</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其中</a:t>
                </a:r>
                <a:r>
                  <a:rPr lang="zh-CN" altLang="zh-CN" sz="2400" b="1" dirty="0">
                    <a:latin typeface="Times New Roman" pitchFamily="18" charset="0"/>
                    <a:cs typeface="Times New Roman" pitchFamily="18" charset="0"/>
                  </a:rPr>
                  <a:t>无水乙酸与氢氧化钠反应的化学方程式</a:t>
                </a:r>
                <a:r>
                  <a:rPr lang="zh-CN" altLang="zh-CN" sz="2400" b="1" dirty="0" smtClean="0">
                    <a:latin typeface="Times New Roman" pitchFamily="18" charset="0"/>
                    <a:cs typeface="Times New Roman" pitchFamily="18" charset="0"/>
                  </a:rPr>
                  <a:t>为</a:t>
                </a:r>
                <a:r>
                  <a:rPr lang="en-US" altLang="zh-CN" sz="2400" b="1" dirty="0" smtClean="0">
                    <a:latin typeface="Times New Roman" pitchFamily="18" charset="0"/>
                    <a:cs typeface="Times New Roman" pitchFamily="18" charset="0"/>
                  </a:rPr>
                  <a:t> NaOH+CH</a:t>
                </a:r>
                <a:r>
                  <a:rPr lang="en-US" altLang="zh-CN" sz="2400" b="1" baseline="-25000" dirty="0" smtClean="0">
                    <a:latin typeface="Times New Roman" pitchFamily="18" charset="0"/>
                    <a:cs typeface="Times New Roman" pitchFamily="18" charset="0"/>
                  </a:rPr>
                  <a:t>3</a:t>
                </a:r>
                <a:r>
                  <a:rPr lang="en-US" altLang="zh-CN" sz="2400" b="1" dirty="0" smtClean="0">
                    <a:latin typeface="Times New Roman" pitchFamily="18" charset="0"/>
                    <a:cs typeface="Times New Roman" pitchFamily="18" charset="0"/>
                  </a:rPr>
                  <a:t>COOH</a:t>
                </a:r>
                <a:r>
                  <a:rPr lang="en-US" altLang="zh-CN" sz="2400" b="1" dirty="0" smtClean="0">
                    <a:solidFill>
                      <a:schemeClr val="tx1"/>
                    </a:solidFill>
                    <a:latin typeface="Times New Roman" pitchFamily="18" charset="0"/>
                    <a:cs typeface="Times New Roman" pitchFamily="18" charset="0"/>
                  </a:rPr>
                  <a:t/>
                </a:r>
                <a14:m>
                  <m:oMath xmlns:m="http://schemas.openxmlformats.org/officeDocument/2006/math">
                    <m:f>
                      <m:fPr>
                        <m:ctrlPr>
                          <a:rPr lang="en-US" altLang="zh-CN" sz="2400" b="1" i="1" dirty="0">
                            <a:solidFill>
                              <a:schemeClr val="tx1"/>
                            </a:solidFill>
                            <a:latin typeface="Cambria Math"/>
                            <a:ea typeface="宋体" panose="02010600030101010101" pitchFamily="2" charset="-122"/>
                            <a:cs typeface="Cambria Math" panose="02040503050406030204" charset="0"/>
                          </a:rPr>
                        </m:ctrlPr>
                      </m:fPr>
                      <m:num>
                        <m:bar>
                          <m:barPr>
                            <m:ctrlPr>
                              <a:rPr lang="en-US" altLang="zh-CN" sz="2400" b="1" i="1" dirty="0">
                                <a:solidFill>
                                  <a:schemeClr val="tx1"/>
                                </a:solidFill>
                                <a:latin typeface="Cambria Math"/>
                                <a:ea typeface="宋体" panose="02010600030101010101" pitchFamily="2" charset="-122"/>
                                <a:cs typeface="Cambria Math" panose="02040503050406030204" charset="0"/>
                              </a:rPr>
                            </m:ctrlPr>
                          </m:barPr>
                          <m:e>
                            <m:r>
                              <a:rPr lang="en-US" altLang="zh-CN" sz="2400" b="1" dirty="0">
                                <a:solidFill>
                                  <a:schemeClr val="tx1"/>
                                </a:solidFill>
                                <a:latin typeface="Cambria Math"/>
                                <a:ea typeface="宋体" panose="02010600030101010101" pitchFamily="2" charset="-122"/>
                                <a:cs typeface="Cambria Math" panose="02040503050406030204" charset="0"/>
                              </a:rPr>
                              <m:t>  </m:t>
                            </m:r>
                            <m:r>
                              <a:rPr lang="en-US" altLang="zh-CN" sz="2400" b="1" i="1" dirty="0">
                                <a:solidFill>
                                  <a:schemeClr val="tx1"/>
                                </a:solidFill>
                                <a:latin typeface="Cambria Math"/>
                                <a:ea typeface="宋体" panose="02010600030101010101" pitchFamily="2" charset="-122"/>
                                <a:cs typeface="Cambria Math" panose="02040503050406030204" charset="0"/>
                              </a:rPr>
                              <m:t>       </m:t>
                            </m:r>
                            <m:r>
                              <a:rPr lang="en-US" altLang="zh-CN" sz="2400" b="1" dirty="0">
                                <a:solidFill>
                                  <a:schemeClr val="tx1"/>
                                </a:solidFill>
                                <a:latin typeface="Cambria Math"/>
                                <a:ea typeface="宋体" panose="02010600030101010101" pitchFamily="2" charset="-122"/>
                                <a:cs typeface="Cambria Math" panose="02040503050406030204" charset="0"/>
                              </a:rPr>
                              <m:t>  </m:t>
                            </m:r>
                          </m:e>
                        </m:bar>
                      </m:num>
                      <m:den>
                        <m:r>
                          <a:rPr lang="en-US" altLang="zh-CN" sz="24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latin typeface="Times New Roman" pitchFamily="18" charset="0"/>
                    <a:cs typeface="Times New Roman" pitchFamily="18" charset="0"/>
                  </a:rPr>
                  <a:t/>
                </a:r>
              </a:p>
              <a:p>
                <a:pPr algn="just">
                  <a:lnSpc>
                    <a:spcPct val="150000"/>
                  </a:lnSpc>
                </a:pPr>
                <a:r>
                  <a:rPr lang="en-US" altLang="zh-CN" sz="2400" b="1" dirty="0" smtClean="0">
                    <a:latin typeface="Times New Roman" pitchFamily="18" charset="0"/>
                    <a:cs typeface="Times New Roman" pitchFamily="18" charset="0"/>
                  </a:rPr>
                  <a:t>CH</a:t>
                </a:r>
                <a:r>
                  <a:rPr lang="en-US" altLang="zh-CN" sz="2400" b="1" baseline="-25000" dirty="0" smtClean="0">
                    <a:latin typeface="Times New Roman" pitchFamily="18" charset="0"/>
                    <a:cs typeface="Times New Roman" pitchFamily="18" charset="0"/>
                  </a:rPr>
                  <a:t>3</a:t>
                </a:r>
                <a:r>
                  <a:rPr lang="en-US" altLang="zh-CN" sz="2400" b="1" dirty="0" smtClean="0">
                    <a:latin typeface="Times New Roman" pitchFamily="18" charset="0"/>
                    <a:cs typeface="Times New Roman" pitchFamily="18" charset="0"/>
                  </a:rPr>
                  <a:t>COONa+H</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变色</a:t>
                </a:r>
                <a:r>
                  <a:rPr lang="zh-CN" altLang="zh-CN" sz="2400" b="1" dirty="0">
                    <a:latin typeface="Times New Roman" pitchFamily="18" charset="0"/>
                    <a:cs typeface="Times New Roman" pitchFamily="18" charset="0"/>
                  </a:rPr>
                  <a:t>硅胶为</a:t>
                </a:r>
                <a:r>
                  <a:rPr lang="zh-CN" altLang="zh-CN" sz="2400" b="1" dirty="0" smtClean="0">
                    <a:latin typeface="Times New Roman" pitchFamily="18" charset="0"/>
                    <a:cs typeface="Times New Roman" pitchFamily="18" charset="0"/>
                  </a:rPr>
                  <a:t>蓝色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吸水</a:t>
                </a:r>
                <a:r>
                  <a:rPr lang="zh-CN" altLang="zh-CN" sz="2400" b="1" dirty="0">
                    <a:latin typeface="Times New Roman" pitchFamily="18" charset="0"/>
                    <a:cs typeface="Times New Roman" pitchFamily="18" charset="0"/>
                  </a:rPr>
                  <a:t>后变为红色</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643469" y="1012724"/>
                <a:ext cx="6263897" cy="2979405"/>
              </a:xfrm>
              <a:prstGeom prst="rect">
                <a:avLst/>
              </a:prstGeom>
              <a:blipFill rotWithShape="1">
                <a:blip r:embed="rId4"/>
                <a:stretch>
                  <a:fillRect l="-1558" r="-6329" b="-818"/>
                </a:stretch>
              </a:blipFill>
            </p:spPr>
            <p:txBody>
              <a:bodyPr/>
              <a:lstStyle/>
              <a:p>
                <a:r>
                  <a:rPr lang="zh-CN" altLang="en-US">
                    <a:noFill/>
                  </a:rPr>
                  <a:t> </a:t>
                </a:r>
              </a:p>
            </p:txBody>
          </p:sp>
        </mc:Fallback>
      </mc:AlternateContent>
      <p:grpSp>
        <p:nvGrpSpPr>
          <p:cNvPr id="2" name="组合 1"/>
          <p:cNvGrpSpPr/>
          <p:nvPr/>
        </p:nvGrpSpPr>
        <p:grpSpPr>
          <a:xfrm>
            <a:off x="564447" y="5071424"/>
            <a:ext cx="10747017" cy="1545682"/>
            <a:chOff x="564447" y="5082713"/>
            <a:chExt cx="10747017" cy="1545682"/>
          </a:xfrm>
        </p:grpSpPr>
        <p:sp>
          <p:nvSpPr>
            <p:cNvPr id="13" name="TextBox 12"/>
            <p:cNvSpPr txBox="1"/>
            <p:nvPr/>
          </p:nvSpPr>
          <p:spPr>
            <a:xfrm>
              <a:off x="6284560" y="5082713"/>
              <a:ext cx="4970460" cy="461665"/>
            </a:xfrm>
            <a:prstGeom prst="rect">
              <a:avLst/>
            </a:prstGeom>
            <a:noFill/>
          </p:spPr>
          <p:txBody>
            <a:bodyPr wrap="square" rtlCol="0">
              <a:spAutoFit/>
            </a:bodyPr>
            <a:lstStyle/>
            <a:p>
              <a:pPr algn="just"/>
              <a:r>
                <a:rPr lang="zh-CN" altLang="en-US" sz="2400" b="1" dirty="0">
                  <a:solidFill>
                    <a:srgbClr val="FF0000"/>
                  </a:solidFill>
                  <a:latin typeface="宋体" pitchFamily="2" charset="-122"/>
                  <a:ea typeface="宋体" pitchFamily="2" charset="-122"/>
                  <a:cs typeface="Times New Roman" pitchFamily="18" charset="0"/>
                </a:rPr>
                <a:t>过量的氢氧化钠固体溶于生成的</a:t>
              </a:r>
              <a:r>
                <a:rPr lang="zh-CN" altLang="en-US" sz="2400" b="1" dirty="0" smtClean="0">
                  <a:solidFill>
                    <a:srgbClr val="FF0000"/>
                  </a:solidFill>
                  <a:latin typeface="宋体" pitchFamily="2" charset="-122"/>
                  <a:ea typeface="宋体" pitchFamily="2" charset="-122"/>
                  <a:cs typeface="Times New Roman" pitchFamily="18" charset="0"/>
                </a:rPr>
                <a:t>水</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5" name="TextBox 14"/>
            <p:cNvSpPr txBox="1"/>
            <p:nvPr/>
          </p:nvSpPr>
          <p:spPr>
            <a:xfrm>
              <a:off x="564447" y="6166730"/>
              <a:ext cx="4560710" cy="461665"/>
            </a:xfrm>
            <a:prstGeom prst="rect">
              <a:avLst/>
            </a:prstGeom>
            <a:noFill/>
          </p:spPr>
          <p:txBody>
            <a:bodyPr wrap="square" rtlCol="0">
              <a:spAutoFit/>
            </a:bodyPr>
            <a:lstStyle/>
            <a:p>
              <a:pPr algn="just"/>
              <a:r>
                <a:rPr lang="zh-CN" altLang="en-US" sz="2400" b="1" dirty="0" smtClean="0">
                  <a:solidFill>
                    <a:srgbClr val="FF0000"/>
                  </a:solidFill>
                  <a:latin typeface="宋体" pitchFamily="2" charset="-122"/>
                  <a:ea typeface="宋体" pitchFamily="2" charset="-122"/>
                  <a:cs typeface="Times New Roman" pitchFamily="18" charset="0"/>
                </a:rPr>
                <a:t>胶</a:t>
              </a:r>
              <a:r>
                <a:rPr lang="zh-CN" altLang="en-US" sz="2400" b="1" dirty="0">
                  <a:solidFill>
                    <a:srgbClr val="FF0000"/>
                  </a:solidFill>
                  <a:latin typeface="宋体" pitchFamily="2" charset="-122"/>
                  <a:ea typeface="宋体" pitchFamily="2" charset="-122"/>
                  <a:cs typeface="Times New Roman" pitchFamily="18" charset="0"/>
                </a:rPr>
                <a:t>塞飞</a:t>
              </a:r>
              <a:r>
                <a:rPr lang="zh-CN" altLang="en-US" sz="2400" b="1" dirty="0" smtClean="0">
                  <a:solidFill>
                    <a:srgbClr val="FF0000"/>
                  </a:solidFill>
                  <a:latin typeface="宋体" pitchFamily="2" charset="-122"/>
                  <a:ea typeface="宋体" pitchFamily="2" charset="-122"/>
                  <a:cs typeface="Times New Roman" pitchFamily="18" charset="0"/>
                </a:rPr>
                <a:t>出，导致</a:t>
              </a:r>
              <a:r>
                <a:rPr lang="zh-CN" altLang="en-US" sz="2400" b="1" dirty="0">
                  <a:solidFill>
                    <a:srgbClr val="FF0000"/>
                  </a:solidFill>
                  <a:latin typeface="宋体" pitchFamily="2" charset="-122"/>
                  <a:ea typeface="宋体" pitchFamily="2" charset="-122"/>
                  <a:cs typeface="Times New Roman" pitchFamily="18" charset="0"/>
                </a:rPr>
                <a:t>安全事故</a:t>
              </a:r>
            </a:p>
          </p:txBody>
        </p:sp>
        <p:sp>
          <p:nvSpPr>
            <p:cNvPr id="16" name="TextBox 15"/>
            <p:cNvSpPr txBox="1"/>
            <p:nvPr/>
          </p:nvSpPr>
          <p:spPr>
            <a:xfrm>
              <a:off x="770119" y="5615668"/>
              <a:ext cx="10541345" cy="461665"/>
            </a:xfrm>
            <a:prstGeom prst="rect">
              <a:avLst/>
            </a:prstGeom>
            <a:noFill/>
          </p:spPr>
          <p:txBody>
            <a:bodyPr wrap="square" rtlCol="0">
              <a:spAutoFit/>
            </a:bodyPr>
            <a:lstStyle/>
            <a:p>
              <a:pPr algn="just"/>
              <a:r>
                <a:rPr lang="zh-CN" altLang="en-US" sz="2400" b="1" dirty="0" smtClean="0">
                  <a:solidFill>
                    <a:srgbClr val="FF0000"/>
                  </a:solidFill>
                  <a:latin typeface="宋体" pitchFamily="2" charset="-122"/>
                  <a:ea typeface="宋体" pitchFamily="2" charset="-122"/>
                  <a:cs typeface="Times New Roman" pitchFamily="18" charset="0"/>
                </a:rPr>
                <a:t>放出</a:t>
              </a:r>
              <a:r>
                <a:rPr lang="zh-CN" altLang="en-US" sz="2400" b="1" dirty="0">
                  <a:solidFill>
                    <a:srgbClr val="FF0000"/>
                  </a:solidFill>
                  <a:latin typeface="宋体" pitchFamily="2" charset="-122"/>
                  <a:ea typeface="宋体" pitchFamily="2" charset="-122"/>
                  <a:cs typeface="Times New Roman" pitchFamily="18" charset="0"/>
                </a:rPr>
                <a:t>大量的</a:t>
              </a:r>
              <a:r>
                <a:rPr lang="zh-CN" altLang="en-US" sz="2400" b="1" dirty="0" smtClean="0">
                  <a:solidFill>
                    <a:srgbClr val="FF0000"/>
                  </a:solidFill>
                  <a:latin typeface="宋体" pitchFamily="2" charset="-122"/>
                  <a:ea typeface="宋体" pitchFamily="2" charset="-122"/>
                  <a:cs typeface="Times New Roman" pitchFamily="18" charset="0"/>
                </a:rPr>
                <a:t>热，影响</a:t>
              </a:r>
              <a:r>
                <a:rPr lang="zh-CN" altLang="en-US" sz="2400" b="1" dirty="0">
                  <a:solidFill>
                    <a:srgbClr val="FF0000"/>
                  </a:solidFill>
                  <a:latin typeface="宋体" pitchFamily="2" charset="-122"/>
                  <a:ea typeface="宋体" pitchFamily="2" charset="-122"/>
                  <a:cs typeface="Times New Roman" pitchFamily="18" charset="0"/>
                </a:rPr>
                <a:t>实验过程中能量的</a:t>
              </a:r>
              <a:r>
                <a:rPr lang="zh-CN" altLang="en-US" sz="2400" b="1" dirty="0" smtClean="0">
                  <a:solidFill>
                    <a:srgbClr val="FF0000"/>
                  </a:solidFill>
                  <a:latin typeface="宋体" pitchFamily="2" charset="-122"/>
                  <a:ea typeface="宋体" pitchFamily="2" charset="-122"/>
                  <a:cs typeface="Times New Roman" pitchFamily="18" charset="0"/>
                </a:rPr>
                <a:t>测定；防止</a:t>
              </a:r>
              <a:r>
                <a:rPr lang="zh-CN" altLang="en-US" sz="2400" b="1" dirty="0">
                  <a:solidFill>
                    <a:srgbClr val="FF0000"/>
                  </a:solidFill>
                  <a:latin typeface="宋体" pitchFamily="2" charset="-122"/>
                  <a:ea typeface="宋体" pitchFamily="2" charset="-122"/>
                  <a:cs typeface="Times New Roman" pitchFamily="18" charset="0"/>
                </a:rPr>
                <a:t>反应大量</a:t>
              </a:r>
              <a:r>
                <a:rPr lang="zh-CN" altLang="en-US" sz="2400" b="1" dirty="0" smtClean="0">
                  <a:solidFill>
                    <a:srgbClr val="FF0000"/>
                  </a:solidFill>
                  <a:latin typeface="宋体" pitchFamily="2" charset="-122"/>
                  <a:ea typeface="宋体" pitchFamily="2" charset="-122"/>
                  <a:cs typeface="Times New Roman" pitchFamily="18" charset="0"/>
                </a:rPr>
                <a:t>放热，试管</a:t>
              </a:r>
              <a:r>
                <a:rPr lang="zh-CN" altLang="en-US" sz="2400" b="1" dirty="0">
                  <a:solidFill>
                    <a:srgbClr val="FF0000"/>
                  </a:solidFill>
                  <a:latin typeface="宋体" pitchFamily="2" charset="-122"/>
                  <a:ea typeface="宋体" pitchFamily="2" charset="-122"/>
                  <a:cs typeface="Times New Roman" pitchFamily="18" charset="0"/>
                </a:rPr>
                <a:t>中</a:t>
              </a:r>
              <a:r>
                <a:rPr lang="zh-CN" altLang="en-US" sz="2400" b="1" dirty="0" smtClean="0">
                  <a:solidFill>
                    <a:srgbClr val="FF0000"/>
                  </a:solidFill>
                  <a:latin typeface="宋体" pitchFamily="2" charset="-122"/>
                  <a:ea typeface="宋体" pitchFamily="2" charset="-122"/>
                  <a:cs typeface="Times New Roman" pitchFamily="18" charset="0"/>
                </a:rPr>
                <a:t>的</a:t>
              </a:r>
              <a:endParaRPr lang="zh-CN" altLang="en-US" sz="2400" b="1" dirty="0">
                <a:solidFill>
                  <a:srgbClr val="FF0000"/>
                </a:solidFill>
                <a:latin typeface="宋体" pitchFamily="2" charset="-122"/>
                <a:ea typeface="宋体" pitchFamily="2" charset="-122"/>
                <a:cs typeface="Times New Roman" pitchFamily="18" charset="0"/>
              </a:endParaRPr>
            </a:p>
          </p:txBody>
        </p:sp>
      </p:grpSp>
    </p:spTree>
    <p:extLst>
      <p:ext uri="{BB962C8B-B14F-4D97-AF65-F5344CB8AC3E}">
        <p14:creationId xmlns:p14="http://schemas.microsoft.com/office/powerpoint/2010/main" xmlns="" val="344673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08000" y="1148097"/>
            <a:ext cx="11243733" cy="5632311"/>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归纳总结</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a:t>
            </a:r>
            <a:r>
              <a:rPr lang="zh-CN" altLang="en-US" sz="2400" b="1" dirty="0">
                <a:latin typeface="Times New Roman" pitchFamily="18" charset="0"/>
                <a:cs typeface="Times New Roman" pitchFamily="18" charset="0"/>
              </a:rPr>
              <a:t>实验原理</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通过酸碱指示剂在酸性、碱性</a:t>
            </a:r>
            <a:r>
              <a:rPr lang="zh-CN" altLang="en-US" sz="2400" b="1" dirty="0" smtClean="0">
                <a:latin typeface="Times New Roman" pitchFamily="18" charset="0"/>
                <a:cs typeface="Times New Roman" pitchFamily="18" charset="0"/>
              </a:rPr>
              <a:t>、中性溶液中不同的显色反应来判断反应的发生。</a:t>
            </a:r>
          </a:p>
          <a:p>
            <a:pPr algn="just">
              <a:lnSpc>
                <a:spcPct val="150000"/>
              </a:lnSpc>
            </a:pPr>
            <a:r>
              <a:rPr lang="en-US" altLang="zh-CN" sz="2400" b="1" dirty="0" smtClean="0">
                <a:latin typeface="Times New Roman" pitchFamily="18" charset="0"/>
                <a:cs typeface="Times New Roman" pitchFamily="18" charset="0"/>
              </a:rPr>
              <a:t>【</a:t>
            </a:r>
            <a:r>
              <a:rPr lang="zh-CN" altLang="en-US" sz="2400" b="1" dirty="0">
                <a:latin typeface="Times New Roman" pitchFamily="18" charset="0"/>
                <a:cs typeface="Times New Roman" pitchFamily="18" charset="0"/>
              </a:rPr>
              <a:t>实验操作</a:t>
            </a:r>
            <a:r>
              <a:rPr lang="en-US" altLang="zh-CN" sz="2400" b="1" dirty="0" smtClean="0">
                <a:latin typeface="Times New Roman" pitchFamily="18" charset="0"/>
                <a:cs typeface="Times New Roman" pitchFamily="18" charset="0"/>
              </a:rPr>
              <a:t>】</a:t>
            </a: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注意事项</a:t>
            </a:r>
            <a:r>
              <a:rPr lang="en-US" altLang="zh-CN" sz="2400" b="1" dirty="0">
                <a:latin typeface="Times New Roman" pitchFamily="18" charset="0"/>
                <a:cs typeface="Times New Roman" pitchFamily="18" charset="0"/>
              </a:rPr>
              <a:t>】</a:t>
            </a:r>
          </a:p>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1</a:t>
            </a:r>
            <a:r>
              <a:rPr lang="zh-CN" altLang="en-US" sz="2400" b="1" dirty="0">
                <a:latin typeface="Times New Roman" pitchFamily="18" charset="0"/>
                <a:cs typeface="Times New Roman" pitchFamily="18" charset="0"/>
              </a:rPr>
              <a:t>）滴加过程中要不断用玻璃棒搅拌，滴加稀盐酸到溶液恰好变成无色。</a:t>
            </a:r>
          </a:p>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）不选用紫色石蕊溶液作指示剂的原因：紫色石蕊溶液在碱性溶液中显蓝色，在中性溶液中显紫色，在酸性溶液中显红色，区分不明显，不容易判断</a:t>
            </a:r>
            <a:r>
              <a:rPr lang="zh-CN" altLang="en-US" sz="2400" b="1" dirty="0" smtClean="0">
                <a:latin typeface="Times New Roman" pitchFamily="18" charset="0"/>
                <a:cs typeface="Times New Roman" pitchFamily="18" charset="0"/>
              </a:rPr>
              <a:t>。</a:t>
            </a:r>
            <a:endParaRPr lang="en-US" altLang="zh-CN" sz="2400" b="1" dirty="0">
              <a:latin typeface="Times New Roman" pitchFamily="18" charset="0"/>
              <a:cs typeface="Times New Roman" pitchFamily="18" charset="0"/>
            </a:endParaRPr>
          </a:p>
        </p:txBody>
      </p:sp>
      <p:pic>
        <p:nvPicPr>
          <p:cNvPr id="15" name="1723.eps" descr="id:2147504480;FounderCES"/>
          <p:cNvPicPr>
            <a:picLocks noChangeAspect="1"/>
          </p:cNvPicPr>
          <p:nvPr/>
        </p:nvPicPr>
        <p:blipFill>
          <a:blip r:embed="rId3"/>
          <a:stretch>
            <a:fillRect/>
          </a:stretch>
        </p:blipFill>
        <p:spPr>
          <a:xfrm>
            <a:off x="3907533" y="3109120"/>
            <a:ext cx="4444666" cy="1913464"/>
          </a:xfrm>
          <a:prstGeom prst="rect">
            <a:avLst/>
          </a:prstGeom>
        </p:spPr>
      </p:pic>
    </p:spTree>
    <p:extLst>
      <p:ext uri="{BB962C8B-B14F-4D97-AF65-F5344CB8AC3E}">
        <p14:creationId xmlns:p14="http://schemas.microsoft.com/office/powerpoint/2010/main" xmlns="" val="90014577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87024" y="1656196"/>
            <a:ext cx="10995377"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cs typeface="Times New Roman" pitchFamily="18" charset="0"/>
              </a:rPr>
              <a:t>【</a:t>
            </a:r>
            <a:r>
              <a:rPr lang="zh-CN" altLang="en-US" sz="2400" b="1" dirty="0">
                <a:latin typeface="Times New Roman" pitchFamily="18" charset="0"/>
                <a:cs typeface="Times New Roman" pitchFamily="18" charset="0"/>
              </a:rPr>
              <a:t>实验现象及分析</a:t>
            </a:r>
            <a:r>
              <a:rPr lang="en-US" altLang="zh-CN" sz="2400" b="1" dirty="0">
                <a:latin typeface="Times New Roman" pitchFamily="18" charset="0"/>
                <a:cs typeface="Times New Roman" pitchFamily="18" charset="0"/>
              </a:rPr>
              <a:t>】</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）实验现象：向</a:t>
            </a:r>
            <a:r>
              <a:rPr lang="zh-CN" altLang="en-US" sz="2400" b="1" dirty="0">
                <a:latin typeface="Times New Roman" pitchFamily="18" charset="0"/>
                <a:cs typeface="Times New Roman" pitchFamily="18" charset="0"/>
              </a:rPr>
              <a:t>氢氧化钠溶液中滴入酚酞溶液</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溶液由无色变为</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色，再</a:t>
            </a:r>
            <a:r>
              <a:rPr lang="zh-CN" altLang="en-US" sz="2400" b="1" dirty="0">
                <a:latin typeface="Times New Roman" pitchFamily="18" charset="0"/>
                <a:cs typeface="Times New Roman" pitchFamily="18" charset="0"/>
              </a:rPr>
              <a:t>加入稀盐酸</a:t>
            </a:r>
            <a:r>
              <a:rPr lang="zh-CN" altLang="en-US" sz="2400" b="1" dirty="0" smtClean="0">
                <a:latin typeface="Times New Roman" pitchFamily="18" charset="0"/>
                <a:cs typeface="Times New Roman" pitchFamily="18" charset="0"/>
              </a:rPr>
              <a:t>后，溶液</a:t>
            </a:r>
            <a:r>
              <a:rPr lang="zh-CN" altLang="en-US" sz="2400" b="1" dirty="0">
                <a:latin typeface="Times New Roman" pitchFamily="18" charset="0"/>
                <a:cs typeface="Times New Roman" pitchFamily="18" charset="0"/>
              </a:rPr>
              <a:t>由</a:t>
            </a:r>
            <a:r>
              <a:rPr lang="zh-CN" altLang="en-US"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色变为</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色</a:t>
            </a:r>
            <a:r>
              <a:rPr lang="zh-CN" altLang="en-US" sz="2400" b="1" dirty="0">
                <a:latin typeface="Times New Roman" pitchFamily="18" charset="0"/>
                <a:cs typeface="Times New Roman" pitchFamily="18" charset="0"/>
              </a:rPr>
              <a:t>。 </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）实验</a:t>
            </a:r>
            <a:r>
              <a:rPr lang="zh-CN" altLang="en-US" sz="2400" b="1" dirty="0">
                <a:latin typeface="Times New Roman" pitchFamily="18" charset="0"/>
                <a:cs typeface="Times New Roman" pitchFamily="18" charset="0"/>
              </a:rPr>
              <a:t>分析</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氢氧化钠能使酚酞溶液变</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色，盐酸</a:t>
            </a:r>
            <a:r>
              <a:rPr lang="zh-CN" altLang="en-US" sz="2400" b="1" dirty="0">
                <a:latin typeface="Times New Roman" pitchFamily="18" charset="0"/>
                <a:cs typeface="Times New Roman" pitchFamily="18" charset="0"/>
              </a:rPr>
              <a:t>不能使酚酞溶液</a:t>
            </a:r>
            <a:r>
              <a:rPr lang="zh-CN" altLang="en-US" sz="2400" b="1" dirty="0" smtClean="0">
                <a:latin typeface="Times New Roman" pitchFamily="18" charset="0"/>
                <a:cs typeface="Times New Roman" pitchFamily="18" charset="0"/>
              </a:rPr>
              <a:t>变色，滴</a:t>
            </a:r>
            <a:r>
              <a:rPr lang="zh-CN" altLang="en-US" sz="2400" b="1" dirty="0">
                <a:latin typeface="Times New Roman" pitchFamily="18" charset="0"/>
                <a:cs typeface="Times New Roman" pitchFamily="18" charset="0"/>
              </a:rPr>
              <a:t>加稀盐酸至溶液变为无色时</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说明氢氧化钠没有</a:t>
            </a:r>
            <a:r>
              <a:rPr lang="zh-CN" altLang="en-US" sz="2400" b="1" dirty="0" smtClean="0">
                <a:latin typeface="Times New Roman" pitchFamily="18" charset="0"/>
                <a:cs typeface="Times New Roman" pitchFamily="18" charset="0"/>
              </a:rPr>
              <a:t>了，从而</a:t>
            </a:r>
            <a:r>
              <a:rPr lang="zh-CN" altLang="en-US" sz="2400" b="1" dirty="0">
                <a:latin typeface="Times New Roman" pitchFamily="18" charset="0"/>
                <a:cs typeface="Times New Roman" pitchFamily="18" charset="0"/>
              </a:rPr>
              <a:t>证明氢氧化钠和稀盐酸发生了反应。 </a:t>
            </a:r>
          </a:p>
          <a:p>
            <a:pPr algn="just">
              <a:lnSpc>
                <a:spcPct val="150000"/>
              </a:lnSpc>
            </a:pP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实验结论</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氢氧化钠与稀盐酸发生反应的化学方程式为</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 </a:t>
            </a:r>
            <a:endParaRPr lang="zh-CN" altLang="en-US" sz="2400" b="1" dirty="0">
              <a:latin typeface="Times New Roman" pitchFamily="18" charset="0"/>
              <a:cs typeface="Times New Roman" pitchFamily="18" charset="0"/>
            </a:endParaRPr>
          </a:p>
        </p:txBody>
      </p:sp>
      <p:sp>
        <p:nvSpPr>
          <p:cNvPr id="18" name="TextBox 17"/>
          <p:cNvSpPr txBox="1"/>
          <p:nvPr/>
        </p:nvSpPr>
        <p:spPr>
          <a:xfrm>
            <a:off x="9818467" y="2305721"/>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红</a:t>
            </a:r>
          </a:p>
        </p:txBody>
      </p:sp>
      <p:sp>
        <p:nvSpPr>
          <p:cNvPr id="19" name="TextBox 18"/>
          <p:cNvSpPr txBox="1"/>
          <p:nvPr/>
        </p:nvSpPr>
        <p:spPr>
          <a:xfrm>
            <a:off x="3991454" y="2868987"/>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红</a:t>
            </a:r>
          </a:p>
        </p:txBody>
      </p:sp>
      <p:sp>
        <p:nvSpPr>
          <p:cNvPr id="20" name="TextBox 19"/>
          <p:cNvSpPr txBox="1"/>
          <p:nvPr/>
        </p:nvSpPr>
        <p:spPr>
          <a:xfrm>
            <a:off x="5837689" y="2868986"/>
            <a:ext cx="494046"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无</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21" name="TextBox 20"/>
          <p:cNvSpPr txBox="1"/>
          <p:nvPr/>
        </p:nvSpPr>
        <p:spPr>
          <a:xfrm>
            <a:off x="6373410" y="3411532"/>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红</a:t>
            </a:r>
          </a:p>
        </p:txBody>
      </p:sp>
      <mc:AlternateContent xmlns:mc="http://schemas.openxmlformats.org/markup-compatibility/2006">
        <mc:Choice xmlns:a14="http://schemas.microsoft.com/office/drawing/2010/main" xmlns="" Requires="a14">
          <p:sp>
            <p:nvSpPr>
              <p:cNvPr id="23" name="TextBox 22"/>
              <p:cNvSpPr txBox="1"/>
              <p:nvPr/>
            </p:nvSpPr>
            <p:spPr>
              <a:xfrm>
                <a:off x="1079046" y="5594557"/>
                <a:ext cx="373371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HCl+NaOH</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r>
                              <a:rPr lang="en-US" altLang="zh-CN" b="1" i="1" dirty="0">
                                <a:solidFill>
                                  <a:srgbClr val="FF0000"/>
                                </a:solidFill>
                                <a:latin typeface="Cambria Math"/>
                                <a:ea typeface="宋体" panose="02010600030101010101" pitchFamily="2" charset="-122"/>
                                <a:cs typeface="Cambria Math" panose="02040503050406030204" charset="0"/>
                              </a:rPr>
                              <m:t>       </m:t>
                            </m:r>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zh-CN" sz="2400" b="1" dirty="0">
                  <a:solidFill>
                    <a:srgbClr val="FF0000"/>
                  </a:solidFill>
                  <a:latin typeface="Times New Roman" pitchFamily="18" charset="0"/>
                  <a:cs typeface="Times New Roman" pitchFamily="18" charset="0"/>
                </a:endParaRPr>
              </a:p>
            </p:txBody>
          </p:sp>
        </mc:Choice>
        <mc:Fallback>
          <p:sp>
            <p:nvSpPr>
              <p:cNvPr id="23" name="TextBox 22"/>
              <p:cNvSpPr txBox="1">
                <a:spLocks noRot="1" noChangeAspect="1" noMove="1" noResize="1" noEditPoints="1" noAdjustHandles="1" noChangeArrowheads="1" noChangeShapeType="1" noTextEdit="1"/>
              </p:cNvSpPr>
              <p:nvPr/>
            </p:nvSpPr>
            <p:spPr>
              <a:xfrm>
                <a:off x="1079046" y="5594557"/>
                <a:ext cx="3733714" cy="461665"/>
              </a:xfrm>
              <a:prstGeom prst="rect">
                <a:avLst/>
              </a:prstGeom>
              <a:blipFill rotWithShape="1">
                <a:blip r:embed="rId3"/>
                <a:stretch>
                  <a:fillRect l="-2451" t="-17333" r="-1471" b="-24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01599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randombar(horizont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20000" y="2091006"/>
            <a:ext cx="10704356" cy="2862322"/>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a:latin typeface="Times New Roman" pitchFamily="18" charset="0"/>
                <a:ea typeface="宋体" pitchFamily="2" charset="-122"/>
                <a:cs typeface="Times New Roman" pitchFamily="18" charset="0"/>
              </a:rPr>
              <a:t>探究酸和碱是否发生反应的方法	</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）借助</a:t>
            </a:r>
            <a:r>
              <a:rPr lang="zh-CN" altLang="en-US" sz="2400" b="1" dirty="0">
                <a:latin typeface="Times New Roman" pitchFamily="18" charset="0"/>
                <a:ea typeface="宋体" pitchFamily="2" charset="-122"/>
                <a:cs typeface="Times New Roman" pitchFamily="18" charset="0"/>
              </a:rPr>
              <a:t>酸碱指示剂的颜色</a:t>
            </a:r>
            <a:r>
              <a:rPr lang="zh-CN" altLang="en-US" sz="2400" b="1" dirty="0" smtClean="0">
                <a:latin typeface="Times New Roman" pitchFamily="18" charset="0"/>
                <a:ea typeface="宋体" pitchFamily="2" charset="-122"/>
                <a:cs typeface="Times New Roman" pitchFamily="18" charset="0"/>
              </a:rPr>
              <a:t>变化；</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）借助</a:t>
            </a:r>
            <a:r>
              <a:rPr lang="zh-CN" altLang="en-US" sz="2400" b="1" dirty="0">
                <a:latin typeface="Times New Roman" pitchFamily="18" charset="0"/>
                <a:ea typeface="宋体" pitchFamily="2" charset="-122"/>
                <a:cs typeface="Times New Roman" pitchFamily="18" charset="0"/>
              </a:rPr>
              <a:t>反应中的温度</a:t>
            </a:r>
            <a:r>
              <a:rPr lang="zh-CN" altLang="en-US" sz="2400" b="1" dirty="0" smtClean="0">
                <a:latin typeface="Times New Roman" pitchFamily="18" charset="0"/>
                <a:ea typeface="宋体" pitchFamily="2" charset="-122"/>
                <a:cs typeface="Times New Roman" pitchFamily="18" charset="0"/>
              </a:rPr>
              <a:t>变化；</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）借助</a:t>
            </a:r>
            <a:r>
              <a:rPr lang="zh-CN" altLang="en-US" sz="2400" b="1" dirty="0">
                <a:latin typeface="Times New Roman" pitchFamily="18" charset="0"/>
                <a:ea typeface="宋体" pitchFamily="2" charset="-122"/>
                <a:cs typeface="Times New Roman" pitchFamily="18" charset="0"/>
              </a:rPr>
              <a:t>反应中溶液</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的</a:t>
            </a:r>
            <a:r>
              <a:rPr lang="zh-CN" altLang="en-US" sz="2400" b="1" dirty="0" smtClean="0">
                <a:latin typeface="Times New Roman" pitchFamily="18" charset="0"/>
                <a:ea typeface="宋体" pitchFamily="2" charset="-122"/>
                <a:cs typeface="Times New Roman" pitchFamily="18" charset="0"/>
              </a:rPr>
              <a:t>变化。</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68316791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684810" y="1584654"/>
            <a:ext cx="8280709"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）中和反应的曲线变化及溶质成分的判断</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以盐酸和氢氧化钠溶液反应为例</a:t>
            </a:r>
            <a:r>
              <a:rPr lang="en-US" altLang="zh-CN" sz="2400" b="1" dirty="0" smtClean="0">
                <a:latin typeface="宋体" pitchFamily="2" charset="-122"/>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通过</a:t>
            </a:r>
            <a:r>
              <a:rPr lang="zh-CN" altLang="en-US" sz="2400" b="1" dirty="0">
                <a:latin typeface="Times New Roman" pitchFamily="18" charset="0"/>
                <a:ea typeface="宋体" pitchFamily="2" charset="-122"/>
                <a:cs typeface="Times New Roman" pitchFamily="18" charset="0"/>
              </a:rPr>
              <a:t>图</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可判断出该反应是将稀盐酸加入氢氧化钠溶液中。图</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中</a:t>
            </a:r>
            <a:r>
              <a:rPr lang="en-US" altLang="zh-CN" sz="2400" b="1" i="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点</a:t>
            </a:r>
            <a:r>
              <a:rPr lang="en-US" altLang="zh-CN" sz="2400" b="1" dirty="0" smtClean="0">
                <a:latin typeface="Times New Roman" pitchFamily="18" charset="0"/>
                <a:ea typeface="宋体" pitchFamily="2" charset="-122"/>
                <a:cs typeface="Times New Roman" pitchFamily="18" charset="0"/>
              </a:rPr>
              <a:t>pH&gt;7</a:t>
            </a:r>
            <a:r>
              <a:rPr lang="zh-CN" altLang="en-US" sz="2400" b="1" dirty="0" smtClean="0">
                <a:latin typeface="Times New Roman" pitchFamily="18" charset="0"/>
                <a:ea typeface="宋体" pitchFamily="2" charset="-122"/>
                <a:cs typeface="Times New Roman" pitchFamily="18" charset="0"/>
              </a:rPr>
              <a:t>，可</a:t>
            </a:r>
            <a:r>
              <a:rPr lang="zh-CN" altLang="en-US" sz="2400" b="1" dirty="0">
                <a:latin typeface="Times New Roman" pitchFamily="18" charset="0"/>
                <a:ea typeface="宋体" pitchFamily="2" charset="-122"/>
                <a:cs typeface="Times New Roman" pitchFamily="18" charset="0"/>
              </a:rPr>
              <a:t>判断出在未反应前溶液为</a:t>
            </a:r>
            <a:r>
              <a:rPr lang="zh-CN" altLang="en-US" sz="2400" b="1" dirty="0" smtClean="0">
                <a:latin typeface="Times New Roman" pitchFamily="18" charset="0"/>
                <a:ea typeface="宋体" pitchFamily="2" charset="-122"/>
                <a:cs typeface="Times New Roman" pitchFamily="18" charset="0"/>
              </a:rPr>
              <a:t>碱性，此时</a:t>
            </a:r>
            <a:r>
              <a:rPr lang="zh-CN" altLang="en-US" sz="2400" b="1" dirty="0">
                <a:latin typeface="Times New Roman" pitchFamily="18" charset="0"/>
                <a:ea typeface="宋体" pitchFamily="2" charset="-122"/>
                <a:cs typeface="Times New Roman" pitchFamily="18" charset="0"/>
              </a:rPr>
              <a:t>溶质为</a:t>
            </a:r>
            <a:r>
              <a:rPr lang="en-US" altLang="zh-CN" sz="2400" b="1" dirty="0" err="1" smtClean="0">
                <a:latin typeface="Times New Roman" pitchFamily="18" charset="0"/>
                <a:ea typeface="宋体" pitchFamily="2" charset="-122"/>
                <a:cs typeface="Times New Roman" pitchFamily="18" charset="0"/>
              </a:rPr>
              <a:t>NaOH</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点</a:t>
            </a:r>
            <a:r>
              <a:rPr lang="en-US" altLang="zh-CN" sz="2400" b="1" dirty="0" smtClean="0">
                <a:latin typeface="Times New Roman" pitchFamily="18" charset="0"/>
                <a:ea typeface="宋体" pitchFamily="2" charset="-122"/>
                <a:cs typeface="Times New Roman" pitchFamily="18" charset="0"/>
              </a:rPr>
              <a:t>pH=7</a:t>
            </a:r>
            <a:r>
              <a:rPr lang="zh-CN" altLang="en-US" sz="2400" b="1" dirty="0" smtClean="0">
                <a:latin typeface="Times New Roman" pitchFamily="18" charset="0"/>
                <a:ea typeface="宋体" pitchFamily="2" charset="-122"/>
                <a:cs typeface="Times New Roman" pitchFamily="18" charset="0"/>
              </a:rPr>
              <a:t>，表示</a:t>
            </a:r>
            <a:r>
              <a:rPr lang="zh-CN" altLang="en-US" sz="2400" b="1" dirty="0">
                <a:latin typeface="Times New Roman" pitchFamily="18" charset="0"/>
                <a:ea typeface="宋体" pitchFamily="2" charset="-122"/>
                <a:cs typeface="Times New Roman" pitchFamily="18" charset="0"/>
              </a:rPr>
              <a:t>酸与碱恰好完全</a:t>
            </a:r>
            <a:r>
              <a:rPr lang="zh-CN" altLang="en-US" sz="2400" b="1" dirty="0" smtClean="0">
                <a:latin typeface="Times New Roman" pitchFamily="18" charset="0"/>
                <a:ea typeface="宋体" pitchFamily="2" charset="-122"/>
                <a:cs typeface="Times New Roman" pitchFamily="18" charset="0"/>
              </a:rPr>
              <a:t>反应，此时</a:t>
            </a:r>
            <a:r>
              <a:rPr lang="zh-CN" altLang="en-US" sz="2400" b="1" dirty="0">
                <a:latin typeface="Times New Roman" pitchFamily="18" charset="0"/>
                <a:ea typeface="宋体" pitchFamily="2" charset="-122"/>
                <a:cs typeface="Times New Roman" pitchFamily="18" charset="0"/>
              </a:rPr>
              <a:t>溶质为</a:t>
            </a:r>
            <a:r>
              <a:rPr lang="en-US" altLang="zh-CN" sz="2400" b="1" dirty="0" err="1" smtClean="0">
                <a:latin typeface="Times New Roman" pitchFamily="18" charset="0"/>
                <a:ea typeface="宋体" pitchFamily="2" charset="-122"/>
                <a:cs typeface="Times New Roman" pitchFamily="18" charset="0"/>
              </a:rPr>
              <a:t>NaCl</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点的</a:t>
            </a:r>
            <a:r>
              <a:rPr lang="en-US" altLang="zh-CN" sz="2400" b="1" dirty="0" smtClean="0">
                <a:latin typeface="Times New Roman" pitchFamily="18" charset="0"/>
                <a:ea typeface="宋体" pitchFamily="2" charset="-122"/>
                <a:cs typeface="Times New Roman" pitchFamily="18" charset="0"/>
              </a:rPr>
              <a:t>pH&lt;7</a:t>
            </a:r>
            <a:r>
              <a:rPr lang="zh-CN" altLang="en-US" sz="2400" b="1" dirty="0" smtClean="0">
                <a:latin typeface="Times New Roman" pitchFamily="18" charset="0"/>
                <a:ea typeface="宋体" pitchFamily="2" charset="-122"/>
                <a:cs typeface="Times New Roman" pitchFamily="18" charset="0"/>
              </a:rPr>
              <a:t>，此时</a:t>
            </a:r>
            <a:r>
              <a:rPr lang="zh-CN" altLang="en-US" sz="2400" b="1" dirty="0">
                <a:latin typeface="Times New Roman" pitchFamily="18" charset="0"/>
                <a:ea typeface="宋体" pitchFamily="2" charset="-122"/>
                <a:cs typeface="Times New Roman" pitchFamily="18" charset="0"/>
              </a:rPr>
              <a:t>溶质为</a:t>
            </a:r>
            <a:r>
              <a:rPr lang="en-US" altLang="zh-CN" sz="2400" b="1" dirty="0" err="1">
                <a:latin typeface="Times New Roman" pitchFamily="18" charset="0"/>
                <a:ea typeface="宋体" pitchFamily="2" charset="-122"/>
                <a:cs typeface="Times New Roman" pitchFamily="18" charset="0"/>
              </a:rPr>
              <a:t>NaCl</a:t>
            </a:r>
            <a:r>
              <a:rPr lang="zh-CN" altLang="en-US" sz="2400" b="1" dirty="0">
                <a:latin typeface="Times New Roman" pitchFamily="18" charset="0"/>
                <a:ea typeface="宋体" pitchFamily="2" charset="-122"/>
                <a:cs typeface="Times New Roman" pitchFamily="18" charset="0"/>
              </a:rPr>
              <a:t>、</a:t>
            </a:r>
            <a:r>
              <a:rPr lang="en-US" altLang="zh-CN" sz="2400" b="1" dirty="0" err="1">
                <a:latin typeface="Times New Roman" pitchFamily="18" charset="0"/>
                <a:ea typeface="宋体" pitchFamily="2" charset="-122"/>
                <a:cs typeface="Times New Roman" pitchFamily="18" charset="0"/>
              </a:rPr>
              <a:t>HCl</a:t>
            </a:r>
            <a:r>
              <a:rPr lang="zh-CN" altLang="en-US" sz="2400" b="1" dirty="0">
                <a:latin typeface="Times New Roman" pitchFamily="18" charset="0"/>
                <a:ea typeface="宋体" pitchFamily="2" charset="-122"/>
                <a:cs typeface="Times New Roman" pitchFamily="18" charset="0"/>
              </a:rPr>
              <a:t>。同理可判断出图</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是将氢氧化钠溶液加入稀盐酸中。</a:t>
            </a:r>
          </a:p>
        </p:txBody>
      </p:sp>
      <p:grpSp>
        <p:nvGrpSpPr>
          <p:cNvPr id="3" name="组合 2"/>
          <p:cNvGrpSpPr/>
          <p:nvPr/>
        </p:nvGrpSpPr>
        <p:grpSpPr>
          <a:xfrm>
            <a:off x="9330462" y="1836325"/>
            <a:ext cx="1687881" cy="2269642"/>
            <a:chOff x="3097382" y="3032934"/>
            <a:chExt cx="1687881" cy="2269642"/>
          </a:xfrm>
        </p:grpSpPr>
        <p:pic>
          <p:nvPicPr>
            <p:cNvPr id="7" name="1724.eps" descr="id:2147504494;FounderCES"/>
            <p:cNvPicPr>
              <a:picLocks noChangeAspect="1"/>
            </p:cNvPicPr>
            <p:nvPr/>
          </p:nvPicPr>
          <p:blipFill>
            <a:blip r:embed="rId3"/>
            <a:stretch>
              <a:fillRect/>
            </a:stretch>
          </p:blipFill>
          <p:spPr>
            <a:xfrm>
              <a:off x="3097382" y="3032934"/>
              <a:ext cx="1687881" cy="1656000"/>
            </a:xfrm>
            <a:prstGeom prst="rect">
              <a:avLst/>
            </a:prstGeom>
          </p:spPr>
        </p:pic>
        <p:sp>
          <p:nvSpPr>
            <p:cNvPr id="2" name="TextBox 1"/>
            <p:cNvSpPr txBox="1"/>
            <p:nvPr/>
          </p:nvSpPr>
          <p:spPr>
            <a:xfrm>
              <a:off x="3563144" y="4933244"/>
              <a:ext cx="756356" cy="369332"/>
            </a:xfrm>
            <a:prstGeom prst="rect">
              <a:avLst/>
            </a:prstGeom>
            <a:noFill/>
          </p:spPr>
          <p:txBody>
            <a:bodyPr wrap="square" rtlCol="0">
              <a:spAutoFit/>
            </a:bodyPr>
            <a:lstStyle/>
            <a:p>
              <a:pPr algn="ctr"/>
              <a:r>
                <a:rPr lang="zh-CN" altLang="en-US" b="1" dirty="0" smtClean="0">
                  <a:latin typeface="Times New Roman" pitchFamily="18" charset="0"/>
                  <a:cs typeface="Times New Roman" pitchFamily="18" charset="0"/>
                </a:rPr>
                <a:t>图</a:t>
              </a:r>
              <a:r>
                <a:rPr lang="en-US" altLang="zh-CN" b="1" dirty="0" smtClean="0">
                  <a:latin typeface="Times New Roman" pitchFamily="18" charset="0"/>
                  <a:cs typeface="Times New Roman" pitchFamily="18" charset="0"/>
                </a:rPr>
                <a:t>1</a:t>
              </a:r>
              <a:endParaRPr lang="zh-CN" altLang="en-US" b="1" dirty="0">
                <a:latin typeface="Times New Roman" pitchFamily="18" charset="0"/>
                <a:cs typeface="Times New Roman" pitchFamily="18" charset="0"/>
              </a:endParaRPr>
            </a:p>
          </p:txBody>
        </p:sp>
      </p:grpSp>
      <p:grpSp>
        <p:nvGrpSpPr>
          <p:cNvPr id="4" name="组合 3"/>
          <p:cNvGrpSpPr/>
          <p:nvPr/>
        </p:nvGrpSpPr>
        <p:grpSpPr>
          <a:xfrm>
            <a:off x="9263056" y="4229568"/>
            <a:ext cx="1822692" cy="2269641"/>
            <a:chOff x="5835110" y="3032934"/>
            <a:chExt cx="1822692" cy="2269641"/>
          </a:xfrm>
        </p:grpSpPr>
        <p:pic>
          <p:nvPicPr>
            <p:cNvPr id="12" name="1725.eps" descr="id:2147504501;FounderCES"/>
            <p:cNvPicPr>
              <a:picLocks noChangeAspect="1"/>
            </p:cNvPicPr>
            <p:nvPr/>
          </p:nvPicPr>
          <p:blipFill>
            <a:blip r:embed="rId4"/>
            <a:stretch>
              <a:fillRect/>
            </a:stretch>
          </p:blipFill>
          <p:spPr>
            <a:xfrm>
              <a:off x="5835110" y="3032934"/>
              <a:ext cx="1822692" cy="1656000"/>
            </a:xfrm>
            <a:prstGeom prst="rect">
              <a:avLst/>
            </a:prstGeom>
          </p:spPr>
        </p:pic>
        <p:sp>
          <p:nvSpPr>
            <p:cNvPr id="13" name="TextBox 12"/>
            <p:cNvSpPr txBox="1"/>
            <p:nvPr/>
          </p:nvSpPr>
          <p:spPr>
            <a:xfrm>
              <a:off x="6368278" y="4933243"/>
              <a:ext cx="756356" cy="369332"/>
            </a:xfrm>
            <a:prstGeom prst="rect">
              <a:avLst/>
            </a:prstGeom>
            <a:noFill/>
          </p:spPr>
          <p:txBody>
            <a:bodyPr wrap="square" rtlCol="0">
              <a:spAutoFit/>
            </a:bodyPr>
            <a:lstStyle/>
            <a:p>
              <a:pPr algn="ctr"/>
              <a:r>
                <a:rPr lang="zh-CN" altLang="en-US" b="1" dirty="0" smtClean="0">
                  <a:latin typeface="Times New Roman" pitchFamily="18" charset="0"/>
                  <a:cs typeface="Times New Roman" pitchFamily="18" charset="0"/>
                </a:rPr>
                <a:t>图</a:t>
              </a:r>
              <a:r>
                <a:rPr lang="en-US" altLang="zh-CN" b="1" dirty="0" smtClean="0">
                  <a:latin typeface="Times New Roman" pitchFamily="18" charset="0"/>
                  <a:cs typeface="Times New Roman" pitchFamily="18" charset="0"/>
                </a:rPr>
                <a:t>2</a:t>
              </a:r>
              <a:endParaRPr lang="zh-CN" altLang="en-US" b="1" dirty="0">
                <a:latin typeface="Times New Roman" pitchFamily="18" charset="0"/>
                <a:cs typeface="Times New Roman" pitchFamily="18" charset="0"/>
              </a:endParaRPr>
            </a:p>
          </p:txBody>
        </p:sp>
      </p:grpSp>
    </p:spTree>
    <p:extLst>
      <p:ext uri="{BB962C8B-B14F-4D97-AF65-F5344CB8AC3E}">
        <p14:creationId xmlns:p14="http://schemas.microsoft.com/office/powerpoint/2010/main" xmlns="" val="22464454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1200" y="1303272"/>
            <a:ext cx="10840356" cy="54014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zh-CN" sz="2400" b="1" dirty="0" smtClean="0">
                <a:latin typeface="Times New Roman" pitchFamily="18" charset="0"/>
                <a:cs typeface="Times New Roman" pitchFamily="18" charset="0"/>
              </a:rPr>
              <a:t>【交流反思】</a:t>
            </a:r>
            <a:r>
              <a:rPr lang="zh-CN" altLang="zh-CN" sz="2400" b="1" dirty="0">
                <a:latin typeface="Times New Roman" pitchFamily="18" charset="0"/>
                <a:cs typeface="Times New Roman" pitchFamily="18" charset="0"/>
              </a:rPr>
              <a:t>经过同学们交流</a:t>
            </a:r>
            <a:r>
              <a:rPr lang="zh-CN" altLang="zh-CN" sz="2400" b="1" dirty="0" smtClean="0">
                <a:latin typeface="Times New Roman" pitchFamily="18" charset="0"/>
                <a:cs typeface="Times New Roman" pitchFamily="18" charset="0"/>
              </a:rPr>
              <a:t>讨论</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认为</a:t>
            </a:r>
            <a:r>
              <a:rPr lang="zh-CN" altLang="zh-CN" sz="2400" b="1" dirty="0">
                <a:latin typeface="Times New Roman" pitchFamily="18" charset="0"/>
                <a:cs typeface="Times New Roman" pitchFamily="18" charset="0"/>
              </a:rPr>
              <a:t>猜想一不成立。否定猜想一的理由是</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【进行实验】</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取</a:t>
            </a:r>
            <a:r>
              <a:rPr lang="zh-CN" altLang="zh-CN" sz="2400" b="1" dirty="0">
                <a:latin typeface="Times New Roman" pitchFamily="18" charset="0"/>
                <a:cs typeface="Times New Roman" pitchFamily="18" charset="0"/>
              </a:rPr>
              <a:t>少量白色固体放入试管</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滴</a:t>
            </a:r>
            <a:r>
              <a:rPr lang="zh-CN" altLang="zh-CN" sz="2400" b="1" dirty="0">
                <a:latin typeface="Times New Roman" pitchFamily="18" charset="0"/>
                <a:cs typeface="Times New Roman" pitchFamily="18" charset="0"/>
              </a:rPr>
              <a:t>加</a:t>
            </a:r>
            <a:r>
              <a:rPr lang="zh-CN" altLang="zh-CN" sz="2400" b="1" dirty="0" smtClean="0">
                <a:latin typeface="Times New Roman" pitchFamily="18" charset="0"/>
                <a:cs typeface="Times New Roman" pitchFamily="18" charset="0"/>
              </a:rPr>
              <a:t>稀盐酸</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没有</a:t>
            </a:r>
            <a:r>
              <a:rPr lang="zh-CN" altLang="zh-CN" sz="2400" b="1" dirty="0">
                <a:latin typeface="Times New Roman" pitchFamily="18" charset="0"/>
                <a:cs typeface="Times New Roman" pitchFamily="18" charset="0"/>
              </a:rPr>
              <a:t>观察到</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证明</a:t>
            </a:r>
            <a:r>
              <a:rPr lang="zh-CN" altLang="zh-CN" sz="2400" b="1" dirty="0">
                <a:latin typeface="Times New Roman" pitchFamily="18" charset="0"/>
                <a:cs typeface="Times New Roman" pitchFamily="18" charset="0"/>
              </a:rPr>
              <a:t>猜想二不成立。</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取</a:t>
            </a:r>
            <a:r>
              <a:rPr lang="zh-CN" altLang="zh-CN" sz="2400" b="1" dirty="0">
                <a:latin typeface="Times New Roman" pitchFamily="18" charset="0"/>
                <a:cs typeface="Times New Roman" pitchFamily="18" charset="0"/>
              </a:rPr>
              <a:t>少量白色固体加入到水中</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取上层清</a:t>
            </a:r>
            <a:r>
              <a:rPr lang="zh-CN" altLang="zh-CN" sz="2400" b="1" dirty="0" smtClean="0">
                <a:latin typeface="Times New Roman" pitchFamily="18" charset="0"/>
                <a:cs typeface="Times New Roman" pitchFamily="18" charset="0"/>
              </a:rPr>
              <a:t>液</a:t>
            </a:r>
            <a:r>
              <a:rPr lang="zh-CN" altLang="en-US" sz="2400" b="1" dirty="0" smtClean="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有</a:t>
            </a:r>
            <a:r>
              <a:rPr lang="zh-CN" altLang="zh-CN" sz="2400" b="1" dirty="0">
                <a:latin typeface="Times New Roman" pitchFamily="18" charset="0"/>
                <a:cs typeface="Times New Roman" pitchFamily="18" charset="0"/>
              </a:rPr>
              <a:t>白色沉淀</a:t>
            </a:r>
            <a:r>
              <a:rPr lang="zh-CN" altLang="zh-CN" sz="2400" b="1" dirty="0" smtClean="0">
                <a:latin typeface="Times New Roman" pitchFamily="18" charset="0"/>
                <a:cs typeface="Times New Roman" pitchFamily="18" charset="0"/>
              </a:rPr>
              <a:t>出现</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证明</a:t>
            </a:r>
            <a:r>
              <a:rPr lang="zh-CN" altLang="zh-CN" sz="2400" b="1" dirty="0">
                <a:latin typeface="Times New Roman" pitchFamily="18" charset="0"/>
                <a:cs typeface="Times New Roman" pitchFamily="18" charset="0"/>
              </a:rPr>
              <a:t>猜想三成立。该反应的化学方程式为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en-US" altLang="zh-CN" sz="2400" b="1" dirty="0" smtClean="0">
              <a:latin typeface="Times New Roman" pitchFamily="18" charset="0"/>
              <a:cs typeface="Times New Roman" pitchFamily="18" charset="0"/>
            </a:endParaRPr>
          </a:p>
          <a:p>
            <a:pPr algn="just">
              <a:lnSpc>
                <a:spcPct val="150000"/>
              </a:lnSpc>
            </a:pPr>
            <a:endParaRPr lang="zh-CN" altLang="zh-CN" sz="1400" b="1" dirty="0">
              <a:latin typeface="Times New Roman" pitchFamily="18" charset="0"/>
              <a:cs typeface="Times New Roman" pitchFamily="18" charset="0"/>
            </a:endParaRPr>
          </a:p>
          <a:p>
            <a:pPr algn="just">
              <a:lnSpc>
                <a:spcPct val="150000"/>
              </a:lnSpc>
            </a:pPr>
            <a:r>
              <a:rPr lang="zh-CN" altLang="zh-CN" sz="2400" b="1" dirty="0" smtClean="0">
                <a:latin typeface="Times New Roman" pitchFamily="18" charset="0"/>
                <a:cs typeface="Times New Roman" pitchFamily="18" charset="0"/>
              </a:rPr>
              <a:t>结论</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白色</a:t>
            </a:r>
            <a:r>
              <a:rPr lang="zh-CN" altLang="zh-CN" sz="2400" b="1" dirty="0">
                <a:latin typeface="Times New Roman" pitchFamily="18" charset="0"/>
                <a:cs typeface="Times New Roman" pitchFamily="18" charset="0"/>
              </a:rPr>
              <a:t>固体是</a:t>
            </a:r>
            <a:r>
              <a:rPr lang="en-US" altLang="zh-CN" sz="2400" b="1" dirty="0" err="1">
                <a:latin typeface="Times New Roman" pitchFamily="18" charset="0"/>
                <a:cs typeface="Times New Roman" pitchFamily="18" charset="0"/>
              </a:rPr>
              <a:t>Ca</a:t>
            </a:r>
            <a:r>
              <a:rPr lang="en-US" altLang="zh-CN" sz="2400" b="1" dirty="0">
                <a:latin typeface="Times New Roman" pitchFamily="18" charset="0"/>
                <a:cs typeface="Times New Roman" pitchFamily="18" charset="0"/>
              </a:rPr>
              <a:t>(OH)</a:t>
            </a:r>
            <a:r>
              <a:rPr lang="en-US" altLang="zh-CN" sz="2400" b="1" baseline="-25000" dirty="0">
                <a:latin typeface="Times New Roman" pitchFamily="18" charset="0"/>
                <a:cs typeface="Times New Roman" pitchFamily="18" charset="0"/>
              </a:rPr>
              <a:t>2</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1653108" y="1939270"/>
            <a:ext cx="2424062" cy="461665"/>
          </a:xfrm>
          <a:prstGeom prst="rect">
            <a:avLst/>
          </a:prstGeom>
          <a:noFill/>
        </p:spPr>
        <p:txBody>
          <a:bodyPr wrap="none" rtlCol="0">
            <a:spAutoFit/>
          </a:bodyPr>
          <a:lstStyle/>
          <a:p>
            <a:r>
              <a:rPr lang="en-US" altLang="zh-CN" sz="2400" b="1" dirty="0" err="1" smtClean="0">
                <a:solidFill>
                  <a:srgbClr val="FF0000"/>
                </a:solidFill>
                <a:latin typeface="Times New Roman" pitchFamily="18" charset="0"/>
                <a:ea typeface="宋体" pitchFamily="2" charset="-122"/>
                <a:cs typeface="Times New Roman" pitchFamily="18" charset="0"/>
              </a:rPr>
              <a:t>CaO</a:t>
            </a:r>
            <a:r>
              <a:rPr lang="zh-CN" altLang="en-US" sz="2400" b="1" dirty="0">
                <a:solidFill>
                  <a:srgbClr val="FF0000"/>
                </a:solidFill>
                <a:latin typeface="Times New Roman" pitchFamily="18" charset="0"/>
                <a:ea typeface="宋体" pitchFamily="2" charset="-122"/>
                <a:cs typeface="Times New Roman" pitchFamily="18" charset="0"/>
              </a:rPr>
              <a:t>能与水反应</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8" name="TextBox 7"/>
          <p:cNvSpPr txBox="1"/>
          <p:nvPr/>
        </p:nvSpPr>
        <p:spPr>
          <a:xfrm>
            <a:off x="9159177" y="3011715"/>
            <a:ext cx="173156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有气泡放出</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9" name="TextBox 8"/>
          <p:cNvSpPr txBox="1"/>
          <p:nvPr/>
        </p:nvSpPr>
        <p:spPr>
          <a:xfrm>
            <a:off x="7477543" y="4117648"/>
            <a:ext cx="2659702"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cs typeface="Times New Roman" pitchFamily="18" charset="0"/>
              </a:rPr>
              <a:t>通入二氧化碳气体</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0" name="TextBox 9"/>
              <p:cNvSpPr txBox="1"/>
              <p:nvPr/>
            </p:nvSpPr>
            <p:spPr>
              <a:xfrm>
                <a:off x="1185335" y="5240100"/>
                <a:ext cx="6766342" cy="837793"/>
              </a:xfrm>
              <a:prstGeom prst="rect">
                <a:avLst/>
              </a:prstGeom>
              <a:noFill/>
            </p:spPr>
            <p:txBody>
              <a:bodyPr wrap="square" rtlCol="0">
                <a:spAutoFit/>
              </a:bodyPr>
              <a:lstStyle/>
              <a:p>
                <a:r>
                  <a:rPr lang="en-US" altLang="zh-CN" sz="2200" b="1" dirty="0" err="1" smtClean="0">
                    <a:solidFill>
                      <a:srgbClr val="FF0000"/>
                    </a:solidFill>
                    <a:latin typeface="Times New Roman" pitchFamily="18" charset="0"/>
                    <a:cs typeface="Times New Roman" pitchFamily="18" charset="0"/>
                  </a:rPr>
                  <a:t>Ca</a:t>
                </a:r>
                <a:r>
                  <a:rPr lang="en-US" altLang="zh-CN" sz="2200" b="1" dirty="0" smtClean="0">
                    <a:solidFill>
                      <a:srgbClr val="FF0000"/>
                    </a:solidFill>
                    <a:latin typeface="Times New Roman" pitchFamily="18" charset="0"/>
                    <a:cs typeface="Times New Roman" pitchFamily="18" charset="0"/>
                  </a:rPr>
                  <a:t>(OH)</a:t>
                </a:r>
                <a:r>
                  <a:rPr lang="en-US" altLang="zh-CN" sz="2200" b="1" baseline="-25000" dirty="0" smtClean="0">
                    <a:solidFill>
                      <a:srgbClr val="FF0000"/>
                    </a:solidFill>
                    <a:latin typeface="Times New Roman" pitchFamily="18" charset="0"/>
                    <a:cs typeface="Times New Roman" pitchFamily="18" charset="0"/>
                  </a:rPr>
                  <a:t>2</a:t>
                </a:r>
                <a:r>
                  <a:rPr lang="en-US" altLang="zh-CN" sz="2200" b="1" dirty="0" smtClean="0">
                    <a:solidFill>
                      <a:srgbClr val="FF0000"/>
                    </a:solidFill>
                    <a:latin typeface="Times New Roman" pitchFamily="18" charset="0"/>
                    <a:cs typeface="Times New Roman" pitchFamily="18" charset="0"/>
                  </a:rPr>
                  <a:t>+CO</a:t>
                </a:r>
                <a:r>
                  <a:rPr lang="en-US" altLang="zh-CN" sz="2200" b="1" baseline="-25000" dirty="0" smtClean="0">
                    <a:solidFill>
                      <a:srgbClr val="FF0000"/>
                    </a:solidFill>
                    <a:latin typeface="Times New Roman" pitchFamily="18" charset="0"/>
                    <a:cs typeface="Times New Roman" pitchFamily="18" charset="0"/>
                  </a:rPr>
                  <a:t>2</a:t>
                </a:r>
                <a:r>
                  <a:rPr lang="en-US" altLang="zh-CN" sz="22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200" b="1" dirty="0">
                    <a:solidFill>
                      <a:srgbClr val="FF0000"/>
                    </a:solidFill>
                    <a:latin typeface="Times New Roman" pitchFamily="18" charset="0"/>
                    <a:cs typeface="Times New Roman" pitchFamily="18" charset="0"/>
                  </a:rPr>
                  <a:t>CaCO</a:t>
                </a:r>
                <a:r>
                  <a:rPr lang="en-US" altLang="zh-CN" sz="2200" b="1" baseline="-25000" dirty="0">
                    <a:solidFill>
                      <a:srgbClr val="FF0000"/>
                    </a:solidFill>
                    <a:latin typeface="Times New Roman" pitchFamily="18" charset="0"/>
                    <a:cs typeface="Times New Roman" pitchFamily="18" charset="0"/>
                  </a:rPr>
                  <a:t>3</a:t>
                </a:r>
                <a:r>
                  <a:rPr lang="zh-CN" altLang="zh-CN" sz="2200" b="1" dirty="0">
                    <a:solidFill>
                      <a:srgbClr val="FF0000"/>
                    </a:solidFill>
                    <a:latin typeface="Times New Roman" pitchFamily="18" charset="0"/>
                    <a:cs typeface="Times New Roman" pitchFamily="18" charset="0"/>
                  </a:rPr>
                  <a:t>↓</a:t>
                </a:r>
                <a:r>
                  <a:rPr lang="en-US" altLang="zh-CN" sz="2200" b="1" dirty="0">
                    <a:solidFill>
                      <a:srgbClr val="FF0000"/>
                    </a:solidFill>
                    <a:latin typeface="Times New Roman" pitchFamily="18" charset="0"/>
                    <a:cs typeface="Times New Roman" pitchFamily="18" charset="0"/>
                  </a:rPr>
                  <a:t>+H</a:t>
                </a:r>
                <a:r>
                  <a:rPr lang="en-US" altLang="zh-CN" sz="2200" b="1" baseline="-25000" dirty="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cs typeface="Times New Roman" pitchFamily="18" charset="0"/>
                  </a:rPr>
                  <a:t>O[</a:t>
                </a:r>
                <a:r>
                  <a:rPr lang="zh-CN" altLang="zh-CN" sz="2200" b="1" dirty="0">
                    <a:solidFill>
                      <a:srgbClr val="FF0000"/>
                    </a:solidFill>
                    <a:latin typeface="Times New Roman" pitchFamily="18" charset="0"/>
                    <a:cs typeface="Times New Roman" pitchFamily="18" charset="0"/>
                  </a:rPr>
                  <a:t>或滴加碳酸钠溶液　</a:t>
                </a:r>
                <a:r>
                  <a:rPr lang="en-US" altLang="zh-CN" sz="2200" b="1" dirty="0" err="1" smtClean="0">
                    <a:solidFill>
                      <a:srgbClr val="FF0000"/>
                    </a:solidFill>
                    <a:latin typeface="Times New Roman" pitchFamily="18" charset="0"/>
                    <a:cs typeface="Times New Roman" pitchFamily="18" charset="0"/>
                  </a:rPr>
                  <a:t>Ca</a:t>
                </a:r>
                <a:r>
                  <a:rPr lang="en-US" altLang="zh-CN" sz="2200" b="1" dirty="0" smtClean="0">
                    <a:solidFill>
                      <a:srgbClr val="FF0000"/>
                    </a:solidFill>
                    <a:latin typeface="Times New Roman" pitchFamily="18" charset="0"/>
                    <a:cs typeface="Times New Roman" pitchFamily="18" charset="0"/>
                  </a:rPr>
                  <a:t>(OH)</a:t>
                </a:r>
                <a:r>
                  <a:rPr lang="en-US" altLang="zh-CN" sz="2200" b="1" baseline="-25000" dirty="0" smtClean="0">
                    <a:solidFill>
                      <a:srgbClr val="FF0000"/>
                    </a:solidFill>
                    <a:latin typeface="Times New Roman" pitchFamily="18" charset="0"/>
                    <a:cs typeface="Times New Roman" pitchFamily="18" charset="0"/>
                  </a:rPr>
                  <a:t>2</a:t>
                </a:r>
                <a:r>
                  <a:rPr lang="en-US" altLang="zh-CN" sz="2200" b="1" dirty="0" smtClean="0">
                    <a:solidFill>
                      <a:srgbClr val="FF0000"/>
                    </a:solidFill>
                    <a:latin typeface="Times New Roman" pitchFamily="18" charset="0"/>
                    <a:cs typeface="Times New Roman" pitchFamily="18" charset="0"/>
                  </a:rPr>
                  <a:t>+Na</a:t>
                </a:r>
                <a:r>
                  <a:rPr lang="en-US" altLang="zh-CN" sz="2200" b="1" baseline="-25000" dirty="0" smtClean="0">
                    <a:solidFill>
                      <a:srgbClr val="FF0000"/>
                    </a:solidFill>
                    <a:latin typeface="Times New Roman" pitchFamily="18" charset="0"/>
                    <a:cs typeface="Times New Roman" pitchFamily="18" charset="0"/>
                  </a:rPr>
                  <a:t>2</a:t>
                </a:r>
                <a:r>
                  <a:rPr lang="en-US" altLang="zh-CN" sz="2200" b="1" dirty="0" smtClean="0">
                    <a:solidFill>
                      <a:srgbClr val="FF0000"/>
                    </a:solidFill>
                    <a:latin typeface="Times New Roman" pitchFamily="18" charset="0"/>
                    <a:cs typeface="Times New Roman" pitchFamily="18" charset="0"/>
                  </a:rPr>
                  <a:t>CO</a:t>
                </a:r>
                <a:r>
                  <a:rPr lang="en-US" altLang="zh-CN" sz="2200" b="1" baseline="-25000" dirty="0" smtClean="0">
                    <a:solidFill>
                      <a:srgbClr val="FF0000"/>
                    </a:solidFill>
                    <a:latin typeface="Times New Roman" pitchFamily="18" charset="0"/>
                    <a:cs typeface="Times New Roman" pitchFamily="18" charset="0"/>
                  </a:rPr>
                  <a:t>3</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200" b="1" dirty="0">
                    <a:solidFill>
                      <a:srgbClr val="FF0000"/>
                    </a:solidFill>
                    <a:latin typeface="Times New Roman" pitchFamily="18" charset="0"/>
                    <a:cs typeface="Times New Roman" pitchFamily="18" charset="0"/>
                  </a:rPr>
                  <a:t>CaCO</a:t>
                </a:r>
                <a:r>
                  <a:rPr lang="en-US" altLang="zh-CN" sz="2200" b="1" baseline="-25000" dirty="0">
                    <a:solidFill>
                      <a:srgbClr val="FF0000"/>
                    </a:solidFill>
                    <a:latin typeface="Times New Roman" pitchFamily="18" charset="0"/>
                    <a:cs typeface="Times New Roman" pitchFamily="18" charset="0"/>
                  </a:rPr>
                  <a:t>3</a:t>
                </a:r>
                <a:r>
                  <a:rPr lang="zh-CN" altLang="zh-CN" sz="2200" b="1" dirty="0">
                    <a:solidFill>
                      <a:srgbClr val="FF0000"/>
                    </a:solidFill>
                    <a:latin typeface="Times New Roman" pitchFamily="18" charset="0"/>
                    <a:cs typeface="Times New Roman" pitchFamily="18" charset="0"/>
                  </a:rPr>
                  <a:t>↓</a:t>
                </a:r>
                <a:r>
                  <a:rPr lang="en-US" altLang="zh-CN" sz="2200" b="1" dirty="0">
                    <a:solidFill>
                      <a:srgbClr val="FF0000"/>
                    </a:solidFill>
                    <a:latin typeface="Times New Roman" pitchFamily="18" charset="0"/>
                    <a:cs typeface="Times New Roman" pitchFamily="18" charset="0"/>
                  </a:rPr>
                  <a:t>+2NaOH]</a:t>
                </a:r>
                <a:endParaRPr lang="zh-CN" altLang="zh-CN" sz="2200" b="1" dirty="0">
                  <a:solidFill>
                    <a:srgbClr val="FF0000"/>
                  </a:solidFill>
                  <a:latin typeface="Times New Roman" pitchFamily="18" charset="0"/>
                  <a:cs typeface="Times New Roman" pitchFamily="18" charset="0"/>
                </a:endParaRPr>
              </a:p>
            </p:txBody>
          </p:sp>
        </mc:Choice>
        <mc:Fallback>
          <p:sp>
            <p:nvSpPr>
              <p:cNvPr id="10" name="TextBox 9"/>
              <p:cNvSpPr txBox="1">
                <a:spLocks noRot="1" noChangeAspect="1" noMove="1" noResize="1" noEditPoints="1" noAdjustHandles="1" noChangeArrowheads="1" noChangeShapeType="1" noTextEdit="1"/>
              </p:cNvSpPr>
              <p:nvPr/>
            </p:nvSpPr>
            <p:spPr>
              <a:xfrm>
                <a:off x="1185335" y="5240100"/>
                <a:ext cx="6766342" cy="837793"/>
              </a:xfrm>
              <a:prstGeom prst="rect">
                <a:avLst/>
              </a:prstGeom>
              <a:blipFill rotWithShape="1">
                <a:blip r:embed="rId4"/>
                <a:stretch>
                  <a:fillRect l="-1081" t="-8759" b="-802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47696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530578" y="1268562"/>
            <a:ext cx="11153422" cy="5412187"/>
          </a:xfrm>
          <a:prstGeom prst="rect">
            <a:avLst/>
          </a:prstGeom>
          <a:noFill/>
        </p:spPr>
        <p:txBody>
          <a:bodyPr wrap="square" rtlCol="0">
            <a:spAutoFit/>
          </a:bodyPr>
          <a:lstStyle/>
          <a:p>
            <a:pPr algn="just">
              <a:lnSpc>
                <a:spcPts val="42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）是否</a:t>
            </a:r>
            <a:r>
              <a:rPr lang="zh-CN" altLang="en-US" sz="2400" b="1" dirty="0">
                <a:latin typeface="Times New Roman" pitchFamily="18" charset="0"/>
                <a:ea typeface="宋体" pitchFamily="2" charset="-122"/>
                <a:cs typeface="Times New Roman" pitchFamily="18" charset="0"/>
              </a:rPr>
              <a:t>恰好完全反应的判断</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以稀盐酸滴入氢氧化钠溶液中酚酞作指示剂为例</a:t>
            </a:r>
            <a:r>
              <a:rPr lang="en-US" altLang="zh-CN" sz="2400" b="1" dirty="0" smtClean="0">
                <a:latin typeface="宋体" pitchFamily="2" charset="-122"/>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4200"/>
              </a:lnSpc>
            </a:pPr>
            <a:r>
              <a:rPr lang="zh-CN" altLang="en-US" sz="2400" b="1" dirty="0" smtClean="0">
                <a:latin typeface="Times New Roman" pitchFamily="18" charset="0"/>
                <a:ea typeface="宋体" pitchFamily="2" charset="-122"/>
                <a:cs typeface="Times New Roman" pitchFamily="18" charset="0"/>
              </a:rPr>
              <a:t>酸</a:t>
            </a:r>
            <a:r>
              <a:rPr lang="zh-CN" altLang="en-US" sz="2400" b="1" dirty="0">
                <a:latin typeface="Times New Roman" pitchFamily="18" charset="0"/>
                <a:ea typeface="宋体" pitchFamily="2" charset="-122"/>
                <a:cs typeface="Times New Roman" pitchFamily="18" charset="0"/>
              </a:rPr>
              <a:t>、碱恰好完全反应的判断是当滴入最后一滴稀盐酸时溶液刚好由红色变为</a:t>
            </a:r>
            <a:r>
              <a:rPr lang="zh-CN" altLang="en-US" sz="2400" b="1" dirty="0" smtClean="0">
                <a:latin typeface="Times New Roman" pitchFamily="18" charset="0"/>
                <a:ea typeface="宋体" pitchFamily="2" charset="-122"/>
                <a:cs typeface="Times New Roman" pitchFamily="18" charset="0"/>
              </a:rPr>
              <a:t>无色，或</a:t>
            </a:r>
            <a:r>
              <a:rPr lang="zh-CN" altLang="en-US" sz="2400" b="1" dirty="0">
                <a:latin typeface="Times New Roman" pitchFamily="18" charset="0"/>
                <a:ea typeface="宋体" pitchFamily="2" charset="-122"/>
                <a:cs typeface="Times New Roman" pitchFamily="18" charset="0"/>
              </a:rPr>
              <a:t>用</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试纸检测溶液的</a:t>
            </a:r>
            <a:r>
              <a:rPr lang="en-US" altLang="zh-CN" sz="2400" b="1" dirty="0" smtClean="0">
                <a:latin typeface="Times New Roman" pitchFamily="18" charset="0"/>
                <a:ea typeface="宋体" pitchFamily="2" charset="-122"/>
                <a:cs typeface="Times New Roman" pitchFamily="18" charset="0"/>
              </a:rPr>
              <a:t>pH</a:t>
            </a:r>
            <a:r>
              <a:rPr lang="zh-CN" altLang="en-US" sz="2400" b="1" dirty="0" smtClean="0">
                <a:latin typeface="Times New Roman" pitchFamily="18" charset="0"/>
                <a:ea typeface="宋体" pitchFamily="2" charset="-122"/>
                <a:cs typeface="Times New Roman" pitchFamily="18" charset="0"/>
              </a:rPr>
              <a:t>，当</a:t>
            </a:r>
            <a:r>
              <a:rPr lang="zh-CN" altLang="en-US" sz="2400" b="1" dirty="0">
                <a:latin typeface="Times New Roman" pitchFamily="18" charset="0"/>
                <a:ea typeface="宋体" pitchFamily="2" charset="-122"/>
                <a:cs typeface="Times New Roman" pitchFamily="18" charset="0"/>
              </a:rPr>
              <a:t>溶液的</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等于</a:t>
            </a:r>
            <a:r>
              <a:rPr lang="en-US" altLang="zh-CN" sz="2400" b="1" dirty="0">
                <a:latin typeface="Times New Roman" pitchFamily="18" charset="0"/>
                <a:ea typeface="宋体" pitchFamily="2" charset="-122"/>
                <a:cs typeface="Times New Roman" pitchFamily="18" charset="0"/>
              </a:rPr>
              <a:t>7</a:t>
            </a:r>
            <a:r>
              <a:rPr lang="zh-CN" altLang="en-US" sz="2400" b="1" dirty="0" smtClean="0">
                <a:latin typeface="Times New Roman" pitchFamily="18" charset="0"/>
                <a:ea typeface="宋体" pitchFamily="2" charset="-122"/>
                <a:cs typeface="Times New Roman" pitchFamily="18" charset="0"/>
              </a:rPr>
              <a:t>时，也</a:t>
            </a:r>
            <a:r>
              <a:rPr lang="zh-CN" altLang="en-US" sz="2400" b="1" dirty="0">
                <a:latin typeface="Times New Roman" pitchFamily="18" charset="0"/>
                <a:ea typeface="宋体" pitchFamily="2" charset="-122"/>
                <a:cs typeface="Times New Roman" pitchFamily="18" charset="0"/>
              </a:rPr>
              <a:t>表明酸、碱恰好完全反应。如果实验现象是溶液由红色变为无色</a:t>
            </a:r>
            <a:r>
              <a:rPr lang="zh-CN" altLang="en-US" sz="2400" b="1" dirty="0" smtClean="0">
                <a:latin typeface="Times New Roman" pitchFamily="18" charset="0"/>
                <a:ea typeface="宋体" pitchFamily="2" charset="-122"/>
                <a:cs typeface="Times New Roman" pitchFamily="18" charset="0"/>
              </a:rPr>
              <a:t>时，可能</a:t>
            </a:r>
            <a:r>
              <a:rPr lang="zh-CN" altLang="en-US" sz="2400" b="1" dirty="0">
                <a:latin typeface="Times New Roman" pitchFamily="18" charset="0"/>
                <a:ea typeface="宋体" pitchFamily="2" charset="-122"/>
                <a:cs typeface="Times New Roman" pitchFamily="18" charset="0"/>
              </a:rPr>
              <a:t>酸碱恰好完全</a:t>
            </a:r>
            <a:r>
              <a:rPr lang="zh-CN" altLang="en-US" sz="2400" b="1" dirty="0" smtClean="0">
                <a:latin typeface="Times New Roman" pitchFamily="18" charset="0"/>
                <a:ea typeface="宋体" pitchFamily="2" charset="-122"/>
                <a:cs typeface="Times New Roman" pitchFamily="18" charset="0"/>
              </a:rPr>
              <a:t>反应，也</a:t>
            </a:r>
            <a:r>
              <a:rPr lang="zh-CN" altLang="en-US" sz="2400" b="1" dirty="0">
                <a:latin typeface="Times New Roman" pitchFamily="18" charset="0"/>
                <a:ea typeface="宋体" pitchFamily="2" charset="-122"/>
                <a:cs typeface="Times New Roman" pitchFamily="18" charset="0"/>
              </a:rPr>
              <a:t>可能酸过量</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4200"/>
              </a:lnSpc>
            </a:pPr>
            <a:r>
              <a:rPr lang="zh-CN" altLang="en-US" sz="2400" b="1" dirty="0">
                <a:latin typeface="Times New Roman" pitchFamily="18" charset="0"/>
                <a:ea typeface="宋体" pitchFamily="2" charset="-122"/>
                <a:cs typeface="Times New Roman" pitchFamily="18" charset="0"/>
              </a:rPr>
              <a:t>检验酸是否过量的</a:t>
            </a:r>
            <a:r>
              <a:rPr lang="zh-CN" altLang="en-US" sz="2400" b="1" dirty="0" smtClean="0">
                <a:latin typeface="Times New Roman" pitchFamily="18" charset="0"/>
                <a:ea typeface="宋体" pitchFamily="2" charset="-122"/>
                <a:cs typeface="Times New Roman" pitchFamily="18" charset="0"/>
              </a:rPr>
              <a:t>方法：①</a:t>
            </a:r>
            <a:r>
              <a:rPr lang="zh-CN" altLang="en-US" sz="2400" b="1" dirty="0">
                <a:latin typeface="Times New Roman" pitchFamily="18" charset="0"/>
                <a:ea typeface="宋体" pitchFamily="2" charset="-122"/>
                <a:cs typeface="Times New Roman" pitchFamily="18" charset="0"/>
              </a:rPr>
              <a:t>滴加紫色石蕊</a:t>
            </a:r>
            <a:r>
              <a:rPr lang="zh-CN" altLang="en-US" sz="2400" b="1" dirty="0" smtClean="0">
                <a:latin typeface="Times New Roman" pitchFamily="18" charset="0"/>
                <a:ea typeface="宋体" pitchFamily="2" charset="-122"/>
                <a:cs typeface="Times New Roman" pitchFamily="18" charset="0"/>
              </a:rPr>
              <a:t>溶液；</a:t>
            </a:r>
            <a:r>
              <a:rPr lang="en-US" altLang="zh-CN" sz="2400" b="1" dirty="0" smtClean="0">
                <a:latin typeface="Times New Roman" pitchFamily="18" charset="0"/>
                <a:ea typeface="宋体" pitchFamily="2" charset="-122"/>
                <a:cs typeface="Times New Roman" pitchFamily="18" charset="0"/>
              </a:rPr>
              <a:t>②</a:t>
            </a:r>
            <a:r>
              <a:rPr lang="zh-CN" altLang="en-US" sz="2400" b="1" dirty="0">
                <a:latin typeface="Times New Roman" pitchFamily="18" charset="0"/>
                <a:ea typeface="宋体" pitchFamily="2" charset="-122"/>
                <a:cs typeface="Times New Roman" pitchFamily="18" charset="0"/>
              </a:rPr>
              <a:t>用</a:t>
            </a:r>
            <a:r>
              <a:rPr lang="en-US" altLang="zh-CN" sz="2400" b="1" dirty="0">
                <a:latin typeface="Times New Roman" pitchFamily="18" charset="0"/>
                <a:ea typeface="宋体" pitchFamily="2" charset="-122"/>
                <a:cs typeface="Times New Roman" pitchFamily="18" charset="0"/>
              </a:rPr>
              <a:t>pH</a:t>
            </a:r>
            <a:r>
              <a:rPr lang="zh-CN" altLang="en-US" sz="2400" b="1" dirty="0" smtClean="0">
                <a:latin typeface="Times New Roman" pitchFamily="18" charset="0"/>
                <a:ea typeface="宋体" pitchFamily="2" charset="-122"/>
                <a:cs typeface="Times New Roman" pitchFamily="18" charset="0"/>
              </a:rPr>
              <a:t>试纸；</a:t>
            </a:r>
            <a:r>
              <a:rPr lang="en-US" altLang="zh-CN" sz="2400" b="1" dirty="0" smtClean="0">
                <a:latin typeface="Times New Roman" pitchFamily="18" charset="0"/>
                <a:ea typeface="宋体" pitchFamily="2" charset="-122"/>
                <a:cs typeface="Times New Roman" pitchFamily="18" charset="0"/>
              </a:rPr>
              <a:t>③</a:t>
            </a:r>
            <a:r>
              <a:rPr lang="zh-CN" altLang="en-US" sz="2400" b="1" dirty="0">
                <a:latin typeface="Times New Roman" pitchFamily="18" charset="0"/>
                <a:ea typeface="宋体" pitchFamily="2" charset="-122"/>
                <a:cs typeface="Times New Roman" pitchFamily="18" charset="0"/>
              </a:rPr>
              <a:t>加入比较活泼的</a:t>
            </a:r>
            <a:r>
              <a:rPr lang="zh-CN" altLang="en-US" sz="2400" b="1" dirty="0" smtClean="0">
                <a:latin typeface="Times New Roman" pitchFamily="18" charset="0"/>
                <a:ea typeface="宋体" pitchFamily="2" charset="-122"/>
                <a:cs typeface="Times New Roman" pitchFamily="18" charset="0"/>
              </a:rPr>
              <a:t>金属；</a:t>
            </a:r>
            <a:r>
              <a:rPr lang="en-US" altLang="zh-CN" sz="2400" b="1" dirty="0" smtClean="0">
                <a:latin typeface="Times New Roman" pitchFamily="18" charset="0"/>
                <a:ea typeface="宋体" pitchFamily="2" charset="-122"/>
                <a:cs typeface="Times New Roman" pitchFamily="18" charset="0"/>
              </a:rPr>
              <a:t>④</a:t>
            </a:r>
            <a:r>
              <a:rPr lang="zh-CN" altLang="en-US" sz="2400" b="1" dirty="0">
                <a:latin typeface="Times New Roman" pitchFamily="18" charset="0"/>
                <a:ea typeface="宋体" pitchFamily="2" charset="-122"/>
                <a:cs typeface="Times New Roman" pitchFamily="18" charset="0"/>
              </a:rPr>
              <a:t>加入氧化铁或</a:t>
            </a:r>
            <a:r>
              <a:rPr lang="zh-CN" altLang="en-US" sz="2400" b="1" dirty="0" smtClean="0">
                <a:latin typeface="Times New Roman" pitchFamily="18" charset="0"/>
                <a:ea typeface="宋体" pitchFamily="2" charset="-122"/>
                <a:cs typeface="Times New Roman" pitchFamily="18" charset="0"/>
              </a:rPr>
              <a:t>氧化铜；</a:t>
            </a:r>
            <a:r>
              <a:rPr lang="en-US" altLang="zh-CN" sz="2400" b="1" dirty="0" smtClean="0">
                <a:latin typeface="Times New Roman" pitchFamily="18" charset="0"/>
                <a:ea typeface="宋体" pitchFamily="2" charset="-122"/>
                <a:cs typeface="Times New Roman" pitchFamily="18" charset="0"/>
              </a:rPr>
              <a:t>⑤</a:t>
            </a:r>
            <a:r>
              <a:rPr lang="zh-CN" altLang="en-US" sz="2400" b="1" dirty="0">
                <a:latin typeface="Times New Roman" pitchFamily="18" charset="0"/>
                <a:ea typeface="宋体" pitchFamily="2" charset="-122"/>
                <a:cs typeface="Times New Roman" pitchFamily="18" charset="0"/>
              </a:rPr>
              <a:t>加入不溶性</a:t>
            </a:r>
            <a:r>
              <a:rPr lang="zh-CN" altLang="en-US" sz="2400" b="1" dirty="0" smtClean="0">
                <a:latin typeface="Times New Roman" pitchFamily="18" charset="0"/>
                <a:ea typeface="宋体" pitchFamily="2" charset="-122"/>
                <a:cs typeface="Times New Roman" pitchFamily="18" charset="0"/>
              </a:rPr>
              <a:t>碱，如</a:t>
            </a:r>
            <a:r>
              <a:rPr lang="zh-CN" altLang="en-US" sz="2400" b="1" dirty="0">
                <a:latin typeface="Times New Roman" pitchFamily="18" charset="0"/>
                <a:ea typeface="宋体" pitchFamily="2" charset="-122"/>
                <a:cs typeface="Times New Roman" pitchFamily="18" charset="0"/>
              </a:rPr>
              <a:t>氢氧化铜或氢</a:t>
            </a:r>
            <a:r>
              <a:rPr lang="zh-CN" altLang="en-US" sz="2400" b="1" dirty="0" smtClean="0">
                <a:latin typeface="Times New Roman" pitchFamily="18" charset="0"/>
                <a:ea typeface="宋体" pitchFamily="2" charset="-122"/>
                <a:cs typeface="Times New Roman" pitchFamily="18" charset="0"/>
              </a:rPr>
              <a:t>氧化镁；</a:t>
            </a:r>
            <a:r>
              <a:rPr lang="en-US" altLang="zh-CN" sz="2400" b="1" dirty="0" smtClean="0">
                <a:latin typeface="Times New Roman" pitchFamily="18" charset="0"/>
                <a:ea typeface="宋体" pitchFamily="2" charset="-122"/>
                <a:cs typeface="Times New Roman" pitchFamily="18" charset="0"/>
              </a:rPr>
              <a:t>⑥</a:t>
            </a:r>
            <a:r>
              <a:rPr lang="zh-CN" altLang="en-US" sz="2400" b="1" dirty="0">
                <a:latin typeface="Times New Roman" pitchFamily="18" charset="0"/>
                <a:ea typeface="宋体" pitchFamily="2" charset="-122"/>
                <a:cs typeface="Times New Roman" pitchFamily="18" charset="0"/>
              </a:rPr>
              <a:t>加入碳酸盐等。</a:t>
            </a:r>
          </a:p>
          <a:p>
            <a:pPr algn="just">
              <a:lnSpc>
                <a:spcPts val="4200"/>
              </a:lnSpc>
            </a:pPr>
            <a:r>
              <a:rPr lang="zh-CN" altLang="en-US" sz="2400" b="1" dirty="0">
                <a:latin typeface="Times New Roman" pitchFamily="18" charset="0"/>
                <a:ea typeface="宋体" pitchFamily="2" charset="-122"/>
                <a:cs typeface="Times New Roman" pitchFamily="18" charset="0"/>
              </a:rPr>
              <a:t>以上所选试剂必须保证要有明显现象</a:t>
            </a:r>
            <a:r>
              <a:rPr lang="zh-CN" altLang="en-US" sz="2400" b="1" dirty="0" smtClean="0">
                <a:latin typeface="Times New Roman" pitchFamily="18" charset="0"/>
                <a:ea typeface="宋体" pitchFamily="2" charset="-122"/>
                <a:cs typeface="Times New Roman" pitchFamily="18" charset="0"/>
              </a:rPr>
              <a:t>产生，如</a:t>
            </a:r>
            <a:r>
              <a:rPr lang="zh-CN" altLang="en-US" sz="2400" b="1" dirty="0">
                <a:latin typeface="Times New Roman" pitchFamily="18" charset="0"/>
                <a:ea typeface="宋体" pitchFamily="2" charset="-122"/>
                <a:cs typeface="Times New Roman" pitchFamily="18" charset="0"/>
              </a:rPr>
              <a:t>变色、产生气体或固体溶解等。如果产生白色</a:t>
            </a:r>
            <a:r>
              <a:rPr lang="zh-CN" altLang="en-US" sz="2400" b="1" dirty="0" smtClean="0">
                <a:latin typeface="Times New Roman" pitchFamily="18" charset="0"/>
                <a:ea typeface="宋体" pitchFamily="2" charset="-122"/>
                <a:cs typeface="Times New Roman" pitchFamily="18" charset="0"/>
              </a:rPr>
              <a:t>沉淀，则</a:t>
            </a:r>
            <a:r>
              <a:rPr lang="zh-CN" altLang="en-US" sz="2400" b="1" dirty="0">
                <a:latin typeface="Times New Roman" pitchFamily="18" charset="0"/>
                <a:ea typeface="宋体" pitchFamily="2" charset="-122"/>
                <a:cs typeface="Times New Roman" pitchFamily="18" charset="0"/>
              </a:rPr>
              <a:t>一定要慎重</a:t>
            </a:r>
            <a:r>
              <a:rPr lang="zh-CN" altLang="en-US" sz="2400" b="1" dirty="0" smtClean="0">
                <a:latin typeface="Times New Roman" pitchFamily="18" charset="0"/>
                <a:ea typeface="宋体" pitchFamily="2" charset="-122"/>
                <a:cs typeface="Times New Roman" pitchFamily="18" charset="0"/>
              </a:rPr>
              <a:t>对待，如</a:t>
            </a:r>
            <a:r>
              <a:rPr lang="zh-CN" altLang="en-US" sz="2400" b="1" dirty="0">
                <a:latin typeface="Times New Roman" pitchFamily="18" charset="0"/>
                <a:ea typeface="宋体" pitchFamily="2" charset="-122"/>
                <a:cs typeface="Times New Roman" pitchFamily="18" charset="0"/>
              </a:rPr>
              <a:t>硝酸银溶液就不能用于验证盐酸的</a:t>
            </a:r>
            <a:r>
              <a:rPr lang="zh-CN" altLang="en-US" sz="2400" b="1" dirty="0" smtClean="0">
                <a:latin typeface="Times New Roman" pitchFamily="18" charset="0"/>
                <a:ea typeface="宋体" pitchFamily="2" charset="-122"/>
                <a:cs typeface="Times New Roman" pitchFamily="18" charset="0"/>
              </a:rPr>
              <a:t>存在，因为</a:t>
            </a:r>
            <a:r>
              <a:rPr lang="zh-CN" altLang="en-US" sz="2400" b="1" dirty="0">
                <a:latin typeface="Times New Roman" pitchFamily="18" charset="0"/>
                <a:ea typeface="宋体" pitchFamily="2" charset="-122"/>
                <a:cs typeface="Times New Roman" pitchFamily="18" charset="0"/>
              </a:rPr>
              <a:t>溶液中的氯化钠也会和硝酸银反应产生白色</a:t>
            </a:r>
            <a:r>
              <a:rPr lang="zh-CN" altLang="en-US" sz="2400" b="1" dirty="0" smtClean="0">
                <a:latin typeface="Times New Roman" pitchFamily="18" charset="0"/>
                <a:ea typeface="宋体" pitchFamily="2" charset="-122"/>
                <a:cs typeface="Times New Roman" pitchFamily="18" charset="0"/>
              </a:rPr>
              <a:t>沉淀。</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8598273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1673502"/>
            <a:ext cx="5116356" cy="627895"/>
            <a:chOff x="1034884" y="629878"/>
            <a:chExt cx="5116356" cy="627895"/>
          </a:xfrm>
        </p:grpSpPr>
        <p:sp>
          <p:nvSpPr>
            <p:cNvPr id="7" name="圆角矩形 6">
              <a:hlinkClick r:id="rId5" action="ppaction://hlinksldjump"/>
            </p:cNvPr>
            <p:cNvSpPr/>
            <p:nvPr>
              <p:custDataLst>
                <p:tags r:id="rId1"/>
              </p:custDataLst>
            </p:nvPr>
          </p:nvSpPr>
          <p:spPr>
            <a:xfrm flipH="1">
              <a:off x="2642677" y="664479"/>
              <a:ext cx="3508563"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酸</a:t>
              </a:r>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碱中和反应</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3</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584962"/>
            <a:ext cx="10681778"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6.</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2011</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7</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如图所</a:t>
            </a:r>
            <a:r>
              <a:rPr lang="zh-CN" altLang="en-US" sz="2400" b="1" dirty="0" smtClean="0">
                <a:latin typeface="Times New Roman" pitchFamily="18" charset="0"/>
                <a:ea typeface="宋体" pitchFamily="2" charset="-122"/>
                <a:cs typeface="Times New Roman" pitchFamily="18" charset="0"/>
              </a:rPr>
              <a:t>示，图</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中甲、乙、丙、丁表示相邻两物质相互混合过程中溶液酸碱度的</a:t>
            </a:r>
            <a:r>
              <a:rPr lang="zh-CN" altLang="en-US" sz="2400" b="1" dirty="0" smtClean="0">
                <a:latin typeface="Times New Roman" pitchFamily="18" charset="0"/>
                <a:ea typeface="宋体" pitchFamily="2" charset="-122"/>
                <a:cs typeface="Times New Roman" pitchFamily="18" charset="0"/>
              </a:rPr>
              <a:t>变化，其中</a:t>
            </a:r>
            <a:r>
              <a:rPr lang="zh-CN" altLang="en-US" sz="2400" b="1" dirty="0">
                <a:latin typeface="Times New Roman" pitchFamily="18" charset="0"/>
                <a:ea typeface="宋体" pitchFamily="2" charset="-122"/>
                <a:cs typeface="Times New Roman" pitchFamily="18" charset="0"/>
              </a:rPr>
              <a:t>可能是图</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所示变化关系的是	</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乙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丙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丁</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5" name="TextBox 14"/>
          <p:cNvSpPr txBox="1"/>
          <p:nvPr/>
        </p:nvSpPr>
        <p:spPr>
          <a:xfrm>
            <a:off x="9292651" y="3241383"/>
            <a:ext cx="40748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grpSp>
        <p:nvGrpSpPr>
          <p:cNvPr id="11" name="组合 10"/>
          <p:cNvGrpSpPr/>
          <p:nvPr/>
        </p:nvGrpSpPr>
        <p:grpSpPr>
          <a:xfrm>
            <a:off x="3054629" y="3831459"/>
            <a:ext cx="3872321" cy="2047768"/>
            <a:chOff x="3054629" y="4135343"/>
            <a:chExt cx="3872321" cy="2047768"/>
          </a:xfrm>
        </p:grpSpPr>
        <p:grpSp>
          <p:nvGrpSpPr>
            <p:cNvPr id="9" name="组合 8"/>
            <p:cNvGrpSpPr/>
            <p:nvPr/>
          </p:nvGrpSpPr>
          <p:grpSpPr>
            <a:xfrm>
              <a:off x="3054629" y="4135343"/>
              <a:ext cx="1395716" cy="2047768"/>
              <a:chOff x="3054629" y="4135343"/>
              <a:chExt cx="1395716" cy="2047768"/>
            </a:xfrm>
          </p:grpSpPr>
          <p:pic>
            <p:nvPicPr>
              <p:cNvPr id="16" name="1709.eps" descr="id:2147504126;FounderCES"/>
              <p:cNvPicPr>
                <a:picLocks noChangeAspect="1"/>
              </p:cNvPicPr>
              <p:nvPr/>
            </p:nvPicPr>
            <p:blipFill>
              <a:blip r:embed="rId6"/>
              <a:stretch>
                <a:fillRect/>
              </a:stretch>
            </p:blipFill>
            <p:spPr>
              <a:xfrm>
                <a:off x="3054629" y="4135343"/>
                <a:ext cx="1395716" cy="1440000"/>
              </a:xfrm>
              <a:prstGeom prst="rect">
                <a:avLst/>
              </a:prstGeom>
            </p:spPr>
          </p:pic>
          <p:sp>
            <p:nvSpPr>
              <p:cNvPr id="8" name="TextBox 7"/>
              <p:cNvSpPr txBox="1"/>
              <p:nvPr/>
            </p:nvSpPr>
            <p:spPr>
              <a:xfrm>
                <a:off x="3238843" y="5813779"/>
                <a:ext cx="1027289" cy="369332"/>
              </a:xfrm>
              <a:prstGeom prst="rect">
                <a:avLst/>
              </a:prstGeom>
              <a:noFill/>
            </p:spPr>
            <p:txBody>
              <a:bodyPr wrap="square" rtlCol="0">
                <a:spAutoFit/>
              </a:bodyPr>
              <a:lstStyle/>
              <a:p>
                <a:pPr algn="ctr"/>
                <a:r>
                  <a:rPr lang="zh-CN" altLang="en-US" b="1" dirty="0" smtClean="0">
                    <a:latin typeface="Times New Roman" pitchFamily="18" charset="0"/>
                    <a:cs typeface="Times New Roman" pitchFamily="18" charset="0"/>
                  </a:rPr>
                  <a:t>图</a:t>
                </a:r>
                <a:r>
                  <a:rPr lang="en-US" altLang="zh-CN" b="1" dirty="0" smtClean="0">
                    <a:latin typeface="Times New Roman" pitchFamily="18" charset="0"/>
                    <a:cs typeface="Times New Roman" pitchFamily="18" charset="0"/>
                  </a:rPr>
                  <a:t>1</a:t>
                </a:r>
                <a:endParaRPr lang="zh-CN" altLang="en-US" b="1" dirty="0">
                  <a:latin typeface="Times New Roman" pitchFamily="18" charset="0"/>
                  <a:cs typeface="Times New Roman" pitchFamily="18" charset="0"/>
                </a:endParaRPr>
              </a:p>
            </p:txBody>
          </p:sp>
        </p:grpSp>
        <p:grpSp>
          <p:nvGrpSpPr>
            <p:cNvPr id="10" name="组合 9"/>
            <p:cNvGrpSpPr/>
            <p:nvPr/>
          </p:nvGrpSpPr>
          <p:grpSpPr>
            <a:xfrm>
              <a:off x="5419194" y="4135343"/>
              <a:ext cx="1507756" cy="2047768"/>
              <a:chOff x="5419194" y="4135343"/>
              <a:chExt cx="1507756" cy="2047768"/>
            </a:xfrm>
          </p:grpSpPr>
          <p:pic>
            <p:nvPicPr>
              <p:cNvPr id="17" name="1710.eps" descr="id:2147504133;FounderCES"/>
              <p:cNvPicPr>
                <a:picLocks noChangeAspect="1"/>
              </p:cNvPicPr>
              <p:nvPr/>
            </p:nvPicPr>
            <p:blipFill>
              <a:blip r:embed="rId7"/>
              <a:stretch>
                <a:fillRect/>
              </a:stretch>
            </p:blipFill>
            <p:spPr>
              <a:xfrm>
                <a:off x="5419194" y="4135343"/>
                <a:ext cx="1507756" cy="1440000"/>
              </a:xfrm>
              <a:prstGeom prst="rect">
                <a:avLst/>
              </a:prstGeom>
            </p:spPr>
          </p:pic>
          <p:sp>
            <p:nvSpPr>
              <p:cNvPr id="18" name="TextBox 17"/>
              <p:cNvSpPr txBox="1"/>
              <p:nvPr/>
            </p:nvSpPr>
            <p:spPr>
              <a:xfrm>
                <a:off x="5659428" y="5813779"/>
                <a:ext cx="1027289" cy="369332"/>
              </a:xfrm>
              <a:prstGeom prst="rect">
                <a:avLst/>
              </a:prstGeom>
              <a:noFill/>
            </p:spPr>
            <p:txBody>
              <a:bodyPr wrap="square" rtlCol="0">
                <a:spAutoFit/>
              </a:bodyPr>
              <a:lstStyle/>
              <a:p>
                <a:pPr algn="ctr"/>
                <a:r>
                  <a:rPr lang="zh-CN" altLang="en-US" b="1" dirty="0" smtClean="0">
                    <a:latin typeface="Times New Roman" pitchFamily="18" charset="0"/>
                    <a:cs typeface="Times New Roman" pitchFamily="18" charset="0"/>
                  </a:rPr>
                  <a:t>图</a:t>
                </a:r>
                <a:r>
                  <a:rPr lang="en-US" altLang="zh-CN" b="1" dirty="0" smtClean="0">
                    <a:latin typeface="Times New Roman" pitchFamily="18" charset="0"/>
                    <a:cs typeface="Times New Roman" pitchFamily="18" charset="0"/>
                  </a:rPr>
                  <a:t>2</a:t>
                </a:r>
                <a:endParaRPr lang="zh-CN" altLang="en-US" b="1" dirty="0">
                  <a:latin typeface="Times New Roman" pitchFamily="18" charset="0"/>
                  <a:cs typeface="Times New Roman" pitchFamily="18" charset="0"/>
                </a:endParaRPr>
              </a:p>
            </p:txBody>
          </p:sp>
        </p:grpSp>
      </p:grpSp>
    </p:spTree>
    <p:extLst>
      <p:ext uri="{BB962C8B-B14F-4D97-AF65-F5344CB8AC3E}">
        <p14:creationId xmlns:p14="http://schemas.microsoft.com/office/powerpoint/2010/main" xmlns="" val="350636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4514</TotalTime>
  <Words>5019</Words>
  <Application>Microsoft Office PowerPoint</Application>
  <PresentationFormat>自定义</PresentationFormat>
  <Paragraphs>761</Paragraphs>
  <Slides>80</Slides>
  <Notes>12</Notes>
  <HiddenSlides>0</HiddenSlides>
  <MMClips>0</MMClips>
  <ScaleCrop>false</ScaleCrop>
  <HeadingPairs>
    <vt:vector size="4" baseType="variant">
      <vt:variant>
        <vt:lpstr>主题</vt:lpstr>
      </vt:variant>
      <vt:variant>
        <vt:i4>5</vt:i4>
      </vt:variant>
      <vt:variant>
        <vt:lpstr>幻灯片标题</vt:lpstr>
      </vt:variant>
      <vt:variant>
        <vt:i4>80</vt:i4>
      </vt:variant>
    </vt:vector>
  </HeadingPairs>
  <TitlesOfParts>
    <vt:vector size="85"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441</cp:revision>
  <dcterms:created xsi:type="dcterms:W3CDTF">2020-07-19T08:35:37Z</dcterms:created>
  <dcterms:modified xsi:type="dcterms:W3CDTF">2022-02-25T15:06:15Z</dcterms:modified>
</cp:coreProperties>
</file>