
<file path=[Content_Types].xml><?xml version="1.0" encoding="utf-8"?>
<Types xmlns="http://schemas.openxmlformats.org/package/2006/content-types">
  <Override PartName="/ppt/slideMasters/slideMaster3.xml" ContentType="application/vnd.openxmlformats-officedocument.presentationml.slideMaster+xml"/>
  <Override PartName="/ppt/slides/slide47.xml" ContentType="application/vnd.openxmlformats-officedocument.presentationml.slide+xml"/>
  <Override PartName="/ppt/slides/slide58.xml" ContentType="application/vnd.openxmlformats-officedocument.presentationml.slide+xml"/>
  <Override PartName="/ppt/slideLayouts/slideLayout57.xml" ContentType="application/vnd.openxmlformats-officedocument.presentationml.slideLayout+xml"/>
  <Override PartName="/ppt/theme/theme5.xml" ContentType="application/vnd.openxmlformats-officedocument.theme+xml"/>
  <Override PartName="/ppt/tags/tag8.xml" ContentType="application/vnd.openxmlformats-officedocument.presentationml.tags+xml"/>
  <Override PartName="/ppt/notesSlides/notesSlide2.xml" ContentType="application/vnd.openxmlformats-officedocument.presentationml.notesSlide+xml"/>
  <Override PartName="/ppt/slides/slide36.xml" ContentType="application/vnd.openxmlformats-officedocument.presentationml.slide+xml"/>
  <Override PartName="/ppt/slideLayouts/slideLayout46.xml" ContentType="application/vnd.openxmlformats-officedocument.presentationml.slideLayout+xml"/>
  <Override PartName="/ppt/slides/slide25.xml" ContentType="application/vnd.openxmlformats-officedocument.presentationml.slide+xml"/>
  <Override PartName="/ppt/slides/slide72.xml" ContentType="application/vnd.openxmlformats-officedocument.presentationml.slide+xml"/>
  <Override PartName="/ppt/slideLayouts/slideLayout2.xml" ContentType="application/vnd.openxmlformats-officedocument.presentationml.slideLayout+xml"/>
  <Override PartName="/ppt/slideLayouts/slideLayout35.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slideLayouts/slideLayout42.xml" ContentType="application/vnd.openxmlformats-officedocument.presentationml.slideLayout+xml"/>
  <Override PartName="/ppt/slideLayouts/slideLayout60.xml" ContentType="application/vnd.openxmlformats-officedocument.presentationml.slideLayout+xml"/>
  <Override PartName="/ppt/notesSlides/notesSlide16.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notesSlides/notesSlide23.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tags/tag12.xml" ContentType="application/vnd.openxmlformats-officedocument.presentationml.tags+xml"/>
  <Override PartName="/ppt/slideMasters/slideMaster4.xml" ContentType="application/vnd.openxmlformats-officedocument.presentationml.slideMaster+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theme/theme6.xml" ContentType="application/vnd.openxmlformats-officedocument.theme+xml"/>
  <Override PartName="/ppt/tags/tag9.xml" ContentType="application/vnd.openxmlformats-officedocument.presentationml.tag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slideLayouts/slideLayout58.xml" ContentType="application/vnd.openxmlformats-officedocument.presentationml.slideLayout+xml"/>
  <Override PartName="/ppt/notesSlides/notesSlide3.xml" ContentType="application/vnd.openxmlformats-officedocument.presentationml.notesSlide+xml"/>
  <Default Extension="png" ContentType="image/png"/>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slides/slide73.xml" ContentType="application/vnd.openxmlformats-officedocument.presentationml.slide+xml"/>
  <Override PartName="/ppt/presProps.xml" ContentType="application/vnd.openxmlformats-officedocument.presentationml.presProps+xml"/>
  <Override PartName="/ppt/slideLayouts/slideLayout18.xml" ContentType="application/vnd.openxmlformats-officedocument.presentationml.slideLayout+xml"/>
  <Override PartName="/ppt/theme/theme2.xml" ContentType="application/vnd.openxmlformats-officedocument.theme+xml"/>
  <Override PartName="/ppt/slideLayouts/slideLayout36.xml" ContentType="application/vnd.openxmlformats-officedocument.presentationml.slideLayout+xml"/>
  <Override PartName="/ppt/slideLayouts/slideLayout47.xml" ContentType="application/vnd.openxmlformats-officedocument.presentationml.slideLayout+xml"/>
  <Override PartName="/ppt/tags/tag5.xml" ContentType="application/vnd.openxmlformats-officedocument.presentationml.tags+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Override PartName="/ppt/slideLayouts/slideLayout25.xml" ContentType="application/vnd.openxmlformats-officedocument.presentationml.slideLayout+xml"/>
  <Override PartName="/ppt/slideLayouts/slideLayout43.xml" ContentType="application/vnd.openxmlformats-officedocument.presentationml.slideLayout+xml"/>
  <Override PartName="/ppt/slideLayouts/slideLayout54.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slideLayouts/slideLayout14.xml" ContentType="application/vnd.openxmlformats-officedocument.presentationml.slideLayout+xml"/>
  <Override PartName="/ppt/slideLayouts/slideLayout32.xml" ContentType="application/vnd.openxmlformats-officedocument.presentationml.slideLayout+xml"/>
  <Override PartName="/ppt/tags/tag1.xml" ContentType="application/vnd.openxmlformats-officedocument.presentationml.tags+xml"/>
  <Override PartName="/ppt/notesSlides/notesSlide24.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slideLayouts/slideLayout21.xml" ContentType="application/vnd.openxmlformats-officedocument.presentationml.slideLayout+xml"/>
  <Override PartName="/ppt/slideLayouts/slideLayout50.xml" ContentType="application/vnd.openxmlformats-officedocument.presentationml.slideLayout+xml"/>
  <Override PartName="/ppt/notesSlides/notesSlide1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tags/tag13.xml" ContentType="application/vnd.openxmlformats-officedocument.presentationml.tags+xml"/>
  <Override PartName="/ppt/slideMasters/slideMaster5.xml" ContentType="application/vnd.openxmlformats-officedocument.presentationml.slideMaster+xml"/>
  <Override PartName="/ppt/slides/slide49.xml" ContentType="application/vnd.openxmlformats-officedocument.presentationml.slide+xml"/>
  <Override PartName="/ppt/handoutMasters/handoutMaster1.xml" ContentType="application/vnd.openxmlformats-officedocument.presentationml.handoutMaster+xml"/>
  <Override PartName="/ppt/slideLayouts/slideLayout59.xml" ContentType="application/vnd.openxmlformats-officedocument.presentationml.slideLayout+xml"/>
  <Override PartName="/ppt/theme/theme7.xml" ContentType="application/vnd.openxmlformats-officedocument.them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Layouts/slideLayout48.xml" ContentType="application/vnd.openxmlformats-officedocument.presentationml.slideLayout+xml"/>
  <Override PartName="/ppt/tags/tag6.xml" ContentType="application/vnd.openxmlformats-officedocument.presentationml.tags+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slideLayouts/slideLayout37.xml" ContentType="application/vnd.openxmlformats-officedocument.presentationml.slideLayout+xml"/>
  <Override PartName="/ppt/theme/theme3.xml" ContentType="application/vnd.openxmlformats-officedocument.theme+xml"/>
  <Override PartName="/ppt/slideLayouts/slideLayout55.xml" ContentType="application/vnd.openxmlformats-officedocument.presentationml.slideLayout+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44.xml" ContentType="application/vnd.openxmlformats-officedocument.presentationml.slideLayout+xml"/>
  <Override PartName="/ppt/tags/tag2.xml" ContentType="application/vnd.openxmlformats-officedocument.presentationml.tags+xml"/>
  <Override PartName="/ppt/notesSlides/notesSlide18.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slideLayouts/slideLayout51.xml" ContentType="application/vnd.openxmlformats-officedocument.presentationml.slideLayout+xml"/>
  <Override PartName="/ppt/notesSlides/notesSlide25.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slideLayouts/slideLayout40.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tags/tag14.xml" ContentType="application/vnd.openxmlformats-officedocument.presentationml.tags+xml"/>
  <Override PartName="/ppt/notesSlides/notesSlide10.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tags/tag10.xml" ContentType="application/vnd.openxmlformats-officedocument.presentationml.tags+xml"/>
  <Override PartName="/ppt/slideMasters/slideMaster2.xml" ContentType="application/vnd.openxmlformats-officedocument.presentationml.slideMaster+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Layouts/slideLayout38.xml" ContentType="application/vnd.openxmlformats-officedocument.presentationml.slideLayout+xml"/>
  <Override PartName="/ppt/slideLayouts/slideLayout49.xml" ContentType="application/vnd.openxmlformats-officedocument.presentationml.slideLayout+xml"/>
  <Override PartName="/ppt/theme/theme4.xml" ContentType="application/vnd.openxmlformats-officedocument.theme+xml"/>
  <Override PartName="/ppt/tags/tag7.xml" ContentType="application/vnd.openxmlformats-officedocument.presentationml.tags+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slideLayouts/slideLayout45.xml" ContentType="application/vnd.openxmlformats-officedocument.presentationml.slideLayout+xml"/>
  <Override PartName="/ppt/slideLayouts/slideLayout56.xml" ContentType="application/vnd.openxmlformats-officedocument.presentationml.slideLayout+xml"/>
  <Override PartName="/ppt/notesSlides/notesSlide19.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Layouts/slideLayout16.xml" ContentType="application/vnd.openxmlformats-officedocument.presentationml.slideLayout+xml"/>
  <Override PartName="/ppt/slideLayouts/slideLayout34.xml" ContentType="application/vnd.openxmlformats-officedocument.presentationml.slideLayout+xml"/>
  <Override PartName="/ppt/tags/tag3.xml" ContentType="application/vnd.openxmlformats-officedocument.presentationml.tags+xml"/>
  <Default Extension="jpeg" ContentType="image/jpeg"/>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slideLayouts/slideLayout23.xml" ContentType="application/vnd.openxmlformats-officedocument.presentationml.slideLayout+xml"/>
  <Override PartName="/ppt/slideLayouts/slideLayout41.xml" ContentType="application/vnd.openxmlformats-officedocument.presentationml.slideLayout+xml"/>
  <Override PartName="/ppt/slideLayouts/slideLayout52.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30.xml" ContentType="application/vnd.openxmlformats-officedocument.presentationml.slideLayout+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11.xml" ContentType="application/vnd.openxmlformats-officedocument.presentationml.notesSlide+xml"/>
  <Override PartName="/ppt/tags/tag15.xml" ContentType="application/vnd.openxmlformats-officedocument.presentationml.tags+xml"/>
  <Override PartName="/ppt/notesSlides/notesSlide6.xml" ContentType="application/vnd.openxmlformats-officedocument.presentationml.notesSlide+xml"/>
  <Override PartName="/ppt/slides/slide8.xml" ContentType="application/vnd.openxmlformats-officedocument.presentationml.slide+xml"/>
  <Override PartName="/ppt/slides/slide69.xml" ContentType="application/vnd.openxmlformats-officedocument.presentationml.slide+xml"/>
  <Override PartName="/ppt/tags/tag11.xml" ContentType="application/vnd.openxmlformats-officedocument.presentationml.tags+xml"/>
  <Override PartName="/ppt/slides/slide29.xml" ContentType="application/vnd.openxmlformats-officedocument.presentationml.slide+xml"/>
  <Override PartName="/ppt/slides/slide76.xml" ContentType="application/vnd.openxmlformats-officedocument.presentationml.slide+xml"/>
  <Override PartName="/ppt/slideLayouts/slideLayout39.xml" ContentType="application/vnd.openxmlformats-officedocument.presentationml.slideLayout+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tags/tag4.xml" ContentType="application/vnd.openxmlformats-officedocument.presentationml.tags+xml"/>
  <Override PartName="/ppt/slides/slide43.xml" ContentType="application/vnd.openxmlformats-officedocument.presentationml.slide+xml"/>
  <Override PartName="/ppt/theme/theme1.xml" ContentType="application/vnd.openxmlformats-officedocument.theme+xml"/>
  <Override PartName="/ppt/slideLayouts/slideLayout53.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700" r:id="rId2"/>
    <p:sldMasterId id="2147483688" r:id="rId3"/>
    <p:sldMasterId id="2147483674" r:id="rId4"/>
    <p:sldMasterId id="2147483660" r:id="rId5"/>
  </p:sldMasterIdLst>
  <p:notesMasterIdLst>
    <p:notesMasterId r:id="rId82"/>
  </p:notesMasterIdLst>
  <p:handoutMasterIdLst>
    <p:handoutMasterId r:id="rId83"/>
  </p:handoutMasterIdLst>
  <p:sldIdLst>
    <p:sldId id="277" r:id="rId6"/>
    <p:sldId id="275" r:id="rId7"/>
    <p:sldId id="261" r:id="rId8"/>
    <p:sldId id="280" r:id="rId9"/>
    <p:sldId id="281" r:id="rId10"/>
    <p:sldId id="282" r:id="rId11"/>
    <p:sldId id="283" r:id="rId12"/>
    <p:sldId id="285" r:id="rId13"/>
    <p:sldId id="286" r:id="rId14"/>
    <p:sldId id="393" r:id="rId15"/>
    <p:sldId id="394" r:id="rId16"/>
    <p:sldId id="395" r:id="rId17"/>
    <p:sldId id="396" r:id="rId18"/>
    <p:sldId id="397" r:id="rId19"/>
    <p:sldId id="398" r:id="rId20"/>
    <p:sldId id="399" r:id="rId21"/>
    <p:sldId id="400" r:id="rId22"/>
    <p:sldId id="401" r:id="rId23"/>
    <p:sldId id="402" r:id="rId24"/>
    <p:sldId id="403" r:id="rId25"/>
    <p:sldId id="322" r:id="rId26"/>
    <p:sldId id="293" r:id="rId27"/>
    <p:sldId id="404" r:id="rId28"/>
    <p:sldId id="405" r:id="rId29"/>
    <p:sldId id="406" r:id="rId30"/>
    <p:sldId id="407" r:id="rId31"/>
    <p:sldId id="408" r:id="rId32"/>
    <p:sldId id="409" r:id="rId33"/>
    <p:sldId id="410" r:id="rId34"/>
    <p:sldId id="411" r:id="rId35"/>
    <p:sldId id="294" r:id="rId36"/>
    <p:sldId id="295" r:id="rId37"/>
    <p:sldId id="332" r:id="rId38"/>
    <p:sldId id="296" r:id="rId39"/>
    <p:sldId id="412" r:id="rId40"/>
    <p:sldId id="413" r:id="rId41"/>
    <p:sldId id="335" r:id="rId42"/>
    <p:sldId id="348" r:id="rId43"/>
    <p:sldId id="349" r:id="rId44"/>
    <p:sldId id="350" r:id="rId45"/>
    <p:sldId id="414" r:id="rId46"/>
    <p:sldId id="351" r:id="rId47"/>
    <p:sldId id="344" r:id="rId48"/>
    <p:sldId id="415" r:id="rId49"/>
    <p:sldId id="416" r:id="rId50"/>
    <p:sldId id="346" r:id="rId51"/>
    <p:sldId id="417" r:id="rId52"/>
    <p:sldId id="347" r:id="rId53"/>
    <p:sldId id="418" r:id="rId54"/>
    <p:sldId id="419" r:id="rId55"/>
    <p:sldId id="420" r:id="rId56"/>
    <p:sldId id="421" r:id="rId57"/>
    <p:sldId id="422" r:id="rId58"/>
    <p:sldId id="423" r:id="rId59"/>
    <p:sldId id="424" r:id="rId60"/>
    <p:sldId id="425" r:id="rId61"/>
    <p:sldId id="426" r:id="rId62"/>
    <p:sldId id="428" r:id="rId63"/>
    <p:sldId id="427" r:id="rId64"/>
    <p:sldId id="430" r:id="rId65"/>
    <p:sldId id="429" r:id="rId66"/>
    <p:sldId id="279" r:id="rId67"/>
    <p:sldId id="273" r:id="rId68"/>
    <p:sldId id="298" r:id="rId69"/>
    <p:sldId id="352" r:id="rId70"/>
    <p:sldId id="353" r:id="rId71"/>
    <p:sldId id="354" r:id="rId72"/>
    <p:sldId id="355" r:id="rId73"/>
    <p:sldId id="356" r:id="rId74"/>
    <p:sldId id="360" r:id="rId75"/>
    <p:sldId id="361" r:id="rId76"/>
    <p:sldId id="362" r:id="rId77"/>
    <p:sldId id="357" r:id="rId78"/>
    <p:sldId id="358" r:id="rId79"/>
    <p:sldId id="359" r:id="rId80"/>
    <p:sldId id="431" r:id="rId8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 uri="{2D200454-40CA-4A62-9FC3-DE9A4176ACB9}">
      <p15:notes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66"/>
    <a:srgbClr val="7EB1EE"/>
    <a:srgbClr val="FFDC6D"/>
    <a:srgbClr val="01B0F0"/>
    <a:srgbClr val="FAB529"/>
    <a:srgbClr val="008BD6"/>
    <a:srgbClr val="FF6B00"/>
    <a:srgbClr val="E36B2A"/>
    <a:srgbClr val="D7A800"/>
    <a:srgbClr val="95411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21205" autoAdjust="0"/>
    <p:restoredTop sz="98815" autoAdjust="0"/>
  </p:normalViewPr>
  <p:slideViewPr>
    <p:cSldViewPr snapToGrid="0">
      <p:cViewPr varScale="1">
        <p:scale>
          <a:sx n="65" d="100"/>
          <a:sy n="65" d="100"/>
        </p:scale>
        <p:origin x="-460" y="-68"/>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80" d="100"/>
        <a:sy n="80" d="100"/>
      </p:scale>
      <p:origin x="0" y="0"/>
    </p:cViewPr>
  </p:sorterViewPr>
  <p:notesViewPr>
    <p:cSldViewPr snapToGrid="0">
      <p:cViewPr varScale="1">
        <p:scale>
          <a:sx n="101" d="100"/>
          <a:sy n="101" d="100"/>
        </p:scale>
        <p:origin x="2712" y="200"/>
      </p:cViewPr>
      <p:guideLst/>
    </p:cSldViewPr>
  </p:notes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slide" Target="slides/slide45.xml"/><Relationship Id="rId55" Type="http://schemas.openxmlformats.org/officeDocument/2006/relationships/slide" Target="slides/slide50.xml"/><Relationship Id="rId63" Type="http://schemas.openxmlformats.org/officeDocument/2006/relationships/slide" Target="slides/slide58.xml"/><Relationship Id="rId68" Type="http://schemas.openxmlformats.org/officeDocument/2006/relationships/slide" Target="slides/slide63.xml"/><Relationship Id="rId76" Type="http://schemas.openxmlformats.org/officeDocument/2006/relationships/slide" Target="slides/slide71.xml"/><Relationship Id="rId84" Type="http://schemas.openxmlformats.org/officeDocument/2006/relationships/presProps" Target="presProps.xml"/><Relationship Id="rId7" Type="http://schemas.openxmlformats.org/officeDocument/2006/relationships/slide" Target="slides/slide2.xml"/><Relationship Id="rId71" Type="http://schemas.openxmlformats.org/officeDocument/2006/relationships/slide" Target="slides/slide66.xml"/><Relationship Id="rId2" Type="http://schemas.openxmlformats.org/officeDocument/2006/relationships/slideMaster" Target="slideMasters/slideMaster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slide" Target="slides/slide53.xml"/><Relationship Id="rId66" Type="http://schemas.openxmlformats.org/officeDocument/2006/relationships/slide" Target="slides/slide61.xml"/><Relationship Id="rId74" Type="http://schemas.openxmlformats.org/officeDocument/2006/relationships/slide" Target="slides/slide69.xml"/><Relationship Id="rId79" Type="http://schemas.openxmlformats.org/officeDocument/2006/relationships/slide" Target="slides/slide74.xml"/><Relationship Id="rId87" Type="http://schemas.openxmlformats.org/officeDocument/2006/relationships/tableStyles" Target="tableStyles.xml"/><Relationship Id="rId5" Type="http://schemas.openxmlformats.org/officeDocument/2006/relationships/slideMaster" Target="slideMasters/slideMaster5.xml"/><Relationship Id="rId61" Type="http://schemas.openxmlformats.org/officeDocument/2006/relationships/slide" Target="slides/slide56.xml"/><Relationship Id="rId82" Type="http://schemas.openxmlformats.org/officeDocument/2006/relationships/notesMaster" Target="notesMasters/notesMaster1.xml"/><Relationship Id="rId19" Type="http://schemas.openxmlformats.org/officeDocument/2006/relationships/slide" Target="slides/slide14.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slide" Target="slides/slide59.xml"/><Relationship Id="rId69" Type="http://schemas.openxmlformats.org/officeDocument/2006/relationships/slide" Target="slides/slide64.xml"/><Relationship Id="rId77" Type="http://schemas.openxmlformats.org/officeDocument/2006/relationships/slide" Target="slides/slide72.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80" Type="http://schemas.openxmlformats.org/officeDocument/2006/relationships/slide" Target="slides/slide75.xml"/><Relationship Id="rId85" Type="http://schemas.openxmlformats.org/officeDocument/2006/relationships/viewProps" Target="viewProps.xml"/><Relationship Id="rId3" Type="http://schemas.openxmlformats.org/officeDocument/2006/relationships/slideMaster" Target="slideMasters/slideMaster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slide" Target="slides/slide62.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slide" Target="slides/slide65.xml"/><Relationship Id="rId75" Type="http://schemas.openxmlformats.org/officeDocument/2006/relationships/slide" Target="slides/slide70.xml"/><Relationship Id="rId83"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openxmlformats.org/officeDocument/2006/relationships/slide" Target="slides/slide68.xml"/><Relationship Id="rId78" Type="http://schemas.openxmlformats.org/officeDocument/2006/relationships/slide" Target="slides/slide73.xml"/><Relationship Id="rId81" Type="http://schemas.openxmlformats.org/officeDocument/2006/relationships/slide" Target="slides/slide76.xml"/><Relationship Id="rId86"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a:extLst>
              <a:ext uri="{FF2B5EF4-FFF2-40B4-BE49-F238E27FC236}">
                <a16:creationId xmlns:a16="http://schemas.microsoft.com/office/drawing/2014/main" xmlns="" id="{08930205-1E22-E940-A94F-F0392D8C0E14}"/>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a:extLst>
              <a:ext uri="{FF2B5EF4-FFF2-40B4-BE49-F238E27FC236}">
                <a16:creationId xmlns:a16="http://schemas.microsoft.com/office/drawing/2014/main" xmlns="" id="{E9CE4AED-E7A9-6147-9FA4-37D78A397C49}"/>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B1AB4ED5-D631-4E45-A588-D5036665C4BB}" type="datetimeFigureOut">
              <a:rPr kumimoji="1" lang="zh-CN" altLang="en-US" smtClean="0"/>
              <a:pPr/>
              <a:t>2022/2/25</a:t>
            </a:fld>
            <a:endParaRPr kumimoji="1" lang="zh-CN" altLang="en-US"/>
          </a:p>
        </p:txBody>
      </p:sp>
      <p:sp>
        <p:nvSpPr>
          <p:cNvPr id="4" name="页脚占位符 3">
            <a:extLst>
              <a:ext uri="{FF2B5EF4-FFF2-40B4-BE49-F238E27FC236}">
                <a16:creationId xmlns:a16="http://schemas.microsoft.com/office/drawing/2014/main" xmlns="" id="{7E564C8C-056B-7C45-AC09-4ADAC7839703}"/>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5" name="灯片编号占位符 4">
            <a:extLst>
              <a:ext uri="{FF2B5EF4-FFF2-40B4-BE49-F238E27FC236}">
                <a16:creationId xmlns:a16="http://schemas.microsoft.com/office/drawing/2014/main" xmlns="" id="{D75139B1-FE43-A84D-B20B-9977333A2C9F}"/>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A7EF320-0423-7242-A28E-55FBD17D617F}" type="slidenum">
              <a:rPr kumimoji="1" lang="zh-CN" altLang="en-US" smtClean="0"/>
              <a:pPr/>
              <a:t>‹#›</a:t>
            </a:fld>
            <a:endParaRPr kumimoji="1" lang="zh-CN" altLang="en-US"/>
          </a:p>
        </p:txBody>
      </p:sp>
    </p:spTree>
    <p:extLst>
      <p:ext uri="{BB962C8B-B14F-4D97-AF65-F5344CB8AC3E}">
        <p14:creationId xmlns:p14="http://schemas.microsoft.com/office/powerpoint/2010/main" xmlns="" val="145637592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BAD5BA0-58A9-468A-A6DC-E5C4BF13CF7A}" type="datetimeFigureOut">
              <a:rPr lang="zh-CN" altLang="en-US" smtClean="0"/>
              <a:pPr/>
              <a:t>2022/2/25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1503EF8-77E2-42F8-A12D-7F7DA63747F5}" type="slidenum">
              <a:rPr lang="zh-CN" altLang="en-US" smtClean="0"/>
              <a:pPr/>
              <a:t>‹#›</a:t>
            </a:fld>
            <a:endParaRPr lang="zh-CN" altLang="en-US"/>
          </a:p>
        </p:txBody>
      </p:sp>
    </p:spTree>
    <p:extLst>
      <p:ext uri="{BB962C8B-B14F-4D97-AF65-F5344CB8AC3E}">
        <p14:creationId xmlns:p14="http://schemas.microsoft.com/office/powerpoint/2010/main" xmlns="" val="69534405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3</a:t>
            </a:fld>
            <a:endParaRPr lang="zh-CN" altLang="en-US"/>
          </a:p>
        </p:txBody>
      </p:sp>
    </p:spTree>
    <p:extLst>
      <p:ext uri="{BB962C8B-B14F-4D97-AF65-F5344CB8AC3E}">
        <p14:creationId xmlns:p14="http://schemas.microsoft.com/office/powerpoint/2010/main" xmlns="" val="404548311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12</a:t>
            </a:fld>
            <a:endParaRPr lang="zh-CN" altLang="en-US"/>
          </a:p>
        </p:txBody>
      </p:sp>
    </p:spTree>
    <p:extLst>
      <p:ext uri="{BB962C8B-B14F-4D97-AF65-F5344CB8AC3E}">
        <p14:creationId xmlns:p14="http://schemas.microsoft.com/office/powerpoint/2010/main" xmlns="" val="404548311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13</a:t>
            </a:fld>
            <a:endParaRPr lang="zh-CN" altLang="en-US"/>
          </a:p>
        </p:txBody>
      </p:sp>
    </p:spTree>
    <p:extLst>
      <p:ext uri="{BB962C8B-B14F-4D97-AF65-F5344CB8AC3E}">
        <p14:creationId xmlns:p14="http://schemas.microsoft.com/office/powerpoint/2010/main" xmlns="" val="404548311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14</a:t>
            </a:fld>
            <a:endParaRPr lang="zh-CN" altLang="en-US"/>
          </a:p>
        </p:txBody>
      </p:sp>
    </p:spTree>
    <p:extLst>
      <p:ext uri="{BB962C8B-B14F-4D97-AF65-F5344CB8AC3E}">
        <p14:creationId xmlns:p14="http://schemas.microsoft.com/office/powerpoint/2010/main" xmlns="" val="404548311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15</a:t>
            </a:fld>
            <a:endParaRPr lang="zh-CN" altLang="en-US"/>
          </a:p>
        </p:txBody>
      </p:sp>
    </p:spTree>
    <p:extLst>
      <p:ext uri="{BB962C8B-B14F-4D97-AF65-F5344CB8AC3E}">
        <p14:creationId xmlns:p14="http://schemas.microsoft.com/office/powerpoint/2010/main" xmlns="" val="404548311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16</a:t>
            </a:fld>
            <a:endParaRPr lang="zh-CN" altLang="en-US"/>
          </a:p>
        </p:txBody>
      </p:sp>
    </p:spTree>
    <p:extLst>
      <p:ext uri="{BB962C8B-B14F-4D97-AF65-F5344CB8AC3E}">
        <p14:creationId xmlns:p14="http://schemas.microsoft.com/office/powerpoint/2010/main" xmlns="" val="404548311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17</a:t>
            </a:fld>
            <a:endParaRPr lang="zh-CN" altLang="en-US"/>
          </a:p>
        </p:txBody>
      </p:sp>
    </p:spTree>
    <p:extLst>
      <p:ext uri="{BB962C8B-B14F-4D97-AF65-F5344CB8AC3E}">
        <p14:creationId xmlns:p14="http://schemas.microsoft.com/office/powerpoint/2010/main" xmlns="" val="404548311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18</a:t>
            </a:fld>
            <a:endParaRPr lang="zh-CN" altLang="en-US"/>
          </a:p>
        </p:txBody>
      </p:sp>
    </p:spTree>
    <p:extLst>
      <p:ext uri="{BB962C8B-B14F-4D97-AF65-F5344CB8AC3E}">
        <p14:creationId xmlns:p14="http://schemas.microsoft.com/office/powerpoint/2010/main" xmlns="" val="404548311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19</a:t>
            </a:fld>
            <a:endParaRPr lang="zh-CN" altLang="en-US"/>
          </a:p>
        </p:txBody>
      </p:sp>
    </p:spTree>
    <p:extLst>
      <p:ext uri="{BB962C8B-B14F-4D97-AF65-F5344CB8AC3E}">
        <p14:creationId xmlns:p14="http://schemas.microsoft.com/office/powerpoint/2010/main" xmlns="" val="404548311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20</a:t>
            </a:fld>
            <a:endParaRPr lang="zh-CN" altLang="en-US"/>
          </a:p>
        </p:txBody>
      </p:sp>
    </p:spTree>
    <p:extLst>
      <p:ext uri="{BB962C8B-B14F-4D97-AF65-F5344CB8AC3E}">
        <p14:creationId xmlns:p14="http://schemas.microsoft.com/office/powerpoint/2010/main" xmlns="" val="404548311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1503EF8-77E2-42F8-A12D-7F7DA63747F5}" type="slidenum">
              <a:rPr lang="zh-CN" altLang="en-US" smtClean="0"/>
              <a:pPr/>
              <a:t>22</a:t>
            </a:fld>
            <a:endParaRPr lang="zh-CN" altLang="en-US"/>
          </a:p>
        </p:txBody>
      </p:sp>
    </p:spTree>
    <p:extLst>
      <p:ext uri="{BB962C8B-B14F-4D97-AF65-F5344CB8AC3E}">
        <p14:creationId xmlns:p14="http://schemas.microsoft.com/office/powerpoint/2010/main" xmlns="" val="401358229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4</a:t>
            </a:fld>
            <a:endParaRPr lang="zh-CN" altLang="en-US"/>
          </a:p>
        </p:txBody>
      </p:sp>
    </p:spTree>
    <p:extLst>
      <p:ext uri="{BB962C8B-B14F-4D97-AF65-F5344CB8AC3E}">
        <p14:creationId xmlns:p14="http://schemas.microsoft.com/office/powerpoint/2010/main" xmlns="" val="404548311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1503EF8-77E2-42F8-A12D-7F7DA63747F5}" type="slidenum">
              <a:rPr lang="zh-CN" altLang="en-US" smtClean="0"/>
              <a:pPr/>
              <a:t>23</a:t>
            </a:fld>
            <a:endParaRPr lang="zh-CN" altLang="en-US"/>
          </a:p>
        </p:txBody>
      </p:sp>
    </p:spTree>
    <p:extLst>
      <p:ext uri="{BB962C8B-B14F-4D97-AF65-F5344CB8AC3E}">
        <p14:creationId xmlns:p14="http://schemas.microsoft.com/office/powerpoint/2010/main" xmlns="" val="401358229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1503EF8-77E2-42F8-A12D-7F7DA63747F5}" type="slidenum">
              <a:rPr lang="zh-CN" altLang="en-US" smtClean="0"/>
              <a:pPr/>
              <a:t>24</a:t>
            </a:fld>
            <a:endParaRPr lang="zh-CN" altLang="en-US"/>
          </a:p>
        </p:txBody>
      </p:sp>
    </p:spTree>
    <p:extLst>
      <p:ext uri="{BB962C8B-B14F-4D97-AF65-F5344CB8AC3E}">
        <p14:creationId xmlns:p14="http://schemas.microsoft.com/office/powerpoint/2010/main" xmlns="" val="401358229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1503EF8-77E2-42F8-A12D-7F7DA63747F5}" type="slidenum">
              <a:rPr lang="zh-CN" altLang="en-US" smtClean="0"/>
              <a:pPr/>
              <a:t>25</a:t>
            </a:fld>
            <a:endParaRPr lang="zh-CN" altLang="en-US"/>
          </a:p>
        </p:txBody>
      </p:sp>
    </p:spTree>
    <p:extLst>
      <p:ext uri="{BB962C8B-B14F-4D97-AF65-F5344CB8AC3E}">
        <p14:creationId xmlns:p14="http://schemas.microsoft.com/office/powerpoint/2010/main" xmlns="" val="401358229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1503EF8-77E2-42F8-A12D-7F7DA63747F5}" type="slidenum">
              <a:rPr lang="zh-CN" altLang="en-US" smtClean="0"/>
              <a:pPr/>
              <a:t>26</a:t>
            </a:fld>
            <a:endParaRPr lang="zh-CN" altLang="en-US"/>
          </a:p>
        </p:txBody>
      </p:sp>
    </p:spTree>
    <p:extLst>
      <p:ext uri="{BB962C8B-B14F-4D97-AF65-F5344CB8AC3E}">
        <p14:creationId xmlns:p14="http://schemas.microsoft.com/office/powerpoint/2010/main" xmlns="" val="401358229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1503EF8-77E2-42F8-A12D-7F7DA63747F5}" type="slidenum">
              <a:rPr lang="zh-CN" altLang="en-US" smtClean="0"/>
              <a:pPr/>
              <a:t>27</a:t>
            </a:fld>
            <a:endParaRPr lang="zh-CN" altLang="en-US"/>
          </a:p>
        </p:txBody>
      </p:sp>
    </p:spTree>
    <p:extLst>
      <p:ext uri="{BB962C8B-B14F-4D97-AF65-F5344CB8AC3E}">
        <p14:creationId xmlns:p14="http://schemas.microsoft.com/office/powerpoint/2010/main" xmlns="" val="401358229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1503EF8-77E2-42F8-A12D-7F7DA63747F5}" type="slidenum">
              <a:rPr lang="zh-CN" altLang="en-US" smtClean="0"/>
              <a:pPr/>
              <a:t>28</a:t>
            </a:fld>
            <a:endParaRPr lang="zh-CN" altLang="en-US"/>
          </a:p>
        </p:txBody>
      </p:sp>
    </p:spTree>
    <p:extLst>
      <p:ext uri="{BB962C8B-B14F-4D97-AF65-F5344CB8AC3E}">
        <p14:creationId xmlns:p14="http://schemas.microsoft.com/office/powerpoint/2010/main" xmlns="" val="401358229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1503EF8-77E2-42F8-A12D-7F7DA63747F5}" type="slidenum">
              <a:rPr lang="zh-CN" altLang="en-US" smtClean="0"/>
              <a:pPr/>
              <a:t>29</a:t>
            </a:fld>
            <a:endParaRPr lang="zh-CN" altLang="en-US"/>
          </a:p>
        </p:txBody>
      </p:sp>
    </p:spTree>
    <p:extLst>
      <p:ext uri="{BB962C8B-B14F-4D97-AF65-F5344CB8AC3E}">
        <p14:creationId xmlns:p14="http://schemas.microsoft.com/office/powerpoint/2010/main" xmlns="" val="401358229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1503EF8-77E2-42F8-A12D-7F7DA63747F5}" type="slidenum">
              <a:rPr lang="zh-CN" altLang="en-US" smtClean="0"/>
              <a:pPr/>
              <a:t>30</a:t>
            </a:fld>
            <a:endParaRPr lang="zh-CN" altLang="en-US"/>
          </a:p>
        </p:txBody>
      </p:sp>
    </p:spTree>
    <p:extLst>
      <p:ext uri="{BB962C8B-B14F-4D97-AF65-F5344CB8AC3E}">
        <p14:creationId xmlns:p14="http://schemas.microsoft.com/office/powerpoint/2010/main" xmlns="" val="401358229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1503EF8-77E2-42F8-A12D-7F7DA63747F5}" type="slidenum">
              <a:rPr lang="zh-CN" altLang="en-US" smtClean="0"/>
              <a:pPr/>
              <a:t>31</a:t>
            </a:fld>
            <a:endParaRPr lang="zh-CN" altLang="en-US"/>
          </a:p>
        </p:txBody>
      </p:sp>
    </p:spTree>
    <p:extLst>
      <p:ext uri="{BB962C8B-B14F-4D97-AF65-F5344CB8AC3E}">
        <p14:creationId xmlns:p14="http://schemas.microsoft.com/office/powerpoint/2010/main" xmlns="" val="283210832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1503EF8-77E2-42F8-A12D-7F7DA63747F5}" type="slidenum">
              <a:rPr lang="zh-CN" altLang="en-US" smtClean="0"/>
              <a:pPr/>
              <a:t>43</a:t>
            </a:fld>
            <a:endParaRPr lang="zh-CN" altLang="en-US"/>
          </a:p>
        </p:txBody>
      </p:sp>
    </p:spTree>
    <p:extLst>
      <p:ext uri="{BB962C8B-B14F-4D97-AF65-F5344CB8AC3E}">
        <p14:creationId xmlns:p14="http://schemas.microsoft.com/office/powerpoint/2010/main" xmlns="" val="22704675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5</a:t>
            </a:fld>
            <a:endParaRPr lang="zh-CN" altLang="en-US"/>
          </a:p>
        </p:txBody>
      </p:sp>
    </p:spTree>
    <p:extLst>
      <p:ext uri="{BB962C8B-B14F-4D97-AF65-F5344CB8AC3E}">
        <p14:creationId xmlns:p14="http://schemas.microsoft.com/office/powerpoint/2010/main" xmlns="" val="404548311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1503EF8-77E2-42F8-A12D-7F7DA63747F5}" type="slidenum">
              <a:rPr lang="zh-CN" altLang="en-US" smtClean="0"/>
              <a:pPr/>
              <a:t>44</a:t>
            </a:fld>
            <a:endParaRPr lang="zh-CN" altLang="en-US"/>
          </a:p>
        </p:txBody>
      </p:sp>
    </p:spTree>
    <p:extLst>
      <p:ext uri="{BB962C8B-B14F-4D97-AF65-F5344CB8AC3E}">
        <p14:creationId xmlns:p14="http://schemas.microsoft.com/office/powerpoint/2010/main" xmlns="" val="22704675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1503EF8-77E2-42F8-A12D-7F7DA63747F5}" type="slidenum">
              <a:rPr lang="zh-CN" altLang="en-US" smtClean="0"/>
              <a:pPr/>
              <a:t>45</a:t>
            </a:fld>
            <a:endParaRPr lang="zh-CN" altLang="en-US"/>
          </a:p>
        </p:txBody>
      </p:sp>
    </p:spTree>
    <p:extLst>
      <p:ext uri="{BB962C8B-B14F-4D97-AF65-F5344CB8AC3E}">
        <p14:creationId xmlns:p14="http://schemas.microsoft.com/office/powerpoint/2010/main" xmlns="" val="22704675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1503EF8-77E2-42F8-A12D-7F7DA63747F5}" type="slidenum">
              <a:rPr lang="zh-CN" altLang="en-US" smtClean="0"/>
              <a:pPr/>
              <a:t>46</a:t>
            </a:fld>
            <a:endParaRPr lang="zh-CN" altLang="en-US"/>
          </a:p>
        </p:txBody>
      </p:sp>
    </p:spTree>
    <p:extLst>
      <p:ext uri="{BB962C8B-B14F-4D97-AF65-F5344CB8AC3E}">
        <p14:creationId xmlns:p14="http://schemas.microsoft.com/office/powerpoint/2010/main" xmlns="" val="22704675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1503EF8-77E2-42F8-A12D-7F7DA63747F5}" type="slidenum">
              <a:rPr lang="zh-CN" altLang="en-US" smtClean="0"/>
              <a:pPr/>
              <a:t>47</a:t>
            </a:fld>
            <a:endParaRPr lang="zh-CN" altLang="en-US"/>
          </a:p>
        </p:txBody>
      </p:sp>
    </p:spTree>
    <p:extLst>
      <p:ext uri="{BB962C8B-B14F-4D97-AF65-F5344CB8AC3E}">
        <p14:creationId xmlns:p14="http://schemas.microsoft.com/office/powerpoint/2010/main" xmlns="" val="22704675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6</a:t>
            </a:fld>
            <a:endParaRPr lang="zh-CN" altLang="en-US"/>
          </a:p>
        </p:txBody>
      </p:sp>
    </p:spTree>
    <p:extLst>
      <p:ext uri="{BB962C8B-B14F-4D97-AF65-F5344CB8AC3E}">
        <p14:creationId xmlns:p14="http://schemas.microsoft.com/office/powerpoint/2010/main" xmlns="" val="404548311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7</a:t>
            </a:fld>
            <a:endParaRPr lang="zh-CN" altLang="en-US"/>
          </a:p>
        </p:txBody>
      </p:sp>
    </p:spTree>
    <p:extLst>
      <p:ext uri="{BB962C8B-B14F-4D97-AF65-F5344CB8AC3E}">
        <p14:creationId xmlns:p14="http://schemas.microsoft.com/office/powerpoint/2010/main" xmlns="" val="404548311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8</a:t>
            </a:fld>
            <a:endParaRPr lang="zh-CN" altLang="en-US"/>
          </a:p>
        </p:txBody>
      </p:sp>
    </p:spTree>
    <p:extLst>
      <p:ext uri="{BB962C8B-B14F-4D97-AF65-F5344CB8AC3E}">
        <p14:creationId xmlns:p14="http://schemas.microsoft.com/office/powerpoint/2010/main" xmlns="" val="404548311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9</a:t>
            </a:fld>
            <a:endParaRPr lang="zh-CN" altLang="en-US"/>
          </a:p>
        </p:txBody>
      </p:sp>
    </p:spTree>
    <p:extLst>
      <p:ext uri="{BB962C8B-B14F-4D97-AF65-F5344CB8AC3E}">
        <p14:creationId xmlns:p14="http://schemas.microsoft.com/office/powerpoint/2010/main" xmlns="" val="404548311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10</a:t>
            </a:fld>
            <a:endParaRPr lang="zh-CN" altLang="en-US"/>
          </a:p>
        </p:txBody>
      </p:sp>
    </p:spTree>
    <p:extLst>
      <p:ext uri="{BB962C8B-B14F-4D97-AF65-F5344CB8AC3E}">
        <p14:creationId xmlns:p14="http://schemas.microsoft.com/office/powerpoint/2010/main" xmlns="" val="404548311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11</a:t>
            </a:fld>
            <a:endParaRPr lang="zh-CN" altLang="en-US"/>
          </a:p>
        </p:txBody>
      </p:sp>
    </p:spTree>
    <p:extLst>
      <p:ext uri="{BB962C8B-B14F-4D97-AF65-F5344CB8AC3E}">
        <p14:creationId xmlns:p14="http://schemas.microsoft.com/office/powerpoint/2010/main" xmlns="" val="40454831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extLst>
      <p:ext uri="{BB962C8B-B14F-4D97-AF65-F5344CB8AC3E}">
        <p14:creationId xmlns:p14="http://schemas.microsoft.com/office/powerpoint/2010/main" xmlns="" val="61443821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extLst>
      <p:ext uri="{BB962C8B-B14F-4D97-AF65-F5344CB8AC3E}">
        <p14:creationId xmlns:p14="http://schemas.microsoft.com/office/powerpoint/2010/main" xmlns="" val="3831789734"/>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6" name="KSO_Shape"/>
          <p:cNvSpPr/>
          <p:nvPr userDrawn="1"/>
        </p:nvSpPr>
        <p:spPr bwMode="auto">
          <a:xfrm>
            <a:off x="109882" y="106967"/>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7" name="圆角矩形 6"/>
          <p:cNvSpPr/>
          <p:nvPr userDrawn="1"/>
        </p:nvSpPr>
        <p:spPr>
          <a:xfrm>
            <a:off x="10389647" y="51551"/>
            <a:ext cx="1713390" cy="461073"/>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a:solidFill>
                  <a:schemeClr val="tx1"/>
                </a:solidFill>
                <a:latin typeface="黑体" panose="02010609060101010101" pitchFamily="49" charset="-122"/>
                <a:ea typeface="黑体" panose="02010609060101010101" pitchFamily="49" charset="-122"/>
              </a:rPr>
              <a:t>返回目录</a:t>
            </a:r>
          </a:p>
        </p:txBody>
      </p:sp>
    </p:spTree>
    <p:extLst>
      <p:ext uri="{BB962C8B-B14F-4D97-AF65-F5344CB8AC3E}">
        <p14:creationId xmlns:p14="http://schemas.microsoft.com/office/powerpoint/2010/main" xmlns="" val="51377429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extLst>
      <p:ext uri="{BB962C8B-B14F-4D97-AF65-F5344CB8AC3E}">
        <p14:creationId xmlns:p14="http://schemas.microsoft.com/office/powerpoint/2010/main" xmlns="" val="412005493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extLst>
      <p:ext uri="{BB962C8B-B14F-4D97-AF65-F5344CB8AC3E}">
        <p14:creationId xmlns:p14="http://schemas.microsoft.com/office/powerpoint/2010/main" xmlns="" val="209818218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extLst>
      <p:ext uri="{BB962C8B-B14F-4D97-AF65-F5344CB8AC3E}">
        <p14:creationId xmlns:p14="http://schemas.microsoft.com/office/powerpoint/2010/main" xmlns="" val="53118775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extLst>
      <p:ext uri="{BB962C8B-B14F-4D97-AF65-F5344CB8AC3E}">
        <p14:creationId xmlns:p14="http://schemas.microsoft.com/office/powerpoint/2010/main" xmlns="" val="345914422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AABD6770-F12A-4668-A497-4FD6286F27AA}"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30B2D5F-8654-4CDB-BA1E-B5978AFD89EC}" type="slidenum">
              <a:rPr lang="zh-CN" altLang="en-US" smtClean="0"/>
              <a:pPr/>
              <a:t>‹#›</a:t>
            </a:fld>
            <a:endParaRPr lang="zh-CN" altLang="en-US"/>
          </a:p>
        </p:txBody>
      </p:sp>
    </p:spTree>
    <p:extLst>
      <p:ext uri="{BB962C8B-B14F-4D97-AF65-F5344CB8AC3E}">
        <p14:creationId xmlns:p14="http://schemas.microsoft.com/office/powerpoint/2010/main" xmlns="" val="144105017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AABD6770-F12A-4668-A497-4FD6286F27AA}"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30B2D5F-8654-4CDB-BA1E-B5978AFD89EC}" type="slidenum">
              <a:rPr lang="zh-CN" altLang="en-US" smtClean="0"/>
              <a:pPr/>
              <a:t>‹#›</a:t>
            </a:fld>
            <a:endParaRPr lang="zh-CN" altLang="en-US"/>
          </a:p>
        </p:txBody>
      </p:sp>
    </p:spTree>
    <p:extLst>
      <p:ext uri="{BB962C8B-B14F-4D97-AF65-F5344CB8AC3E}">
        <p14:creationId xmlns:p14="http://schemas.microsoft.com/office/powerpoint/2010/main" xmlns="" val="126763227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AABD6770-F12A-4668-A497-4FD6286F27AA}"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30B2D5F-8654-4CDB-BA1E-B5978AFD89EC}" type="slidenum">
              <a:rPr lang="zh-CN" altLang="en-US" smtClean="0"/>
              <a:pPr/>
              <a:t>‹#›</a:t>
            </a:fld>
            <a:endParaRPr lang="zh-CN" altLang="en-US"/>
          </a:p>
        </p:txBody>
      </p:sp>
    </p:spTree>
    <p:extLst>
      <p:ext uri="{BB962C8B-B14F-4D97-AF65-F5344CB8AC3E}">
        <p14:creationId xmlns:p14="http://schemas.microsoft.com/office/powerpoint/2010/main" xmlns="" val="189323806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AABD6770-F12A-4668-A497-4FD6286F27AA}"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30B2D5F-8654-4CDB-BA1E-B5978AFD89EC}" type="slidenum">
              <a:rPr lang="zh-CN" altLang="en-US" smtClean="0"/>
              <a:pPr/>
              <a:t>‹#›</a:t>
            </a:fld>
            <a:endParaRPr lang="zh-CN" altLang="en-US"/>
          </a:p>
        </p:txBody>
      </p:sp>
    </p:spTree>
    <p:extLst>
      <p:ext uri="{BB962C8B-B14F-4D97-AF65-F5344CB8AC3E}">
        <p14:creationId xmlns:p14="http://schemas.microsoft.com/office/powerpoint/2010/main" xmlns="" val="172811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extLst>
      <p:ext uri="{BB962C8B-B14F-4D97-AF65-F5344CB8AC3E}">
        <p14:creationId xmlns:p14="http://schemas.microsoft.com/office/powerpoint/2010/main" xmlns="" val="4276502997"/>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AABD6770-F12A-4668-A497-4FD6286F27AA}" type="datetimeFigureOut">
              <a:rPr lang="zh-CN" altLang="en-US" smtClean="0"/>
              <a:pPr/>
              <a:t>2022/2/25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230B2D5F-8654-4CDB-BA1E-B5978AFD89EC}" type="slidenum">
              <a:rPr lang="zh-CN" altLang="en-US" smtClean="0"/>
              <a:pPr/>
              <a:t>‹#›</a:t>
            </a:fld>
            <a:endParaRPr lang="zh-CN" altLang="en-US"/>
          </a:p>
        </p:txBody>
      </p:sp>
    </p:spTree>
    <p:extLst>
      <p:ext uri="{BB962C8B-B14F-4D97-AF65-F5344CB8AC3E}">
        <p14:creationId xmlns:p14="http://schemas.microsoft.com/office/powerpoint/2010/main" xmlns="" val="61786900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AABD6770-F12A-4668-A497-4FD6286F27AA}" type="datetimeFigureOut">
              <a:rPr lang="zh-CN" altLang="en-US" smtClean="0"/>
              <a:pPr/>
              <a:t>2022/2/25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30B2D5F-8654-4CDB-BA1E-B5978AFD89EC}" type="slidenum">
              <a:rPr lang="zh-CN" altLang="en-US" smtClean="0"/>
              <a:pPr/>
              <a:t>‹#›</a:t>
            </a:fld>
            <a:endParaRPr lang="zh-CN" altLang="en-US"/>
          </a:p>
        </p:txBody>
      </p:sp>
    </p:spTree>
    <p:extLst>
      <p:ext uri="{BB962C8B-B14F-4D97-AF65-F5344CB8AC3E}">
        <p14:creationId xmlns:p14="http://schemas.microsoft.com/office/powerpoint/2010/main" xmlns="" val="372019534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AABD6770-F12A-4668-A497-4FD6286F27AA}"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30B2D5F-8654-4CDB-BA1E-B5978AFD89EC}" type="slidenum">
              <a:rPr lang="zh-CN" altLang="en-US" smtClean="0"/>
              <a:pPr/>
              <a:t>‹#›</a:t>
            </a:fld>
            <a:endParaRPr lang="zh-CN" altLang="en-US"/>
          </a:p>
        </p:txBody>
      </p:sp>
    </p:spTree>
    <p:extLst>
      <p:ext uri="{BB962C8B-B14F-4D97-AF65-F5344CB8AC3E}">
        <p14:creationId xmlns:p14="http://schemas.microsoft.com/office/powerpoint/2010/main" xmlns="" val="215091009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AABD6770-F12A-4668-A497-4FD6286F27AA}"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30B2D5F-8654-4CDB-BA1E-B5978AFD89EC}" type="slidenum">
              <a:rPr lang="zh-CN" altLang="en-US" smtClean="0"/>
              <a:pPr/>
              <a:t>‹#›</a:t>
            </a:fld>
            <a:endParaRPr lang="zh-CN" altLang="en-US"/>
          </a:p>
        </p:txBody>
      </p:sp>
    </p:spTree>
    <p:extLst>
      <p:ext uri="{BB962C8B-B14F-4D97-AF65-F5344CB8AC3E}">
        <p14:creationId xmlns:p14="http://schemas.microsoft.com/office/powerpoint/2010/main" xmlns="" val="257399971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AABD6770-F12A-4668-A497-4FD6286F27AA}"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30B2D5F-8654-4CDB-BA1E-B5978AFD89EC}" type="slidenum">
              <a:rPr lang="zh-CN" altLang="en-US" smtClean="0"/>
              <a:pPr/>
              <a:t>‹#›</a:t>
            </a:fld>
            <a:endParaRPr lang="zh-CN" altLang="en-US"/>
          </a:p>
        </p:txBody>
      </p:sp>
    </p:spTree>
    <p:extLst>
      <p:ext uri="{BB962C8B-B14F-4D97-AF65-F5344CB8AC3E}">
        <p14:creationId xmlns:p14="http://schemas.microsoft.com/office/powerpoint/2010/main" xmlns="" val="228531595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AABD6770-F12A-4668-A497-4FD6286F27AA}"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30B2D5F-8654-4CDB-BA1E-B5978AFD89EC}" type="slidenum">
              <a:rPr lang="zh-CN" altLang="en-US" smtClean="0"/>
              <a:pPr/>
              <a:t>‹#›</a:t>
            </a:fld>
            <a:endParaRPr lang="zh-CN" altLang="en-US"/>
          </a:p>
        </p:txBody>
      </p:sp>
    </p:spTree>
    <p:extLst>
      <p:ext uri="{BB962C8B-B14F-4D97-AF65-F5344CB8AC3E}">
        <p14:creationId xmlns:p14="http://schemas.microsoft.com/office/powerpoint/2010/main" xmlns="" val="250115179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8"/>
            <a:ext cx="80772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AABD6770-F12A-4668-A497-4FD6286F27AA}"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30B2D5F-8654-4CDB-BA1E-B5978AFD89EC}" type="slidenum">
              <a:rPr lang="zh-CN" altLang="en-US" smtClean="0"/>
              <a:pPr/>
              <a:t>‹#›</a:t>
            </a:fld>
            <a:endParaRPr lang="zh-CN" altLang="en-US"/>
          </a:p>
        </p:txBody>
      </p:sp>
    </p:spTree>
    <p:extLst>
      <p:ext uri="{BB962C8B-B14F-4D97-AF65-F5344CB8AC3E}">
        <p14:creationId xmlns:p14="http://schemas.microsoft.com/office/powerpoint/2010/main" xmlns="" val="6180600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AABD6770-F12A-4668-A497-4FD6286F27AA}" type="datetimeFigureOut">
              <a:rPr lang="zh-CN" altLang="en-US" smtClean="0"/>
              <a:pPr/>
              <a:t>2022/2/25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30B2D5F-8654-4CDB-BA1E-B5978AFD89EC}" type="slidenum">
              <a:rPr lang="zh-CN" altLang="en-US" smtClean="0"/>
              <a:pPr/>
              <a:t>‹#›</a:t>
            </a:fld>
            <a:endParaRPr lang="zh-CN" altLang="en-US"/>
          </a:p>
        </p:txBody>
      </p:sp>
    </p:spTree>
    <p:extLst>
      <p:ext uri="{BB962C8B-B14F-4D97-AF65-F5344CB8AC3E}">
        <p14:creationId xmlns:p14="http://schemas.microsoft.com/office/powerpoint/2010/main" xmlns="" val="306221472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DFCD92-1A31-4246-9381-754C8F6EF5D5}"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8117E95-8EF2-4478-B9B4-806E23A8539B}" type="slidenum">
              <a:rPr lang="zh-CN" altLang="en-US" smtClean="0"/>
              <a:pPr/>
              <a:t>‹#›</a:t>
            </a:fld>
            <a:endParaRPr lang="zh-CN" altLang="en-US"/>
          </a:p>
        </p:txBody>
      </p:sp>
    </p:spTree>
    <p:extLst>
      <p:ext uri="{BB962C8B-B14F-4D97-AF65-F5344CB8AC3E}">
        <p14:creationId xmlns:p14="http://schemas.microsoft.com/office/powerpoint/2010/main" xmlns="" val="303492145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DFCD92-1A31-4246-9381-754C8F6EF5D5}"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8117E95-8EF2-4478-B9B4-806E23A8539B}" type="slidenum">
              <a:rPr lang="zh-CN" altLang="en-US" smtClean="0"/>
              <a:pPr/>
              <a:t>‹#›</a:t>
            </a:fld>
            <a:endParaRPr lang="zh-CN" altLang="en-US"/>
          </a:p>
        </p:txBody>
      </p:sp>
    </p:spTree>
    <p:extLst>
      <p:ext uri="{BB962C8B-B14F-4D97-AF65-F5344CB8AC3E}">
        <p14:creationId xmlns:p14="http://schemas.microsoft.com/office/powerpoint/2010/main" xmlns="" val="6872671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a:prstGeom prst="rect">
            <a:avLst/>
          </a:prstGeo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extLst>
      <p:ext uri="{BB962C8B-B14F-4D97-AF65-F5344CB8AC3E}">
        <p14:creationId xmlns:p14="http://schemas.microsoft.com/office/powerpoint/2010/main" xmlns="" val="1090634448"/>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D9DFCD92-1A31-4246-9381-754C8F6EF5D5}"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8117E95-8EF2-4478-B9B4-806E23A8539B}" type="slidenum">
              <a:rPr lang="zh-CN" altLang="en-US" smtClean="0"/>
              <a:pPr/>
              <a:t>‹#›</a:t>
            </a:fld>
            <a:endParaRPr lang="zh-CN" altLang="en-US"/>
          </a:p>
        </p:txBody>
      </p:sp>
    </p:spTree>
    <p:extLst>
      <p:ext uri="{BB962C8B-B14F-4D97-AF65-F5344CB8AC3E}">
        <p14:creationId xmlns:p14="http://schemas.microsoft.com/office/powerpoint/2010/main" xmlns="" val="3879084109"/>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DFCD92-1A31-4246-9381-754C8F6EF5D5}"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8117E95-8EF2-4478-B9B4-806E23A8539B}" type="slidenum">
              <a:rPr lang="zh-CN" altLang="en-US" smtClean="0"/>
              <a:pPr/>
              <a:t>‹#›</a:t>
            </a:fld>
            <a:endParaRPr lang="zh-CN" altLang="en-US"/>
          </a:p>
        </p:txBody>
      </p:sp>
    </p:spTree>
    <p:extLst>
      <p:ext uri="{BB962C8B-B14F-4D97-AF65-F5344CB8AC3E}">
        <p14:creationId xmlns:p14="http://schemas.microsoft.com/office/powerpoint/2010/main" xmlns="" val="2589098954"/>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DFCD92-1A31-4246-9381-754C8F6EF5D5}" type="datetimeFigureOut">
              <a:rPr lang="zh-CN" altLang="en-US" smtClean="0"/>
              <a:pPr/>
              <a:t>2022/2/25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8117E95-8EF2-4478-B9B4-806E23A8539B}" type="slidenum">
              <a:rPr lang="zh-CN" altLang="en-US" smtClean="0"/>
              <a:pPr/>
              <a:t>‹#›</a:t>
            </a:fld>
            <a:endParaRPr lang="zh-CN" altLang="en-US"/>
          </a:p>
        </p:txBody>
      </p:sp>
    </p:spTree>
    <p:extLst>
      <p:ext uri="{BB962C8B-B14F-4D97-AF65-F5344CB8AC3E}">
        <p14:creationId xmlns:p14="http://schemas.microsoft.com/office/powerpoint/2010/main" xmlns="" val="3791434874"/>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DFCD92-1A31-4246-9381-754C8F6EF5D5}" type="datetimeFigureOut">
              <a:rPr lang="zh-CN" altLang="en-US" smtClean="0"/>
              <a:pPr/>
              <a:t>2022/2/25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8117E95-8EF2-4478-B9B4-806E23A8539B}" type="slidenum">
              <a:rPr lang="zh-CN" altLang="en-US" smtClean="0"/>
              <a:pPr/>
              <a:t>‹#›</a:t>
            </a:fld>
            <a:endParaRPr lang="zh-CN" altLang="en-US"/>
          </a:p>
        </p:txBody>
      </p:sp>
    </p:spTree>
    <p:extLst>
      <p:ext uri="{BB962C8B-B14F-4D97-AF65-F5344CB8AC3E}">
        <p14:creationId xmlns:p14="http://schemas.microsoft.com/office/powerpoint/2010/main" xmlns="" val="230074584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DFCD92-1A31-4246-9381-754C8F6EF5D5}"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8117E95-8EF2-4478-B9B4-806E23A8539B}" type="slidenum">
              <a:rPr lang="zh-CN" altLang="en-US" smtClean="0"/>
              <a:pPr/>
              <a:t>‹#›</a:t>
            </a:fld>
            <a:endParaRPr lang="zh-CN" altLang="en-US"/>
          </a:p>
        </p:txBody>
      </p:sp>
    </p:spTree>
    <p:extLst>
      <p:ext uri="{BB962C8B-B14F-4D97-AF65-F5344CB8AC3E}">
        <p14:creationId xmlns:p14="http://schemas.microsoft.com/office/powerpoint/2010/main" xmlns="" val="185960589"/>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DFCD92-1A31-4246-9381-754C8F6EF5D5}"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8117E95-8EF2-4478-B9B4-806E23A8539B}" type="slidenum">
              <a:rPr lang="zh-CN" altLang="en-US" smtClean="0"/>
              <a:pPr/>
              <a:t>‹#›</a:t>
            </a:fld>
            <a:endParaRPr lang="zh-CN" altLang="en-US"/>
          </a:p>
        </p:txBody>
      </p:sp>
    </p:spTree>
    <p:extLst>
      <p:ext uri="{BB962C8B-B14F-4D97-AF65-F5344CB8AC3E}">
        <p14:creationId xmlns:p14="http://schemas.microsoft.com/office/powerpoint/2010/main" xmlns="" val="525035997"/>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DFCD92-1A31-4246-9381-754C8F6EF5D5}"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8117E95-8EF2-4478-B9B4-806E23A8539B}" type="slidenum">
              <a:rPr lang="zh-CN" altLang="en-US" smtClean="0"/>
              <a:pPr/>
              <a:t>‹#›</a:t>
            </a:fld>
            <a:endParaRPr lang="zh-CN" altLang="en-US"/>
          </a:p>
        </p:txBody>
      </p:sp>
    </p:spTree>
    <p:extLst>
      <p:ext uri="{BB962C8B-B14F-4D97-AF65-F5344CB8AC3E}">
        <p14:creationId xmlns:p14="http://schemas.microsoft.com/office/powerpoint/2010/main" xmlns="" val="73036975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DFCD92-1A31-4246-9381-754C8F6EF5D5}"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8117E95-8EF2-4478-B9B4-806E23A8539B}" type="slidenum">
              <a:rPr lang="zh-CN" altLang="en-US" smtClean="0"/>
              <a:pPr/>
              <a:t>‹#›</a:t>
            </a:fld>
            <a:endParaRPr lang="zh-CN" altLang="en-US"/>
          </a:p>
        </p:txBody>
      </p:sp>
    </p:spTree>
    <p:extLst>
      <p:ext uri="{BB962C8B-B14F-4D97-AF65-F5344CB8AC3E}">
        <p14:creationId xmlns:p14="http://schemas.microsoft.com/office/powerpoint/2010/main" xmlns="" val="351389919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8"/>
            <a:ext cx="80772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DFCD92-1A31-4246-9381-754C8F6EF5D5}"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8117E95-8EF2-4478-B9B4-806E23A8539B}" type="slidenum">
              <a:rPr lang="zh-CN" altLang="en-US" smtClean="0"/>
              <a:pPr/>
              <a:t>‹#›</a:t>
            </a:fld>
            <a:endParaRPr lang="zh-CN" altLang="en-US"/>
          </a:p>
        </p:txBody>
      </p:sp>
    </p:spTree>
    <p:extLst>
      <p:ext uri="{BB962C8B-B14F-4D97-AF65-F5344CB8AC3E}">
        <p14:creationId xmlns:p14="http://schemas.microsoft.com/office/powerpoint/2010/main" xmlns="" val="20292224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extLst>
      <p:ext uri="{BB962C8B-B14F-4D97-AF65-F5344CB8AC3E}">
        <p14:creationId xmlns:p14="http://schemas.microsoft.com/office/powerpoint/2010/main" xmlns="" val="68795060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extLst>
      <p:ext uri="{BB962C8B-B14F-4D97-AF65-F5344CB8AC3E}">
        <p14:creationId xmlns:p14="http://schemas.microsoft.com/office/powerpoint/2010/main" xmlns="" val="271068144"/>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extLst>
      <p:ext uri="{BB962C8B-B14F-4D97-AF65-F5344CB8AC3E}">
        <p14:creationId xmlns:p14="http://schemas.microsoft.com/office/powerpoint/2010/main" xmlns="" val="855712063"/>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extLst>
      <p:ext uri="{BB962C8B-B14F-4D97-AF65-F5344CB8AC3E}">
        <p14:creationId xmlns:p14="http://schemas.microsoft.com/office/powerpoint/2010/main" xmlns="" val="2454983907"/>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extLst>
      <p:ext uri="{BB962C8B-B14F-4D97-AF65-F5344CB8AC3E}">
        <p14:creationId xmlns:p14="http://schemas.microsoft.com/office/powerpoint/2010/main" xmlns="" val="991249513"/>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extLst>
      <p:ext uri="{BB962C8B-B14F-4D97-AF65-F5344CB8AC3E}">
        <p14:creationId xmlns:p14="http://schemas.microsoft.com/office/powerpoint/2010/main" xmlns="" val="2053551682"/>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extLst>
      <p:ext uri="{BB962C8B-B14F-4D97-AF65-F5344CB8AC3E}">
        <p14:creationId xmlns:p14="http://schemas.microsoft.com/office/powerpoint/2010/main" xmlns="" val="2738118188"/>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extLst>
      <p:ext uri="{BB962C8B-B14F-4D97-AF65-F5344CB8AC3E}">
        <p14:creationId xmlns:p14="http://schemas.microsoft.com/office/powerpoint/2010/main" xmlns="" val="983376411"/>
      </p:ext>
    </p:extLst>
  </p:cSld>
  <p:clrMapOvr>
    <a:masterClrMapping/>
  </p:clrMapOvr>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extLst>
      <p:ext uri="{BB962C8B-B14F-4D97-AF65-F5344CB8AC3E}">
        <p14:creationId xmlns:p14="http://schemas.microsoft.com/office/powerpoint/2010/main" xmlns="" val="1947628567"/>
      </p:ext>
    </p:extLst>
  </p:cSld>
  <p:clrMapOvr>
    <a:masterClrMapping/>
  </p:clrMapOvr>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extLst>
      <p:ext uri="{BB962C8B-B14F-4D97-AF65-F5344CB8AC3E}">
        <p14:creationId xmlns:p14="http://schemas.microsoft.com/office/powerpoint/2010/main" xmlns="" val="2537909065"/>
      </p:ext>
    </p:extLst>
  </p:cSld>
  <p:clrMapOvr>
    <a:masterClrMapping/>
  </p:clrMapOvr>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extLst>
      <p:ext uri="{BB962C8B-B14F-4D97-AF65-F5344CB8AC3E}">
        <p14:creationId xmlns:p14="http://schemas.microsoft.com/office/powerpoint/2010/main" xmlns="" val="172167621"/>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extLst>
      <p:ext uri="{BB962C8B-B14F-4D97-AF65-F5344CB8AC3E}">
        <p14:creationId xmlns:p14="http://schemas.microsoft.com/office/powerpoint/2010/main" xmlns="" val="4030439568"/>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extLst>
      <p:ext uri="{BB962C8B-B14F-4D97-AF65-F5344CB8AC3E}">
        <p14:creationId xmlns:p14="http://schemas.microsoft.com/office/powerpoint/2010/main" xmlns="" val="388820895"/>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extLst>
      <p:ext uri="{BB962C8B-B14F-4D97-AF65-F5344CB8AC3E}">
        <p14:creationId xmlns:p14="http://schemas.microsoft.com/office/powerpoint/2010/main" xmlns="" val="771709834"/>
      </p:ext>
    </p:extLst>
  </p:cSld>
  <p:clrMapOvr>
    <a:masterClrMapping/>
  </p:clrMapOvr>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extLst>
      <p:ext uri="{BB962C8B-B14F-4D97-AF65-F5344CB8AC3E}">
        <p14:creationId xmlns:p14="http://schemas.microsoft.com/office/powerpoint/2010/main" xmlns="" val="1144885539"/>
      </p:ext>
    </p:extLst>
  </p:cSld>
  <p:clrMapOvr>
    <a:masterClrMapping/>
  </p:clrMapOvr>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extLst>
      <p:ext uri="{BB962C8B-B14F-4D97-AF65-F5344CB8AC3E}">
        <p14:creationId xmlns:p14="http://schemas.microsoft.com/office/powerpoint/2010/main" xmlns="" val="751491207"/>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extLst>
      <p:ext uri="{BB962C8B-B14F-4D97-AF65-F5344CB8AC3E}">
        <p14:creationId xmlns:p14="http://schemas.microsoft.com/office/powerpoint/2010/main" xmlns="" val="1147168835"/>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extLst>
      <p:ext uri="{BB962C8B-B14F-4D97-AF65-F5344CB8AC3E}">
        <p14:creationId xmlns:p14="http://schemas.microsoft.com/office/powerpoint/2010/main" xmlns="" val="3265552256"/>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extLst>
      <p:ext uri="{BB962C8B-B14F-4D97-AF65-F5344CB8AC3E}">
        <p14:creationId xmlns:p14="http://schemas.microsoft.com/office/powerpoint/2010/main" xmlns="" val="3229187066"/>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extLst>
      <p:ext uri="{BB962C8B-B14F-4D97-AF65-F5344CB8AC3E}">
        <p14:creationId xmlns:p14="http://schemas.microsoft.com/office/powerpoint/2010/main" xmlns="" val="971315236"/>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extLst>
      <p:ext uri="{BB962C8B-B14F-4D97-AF65-F5344CB8AC3E}">
        <p14:creationId xmlns:p14="http://schemas.microsoft.com/office/powerpoint/2010/main" xmlns="" val="607503445"/>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extLst>
      <p:ext uri="{BB962C8B-B14F-4D97-AF65-F5344CB8AC3E}">
        <p14:creationId xmlns:p14="http://schemas.microsoft.com/office/powerpoint/2010/main" xmlns="" val="536105468"/>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extLst>
      <p:ext uri="{BB962C8B-B14F-4D97-AF65-F5344CB8AC3E}">
        <p14:creationId xmlns:p14="http://schemas.microsoft.com/office/powerpoint/2010/main" xmlns="" val="424352002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extLst>
      <p:ext uri="{BB962C8B-B14F-4D97-AF65-F5344CB8AC3E}">
        <p14:creationId xmlns:p14="http://schemas.microsoft.com/office/powerpoint/2010/main" xmlns="" val="1569200134"/>
      </p:ext>
    </p:extLst>
  </p:cSld>
  <p:clrMapOvr>
    <a:masterClrMapping/>
  </p:clrMapOvr>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extLst>
      <p:ext uri="{BB962C8B-B14F-4D97-AF65-F5344CB8AC3E}">
        <p14:creationId xmlns:p14="http://schemas.microsoft.com/office/powerpoint/2010/main" xmlns="" val="346622617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格式2">
    <p:spTree>
      <p:nvGrpSpPr>
        <p:cNvPr id="1" name=""/>
        <p:cNvGrpSpPr/>
        <p:nvPr/>
      </p:nvGrpSpPr>
      <p:grpSpPr>
        <a:xfrm>
          <a:off x="0" y="0"/>
          <a:ext cx="0" cy="0"/>
          <a:chOff x="0" y="0"/>
          <a:chExt cx="0" cy="0"/>
        </a:xfrm>
      </p:grpSpPr>
      <p:sp>
        <p:nvSpPr>
          <p:cNvPr id="18" name="矩形 6">
            <a:extLst>
              <a:ext uri="{FF2B5EF4-FFF2-40B4-BE49-F238E27FC236}">
                <a16:creationId xmlns:a16="http://schemas.microsoft.com/office/drawing/2014/main" xmlns="" id="{33A7B541-75B7-9C4A-9785-F9C00D483A47}"/>
              </a:ext>
            </a:extLst>
          </p:cNvPr>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a:extLst>
              <a:ext uri="{FF2B5EF4-FFF2-40B4-BE49-F238E27FC236}">
                <a16:creationId xmlns:a16="http://schemas.microsoft.com/office/drawing/2014/main" xmlns="" id="{3321E111-BA94-7C4A-9F79-5B407CEA9C98}"/>
              </a:ext>
            </a:extLst>
          </p:cNvPr>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1" name="文本框 10">
            <a:extLst>
              <a:ext uri="{FF2B5EF4-FFF2-40B4-BE49-F238E27FC236}">
                <a16:creationId xmlns:a16="http://schemas.microsoft.com/office/drawing/2014/main" xmlns="" id="{6C655FE1-6ED6-EB4A-859E-CC3BA04678E9}"/>
              </a:ext>
            </a:extLst>
          </p:cNvPr>
          <p:cNvSpPr txBox="1"/>
          <p:nvPr userDrawn="1"/>
        </p:nvSpPr>
        <p:spPr>
          <a:xfrm>
            <a:off x="306997" y="116050"/>
            <a:ext cx="8216114" cy="584775"/>
          </a:xfrm>
          <a:prstGeom prst="rect">
            <a:avLst/>
          </a:prstGeom>
          <a:noFill/>
        </p:spPr>
        <p:txBody>
          <a:bodyPr wrap="square" rtlCol="0">
            <a:spAutoFit/>
          </a:bodyPr>
          <a:lstStyle/>
          <a:p>
            <a:r>
              <a:rPr lang="zh-CN" altLang="en-US" sz="3200" b="1" spc="200" baseline="0" dirty="0">
                <a:solidFill>
                  <a:schemeClr val="bg1"/>
                </a:solidFill>
                <a:latin typeface="Times New Roman" panose="02020603050405020304" pitchFamily="18" charset="0"/>
                <a:ea typeface="黑体" panose="02010609060101010101" pitchFamily="49" charset="-122"/>
                <a:sym typeface="宋体" panose="02010600030101010101" pitchFamily="2" charset="-122"/>
              </a:rPr>
              <a:t>第</a:t>
            </a:r>
            <a:r>
              <a:rPr lang="en-US" altLang="zh-CN" sz="32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18</a:t>
            </a:r>
            <a:r>
              <a:rPr lang="zh-CN" altLang="en-US" sz="32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讲  </a:t>
            </a:r>
            <a:r>
              <a:rPr lang="zh-CN" altLang="en-US" sz="28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基本实验操作</a:t>
            </a:r>
            <a:r>
              <a:rPr lang="en-US" altLang="zh-CN" sz="28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a:t>
            </a:r>
            <a:r>
              <a:rPr lang="zh-CN" altLang="en-US" sz="24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真题试做</a:t>
            </a:r>
            <a:endParaRPr kumimoji="1" lang="zh-CN" altLang="en-US" sz="2400" dirty="0"/>
          </a:p>
        </p:txBody>
      </p:sp>
    </p:spTree>
    <p:extLst>
      <p:ext uri="{BB962C8B-B14F-4D97-AF65-F5344CB8AC3E}">
        <p14:creationId xmlns:p14="http://schemas.microsoft.com/office/powerpoint/2010/main" xmlns="" val="560274387"/>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格式2">
    <p:spTree>
      <p:nvGrpSpPr>
        <p:cNvPr id="1" name=""/>
        <p:cNvGrpSpPr/>
        <p:nvPr/>
      </p:nvGrpSpPr>
      <p:grpSpPr>
        <a:xfrm>
          <a:off x="0" y="0"/>
          <a:ext cx="0" cy="0"/>
          <a:chOff x="0" y="0"/>
          <a:chExt cx="0" cy="0"/>
        </a:xfrm>
      </p:grpSpPr>
      <p:sp>
        <p:nvSpPr>
          <p:cNvPr id="18" name="矩形 6">
            <a:extLst>
              <a:ext uri="{FF2B5EF4-FFF2-40B4-BE49-F238E27FC236}">
                <a16:creationId xmlns:a16="http://schemas.microsoft.com/office/drawing/2014/main" xmlns="" id="{33A7B541-75B7-9C4A-9785-F9C00D483A47}"/>
              </a:ext>
            </a:extLst>
          </p:cNvPr>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a:extLst>
              <a:ext uri="{FF2B5EF4-FFF2-40B4-BE49-F238E27FC236}">
                <a16:creationId xmlns:a16="http://schemas.microsoft.com/office/drawing/2014/main" xmlns="" id="{3321E111-BA94-7C4A-9F79-5B407CEA9C98}"/>
              </a:ext>
            </a:extLst>
          </p:cNvPr>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1" name="文本框 10">
            <a:extLst>
              <a:ext uri="{FF2B5EF4-FFF2-40B4-BE49-F238E27FC236}">
                <a16:creationId xmlns:a16="http://schemas.microsoft.com/office/drawing/2014/main" xmlns="" id="{6C655FE1-6ED6-EB4A-859E-CC3BA04678E9}"/>
              </a:ext>
            </a:extLst>
          </p:cNvPr>
          <p:cNvSpPr txBox="1"/>
          <p:nvPr userDrawn="1"/>
        </p:nvSpPr>
        <p:spPr>
          <a:xfrm>
            <a:off x="306997" y="116050"/>
            <a:ext cx="8216114" cy="584775"/>
          </a:xfrm>
          <a:prstGeom prst="rect">
            <a:avLst/>
          </a:prstGeom>
          <a:noFill/>
        </p:spPr>
        <p:txBody>
          <a:bodyPr wrap="square" rtlCol="0">
            <a:spAutoFit/>
          </a:bodyPr>
          <a:lstStyle/>
          <a:p>
            <a:r>
              <a:rPr lang="zh-CN" altLang="en-US" sz="3200" b="1" spc="200" baseline="0" dirty="0">
                <a:solidFill>
                  <a:schemeClr val="bg1"/>
                </a:solidFill>
                <a:latin typeface="Times New Roman" panose="02020603050405020304" pitchFamily="18" charset="0"/>
                <a:ea typeface="黑体" panose="02010609060101010101" pitchFamily="49" charset="-122"/>
                <a:sym typeface="宋体" panose="02010600030101010101" pitchFamily="2" charset="-122"/>
              </a:rPr>
              <a:t>第</a:t>
            </a:r>
            <a:r>
              <a:rPr lang="en-US" altLang="zh-CN" sz="32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18</a:t>
            </a:r>
            <a:r>
              <a:rPr lang="zh-CN" altLang="en-US" sz="32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讲  </a:t>
            </a:r>
            <a:r>
              <a:rPr lang="zh-CN" altLang="en-US" sz="28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基本实验操作</a:t>
            </a:r>
            <a:r>
              <a:rPr lang="en-US" altLang="zh-CN" sz="28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a:t>
            </a:r>
            <a:r>
              <a:rPr lang="zh-CN" altLang="en-US" sz="24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考点梳理</a:t>
            </a:r>
            <a:endParaRPr kumimoji="1" lang="zh-CN" altLang="en-US" sz="2400" dirty="0"/>
          </a:p>
        </p:txBody>
      </p:sp>
    </p:spTree>
    <p:extLst>
      <p:ext uri="{BB962C8B-B14F-4D97-AF65-F5344CB8AC3E}">
        <p14:creationId xmlns:p14="http://schemas.microsoft.com/office/powerpoint/2010/main" xmlns="" val="193229374"/>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_格式2">
    <p:spTree>
      <p:nvGrpSpPr>
        <p:cNvPr id="1" name=""/>
        <p:cNvGrpSpPr/>
        <p:nvPr/>
      </p:nvGrpSpPr>
      <p:grpSpPr>
        <a:xfrm>
          <a:off x="0" y="0"/>
          <a:ext cx="0" cy="0"/>
          <a:chOff x="0" y="0"/>
          <a:chExt cx="0" cy="0"/>
        </a:xfrm>
      </p:grpSpPr>
      <p:sp>
        <p:nvSpPr>
          <p:cNvPr id="18" name="矩形 6">
            <a:extLst>
              <a:ext uri="{FF2B5EF4-FFF2-40B4-BE49-F238E27FC236}">
                <a16:creationId xmlns:a16="http://schemas.microsoft.com/office/drawing/2014/main" xmlns="" id="{33A7B541-75B7-9C4A-9785-F9C00D483A47}"/>
              </a:ext>
            </a:extLst>
          </p:cNvPr>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a:extLst>
              <a:ext uri="{FF2B5EF4-FFF2-40B4-BE49-F238E27FC236}">
                <a16:creationId xmlns:a16="http://schemas.microsoft.com/office/drawing/2014/main" xmlns="" id="{3321E111-BA94-7C4A-9F79-5B407CEA9C98}"/>
              </a:ext>
            </a:extLst>
          </p:cNvPr>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1" name="文本框 10">
            <a:extLst>
              <a:ext uri="{FF2B5EF4-FFF2-40B4-BE49-F238E27FC236}">
                <a16:creationId xmlns:a16="http://schemas.microsoft.com/office/drawing/2014/main" xmlns="" id="{6C655FE1-6ED6-EB4A-859E-CC3BA04678E9}"/>
              </a:ext>
            </a:extLst>
          </p:cNvPr>
          <p:cNvSpPr txBox="1"/>
          <p:nvPr userDrawn="1"/>
        </p:nvSpPr>
        <p:spPr>
          <a:xfrm>
            <a:off x="306997" y="116050"/>
            <a:ext cx="8216114" cy="584775"/>
          </a:xfrm>
          <a:prstGeom prst="rect">
            <a:avLst/>
          </a:prstGeom>
          <a:noFill/>
        </p:spPr>
        <p:txBody>
          <a:bodyPr wrap="square" rtlCol="0">
            <a:spAutoFit/>
          </a:bodyPr>
          <a:lstStyle/>
          <a:p>
            <a:r>
              <a:rPr lang="zh-CN" altLang="en-US" sz="3200" b="1" spc="200" baseline="0" dirty="0">
                <a:solidFill>
                  <a:schemeClr val="bg1"/>
                </a:solidFill>
                <a:latin typeface="Times New Roman" panose="02020603050405020304" pitchFamily="18" charset="0"/>
                <a:ea typeface="黑体" panose="02010609060101010101" pitchFamily="49" charset="-122"/>
                <a:sym typeface="宋体" panose="02010600030101010101" pitchFamily="2" charset="-122"/>
              </a:rPr>
              <a:t>第</a:t>
            </a:r>
            <a:r>
              <a:rPr lang="en-US" altLang="zh-CN" sz="32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18</a:t>
            </a:r>
            <a:r>
              <a:rPr lang="zh-CN" altLang="en-US" sz="32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讲  </a:t>
            </a:r>
            <a:r>
              <a:rPr lang="zh-CN" altLang="en-US" sz="28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基本实验操作</a:t>
            </a:r>
            <a:r>
              <a:rPr lang="en-US" altLang="zh-CN" sz="32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a:t>
            </a:r>
            <a:r>
              <a:rPr lang="zh-CN" altLang="en-US" sz="24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题型突破</a:t>
            </a:r>
            <a:endParaRPr kumimoji="1" lang="zh-CN" altLang="en-US" sz="2400" dirty="0"/>
          </a:p>
        </p:txBody>
      </p:sp>
    </p:spTree>
    <p:extLst>
      <p:ext uri="{BB962C8B-B14F-4D97-AF65-F5344CB8AC3E}">
        <p14:creationId xmlns:p14="http://schemas.microsoft.com/office/powerpoint/2010/main" xmlns="" val="3265596782"/>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3.xml"/><Relationship Id="rId13" Type="http://schemas.openxmlformats.org/officeDocument/2006/relationships/theme" Target="../theme/theme2.xml"/><Relationship Id="rId3" Type="http://schemas.openxmlformats.org/officeDocument/2006/relationships/slideLayout" Target="../slideLayouts/slideLayout18.xml"/><Relationship Id="rId7" Type="http://schemas.openxmlformats.org/officeDocument/2006/relationships/slideLayout" Target="../slideLayouts/slideLayout22.xml"/><Relationship Id="rId12" Type="http://schemas.openxmlformats.org/officeDocument/2006/relationships/slideLayout" Target="../slideLayouts/slideLayout27.xml"/><Relationship Id="rId2" Type="http://schemas.openxmlformats.org/officeDocument/2006/relationships/slideLayout" Target="../slideLayouts/slideLayout17.xml"/><Relationship Id="rId1" Type="http://schemas.openxmlformats.org/officeDocument/2006/relationships/slideLayout" Target="../slideLayouts/slideLayout16.xml"/><Relationship Id="rId6" Type="http://schemas.openxmlformats.org/officeDocument/2006/relationships/slideLayout" Target="../slideLayouts/slideLayout21.xml"/><Relationship Id="rId11" Type="http://schemas.openxmlformats.org/officeDocument/2006/relationships/slideLayout" Target="../slideLayouts/slideLayout26.xml"/><Relationship Id="rId5" Type="http://schemas.openxmlformats.org/officeDocument/2006/relationships/slideLayout" Target="../slideLayouts/slideLayout20.xml"/><Relationship Id="rId10" Type="http://schemas.openxmlformats.org/officeDocument/2006/relationships/slideLayout" Target="../slideLayouts/slideLayout25.xml"/><Relationship Id="rId4" Type="http://schemas.openxmlformats.org/officeDocument/2006/relationships/slideLayout" Target="../slideLayouts/slideLayout19.xml"/><Relationship Id="rId9" Type="http://schemas.openxmlformats.org/officeDocument/2006/relationships/slideLayout" Target="../slideLayouts/slideLayout24.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5.xml"/><Relationship Id="rId3" Type="http://schemas.openxmlformats.org/officeDocument/2006/relationships/slideLayout" Target="../slideLayouts/slideLayout30.xml"/><Relationship Id="rId7" Type="http://schemas.openxmlformats.org/officeDocument/2006/relationships/slideLayout" Target="../slideLayouts/slideLayout34.xml"/><Relationship Id="rId12" Type="http://schemas.openxmlformats.org/officeDocument/2006/relationships/theme" Target="../theme/theme3.xml"/><Relationship Id="rId2" Type="http://schemas.openxmlformats.org/officeDocument/2006/relationships/slideLayout" Target="../slideLayouts/slideLayout29.xml"/><Relationship Id="rId1" Type="http://schemas.openxmlformats.org/officeDocument/2006/relationships/slideLayout" Target="../slideLayouts/slideLayout28.xml"/><Relationship Id="rId6" Type="http://schemas.openxmlformats.org/officeDocument/2006/relationships/slideLayout" Target="../slideLayouts/slideLayout33.xml"/><Relationship Id="rId11" Type="http://schemas.openxmlformats.org/officeDocument/2006/relationships/slideLayout" Target="../slideLayouts/slideLayout38.xml"/><Relationship Id="rId5" Type="http://schemas.openxmlformats.org/officeDocument/2006/relationships/slideLayout" Target="../slideLayouts/slideLayout32.xml"/><Relationship Id="rId10" Type="http://schemas.openxmlformats.org/officeDocument/2006/relationships/slideLayout" Target="../slideLayouts/slideLayout37.xml"/><Relationship Id="rId4" Type="http://schemas.openxmlformats.org/officeDocument/2006/relationships/slideLayout" Target="../slideLayouts/slideLayout31.xml"/><Relationship Id="rId9" Type="http://schemas.openxmlformats.org/officeDocument/2006/relationships/slideLayout" Target="../slideLayouts/slideLayout36.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6.xml"/><Relationship Id="rId3" Type="http://schemas.openxmlformats.org/officeDocument/2006/relationships/slideLayout" Target="../slideLayouts/slideLayout41.xml"/><Relationship Id="rId7" Type="http://schemas.openxmlformats.org/officeDocument/2006/relationships/slideLayout" Target="../slideLayouts/slideLayout45.xml"/><Relationship Id="rId12" Type="http://schemas.openxmlformats.org/officeDocument/2006/relationships/theme" Target="../theme/theme4.xml"/><Relationship Id="rId2" Type="http://schemas.openxmlformats.org/officeDocument/2006/relationships/slideLayout" Target="../slideLayouts/slideLayout40.xml"/><Relationship Id="rId1" Type="http://schemas.openxmlformats.org/officeDocument/2006/relationships/slideLayout" Target="../slideLayouts/slideLayout39.xml"/><Relationship Id="rId6" Type="http://schemas.openxmlformats.org/officeDocument/2006/relationships/slideLayout" Target="../slideLayouts/slideLayout44.xml"/><Relationship Id="rId11" Type="http://schemas.openxmlformats.org/officeDocument/2006/relationships/slideLayout" Target="../slideLayouts/slideLayout49.xml"/><Relationship Id="rId5" Type="http://schemas.openxmlformats.org/officeDocument/2006/relationships/slideLayout" Target="../slideLayouts/slideLayout43.xml"/><Relationship Id="rId10" Type="http://schemas.openxmlformats.org/officeDocument/2006/relationships/slideLayout" Target="../slideLayouts/slideLayout48.xml"/><Relationship Id="rId4" Type="http://schemas.openxmlformats.org/officeDocument/2006/relationships/slideLayout" Target="../slideLayouts/slideLayout42.xml"/><Relationship Id="rId9" Type="http://schemas.openxmlformats.org/officeDocument/2006/relationships/slideLayout" Target="../slideLayouts/slideLayout47.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7.xml"/><Relationship Id="rId3" Type="http://schemas.openxmlformats.org/officeDocument/2006/relationships/slideLayout" Target="../slideLayouts/slideLayout52.xml"/><Relationship Id="rId7" Type="http://schemas.openxmlformats.org/officeDocument/2006/relationships/slideLayout" Target="../slideLayouts/slideLayout56.xml"/><Relationship Id="rId12" Type="http://schemas.openxmlformats.org/officeDocument/2006/relationships/theme" Target="../theme/theme5.xml"/><Relationship Id="rId2" Type="http://schemas.openxmlformats.org/officeDocument/2006/relationships/slideLayout" Target="../slideLayouts/slideLayout51.xml"/><Relationship Id="rId1" Type="http://schemas.openxmlformats.org/officeDocument/2006/relationships/slideLayout" Target="../slideLayouts/slideLayout50.xml"/><Relationship Id="rId6" Type="http://schemas.openxmlformats.org/officeDocument/2006/relationships/slideLayout" Target="../slideLayouts/slideLayout55.xml"/><Relationship Id="rId11" Type="http://schemas.openxmlformats.org/officeDocument/2006/relationships/slideLayout" Target="../slideLayouts/slideLayout60.xml"/><Relationship Id="rId5" Type="http://schemas.openxmlformats.org/officeDocument/2006/relationships/slideLayout" Target="../slideLayouts/slideLayout54.xml"/><Relationship Id="rId10" Type="http://schemas.openxmlformats.org/officeDocument/2006/relationships/slideLayout" Target="../slideLayouts/slideLayout59.xml"/><Relationship Id="rId4" Type="http://schemas.openxmlformats.org/officeDocument/2006/relationships/slideLayout" Target="../slideLayouts/slideLayout53.xml"/><Relationship Id="rId9" Type="http://schemas.openxmlformats.org/officeDocument/2006/relationships/slideLayout" Target="../slideLayouts/slideLayout5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C84E160-B4F7-47A8-BBC1-EFA483B035A3}" type="slidenum">
              <a:rPr lang="zh-CN" altLang="en-US" smtClean="0"/>
              <a:pPr/>
              <a:t>‹#›</a:t>
            </a:fld>
            <a:endParaRPr lang="zh-CN" altLang="en-US"/>
          </a:p>
        </p:txBody>
      </p:sp>
    </p:spTree>
    <p:extLst>
      <p:ext uri="{BB962C8B-B14F-4D97-AF65-F5344CB8AC3E}">
        <p14:creationId xmlns:p14="http://schemas.microsoft.com/office/powerpoint/2010/main" xmlns="" val="107644558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86" r:id="rId8"/>
    <p:sldLayoutId id="2147483687" r:id="rId9"/>
    <p:sldLayoutId id="2147483673" r:id="rId10"/>
    <p:sldLayoutId id="2147483672" r:id="rId11"/>
    <p:sldLayoutId id="2147483656" r:id="rId12"/>
    <p:sldLayoutId id="2147483657" r:id="rId13"/>
    <p:sldLayoutId id="2147483658" r:id="rId14"/>
    <p:sldLayoutId id="2147483659" r:id="rId1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600200"/>
            <a:ext cx="109728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09600" y="6356350"/>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ABD6770-F12A-4668-A497-4FD6286F27AA}" type="datetimeFigureOut">
              <a:rPr lang="zh-CN" altLang="en-US" smtClean="0"/>
              <a:pPr/>
              <a:t>2022/2/25</a:t>
            </a:fld>
            <a:endParaRPr lang="zh-CN" altLang="en-US"/>
          </a:p>
        </p:txBody>
      </p:sp>
      <p:sp>
        <p:nvSpPr>
          <p:cNvPr id="5" name="页脚占位符 4"/>
          <p:cNvSpPr>
            <a:spLocks noGrp="1"/>
          </p:cNvSpPr>
          <p:nvPr>
            <p:ph type="ftr" sz="quarter" idx="3"/>
          </p:nvPr>
        </p:nvSpPr>
        <p:spPr>
          <a:xfrm>
            <a:off x="4165600" y="6356350"/>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7600" y="6356350"/>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30B2D5F-8654-4CDB-BA1E-B5978AFD89EC}" type="slidenum">
              <a:rPr lang="zh-CN" altLang="en-US" smtClean="0"/>
              <a:pPr/>
              <a:t>‹#›</a:t>
            </a:fld>
            <a:endParaRPr lang="zh-CN" altLang="en-US"/>
          </a:p>
        </p:txBody>
      </p:sp>
    </p:spTree>
    <p:extLst>
      <p:ext uri="{BB962C8B-B14F-4D97-AF65-F5344CB8AC3E}">
        <p14:creationId xmlns:p14="http://schemas.microsoft.com/office/powerpoint/2010/main" xmlns="" val="581808262"/>
      </p:ext>
    </p:extLst>
  </p:cSld>
  <p:clrMap bg1="lt1" tx1="dk1" bg2="lt2" tx2="dk2" accent1="accent1" accent2="accent2" accent3="accent3" accent4="accent4" accent5="accent5" accent6="accent6" hlink="hlink" folHlink="folHlink"/>
  <p:sldLayoutIdLst>
    <p:sldLayoutId id="2147483701" r:id="rId1"/>
    <p:sldLayoutId id="2147483702" r:id="rId2"/>
    <p:sldLayoutId id="2147483703" r:id="rId3"/>
    <p:sldLayoutId id="2147483704" r:id="rId4"/>
    <p:sldLayoutId id="2147483705" r:id="rId5"/>
    <p:sldLayoutId id="2147483706" r:id="rId6"/>
    <p:sldLayoutId id="2147483707" r:id="rId7"/>
    <p:sldLayoutId id="2147483708" r:id="rId8"/>
    <p:sldLayoutId id="2147483709" r:id="rId9"/>
    <p:sldLayoutId id="2147483710" r:id="rId10"/>
    <p:sldLayoutId id="2147483711" r:id="rId11"/>
    <p:sldLayoutId id="2147483712"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600200"/>
            <a:ext cx="109728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09600" y="6356350"/>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DFCD92-1A31-4246-9381-754C8F6EF5D5}" type="datetimeFigureOut">
              <a:rPr lang="zh-CN" altLang="en-US" smtClean="0"/>
              <a:pPr/>
              <a:t>2022/2/25</a:t>
            </a:fld>
            <a:endParaRPr lang="zh-CN" altLang="en-US"/>
          </a:p>
        </p:txBody>
      </p:sp>
      <p:sp>
        <p:nvSpPr>
          <p:cNvPr id="5" name="页脚占位符 4"/>
          <p:cNvSpPr>
            <a:spLocks noGrp="1"/>
          </p:cNvSpPr>
          <p:nvPr>
            <p:ph type="ftr" sz="quarter" idx="3"/>
          </p:nvPr>
        </p:nvSpPr>
        <p:spPr>
          <a:xfrm>
            <a:off x="4165600" y="6356350"/>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7600" y="6356350"/>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8117E95-8EF2-4478-B9B4-806E23A8539B}" type="slidenum">
              <a:rPr lang="zh-CN" altLang="en-US" smtClean="0"/>
              <a:pPr/>
              <a:t>‹#›</a:t>
            </a:fld>
            <a:endParaRPr lang="zh-CN" altLang="en-US"/>
          </a:p>
        </p:txBody>
      </p:sp>
    </p:spTree>
    <p:extLst>
      <p:ext uri="{BB962C8B-B14F-4D97-AF65-F5344CB8AC3E}">
        <p14:creationId xmlns:p14="http://schemas.microsoft.com/office/powerpoint/2010/main" xmlns="" val="1427636030"/>
      </p:ext>
    </p:extLst>
  </p:cSld>
  <p:clrMap bg1="lt1" tx1="dk1" bg2="lt2" tx2="dk2" accent1="accent1" accent2="accent2" accent3="accent3" accent4="accent4" accent5="accent5" accent6="accent6" hlink="hlink" folHlink="folHlink"/>
  <p:sldLayoutIdLst>
    <p:sldLayoutId id="2147483689" r:id="rId1"/>
    <p:sldLayoutId id="2147483690" r:id="rId2"/>
    <p:sldLayoutId id="2147483691" r:id="rId3"/>
    <p:sldLayoutId id="2147483692" r:id="rId4"/>
    <p:sldLayoutId id="2147483693" r:id="rId5"/>
    <p:sldLayoutId id="2147483694" r:id="rId6"/>
    <p:sldLayoutId id="2147483695" r:id="rId7"/>
    <p:sldLayoutId id="2147483696" r:id="rId8"/>
    <p:sldLayoutId id="2147483697" r:id="rId9"/>
    <p:sldLayoutId id="2147483698" r:id="rId10"/>
    <p:sldLayoutId id="214748369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D230142-2C7A-4DF6-A00E-299AD89B71E4}" type="datetimeFigureOut">
              <a:rPr lang="zh-CN" altLang="en-US" smtClean="0"/>
              <a:pPr/>
              <a:t>2022/2/25</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FB200DF-8F23-4D63-BD48-B4C00360F1DF}" type="slidenum">
              <a:rPr lang="zh-CN" altLang="en-US" smtClean="0"/>
              <a:pPr/>
              <a:t>‹#›</a:t>
            </a:fld>
            <a:endParaRPr lang="zh-CN" altLang="en-US"/>
          </a:p>
        </p:txBody>
      </p:sp>
    </p:spTree>
    <p:extLst>
      <p:ext uri="{BB962C8B-B14F-4D97-AF65-F5344CB8AC3E}">
        <p14:creationId xmlns:p14="http://schemas.microsoft.com/office/powerpoint/2010/main" xmlns="" val="2045784535"/>
      </p:ext>
    </p:extLst>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C84E160-B4F7-47A8-BBC1-EFA483B035A3}" type="slidenum">
              <a:rPr lang="zh-CN" altLang="en-US" smtClean="0"/>
              <a:pPr/>
              <a:t>‹#›</a:t>
            </a:fld>
            <a:endParaRPr lang="zh-CN" altLang="en-US"/>
          </a:p>
        </p:txBody>
      </p:sp>
    </p:spTree>
    <p:extLst>
      <p:ext uri="{BB962C8B-B14F-4D97-AF65-F5344CB8AC3E}">
        <p14:creationId xmlns:p14="http://schemas.microsoft.com/office/powerpoint/2010/main" xmlns="" val="421401869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slide" Target="slide3.xml"/><Relationship Id="rId3" Type="http://schemas.openxmlformats.org/officeDocument/2006/relationships/tags" Target="../tags/tag3.xml"/><Relationship Id="rId7" Type="http://schemas.openxmlformats.org/officeDocument/2006/relationships/slideLayout" Target="../slideLayouts/slideLayout45.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slide" Target="slide62.xml"/><Relationship Id="rId5" Type="http://schemas.openxmlformats.org/officeDocument/2006/relationships/tags" Target="../tags/tag5.xml"/><Relationship Id="rId10" Type="http://schemas.openxmlformats.org/officeDocument/2006/relationships/slide" Target="slide21.xml"/><Relationship Id="rId4" Type="http://schemas.openxmlformats.org/officeDocument/2006/relationships/tags" Target="../tags/tag4.xml"/><Relationship Id="rId9" Type="http://schemas.openxmlformats.org/officeDocument/2006/relationships/slide" Target="slide2.xml"/></Relationships>
</file>

<file path=ppt/slides/_rels/slide10.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6.jpeg"/></Relationships>
</file>

<file path=ppt/slides/_rels/slide11.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9.xml"/><Relationship Id="rId1" Type="http://schemas.openxmlformats.org/officeDocument/2006/relationships/slideLayout" Target="../slideLayouts/slideLayout7.xml"/><Relationship Id="rId5" Type="http://schemas.openxmlformats.org/officeDocument/2006/relationships/image" Target="../media/image8.jpeg"/><Relationship Id="rId4" Type="http://schemas.openxmlformats.org/officeDocument/2006/relationships/image" Target="../media/image7.jpeg"/></Relationships>
</file>

<file path=ppt/slides/_rels/slide12.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openxmlformats.org/officeDocument/2006/relationships/image" Target="../media/image9.jpeg"/></Relationships>
</file>

<file path=ppt/slides/_rels/slide13.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13.xml"/><Relationship Id="rId1" Type="http://schemas.openxmlformats.org/officeDocument/2006/relationships/slideLayout" Target="../slideLayouts/slideLayout7.xml"/><Relationship Id="rId4" Type="http://schemas.openxmlformats.org/officeDocument/2006/relationships/image" Target="../media/image10.jpeg"/></Relationships>
</file>

<file path=ppt/slides/_rels/slide16.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14.xml"/><Relationship Id="rId1" Type="http://schemas.openxmlformats.org/officeDocument/2006/relationships/slideLayout" Target="../slideLayouts/slideLayout7.xml"/><Relationship Id="rId5" Type="http://schemas.openxmlformats.org/officeDocument/2006/relationships/image" Target="../media/image12.jpeg"/><Relationship Id="rId4" Type="http://schemas.openxmlformats.org/officeDocument/2006/relationships/image" Target="../media/image11.jpeg"/></Relationships>
</file>

<file path=ppt/slides/_rels/slide17.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15.xml"/><Relationship Id="rId1" Type="http://schemas.openxmlformats.org/officeDocument/2006/relationships/slideLayout" Target="../slideLayouts/slideLayout7.xml"/><Relationship Id="rId4" Type="http://schemas.openxmlformats.org/officeDocument/2006/relationships/image" Target="../media/image13.jpeg"/></Relationships>
</file>

<file path=ppt/slides/_rels/slide18.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16.xml"/><Relationship Id="rId1" Type="http://schemas.openxmlformats.org/officeDocument/2006/relationships/slideLayout" Target="../slideLayouts/slideLayout7.xml"/><Relationship Id="rId4" Type="http://schemas.openxmlformats.org/officeDocument/2006/relationships/image" Target="../media/image14.jpeg"/></Relationships>
</file>

<file path=ppt/slides/_rels/slide19.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17.xml"/><Relationship Id="rId1" Type="http://schemas.openxmlformats.org/officeDocument/2006/relationships/slideLayout" Target="../slideLayouts/slideLayout7.xml"/><Relationship Id="rId4" Type="http://schemas.openxmlformats.org/officeDocument/2006/relationships/image" Target="../media/image15.jpeg"/></Relationships>
</file>

<file path=ppt/slides/_rels/slide2.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3.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18.xml"/><Relationship Id="rId1" Type="http://schemas.openxmlformats.org/officeDocument/2006/relationships/slideLayout" Target="../slideLayouts/slideLayout7.xml"/><Relationship Id="rId4" Type="http://schemas.openxmlformats.org/officeDocument/2006/relationships/image" Target="../media/image16.jpeg"/></Relationships>
</file>

<file path=ppt/slides/_rels/slide21.xml.rels><?xml version="1.0" encoding="UTF-8" standalone="yes"?>
<Relationships xmlns="http://schemas.openxmlformats.org/package/2006/relationships"><Relationship Id="rId2" Type="http://schemas.openxmlformats.org/officeDocument/2006/relationships/slide" Target="slide22.xml"/><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19.xml"/><Relationship Id="rId7" Type="http://schemas.openxmlformats.org/officeDocument/2006/relationships/image" Target="../media/image19.jpeg"/><Relationship Id="rId2" Type="http://schemas.openxmlformats.org/officeDocument/2006/relationships/slideLayout" Target="../slideLayouts/slideLayout8.xml"/><Relationship Id="rId1" Type="http://schemas.openxmlformats.org/officeDocument/2006/relationships/tags" Target="../tags/tag11.xml"/><Relationship Id="rId6" Type="http://schemas.openxmlformats.org/officeDocument/2006/relationships/image" Target="../media/image18.jpeg"/><Relationship Id="rId5" Type="http://schemas.openxmlformats.org/officeDocument/2006/relationships/image" Target="../media/image17.jpeg"/><Relationship Id="rId4" Type="http://schemas.openxmlformats.org/officeDocument/2006/relationships/slide" Target="slide21.xml"/></Relationships>
</file>

<file path=ppt/slides/_rels/slide23.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notesSlide" Target="../notesSlides/notesSlide20.xml"/><Relationship Id="rId1" Type="http://schemas.openxmlformats.org/officeDocument/2006/relationships/slideLayout" Target="../slideLayouts/slideLayout8.xml"/><Relationship Id="rId6" Type="http://schemas.openxmlformats.org/officeDocument/2006/relationships/image" Target="../media/image22.jpeg"/><Relationship Id="rId5" Type="http://schemas.openxmlformats.org/officeDocument/2006/relationships/image" Target="../media/image21.jpeg"/><Relationship Id="rId4" Type="http://schemas.openxmlformats.org/officeDocument/2006/relationships/image" Target="../media/image20.jpeg"/></Relationships>
</file>

<file path=ppt/slides/_rels/slide24.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notesSlide" Target="../notesSlides/notesSlide21.xml"/><Relationship Id="rId1" Type="http://schemas.openxmlformats.org/officeDocument/2006/relationships/slideLayout" Target="../slideLayouts/slideLayout8.xml"/><Relationship Id="rId6" Type="http://schemas.openxmlformats.org/officeDocument/2006/relationships/image" Target="../media/image25.jpeg"/><Relationship Id="rId5" Type="http://schemas.openxmlformats.org/officeDocument/2006/relationships/image" Target="../media/image24.jpeg"/><Relationship Id="rId4" Type="http://schemas.openxmlformats.org/officeDocument/2006/relationships/image" Target="../media/image23.jpeg"/></Relationships>
</file>

<file path=ppt/slides/_rels/slide25.xml.rels><?xml version="1.0" encoding="UTF-8" standalone="yes"?>
<Relationships xmlns="http://schemas.openxmlformats.org/package/2006/relationships"><Relationship Id="rId3" Type="http://schemas.openxmlformats.org/officeDocument/2006/relationships/slide" Target="slide21.xml"/><Relationship Id="rId7" Type="http://schemas.openxmlformats.org/officeDocument/2006/relationships/image" Target="../media/image29.jpeg"/><Relationship Id="rId2" Type="http://schemas.openxmlformats.org/officeDocument/2006/relationships/notesSlide" Target="../notesSlides/notesSlide22.xml"/><Relationship Id="rId1" Type="http://schemas.openxmlformats.org/officeDocument/2006/relationships/slideLayout" Target="../slideLayouts/slideLayout8.xml"/><Relationship Id="rId6" Type="http://schemas.openxmlformats.org/officeDocument/2006/relationships/image" Target="../media/image28.jpeg"/><Relationship Id="rId5" Type="http://schemas.openxmlformats.org/officeDocument/2006/relationships/image" Target="../media/image27.jpeg"/><Relationship Id="rId4" Type="http://schemas.openxmlformats.org/officeDocument/2006/relationships/image" Target="../media/image26.jpeg"/></Relationships>
</file>

<file path=ppt/slides/_rels/slide26.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notesSlide" Target="../notesSlides/notesSlide23.xml"/><Relationship Id="rId1" Type="http://schemas.openxmlformats.org/officeDocument/2006/relationships/slideLayout" Target="../slideLayouts/slideLayout8.xml"/><Relationship Id="rId5" Type="http://schemas.openxmlformats.org/officeDocument/2006/relationships/image" Target="../media/image31.jpeg"/><Relationship Id="rId4" Type="http://schemas.openxmlformats.org/officeDocument/2006/relationships/image" Target="../media/image30.jpeg"/></Relationships>
</file>

<file path=ppt/slides/_rels/slide27.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notesSlide" Target="../notesSlides/notesSlide24.xml"/><Relationship Id="rId1" Type="http://schemas.openxmlformats.org/officeDocument/2006/relationships/slideLayout" Target="../slideLayouts/slideLayout8.xml"/><Relationship Id="rId6" Type="http://schemas.openxmlformats.org/officeDocument/2006/relationships/image" Target="../media/image34.jpeg"/><Relationship Id="rId5" Type="http://schemas.openxmlformats.org/officeDocument/2006/relationships/image" Target="../media/image33.jpeg"/><Relationship Id="rId4" Type="http://schemas.openxmlformats.org/officeDocument/2006/relationships/image" Target="../media/image32.jpeg"/></Relationships>
</file>

<file path=ppt/slides/_rels/slide28.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notesSlide" Target="../notesSlides/notesSlide25.xml"/><Relationship Id="rId1" Type="http://schemas.openxmlformats.org/officeDocument/2006/relationships/slideLayout" Target="../slideLayouts/slideLayout8.xml"/><Relationship Id="rId6" Type="http://schemas.openxmlformats.org/officeDocument/2006/relationships/image" Target="../media/image37.jpeg"/><Relationship Id="rId5" Type="http://schemas.openxmlformats.org/officeDocument/2006/relationships/image" Target="../media/image36.jpeg"/><Relationship Id="rId4" Type="http://schemas.openxmlformats.org/officeDocument/2006/relationships/image" Target="../media/image35.jpeg"/></Relationships>
</file>

<file path=ppt/slides/_rels/slide29.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notesSlide" Target="../notesSlides/notesSlide26.xml"/><Relationship Id="rId1" Type="http://schemas.openxmlformats.org/officeDocument/2006/relationships/slideLayout" Target="../slideLayouts/slideLayout8.xml"/><Relationship Id="rId5" Type="http://schemas.openxmlformats.org/officeDocument/2006/relationships/image" Target="../media/image39.jpeg"/><Relationship Id="rId4" Type="http://schemas.openxmlformats.org/officeDocument/2006/relationships/image" Target="../media/image38.jpe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image" Target="../media/image1.jpeg"/><Relationship Id="rId2" Type="http://schemas.openxmlformats.org/officeDocument/2006/relationships/tags" Target="../tags/tag8.xml"/><Relationship Id="rId1" Type="http://schemas.openxmlformats.org/officeDocument/2006/relationships/tags" Target="../tags/tag7.xml"/><Relationship Id="rId6" Type="http://schemas.openxmlformats.org/officeDocument/2006/relationships/slide" Target="slide2.xml"/><Relationship Id="rId5" Type="http://schemas.openxmlformats.org/officeDocument/2006/relationships/slide" Target="slide3.xml"/><Relationship Id="rId4" Type="http://schemas.openxmlformats.org/officeDocument/2006/relationships/notesSlide" Target="../notesSlides/notesSlide1.xml"/></Relationships>
</file>

<file path=ppt/slides/_rels/slide30.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notesSlide" Target="../notesSlides/notesSlide27.xml"/><Relationship Id="rId1" Type="http://schemas.openxmlformats.org/officeDocument/2006/relationships/slideLayout" Target="../slideLayouts/slideLayout8.xml"/><Relationship Id="rId6" Type="http://schemas.openxmlformats.org/officeDocument/2006/relationships/image" Target="../media/image42.jpeg"/><Relationship Id="rId5" Type="http://schemas.openxmlformats.org/officeDocument/2006/relationships/image" Target="../media/image41.jpeg"/><Relationship Id="rId4" Type="http://schemas.openxmlformats.org/officeDocument/2006/relationships/image" Target="../media/image40.jpeg"/></Relationships>
</file>

<file path=ppt/slides/_rels/slide31.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notesSlide" Target="../notesSlides/notesSlide28.xml"/><Relationship Id="rId1" Type="http://schemas.openxmlformats.org/officeDocument/2006/relationships/slideLayout" Target="../slideLayouts/slideLayout8.xml"/></Relationships>
</file>

<file path=ppt/slides/_rels/slide32.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slide" Target="slide21.xml"/><Relationship Id="rId1" Type="http://schemas.openxmlformats.org/officeDocument/2006/relationships/slideLayout" Target="../slideLayouts/slideLayout8.xml"/></Relationships>
</file>

<file path=ppt/slides/_rels/slide33.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slide" Target="slide21.xml"/><Relationship Id="rId1" Type="http://schemas.openxmlformats.org/officeDocument/2006/relationships/slideLayout" Target="../slideLayouts/slideLayout8.xml"/><Relationship Id="rId4" Type="http://schemas.openxmlformats.org/officeDocument/2006/relationships/image" Target="../media/image45.jpeg"/></Relationships>
</file>

<file path=ppt/slides/_rels/slide34.xml.rels><?xml version="1.0" encoding="UTF-8" standalone="yes"?>
<Relationships xmlns="http://schemas.openxmlformats.org/package/2006/relationships"><Relationship Id="rId2" Type="http://schemas.openxmlformats.org/officeDocument/2006/relationships/slide" Target="slide21.xml"/><Relationship Id="rId1" Type="http://schemas.openxmlformats.org/officeDocument/2006/relationships/slideLayout" Target="../slideLayouts/slideLayout8.xml"/></Relationships>
</file>

<file path=ppt/slides/_rels/slide35.xml.rels><?xml version="1.0" encoding="UTF-8" standalone="yes"?>
<Relationships xmlns="http://schemas.openxmlformats.org/package/2006/relationships"><Relationship Id="rId2" Type="http://schemas.openxmlformats.org/officeDocument/2006/relationships/slide" Target="slide21.xml"/><Relationship Id="rId1" Type="http://schemas.openxmlformats.org/officeDocument/2006/relationships/slideLayout" Target="../slideLayouts/slideLayout8.xml"/></Relationships>
</file>

<file path=ppt/slides/_rels/slide36.xml.rels><?xml version="1.0" encoding="UTF-8" standalone="yes"?>
<Relationships xmlns="http://schemas.openxmlformats.org/package/2006/relationships"><Relationship Id="rId2" Type="http://schemas.openxmlformats.org/officeDocument/2006/relationships/slide" Target="slide21.xml"/><Relationship Id="rId1" Type="http://schemas.openxmlformats.org/officeDocument/2006/relationships/slideLayout" Target="../slideLayouts/slideLayout8.xml"/></Relationships>
</file>

<file path=ppt/slides/_rels/slide37.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slide" Target="slide21.xml"/><Relationship Id="rId1" Type="http://schemas.openxmlformats.org/officeDocument/2006/relationships/slideLayout" Target="../slideLayouts/slideLayout8.xml"/></Relationships>
</file>

<file path=ppt/slides/_rels/slide38.xml.rels><?xml version="1.0" encoding="UTF-8" standalone="yes"?>
<Relationships xmlns="http://schemas.openxmlformats.org/package/2006/relationships"><Relationship Id="rId2" Type="http://schemas.openxmlformats.org/officeDocument/2006/relationships/slide" Target="slide21.xml"/><Relationship Id="rId1" Type="http://schemas.openxmlformats.org/officeDocument/2006/relationships/slideLayout" Target="../slideLayouts/slideLayout8.xml"/></Relationships>
</file>

<file path=ppt/slides/_rels/slide39.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slide" Target="slide21.xml"/><Relationship Id="rId1" Type="http://schemas.openxmlformats.org/officeDocument/2006/relationships/slideLayout" Target="../slideLayouts/slideLayout8.xml"/><Relationship Id="rId4" Type="http://schemas.openxmlformats.org/officeDocument/2006/relationships/image" Target="../media/image48.jpeg"/></Relationships>
</file>

<file path=ppt/slides/_rels/slide4.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slide" Target="slide21.xml"/><Relationship Id="rId1" Type="http://schemas.openxmlformats.org/officeDocument/2006/relationships/slideLayout" Target="../slideLayouts/slideLayout8.xml"/></Relationships>
</file>

<file path=ppt/slides/_rels/slide41.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slide" Target="slide21.xml"/><Relationship Id="rId1" Type="http://schemas.openxmlformats.org/officeDocument/2006/relationships/slideLayout" Target="../slideLayouts/slideLayout8.xml"/></Relationships>
</file>

<file path=ppt/slides/_rels/slide42.xml.rels><?xml version="1.0" encoding="UTF-8" standalone="yes"?>
<Relationships xmlns="http://schemas.openxmlformats.org/package/2006/relationships"><Relationship Id="rId2" Type="http://schemas.openxmlformats.org/officeDocument/2006/relationships/slide" Target="slide21.xml"/><Relationship Id="rId1" Type="http://schemas.openxmlformats.org/officeDocument/2006/relationships/slideLayout" Target="../slideLayouts/slideLayout8.xml"/></Relationships>
</file>

<file path=ppt/slides/_rels/slide43.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notesSlide" Target="../notesSlides/notesSlide29.xml"/><Relationship Id="rId1" Type="http://schemas.openxmlformats.org/officeDocument/2006/relationships/slideLayout" Target="../slideLayouts/slideLayout8.xml"/><Relationship Id="rId5" Type="http://schemas.openxmlformats.org/officeDocument/2006/relationships/image" Target="../media/image52.jpeg"/><Relationship Id="rId4" Type="http://schemas.openxmlformats.org/officeDocument/2006/relationships/image" Target="../media/image51.jpeg"/></Relationships>
</file>

<file path=ppt/slides/_rels/slide44.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notesSlide" Target="../notesSlides/notesSlide30.xml"/><Relationship Id="rId1" Type="http://schemas.openxmlformats.org/officeDocument/2006/relationships/slideLayout" Target="../slideLayouts/slideLayout8.xml"/></Relationships>
</file>

<file path=ppt/slides/_rels/slide45.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notesSlide" Target="../notesSlides/notesSlide31.xml"/><Relationship Id="rId1" Type="http://schemas.openxmlformats.org/officeDocument/2006/relationships/slideLayout" Target="../slideLayouts/slideLayout8.xml"/><Relationship Id="rId5" Type="http://schemas.openxmlformats.org/officeDocument/2006/relationships/image" Target="../media/image54.jpeg"/><Relationship Id="rId4" Type="http://schemas.openxmlformats.org/officeDocument/2006/relationships/image" Target="../media/image53.png"/></Relationships>
</file>

<file path=ppt/slides/_rels/slide46.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notesSlide" Target="../notesSlides/notesSlide32.xml"/><Relationship Id="rId1" Type="http://schemas.openxmlformats.org/officeDocument/2006/relationships/slideLayout" Target="../slideLayouts/slideLayout8.xml"/><Relationship Id="rId4" Type="http://schemas.openxmlformats.org/officeDocument/2006/relationships/image" Target="../media/image55.jpeg"/></Relationships>
</file>

<file path=ppt/slides/_rels/slide47.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notesSlide" Target="../notesSlides/notesSlide33.xml"/><Relationship Id="rId1" Type="http://schemas.openxmlformats.org/officeDocument/2006/relationships/slideLayout" Target="../slideLayouts/slideLayout8.xml"/><Relationship Id="rId4" Type="http://schemas.openxmlformats.org/officeDocument/2006/relationships/image" Target="../media/image56.jpeg"/></Relationships>
</file>

<file path=ppt/slides/_rels/slide48.xml.rels><?xml version="1.0" encoding="UTF-8" standalone="yes"?>
<Relationships xmlns="http://schemas.openxmlformats.org/package/2006/relationships"><Relationship Id="rId2" Type="http://schemas.openxmlformats.org/officeDocument/2006/relationships/slide" Target="slide21.xml"/><Relationship Id="rId1" Type="http://schemas.openxmlformats.org/officeDocument/2006/relationships/slideLayout" Target="../slideLayouts/slideLayout8.xml"/></Relationships>
</file>

<file path=ppt/slides/_rels/slide49.xml.rels><?xml version="1.0" encoding="UTF-8" standalone="yes"?>
<Relationships xmlns="http://schemas.openxmlformats.org/package/2006/relationships"><Relationship Id="rId2" Type="http://schemas.openxmlformats.org/officeDocument/2006/relationships/slide" Target="slide21.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slide" Target="slide21.xml"/><Relationship Id="rId1" Type="http://schemas.openxmlformats.org/officeDocument/2006/relationships/slideLayout" Target="../slideLayouts/slideLayout8.xml"/></Relationships>
</file>

<file path=ppt/slides/_rels/slide51.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slide" Target="slide21.xml"/><Relationship Id="rId1" Type="http://schemas.openxmlformats.org/officeDocument/2006/relationships/slideLayout" Target="../slideLayouts/slideLayout8.xml"/></Relationships>
</file>

<file path=ppt/slides/_rels/slide52.xml.rels><?xml version="1.0" encoding="UTF-8" standalone="yes"?>
<Relationships xmlns="http://schemas.openxmlformats.org/package/2006/relationships"><Relationship Id="rId2" Type="http://schemas.openxmlformats.org/officeDocument/2006/relationships/slide" Target="slide21.xml"/><Relationship Id="rId1" Type="http://schemas.openxmlformats.org/officeDocument/2006/relationships/slideLayout" Target="../slideLayouts/slideLayout8.xml"/></Relationships>
</file>

<file path=ppt/slides/_rels/slide53.xml.rels><?xml version="1.0" encoding="UTF-8" standalone="yes"?>
<Relationships xmlns="http://schemas.openxmlformats.org/package/2006/relationships"><Relationship Id="rId2" Type="http://schemas.openxmlformats.org/officeDocument/2006/relationships/slide" Target="slide21.xml"/><Relationship Id="rId1" Type="http://schemas.openxmlformats.org/officeDocument/2006/relationships/slideLayout" Target="../slideLayouts/slideLayout8.xml"/></Relationships>
</file>

<file path=ppt/slides/_rels/slide54.xml.rels><?xml version="1.0" encoding="UTF-8" standalone="yes"?>
<Relationships xmlns="http://schemas.openxmlformats.org/package/2006/relationships"><Relationship Id="rId2" Type="http://schemas.openxmlformats.org/officeDocument/2006/relationships/slide" Target="slide21.xml"/><Relationship Id="rId1" Type="http://schemas.openxmlformats.org/officeDocument/2006/relationships/slideLayout" Target="../slideLayouts/slideLayout8.xml"/></Relationships>
</file>

<file path=ppt/slides/_rels/slide55.xml.rels><?xml version="1.0" encoding="UTF-8" standalone="yes"?>
<Relationships xmlns="http://schemas.openxmlformats.org/package/2006/relationships"><Relationship Id="rId2" Type="http://schemas.openxmlformats.org/officeDocument/2006/relationships/slide" Target="slide21.xml"/><Relationship Id="rId1" Type="http://schemas.openxmlformats.org/officeDocument/2006/relationships/slideLayout" Target="../slideLayouts/slideLayout8.xml"/></Relationships>
</file>

<file path=ppt/slides/_rels/slide56.xml.rels><?xml version="1.0" encoding="UTF-8" standalone="yes"?>
<Relationships xmlns="http://schemas.openxmlformats.org/package/2006/relationships"><Relationship Id="rId2" Type="http://schemas.openxmlformats.org/officeDocument/2006/relationships/slide" Target="slide21.xml"/><Relationship Id="rId1" Type="http://schemas.openxmlformats.org/officeDocument/2006/relationships/slideLayout" Target="../slideLayouts/slideLayout8.xml"/></Relationships>
</file>

<file path=ppt/slides/_rels/slide57.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slide" Target="slide21.xml"/><Relationship Id="rId1" Type="http://schemas.openxmlformats.org/officeDocument/2006/relationships/slideLayout" Target="../slideLayouts/slideLayout8.xml"/><Relationship Id="rId4" Type="http://schemas.openxmlformats.org/officeDocument/2006/relationships/image" Target="../media/image60.jpeg"/></Relationships>
</file>

<file path=ppt/slides/_rels/slide58.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slide" Target="slide21.xml"/><Relationship Id="rId1" Type="http://schemas.openxmlformats.org/officeDocument/2006/relationships/slideLayout" Target="../slideLayouts/slideLayout8.xml"/></Relationships>
</file>

<file path=ppt/slides/_rels/slide59.xml.rels><?xml version="1.0" encoding="UTF-8" standalone="yes"?>
<Relationships xmlns="http://schemas.openxmlformats.org/package/2006/relationships"><Relationship Id="rId2" Type="http://schemas.openxmlformats.org/officeDocument/2006/relationships/slide" Target="slide21.xml"/><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2.jpeg"/></Relationships>
</file>

<file path=ppt/slides/_rels/slide60.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slide" Target="slide21.xml"/><Relationship Id="rId1" Type="http://schemas.openxmlformats.org/officeDocument/2006/relationships/slideLayout" Target="../slideLayouts/slideLayout8.xml"/><Relationship Id="rId4" Type="http://schemas.openxmlformats.org/officeDocument/2006/relationships/image" Target="../media/image63.jpeg"/></Relationships>
</file>

<file path=ppt/slides/_rels/slide61.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slide" Target="slide21.xml"/><Relationship Id="rId1" Type="http://schemas.openxmlformats.org/officeDocument/2006/relationships/slideLayout" Target="../slideLayouts/slideLayout8.xml"/><Relationship Id="rId4" Type="http://schemas.openxmlformats.org/officeDocument/2006/relationships/image" Target="../media/image65.jpeg"/></Relationships>
</file>

<file path=ppt/slides/_rels/slide62.xml.rels><?xml version="1.0" encoding="UTF-8" standalone="yes"?>
<Relationships xmlns="http://schemas.openxmlformats.org/package/2006/relationships"><Relationship Id="rId3" Type="http://schemas.openxmlformats.org/officeDocument/2006/relationships/slide" Target="slide70.xml"/><Relationship Id="rId2" Type="http://schemas.openxmlformats.org/officeDocument/2006/relationships/slide" Target="slide63.xml"/><Relationship Id="rId1" Type="http://schemas.openxmlformats.org/officeDocument/2006/relationships/slideLayout" Target="../slideLayouts/slideLayout9.xml"/></Relationships>
</file>

<file path=ppt/slides/_rels/slide63.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tags" Target="../tags/tag13.xml"/><Relationship Id="rId1" Type="http://schemas.openxmlformats.org/officeDocument/2006/relationships/tags" Target="../tags/tag12.xml"/><Relationship Id="rId6" Type="http://schemas.openxmlformats.org/officeDocument/2006/relationships/image" Target="../media/image66.jpeg"/><Relationship Id="rId5" Type="http://schemas.openxmlformats.org/officeDocument/2006/relationships/slide" Target="slide62.xml"/><Relationship Id="rId4" Type="http://schemas.openxmlformats.org/officeDocument/2006/relationships/slide" Target="slide3.xml"/></Relationships>
</file>

<file path=ppt/slides/_rels/slide64.xml.rels><?xml version="1.0" encoding="UTF-8" standalone="yes"?>
<Relationships xmlns="http://schemas.openxmlformats.org/package/2006/relationships"><Relationship Id="rId2" Type="http://schemas.openxmlformats.org/officeDocument/2006/relationships/slide" Target="slide62.xml"/><Relationship Id="rId1" Type="http://schemas.openxmlformats.org/officeDocument/2006/relationships/slideLayout" Target="../slideLayouts/slideLayout9.xml"/></Relationships>
</file>

<file path=ppt/slides/_rels/slide65.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slide" Target="slide62.xml"/><Relationship Id="rId1" Type="http://schemas.openxmlformats.org/officeDocument/2006/relationships/slideLayout" Target="../slideLayouts/slideLayout9.xml"/></Relationships>
</file>

<file path=ppt/slides/_rels/slide66.xml.rels><?xml version="1.0" encoding="UTF-8" standalone="yes"?>
<Relationships xmlns="http://schemas.openxmlformats.org/package/2006/relationships"><Relationship Id="rId3" Type="http://schemas.openxmlformats.org/officeDocument/2006/relationships/image" Target="../media/image68.jpeg"/><Relationship Id="rId2" Type="http://schemas.openxmlformats.org/officeDocument/2006/relationships/slide" Target="slide62.xml"/><Relationship Id="rId1" Type="http://schemas.openxmlformats.org/officeDocument/2006/relationships/slideLayout" Target="../slideLayouts/slideLayout9.xml"/></Relationships>
</file>

<file path=ppt/slides/_rels/slide67.xml.rels><?xml version="1.0" encoding="UTF-8" standalone="yes"?>
<Relationships xmlns="http://schemas.openxmlformats.org/package/2006/relationships"><Relationship Id="rId2" Type="http://schemas.openxmlformats.org/officeDocument/2006/relationships/slide" Target="slide62.xml"/><Relationship Id="rId1" Type="http://schemas.openxmlformats.org/officeDocument/2006/relationships/slideLayout" Target="../slideLayouts/slideLayout9.xml"/></Relationships>
</file>

<file path=ppt/slides/_rels/slide68.xml.rels><?xml version="1.0" encoding="UTF-8" standalone="yes"?>
<Relationships xmlns="http://schemas.openxmlformats.org/package/2006/relationships"><Relationship Id="rId2" Type="http://schemas.openxmlformats.org/officeDocument/2006/relationships/slide" Target="slide62.xml"/><Relationship Id="rId1" Type="http://schemas.openxmlformats.org/officeDocument/2006/relationships/slideLayout" Target="../slideLayouts/slideLayout9.xml"/></Relationships>
</file>

<file path=ppt/slides/_rels/slide69.xml.rels><?xml version="1.0" encoding="UTF-8" standalone="yes"?>
<Relationships xmlns="http://schemas.openxmlformats.org/package/2006/relationships"><Relationship Id="rId2" Type="http://schemas.openxmlformats.org/officeDocument/2006/relationships/slide" Target="slide62.xml"/><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3.jpeg"/></Relationships>
</file>

<file path=ppt/slides/_rels/slide70.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tags" Target="../tags/tag15.xml"/><Relationship Id="rId1" Type="http://schemas.openxmlformats.org/officeDocument/2006/relationships/tags" Target="../tags/tag14.xml"/><Relationship Id="rId6" Type="http://schemas.openxmlformats.org/officeDocument/2006/relationships/image" Target="../media/image69.jpeg"/><Relationship Id="rId5" Type="http://schemas.openxmlformats.org/officeDocument/2006/relationships/slide" Target="slide62.xml"/><Relationship Id="rId4" Type="http://schemas.openxmlformats.org/officeDocument/2006/relationships/slide" Target="slide3.xml"/></Relationships>
</file>

<file path=ppt/slides/_rels/slide71.xml.rels><?xml version="1.0" encoding="UTF-8" standalone="yes"?>
<Relationships xmlns="http://schemas.openxmlformats.org/package/2006/relationships"><Relationship Id="rId2" Type="http://schemas.openxmlformats.org/officeDocument/2006/relationships/slide" Target="slide62.xml"/><Relationship Id="rId1" Type="http://schemas.openxmlformats.org/officeDocument/2006/relationships/slideLayout" Target="../slideLayouts/slideLayout9.xml"/></Relationships>
</file>

<file path=ppt/slides/_rels/slide72.xml.rels><?xml version="1.0" encoding="UTF-8" standalone="yes"?>
<Relationships xmlns="http://schemas.openxmlformats.org/package/2006/relationships"><Relationship Id="rId3" Type="http://schemas.openxmlformats.org/officeDocument/2006/relationships/image" Target="../media/image70.jpeg"/><Relationship Id="rId2" Type="http://schemas.openxmlformats.org/officeDocument/2006/relationships/slide" Target="slide62.xml"/><Relationship Id="rId1" Type="http://schemas.openxmlformats.org/officeDocument/2006/relationships/slideLayout" Target="../slideLayouts/slideLayout9.xml"/></Relationships>
</file>

<file path=ppt/slides/_rels/slide73.xml.rels><?xml version="1.0" encoding="UTF-8" standalone="yes"?>
<Relationships xmlns="http://schemas.openxmlformats.org/package/2006/relationships"><Relationship Id="rId3" Type="http://schemas.openxmlformats.org/officeDocument/2006/relationships/image" Target="../media/image71.jpeg"/><Relationship Id="rId2" Type="http://schemas.openxmlformats.org/officeDocument/2006/relationships/slide" Target="slide62.xml"/><Relationship Id="rId1" Type="http://schemas.openxmlformats.org/officeDocument/2006/relationships/slideLayout" Target="../slideLayouts/slideLayout9.xml"/><Relationship Id="rId4" Type="http://schemas.openxmlformats.org/officeDocument/2006/relationships/image" Target="../media/image72.jpeg"/></Relationships>
</file>

<file path=ppt/slides/_rels/slide74.xml.rels><?xml version="1.0" encoding="UTF-8" standalone="yes"?>
<Relationships xmlns="http://schemas.openxmlformats.org/package/2006/relationships"><Relationship Id="rId3" Type="http://schemas.openxmlformats.org/officeDocument/2006/relationships/image" Target="../media/image73.jpeg"/><Relationship Id="rId2" Type="http://schemas.openxmlformats.org/officeDocument/2006/relationships/slide" Target="slide62.xml"/><Relationship Id="rId1" Type="http://schemas.openxmlformats.org/officeDocument/2006/relationships/slideLayout" Target="../slideLayouts/slideLayout9.xml"/></Relationships>
</file>

<file path=ppt/slides/_rels/slide75.xml.rels><?xml version="1.0" encoding="UTF-8" standalone="yes"?>
<Relationships xmlns="http://schemas.openxmlformats.org/package/2006/relationships"><Relationship Id="rId3" Type="http://schemas.openxmlformats.org/officeDocument/2006/relationships/image" Target="../media/image74.jpeg"/><Relationship Id="rId2" Type="http://schemas.openxmlformats.org/officeDocument/2006/relationships/slide" Target="slide62.xml"/><Relationship Id="rId1" Type="http://schemas.openxmlformats.org/officeDocument/2006/relationships/slideLayout" Target="../slideLayouts/slideLayout9.xml"/></Relationships>
</file>

<file path=ppt/slides/_rels/slide76.xml.rels><?xml version="1.0" encoding="UTF-8" standalone="yes"?>
<Relationships xmlns="http://schemas.openxmlformats.org/package/2006/relationships"><Relationship Id="rId3" Type="http://schemas.openxmlformats.org/officeDocument/2006/relationships/image" Target="../media/image75.jpeg"/><Relationship Id="rId2" Type="http://schemas.openxmlformats.org/officeDocument/2006/relationships/slide" Target="slide62.xml"/><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image" Target="../media/image4.jpeg"/><Relationship Id="rId2" Type="http://schemas.openxmlformats.org/officeDocument/2006/relationships/tags" Target="../tags/tag10.xml"/><Relationship Id="rId1" Type="http://schemas.openxmlformats.org/officeDocument/2006/relationships/tags" Target="../tags/tag9.xml"/><Relationship Id="rId6" Type="http://schemas.openxmlformats.org/officeDocument/2006/relationships/slide" Target="slide2.xml"/><Relationship Id="rId5" Type="http://schemas.openxmlformats.org/officeDocument/2006/relationships/slide" Target="slide3.xml"/><Relationship Id="rId4" Type="http://schemas.openxmlformats.org/officeDocument/2006/relationships/notesSlide" Target="../notesSlides/notesSlide6.xml"/></Relationships>
</file>

<file path=ppt/slides/_rels/slide9.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5.jpe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66" name="组合 65"/>
          <p:cNvGrpSpPr/>
          <p:nvPr/>
        </p:nvGrpSpPr>
        <p:grpSpPr>
          <a:xfrm>
            <a:off x="3132754" y="2762956"/>
            <a:ext cx="5990707" cy="872524"/>
            <a:chOff x="3027246" y="2016110"/>
            <a:chExt cx="5990707" cy="872524"/>
          </a:xfrm>
        </p:grpSpPr>
        <p:sp>
          <p:nvSpPr>
            <p:cNvPr id="38" name="圆角矩形 6">
              <a:hlinkClick r:id="rId8" action="ppaction://hlinksldjump"/>
            </p:cNvPr>
            <p:cNvSpPr/>
            <p:nvPr>
              <p:custDataLst>
                <p:tags r:id="rId5"/>
              </p:custDataLst>
            </p:nvPr>
          </p:nvSpPr>
          <p:spPr>
            <a:xfrm flipV="1">
              <a:off x="4028596" y="2037081"/>
              <a:ext cx="4989357" cy="792453"/>
            </a:xfrm>
            <a:prstGeom prst="snip1Rect">
              <a:avLst/>
            </a:prstGeom>
            <a:ln w="22225">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39" name="椭圆 7"/>
            <p:cNvSpPr>
              <a:spLocks noChangeAspect="1"/>
            </p:cNvSpPr>
            <p:nvPr>
              <p:custDataLst>
                <p:tags r:id="rId6"/>
              </p:custDataLst>
            </p:nvPr>
          </p:nvSpPr>
          <p:spPr>
            <a:xfrm>
              <a:off x="3027246" y="2016110"/>
              <a:ext cx="827435"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fontAlgn="auto"/>
              <a:r>
                <a:rPr lang="en-US" altLang="zh-CN" sz="3200" b="1" strike="noStrike" noProof="1">
                  <a:solidFill>
                    <a:schemeClr val="bg1"/>
                  </a:solidFill>
                  <a:latin typeface="Times New Roman" pitchFamily="18" charset="0"/>
                  <a:ea typeface="FZDaHei-B02" panose="03000509000000000000" pitchFamily="66" charset="-122"/>
                  <a:cs typeface="Times New Roman" pitchFamily="18" charset="0"/>
                </a:rPr>
                <a:t>1</a:t>
              </a:r>
              <a:endParaRPr lang="zh-CN" altLang="en-US" sz="3200" b="1" strike="noStrike" noProof="1">
                <a:solidFill>
                  <a:schemeClr val="bg1"/>
                </a:solidFill>
                <a:latin typeface="Times New Roman" pitchFamily="18" charset="0"/>
                <a:ea typeface="FZDaHei-B02" panose="03000509000000000000" pitchFamily="66" charset="-122"/>
                <a:cs typeface="Times New Roman" pitchFamily="18" charset="0"/>
              </a:endParaRPr>
            </a:p>
          </p:txBody>
        </p:sp>
        <p:sp>
          <p:nvSpPr>
            <p:cNvPr id="45" name="文本框 2">
              <a:hlinkClick r:id="rId9" action="ppaction://hlinksldjump"/>
            </p:cNvPr>
            <p:cNvSpPr txBox="1"/>
            <p:nvPr/>
          </p:nvSpPr>
          <p:spPr>
            <a:xfrm>
              <a:off x="4028596" y="2032230"/>
              <a:ext cx="4838313" cy="661207"/>
            </a:xfrm>
            <a:prstGeom prst="rect">
              <a:avLst/>
            </a:prstGeom>
            <a:noFill/>
            <a:ln w="9525">
              <a:noFill/>
            </a:ln>
          </p:spPr>
          <p:txBody>
            <a:bodyPr wrap="square" anchor="t">
              <a:spAutoFit/>
            </a:bodyPr>
            <a:lstStyle/>
            <a:p>
              <a:pPr algn="ctr">
                <a:lnSpc>
                  <a:spcPct val="150000"/>
                </a:lnSpc>
              </a:pPr>
              <a:r>
                <a:rPr lang="zh-CN" altLang="en-US" sz="2800" b="1" dirty="0">
                  <a:solidFill>
                    <a:srgbClr val="01B0F0"/>
                  </a:solidFill>
                  <a:latin typeface="Times New Roman" panose="02020603050405020304" pitchFamily="18" charset="0"/>
                  <a:ea typeface="宋体" panose="02010600030101010101" pitchFamily="2" charset="-122"/>
                </a:rPr>
                <a:t>数据链接  真题试做</a:t>
              </a:r>
            </a:p>
          </p:txBody>
        </p:sp>
        <p:sp>
          <p:nvSpPr>
            <p:cNvPr id="62" name="圆角矩形 61"/>
            <p:cNvSpPr/>
            <p:nvPr/>
          </p:nvSpPr>
          <p:spPr bwMode="auto">
            <a:xfrm rot="16200000">
              <a:off x="3927174" y="2239448"/>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solidFill>
                  <a:prstClr val="white"/>
                </a:solidFill>
              </a:endParaRPr>
            </a:p>
          </p:txBody>
        </p:sp>
      </p:grpSp>
      <p:grpSp>
        <p:nvGrpSpPr>
          <p:cNvPr id="67" name="组合 66"/>
          <p:cNvGrpSpPr/>
          <p:nvPr/>
        </p:nvGrpSpPr>
        <p:grpSpPr>
          <a:xfrm>
            <a:off x="3131173" y="3994147"/>
            <a:ext cx="5992288" cy="872524"/>
            <a:chOff x="3043127" y="3252773"/>
            <a:chExt cx="5992288" cy="872524"/>
          </a:xfrm>
        </p:grpSpPr>
        <p:sp>
          <p:nvSpPr>
            <p:cNvPr id="42" name="圆角矩形 6">
              <a:hlinkClick r:id="" action="ppaction://noaction"/>
            </p:cNvPr>
            <p:cNvSpPr/>
            <p:nvPr>
              <p:custDataLst>
                <p:tags r:id="rId3"/>
              </p:custDataLst>
            </p:nvPr>
          </p:nvSpPr>
          <p:spPr>
            <a:xfrm flipV="1">
              <a:off x="4044741" y="3273744"/>
              <a:ext cx="4990674" cy="792453"/>
            </a:xfrm>
            <a:prstGeom prst="snip1Rect">
              <a:avLst/>
            </a:prstGeom>
            <a:ln w="22225">
              <a:solidFill>
                <a:schemeClr val="bg1">
                  <a:lumMod val="75000"/>
                </a:schemeClr>
              </a:solidFill>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43" name="椭圆 7"/>
            <p:cNvSpPr>
              <a:spLocks noChangeAspect="1"/>
            </p:cNvSpPr>
            <p:nvPr>
              <p:custDataLst>
                <p:tags r:id="rId4"/>
              </p:custDataLst>
            </p:nvPr>
          </p:nvSpPr>
          <p:spPr>
            <a:xfrm>
              <a:off x="3043127" y="3252773"/>
              <a:ext cx="827653"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a:r>
                <a:rPr lang="en-US" altLang="zh-CN" sz="3200" b="1" noProof="1">
                  <a:solidFill>
                    <a:schemeClr val="bg1"/>
                  </a:solidFill>
                  <a:latin typeface="Times New Roman" pitchFamily="18" charset="0"/>
                  <a:ea typeface="FZDaHei-B02" panose="03000509000000000000" pitchFamily="66" charset="-122"/>
                  <a:cs typeface="Times New Roman" pitchFamily="18" charset="0"/>
                </a:rPr>
                <a:t>2</a:t>
              </a:r>
              <a:endParaRPr lang="zh-CN" altLang="en-US" sz="3200" b="1" noProof="1">
                <a:solidFill>
                  <a:schemeClr val="bg1"/>
                </a:solidFill>
                <a:latin typeface="Times New Roman" pitchFamily="18" charset="0"/>
                <a:ea typeface="FZDaHei-B02" panose="03000509000000000000" pitchFamily="66" charset="-122"/>
                <a:cs typeface="Times New Roman" pitchFamily="18" charset="0"/>
              </a:endParaRPr>
            </a:p>
          </p:txBody>
        </p:sp>
        <p:sp>
          <p:nvSpPr>
            <p:cNvPr id="46" name="文本框 16">
              <a:hlinkClick r:id="rId10" action="ppaction://hlinksldjump"/>
            </p:cNvPr>
            <p:cNvSpPr txBox="1"/>
            <p:nvPr/>
          </p:nvSpPr>
          <p:spPr>
            <a:xfrm>
              <a:off x="4299626" y="3288561"/>
              <a:ext cx="4329600" cy="738664"/>
            </a:xfrm>
            <a:prstGeom prst="rect">
              <a:avLst/>
            </a:prstGeom>
            <a:noFill/>
            <a:ln w="9525">
              <a:noFill/>
            </a:ln>
          </p:spPr>
          <p:txBody>
            <a:bodyPr wrap="square" anchor="t">
              <a:spAutoFit/>
            </a:bodyPr>
            <a:lstStyle/>
            <a:p>
              <a:pPr algn="ctr">
                <a:lnSpc>
                  <a:spcPct val="150000"/>
                </a:lnSpc>
              </a:pPr>
              <a:r>
                <a:rPr lang="zh-CN" altLang="en-US" sz="2800" b="1" dirty="0" smtClean="0">
                  <a:solidFill>
                    <a:srgbClr val="01B0F0"/>
                  </a:solidFill>
                  <a:latin typeface="Times New Roman" panose="02020603050405020304" pitchFamily="18" charset="0"/>
                  <a:ea typeface="宋体" panose="02010600030101010101" pitchFamily="2" charset="-122"/>
                  <a:sym typeface="宋体" panose="02010600030101010101" pitchFamily="2" charset="-122"/>
                </a:rPr>
                <a:t>数据聚集  </a:t>
              </a:r>
              <a:r>
                <a:rPr lang="zh-CN" altLang="en-US" sz="2800" b="1" dirty="0">
                  <a:solidFill>
                    <a:srgbClr val="01B0F0"/>
                  </a:solidFill>
                  <a:latin typeface="Times New Roman" panose="02020603050405020304" pitchFamily="18" charset="0"/>
                  <a:ea typeface="宋体" panose="02010600030101010101" pitchFamily="2" charset="-122"/>
                  <a:sym typeface="宋体" panose="02010600030101010101" pitchFamily="2" charset="-122"/>
                </a:rPr>
                <a:t>考点梳理</a:t>
              </a:r>
            </a:p>
          </p:txBody>
        </p:sp>
        <p:sp>
          <p:nvSpPr>
            <p:cNvPr id="63" name="圆角矩形 62"/>
            <p:cNvSpPr/>
            <p:nvPr/>
          </p:nvSpPr>
          <p:spPr bwMode="auto">
            <a:xfrm rot="16200000">
              <a:off x="3937952" y="3491035"/>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013" dirty="0">
                  <a:solidFill>
                    <a:prstClr val="white"/>
                  </a:solidFill>
                </a:rPr>
                <a:t>a</a:t>
              </a:r>
              <a:endParaRPr lang="zh-CN" altLang="en-US" sz="1013" dirty="0">
                <a:solidFill>
                  <a:prstClr val="white"/>
                </a:solidFill>
              </a:endParaRPr>
            </a:p>
          </p:txBody>
        </p:sp>
      </p:grpSp>
      <p:grpSp>
        <p:nvGrpSpPr>
          <p:cNvPr id="68" name="组合 67"/>
          <p:cNvGrpSpPr/>
          <p:nvPr/>
        </p:nvGrpSpPr>
        <p:grpSpPr>
          <a:xfrm>
            <a:off x="3132754" y="5224683"/>
            <a:ext cx="5990707" cy="872524"/>
            <a:chOff x="3027246" y="4456098"/>
            <a:chExt cx="5990707" cy="872524"/>
          </a:xfrm>
        </p:grpSpPr>
        <p:sp>
          <p:nvSpPr>
            <p:cNvPr id="34" name="圆角矩形 6"/>
            <p:cNvSpPr/>
            <p:nvPr>
              <p:custDataLst>
                <p:tags r:id="rId1"/>
              </p:custDataLst>
            </p:nvPr>
          </p:nvSpPr>
          <p:spPr>
            <a:xfrm flipV="1">
              <a:off x="4028596" y="4477069"/>
              <a:ext cx="4989357" cy="792453"/>
            </a:xfrm>
            <a:prstGeom prst="snip1Rect">
              <a:avLst/>
            </a:prstGeom>
            <a:ln w="22225">
              <a:solidFill>
                <a:schemeClr val="bg1">
                  <a:lumMod val="75000"/>
                </a:schemeClr>
              </a:solidFill>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35" name="椭圆 7"/>
            <p:cNvSpPr>
              <a:spLocks noChangeAspect="1"/>
            </p:cNvSpPr>
            <p:nvPr>
              <p:custDataLst>
                <p:tags r:id="rId2"/>
              </p:custDataLst>
            </p:nvPr>
          </p:nvSpPr>
          <p:spPr>
            <a:xfrm>
              <a:off x="3027246" y="4456098"/>
              <a:ext cx="827435"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a:r>
                <a:rPr lang="en-US" altLang="zh-CN" sz="3200" b="1" noProof="1">
                  <a:solidFill>
                    <a:schemeClr val="bg1"/>
                  </a:solidFill>
                  <a:latin typeface="Times New Roman" pitchFamily="18" charset="0"/>
                  <a:ea typeface="FZDaHei-B02" panose="03000509000000000000" pitchFamily="66" charset="-122"/>
                  <a:cs typeface="Times New Roman" pitchFamily="18" charset="0"/>
                </a:rPr>
                <a:t>3</a:t>
              </a:r>
              <a:endParaRPr lang="zh-CN" altLang="en-US" sz="3200" b="1" noProof="1">
                <a:solidFill>
                  <a:schemeClr val="bg1"/>
                </a:solidFill>
                <a:latin typeface="Times New Roman" pitchFamily="18" charset="0"/>
                <a:ea typeface="FZDaHei-B02" panose="03000509000000000000" pitchFamily="66" charset="-122"/>
                <a:cs typeface="Times New Roman" pitchFamily="18" charset="0"/>
              </a:endParaRPr>
            </a:p>
          </p:txBody>
        </p:sp>
        <p:sp>
          <p:nvSpPr>
            <p:cNvPr id="47" name="文本框 16">
              <a:hlinkClick r:id="rId11" action="ppaction://hlinksldjump"/>
            </p:cNvPr>
            <p:cNvSpPr txBox="1"/>
            <p:nvPr/>
          </p:nvSpPr>
          <p:spPr>
            <a:xfrm>
              <a:off x="4859829" y="4477069"/>
              <a:ext cx="4015810" cy="656846"/>
            </a:xfrm>
            <a:prstGeom prst="rect">
              <a:avLst/>
            </a:prstGeom>
            <a:noFill/>
            <a:ln w="9525">
              <a:noFill/>
            </a:ln>
          </p:spPr>
          <p:txBody>
            <a:bodyPr wrap="square" anchor="t">
              <a:spAutoFit/>
            </a:bodyPr>
            <a:lstStyle/>
            <a:p>
              <a:pPr>
                <a:lnSpc>
                  <a:spcPct val="150000"/>
                </a:lnSpc>
              </a:pPr>
              <a:r>
                <a:rPr lang="zh-CN" altLang="en-US" sz="2800" b="1" dirty="0">
                  <a:solidFill>
                    <a:srgbClr val="01B0F0"/>
                  </a:solidFill>
                  <a:latin typeface="Times New Roman" panose="02020603050405020304" pitchFamily="18" charset="0"/>
                  <a:ea typeface="宋体" panose="02010600030101010101" pitchFamily="2" charset="-122"/>
                  <a:sym typeface="宋体" panose="02010600030101010101" pitchFamily="2" charset="-122"/>
                </a:rPr>
                <a:t>数据剖析  题型突破</a:t>
              </a:r>
            </a:p>
          </p:txBody>
        </p:sp>
        <p:sp>
          <p:nvSpPr>
            <p:cNvPr id="64" name="圆角矩形 63"/>
            <p:cNvSpPr/>
            <p:nvPr/>
          </p:nvSpPr>
          <p:spPr bwMode="auto">
            <a:xfrm rot="16200000">
              <a:off x="3881434" y="4703625"/>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solidFill>
                  <a:prstClr val="white"/>
                </a:solidFill>
              </a:endParaRPr>
            </a:p>
          </p:txBody>
        </p:sp>
      </p:grpSp>
      <p:sp>
        <p:nvSpPr>
          <p:cNvPr id="70" name="文本框 5"/>
          <p:cNvSpPr txBox="1"/>
          <p:nvPr/>
        </p:nvSpPr>
        <p:spPr>
          <a:xfrm>
            <a:off x="1543175" y="1293368"/>
            <a:ext cx="9712711" cy="1107996"/>
          </a:xfrm>
          <a:prstGeom prst="rect">
            <a:avLst/>
          </a:prstGeom>
          <a:noFill/>
          <a:ln w="9525">
            <a:noFill/>
          </a:ln>
        </p:spPr>
        <p:txBody>
          <a:bodyPr wrap="square" anchor="t">
            <a:spAutoFit/>
          </a:bodyPr>
          <a:lstStyle/>
          <a:p>
            <a:pPr algn="ctr">
              <a:lnSpc>
                <a:spcPct val="150000"/>
              </a:lnSpc>
            </a:pPr>
            <a:r>
              <a:rPr lang="zh-CN" altLang="en-US" sz="4400" b="1" dirty="0" smtClean="0">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第 </a:t>
            </a:r>
            <a:r>
              <a:rPr lang="en-US" altLang="zh-CN" sz="4400" b="1" dirty="0" smtClean="0">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18 </a:t>
            </a:r>
            <a:r>
              <a:rPr lang="zh-CN" altLang="en-US" sz="4400" b="1" dirty="0" smtClean="0">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讲  基本实验操作</a:t>
            </a:r>
            <a:endParaRPr lang="zh-CN" altLang="en-US" sz="4400" b="1" dirty="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sym typeface="宋体" panose="02010600030101010101" pitchFamily="2" charset="-122"/>
            </a:endParaRPr>
          </a:p>
        </p:txBody>
      </p:sp>
      <p:sp>
        <p:nvSpPr>
          <p:cNvPr id="3" name="矩形 2">
            <a:extLst>
              <a:ext uri="{FF2B5EF4-FFF2-40B4-BE49-F238E27FC236}">
                <a16:creationId xmlns:a16="http://schemas.microsoft.com/office/drawing/2014/main" xmlns="" id="{001DE56E-C6BE-B841-B4DA-6D6BA47EB1D7}"/>
              </a:ext>
            </a:extLst>
          </p:cNvPr>
          <p:cNvSpPr/>
          <p:nvPr/>
        </p:nvSpPr>
        <p:spPr>
          <a:xfrm>
            <a:off x="1" y="7197"/>
            <a:ext cx="1184950" cy="982711"/>
          </a:xfrm>
          <a:prstGeom prst="rect">
            <a:avLst/>
          </a:prstGeom>
          <a:solidFill>
            <a:srgbClr val="00B0F0"/>
          </a:solidFill>
          <a:ln>
            <a:noFill/>
          </a:ln>
          <a:effectLst>
            <a:glow rad="63500">
              <a:schemeClr val="accent1">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4" name="矩形 73">
            <a:extLst>
              <a:ext uri="{FF2B5EF4-FFF2-40B4-BE49-F238E27FC236}">
                <a16:creationId xmlns:a16="http://schemas.microsoft.com/office/drawing/2014/main" xmlns="" id="{F60F4D4A-97E6-9140-B92F-77CA4F1A3376}"/>
              </a:ext>
            </a:extLst>
          </p:cNvPr>
          <p:cNvSpPr/>
          <p:nvPr/>
        </p:nvSpPr>
        <p:spPr>
          <a:xfrm>
            <a:off x="0" y="1263142"/>
            <a:ext cx="1184951" cy="5587660"/>
          </a:xfrm>
          <a:prstGeom prst="rect">
            <a:avLst/>
          </a:prstGeom>
          <a:solidFill>
            <a:srgbClr val="00B0F0"/>
          </a:solidFill>
          <a:ln>
            <a:noFill/>
          </a:ln>
          <a:effectLst>
            <a:glow rad="63500">
              <a:schemeClr val="accent3">
                <a:satMod val="175000"/>
                <a:alpha val="40000"/>
              </a:schemeClr>
            </a:glow>
            <a:softEdge rad="126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5" name="文本框 5">
            <a:extLst>
              <a:ext uri="{FF2B5EF4-FFF2-40B4-BE49-F238E27FC236}">
                <a16:creationId xmlns:a16="http://schemas.microsoft.com/office/drawing/2014/main" xmlns="" id="{A0C25A63-5AF9-EB41-BABD-E76B33549D90}"/>
              </a:ext>
            </a:extLst>
          </p:cNvPr>
          <p:cNvSpPr txBox="1"/>
          <p:nvPr/>
        </p:nvSpPr>
        <p:spPr>
          <a:xfrm>
            <a:off x="149204" y="2097340"/>
            <a:ext cx="886541" cy="2645917"/>
          </a:xfrm>
          <a:prstGeom prst="rect">
            <a:avLst/>
          </a:prstGeom>
          <a:noFill/>
          <a:ln w="9525">
            <a:noFill/>
          </a:ln>
        </p:spPr>
        <p:txBody>
          <a:bodyPr wrap="square" anchor="t">
            <a:spAutoFit/>
          </a:bodyPr>
          <a:lstStyle/>
          <a:p>
            <a:pPr algn="ctr">
              <a:lnSpc>
                <a:spcPct val="150000"/>
              </a:lnSpc>
            </a:pPr>
            <a:r>
              <a:rPr lang="zh-CN" altLang="en-US" sz="60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目</a:t>
            </a:r>
            <a:endParaRPr lang="en-US" altLang="zh-CN" sz="60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endParaRPr>
          </a:p>
          <a:p>
            <a:pPr algn="ctr">
              <a:lnSpc>
                <a:spcPct val="150000"/>
              </a:lnSpc>
            </a:pPr>
            <a:r>
              <a:rPr lang="zh-CN" altLang="en-US" sz="60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录</a:t>
            </a:r>
            <a:endParaRPr lang="zh-CN" altLang="en-US" sz="60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sym typeface="宋体" panose="02010600030101010101" pitchFamily="2" charset="-122"/>
            </a:endParaRPr>
          </a:p>
        </p:txBody>
      </p:sp>
      <p:sp>
        <p:nvSpPr>
          <p:cNvPr id="4" name="矩形 3">
            <a:extLst>
              <a:ext uri="{FF2B5EF4-FFF2-40B4-BE49-F238E27FC236}">
                <a16:creationId xmlns:a16="http://schemas.microsoft.com/office/drawing/2014/main" xmlns="" id="{F8B2B58D-20A1-164F-8EBB-F6DA8E4B94FB}"/>
              </a:ext>
            </a:extLst>
          </p:cNvPr>
          <p:cNvSpPr/>
          <p:nvPr/>
        </p:nvSpPr>
        <p:spPr>
          <a:xfrm>
            <a:off x="1184426" y="989908"/>
            <a:ext cx="11007049" cy="273234"/>
          </a:xfrm>
          <a:prstGeom prst="rect">
            <a:avLst/>
          </a:prstGeom>
          <a:solidFill>
            <a:srgbClr val="01B0F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 name="TextBox 1"/>
          <p:cNvSpPr txBox="1"/>
          <p:nvPr/>
        </p:nvSpPr>
        <p:spPr>
          <a:xfrm>
            <a:off x="2907323" y="6318738"/>
            <a:ext cx="6128092" cy="603794"/>
          </a:xfrm>
          <a:prstGeom prst="rect">
            <a:avLst/>
          </a:prstGeom>
          <a:noFill/>
        </p:spPr>
        <p:txBody>
          <a:bodyPr wrap="square" rtlCol="0">
            <a:spAutoFit/>
          </a:bodyPr>
          <a:lstStyle/>
          <a:p>
            <a:endParaRPr lang="zh-CN" altLang="en-US" dirty="0"/>
          </a:p>
        </p:txBody>
      </p:sp>
    </p:spTree>
    <p:extLst>
      <p:ext uri="{BB962C8B-B14F-4D97-AF65-F5344CB8AC3E}">
        <p14:creationId xmlns:p14="http://schemas.microsoft.com/office/powerpoint/2010/main" xmlns="" val="312987175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54" name="文本框 99"/>
          <p:cNvSpPr txBox="1">
            <a:spLocks noChangeArrowheads="1"/>
          </p:cNvSpPr>
          <p:nvPr/>
        </p:nvSpPr>
        <p:spPr bwMode="auto">
          <a:xfrm>
            <a:off x="986382" y="2013234"/>
            <a:ext cx="8084944" cy="6463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50000"/>
              </a:lnSpc>
            </a:pPr>
            <a:r>
              <a:rPr lang="en-US" altLang="zh-CN" sz="2400" b="1" dirty="0">
                <a:latin typeface="宋体" pitchFamily="2" charset="-122"/>
                <a:ea typeface="宋体" pitchFamily="2" charset="-122"/>
              </a:rPr>
              <a:t>8.(2017</a:t>
            </a:r>
            <a:r>
              <a:rPr lang="zh-CN" altLang="zh-CN" sz="2400" b="1" dirty="0">
                <a:latin typeface="宋体" pitchFamily="2" charset="-122"/>
                <a:ea typeface="宋体" pitchFamily="2" charset="-122"/>
              </a:rPr>
              <a:t>·</a:t>
            </a:r>
            <a:r>
              <a:rPr lang="zh-CN" altLang="zh-CN" sz="2400" b="1" dirty="0" smtClean="0">
                <a:latin typeface="宋体" pitchFamily="2" charset="-122"/>
                <a:ea typeface="宋体" pitchFamily="2" charset="-122"/>
              </a:rPr>
              <a:t>河北</a:t>
            </a:r>
            <a:r>
              <a:rPr lang="zh-CN" altLang="en-US"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3</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如图所示实验操作正确的</a:t>
            </a:r>
            <a:r>
              <a:rPr lang="zh-CN" altLang="zh-CN" sz="2400" b="1" dirty="0" smtClean="0">
                <a:latin typeface="宋体" pitchFamily="2" charset="-122"/>
                <a:ea typeface="宋体" pitchFamily="2" charset="-122"/>
              </a:rPr>
              <a:t>是</a:t>
            </a:r>
            <a:r>
              <a:rPr lang="en-US" altLang="zh-CN" sz="2400" b="1" dirty="0" smtClean="0">
                <a:latin typeface="宋体" pitchFamily="2" charset="-122"/>
                <a:ea typeface="宋体" pitchFamily="2" charset="-122"/>
              </a:rPr>
              <a:t>(</a:t>
            </a:r>
            <a:r>
              <a:rPr lang="zh-CN" altLang="zh-CN" sz="2400" b="1" dirty="0">
                <a:latin typeface="宋体" pitchFamily="2" charset="-122"/>
                <a:ea typeface="宋体" pitchFamily="2" charset="-122"/>
              </a:rPr>
              <a:t>　　</a:t>
            </a:r>
            <a:r>
              <a:rPr lang="en-US" altLang="zh-CN" sz="2400" b="1" dirty="0">
                <a:latin typeface="宋体" pitchFamily="2" charset="-122"/>
                <a:ea typeface="宋体" pitchFamily="2" charset="-122"/>
              </a:rPr>
              <a:t>)</a:t>
            </a:r>
            <a:endParaRPr lang="zh-CN" altLang="zh-CN" sz="2400" b="1" dirty="0">
              <a:latin typeface="宋体" pitchFamily="2" charset="-122"/>
              <a:ea typeface="宋体" pitchFamily="2" charset="-122"/>
            </a:endParaRPr>
          </a:p>
        </p:txBody>
      </p:sp>
      <p:grpSp>
        <p:nvGrpSpPr>
          <p:cNvPr id="6" name="组合 5"/>
          <p:cNvGrpSpPr/>
          <p:nvPr/>
        </p:nvGrpSpPr>
        <p:grpSpPr>
          <a:xfrm>
            <a:off x="8071557" y="824822"/>
            <a:ext cx="1746910" cy="457900"/>
            <a:chOff x="8480182" y="1575737"/>
            <a:chExt cx="1678579" cy="520692"/>
          </a:xfrm>
        </p:grpSpPr>
        <p:sp>
          <p:nvSpPr>
            <p:cNvPr id="5" name="圆角矩形 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7" name="矩形 16"/>
          <p:cNvSpPr/>
          <p:nvPr/>
        </p:nvSpPr>
        <p:spPr>
          <a:xfrm>
            <a:off x="7685347" y="2105566"/>
            <a:ext cx="696655" cy="461665"/>
          </a:xfrm>
          <a:prstGeom prst="rect">
            <a:avLst/>
          </a:prstGeom>
        </p:spPr>
        <p:txBody>
          <a:bodyPr wrap="square">
            <a:spAutoFit/>
          </a:bodyPr>
          <a:lstStyle/>
          <a:p>
            <a:r>
              <a:rPr lang="en-US" altLang="zh-CN" sz="2400" b="1" dirty="0" smtClean="0">
                <a:solidFill>
                  <a:srgbClr val="FF0000"/>
                </a:solidFill>
                <a:latin typeface="宋体" pitchFamily="2" charset="-122"/>
                <a:ea typeface="宋体" pitchFamily="2" charset="-122"/>
              </a:rPr>
              <a:t>C</a:t>
            </a:r>
            <a:endParaRPr lang="zh-CN" altLang="en-US" sz="2400" b="1" dirty="0">
              <a:solidFill>
                <a:srgbClr val="FF0000"/>
              </a:solidFill>
              <a:latin typeface="宋体" pitchFamily="2" charset="-122"/>
              <a:ea typeface="宋体" pitchFamily="2" charset="-122"/>
              <a:cs typeface="Times New Roman" pitchFamily="18" charset="0"/>
            </a:endParaRPr>
          </a:p>
        </p:txBody>
      </p:sp>
      <p:pic>
        <p:nvPicPr>
          <p:cNvPr id="10" name="11804.eps" descr="id:2147507361;FounderCES"/>
          <p:cNvPicPr/>
          <p:nvPr/>
        </p:nvPicPr>
        <p:blipFill rotWithShape="1">
          <a:blip r:embed="rId4"/>
          <a:srcRect b="54931"/>
          <a:stretch/>
        </p:blipFill>
        <p:spPr>
          <a:xfrm>
            <a:off x="1490999" y="2868339"/>
            <a:ext cx="3450769" cy="1423353"/>
          </a:xfrm>
          <a:prstGeom prst="rect">
            <a:avLst/>
          </a:prstGeom>
        </p:spPr>
      </p:pic>
      <p:pic>
        <p:nvPicPr>
          <p:cNvPr id="11" name="11804.eps" descr="id:2147507361;FounderCES"/>
          <p:cNvPicPr/>
          <p:nvPr/>
        </p:nvPicPr>
        <p:blipFill rotWithShape="1">
          <a:blip r:embed="rId4"/>
          <a:srcRect t="50000"/>
          <a:stretch/>
        </p:blipFill>
        <p:spPr>
          <a:xfrm>
            <a:off x="5601119" y="2860174"/>
            <a:ext cx="3781634" cy="1431518"/>
          </a:xfrm>
          <a:prstGeom prst="rect">
            <a:avLst/>
          </a:prstGeom>
        </p:spPr>
      </p:pic>
    </p:spTree>
    <p:extLst>
      <p:ext uri="{BB962C8B-B14F-4D97-AF65-F5344CB8AC3E}">
        <p14:creationId xmlns:p14="http://schemas.microsoft.com/office/powerpoint/2010/main" xmlns="" val="27070068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randombar(horizontal)">
                                      <p:cBhvr>
                                        <p:cTn id="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54" name="文本框 99"/>
          <p:cNvSpPr txBox="1">
            <a:spLocks noChangeArrowheads="1"/>
          </p:cNvSpPr>
          <p:nvPr/>
        </p:nvSpPr>
        <p:spPr bwMode="auto">
          <a:xfrm>
            <a:off x="986382" y="2013234"/>
            <a:ext cx="8084944" cy="6463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50000"/>
              </a:lnSpc>
            </a:pPr>
            <a:r>
              <a:rPr lang="en-US" altLang="zh-CN" sz="2400" b="1" dirty="0">
                <a:latin typeface="宋体" pitchFamily="2" charset="-122"/>
                <a:ea typeface="宋体" pitchFamily="2" charset="-122"/>
              </a:rPr>
              <a:t>9.(2015</a:t>
            </a:r>
            <a:r>
              <a:rPr lang="zh-CN" altLang="zh-CN" sz="2400" b="1" dirty="0">
                <a:latin typeface="宋体" pitchFamily="2" charset="-122"/>
                <a:ea typeface="宋体" pitchFamily="2" charset="-122"/>
              </a:rPr>
              <a:t>·</a:t>
            </a:r>
            <a:r>
              <a:rPr lang="zh-CN" altLang="zh-CN" sz="2400" b="1" dirty="0" smtClean="0">
                <a:latin typeface="宋体" pitchFamily="2" charset="-122"/>
                <a:ea typeface="宋体" pitchFamily="2" charset="-122"/>
              </a:rPr>
              <a:t>河北</a:t>
            </a:r>
            <a:r>
              <a:rPr lang="zh-CN" altLang="en-US"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3</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如图所示实验操作正确的</a:t>
            </a:r>
            <a:r>
              <a:rPr lang="zh-CN" altLang="zh-CN" sz="2400" b="1" dirty="0" smtClean="0">
                <a:latin typeface="宋体" pitchFamily="2" charset="-122"/>
                <a:ea typeface="宋体" pitchFamily="2" charset="-122"/>
              </a:rPr>
              <a:t>是</a:t>
            </a:r>
            <a:r>
              <a:rPr lang="en-US" altLang="zh-CN" sz="2400" b="1" dirty="0" smtClean="0">
                <a:latin typeface="宋体" pitchFamily="2" charset="-122"/>
                <a:ea typeface="宋体" pitchFamily="2" charset="-122"/>
              </a:rPr>
              <a:t>(</a:t>
            </a:r>
            <a:r>
              <a:rPr lang="zh-CN" altLang="zh-CN" sz="2400" b="1" dirty="0">
                <a:latin typeface="宋体" pitchFamily="2" charset="-122"/>
                <a:ea typeface="宋体" pitchFamily="2" charset="-122"/>
              </a:rPr>
              <a:t>　　</a:t>
            </a:r>
            <a:r>
              <a:rPr lang="en-US" altLang="zh-CN" sz="2400" b="1" dirty="0">
                <a:latin typeface="宋体" pitchFamily="2" charset="-122"/>
                <a:ea typeface="宋体" pitchFamily="2" charset="-122"/>
              </a:rPr>
              <a:t>)</a:t>
            </a:r>
            <a:endParaRPr lang="zh-CN" altLang="zh-CN" sz="2400" b="1" dirty="0">
              <a:latin typeface="宋体" pitchFamily="2" charset="-122"/>
              <a:ea typeface="宋体" pitchFamily="2" charset="-122"/>
            </a:endParaRPr>
          </a:p>
        </p:txBody>
      </p:sp>
      <p:grpSp>
        <p:nvGrpSpPr>
          <p:cNvPr id="6" name="组合 5"/>
          <p:cNvGrpSpPr/>
          <p:nvPr/>
        </p:nvGrpSpPr>
        <p:grpSpPr>
          <a:xfrm>
            <a:off x="8071557" y="824822"/>
            <a:ext cx="1746910" cy="457900"/>
            <a:chOff x="8480182" y="1575737"/>
            <a:chExt cx="1678579" cy="520692"/>
          </a:xfrm>
        </p:grpSpPr>
        <p:sp>
          <p:nvSpPr>
            <p:cNvPr id="5" name="圆角矩形 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7" name="矩形 16"/>
          <p:cNvSpPr/>
          <p:nvPr/>
        </p:nvSpPr>
        <p:spPr>
          <a:xfrm>
            <a:off x="7707120" y="2105566"/>
            <a:ext cx="696655" cy="461665"/>
          </a:xfrm>
          <a:prstGeom prst="rect">
            <a:avLst/>
          </a:prstGeom>
        </p:spPr>
        <p:txBody>
          <a:bodyPr wrap="square">
            <a:spAutoFit/>
          </a:bodyPr>
          <a:lstStyle/>
          <a:p>
            <a:r>
              <a:rPr lang="en-US" altLang="zh-CN" sz="2400" b="1" dirty="0" smtClean="0">
                <a:solidFill>
                  <a:srgbClr val="FF0000"/>
                </a:solidFill>
                <a:latin typeface="宋体" pitchFamily="2" charset="-122"/>
                <a:ea typeface="宋体" pitchFamily="2" charset="-122"/>
              </a:rPr>
              <a:t>D</a:t>
            </a:r>
            <a:endParaRPr lang="zh-CN" altLang="en-US" sz="2400" b="1" dirty="0">
              <a:solidFill>
                <a:srgbClr val="FF0000"/>
              </a:solidFill>
              <a:latin typeface="宋体" pitchFamily="2" charset="-122"/>
              <a:ea typeface="宋体" pitchFamily="2" charset="-122"/>
              <a:cs typeface="Times New Roman" pitchFamily="18" charset="0"/>
            </a:endParaRPr>
          </a:p>
        </p:txBody>
      </p:sp>
      <p:pic>
        <p:nvPicPr>
          <p:cNvPr id="10" name="11805.eps" descr="id:2147507368;FounderCES"/>
          <p:cNvPicPr/>
          <p:nvPr/>
        </p:nvPicPr>
        <p:blipFill>
          <a:blip r:embed="rId4"/>
          <a:stretch>
            <a:fillRect/>
          </a:stretch>
        </p:blipFill>
        <p:spPr>
          <a:xfrm>
            <a:off x="1415142" y="2758349"/>
            <a:ext cx="3111817" cy="1557927"/>
          </a:xfrm>
          <a:prstGeom prst="rect">
            <a:avLst/>
          </a:prstGeom>
        </p:spPr>
      </p:pic>
      <p:pic>
        <p:nvPicPr>
          <p:cNvPr id="11" name="11805A.eps" descr="id:2147507375;FounderCES"/>
          <p:cNvPicPr/>
          <p:nvPr/>
        </p:nvPicPr>
        <p:blipFill>
          <a:blip r:embed="rId5"/>
          <a:stretch>
            <a:fillRect/>
          </a:stretch>
        </p:blipFill>
        <p:spPr>
          <a:xfrm>
            <a:off x="5116286" y="2774768"/>
            <a:ext cx="3054382" cy="1633946"/>
          </a:xfrm>
          <a:prstGeom prst="rect">
            <a:avLst/>
          </a:prstGeom>
        </p:spPr>
      </p:pic>
    </p:spTree>
    <p:extLst>
      <p:ext uri="{BB962C8B-B14F-4D97-AF65-F5344CB8AC3E}">
        <p14:creationId xmlns:p14="http://schemas.microsoft.com/office/powerpoint/2010/main" xmlns="" val="17907150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randombar(horizontal)">
                                      <p:cBhvr>
                                        <p:cTn id="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54" name="文本框 99"/>
          <p:cNvSpPr txBox="1">
            <a:spLocks noChangeArrowheads="1"/>
          </p:cNvSpPr>
          <p:nvPr/>
        </p:nvSpPr>
        <p:spPr bwMode="auto">
          <a:xfrm>
            <a:off x="986381" y="2013234"/>
            <a:ext cx="8352795" cy="6463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50000"/>
              </a:lnSpc>
            </a:pPr>
            <a:r>
              <a:rPr lang="en-US" altLang="zh-CN" sz="2400" b="1" dirty="0">
                <a:latin typeface="宋体" pitchFamily="2" charset="-122"/>
                <a:ea typeface="宋体" pitchFamily="2" charset="-122"/>
              </a:rPr>
              <a:t>10.(2014</a:t>
            </a:r>
            <a:r>
              <a:rPr lang="zh-CN" altLang="zh-CN" sz="2400" b="1" dirty="0">
                <a:latin typeface="宋体" pitchFamily="2" charset="-122"/>
                <a:ea typeface="宋体" pitchFamily="2" charset="-122"/>
              </a:rPr>
              <a:t>·</a:t>
            </a:r>
            <a:r>
              <a:rPr lang="zh-CN" altLang="zh-CN" sz="2400" b="1" dirty="0" smtClean="0">
                <a:latin typeface="宋体" pitchFamily="2" charset="-122"/>
                <a:ea typeface="宋体" pitchFamily="2" charset="-122"/>
              </a:rPr>
              <a:t>河北</a:t>
            </a:r>
            <a:r>
              <a:rPr lang="zh-CN" altLang="en-US"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11</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如图所示的实验操作中正确的</a:t>
            </a:r>
            <a:r>
              <a:rPr lang="zh-CN" altLang="zh-CN" sz="2400" b="1" dirty="0" smtClean="0">
                <a:latin typeface="宋体" pitchFamily="2" charset="-122"/>
                <a:ea typeface="宋体" pitchFamily="2" charset="-122"/>
              </a:rPr>
              <a:t>是</a:t>
            </a:r>
            <a:r>
              <a:rPr lang="en-US" altLang="zh-CN" sz="2400" b="1" dirty="0" smtClean="0">
                <a:latin typeface="宋体" pitchFamily="2" charset="-122"/>
                <a:ea typeface="宋体" pitchFamily="2" charset="-122"/>
              </a:rPr>
              <a:t>(</a:t>
            </a:r>
            <a:r>
              <a:rPr lang="zh-CN" altLang="zh-CN" sz="2400" b="1" dirty="0">
                <a:latin typeface="宋体" pitchFamily="2" charset="-122"/>
                <a:ea typeface="宋体" pitchFamily="2" charset="-122"/>
              </a:rPr>
              <a:t>　　</a:t>
            </a:r>
            <a:r>
              <a:rPr lang="en-US" altLang="zh-CN" sz="2400" b="1" dirty="0">
                <a:latin typeface="宋体" pitchFamily="2" charset="-122"/>
                <a:ea typeface="宋体" pitchFamily="2" charset="-122"/>
              </a:rPr>
              <a:t>)</a:t>
            </a:r>
            <a:endParaRPr lang="zh-CN" altLang="zh-CN" sz="2400" b="1" dirty="0">
              <a:latin typeface="宋体" pitchFamily="2" charset="-122"/>
              <a:ea typeface="宋体" pitchFamily="2" charset="-122"/>
            </a:endParaRPr>
          </a:p>
        </p:txBody>
      </p:sp>
      <p:grpSp>
        <p:nvGrpSpPr>
          <p:cNvPr id="6" name="组合 5"/>
          <p:cNvGrpSpPr/>
          <p:nvPr/>
        </p:nvGrpSpPr>
        <p:grpSpPr>
          <a:xfrm>
            <a:off x="8071557" y="824822"/>
            <a:ext cx="1746910" cy="457900"/>
            <a:chOff x="8480182" y="1575737"/>
            <a:chExt cx="1678579" cy="520692"/>
          </a:xfrm>
        </p:grpSpPr>
        <p:sp>
          <p:nvSpPr>
            <p:cNvPr id="5" name="圆角矩形 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7" name="矩形 16"/>
          <p:cNvSpPr/>
          <p:nvPr/>
        </p:nvSpPr>
        <p:spPr>
          <a:xfrm>
            <a:off x="8618457" y="2094680"/>
            <a:ext cx="348327" cy="461665"/>
          </a:xfrm>
          <a:prstGeom prst="rect">
            <a:avLst/>
          </a:prstGeom>
        </p:spPr>
        <p:txBody>
          <a:bodyPr wrap="square">
            <a:spAutoFit/>
          </a:bodyPr>
          <a:lstStyle/>
          <a:p>
            <a:r>
              <a:rPr lang="en-US" altLang="zh-CN" sz="2400" b="1" dirty="0" smtClean="0">
                <a:solidFill>
                  <a:srgbClr val="FF0000"/>
                </a:solidFill>
                <a:latin typeface="宋体" pitchFamily="2" charset="-122"/>
                <a:ea typeface="宋体" pitchFamily="2" charset="-122"/>
              </a:rPr>
              <a:t>C</a:t>
            </a:r>
            <a:endParaRPr lang="zh-CN" altLang="en-US" sz="2400" b="1" dirty="0">
              <a:solidFill>
                <a:srgbClr val="FF0000"/>
              </a:solidFill>
              <a:latin typeface="宋体" pitchFamily="2" charset="-122"/>
              <a:ea typeface="宋体" pitchFamily="2" charset="-122"/>
              <a:cs typeface="Times New Roman" pitchFamily="18" charset="0"/>
            </a:endParaRPr>
          </a:p>
        </p:txBody>
      </p:sp>
      <p:pic>
        <p:nvPicPr>
          <p:cNvPr id="12" name="11806.eps" descr="id:2147507382;FounderCES"/>
          <p:cNvPicPr/>
          <p:nvPr/>
        </p:nvPicPr>
        <p:blipFill rotWithShape="1">
          <a:blip r:embed="rId4"/>
          <a:srcRect t="45420"/>
          <a:stretch/>
        </p:blipFill>
        <p:spPr>
          <a:xfrm>
            <a:off x="5400855" y="2696225"/>
            <a:ext cx="3066726" cy="1596184"/>
          </a:xfrm>
          <a:prstGeom prst="rect">
            <a:avLst/>
          </a:prstGeom>
        </p:spPr>
      </p:pic>
      <p:pic>
        <p:nvPicPr>
          <p:cNvPr id="13" name="11806.eps" descr="id:2147507382;FounderCES"/>
          <p:cNvPicPr/>
          <p:nvPr/>
        </p:nvPicPr>
        <p:blipFill rotWithShape="1">
          <a:blip r:embed="rId4"/>
          <a:srcRect b="54579"/>
          <a:stretch/>
        </p:blipFill>
        <p:spPr>
          <a:xfrm>
            <a:off x="1524000" y="2747216"/>
            <a:ext cx="3320825" cy="1494202"/>
          </a:xfrm>
          <a:prstGeom prst="rect">
            <a:avLst/>
          </a:prstGeom>
        </p:spPr>
      </p:pic>
    </p:spTree>
    <p:extLst>
      <p:ext uri="{BB962C8B-B14F-4D97-AF65-F5344CB8AC3E}">
        <p14:creationId xmlns:p14="http://schemas.microsoft.com/office/powerpoint/2010/main" xmlns="" val="20701205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randombar(horizontal)">
                                      <p:cBhvr>
                                        <p:cTn id="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54" name="文本框 99"/>
          <p:cNvSpPr txBox="1">
            <a:spLocks noChangeArrowheads="1"/>
          </p:cNvSpPr>
          <p:nvPr/>
        </p:nvSpPr>
        <p:spPr bwMode="auto">
          <a:xfrm>
            <a:off x="986381" y="2013234"/>
            <a:ext cx="10019075" cy="286232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50000"/>
              </a:lnSpc>
            </a:pPr>
            <a:r>
              <a:rPr lang="en-US" altLang="zh-CN" sz="2400" b="1" dirty="0">
                <a:latin typeface="宋体" pitchFamily="2" charset="-122"/>
                <a:ea typeface="宋体" pitchFamily="2" charset="-122"/>
              </a:rPr>
              <a:t>11.(2013</a:t>
            </a:r>
            <a:r>
              <a:rPr lang="zh-CN" altLang="zh-CN" sz="2400" b="1" dirty="0">
                <a:latin typeface="宋体" pitchFamily="2" charset="-122"/>
                <a:ea typeface="宋体" pitchFamily="2" charset="-122"/>
              </a:rPr>
              <a:t>·河北</a:t>
            </a:r>
            <a:r>
              <a:rPr lang="en-US" altLang="zh-CN" sz="2400" b="1" dirty="0">
                <a:latin typeface="宋体" pitchFamily="2" charset="-122"/>
                <a:ea typeface="宋体" pitchFamily="2" charset="-122"/>
              </a:rPr>
              <a:t>,4)</a:t>
            </a:r>
            <a:r>
              <a:rPr lang="zh-CN" altLang="zh-CN" sz="2400" b="1" dirty="0">
                <a:latin typeface="宋体" pitchFamily="2" charset="-122"/>
                <a:ea typeface="宋体" pitchFamily="2" charset="-122"/>
              </a:rPr>
              <a:t>下列关于实验操作或实验现象的描述错误的</a:t>
            </a:r>
            <a:r>
              <a:rPr lang="zh-CN" altLang="zh-CN" sz="2400" b="1" dirty="0" smtClean="0">
                <a:latin typeface="宋体" pitchFamily="2" charset="-122"/>
                <a:ea typeface="宋体" pitchFamily="2" charset="-122"/>
              </a:rPr>
              <a:t>是</a:t>
            </a:r>
            <a:r>
              <a:rPr lang="en-US" altLang="zh-CN" sz="2400" b="1" dirty="0" smtClean="0">
                <a:latin typeface="宋体" pitchFamily="2" charset="-122"/>
                <a:ea typeface="宋体" pitchFamily="2" charset="-122"/>
              </a:rPr>
              <a:t>(</a:t>
            </a:r>
            <a:r>
              <a:rPr lang="zh-CN" altLang="zh-CN" sz="2400" b="1" dirty="0">
                <a:latin typeface="宋体" pitchFamily="2" charset="-122"/>
                <a:ea typeface="宋体" pitchFamily="2" charset="-122"/>
              </a:rPr>
              <a:t>　　</a:t>
            </a:r>
            <a:r>
              <a:rPr lang="en-US" altLang="zh-CN" sz="2400" b="1" dirty="0">
                <a:latin typeface="宋体" pitchFamily="2" charset="-122"/>
                <a:ea typeface="宋体" pitchFamily="2" charset="-122"/>
              </a:rPr>
              <a:t>)</a:t>
            </a:r>
            <a:endParaRPr lang="zh-CN" altLang="zh-CN" sz="2400" b="1" dirty="0">
              <a:latin typeface="宋体" pitchFamily="2" charset="-122"/>
              <a:ea typeface="宋体" pitchFamily="2" charset="-122"/>
            </a:endParaRPr>
          </a:p>
          <a:p>
            <a:pPr>
              <a:lnSpc>
                <a:spcPct val="150000"/>
              </a:lnSpc>
            </a:pPr>
            <a:r>
              <a:rPr lang="en-US" altLang="zh-CN" sz="2400" b="1" dirty="0" smtClean="0">
                <a:latin typeface="宋体" pitchFamily="2" charset="-122"/>
                <a:ea typeface="宋体" pitchFamily="2" charset="-122"/>
              </a:rPr>
              <a:t> A</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实验剩余的药品不能放回原瓶</a:t>
            </a:r>
          </a:p>
          <a:p>
            <a:pPr>
              <a:lnSpc>
                <a:spcPct val="150000"/>
              </a:lnSpc>
            </a:pPr>
            <a:r>
              <a:rPr lang="en-US" altLang="zh-CN" sz="2400" b="1" dirty="0" smtClean="0">
                <a:latin typeface="宋体" pitchFamily="2" charset="-122"/>
                <a:ea typeface="宋体" pitchFamily="2" charset="-122"/>
              </a:rPr>
              <a:t> B</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铁丝在氧气中剧烈</a:t>
            </a:r>
            <a:r>
              <a:rPr lang="zh-CN" altLang="zh-CN" sz="2400" b="1" dirty="0" smtClean="0">
                <a:latin typeface="宋体" pitchFamily="2" charset="-122"/>
                <a:ea typeface="宋体" pitchFamily="2" charset="-122"/>
              </a:rPr>
              <a:t>燃烧</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火星</a:t>
            </a:r>
            <a:r>
              <a:rPr lang="zh-CN" altLang="zh-CN" sz="2400" b="1" dirty="0">
                <a:latin typeface="宋体" pitchFamily="2" charset="-122"/>
                <a:ea typeface="宋体" pitchFamily="2" charset="-122"/>
              </a:rPr>
              <a:t>四射</a:t>
            </a:r>
          </a:p>
          <a:p>
            <a:pPr>
              <a:lnSpc>
                <a:spcPct val="150000"/>
              </a:lnSpc>
            </a:pPr>
            <a:r>
              <a:rPr lang="en-US" altLang="zh-CN" sz="2400" b="1" dirty="0" smtClean="0">
                <a:latin typeface="宋体" pitchFamily="2" charset="-122"/>
                <a:ea typeface="宋体" pitchFamily="2" charset="-122"/>
              </a:rPr>
              <a:t> C</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将</a:t>
            </a:r>
            <a:r>
              <a:rPr lang="en-US" altLang="zh-CN" sz="2400" b="1" dirty="0">
                <a:latin typeface="宋体" pitchFamily="2" charset="-122"/>
                <a:ea typeface="宋体" pitchFamily="2" charset="-122"/>
              </a:rPr>
              <a:t>pH</a:t>
            </a:r>
            <a:r>
              <a:rPr lang="zh-CN" altLang="zh-CN" sz="2400" b="1" dirty="0">
                <a:latin typeface="宋体" pitchFamily="2" charset="-122"/>
                <a:ea typeface="宋体" pitchFamily="2" charset="-122"/>
              </a:rPr>
              <a:t>试纸放入待测液</a:t>
            </a:r>
            <a:r>
              <a:rPr lang="zh-CN" altLang="zh-CN" sz="2400" b="1" dirty="0" smtClean="0">
                <a:latin typeface="宋体" pitchFamily="2" charset="-122"/>
                <a:ea typeface="宋体" pitchFamily="2" charset="-122"/>
              </a:rPr>
              <a:t>中</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测定</a:t>
            </a:r>
            <a:r>
              <a:rPr lang="zh-CN" altLang="zh-CN" sz="2400" b="1" dirty="0">
                <a:latin typeface="宋体" pitchFamily="2" charset="-122"/>
                <a:ea typeface="宋体" pitchFamily="2" charset="-122"/>
              </a:rPr>
              <a:t>溶液的</a:t>
            </a:r>
            <a:r>
              <a:rPr lang="en-US" altLang="zh-CN" sz="2400" b="1" dirty="0">
                <a:latin typeface="宋体" pitchFamily="2" charset="-122"/>
                <a:ea typeface="宋体" pitchFamily="2" charset="-122"/>
              </a:rPr>
              <a:t>pH</a:t>
            </a:r>
            <a:endParaRPr lang="zh-CN" altLang="zh-CN" sz="2400" b="1" dirty="0">
              <a:latin typeface="宋体" pitchFamily="2" charset="-122"/>
              <a:ea typeface="宋体" pitchFamily="2" charset="-122"/>
            </a:endParaRPr>
          </a:p>
          <a:p>
            <a:pPr>
              <a:lnSpc>
                <a:spcPct val="150000"/>
              </a:lnSpc>
            </a:pPr>
            <a:r>
              <a:rPr lang="en-US" altLang="zh-CN" sz="2400" b="1" dirty="0" smtClean="0">
                <a:latin typeface="宋体" pitchFamily="2" charset="-122"/>
                <a:ea typeface="宋体" pitchFamily="2" charset="-122"/>
              </a:rPr>
              <a:t> D</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将带火星的木条放在集气</a:t>
            </a:r>
            <a:r>
              <a:rPr lang="zh-CN" altLang="zh-CN" sz="2400" b="1" dirty="0" smtClean="0">
                <a:latin typeface="宋体" pitchFamily="2" charset="-122"/>
                <a:ea typeface="宋体" pitchFamily="2" charset="-122"/>
              </a:rPr>
              <a:t>瓶口</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检验</a:t>
            </a:r>
            <a:r>
              <a:rPr lang="zh-CN" altLang="zh-CN" sz="2400" b="1" dirty="0">
                <a:latin typeface="宋体" pitchFamily="2" charset="-122"/>
                <a:ea typeface="宋体" pitchFamily="2" charset="-122"/>
              </a:rPr>
              <a:t>氧气是否集满</a:t>
            </a:r>
          </a:p>
        </p:txBody>
      </p:sp>
      <p:grpSp>
        <p:nvGrpSpPr>
          <p:cNvPr id="6" name="组合 5"/>
          <p:cNvGrpSpPr/>
          <p:nvPr/>
        </p:nvGrpSpPr>
        <p:grpSpPr>
          <a:xfrm>
            <a:off x="8071557" y="824822"/>
            <a:ext cx="1746910" cy="457900"/>
            <a:chOff x="8480182" y="1575737"/>
            <a:chExt cx="1678579" cy="520692"/>
          </a:xfrm>
        </p:grpSpPr>
        <p:sp>
          <p:nvSpPr>
            <p:cNvPr id="5" name="圆角矩形 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7" name="矩形 16"/>
          <p:cNvSpPr/>
          <p:nvPr/>
        </p:nvSpPr>
        <p:spPr>
          <a:xfrm>
            <a:off x="10145521" y="2105566"/>
            <a:ext cx="696655" cy="461665"/>
          </a:xfrm>
          <a:prstGeom prst="rect">
            <a:avLst/>
          </a:prstGeom>
        </p:spPr>
        <p:txBody>
          <a:bodyPr wrap="square">
            <a:spAutoFit/>
          </a:bodyPr>
          <a:lstStyle/>
          <a:p>
            <a:r>
              <a:rPr lang="en-US" altLang="zh-CN" sz="2400" b="1" dirty="0" smtClean="0">
                <a:solidFill>
                  <a:srgbClr val="FF0000"/>
                </a:solidFill>
                <a:latin typeface="宋体" pitchFamily="2" charset="-122"/>
                <a:ea typeface="宋体" pitchFamily="2" charset="-122"/>
              </a:rPr>
              <a:t>C</a:t>
            </a:r>
            <a:endParaRPr lang="zh-CN" altLang="en-US" sz="2400" b="1" dirty="0">
              <a:solidFill>
                <a:srgbClr val="FF0000"/>
              </a:solidFill>
              <a:latin typeface="宋体" pitchFamily="2" charset="-122"/>
              <a:ea typeface="宋体" pitchFamily="2" charset="-122"/>
              <a:cs typeface="Times New Roman" pitchFamily="18" charset="0"/>
            </a:endParaRPr>
          </a:p>
        </p:txBody>
      </p:sp>
    </p:spTree>
    <p:extLst>
      <p:ext uri="{BB962C8B-B14F-4D97-AF65-F5344CB8AC3E}">
        <p14:creationId xmlns:p14="http://schemas.microsoft.com/office/powerpoint/2010/main" xmlns="" val="21195247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randombar(horizontal)">
                                      <p:cBhvr>
                                        <p:cTn id="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54" name="文本框 99"/>
          <p:cNvSpPr txBox="1">
            <a:spLocks noChangeArrowheads="1"/>
          </p:cNvSpPr>
          <p:nvPr/>
        </p:nvSpPr>
        <p:spPr bwMode="auto">
          <a:xfrm>
            <a:off x="986381" y="2013234"/>
            <a:ext cx="10019075" cy="286232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50000"/>
              </a:lnSpc>
            </a:pPr>
            <a:r>
              <a:rPr lang="en-US" altLang="zh-CN" sz="2400" b="1" dirty="0">
                <a:latin typeface="宋体" pitchFamily="2" charset="-122"/>
                <a:ea typeface="宋体" pitchFamily="2" charset="-122"/>
              </a:rPr>
              <a:t>11.(2013</a:t>
            </a:r>
            <a:r>
              <a:rPr lang="zh-CN" altLang="zh-CN" sz="2400" b="1" dirty="0">
                <a:latin typeface="宋体" pitchFamily="2" charset="-122"/>
                <a:ea typeface="宋体" pitchFamily="2" charset="-122"/>
              </a:rPr>
              <a:t>·河北</a:t>
            </a:r>
            <a:r>
              <a:rPr lang="en-US" altLang="zh-CN" sz="2400" b="1" dirty="0">
                <a:latin typeface="宋体" pitchFamily="2" charset="-122"/>
                <a:ea typeface="宋体" pitchFamily="2" charset="-122"/>
              </a:rPr>
              <a:t>,4)</a:t>
            </a:r>
            <a:r>
              <a:rPr lang="zh-CN" altLang="zh-CN" sz="2400" b="1" dirty="0">
                <a:latin typeface="宋体" pitchFamily="2" charset="-122"/>
                <a:ea typeface="宋体" pitchFamily="2" charset="-122"/>
              </a:rPr>
              <a:t>下列关于实验操作或实验现象的描述错误的</a:t>
            </a:r>
            <a:r>
              <a:rPr lang="zh-CN" altLang="zh-CN" sz="2400" b="1" dirty="0" smtClean="0">
                <a:latin typeface="宋体" pitchFamily="2" charset="-122"/>
                <a:ea typeface="宋体" pitchFamily="2" charset="-122"/>
              </a:rPr>
              <a:t>是</a:t>
            </a:r>
            <a:r>
              <a:rPr lang="en-US" altLang="zh-CN" sz="2400" b="1" dirty="0" smtClean="0">
                <a:latin typeface="宋体" pitchFamily="2" charset="-122"/>
                <a:ea typeface="宋体" pitchFamily="2" charset="-122"/>
              </a:rPr>
              <a:t>(</a:t>
            </a:r>
            <a:r>
              <a:rPr lang="zh-CN" altLang="zh-CN" sz="2400" b="1" dirty="0">
                <a:latin typeface="宋体" pitchFamily="2" charset="-122"/>
                <a:ea typeface="宋体" pitchFamily="2" charset="-122"/>
              </a:rPr>
              <a:t>　　</a:t>
            </a:r>
            <a:r>
              <a:rPr lang="en-US" altLang="zh-CN" sz="2400" b="1" dirty="0">
                <a:latin typeface="宋体" pitchFamily="2" charset="-122"/>
                <a:ea typeface="宋体" pitchFamily="2" charset="-122"/>
              </a:rPr>
              <a:t>)</a:t>
            </a:r>
            <a:endParaRPr lang="zh-CN" altLang="zh-CN" sz="2400" b="1" dirty="0">
              <a:latin typeface="宋体" pitchFamily="2" charset="-122"/>
              <a:ea typeface="宋体" pitchFamily="2" charset="-122"/>
            </a:endParaRPr>
          </a:p>
          <a:p>
            <a:pPr>
              <a:lnSpc>
                <a:spcPct val="150000"/>
              </a:lnSpc>
            </a:pPr>
            <a:r>
              <a:rPr lang="en-US" altLang="zh-CN" sz="2400" b="1" dirty="0" smtClean="0">
                <a:latin typeface="宋体" pitchFamily="2" charset="-122"/>
                <a:ea typeface="宋体" pitchFamily="2" charset="-122"/>
              </a:rPr>
              <a:t> A</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实验剩余的药品不能放回原瓶</a:t>
            </a:r>
          </a:p>
          <a:p>
            <a:pPr>
              <a:lnSpc>
                <a:spcPct val="150000"/>
              </a:lnSpc>
            </a:pPr>
            <a:r>
              <a:rPr lang="en-US" altLang="zh-CN" sz="2400" b="1" dirty="0" smtClean="0">
                <a:latin typeface="宋体" pitchFamily="2" charset="-122"/>
                <a:ea typeface="宋体" pitchFamily="2" charset="-122"/>
              </a:rPr>
              <a:t> B</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铁丝在氧气中剧烈</a:t>
            </a:r>
            <a:r>
              <a:rPr lang="zh-CN" altLang="zh-CN" sz="2400" b="1" dirty="0" smtClean="0">
                <a:latin typeface="宋体" pitchFamily="2" charset="-122"/>
                <a:ea typeface="宋体" pitchFamily="2" charset="-122"/>
              </a:rPr>
              <a:t>燃烧</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火星</a:t>
            </a:r>
            <a:r>
              <a:rPr lang="zh-CN" altLang="zh-CN" sz="2400" b="1" dirty="0">
                <a:latin typeface="宋体" pitchFamily="2" charset="-122"/>
                <a:ea typeface="宋体" pitchFamily="2" charset="-122"/>
              </a:rPr>
              <a:t>四射</a:t>
            </a:r>
          </a:p>
          <a:p>
            <a:pPr>
              <a:lnSpc>
                <a:spcPct val="150000"/>
              </a:lnSpc>
            </a:pPr>
            <a:r>
              <a:rPr lang="en-US" altLang="zh-CN" sz="2400" b="1" dirty="0" smtClean="0">
                <a:latin typeface="宋体" pitchFamily="2" charset="-122"/>
                <a:ea typeface="宋体" pitchFamily="2" charset="-122"/>
              </a:rPr>
              <a:t> C</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将</a:t>
            </a:r>
            <a:r>
              <a:rPr lang="en-US" altLang="zh-CN" sz="2400" b="1" dirty="0">
                <a:latin typeface="宋体" pitchFamily="2" charset="-122"/>
                <a:ea typeface="宋体" pitchFamily="2" charset="-122"/>
              </a:rPr>
              <a:t>pH</a:t>
            </a:r>
            <a:r>
              <a:rPr lang="zh-CN" altLang="zh-CN" sz="2400" b="1" dirty="0">
                <a:latin typeface="宋体" pitchFamily="2" charset="-122"/>
                <a:ea typeface="宋体" pitchFamily="2" charset="-122"/>
              </a:rPr>
              <a:t>试纸放入待测液</a:t>
            </a:r>
            <a:r>
              <a:rPr lang="zh-CN" altLang="zh-CN" sz="2400" b="1" dirty="0" smtClean="0">
                <a:latin typeface="宋体" pitchFamily="2" charset="-122"/>
                <a:ea typeface="宋体" pitchFamily="2" charset="-122"/>
              </a:rPr>
              <a:t>中</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测定</a:t>
            </a:r>
            <a:r>
              <a:rPr lang="zh-CN" altLang="zh-CN" sz="2400" b="1" dirty="0">
                <a:latin typeface="宋体" pitchFamily="2" charset="-122"/>
                <a:ea typeface="宋体" pitchFamily="2" charset="-122"/>
              </a:rPr>
              <a:t>溶液的</a:t>
            </a:r>
            <a:r>
              <a:rPr lang="en-US" altLang="zh-CN" sz="2400" b="1" dirty="0">
                <a:latin typeface="宋体" pitchFamily="2" charset="-122"/>
                <a:ea typeface="宋体" pitchFamily="2" charset="-122"/>
              </a:rPr>
              <a:t>pH</a:t>
            </a:r>
            <a:endParaRPr lang="zh-CN" altLang="zh-CN" sz="2400" b="1" dirty="0">
              <a:latin typeface="宋体" pitchFamily="2" charset="-122"/>
              <a:ea typeface="宋体" pitchFamily="2" charset="-122"/>
            </a:endParaRPr>
          </a:p>
          <a:p>
            <a:pPr>
              <a:lnSpc>
                <a:spcPct val="150000"/>
              </a:lnSpc>
            </a:pPr>
            <a:r>
              <a:rPr lang="en-US" altLang="zh-CN" sz="2400" b="1" dirty="0" smtClean="0">
                <a:latin typeface="宋体" pitchFamily="2" charset="-122"/>
                <a:ea typeface="宋体" pitchFamily="2" charset="-122"/>
              </a:rPr>
              <a:t> D</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将带火星的木条放在集气</a:t>
            </a:r>
            <a:r>
              <a:rPr lang="zh-CN" altLang="zh-CN" sz="2400" b="1" dirty="0" smtClean="0">
                <a:latin typeface="宋体" pitchFamily="2" charset="-122"/>
                <a:ea typeface="宋体" pitchFamily="2" charset="-122"/>
              </a:rPr>
              <a:t>瓶口</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检验</a:t>
            </a:r>
            <a:r>
              <a:rPr lang="zh-CN" altLang="zh-CN" sz="2400" b="1" dirty="0">
                <a:latin typeface="宋体" pitchFamily="2" charset="-122"/>
                <a:ea typeface="宋体" pitchFamily="2" charset="-122"/>
              </a:rPr>
              <a:t>氧气是否集满</a:t>
            </a:r>
          </a:p>
        </p:txBody>
      </p:sp>
      <p:grpSp>
        <p:nvGrpSpPr>
          <p:cNvPr id="6" name="组合 5"/>
          <p:cNvGrpSpPr/>
          <p:nvPr/>
        </p:nvGrpSpPr>
        <p:grpSpPr>
          <a:xfrm>
            <a:off x="8071557" y="824822"/>
            <a:ext cx="1746910" cy="457900"/>
            <a:chOff x="8480182" y="1575737"/>
            <a:chExt cx="1678579" cy="520692"/>
          </a:xfrm>
        </p:grpSpPr>
        <p:sp>
          <p:nvSpPr>
            <p:cNvPr id="5" name="圆角矩形 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7" name="矩形 16"/>
          <p:cNvSpPr/>
          <p:nvPr/>
        </p:nvSpPr>
        <p:spPr>
          <a:xfrm>
            <a:off x="10145521" y="2105566"/>
            <a:ext cx="696655" cy="461665"/>
          </a:xfrm>
          <a:prstGeom prst="rect">
            <a:avLst/>
          </a:prstGeom>
        </p:spPr>
        <p:txBody>
          <a:bodyPr wrap="square">
            <a:spAutoFit/>
          </a:bodyPr>
          <a:lstStyle/>
          <a:p>
            <a:r>
              <a:rPr lang="en-US" altLang="zh-CN" sz="2400" b="1" dirty="0" smtClean="0">
                <a:solidFill>
                  <a:srgbClr val="FF0000"/>
                </a:solidFill>
                <a:latin typeface="宋体" pitchFamily="2" charset="-122"/>
                <a:ea typeface="宋体" pitchFamily="2" charset="-122"/>
              </a:rPr>
              <a:t>C</a:t>
            </a:r>
            <a:endParaRPr lang="zh-CN" altLang="en-US" sz="2400" b="1" dirty="0">
              <a:solidFill>
                <a:srgbClr val="FF0000"/>
              </a:solidFill>
              <a:latin typeface="宋体" pitchFamily="2" charset="-122"/>
              <a:ea typeface="宋体" pitchFamily="2" charset="-122"/>
              <a:cs typeface="Times New Roman" pitchFamily="18" charset="0"/>
            </a:endParaRPr>
          </a:p>
        </p:txBody>
      </p:sp>
    </p:spTree>
    <p:extLst>
      <p:ext uri="{BB962C8B-B14F-4D97-AF65-F5344CB8AC3E}">
        <p14:creationId xmlns:p14="http://schemas.microsoft.com/office/powerpoint/2010/main" xmlns="" val="12649487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randombar(horizontal)">
                                      <p:cBhvr>
                                        <p:cTn id="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54" name="文本框 99"/>
          <p:cNvSpPr txBox="1">
            <a:spLocks noChangeArrowheads="1"/>
          </p:cNvSpPr>
          <p:nvPr/>
        </p:nvSpPr>
        <p:spPr bwMode="auto">
          <a:xfrm>
            <a:off x="986381" y="2013234"/>
            <a:ext cx="10019075" cy="6463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50000"/>
              </a:lnSpc>
            </a:pPr>
            <a:r>
              <a:rPr lang="en-US" altLang="zh-CN" sz="2400" b="1" dirty="0">
                <a:latin typeface="宋体" pitchFamily="2" charset="-122"/>
                <a:ea typeface="宋体" pitchFamily="2" charset="-122"/>
              </a:rPr>
              <a:t>12.(2012</a:t>
            </a:r>
            <a:r>
              <a:rPr lang="zh-CN" altLang="zh-CN" sz="2400" b="1" dirty="0">
                <a:latin typeface="宋体" pitchFamily="2" charset="-122"/>
                <a:ea typeface="宋体" pitchFamily="2" charset="-122"/>
              </a:rPr>
              <a:t>·</a:t>
            </a:r>
            <a:r>
              <a:rPr lang="zh-CN" altLang="zh-CN" sz="2400" b="1" dirty="0" smtClean="0">
                <a:latin typeface="宋体" pitchFamily="2" charset="-122"/>
                <a:ea typeface="宋体" pitchFamily="2" charset="-122"/>
              </a:rPr>
              <a:t>河北</a:t>
            </a:r>
            <a:r>
              <a:rPr lang="zh-CN" altLang="en-US" sz="2400" b="1" dirty="0">
                <a:latin typeface="宋体" pitchFamily="2" charset="-122"/>
                <a:ea typeface="宋体" pitchFamily="2" charset="-122"/>
              </a:rPr>
              <a:t>，</a:t>
            </a:r>
            <a:r>
              <a:rPr lang="en-US" altLang="zh-CN" sz="2400" b="1" dirty="0" smtClean="0">
                <a:latin typeface="宋体" pitchFamily="2" charset="-122"/>
                <a:ea typeface="宋体" pitchFamily="2" charset="-122"/>
              </a:rPr>
              <a:t>3</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如图所示的实验操作不正确的</a:t>
            </a:r>
            <a:r>
              <a:rPr lang="zh-CN" altLang="zh-CN" sz="2400" b="1" dirty="0" smtClean="0">
                <a:latin typeface="宋体" pitchFamily="2" charset="-122"/>
                <a:ea typeface="宋体" pitchFamily="2" charset="-122"/>
              </a:rPr>
              <a:t>是</a:t>
            </a:r>
            <a:r>
              <a:rPr lang="en-US" altLang="zh-CN" sz="2400" b="1" dirty="0" smtClean="0">
                <a:latin typeface="宋体" pitchFamily="2" charset="-122"/>
                <a:ea typeface="宋体" pitchFamily="2" charset="-122"/>
              </a:rPr>
              <a:t>(</a:t>
            </a:r>
            <a:r>
              <a:rPr lang="zh-CN" altLang="zh-CN" sz="2400" b="1" dirty="0">
                <a:latin typeface="宋体" pitchFamily="2" charset="-122"/>
                <a:ea typeface="宋体" pitchFamily="2" charset="-122"/>
              </a:rPr>
              <a:t>　　</a:t>
            </a:r>
            <a:r>
              <a:rPr lang="en-US" altLang="zh-CN" sz="2400" b="1" dirty="0">
                <a:latin typeface="宋体" pitchFamily="2" charset="-122"/>
                <a:ea typeface="宋体" pitchFamily="2" charset="-122"/>
              </a:rPr>
              <a:t>)</a:t>
            </a:r>
            <a:endParaRPr lang="zh-CN" altLang="zh-CN" sz="2400" b="1" dirty="0">
              <a:latin typeface="宋体" pitchFamily="2" charset="-122"/>
              <a:ea typeface="宋体" pitchFamily="2" charset="-122"/>
            </a:endParaRPr>
          </a:p>
        </p:txBody>
      </p:sp>
      <p:grpSp>
        <p:nvGrpSpPr>
          <p:cNvPr id="6" name="组合 5"/>
          <p:cNvGrpSpPr/>
          <p:nvPr/>
        </p:nvGrpSpPr>
        <p:grpSpPr>
          <a:xfrm>
            <a:off x="8071557" y="824822"/>
            <a:ext cx="1746910" cy="457900"/>
            <a:chOff x="8480182" y="1575737"/>
            <a:chExt cx="1678579" cy="520692"/>
          </a:xfrm>
        </p:grpSpPr>
        <p:sp>
          <p:nvSpPr>
            <p:cNvPr id="5" name="圆角矩形 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7" name="矩形 16"/>
          <p:cNvSpPr/>
          <p:nvPr/>
        </p:nvSpPr>
        <p:spPr>
          <a:xfrm>
            <a:off x="8469124" y="2105565"/>
            <a:ext cx="696655" cy="461665"/>
          </a:xfrm>
          <a:prstGeom prst="rect">
            <a:avLst/>
          </a:prstGeom>
        </p:spPr>
        <p:txBody>
          <a:bodyPr wrap="square">
            <a:spAutoFit/>
          </a:bodyPr>
          <a:lstStyle/>
          <a:p>
            <a:r>
              <a:rPr lang="en-US" altLang="zh-CN" sz="2400" b="1" dirty="0" smtClean="0">
                <a:solidFill>
                  <a:srgbClr val="FF0000"/>
                </a:solidFill>
                <a:latin typeface="宋体" pitchFamily="2" charset="-122"/>
                <a:ea typeface="宋体" pitchFamily="2" charset="-122"/>
              </a:rPr>
              <a:t>D</a:t>
            </a:r>
            <a:endParaRPr lang="zh-CN" altLang="en-US" sz="2400" b="1" dirty="0">
              <a:solidFill>
                <a:srgbClr val="FF0000"/>
              </a:solidFill>
              <a:latin typeface="宋体" pitchFamily="2" charset="-122"/>
              <a:ea typeface="宋体" pitchFamily="2" charset="-122"/>
              <a:cs typeface="Times New Roman" pitchFamily="18" charset="0"/>
            </a:endParaRPr>
          </a:p>
        </p:txBody>
      </p:sp>
      <p:pic>
        <p:nvPicPr>
          <p:cNvPr id="8" name="11807.eps" descr="id:2147507389;FounderCES"/>
          <p:cNvPicPr/>
          <p:nvPr/>
        </p:nvPicPr>
        <p:blipFill rotWithShape="1">
          <a:blip r:embed="rId4"/>
          <a:srcRect t="-3204" b="61253"/>
          <a:stretch/>
        </p:blipFill>
        <p:spPr>
          <a:xfrm>
            <a:off x="1508893" y="3056671"/>
            <a:ext cx="3566703" cy="1346377"/>
          </a:xfrm>
          <a:prstGeom prst="rect">
            <a:avLst/>
          </a:prstGeom>
        </p:spPr>
      </p:pic>
      <p:pic>
        <p:nvPicPr>
          <p:cNvPr id="9" name="11807.eps" descr="id:2147507389;FounderCES"/>
          <p:cNvPicPr/>
          <p:nvPr/>
        </p:nvPicPr>
        <p:blipFill rotWithShape="1">
          <a:blip r:embed="rId4"/>
          <a:srcRect t="39601"/>
          <a:stretch/>
        </p:blipFill>
        <p:spPr>
          <a:xfrm>
            <a:off x="5671458" y="2659565"/>
            <a:ext cx="3667719" cy="1765255"/>
          </a:xfrm>
          <a:prstGeom prst="rect">
            <a:avLst/>
          </a:prstGeom>
        </p:spPr>
      </p:pic>
    </p:spTree>
    <p:extLst>
      <p:ext uri="{BB962C8B-B14F-4D97-AF65-F5344CB8AC3E}">
        <p14:creationId xmlns:p14="http://schemas.microsoft.com/office/powerpoint/2010/main" xmlns="" val="1107195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randombar(horizontal)">
                                      <p:cBhvr>
                                        <p:cTn id="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54" name="文本框 99"/>
          <p:cNvSpPr txBox="1">
            <a:spLocks noChangeArrowheads="1"/>
          </p:cNvSpPr>
          <p:nvPr/>
        </p:nvSpPr>
        <p:spPr bwMode="auto">
          <a:xfrm>
            <a:off x="986381" y="2013234"/>
            <a:ext cx="9137333" cy="6463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50000"/>
              </a:lnSpc>
            </a:pPr>
            <a:r>
              <a:rPr lang="en-US" altLang="zh-CN" sz="2400" b="1" dirty="0">
                <a:latin typeface="宋体" pitchFamily="2" charset="-122"/>
                <a:ea typeface="宋体" pitchFamily="2" charset="-122"/>
              </a:rPr>
              <a:t>13.(2012</a:t>
            </a:r>
            <a:r>
              <a:rPr lang="zh-CN" altLang="zh-CN" sz="2400" b="1" dirty="0">
                <a:latin typeface="宋体" pitchFamily="2" charset="-122"/>
                <a:ea typeface="宋体" pitchFamily="2" charset="-122"/>
              </a:rPr>
              <a:t>·</a:t>
            </a:r>
            <a:r>
              <a:rPr lang="zh-CN" altLang="zh-CN" sz="2400" b="1" dirty="0" smtClean="0">
                <a:latin typeface="宋体" pitchFamily="2" charset="-122"/>
                <a:ea typeface="宋体" pitchFamily="2" charset="-122"/>
              </a:rPr>
              <a:t>河北</a:t>
            </a:r>
            <a:r>
              <a:rPr lang="zh-CN" altLang="en-US"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12</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如图所示的测量方法正确的</a:t>
            </a:r>
            <a:r>
              <a:rPr lang="zh-CN" altLang="zh-CN" sz="2400" b="1" dirty="0" smtClean="0">
                <a:latin typeface="宋体" pitchFamily="2" charset="-122"/>
                <a:ea typeface="宋体" pitchFamily="2" charset="-122"/>
              </a:rPr>
              <a:t>是</a:t>
            </a:r>
            <a:r>
              <a:rPr lang="en-US" altLang="zh-CN" sz="2400" b="1" dirty="0" smtClean="0">
                <a:latin typeface="宋体" pitchFamily="2" charset="-122"/>
                <a:ea typeface="宋体" pitchFamily="2" charset="-122"/>
              </a:rPr>
              <a:t>(</a:t>
            </a:r>
            <a:r>
              <a:rPr lang="zh-CN" altLang="zh-CN" sz="2400" b="1" dirty="0">
                <a:latin typeface="宋体" pitchFamily="2" charset="-122"/>
                <a:ea typeface="宋体" pitchFamily="2" charset="-122"/>
              </a:rPr>
              <a:t>　　</a:t>
            </a:r>
            <a:r>
              <a:rPr lang="en-US" altLang="zh-CN" sz="2400" b="1" dirty="0">
                <a:latin typeface="宋体" pitchFamily="2" charset="-122"/>
                <a:ea typeface="宋体" pitchFamily="2" charset="-122"/>
              </a:rPr>
              <a:t>)</a:t>
            </a:r>
            <a:endParaRPr lang="zh-CN" altLang="zh-CN" sz="2400" b="1" dirty="0">
              <a:latin typeface="宋体" pitchFamily="2" charset="-122"/>
              <a:ea typeface="宋体" pitchFamily="2" charset="-122"/>
            </a:endParaRPr>
          </a:p>
        </p:txBody>
      </p:sp>
      <p:grpSp>
        <p:nvGrpSpPr>
          <p:cNvPr id="6" name="组合 5"/>
          <p:cNvGrpSpPr/>
          <p:nvPr/>
        </p:nvGrpSpPr>
        <p:grpSpPr>
          <a:xfrm>
            <a:off x="8071557" y="824822"/>
            <a:ext cx="1746910" cy="457900"/>
            <a:chOff x="8480182" y="1575737"/>
            <a:chExt cx="1678579" cy="520692"/>
          </a:xfrm>
        </p:grpSpPr>
        <p:sp>
          <p:nvSpPr>
            <p:cNvPr id="5" name="圆角矩形 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7" name="矩形 16"/>
          <p:cNvSpPr/>
          <p:nvPr/>
        </p:nvSpPr>
        <p:spPr>
          <a:xfrm>
            <a:off x="8312186" y="2105566"/>
            <a:ext cx="696655" cy="461665"/>
          </a:xfrm>
          <a:prstGeom prst="rect">
            <a:avLst/>
          </a:prstGeom>
        </p:spPr>
        <p:txBody>
          <a:bodyPr wrap="square">
            <a:spAutoFit/>
          </a:bodyPr>
          <a:lstStyle/>
          <a:p>
            <a:r>
              <a:rPr lang="en-US" altLang="zh-CN" sz="2400" b="1" dirty="0" smtClean="0">
                <a:solidFill>
                  <a:srgbClr val="FF0000"/>
                </a:solidFill>
                <a:latin typeface="宋体" pitchFamily="2" charset="-122"/>
                <a:ea typeface="宋体" pitchFamily="2" charset="-122"/>
              </a:rPr>
              <a:t>B</a:t>
            </a:r>
            <a:endParaRPr lang="zh-CN" altLang="en-US" sz="2400" b="1" dirty="0">
              <a:solidFill>
                <a:srgbClr val="FF0000"/>
              </a:solidFill>
              <a:latin typeface="宋体" pitchFamily="2" charset="-122"/>
              <a:ea typeface="宋体" pitchFamily="2" charset="-122"/>
              <a:cs typeface="Times New Roman" pitchFamily="18" charset="0"/>
            </a:endParaRPr>
          </a:p>
        </p:txBody>
      </p:sp>
      <p:pic>
        <p:nvPicPr>
          <p:cNvPr id="10" name="11808.eps" descr="id:2147507396;FounderCES"/>
          <p:cNvPicPr/>
          <p:nvPr/>
        </p:nvPicPr>
        <p:blipFill>
          <a:blip r:embed="rId4"/>
          <a:stretch>
            <a:fillRect/>
          </a:stretch>
        </p:blipFill>
        <p:spPr>
          <a:xfrm>
            <a:off x="1572903" y="2740431"/>
            <a:ext cx="3510733" cy="1668283"/>
          </a:xfrm>
          <a:prstGeom prst="rect">
            <a:avLst/>
          </a:prstGeom>
        </p:spPr>
      </p:pic>
      <p:pic>
        <p:nvPicPr>
          <p:cNvPr id="11" name="11808A.eps" descr="id:2147507403;FounderCES"/>
          <p:cNvPicPr/>
          <p:nvPr/>
        </p:nvPicPr>
        <p:blipFill>
          <a:blip r:embed="rId5"/>
          <a:stretch>
            <a:fillRect/>
          </a:stretch>
        </p:blipFill>
        <p:spPr>
          <a:xfrm>
            <a:off x="5884376" y="2868701"/>
            <a:ext cx="3422143" cy="1540013"/>
          </a:xfrm>
          <a:prstGeom prst="rect">
            <a:avLst/>
          </a:prstGeom>
        </p:spPr>
      </p:pic>
    </p:spTree>
    <p:extLst>
      <p:ext uri="{BB962C8B-B14F-4D97-AF65-F5344CB8AC3E}">
        <p14:creationId xmlns:p14="http://schemas.microsoft.com/office/powerpoint/2010/main" xmlns="" val="24202263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randombar(horizontal)">
                                      <p:cBhvr>
                                        <p:cTn id="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54" name="文本框 99"/>
          <p:cNvSpPr txBox="1">
            <a:spLocks noChangeArrowheads="1"/>
          </p:cNvSpPr>
          <p:nvPr/>
        </p:nvSpPr>
        <p:spPr bwMode="auto">
          <a:xfrm>
            <a:off x="986381" y="2013234"/>
            <a:ext cx="9137333" cy="6463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50000"/>
              </a:lnSpc>
            </a:pPr>
            <a:r>
              <a:rPr lang="en-US" altLang="zh-CN" sz="2400" b="1" dirty="0">
                <a:latin typeface="宋体" pitchFamily="2" charset="-122"/>
                <a:ea typeface="宋体" pitchFamily="2" charset="-122"/>
              </a:rPr>
              <a:t>14.(2011</a:t>
            </a:r>
            <a:r>
              <a:rPr lang="zh-CN" altLang="zh-CN" sz="2400" b="1" dirty="0">
                <a:latin typeface="宋体" pitchFamily="2" charset="-122"/>
                <a:ea typeface="宋体" pitchFamily="2" charset="-122"/>
              </a:rPr>
              <a:t>·</a:t>
            </a:r>
            <a:r>
              <a:rPr lang="zh-CN" altLang="zh-CN" sz="2400" b="1" dirty="0" smtClean="0">
                <a:latin typeface="宋体" pitchFamily="2" charset="-122"/>
                <a:ea typeface="宋体" pitchFamily="2" charset="-122"/>
              </a:rPr>
              <a:t>河北</a:t>
            </a:r>
            <a:r>
              <a:rPr lang="zh-CN" altLang="en-US"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2</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如图所示的实验操作正确的</a:t>
            </a:r>
            <a:r>
              <a:rPr lang="zh-CN" altLang="zh-CN" sz="2400" b="1" dirty="0" smtClean="0">
                <a:latin typeface="宋体" pitchFamily="2" charset="-122"/>
                <a:ea typeface="宋体" pitchFamily="2" charset="-122"/>
              </a:rPr>
              <a:t>是</a:t>
            </a:r>
            <a:r>
              <a:rPr lang="en-US" altLang="zh-CN" sz="2400" b="1" dirty="0" smtClean="0">
                <a:latin typeface="宋体" pitchFamily="2" charset="-122"/>
                <a:ea typeface="宋体" pitchFamily="2" charset="-122"/>
              </a:rPr>
              <a:t>(</a:t>
            </a:r>
            <a:r>
              <a:rPr lang="zh-CN" altLang="zh-CN" sz="2400" b="1" dirty="0">
                <a:latin typeface="宋体" pitchFamily="2" charset="-122"/>
                <a:ea typeface="宋体" pitchFamily="2" charset="-122"/>
              </a:rPr>
              <a:t>　　</a:t>
            </a:r>
            <a:r>
              <a:rPr lang="en-US" altLang="zh-CN" sz="2400" b="1" dirty="0">
                <a:latin typeface="宋体" pitchFamily="2" charset="-122"/>
                <a:ea typeface="宋体" pitchFamily="2" charset="-122"/>
              </a:rPr>
              <a:t>)</a:t>
            </a:r>
            <a:endParaRPr lang="zh-CN" altLang="zh-CN" sz="2400" b="1" dirty="0">
              <a:latin typeface="宋体" pitchFamily="2" charset="-122"/>
              <a:ea typeface="宋体" pitchFamily="2" charset="-122"/>
            </a:endParaRPr>
          </a:p>
        </p:txBody>
      </p:sp>
      <p:grpSp>
        <p:nvGrpSpPr>
          <p:cNvPr id="6" name="组合 5"/>
          <p:cNvGrpSpPr/>
          <p:nvPr/>
        </p:nvGrpSpPr>
        <p:grpSpPr>
          <a:xfrm>
            <a:off x="8071557" y="824822"/>
            <a:ext cx="1746910" cy="457900"/>
            <a:chOff x="8480182" y="1575737"/>
            <a:chExt cx="1678579" cy="520692"/>
          </a:xfrm>
        </p:grpSpPr>
        <p:sp>
          <p:nvSpPr>
            <p:cNvPr id="5" name="圆角矩形 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7" name="矩形 16"/>
          <p:cNvSpPr/>
          <p:nvPr/>
        </p:nvSpPr>
        <p:spPr>
          <a:xfrm>
            <a:off x="8157803" y="2094680"/>
            <a:ext cx="696655" cy="461665"/>
          </a:xfrm>
          <a:prstGeom prst="rect">
            <a:avLst/>
          </a:prstGeom>
        </p:spPr>
        <p:txBody>
          <a:bodyPr wrap="square">
            <a:spAutoFit/>
          </a:bodyPr>
          <a:lstStyle/>
          <a:p>
            <a:r>
              <a:rPr lang="en-US" altLang="zh-CN" sz="2400" b="1" dirty="0" smtClean="0">
                <a:solidFill>
                  <a:srgbClr val="FF0000"/>
                </a:solidFill>
                <a:latin typeface="宋体" pitchFamily="2" charset="-122"/>
                <a:ea typeface="宋体" pitchFamily="2" charset="-122"/>
              </a:rPr>
              <a:t>B</a:t>
            </a:r>
            <a:endParaRPr lang="zh-CN" altLang="en-US" sz="2400" b="1" dirty="0">
              <a:solidFill>
                <a:srgbClr val="FF0000"/>
              </a:solidFill>
              <a:latin typeface="宋体" pitchFamily="2" charset="-122"/>
              <a:ea typeface="宋体" pitchFamily="2" charset="-122"/>
              <a:cs typeface="Times New Roman" pitchFamily="18" charset="0"/>
            </a:endParaRPr>
          </a:p>
        </p:txBody>
      </p:sp>
      <p:pic>
        <p:nvPicPr>
          <p:cNvPr id="12" name="11809.eps" descr="id:2147507410;FounderCES"/>
          <p:cNvPicPr/>
          <p:nvPr/>
        </p:nvPicPr>
        <p:blipFill rotWithShape="1">
          <a:blip r:embed="rId4"/>
          <a:srcRect b="50000"/>
          <a:stretch/>
        </p:blipFill>
        <p:spPr>
          <a:xfrm>
            <a:off x="1491345" y="2851513"/>
            <a:ext cx="3340418" cy="1502773"/>
          </a:xfrm>
          <a:prstGeom prst="rect">
            <a:avLst/>
          </a:prstGeom>
        </p:spPr>
      </p:pic>
      <p:pic>
        <p:nvPicPr>
          <p:cNvPr id="13" name="11809.eps" descr="id:2147507410;FounderCES"/>
          <p:cNvPicPr/>
          <p:nvPr/>
        </p:nvPicPr>
        <p:blipFill rotWithShape="1">
          <a:blip r:embed="rId4"/>
          <a:srcRect t="50000"/>
          <a:stretch/>
        </p:blipFill>
        <p:spPr>
          <a:xfrm>
            <a:off x="5601364" y="2851513"/>
            <a:ext cx="3285752" cy="1393916"/>
          </a:xfrm>
          <a:prstGeom prst="rect">
            <a:avLst/>
          </a:prstGeom>
        </p:spPr>
      </p:pic>
    </p:spTree>
    <p:extLst>
      <p:ext uri="{BB962C8B-B14F-4D97-AF65-F5344CB8AC3E}">
        <p14:creationId xmlns:p14="http://schemas.microsoft.com/office/powerpoint/2010/main" xmlns="" val="31200623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randombar(horizontal)">
                                      <p:cBhvr>
                                        <p:cTn id="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54" name="文本框 99"/>
          <p:cNvSpPr txBox="1">
            <a:spLocks noChangeArrowheads="1"/>
          </p:cNvSpPr>
          <p:nvPr/>
        </p:nvSpPr>
        <p:spPr bwMode="auto">
          <a:xfrm>
            <a:off x="986381" y="2013234"/>
            <a:ext cx="9921105" cy="175432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50000"/>
              </a:lnSpc>
            </a:pPr>
            <a:r>
              <a:rPr lang="en-US" altLang="zh-CN" sz="2400" b="1" dirty="0">
                <a:latin typeface="宋体" pitchFamily="2" charset="-122"/>
                <a:ea typeface="宋体" pitchFamily="2" charset="-122"/>
              </a:rPr>
              <a:t>15.</a:t>
            </a:r>
            <a:r>
              <a:rPr lang="zh-CN" altLang="zh-CN" sz="2400" b="1" dirty="0">
                <a:latin typeface="宋体" pitchFamily="2" charset="-122"/>
                <a:ea typeface="宋体" pitchFamily="2" charset="-122"/>
              </a:rPr>
              <a:t>【</a:t>
            </a:r>
            <a:r>
              <a:rPr lang="en-US" altLang="zh-CN" sz="2400" b="1" dirty="0">
                <a:latin typeface="宋体" pitchFamily="2" charset="-122"/>
                <a:ea typeface="宋体" pitchFamily="2" charset="-122"/>
              </a:rPr>
              <a:t>2016</a:t>
            </a:r>
            <a:r>
              <a:rPr lang="zh-CN" altLang="zh-CN" sz="2400" b="1" dirty="0">
                <a:latin typeface="宋体" pitchFamily="2" charset="-122"/>
                <a:ea typeface="宋体" pitchFamily="2" charset="-122"/>
              </a:rPr>
              <a:t>·</a:t>
            </a:r>
            <a:r>
              <a:rPr lang="zh-CN" altLang="zh-CN" sz="2400" b="1" dirty="0" smtClean="0">
                <a:latin typeface="宋体" pitchFamily="2" charset="-122"/>
                <a:ea typeface="宋体" pitchFamily="2" charset="-122"/>
              </a:rPr>
              <a:t>河北</a:t>
            </a:r>
            <a:r>
              <a:rPr lang="zh-CN" altLang="en-US"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30(1</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】根据如图所示的实验回答问题。</a:t>
            </a:r>
          </a:p>
          <a:p>
            <a:pPr>
              <a:lnSpc>
                <a:spcPct val="150000"/>
              </a:lnSpc>
            </a:pPr>
            <a:r>
              <a:rPr lang="zh-CN" altLang="zh-CN" sz="2400" b="1" dirty="0">
                <a:latin typeface="宋体" pitchFamily="2" charset="-122"/>
                <a:ea typeface="宋体" pitchFamily="2" charset="-122"/>
              </a:rPr>
              <a:t>实验中仪器</a:t>
            </a:r>
            <a:r>
              <a:rPr lang="en-US" altLang="zh-CN" sz="2400" b="1" dirty="0">
                <a:latin typeface="宋体" pitchFamily="2" charset="-122"/>
                <a:ea typeface="宋体" pitchFamily="2" charset="-122"/>
              </a:rPr>
              <a:t>a</a:t>
            </a:r>
            <a:r>
              <a:rPr lang="zh-CN" altLang="zh-CN" sz="2400" b="1" dirty="0">
                <a:latin typeface="宋体" pitchFamily="2" charset="-122"/>
                <a:ea typeface="宋体" pitchFamily="2" charset="-122"/>
              </a:rPr>
              <a:t>的名称是</a:t>
            </a:r>
            <a:r>
              <a:rPr lang="zh-CN" altLang="zh-CN" sz="2400" b="1" u="sng" dirty="0">
                <a:latin typeface="宋体" pitchFamily="2" charset="-122"/>
                <a:ea typeface="宋体" pitchFamily="2" charset="-122"/>
              </a:rPr>
              <a:t>　　</a:t>
            </a:r>
            <a:r>
              <a:rPr lang="en-US" altLang="zh-CN" sz="2400" b="1" u="sng" dirty="0">
                <a:latin typeface="宋体" pitchFamily="2" charset="-122"/>
                <a:ea typeface="宋体" pitchFamily="2" charset="-122"/>
              </a:rPr>
              <a:t> </a:t>
            </a:r>
            <a:r>
              <a:rPr lang="en-US" altLang="zh-CN" sz="2400" b="1" u="sng" dirty="0" smtClean="0">
                <a:latin typeface="宋体" pitchFamily="2" charset="-122"/>
                <a:ea typeface="宋体" pitchFamily="2" charset="-122"/>
              </a:rPr>
              <a:t>  </a:t>
            </a:r>
            <a:r>
              <a:rPr lang="zh-CN" altLang="zh-CN" sz="2400" b="1" u="sng" dirty="0">
                <a:latin typeface="宋体" pitchFamily="2" charset="-122"/>
                <a:ea typeface="宋体" pitchFamily="2" charset="-122"/>
              </a:rPr>
              <a:t>　</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停止</a:t>
            </a:r>
            <a:r>
              <a:rPr lang="zh-CN" altLang="zh-CN" sz="2400" b="1" dirty="0">
                <a:latin typeface="宋体" pitchFamily="2" charset="-122"/>
                <a:ea typeface="宋体" pitchFamily="2" charset="-122"/>
              </a:rPr>
              <a:t>加热时</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要先将导管移出</a:t>
            </a:r>
            <a:r>
              <a:rPr lang="zh-CN" altLang="zh-CN" sz="2400" b="1" dirty="0" smtClean="0">
                <a:latin typeface="宋体" pitchFamily="2" charset="-122"/>
                <a:ea typeface="宋体" pitchFamily="2" charset="-122"/>
              </a:rPr>
              <a:t>水面</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再</a:t>
            </a:r>
            <a:r>
              <a:rPr lang="zh-CN" altLang="zh-CN" sz="2400" b="1" dirty="0">
                <a:latin typeface="宋体" pitchFamily="2" charset="-122"/>
                <a:ea typeface="宋体" pitchFamily="2" charset="-122"/>
              </a:rPr>
              <a:t>熄灭</a:t>
            </a:r>
            <a:r>
              <a:rPr lang="zh-CN" altLang="zh-CN" sz="2400" b="1" dirty="0" smtClean="0">
                <a:latin typeface="宋体" pitchFamily="2" charset="-122"/>
                <a:ea typeface="宋体" pitchFamily="2" charset="-122"/>
              </a:rPr>
              <a:t>酒精灯</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原因</a:t>
            </a:r>
            <a:r>
              <a:rPr lang="zh-CN" altLang="zh-CN" sz="2400" b="1" dirty="0">
                <a:latin typeface="宋体" pitchFamily="2" charset="-122"/>
                <a:ea typeface="宋体" pitchFamily="2" charset="-122"/>
              </a:rPr>
              <a:t>是</a:t>
            </a:r>
            <a:r>
              <a:rPr lang="zh-CN" altLang="zh-CN" sz="2400" b="1" u="sng" dirty="0">
                <a:latin typeface="宋体" pitchFamily="2" charset="-122"/>
                <a:ea typeface="宋体" pitchFamily="2" charset="-122"/>
              </a:rPr>
              <a:t>　　　　　　　　　　　　　</a:t>
            </a:r>
            <a:r>
              <a:rPr lang="zh-CN" altLang="zh-CN" sz="2400" b="1" dirty="0" smtClean="0">
                <a:latin typeface="宋体" pitchFamily="2" charset="-122"/>
                <a:ea typeface="宋体" pitchFamily="2" charset="-122"/>
              </a:rPr>
              <a:t>。</a:t>
            </a:r>
            <a:r>
              <a:rPr lang="en-US" altLang="zh-CN" sz="2400" dirty="0"/>
              <a:t> </a:t>
            </a:r>
            <a:endParaRPr lang="zh-CN" altLang="zh-CN" sz="2400" dirty="0"/>
          </a:p>
        </p:txBody>
      </p:sp>
      <p:grpSp>
        <p:nvGrpSpPr>
          <p:cNvPr id="6" name="组合 5"/>
          <p:cNvGrpSpPr/>
          <p:nvPr/>
        </p:nvGrpSpPr>
        <p:grpSpPr>
          <a:xfrm>
            <a:off x="8071557" y="824822"/>
            <a:ext cx="1746910" cy="457900"/>
            <a:chOff x="8480182" y="1575737"/>
            <a:chExt cx="1678579" cy="520692"/>
          </a:xfrm>
        </p:grpSpPr>
        <p:sp>
          <p:nvSpPr>
            <p:cNvPr id="5" name="圆角矩形 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7" name="矩形 16"/>
          <p:cNvSpPr/>
          <p:nvPr/>
        </p:nvSpPr>
        <p:spPr>
          <a:xfrm>
            <a:off x="4271605" y="2637792"/>
            <a:ext cx="931768" cy="461665"/>
          </a:xfrm>
          <a:prstGeom prst="rect">
            <a:avLst/>
          </a:prstGeom>
        </p:spPr>
        <p:txBody>
          <a:bodyPr wrap="square">
            <a:spAutoFit/>
          </a:bodyPr>
          <a:lstStyle/>
          <a:p>
            <a:r>
              <a:rPr lang="zh-CN" altLang="en-US" sz="2400" b="1" dirty="0" smtClean="0">
                <a:solidFill>
                  <a:srgbClr val="FF0000"/>
                </a:solidFill>
                <a:latin typeface="宋体" pitchFamily="2" charset="-122"/>
                <a:ea typeface="宋体" pitchFamily="2" charset="-122"/>
                <a:cs typeface="Times New Roman" pitchFamily="18" charset="0"/>
              </a:rPr>
              <a:t>试管</a:t>
            </a:r>
            <a:endParaRPr lang="zh-CN" altLang="en-US" sz="2400" b="1" dirty="0">
              <a:solidFill>
                <a:srgbClr val="FF0000"/>
              </a:solidFill>
              <a:latin typeface="宋体" pitchFamily="2" charset="-122"/>
              <a:ea typeface="宋体" pitchFamily="2" charset="-122"/>
              <a:cs typeface="Times New Roman" pitchFamily="18" charset="0"/>
            </a:endParaRPr>
          </a:p>
        </p:txBody>
      </p:sp>
      <p:pic>
        <p:nvPicPr>
          <p:cNvPr id="10" name="11812.eps" descr="id:2147507417;FounderCES"/>
          <p:cNvPicPr/>
          <p:nvPr/>
        </p:nvPicPr>
        <p:blipFill>
          <a:blip r:embed="rId4"/>
          <a:stretch>
            <a:fillRect/>
          </a:stretch>
        </p:blipFill>
        <p:spPr>
          <a:xfrm>
            <a:off x="4511058" y="3941716"/>
            <a:ext cx="3046004" cy="1599111"/>
          </a:xfrm>
          <a:prstGeom prst="rect">
            <a:avLst/>
          </a:prstGeom>
        </p:spPr>
      </p:pic>
      <p:sp>
        <p:nvSpPr>
          <p:cNvPr id="11" name="矩形 10"/>
          <p:cNvSpPr/>
          <p:nvPr/>
        </p:nvSpPr>
        <p:spPr>
          <a:xfrm>
            <a:off x="4197613" y="3197427"/>
            <a:ext cx="3598941" cy="461665"/>
          </a:xfrm>
          <a:prstGeom prst="rect">
            <a:avLst/>
          </a:prstGeom>
        </p:spPr>
        <p:txBody>
          <a:bodyPr wrap="square">
            <a:spAutoFit/>
          </a:bodyPr>
          <a:lstStyle/>
          <a:p>
            <a:r>
              <a:rPr lang="zh-CN" altLang="en-US" sz="2400" b="1" dirty="0" smtClean="0">
                <a:solidFill>
                  <a:srgbClr val="FF0000"/>
                </a:solidFill>
                <a:latin typeface="宋体" pitchFamily="2" charset="-122"/>
                <a:ea typeface="宋体" pitchFamily="2" charset="-122"/>
                <a:cs typeface="Times New Roman" pitchFamily="18" charset="0"/>
              </a:rPr>
              <a:t>防止水倒吸，炸裂试管</a:t>
            </a:r>
            <a:endParaRPr lang="zh-CN" altLang="en-US" sz="2400" b="1" dirty="0">
              <a:solidFill>
                <a:srgbClr val="FF0000"/>
              </a:solidFill>
              <a:latin typeface="宋体" pitchFamily="2" charset="-122"/>
              <a:ea typeface="宋体" pitchFamily="2" charset="-122"/>
              <a:cs typeface="Times New Roman" pitchFamily="18" charset="0"/>
            </a:endParaRPr>
          </a:p>
        </p:txBody>
      </p:sp>
    </p:spTree>
    <p:extLst>
      <p:ext uri="{BB962C8B-B14F-4D97-AF65-F5344CB8AC3E}">
        <p14:creationId xmlns:p14="http://schemas.microsoft.com/office/powerpoint/2010/main" xmlns="" val="38054268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randombar(horizontal)">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randombar(horizontal)">
                                      <p:cBhvr>
                                        <p:cTn id="1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1"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54" name="文本框 99"/>
          <p:cNvSpPr txBox="1">
            <a:spLocks noChangeArrowheads="1"/>
          </p:cNvSpPr>
          <p:nvPr/>
        </p:nvSpPr>
        <p:spPr bwMode="auto">
          <a:xfrm>
            <a:off x="986381" y="2013234"/>
            <a:ext cx="9921105" cy="175432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50000"/>
              </a:lnSpc>
            </a:pPr>
            <a:r>
              <a:rPr lang="en-US" altLang="zh-CN" sz="2400" b="1" dirty="0">
                <a:latin typeface="宋体" pitchFamily="2" charset="-122"/>
                <a:ea typeface="宋体" pitchFamily="2" charset="-122"/>
              </a:rPr>
              <a:t>16.</a:t>
            </a:r>
            <a:r>
              <a:rPr lang="zh-CN" altLang="zh-CN" sz="2400" b="1" dirty="0">
                <a:latin typeface="宋体" pitchFamily="2" charset="-122"/>
                <a:ea typeface="宋体" pitchFamily="2" charset="-122"/>
              </a:rPr>
              <a:t>【</a:t>
            </a:r>
            <a:r>
              <a:rPr lang="en-US" altLang="zh-CN" sz="2400" b="1" dirty="0">
                <a:latin typeface="宋体" pitchFamily="2" charset="-122"/>
                <a:ea typeface="宋体" pitchFamily="2" charset="-122"/>
              </a:rPr>
              <a:t>2014</a:t>
            </a:r>
            <a:r>
              <a:rPr lang="zh-CN" altLang="zh-CN" sz="2400" b="1" dirty="0">
                <a:latin typeface="宋体" pitchFamily="2" charset="-122"/>
                <a:ea typeface="宋体" pitchFamily="2" charset="-122"/>
              </a:rPr>
              <a:t>·</a:t>
            </a:r>
            <a:r>
              <a:rPr lang="zh-CN" altLang="zh-CN" sz="2400" b="1" dirty="0" smtClean="0">
                <a:latin typeface="宋体" pitchFamily="2" charset="-122"/>
                <a:ea typeface="宋体" pitchFamily="2" charset="-122"/>
              </a:rPr>
              <a:t>河北</a:t>
            </a:r>
            <a:r>
              <a:rPr lang="zh-CN" altLang="en-US"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30(1</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】根据如图所示的实验回答问题。</a:t>
            </a:r>
          </a:p>
          <a:p>
            <a:pPr>
              <a:lnSpc>
                <a:spcPct val="150000"/>
              </a:lnSpc>
            </a:pPr>
            <a:r>
              <a:rPr lang="zh-CN" altLang="zh-CN" sz="2400" b="1" dirty="0">
                <a:latin typeface="宋体" pitchFamily="2" charset="-122"/>
                <a:ea typeface="宋体" pitchFamily="2" charset="-122"/>
              </a:rPr>
              <a:t>如图是蒸发溶液的</a:t>
            </a:r>
            <a:r>
              <a:rPr lang="zh-CN" altLang="zh-CN" sz="2400" b="1" dirty="0" smtClean="0">
                <a:latin typeface="宋体" pitchFamily="2" charset="-122"/>
                <a:ea typeface="宋体" pitchFamily="2" charset="-122"/>
              </a:rPr>
              <a:t>实验</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仪器</a:t>
            </a:r>
            <a:r>
              <a:rPr lang="en-US" altLang="zh-CN" sz="2400" b="1" dirty="0">
                <a:latin typeface="宋体" pitchFamily="2" charset="-122"/>
                <a:ea typeface="宋体" pitchFamily="2" charset="-122"/>
              </a:rPr>
              <a:t>a</a:t>
            </a:r>
            <a:r>
              <a:rPr lang="zh-CN" altLang="zh-CN" sz="2400" b="1" dirty="0">
                <a:latin typeface="宋体" pitchFamily="2" charset="-122"/>
                <a:ea typeface="宋体" pitchFamily="2" charset="-122"/>
              </a:rPr>
              <a:t>的名称是</a:t>
            </a:r>
            <a:r>
              <a:rPr lang="zh-CN" altLang="zh-CN" sz="2400" b="1" u="sng" dirty="0">
                <a:latin typeface="宋体" pitchFamily="2" charset="-122"/>
                <a:ea typeface="宋体" pitchFamily="2" charset="-122"/>
              </a:rPr>
              <a:t>　　　　　</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用玻璃棒</a:t>
            </a:r>
            <a:endParaRPr lang="en-US" altLang="zh-CN" sz="2400" b="1" dirty="0" smtClean="0">
              <a:latin typeface="宋体" pitchFamily="2" charset="-122"/>
              <a:ea typeface="宋体" pitchFamily="2" charset="-122"/>
            </a:endParaRPr>
          </a:p>
          <a:p>
            <a:pPr>
              <a:lnSpc>
                <a:spcPct val="150000"/>
              </a:lnSpc>
            </a:pPr>
            <a:r>
              <a:rPr lang="zh-CN" altLang="zh-CN" sz="2400" b="1" dirty="0" smtClean="0">
                <a:latin typeface="宋体" pitchFamily="2" charset="-122"/>
                <a:ea typeface="宋体" pitchFamily="2" charset="-122"/>
              </a:rPr>
              <a:t>不断</a:t>
            </a:r>
            <a:r>
              <a:rPr lang="zh-CN" altLang="zh-CN" sz="2400" b="1" dirty="0">
                <a:latin typeface="宋体" pitchFamily="2" charset="-122"/>
                <a:ea typeface="宋体" pitchFamily="2" charset="-122"/>
              </a:rPr>
              <a:t>搅拌的目的是</a:t>
            </a:r>
            <a:r>
              <a:rPr lang="zh-CN" altLang="zh-CN" sz="2400" b="1" u="sng" dirty="0">
                <a:latin typeface="宋体" pitchFamily="2" charset="-122"/>
                <a:ea typeface="宋体" pitchFamily="2" charset="-122"/>
              </a:rPr>
              <a:t>　　　　　　　　　</a:t>
            </a:r>
            <a:r>
              <a:rPr lang="en-US" altLang="zh-CN" sz="2400" b="1" u="sng" dirty="0" smtClean="0">
                <a:latin typeface="宋体" pitchFamily="2" charset="-122"/>
                <a:ea typeface="宋体" pitchFamily="2" charset="-122"/>
              </a:rPr>
              <a:t>     </a:t>
            </a:r>
            <a:r>
              <a:rPr lang="zh-CN" altLang="zh-CN" sz="2400" b="1" u="sng" dirty="0">
                <a:latin typeface="宋体" pitchFamily="2" charset="-122"/>
                <a:ea typeface="宋体" pitchFamily="2" charset="-122"/>
              </a:rPr>
              <a:t>　　　　　　</a:t>
            </a:r>
            <a:r>
              <a:rPr lang="zh-CN" altLang="zh-CN" sz="2400" b="1" dirty="0">
                <a:latin typeface="宋体" pitchFamily="2" charset="-122"/>
                <a:ea typeface="宋体" pitchFamily="2" charset="-122"/>
              </a:rPr>
              <a:t>。</a:t>
            </a:r>
            <a:r>
              <a:rPr lang="en-US" altLang="zh-CN" sz="2400" b="1" dirty="0">
                <a:latin typeface="宋体" pitchFamily="2" charset="-122"/>
                <a:ea typeface="宋体" pitchFamily="2" charset="-122"/>
              </a:rPr>
              <a:t> </a:t>
            </a:r>
            <a:endParaRPr lang="zh-CN" altLang="zh-CN" sz="2400" b="1" dirty="0">
              <a:latin typeface="宋体" pitchFamily="2" charset="-122"/>
              <a:ea typeface="宋体" pitchFamily="2" charset="-122"/>
            </a:endParaRPr>
          </a:p>
        </p:txBody>
      </p:sp>
      <p:grpSp>
        <p:nvGrpSpPr>
          <p:cNvPr id="6" name="组合 5"/>
          <p:cNvGrpSpPr/>
          <p:nvPr/>
        </p:nvGrpSpPr>
        <p:grpSpPr>
          <a:xfrm>
            <a:off x="8071557" y="824822"/>
            <a:ext cx="1746910" cy="457900"/>
            <a:chOff x="8480182" y="1575737"/>
            <a:chExt cx="1678579" cy="520692"/>
          </a:xfrm>
        </p:grpSpPr>
        <p:sp>
          <p:nvSpPr>
            <p:cNvPr id="5" name="圆角矩形 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7" name="矩形 16"/>
          <p:cNvSpPr/>
          <p:nvPr/>
        </p:nvSpPr>
        <p:spPr>
          <a:xfrm>
            <a:off x="6651172" y="2626906"/>
            <a:ext cx="1306287" cy="461665"/>
          </a:xfrm>
          <a:prstGeom prst="rect">
            <a:avLst/>
          </a:prstGeom>
        </p:spPr>
        <p:txBody>
          <a:bodyPr wrap="square">
            <a:spAutoFit/>
          </a:bodyPr>
          <a:lstStyle/>
          <a:p>
            <a:r>
              <a:rPr lang="zh-CN" altLang="en-US" sz="2400" b="1" dirty="0" smtClean="0">
                <a:solidFill>
                  <a:srgbClr val="FF0000"/>
                </a:solidFill>
                <a:latin typeface="宋体" pitchFamily="2" charset="-122"/>
                <a:ea typeface="宋体" pitchFamily="2" charset="-122"/>
                <a:cs typeface="Times New Roman" pitchFamily="18" charset="0"/>
              </a:rPr>
              <a:t>铁架台</a:t>
            </a:r>
            <a:endParaRPr lang="zh-CN" altLang="en-US" sz="2400" b="1" dirty="0">
              <a:solidFill>
                <a:srgbClr val="FF0000"/>
              </a:solidFill>
              <a:latin typeface="宋体" pitchFamily="2" charset="-122"/>
              <a:ea typeface="宋体" pitchFamily="2" charset="-122"/>
              <a:cs typeface="Times New Roman" pitchFamily="18" charset="0"/>
            </a:endParaRPr>
          </a:p>
        </p:txBody>
      </p:sp>
      <p:sp>
        <p:nvSpPr>
          <p:cNvPr id="11" name="矩形 10"/>
          <p:cNvSpPr/>
          <p:nvPr/>
        </p:nvSpPr>
        <p:spPr>
          <a:xfrm>
            <a:off x="3838385" y="3190480"/>
            <a:ext cx="4924615" cy="461665"/>
          </a:xfrm>
          <a:prstGeom prst="rect">
            <a:avLst/>
          </a:prstGeom>
        </p:spPr>
        <p:txBody>
          <a:bodyPr wrap="square">
            <a:spAutoFit/>
          </a:bodyPr>
          <a:lstStyle/>
          <a:p>
            <a:r>
              <a:rPr lang="zh-CN" altLang="zh-CN" sz="2400" b="1" dirty="0">
                <a:solidFill>
                  <a:srgbClr val="FF0000"/>
                </a:solidFill>
                <a:latin typeface="宋体" pitchFamily="2" charset="-122"/>
                <a:ea typeface="宋体" pitchFamily="2" charset="-122"/>
              </a:rPr>
              <a:t>防止局部温度过高</a:t>
            </a:r>
            <a:r>
              <a:rPr lang="en-US" altLang="zh-CN" sz="2400" b="1" dirty="0">
                <a:solidFill>
                  <a:srgbClr val="FF0000"/>
                </a:solidFill>
                <a:latin typeface="宋体" pitchFamily="2" charset="-122"/>
                <a:ea typeface="宋体" pitchFamily="2" charset="-122"/>
              </a:rPr>
              <a:t>,</a:t>
            </a:r>
            <a:r>
              <a:rPr lang="zh-CN" altLang="zh-CN" sz="2400" b="1" dirty="0">
                <a:solidFill>
                  <a:srgbClr val="FF0000"/>
                </a:solidFill>
                <a:latin typeface="宋体" pitchFamily="2" charset="-122"/>
                <a:ea typeface="宋体" pitchFamily="2" charset="-122"/>
              </a:rPr>
              <a:t>造成液滴飞溅</a:t>
            </a:r>
            <a:endParaRPr lang="zh-CN" altLang="en-US" sz="2400" b="1" dirty="0">
              <a:solidFill>
                <a:srgbClr val="FF0000"/>
              </a:solidFill>
              <a:latin typeface="宋体" pitchFamily="2" charset="-122"/>
              <a:ea typeface="宋体" pitchFamily="2" charset="-122"/>
              <a:cs typeface="Times New Roman" pitchFamily="18" charset="0"/>
            </a:endParaRPr>
          </a:p>
        </p:txBody>
      </p:sp>
      <p:pic>
        <p:nvPicPr>
          <p:cNvPr id="12" name="11813.eps" descr="id:2147507424;FounderCES"/>
          <p:cNvPicPr/>
          <p:nvPr/>
        </p:nvPicPr>
        <p:blipFill>
          <a:blip r:embed="rId4"/>
          <a:stretch>
            <a:fillRect/>
          </a:stretch>
        </p:blipFill>
        <p:spPr>
          <a:xfrm>
            <a:off x="4991417" y="3767560"/>
            <a:ext cx="1911032" cy="2135098"/>
          </a:xfrm>
          <a:prstGeom prst="rect">
            <a:avLst/>
          </a:prstGeom>
        </p:spPr>
      </p:pic>
    </p:spTree>
    <p:extLst>
      <p:ext uri="{BB962C8B-B14F-4D97-AF65-F5344CB8AC3E}">
        <p14:creationId xmlns:p14="http://schemas.microsoft.com/office/powerpoint/2010/main" xmlns="" val="41210606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randombar(horizontal)">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randombar(horizontal)">
                                      <p:cBhvr>
                                        <p:cTn id="1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1"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a:extLst>
              <a:ext uri="{FF2B5EF4-FFF2-40B4-BE49-F238E27FC236}">
                <a16:creationId xmlns:a16="http://schemas.microsoft.com/office/drawing/2014/main" xmlns="" id="{A0FEA59D-C2AE-DF42-8BCB-C8C0259D0B16}"/>
              </a:ext>
            </a:extLst>
          </p:cNvPr>
          <p:cNvSpPr/>
          <p:nvPr/>
        </p:nvSpPr>
        <p:spPr>
          <a:xfrm>
            <a:off x="1072063" y="2157324"/>
            <a:ext cx="3360089" cy="3221549"/>
          </a:xfrm>
          <a:prstGeom prst="roundRect">
            <a:avLst>
              <a:gd name="adj" fmla="val 4007"/>
            </a:avLst>
          </a:prstGeom>
          <a:solidFill>
            <a:schemeClr val="bg1">
              <a:lumMod val="95000"/>
            </a:schemeClr>
          </a:solidFill>
          <a:ln>
            <a:noFill/>
          </a:ln>
          <a:effectLst>
            <a:outerShdw blurRad="50800" dist="50800" dir="5400000" algn="ctr" rotWithShape="0">
              <a:srgbClr val="000000">
                <a:alpha val="15652"/>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5" name="文本框 4"/>
          <p:cNvSpPr txBox="1"/>
          <p:nvPr/>
        </p:nvSpPr>
        <p:spPr>
          <a:xfrm>
            <a:off x="1424918" y="2957815"/>
            <a:ext cx="2849714" cy="1446550"/>
          </a:xfrm>
          <a:prstGeom prst="rect">
            <a:avLst/>
          </a:prstGeom>
          <a:noFill/>
        </p:spPr>
        <p:txBody>
          <a:bodyPr wrap="square" rtlCol="0">
            <a:spAutoFit/>
          </a:bodyPr>
          <a:lstStyle/>
          <a:p>
            <a:r>
              <a:rPr lang="zh-CN" altLang="en-US"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rPr>
              <a:t>数据链接  </a:t>
            </a:r>
            <a:endParaRPr lang="en-US" altLang="zh-CN"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endParaRPr>
          </a:p>
          <a:p>
            <a:r>
              <a:rPr lang="zh-CN" altLang="en-US"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rPr>
              <a:t>真题试做</a:t>
            </a:r>
          </a:p>
        </p:txBody>
      </p:sp>
      <p:sp>
        <p:nvSpPr>
          <p:cNvPr id="4" name="圆角矩形 3">
            <a:extLst>
              <a:ext uri="{FF2B5EF4-FFF2-40B4-BE49-F238E27FC236}">
                <a16:creationId xmlns:a16="http://schemas.microsoft.com/office/drawing/2014/main" xmlns="" id="{A964C95F-2FCC-314C-AFE2-CBA7E3267291}"/>
              </a:ext>
            </a:extLst>
          </p:cNvPr>
          <p:cNvSpPr/>
          <p:nvPr/>
        </p:nvSpPr>
        <p:spPr>
          <a:xfrm>
            <a:off x="4306761" y="1642717"/>
            <a:ext cx="286756" cy="4851699"/>
          </a:xfrm>
          <a:prstGeom prst="roundRect">
            <a:avLst>
              <a:gd name="adj" fmla="val 0"/>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 name="三角形 7">
            <a:extLst>
              <a:ext uri="{FF2B5EF4-FFF2-40B4-BE49-F238E27FC236}">
                <a16:creationId xmlns:a16="http://schemas.microsoft.com/office/drawing/2014/main" xmlns="" id="{D9ABA66B-E34B-3749-821C-2A104C7ACF98}"/>
              </a:ext>
            </a:extLst>
          </p:cNvPr>
          <p:cNvSpPr/>
          <p:nvPr/>
        </p:nvSpPr>
        <p:spPr>
          <a:xfrm>
            <a:off x="4089829" y="1117978"/>
            <a:ext cx="720619" cy="621223"/>
          </a:xfrm>
          <a:prstGeom prst="triangl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0" name="文本框 2">
            <a:hlinkClick r:id="rId2" action="ppaction://hlinksldjump"/>
          </p:cNvPr>
          <p:cNvSpPr txBox="1"/>
          <p:nvPr/>
        </p:nvSpPr>
        <p:spPr>
          <a:xfrm>
            <a:off x="4609319" y="3147330"/>
            <a:ext cx="5957081" cy="523220"/>
          </a:xfrm>
          <a:prstGeom prst="rect">
            <a:avLst/>
          </a:prstGeom>
          <a:noFill/>
          <a:ln w="9525">
            <a:noFill/>
          </a:ln>
        </p:spPr>
        <p:txBody>
          <a:bodyPr wrap="square" anchor="t">
            <a:spAutoFit/>
          </a:bodyPr>
          <a:lstStyle/>
          <a:p>
            <a:r>
              <a:rPr lang="zh-CN" altLang="en-US" sz="2800" b="1" dirty="0" smtClean="0">
                <a:latin typeface="黑体" panose="02010609060101010101" pitchFamily="49" charset="-122"/>
                <a:ea typeface="黑体" panose="02010609060101010101" pitchFamily="49" charset="-122"/>
                <a:sym typeface="宋体" panose="02010600030101010101" pitchFamily="2" charset="-122"/>
              </a:rPr>
              <a:t> 命题点    仪器的识别与使用</a:t>
            </a:r>
            <a:endParaRPr lang="zh-CN" altLang="zh-CN" sz="2800" dirty="0">
              <a:latin typeface="黑体" panose="02010609060101010101" pitchFamily="49" charset="-122"/>
              <a:ea typeface="黑体" panose="02010609060101010101" pitchFamily="49" charset="-122"/>
            </a:endParaRPr>
          </a:p>
        </p:txBody>
      </p:sp>
      <p:sp>
        <p:nvSpPr>
          <p:cNvPr id="31" name="椭圆 30">
            <a:extLst>
              <a:ext uri="{FF2B5EF4-FFF2-40B4-BE49-F238E27FC236}">
                <a16:creationId xmlns:a16="http://schemas.microsoft.com/office/drawing/2014/main" xmlns="" id="{097CE391-17D6-1348-B001-A9F01EE6070D}"/>
              </a:ext>
            </a:extLst>
          </p:cNvPr>
          <p:cNvSpPr/>
          <p:nvPr/>
        </p:nvSpPr>
        <p:spPr>
          <a:xfrm>
            <a:off x="6048000" y="3277453"/>
            <a:ext cx="350062" cy="350062"/>
          </a:xfrm>
          <a:prstGeom prst="ellipse">
            <a:avLst/>
          </a:prstGeom>
          <a:solidFill>
            <a:srgbClr val="FAB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2400" b="1" dirty="0" smtClean="0">
                <a:latin typeface="Times New Roman" pitchFamily="18" charset="0"/>
                <a:cs typeface="Times New Roman" pitchFamily="18" charset="0"/>
              </a:rPr>
              <a:t>1</a:t>
            </a:r>
            <a:endParaRPr kumimoji="1" lang="zh-CN" altLang="en-US" sz="2400" b="1" dirty="0">
              <a:latin typeface="Times New Roman" pitchFamily="18" charset="0"/>
              <a:cs typeface="Times New Roman" pitchFamily="18" charset="0"/>
            </a:endParaRPr>
          </a:p>
        </p:txBody>
      </p:sp>
      <p:sp>
        <p:nvSpPr>
          <p:cNvPr id="19" name="文本框 2">
            <a:hlinkClick r:id="rId3" action="ppaction://hlinksldjump"/>
          </p:cNvPr>
          <p:cNvSpPr txBox="1"/>
          <p:nvPr/>
        </p:nvSpPr>
        <p:spPr>
          <a:xfrm>
            <a:off x="4618886" y="3954938"/>
            <a:ext cx="4838313" cy="523220"/>
          </a:xfrm>
          <a:prstGeom prst="rect">
            <a:avLst/>
          </a:prstGeom>
          <a:noFill/>
          <a:ln w="9525">
            <a:noFill/>
          </a:ln>
        </p:spPr>
        <p:txBody>
          <a:bodyPr wrap="square" anchor="t">
            <a:spAutoFit/>
          </a:bodyPr>
          <a:lstStyle/>
          <a:p>
            <a:r>
              <a:rPr lang="zh-CN" altLang="en-US" sz="2800" b="1" dirty="0" smtClean="0">
                <a:latin typeface="黑体" panose="02010609060101010101" pitchFamily="49" charset="-122"/>
                <a:ea typeface="黑体" panose="02010609060101010101" pitchFamily="49" charset="-122"/>
                <a:sym typeface="宋体" panose="02010600030101010101" pitchFamily="2" charset="-122"/>
              </a:rPr>
              <a:t> 命题点    基本实验操作</a:t>
            </a:r>
            <a:endParaRPr lang="zh-CN" altLang="zh-CN" sz="2800" dirty="0">
              <a:latin typeface="黑体" panose="02010609060101010101" pitchFamily="49" charset="-122"/>
              <a:ea typeface="黑体" panose="02010609060101010101" pitchFamily="49" charset="-122"/>
            </a:endParaRPr>
          </a:p>
        </p:txBody>
      </p:sp>
      <p:sp>
        <p:nvSpPr>
          <p:cNvPr id="21" name="椭圆 20">
            <a:extLst>
              <a:ext uri="{FF2B5EF4-FFF2-40B4-BE49-F238E27FC236}">
                <a16:creationId xmlns:a16="http://schemas.microsoft.com/office/drawing/2014/main" xmlns="" id="{097CE391-17D6-1348-B001-A9F01EE6070D}"/>
              </a:ext>
            </a:extLst>
          </p:cNvPr>
          <p:cNvSpPr/>
          <p:nvPr/>
        </p:nvSpPr>
        <p:spPr>
          <a:xfrm>
            <a:off x="6048000" y="4087816"/>
            <a:ext cx="350062" cy="350062"/>
          </a:xfrm>
          <a:prstGeom prst="ellipse">
            <a:avLst/>
          </a:prstGeom>
          <a:solidFill>
            <a:srgbClr val="FAB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2400" b="1" dirty="0" smtClean="0">
                <a:latin typeface="Times New Roman" pitchFamily="18" charset="0"/>
                <a:cs typeface="Times New Roman" pitchFamily="18" charset="0"/>
              </a:rPr>
              <a:t>2</a:t>
            </a:r>
            <a:endParaRPr kumimoji="1" lang="zh-CN" altLang="en-US" sz="2400" b="1" dirty="0">
              <a:latin typeface="Times New Roman" pitchFamily="18" charset="0"/>
              <a:cs typeface="Times New Roman" pitchFamily="18" charset="0"/>
            </a:endParaRPr>
          </a:p>
        </p:txBody>
      </p:sp>
    </p:spTree>
    <p:extLst>
      <p:ext uri="{BB962C8B-B14F-4D97-AF65-F5344CB8AC3E}">
        <p14:creationId xmlns:p14="http://schemas.microsoft.com/office/powerpoint/2010/main" xmlns="" val="188448965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54" name="文本框 99"/>
          <p:cNvSpPr txBox="1">
            <a:spLocks noChangeArrowheads="1"/>
          </p:cNvSpPr>
          <p:nvPr/>
        </p:nvSpPr>
        <p:spPr bwMode="auto">
          <a:xfrm>
            <a:off x="768661" y="1610452"/>
            <a:ext cx="9921105" cy="34163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50000"/>
              </a:lnSpc>
            </a:pPr>
            <a:r>
              <a:rPr lang="en-US" altLang="zh-CN" sz="2400" b="1" dirty="0">
                <a:latin typeface="宋体" pitchFamily="2" charset="-122"/>
                <a:ea typeface="宋体" pitchFamily="2" charset="-122"/>
              </a:rPr>
              <a:t>17.</a:t>
            </a:r>
            <a:r>
              <a:rPr lang="zh-CN" altLang="zh-CN" sz="2400" b="1" dirty="0">
                <a:latin typeface="宋体" pitchFamily="2" charset="-122"/>
                <a:ea typeface="宋体" pitchFamily="2" charset="-122"/>
              </a:rPr>
              <a:t>【</a:t>
            </a:r>
            <a:r>
              <a:rPr lang="en-US" altLang="zh-CN" sz="2400" b="1" dirty="0">
                <a:latin typeface="宋体" pitchFamily="2" charset="-122"/>
                <a:ea typeface="宋体" pitchFamily="2" charset="-122"/>
              </a:rPr>
              <a:t>2012</a:t>
            </a:r>
            <a:r>
              <a:rPr lang="zh-CN" altLang="zh-CN" sz="2400" b="1" dirty="0">
                <a:latin typeface="宋体" pitchFamily="2" charset="-122"/>
                <a:ea typeface="宋体" pitchFamily="2" charset="-122"/>
              </a:rPr>
              <a:t>·</a:t>
            </a:r>
            <a:r>
              <a:rPr lang="zh-CN" altLang="zh-CN" sz="2400" b="1" dirty="0" smtClean="0">
                <a:latin typeface="宋体" pitchFamily="2" charset="-122"/>
                <a:ea typeface="宋体" pitchFamily="2" charset="-122"/>
              </a:rPr>
              <a:t>河北</a:t>
            </a:r>
            <a:r>
              <a:rPr lang="zh-CN" altLang="en-US"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27(1</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】小明探究“不同物质的吸热能力”</a:t>
            </a:r>
            <a:r>
              <a:rPr lang="zh-CN" altLang="zh-CN" sz="2400" b="1" dirty="0" smtClean="0">
                <a:latin typeface="宋体" pitchFamily="2" charset="-122"/>
                <a:ea typeface="宋体" pitchFamily="2" charset="-122"/>
              </a:rPr>
              <a:t>时</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在</a:t>
            </a:r>
            <a:r>
              <a:rPr lang="zh-CN" altLang="zh-CN" sz="2400" b="1" dirty="0">
                <a:latin typeface="宋体" pitchFamily="2" charset="-122"/>
                <a:ea typeface="宋体" pitchFamily="2" charset="-122"/>
              </a:rPr>
              <a:t>两支相同的试管中分别装入质量相等、温度相同的水和</a:t>
            </a:r>
            <a:r>
              <a:rPr lang="zh-CN" altLang="zh-CN" sz="2400" b="1" dirty="0" smtClean="0">
                <a:latin typeface="宋体" pitchFamily="2" charset="-122"/>
                <a:ea typeface="宋体" pitchFamily="2" charset="-122"/>
              </a:rPr>
              <a:t>煤油</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用</a:t>
            </a:r>
            <a:r>
              <a:rPr lang="zh-CN" altLang="zh-CN" sz="2400" b="1" dirty="0">
                <a:latin typeface="宋体" pitchFamily="2" charset="-122"/>
                <a:ea typeface="宋体" pitchFamily="2" charset="-122"/>
              </a:rPr>
              <a:t>一个酒精灯同时对两支试管</a:t>
            </a:r>
            <a:r>
              <a:rPr lang="zh-CN" altLang="zh-CN" sz="2400" b="1" dirty="0" smtClean="0">
                <a:latin typeface="宋体" pitchFamily="2" charset="-122"/>
                <a:ea typeface="宋体" pitchFamily="2" charset="-122"/>
              </a:rPr>
              <a:t>加热</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加热</a:t>
            </a:r>
            <a:r>
              <a:rPr lang="zh-CN" altLang="zh-CN" sz="2400" b="1" dirty="0">
                <a:latin typeface="宋体" pitchFamily="2" charset="-122"/>
                <a:ea typeface="宋体" pitchFamily="2" charset="-122"/>
              </a:rPr>
              <a:t>一段时间</a:t>
            </a:r>
            <a:r>
              <a:rPr lang="zh-CN" altLang="zh-CN" sz="2400" b="1" dirty="0" smtClean="0">
                <a:latin typeface="宋体" pitchFamily="2" charset="-122"/>
                <a:ea typeface="宋体" pitchFamily="2" charset="-122"/>
              </a:rPr>
              <a:t>后</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温度计</a:t>
            </a:r>
            <a:r>
              <a:rPr lang="zh-CN" altLang="zh-CN" sz="2400" b="1" dirty="0">
                <a:latin typeface="宋体" pitchFamily="2" charset="-122"/>
                <a:ea typeface="宋体" pitchFamily="2" charset="-122"/>
              </a:rPr>
              <a:t>示</a:t>
            </a:r>
            <a:r>
              <a:rPr lang="zh-CN" altLang="zh-CN" sz="2400" b="1" dirty="0" smtClean="0">
                <a:latin typeface="宋体" pitchFamily="2" charset="-122"/>
                <a:ea typeface="宋体" pitchFamily="2" charset="-122"/>
              </a:rPr>
              <a:t>数如图</a:t>
            </a:r>
            <a:endParaRPr lang="en-US" altLang="zh-CN" sz="2400" b="1" dirty="0" smtClean="0">
              <a:latin typeface="宋体" pitchFamily="2" charset="-122"/>
              <a:ea typeface="宋体" pitchFamily="2" charset="-122"/>
            </a:endParaRPr>
          </a:p>
          <a:p>
            <a:pPr>
              <a:lnSpc>
                <a:spcPct val="150000"/>
              </a:lnSpc>
            </a:pPr>
            <a:r>
              <a:rPr lang="zh-CN" altLang="zh-CN" sz="2400" b="1" dirty="0" smtClean="0">
                <a:latin typeface="宋体" pitchFamily="2" charset="-122"/>
                <a:ea typeface="宋体" pitchFamily="2" charset="-122"/>
              </a:rPr>
              <a:t>所</a:t>
            </a:r>
            <a:r>
              <a:rPr lang="zh-CN" altLang="zh-CN" sz="2400" b="1" dirty="0">
                <a:latin typeface="宋体" pitchFamily="2" charset="-122"/>
                <a:ea typeface="宋体" pitchFamily="2" charset="-122"/>
              </a:rPr>
              <a:t>示。</a:t>
            </a:r>
          </a:p>
          <a:p>
            <a:pPr>
              <a:lnSpc>
                <a:spcPct val="150000"/>
              </a:lnSpc>
            </a:pPr>
            <a:r>
              <a:rPr lang="zh-CN" altLang="zh-CN" sz="2400" b="1" dirty="0">
                <a:latin typeface="宋体" pitchFamily="2" charset="-122"/>
                <a:ea typeface="宋体" pitchFamily="2" charset="-122"/>
              </a:rPr>
              <a:t>指出图中使用酒精灯的</a:t>
            </a:r>
            <a:r>
              <a:rPr lang="zh-CN" altLang="zh-CN" sz="2400" b="1" dirty="0" smtClean="0">
                <a:latin typeface="宋体" pitchFamily="2" charset="-122"/>
                <a:ea typeface="宋体" pitchFamily="2" charset="-122"/>
              </a:rPr>
              <a:t>错误</a:t>
            </a:r>
            <a:r>
              <a:rPr lang="zh-CN" altLang="en-US"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___________________</a:t>
            </a:r>
          </a:p>
          <a:p>
            <a:pPr>
              <a:lnSpc>
                <a:spcPct val="150000"/>
              </a:lnSpc>
            </a:pPr>
            <a:r>
              <a:rPr lang="zh-CN" altLang="en-US" sz="2400" b="1" u="sng" dirty="0" smtClean="0">
                <a:latin typeface="宋体" pitchFamily="2" charset="-122"/>
                <a:ea typeface="宋体" pitchFamily="2" charset="-122"/>
              </a:rPr>
              <a:t>                           </a:t>
            </a:r>
            <a:r>
              <a:rPr lang="zh-CN" altLang="en-US" sz="2400" b="1" dirty="0" smtClean="0">
                <a:latin typeface="宋体" pitchFamily="2" charset="-122"/>
                <a:ea typeface="宋体" pitchFamily="2" charset="-122"/>
              </a:rPr>
              <a:t>。</a:t>
            </a:r>
            <a:r>
              <a:rPr lang="en-US" altLang="zh-CN" sz="2400" b="1" dirty="0">
                <a:latin typeface="宋体" pitchFamily="2" charset="-122"/>
                <a:ea typeface="宋体" pitchFamily="2" charset="-122"/>
              </a:rPr>
              <a:t> </a:t>
            </a:r>
            <a:endParaRPr lang="zh-CN" altLang="zh-CN" sz="2400" b="1" dirty="0">
              <a:latin typeface="宋体" pitchFamily="2" charset="-122"/>
              <a:ea typeface="宋体" pitchFamily="2" charset="-122"/>
            </a:endParaRPr>
          </a:p>
        </p:txBody>
      </p:sp>
      <p:grpSp>
        <p:nvGrpSpPr>
          <p:cNvPr id="6" name="组合 5"/>
          <p:cNvGrpSpPr/>
          <p:nvPr/>
        </p:nvGrpSpPr>
        <p:grpSpPr>
          <a:xfrm>
            <a:off x="8071557" y="824822"/>
            <a:ext cx="1746910" cy="457900"/>
            <a:chOff x="8480182" y="1575737"/>
            <a:chExt cx="1678579" cy="520692"/>
          </a:xfrm>
        </p:grpSpPr>
        <p:sp>
          <p:nvSpPr>
            <p:cNvPr id="5" name="圆角矩形 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pic>
        <p:nvPicPr>
          <p:cNvPr id="10" name="11814.eps" descr="id:2147507431;FounderCES"/>
          <p:cNvPicPr/>
          <p:nvPr/>
        </p:nvPicPr>
        <p:blipFill>
          <a:blip r:embed="rId4"/>
          <a:stretch>
            <a:fillRect/>
          </a:stretch>
        </p:blipFill>
        <p:spPr>
          <a:xfrm>
            <a:off x="8945012" y="2873481"/>
            <a:ext cx="2109329" cy="2776204"/>
          </a:xfrm>
          <a:prstGeom prst="rect">
            <a:avLst/>
          </a:prstGeom>
        </p:spPr>
      </p:pic>
      <p:grpSp>
        <p:nvGrpSpPr>
          <p:cNvPr id="2" name="组合 1"/>
          <p:cNvGrpSpPr/>
          <p:nvPr/>
        </p:nvGrpSpPr>
        <p:grpSpPr>
          <a:xfrm>
            <a:off x="1077685" y="3896049"/>
            <a:ext cx="6803576" cy="1009609"/>
            <a:chOff x="1077685" y="3896049"/>
            <a:chExt cx="6803576" cy="1009609"/>
          </a:xfrm>
        </p:grpSpPr>
        <p:sp>
          <p:nvSpPr>
            <p:cNvPr id="17" name="矩形 16"/>
            <p:cNvSpPr/>
            <p:nvPr/>
          </p:nvSpPr>
          <p:spPr>
            <a:xfrm>
              <a:off x="5007433" y="3896049"/>
              <a:ext cx="2873828" cy="461665"/>
            </a:xfrm>
            <a:prstGeom prst="rect">
              <a:avLst/>
            </a:prstGeom>
          </p:spPr>
          <p:txBody>
            <a:bodyPr wrap="square">
              <a:spAutoFit/>
            </a:bodyPr>
            <a:lstStyle/>
            <a:p>
              <a:r>
                <a:rPr lang="zh-CN" altLang="zh-CN" sz="2400" b="1" dirty="0">
                  <a:solidFill>
                    <a:srgbClr val="FF0000"/>
                  </a:solidFill>
                  <a:latin typeface="宋体" pitchFamily="2" charset="-122"/>
                  <a:ea typeface="宋体" pitchFamily="2" charset="-122"/>
                </a:rPr>
                <a:t>用酒精灯内焰</a:t>
              </a:r>
              <a:r>
                <a:rPr lang="zh-CN" altLang="zh-CN" sz="2400" b="1" dirty="0" smtClean="0">
                  <a:solidFill>
                    <a:srgbClr val="FF0000"/>
                  </a:solidFill>
                  <a:latin typeface="宋体" pitchFamily="2" charset="-122"/>
                  <a:ea typeface="宋体" pitchFamily="2" charset="-122"/>
                </a:rPr>
                <a:t>加热</a:t>
              </a:r>
              <a:endParaRPr lang="zh-CN" altLang="en-US" sz="2400" b="1" dirty="0">
                <a:solidFill>
                  <a:srgbClr val="FF0000"/>
                </a:solidFill>
                <a:latin typeface="宋体" pitchFamily="2" charset="-122"/>
                <a:ea typeface="宋体" pitchFamily="2" charset="-122"/>
                <a:cs typeface="Times New Roman" pitchFamily="18" charset="0"/>
              </a:endParaRPr>
            </a:p>
          </p:txBody>
        </p:sp>
        <p:sp>
          <p:nvSpPr>
            <p:cNvPr id="13" name="矩形 12"/>
            <p:cNvSpPr/>
            <p:nvPr/>
          </p:nvSpPr>
          <p:spPr>
            <a:xfrm>
              <a:off x="1077685" y="4443993"/>
              <a:ext cx="3809999" cy="461665"/>
            </a:xfrm>
            <a:prstGeom prst="rect">
              <a:avLst/>
            </a:prstGeom>
          </p:spPr>
          <p:txBody>
            <a:bodyPr wrap="square">
              <a:spAutoFit/>
            </a:bodyPr>
            <a:lstStyle/>
            <a:p>
              <a:r>
                <a:rPr lang="en-US" altLang="zh-CN" sz="2400" b="1" dirty="0" smtClean="0">
                  <a:solidFill>
                    <a:srgbClr val="FF0000"/>
                  </a:solidFill>
                  <a:latin typeface="宋体" pitchFamily="2" charset="-122"/>
                  <a:ea typeface="宋体" pitchFamily="2" charset="-122"/>
                </a:rPr>
                <a:t>(</a:t>
              </a:r>
              <a:r>
                <a:rPr lang="zh-CN" altLang="zh-CN" sz="2400" b="1" dirty="0">
                  <a:solidFill>
                    <a:srgbClr val="FF0000"/>
                  </a:solidFill>
                  <a:latin typeface="宋体" pitchFamily="2" charset="-122"/>
                  <a:ea typeface="宋体" pitchFamily="2" charset="-122"/>
                </a:rPr>
                <a:t>或未用酒精灯外焰加热</a:t>
              </a:r>
              <a:r>
                <a:rPr lang="en-US" altLang="zh-CN" sz="2400" b="1" dirty="0">
                  <a:solidFill>
                    <a:srgbClr val="FF0000"/>
                  </a:solidFill>
                  <a:latin typeface="宋体" pitchFamily="2" charset="-122"/>
                  <a:ea typeface="宋体" pitchFamily="2" charset="-122"/>
                </a:rPr>
                <a:t>)</a:t>
              </a:r>
              <a:endParaRPr lang="zh-CN" altLang="en-US" sz="2400" b="1" dirty="0">
                <a:solidFill>
                  <a:srgbClr val="FF0000"/>
                </a:solidFill>
                <a:latin typeface="宋体" pitchFamily="2" charset="-122"/>
                <a:ea typeface="宋体" pitchFamily="2" charset="-122"/>
                <a:cs typeface="Times New Roman" pitchFamily="18" charset="0"/>
              </a:endParaRPr>
            </a:p>
          </p:txBody>
        </p:sp>
      </p:grpSp>
    </p:spTree>
    <p:extLst>
      <p:ext uri="{BB962C8B-B14F-4D97-AF65-F5344CB8AC3E}">
        <p14:creationId xmlns:p14="http://schemas.microsoft.com/office/powerpoint/2010/main" xmlns="" val="27603720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a:extLst>
              <a:ext uri="{FF2B5EF4-FFF2-40B4-BE49-F238E27FC236}">
                <a16:creationId xmlns="" xmlns:a16="http://schemas.microsoft.com/office/drawing/2014/main" id="{A0FEA59D-C2AE-DF42-8BCB-C8C0259D0B16}"/>
              </a:ext>
            </a:extLst>
          </p:cNvPr>
          <p:cNvSpPr/>
          <p:nvPr/>
        </p:nvSpPr>
        <p:spPr>
          <a:xfrm>
            <a:off x="1389563" y="2157324"/>
            <a:ext cx="3360089" cy="3221549"/>
          </a:xfrm>
          <a:prstGeom prst="roundRect">
            <a:avLst>
              <a:gd name="adj" fmla="val 4007"/>
            </a:avLst>
          </a:prstGeom>
          <a:solidFill>
            <a:schemeClr val="bg1">
              <a:lumMod val="95000"/>
            </a:schemeClr>
          </a:solidFill>
          <a:ln>
            <a:noFill/>
          </a:ln>
          <a:effectLst>
            <a:outerShdw blurRad="50800" dist="50800" dir="5400000" algn="ctr" rotWithShape="0">
              <a:srgbClr val="000000">
                <a:alpha val="15652"/>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5" name="文本框 4"/>
          <p:cNvSpPr txBox="1"/>
          <p:nvPr/>
        </p:nvSpPr>
        <p:spPr>
          <a:xfrm>
            <a:off x="1742418" y="2957815"/>
            <a:ext cx="2849714" cy="1446550"/>
          </a:xfrm>
          <a:prstGeom prst="rect">
            <a:avLst/>
          </a:prstGeom>
          <a:noFill/>
        </p:spPr>
        <p:txBody>
          <a:bodyPr wrap="square" rtlCol="0">
            <a:spAutoFit/>
          </a:bodyPr>
          <a:lstStyle/>
          <a:p>
            <a:r>
              <a:rPr lang="zh-CN" altLang="en-US" sz="4400" b="1" spc="600" dirty="0" smtClean="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rPr>
              <a:t>数据聚集  </a:t>
            </a:r>
            <a:endParaRPr lang="en-US" altLang="zh-CN"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endParaRPr>
          </a:p>
          <a:p>
            <a:r>
              <a:rPr lang="zh-CN" altLang="en-US"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rPr>
              <a:t>考点梳理</a:t>
            </a:r>
          </a:p>
        </p:txBody>
      </p:sp>
      <p:sp>
        <p:nvSpPr>
          <p:cNvPr id="4" name="圆角矩形 3">
            <a:extLst>
              <a:ext uri="{FF2B5EF4-FFF2-40B4-BE49-F238E27FC236}">
                <a16:creationId xmlns="" xmlns:a16="http://schemas.microsoft.com/office/drawing/2014/main" id="{A964C95F-2FCC-314C-AFE2-CBA7E3267291}"/>
              </a:ext>
            </a:extLst>
          </p:cNvPr>
          <p:cNvSpPr/>
          <p:nvPr/>
        </p:nvSpPr>
        <p:spPr>
          <a:xfrm>
            <a:off x="4624261" y="1642717"/>
            <a:ext cx="286756" cy="4851699"/>
          </a:xfrm>
          <a:prstGeom prst="roundRect">
            <a:avLst>
              <a:gd name="adj" fmla="val 0"/>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 name="三角形 7">
            <a:extLst>
              <a:ext uri="{FF2B5EF4-FFF2-40B4-BE49-F238E27FC236}">
                <a16:creationId xmlns="" xmlns:a16="http://schemas.microsoft.com/office/drawing/2014/main" id="{D9ABA66B-E34B-3749-821C-2A104C7ACF98}"/>
              </a:ext>
            </a:extLst>
          </p:cNvPr>
          <p:cNvSpPr/>
          <p:nvPr/>
        </p:nvSpPr>
        <p:spPr>
          <a:xfrm>
            <a:off x="4407329" y="1117978"/>
            <a:ext cx="720619" cy="621223"/>
          </a:xfrm>
          <a:prstGeom prst="triangl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4" name="文本框 2">
            <a:hlinkClick r:id="rId2" action="ppaction://hlinksldjump"/>
          </p:cNvPr>
          <p:cNvSpPr txBox="1"/>
          <p:nvPr/>
        </p:nvSpPr>
        <p:spPr>
          <a:xfrm>
            <a:off x="5040000" y="3487623"/>
            <a:ext cx="6264284" cy="523220"/>
          </a:xfrm>
          <a:prstGeom prst="rect">
            <a:avLst/>
          </a:prstGeom>
          <a:noFill/>
          <a:ln w="9525">
            <a:noFill/>
          </a:ln>
        </p:spPr>
        <p:txBody>
          <a:bodyPr wrap="square" anchor="t">
            <a:spAutoFit/>
          </a:bodyPr>
          <a:lstStyle/>
          <a:p>
            <a:r>
              <a:rPr lang="en-US" altLang="zh-CN" sz="2800" b="1" dirty="0" smtClean="0">
                <a:latin typeface="黑体" panose="02010609060101010101" pitchFamily="49" charset="-122"/>
                <a:ea typeface="黑体" panose="02010609060101010101" pitchFamily="49" charset="-122"/>
                <a:sym typeface="宋体" panose="02010600030101010101" pitchFamily="2" charset="-122"/>
              </a:rPr>
              <a:t>※ </a:t>
            </a:r>
            <a:r>
              <a:rPr lang="zh-CN" altLang="en-US" sz="2800" b="1" dirty="0" smtClean="0">
                <a:latin typeface="黑体" panose="02010609060101010101" pitchFamily="49" charset="-122"/>
                <a:ea typeface="黑体" panose="02010609060101010101" pitchFamily="49" charset="-122"/>
                <a:sym typeface="宋体" panose="02010600030101010101" pitchFamily="2" charset="-122"/>
              </a:rPr>
              <a:t>知识考点清单</a:t>
            </a:r>
            <a:endParaRPr lang="zh-CN" altLang="zh-CN" sz="2800" dirty="0">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xmlns="" val="145598796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8071557" y="824822"/>
            <a:ext cx="1746910" cy="457900"/>
            <a:chOff x="8480182" y="1575737"/>
            <a:chExt cx="1678579" cy="520692"/>
          </a:xfrm>
        </p:grpSpPr>
        <p:sp>
          <p:nvSpPr>
            <p:cNvPr id="7" name="圆角矩形 6"/>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文本框 2">
              <a:hlinkClick r:id="rId4"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1" name="TextBox 10"/>
          <p:cNvSpPr txBox="1"/>
          <p:nvPr/>
        </p:nvSpPr>
        <p:spPr>
          <a:xfrm>
            <a:off x="719999" y="1744657"/>
            <a:ext cx="4559572" cy="461665"/>
          </a:xfrm>
          <a:prstGeom prst="rect">
            <a:avLst/>
          </a:prstGeom>
          <a:noFill/>
        </p:spPr>
        <p:txBody>
          <a:bodyPr wrap="square" rtlCol="0">
            <a:spAutoFit/>
          </a:bodyPr>
          <a:lstStyle/>
          <a:p>
            <a:r>
              <a:rPr lang="zh-CN" altLang="en-US" sz="2400" b="1" dirty="0" smtClean="0">
                <a:solidFill>
                  <a:schemeClr val="accent2"/>
                </a:solidFill>
                <a:latin typeface="Times New Roman" pitchFamily="18" charset="0"/>
                <a:ea typeface="黑体" pitchFamily="49" charset="-122"/>
              </a:rPr>
              <a:t>考点 </a:t>
            </a:r>
            <a:r>
              <a:rPr lang="en-US" altLang="zh-CN" sz="2400" b="1" dirty="0" smtClean="0">
                <a:solidFill>
                  <a:schemeClr val="accent2"/>
                </a:solidFill>
                <a:latin typeface="Times New Roman" pitchFamily="18" charset="0"/>
                <a:ea typeface="黑体" pitchFamily="49" charset="-122"/>
              </a:rPr>
              <a:t>1   </a:t>
            </a:r>
            <a:r>
              <a:rPr lang="zh-CN" altLang="en-US" sz="2400" b="1" dirty="0" smtClean="0">
                <a:solidFill>
                  <a:schemeClr val="accent2"/>
                </a:solidFill>
                <a:latin typeface="Times New Roman" pitchFamily="18" charset="0"/>
                <a:ea typeface="黑体" pitchFamily="49" charset="-122"/>
              </a:rPr>
              <a:t>常见仪器的识别</a:t>
            </a:r>
            <a:endParaRPr lang="zh-CN" altLang="en-US" sz="2400" b="1" dirty="0">
              <a:solidFill>
                <a:schemeClr val="accent2"/>
              </a:solidFill>
              <a:latin typeface="Times New Roman" pitchFamily="18" charset="0"/>
              <a:ea typeface="黑体" pitchFamily="49" charset="-122"/>
            </a:endParaRPr>
          </a:p>
        </p:txBody>
      </p:sp>
      <p:sp>
        <p:nvSpPr>
          <p:cNvPr id="20" name="TextBox 19"/>
          <p:cNvSpPr txBox="1"/>
          <p:nvPr/>
        </p:nvSpPr>
        <p:spPr>
          <a:xfrm>
            <a:off x="1195754" y="2790092"/>
            <a:ext cx="184731" cy="369332"/>
          </a:xfrm>
          <a:prstGeom prst="rect">
            <a:avLst/>
          </a:prstGeom>
          <a:noFill/>
        </p:spPr>
        <p:txBody>
          <a:bodyPr wrap="none" rtlCol="0">
            <a:spAutoFit/>
          </a:bodyPr>
          <a:lstStyle/>
          <a:p>
            <a:endParaRPr lang="zh-CN" altLang="en-US" dirty="0"/>
          </a:p>
        </p:txBody>
      </p:sp>
      <p:sp>
        <p:nvSpPr>
          <p:cNvPr id="21" name="TextBox 20"/>
          <p:cNvSpPr txBox="1"/>
          <p:nvPr/>
        </p:nvSpPr>
        <p:spPr>
          <a:xfrm>
            <a:off x="855785" y="2696308"/>
            <a:ext cx="184731" cy="369332"/>
          </a:xfrm>
          <a:prstGeom prst="rect">
            <a:avLst/>
          </a:prstGeom>
          <a:noFill/>
        </p:spPr>
        <p:txBody>
          <a:bodyPr wrap="none" rtlCol="0">
            <a:spAutoFit/>
          </a:bodyPr>
          <a:lstStyle/>
          <a:p>
            <a:endParaRPr lang="zh-CN" altLang="en-US" dirty="0"/>
          </a:p>
        </p:txBody>
      </p:sp>
      <p:graphicFrame>
        <p:nvGraphicFramePr>
          <p:cNvPr id="23" name="表格 22"/>
          <p:cNvGraphicFramePr>
            <a:graphicFrameLocks noGrp="1"/>
          </p:cNvGraphicFramePr>
          <p:nvPr>
            <p:extLst>
              <p:ext uri="{D42A27DB-BD31-4B8C-83A1-F6EECF244321}">
                <p14:modId xmlns:p14="http://schemas.microsoft.com/office/powerpoint/2010/main" xmlns="" val="3482208669"/>
              </p:ext>
            </p:extLst>
          </p:nvPr>
        </p:nvGraphicFramePr>
        <p:xfrm>
          <a:off x="746925" y="2329691"/>
          <a:ext cx="10737501" cy="4253319"/>
        </p:xfrm>
        <a:graphic>
          <a:graphicData uri="http://schemas.openxmlformats.org/drawingml/2006/table">
            <a:tbl>
              <a:tblPr firstRow="1" bandRow="1">
                <a:tableStyleId>{5940675A-B579-460E-94D1-54222C63F5DA}</a:tableStyleId>
              </a:tblPr>
              <a:tblGrid>
                <a:gridCol w="2066049"/>
                <a:gridCol w="2684312"/>
                <a:gridCol w="5987140"/>
              </a:tblGrid>
              <a:tr h="412839">
                <a:tc>
                  <a:txBody>
                    <a:bodyPr/>
                    <a:lstStyle/>
                    <a:p>
                      <a:pPr algn="ctr">
                        <a:lnSpc>
                          <a:spcPts val="2500"/>
                        </a:lnSpc>
                      </a:pPr>
                      <a:r>
                        <a:rPr lang="zh-CN" altLang="en-US" sz="2000" b="1" dirty="0" smtClean="0">
                          <a:latin typeface="黑体" pitchFamily="49" charset="-122"/>
                          <a:ea typeface="黑体" pitchFamily="49" charset="-122"/>
                          <a:cs typeface="Times New Roman" pitchFamily="18" charset="0"/>
                        </a:rPr>
                        <a:t>分类</a:t>
                      </a:r>
                      <a:endParaRPr lang="zh-CN" altLang="en-US" sz="2000" b="1" dirty="0">
                        <a:latin typeface="黑体" pitchFamily="49" charset="-122"/>
                        <a:ea typeface="黑体" pitchFamily="49" charset="-122"/>
                        <a:cs typeface="Times New Roman" pitchFamily="18" charset="0"/>
                      </a:endParaRPr>
                    </a:p>
                  </a:txBody>
                  <a:tcPr anchor="ctr">
                    <a:lnR w="12700" cap="flat" cmpd="sng" algn="ctr">
                      <a:solidFill>
                        <a:schemeClr val="tx1"/>
                      </a:solidFill>
                      <a:prstDash val="solid"/>
                      <a:round/>
                      <a:headEnd type="none" w="med" len="med"/>
                      <a:tailEnd type="none" w="med" len="med"/>
                    </a:lnR>
                    <a:solidFill>
                      <a:srgbClr val="01B0F0"/>
                    </a:solidFill>
                  </a:tcPr>
                </a:tc>
                <a:tc>
                  <a:txBody>
                    <a:bodyPr/>
                    <a:lstStyle/>
                    <a:p>
                      <a:pPr algn="ctr">
                        <a:lnSpc>
                          <a:spcPts val="2500"/>
                        </a:lnSpc>
                      </a:pPr>
                      <a:r>
                        <a:rPr lang="zh-CN" altLang="en-US" sz="2000" b="1" dirty="0" smtClean="0">
                          <a:latin typeface="黑体" pitchFamily="49" charset="-122"/>
                          <a:ea typeface="黑体" pitchFamily="49" charset="-122"/>
                          <a:cs typeface="Times New Roman" pitchFamily="18" charset="0"/>
                        </a:rPr>
                        <a:t>仪器及名称</a:t>
                      </a:r>
                      <a:endParaRPr lang="zh-CN" altLang="en-US" sz="2000" b="1" dirty="0">
                        <a:latin typeface="黑体" pitchFamily="49" charset="-122"/>
                        <a:ea typeface="黑体" pitchFamily="49" charset="-122"/>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01B0F0"/>
                    </a:solidFill>
                  </a:tcPr>
                </a:tc>
                <a:tc>
                  <a:txBody>
                    <a:bodyPr/>
                    <a:lstStyle/>
                    <a:p>
                      <a:pPr algn="ctr">
                        <a:lnSpc>
                          <a:spcPts val="2500"/>
                        </a:lnSpc>
                      </a:pPr>
                      <a:r>
                        <a:rPr lang="zh-CN" altLang="en-US" sz="2000" b="1" dirty="0" smtClean="0">
                          <a:latin typeface="黑体" pitchFamily="49" charset="-122"/>
                          <a:ea typeface="黑体" pitchFamily="49" charset="-122"/>
                          <a:cs typeface="Times New Roman" pitchFamily="18" charset="0"/>
                        </a:rPr>
                        <a:t>用途及注意事项</a:t>
                      </a:r>
                      <a:endParaRPr lang="zh-CN" altLang="en-US" sz="2000" b="1" dirty="0">
                        <a:latin typeface="黑体" pitchFamily="49" charset="-122"/>
                        <a:ea typeface="黑体" pitchFamily="49" charset="-122"/>
                        <a:cs typeface="Times New Roman" pitchFamily="18" charset="0"/>
                      </a:endParaRPr>
                    </a:p>
                  </a:txBody>
                  <a:tcPr anchor="ctr">
                    <a:lnL w="12700" cap="flat" cmpd="sng" algn="ctr">
                      <a:solidFill>
                        <a:schemeClr val="tx1"/>
                      </a:solidFill>
                      <a:prstDash val="solid"/>
                      <a:round/>
                      <a:headEnd type="none" w="med" len="med"/>
                      <a:tailEnd type="none" w="med" len="med"/>
                    </a:lnL>
                    <a:solidFill>
                      <a:srgbClr val="01B0F0"/>
                    </a:solidFill>
                  </a:tcPr>
                </a:tc>
              </a:tr>
              <a:tr h="921165">
                <a:tc rowSpan="3">
                  <a:txBody>
                    <a:bodyPr/>
                    <a:lstStyle/>
                    <a:p>
                      <a:pPr algn="ctr"/>
                      <a:r>
                        <a:rPr lang="zh-CN" altLang="en-US" sz="2000" b="1" dirty="0" smtClean="0">
                          <a:latin typeface="宋体" pitchFamily="2" charset="-122"/>
                          <a:ea typeface="宋体" pitchFamily="2" charset="-122"/>
                        </a:rPr>
                        <a:t>反应容器</a:t>
                      </a:r>
                      <a:endParaRPr lang="en-US" altLang="zh-CN" sz="2000" b="1" dirty="0" smtClean="0">
                        <a:latin typeface="宋体" pitchFamily="2" charset="-122"/>
                        <a:ea typeface="宋体" pitchFamily="2" charset="-122"/>
                      </a:endParaRPr>
                    </a:p>
                    <a:p>
                      <a:pPr algn="ctr"/>
                      <a:r>
                        <a:rPr lang="zh-CN" altLang="en-US" sz="2000" b="1" dirty="0" smtClean="0">
                          <a:latin typeface="宋体" pitchFamily="2" charset="-122"/>
                          <a:ea typeface="宋体" pitchFamily="2" charset="-122"/>
                        </a:rPr>
                        <a:t>（能直接加热）</a:t>
                      </a:r>
                      <a:endParaRPr lang="zh-CN" altLang="en-US" sz="2000" b="1" dirty="0">
                        <a:latin typeface="宋体" pitchFamily="2" charset="-122"/>
                        <a:ea typeface="宋体" pitchFamily="2" charset="-122"/>
                      </a:endParaRPr>
                    </a:p>
                  </a:txBody>
                  <a:tcPr anchor="ctr">
                    <a:lnR w="12700" cap="flat" cmpd="sng" algn="ctr">
                      <a:solidFill>
                        <a:schemeClr val="tx1"/>
                      </a:solidFill>
                      <a:prstDash val="solid"/>
                      <a:round/>
                      <a:headEnd type="none" w="med" len="med"/>
                      <a:tailEnd type="none" w="med" len="med"/>
                    </a:lnR>
                  </a:tcPr>
                </a:tc>
                <a:tc>
                  <a:txBody>
                    <a:bodyPr/>
                    <a:lstStyle/>
                    <a:p>
                      <a:endParaRPr lang="en-US" altLang="zh-CN" dirty="0" smtClean="0"/>
                    </a:p>
                    <a:p>
                      <a:endParaRPr lang="en-US" altLang="zh-CN" dirty="0" smtClean="0"/>
                    </a:p>
                    <a:p>
                      <a:endParaRPr lang="en-US" altLang="zh-CN" dirty="0" smtClean="0"/>
                    </a:p>
                    <a:p>
                      <a:endParaRPr lang="zh-CN" alt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algn="ctr">
                        <a:lnSpc>
                          <a:spcPct val="100000"/>
                        </a:lnSpc>
                        <a:spcAft>
                          <a:spcPts val="0"/>
                        </a:spcAft>
                      </a:pPr>
                      <a:r>
                        <a:rPr lang="zh-CN" sz="2000" b="1" dirty="0">
                          <a:solidFill>
                            <a:srgbClr val="000000"/>
                          </a:solidFill>
                          <a:effectLst/>
                          <a:latin typeface="宋体" pitchFamily="2" charset="-122"/>
                          <a:ea typeface="宋体" pitchFamily="2" charset="-122"/>
                          <a:cs typeface="Times New Roman"/>
                        </a:rPr>
                        <a:t>用于少量试剂</a:t>
                      </a:r>
                      <a:r>
                        <a:rPr lang="zh-CN" sz="2000" b="1" dirty="0" smtClean="0">
                          <a:solidFill>
                            <a:srgbClr val="000000"/>
                          </a:solidFill>
                          <a:effectLst/>
                          <a:latin typeface="宋体" pitchFamily="2" charset="-122"/>
                          <a:ea typeface="宋体" pitchFamily="2" charset="-122"/>
                          <a:cs typeface="Times New Roman"/>
                        </a:rPr>
                        <a:t>反应</a:t>
                      </a:r>
                      <a:r>
                        <a:rPr lang="zh-CN" altLang="en-US" sz="2000" b="1" dirty="0" smtClean="0">
                          <a:solidFill>
                            <a:srgbClr val="000000"/>
                          </a:solidFill>
                          <a:effectLst/>
                          <a:latin typeface="宋体" pitchFamily="2" charset="-122"/>
                          <a:ea typeface="宋体" pitchFamily="2" charset="-122"/>
                          <a:cs typeface="Times New Roman"/>
                        </a:rPr>
                        <a:t>；</a:t>
                      </a:r>
                      <a:r>
                        <a:rPr lang="zh-CN" sz="2000" b="1" dirty="0" smtClean="0">
                          <a:solidFill>
                            <a:srgbClr val="000000"/>
                          </a:solidFill>
                          <a:effectLst/>
                          <a:latin typeface="宋体" pitchFamily="2" charset="-122"/>
                          <a:ea typeface="宋体" pitchFamily="2" charset="-122"/>
                          <a:cs typeface="Times New Roman"/>
                        </a:rPr>
                        <a:t>加热</a:t>
                      </a:r>
                      <a:r>
                        <a:rPr lang="zh-CN" sz="2000" b="1" dirty="0">
                          <a:solidFill>
                            <a:srgbClr val="000000"/>
                          </a:solidFill>
                          <a:effectLst/>
                          <a:latin typeface="宋体" pitchFamily="2" charset="-122"/>
                          <a:ea typeface="宋体" pitchFamily="2" charset="-122"/>
                          <a:cs typeface="Times New Roman"/>
                        </a:rPr>
                        <a:t>后不能骤冷</a:t>
                      </a:r>
                      <a:r>
                        <a:rPr lang="en-US" sz="2000" b="1" dirty="0">
                          <a:solidFill>
                            <a:srgbClr val="000000"/>
                          </a:solidFill>
                          <a:effectLst/>
                          <a:latin typeface="宋体" pitchFamily="2" charset="-122"/>
                          <a:ea typeface="宋体" pitchFamily="2" charset="-122"/>
                          <a:cs typeface="Times New Roman"/>
                        </a:rPr>
                        <a:t>,</a:t>
                      </a:r>
                      <a:r>
                        <a:rPr lang="zh-CN" sz="2000" b="1" dirty="0">
                          <a:solidFill>
                            <a:srgbClr val="000000"/>
                          </a:solidFill>
                          <a:effectLst/>
                          <a:latin typeface="宋体" pitchFamily="2" charset="-122"/>
                          <a:ea typeface="宋体" pitchFamily="2" charset="-122"/>
                          <a:cs typeface="Times New Roman"/>
                        </a:rPr>
                        <a:t>防止试管炸裂</a:t>
                      </a:r>
                    </a:p>
                  </a:txBody>
                  <a:tcPr marL="66675" marR="66675" marT="0" marB="0" anchor="ctr">
                    <a:lnL w="12700" cap="flat" cmpd="sng" algn="ctr">
                      <a:solidFill>
                        <a:schemeClr val="tx1"/>
                      </a:solidFill>
                      <a:prstDash val="solid"/>
                      <a:round/>
                      <a:headEnd type="none" w="med" len="med"/>
                      <a:tailEnd type="none" w="med" len="med"/>
                    </a:lnL>
                  </a:tcPr>
                </a:tc>
              </a:tr>
              <a:tr h="638068">
                <a:tc vMerge="1">
                  <a:txBody>
                    <a:bodyPr/>
                    <a:lstStyle/>
                    <a:p>
                      <a:endParaRPr lang="zh-CN" altLang="en-US" dirty="0"/>
                    </a:p>
                  </a:txBody>
                  <a:tcPr anchor="ctr">
                    <a:lnR w="12700" cap="flat" cmpd="sng" algn="ctr">
                      <a:solidFill>
                        <a:schemeClr val="tx1"/>
                      </a:solidFill>
                      <a:prstDash val="solid"/>
                      <a:round/>
                      <a:headEnd type="none" w="med" len="med"/>
                      <a:tailEnd type="none" w="med" len="med"/>
                    </a:lnR>
                  </a:tcPr>
                </a:tc>
                <a:tc>
                  <a:txBody>
                    <a:bodyPr/>
                    <a:lstStyle/>
                    <a:p>
                      <a:endParaRPr lang="en-US" altLang="zh-CN" dirty="0" smtClean="0"/>
                    </a:p>
                    <a:p>
                      <a:endParaRPr lang="en-US" altLang="zh-CN" dirty="0" smtClean="0"/>
                    </a:p>
                    <a:p>
                      <a:endParaRPr lang="en-US" altLang="zh-CN" dirty="0" smtClean="0"/>
                    </a:p>
                    <a:p>
                      <a:endParaRPr lang="en-US" altLang="zh-CN" dirty="0" smtClean="0"/>
                    </a:p>
                    <a:p>
                      <a:endParaRPr lang="zh-CN" alt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algn="ctr">
                        <a:lnSpc>
                          <a:spcPct val="100000"/>
                        </a:lnSpc>
                        <a:spcAft>
                          <a:spcPts val="0"/>
                        </a:spcAft>
                      </a:pPr>
                      <a:r>
                        <a:rPr lang="zh-CN" sz="2000" b="1" dirty="0">
                          <a:solidFill>
                            <a:srgbClr val="000000"/>
                          </a:solidFill>
                          <a:effectLst/>
                          <a:latin typeface="宋体" pitchFamily="2" charset="-122"/>
                          <a:ea typeface="宋体" pitchFamily="2" charset="-122"/>
                          <a:cs typeface="Times New Roman"/>
                        </a:rPr>
                        <a:t>用于溶液的浓缩、</a:t>
                      </a:r>
                      <a:r>
                        <a:rPr lang="zh-CN" sz="2000" b="1" dirty="0" smtClean="0">
                          <a:solidFill>
                            <a:srgbClr val="000000"/>
                          </a:solidFill>
                          <a:effectLst/>
                          <a:latin typeface="宋体" pitchFamily="2" charset="-122"/>
                          <a:ea typeface="宋体" pitchFamily="2" charset="-122"/>
                          <a:cs typeface="Times New Roman"/>
                        </a:rPr>
                        <a:t>蒸发</a:t>
                      </a:r>
                      <a:r>
                        <a:rPr lang="zh-CN" altLang="en-US" sz="2000" b="1" dirty="0" smtClean="0">
                          <a:solidFill>
                            <a:srgbClr val="000000"/>
                          </a:solidFill>
                          <a:effectLst/>
                          <a:latin typeface="宋体" pitchFamily="2" charset="-122"/>
                          <a:ea typeface="宋体" pitchFamily="2" charset="-122"/>
                          <a:cs typeface="Times New Roman"/>
                        </a:rPr>
                        <a:t>；</a:t>
                      </a:r>
                      <a:r>
                        <a:rPr lang="zh-CN" sz="2000" b="1" dirty="0" smtClean="0">
                          <a:solidFill>
                            <a:srgbClr val="000000"/>
                          </a:solidFill>
                          <a:effectLst/>
                          <a:latin typeface="宋体" pitchFamily="2" charset="-122"/>
                          <a:ea typeface="宋体" pitchFamily="2" charset="-122"/>
                          <a:cs typeface="Times New Roman"/>
                        </a:rPr>
                        <a:t>使用</a:t>
                      </a:r>
                      <a:r>
                        <a:rPr lang="zh-CN" sz="2000" b="1" dirty="0">
                          <a:solidFill>
                            <a:srgbClr val="000000"/>
                          </a:solidFill>
                          <a:effectLst/>
                          <a:latin typeface="宋体" pitchFamily="2" charset="-122"/>
                          <a:ea typeface="宋体" pitchFamily="2" charset="-122"/>
                          <a:cs typeface="Times New Roman"/>
                        </a:rPr>
                        <a:t>完毕后用坩埚钳夹</a:t>
                      </a:r>
                      <a:r>
                        <a:rPr lang="zh-CN" sz="2000" b="1" dirty="0" smtClean="0">
                          <a:solidFill>
                            <a:srgbClr val="000000"/>
                          </a:solidFill>
                          <a:effectLst/>
                          <a:latin typeface="宋体" pitchFamily="2" charset="-122"/>
                          <a:ea typeface="宋体" pitchFamily="2" charset="-122"/>
                          <a:cs typeface="Times New Roman"/>
                        </a:rPr>
                        <a:t>取</a:t>
                      </a:r>
                      <a:r>
                        <a:rPr lang="zh-CN" altLang="en-US" sz="2000" b="1" dirty="0" smtClean="0">
                          <a:solidFill>
                            <a:srgbClr val="000000"/>
                          </a:solidFill>
                          <a:effectLst/>
                          <a:latin typeface="宋体" pitchFamily="2" charset="-122"/>
                          <a:ea typeface="宋体" pitchFamily="2" charset="-122"/>
                          <a:cs typeface="Times New Roman"/>
                        </a:rPr>
                        <a:t>，</a:t>
                      </a:r>
                      <a:r>
                        <a:rPr lang="zh-CN" sz="2000" b="1" dirty="0" smtClean="0">
                          <a:solidFill>
                            <a:srgbClr val="000000"/>
                          </a:solidFill>
                          <a:effectLst/>
                          <a:latin typeface="宋体" pitchFamily="2" charset="-122"/>
                          <a:ea typeface="宋体" pitchFamily="2" charset="-122"/>
                          <a:cs typeface="Times New Roman"/>
                        </a:rPr>
                        <a:t>不能</a:t>
                      </a:r>
                      <a:r>
                        <a:rPr lang="zh-CN" sz="2000" b="1" dirty="0">
                          <a:solidFill>
                            <a:srgbClr val="000000"/>
                          </a:solidFill>
                          <a:effectLst/>
                          <a:latin typeface="宋体" pitchFamily="2" charset="-122"/>
                          <a:ea typeface="宋体" pitchFamily="2" charset="-122"/>
                          <a:cs typeface="Times New Roman"/>
                        </a:rPr>
                        <a:t>直接放在桌面</a:t>
                      </a:r>
                      <a:r>
                        <a:rPr lang="zh-CN" sz="2000" b="1" dirty="0" smtClean="0">
                          <a:solidFill>
                            <a:srgbClr val="000000"/>
                          </a:solidFill>
                          <a:effectLst/>
                          <a:latin typeface="宋体" pitchFamily="2" charset="-122"/>
                          <a:ea typeface="宋体" pitchFamily="2" charset="-122"/>
                          <a:cs typeface="Times New Roman"/>
                        </a:rPr>
                        <a:t>上</a:t>
                      </a:r>
                      <a:r>
                        <a:rPr lang="zh-CN" altLang="en-US" sz="2000" b="1" dirty="0" smtClean="0">
                          <a:solidFill>
                            <a:srgbClr val="000000"/>
                          </a:solidFill>
                          <a:effectLst/>
                          <a:latin typeface="宋体" pitchFamily="2" charset="-122"/>
                          <a:ea typeface="宋体" pitchFamily="2" charset="-122"/>
                          <a:cs typeface="Times New Roman"/>
                        </a:rPr>
                        <a:t>，</a:t>
                      </a:r>
                      <a:r>
                        <a:rPr lang="zh-CN" sz="2000" b="1" dirty="0" smtClean="0">
                          <a:solidFill>
                            <a:srgbClr val="000000"/>
                          </a:solidFill>
                          <a:effectLst/>
                          <a:latin typeface="宋体" pitchFamily="2" charset="-122"/>
                          <a:ea typeface="宋体" pitchFamily="2" charset="-122"/>
                          <a:cs typeface="Times New Roman"/>
                        </a:rPr>
                        <a:t>要</a:t>
                      </a:r>
                      <a:r>
                        <a:rPr lang="zh-CN" sz="2000" b="1" dirty="0">
                          <a:solidFill>
                            <a:srgbClr val="000000"/>
                          </a:solidFill>
                          <a:effectLst/>
                          <a:latin typeface="宋体" pitchFamily="2" charset="-122"/>
                          <a:ea typeface="宋体" pitchFamily="2" charset="-122"/>
                          <a:cs typeface="Times New Roman"/>
                        </a:rPr>
                        <a:t>放在石棉网上</a:t>
                      </a:r>
                    </a:p>
                  </a:txBody>
                  <a:tcPr marL="66675" marR="66675" marT="0" marB="0" anchor="ctr">
                    <a:lnL w="12700" cap="flat" cmpd="sng" algn="ctr">
                      <a:solidFill>
                        <a:schemeClr val="tx1"/>
                      </a:solidFill>
                      <a:prstDash val="solid"/>
                      <a:round/>
                      <a:headEnd type="none" w="med" len="med"/>
                      <a:tailEnd type="none" w="med" len="med"/>
                    </a:lnL>
                  </a:tcPr>
                </a:tc>
              </a:tr>
              <a:tr h="1015849">
                <a:tc vMerge="1">
                  <a:txBody>
                    <a:bodyPr/>
                    <a:lstStyle/>
                    <a:p>
                      <a:endParaRPr lang="zh-CN" altLang="en-US" dirty="0"/>
                    </a:p>
                  </a:txBody>
                  <a:tcPr anchor="ctr">
                    <a:lnR w="12700" cap="flat" cmpd="sng" algn="ctr">
                      <a:solidFill>
                        <a:schemeClr val="tx1"/>
                      </a:solidFill>
                      <a:prstDash val="solid"/>
                      <a:round/>
                      <a:headEnd type="none" w="med" len="med"/>
                      <a:tailEnd type="none" w="med" len="med"/>
                    </a:lnR>
                  </a:tcPr>
                </a:tc>
                <a:tc>
                  <a:txBody>
                    <a:bodyPr/>
                    <a:lstStyle/>
                    <a:p>
                      <a:endParaRPr lang="en-US" altLang="zh-CN" dirty="0" smtClean="0"/>
                    </a:p>
                    <a:p>
                      <a:endParaRPr lang="en-US" altLang="zh-CN" dirty="0" smtClean="0"/>
                    </a:p>
                    <a:p>
                      <a:endParaRPr lang="en-US" altLang="zh-CN" dirty="0" smtClean="0"/>
                    </a:p>
                    <a:p>
                      <a:endParaRPr lang="zh-CN" alt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algn="ctr">
                        <a:lnSpc>
                          <a:spcPct val="100000"/>
                        </a:lnSpc>
                        <a:spcAft>
                          <a:spcPts val="0"/>
                        </a:spcAft>
                      </a:pPr>
                      <a:r>
                        <a:rPr lang="zh-CN" sz="2000" b="1" dirty="0">
                          <a:solidFill>
                            <a:srgbClr val="000000"/>
                          </a:solidFill>
                          <a:effectLst/>
                          <a:latin typeface="宋体" pitchFamily="2" charset="-122"/>
                          <a:ea typeface="宋体" pitchFamily="2" charset="-122"/>
                          <a:cs typeface="Times New Roman"/>
                        </a:rPr>
                        <a:t>用于少量可燃性固体物质的燃烧实验</a:t>
                      </a:r>
                    </a:p>
                  </a:txBody>
                  <a:tcPr marL="66675" marR="66675" marT="0" marB="0" anchor="ctr">
                    <a:lnL w="12700" cap="flat" cmpd="sng" algn="ctr">
                      <a:solidFill>
                        <a:schemeClr val="tx1"/>
                      </a:solidFill>
                      <a:prstDash val="solid"/>
                      <a:round/>
                      <a:headEnd type="none" w="med" len="med"/>
                      <a:tailEnd type="none" w="med" len="med"/>
                    </a:lnL>
                  </a:tcPr>
                </a:tc>
              </a:tr>
            </a:tbl>
          </a:graphicData>
        </a:graphic>
      </p:graphicFrame>
      <p:sp>
        <p:nvSpPr>
          <p:cNvPr id="14" name="椭圆 7"/>
          <p:cNvSpPr>
            <a:spLocks noChangeAspect="1"/>
          </p:cNvSpPr>
          <p:nvPr>
            <p:custDataLst>
              <p:tags r:id="rId1"/>
            </p:custDataLst>
          </p:nvPr>
        </p:nvSpPr>
        <p:spPr>
          <a:xfrm>
            <a:off x="720000" y="1051702"/>
            <a:ext cx="3445600"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en-US" altLang="zh-CN" sz="24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a:t>
            </a:r>
            <a:r>
              <a:rPr lang="en-US" altLang="zh-CN" sz="2400" b="1" dirty="0" smtClean="0">
                <a:latin typeface="黑体" panose="02010609060101010101" pitchFamily="49" charset="-122"/>
                <a:ea typeface="黑体" panose="02010609060101010101" pitchFamily="49" charset="-122"/>
                <a:sym typeface="宋体" panose="02010600030101010101" pitchFamily="2" charset="-122"/>
              </a:rPr>
              <a:t> </a:t>
            </a:r>
            <a:r>
              <a:rPr lang="zh-CN" altLang="en-US" sz="24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知识考点清单</a:t>
            </a:r>
            <a:endParaRPr lang="zh-CN" altLang="en-US" sz="2400" b="1" strike="noStrike" noProof="1">
              <a:solidFill>
                <a:schemeClr val="bg1"/>
              </a:solidFill>
              <a:latin typeface="Times New Roman" pitchFamily="18" charset="0"/>
              <a:cs typeface="Times New Roman" pitchFamily="18" charset="0"/>
            </a:endParaRPr>
          </a:p>
        </p:txBody>
      </p:sp>
      <p:pic>
        <p:nvPicPr>
          <p:cNvPr id="15" name="11815.eps"/>
          <p:cNvPicPr/>
          <p:nvPr/>
        </p:nvPicPr>
        <p:blipFill>
          <a:blip r:embed="rId5"/>
          <a:stretch>
            <a:fillRect/>
          </a:stretch>
        </p:blipFill>
        <p:spPr>
          <a:xfrm>
            <a:off x="3476865" y="2848316"/>
            <a:ext cx="144826" cy="971886"/>
          </a:xfrm>
          <a:prstGeom prst="rect">
            <a:avLst/>
          </a:prstGeom>
        </p:spPr>
      </p:pic>
      <p:pic>
        <p:nvPicPr>
          <p:cNvPr id="16" name="11816.eps"/>
          <p:cNvPicPr/>
          <p:nvPr/>
        </p:nvPicPr>
        <p:blipFill>
          <a:blip r:embed="rId6"/>
          <a:stretch>
            <a:fillRect/>
          </a:stretch>
        </p:blipFill>
        <p:spPr>
          <a:xfrm>
            <a:off x="3093549" y="4438512"/>
            <a:ext cx="882106" cy="517163"/>
          </a:xfrm>
          <a:prstGeom prst="rect">
            <a:avLst/>
          </a:prstGeom>
        </p:spPr>
      </p:pic>
      <p:pic>
        <p:nvPicPr>
          <p:cNvPr id="17" name="11817.eps"/>
          <p:cNvPicPr/>
          <p:nvPr/>
        </p:nvPicPr>
        <p:blipFill>
          <a:blip r:embed="rId7"/>
          <a:stretch>
            <a:fillRect/>
          </a:stretch>
        </p:blipFill>
        <p:spPr>
          <a:xfrm>
            <a:off x="3497625" y="5462451"/>
            <a:ext cx="161042" cy="1058091"/>
          </a:xfrm>
          <a:prstGeom prst="rect">
            <a:avLst/>
          </a:prstGeom>
        </p:spPr>
      </p:pic>
      <p:sp>
        <p:nvSpPr>
          <p:cNvPr id="18" name="TextBox 17"/>
          <p:cNvSpPr txBox="1"/>
          <p:nvPr/>
        </p:nvSpPr>
        <p:spPr>
          <a:xfrm>
            <a:off x="4056740" y="4852727"/>
            <a:ext cx="1260372" cy="369332"/>
          </a:xfrm>
          <a:prstGeom prst="rect">
            <a:avLst/>
          </a:prstGeom>
          <a:noFill/>
        </p:spPr>
        <p:txBody>
          <a:bodyPr wrap="square" rtlCol="0">
            <a:spAutoFit/>
          </a:bodyPr>
          <a:lstStyle/>
          <a:p>
            <a:r>
              <a:rPr lang="en-US" altLang="zh-CN" dirty="0" smtClean="0"/>
              <a:t>___________</a:t>
            </a:r>
            <a:endParaRPr lang="zh-CN" altLang="en-US" dirty="0"/>
          </a:p>
        </p:txBody>
      </p:sp>
      <p:sp>
        <p:nvSpPr>
          <p:cNvPr id="19" name="TextBox 18"/>
          <p:cNvSpPr txBox="1"/>
          <p:nvPr/>
        </p:nvSpPr>
        <p:spPr>
          <a:xfrm>
            <a:off x="4008313" y="6105361"/>
            <a:ext cx="1260372" cy="369332"/>
          </a:xfrm>
          <a:prstGeom prst="rect">
            <a:avLst/>
          </a:prstGeom>
          <a:noFill/>
        </p:spPr>
        <p:txBody>
          <a:bodyPr wrap="square" rtlCol="0">
            <a:spAutoFit/>
          </a:bodyPr>
          <a:lstStyle/>
          <a:p>
            <a:r>
              <a:rPr lang="en-US" altLang="zh-CN" dirty="0" smtClean="0"/>
              <a:t>___________</a:t>
            </a:r>
            <a:endParaRPr lang="zh-CN" altLang="en-US" dirty="0"/>
          </a:p>
        </p:txBody>
      </p:sp>
      <p:sp>
        <p:nvSpPr>
          <p:cNvPr id="22" name="TextBox 21"/>
          <p:cNvSpPr txBox="1"/>
          <p:nvPr/>
        </p:nvSpPr>
        <p:spPr>
          <a:xfrm>
            <a:off x="4045854" y="3408159"/>
            <a:ext cx="1260372" cy="369332"/>
          </a:xfrm>
          <a:prstGeom prst="rect">
            <a:avLst/>
          </a:prstGeom>
          <a:noFill/>
        </p:spPr>
        <p:txBody>
          <a:bodyPr wrap="square" rtlCol="0">
            <a:spAutoFit/>
          </a:bodyPr>
          <a:lstStyle/>
          <a:p>
            <a:r>
              <a:rPr lang="en-US" altLang="zh-CN" dirty="0" smtClean="0"/>
              <a:t>___________</a:t>
            </a:r>
            <a:endParaRPr lang="zh-CN" altLang="en-US" dirty="0"/>
          </a:p>
        </p:txBody>
      </p:sp>
      <p:sp>
        <p:nvSpPr>
          <p:cNvPr id="3" name="TextBox 2"/>
          <p:cNvSpPr txBox="1"/>
          <p:nvPr/>
        </p:nvSpPr>
        <p:spPr>
          <a:xfrm>
            <a:off x="4371803" y="3336529"/>
            <a:ext cx="838200" cy="400110"/>
          </a:xfrm>
          <a:prstGeom prst="rect">
            <a:avLst/>
          </a:prstGeom>
          <a:noFill/>
        </p:spPr>
        <p:txBody>
          <a:bodyPr wrap="square" rtlCol="0">
            <a:spAutoFit/>
          </a:bodyPr>
          <a:lstStyle/>
          <a:p>
            <a:r>
              <a:rPr lang="zh-CN" altLang="en-US" sz="2000" b="1" dirty="0" smtClean="0">
                <a:solidFill>
                  <a:srgbClr val="FF0000"/>
                </a:solidFill>
                <a:latin typeface="宋体" pitchFamily="2" charset="-122"/>
                <a:ea typeface="宋体" pitchFamily="2" charset="-122"/>
              </a:rPr>
              <a:t>试管</a:t>
            </a:r>
            <a:endParaRPr lang="zh-CN" altLang="en-US" sz="2000" b="1" dirty="0">
              <a:solidFill>
                <a:srgbClr val="FF0000"/>
              </a:solidFill>
              <a:latin typeface="宋体" pitchFamily="2" charset="-122"/>
              <a:ea typeface="宋体" pitchFamily="2" charset="-122"/>
            </a:endParaRPr>
          </a:p>
        </p:txBody>
      </p:sp>
      <p:sp>
        <p:nvSpPr>
          <p:cNvPr id="25" name="TextBox 24"/>
          <p:cNvSpPr txBox="1"/>
          <p:nvPr/>
        </p:nvSpPr>
        <p:spPr>
          <a:xfrm>
            <a:off x="4220030" y="4810671"/>
            <a:ext cx="1055914" cy="400110"/>
          </a:xfrm>
          <a:prstGeom prst="rect">
            <a:avLst/>
          </a:prstGeom>
          <a:noFill/>
        </p:spPr>
        <p:txBody>
          <a:bodyPr wrap="square" rtlCol="0">
            <a:spAutoFit/>
          </a:bodyPr>
          <a:lstStyle/>
          <a:p>
            <a:r>
              <a:rPr lang="zh-CN" altLang="en-US" sz="2000" b="1" dirty="0" smtClean="0">
                <a:solidFill>
                  <a:srgbClr val="FF0000"/>
                </a:solidFill>
                <a:latin typeface="宋体" pitchFamily="2" charset="-122"/>
                <a:ea typeface="宋体" pitchFamily="2" charset="-122"/>
              </a:rPr>
              <a:t>蒸发皿</a:t>
            </a:r>
            <a:endParaRPr lang="zh-CN" altLang="en-US" sz="2000" b="1" dirty="0">
              <a:solidFill>
                <a:srgbClr val="FF0000"/>
              </a:solidFill>
              <a:latin typeface="宋体" pitchFamily="2" charset="-122"/>
              <a:ea typeface="宋体" pitchFamily="2" charset="-122"/>
            </a:endParaRPr>
          </a:p>
        </p:txBody>
      </p:sp>
      <p:sp>
        <p:nvSpPr>
          <p:cNvPr id="26" name="TextBox 25"/>
          <p:cNvSpPr txBox="1"/>
          <p:nvPr/>
        </p:nvSpPr>
        <p:spPr>
          <a:xfrm>
            <a:off x="4198258" y="6062528"/>
            <a:ext cx="1055914" cy="400110"/>
          </a:xfrm>
          <a:prstGeom prst="rect">
            <a:avLst/>
          </a:prstGeom>
          <a:noFill/>
        </p:spPr>
        <p:txBody>
          <a:bodyPr wrap="square" rtlCol="0">
            <a:spAutoFit/>
          </a:bodyPr>
          <a:lstStyle/>
          <a:p>
            <a:r>
              <a:rPr lang="zh-CN" altLang="en-US" sz="2000" b="1" dirty="0" smtClean="0">
                <a:solidFill>
                  <a:srgbClr val="FF0000"/>
                </a:solidFill>
                <a:latin typeface="宋体" pitchFamily="2" charset="-122"/>
                <a:ea typeface="宋体" pitchFamily="2" charset="-122"/>
              </a:rPr>
              <a:t>燃烧匙</a:t>
            </a:r>
            <a:endParaRPr lang="zh-CN" altLang="en-US" sz="2000" b="1" dirty="0">
              <a:solidFill>
                <a:srgbClr val="FF0000"/>
              </a:solidFill>
              <a:latin typeface="宋体" pitchFamily="2" charset="-122"/>
              <a:ea typeface="宋体" pitchFamily="2" charset="-122"/>
            </a:endParaRPr>
          </a:p>
        </p:txBody>
      </p:sp>
    </p:spTree>
    <p:extLst>
      <p:ext uri="{BB962C8B-B14F-4D97-AF65-F5344CB8AC3E}">
        <p14:creationId xmlns:p14="http://schemas.microsoft.com/office/powerpoint/2010/main" xmlns="" val="15530396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25"/>
                                        </p:tgtEl>
                                        <p:attrNameLst>
                                          <p:attrName>style.visibility</p:attrName>
                                        </p:attrNameLst>
                                      </p:cBhvr>
                                      <p:to>
                                        <p:strVal val="visible"/>
                                      </p:to>
                                    </p:set>
                                    <p:animEffect transition="in" filter="randombar(horizontal)">
                                      <p:cBhvr>
                                        <p:cTn id="12" dur="500"/>
                                        <p:tgtEl>
                                          <p:spTgt spid="25"/>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26"/>
                                        </p:tgtEl>
                                        <p:attrNameLst>
                                          <p:attrName>style.visibility</p:attrName>
                                        </p:attrNameLst>
                                      </p:cBhvr>
                                      <p:to>
                                        <p:strVal val="visible"/>
                                      </p:to>
                                    </p:set>
                                    <p:animEffect transition="in" filter="randombar(horizontal)">
                                      <p:cBhvr>
                                        <p:cTn id="17"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5" grpId="0"/>
      <p:bldP spid="2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8071557" y="824822"/>
            <a:ext cx="1746910" cy="457900"/>
            <a:chOff x="8480182" y="1575737"/>
            <a:chExt cx="1678579" cy="520692"/>
          </a:xfrm>
        </p:grpSpPr>
        <p:sp>
          <p:nvSpPr>
            <p:cNvPr id="7" name="圆角矩形 6"/>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文本框 2">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20" name="TextBox 19"/>
          <p:cNvSpPr txBox="1"/>
          <p:nvPr/>
        </p:nvSpPr>
        <p:spPr>
          <a:xfrm>
            <a:off x="1195754" y="2790092"/>
            <a:ext cx="184731" cy="369332"/>
          </a:xfrm>
          <a:prstGeom prst="rect">
            <a:avLst/>
          </a:prstGeom>
          <a:noFill/>
        </p:spPr>
        <p:txBody>
          <a:bodyPr wrap="none" rtlCol="0">
            <a:spAutoFit/>
          </a:bodyPr>
          <a:lstStyle/>
          <a:p>
            <a:endParaRPr lang="zh-CN" altLang="en-US" dirty="0"/>
          </a:p>
        </p:txBody>
      </p:sp>
      <p:sp>
        <p:nvSpPr>
          <p:cNvPr id="21" name="TextBox 20"/>
          <p:cNvSpPr txBox="1"/>
          <p:nvPr/>
        </p:nvSpPr>
        <p:spPr>
          <a:xfrm>
            <a:off x="855785" y="2696308"/>
            <a:ext cx="184731" cy="369332"/>
          </a:xfrm>
          <a:prstGeom prst="rect">
            <a:avLst/>
          </a:prstGeom>
          <a:noFill/>
        </p:spPr>
        <p:txBody>
          <a:bodyPr wrap="none" rtlCol="0">
            <a:spAutoFit/>
          </a:bodyPr>
          <a:lstStyle/>
          <a:p>
            <a:endParaRPr lang="zh-CN" altLang="en-US" dirty="0"/>
          </a:p>
        </p:txBody>
      </p:sp>
      <p:graphicFrame>
        <p:nvGraphicFramePr>
          <p:cNvPr id="23" name="表格 22"/>
          <p:cNvGraphicFramePr>
            <a:graphicFrameLocks noGrp="1"/>
          </p:cNvGraphicFramePr>
          <p:nvPr>
            <p:extLst>
              <p:ext uri="{D42A27DB-BD31-4B8C-83A1-F6EECF244321}">
                <p14:modId xmlns:p14="http://schemas.microsoft.com/office/powerpoint/2010/main" xmlns="" val="1258341933"/>
              </p:ext>
            </p:extLst>
          </p:nvPr>
        </p:nvGraphicFramePr>
        <p:xfrm>
          <a:off x="746925" y="1959567"/>
          <a:ext cx="10737501" cy="4095067"/>
        </p:xfrm>
        <a:graphic>
          <a:graphicData uri="http://schemas.openxmlformats.org/drawingml/2006/table">
            <a:tbl>
              <a:tblPr firstRow="1" bandRow="1">
                <a:tableStyleId>{5940675A-B579-460E-94D1-54222C63F5DA}</a:tableStyleId>
              </a:tblPr>
              <a:tblGrid>
                <a:gridCol w="2066049"/>
                <a:gridCol w="2684312"/>
                <a:gridCol w="5987140"/>
              </a:tblGrid>
              <a:tr h="412839">
                <a:tc>
                  <a:txBody>
                    <a:bodyPr/>
                    <a:lstStyle/>
                    <a:p>
                      <a:pPr algn="ctr">
                        <a:lnSpc>
                          <a:spcPts val="2500"/>
                        </a:lnSpc>
                      </a:pPr>
                      <a:r>
                        <a:rPr lang="zh-CN" altLang="en-US" sz="2000" b="1" dirty="0" smtClean="0">
                          <a:latin typeface="黑体" pitchFamily="49" charset="-122"/>
                          <a:ea typeface="黑体" pitchFamily="49" charset="-122"/>
                          <a:cs typeface="Times New Roman" pitchFamily="18" charset="0"/>
                        </a:rPr>
                        <a:t>分类</a:t>
                      </a:r>
                      <a:endParaRPr lang="zh-CN" altLang="en-US" sz="2000" b="1" dirty="0">
                        <a:latin typeface="黑体" pitchFamily="49" charset="-122"/>
                        <a:ea typeface="黑体" pitchFamily="49" charset="-122"/>
                        <a:cs typeface="Times New Roman" pitchFamily="18" charset="0"/>
                      </a:endParaRPr>
                    </a:p>
                  </a:txBody>
                  <a:tcPr anchor="ctr">
                    <a:lnR w="12700" cap="flat" cmpd="sng" algn="ctr">
                      <a:solidFill>
                        <a:schemeClr val="tx1"/>
                      </a:solidFill>
                      <a:prstDash val="solid"/>
                      <a:round/>
                      <a:headEnd type="none" w="med" len="med"/>
                      <a:tailEnd type="none" w="med" len="med"/>
                    </a:lnR>
                    <a:solidFill>
                      <a:srgbClr val="01B0F0"/>
                    </a:solidFill>
                  </a:tcPr>
                </a:tc>
                <a:tc>
                  <a:txBody>
                    <a:bodyPr/>
                    <a:lstStyle/>
                    <a:p>
                      <a:pPr algn="ctr">
                        <a:lnSpc>
                          <a:spcPts val="2500"/>
                        </a:lnSpc>
                      </a:pPr>
                      <a:r>
                        <a:rPr lang="zh-CN" altLang="en-US" sz="2000" b="1" dirty="0" smtClean="0">
                          <a:latin typeface="黑体" pitchFamily="49" charset="-122"/>
                          <a:ea typeface="黑体" pitchFamily="49" charset="-122"/>
                          <a:cs typeface="Times New Roman" pitchFamily="18" charset="0"/>
                        </a:rPr>
                        <a:t>仪器及名称</a:t>
                      </a:r>
                      <a:endParaRPr lang="zh-CN" altLang="en-US" sz="2000" b="1" dirty="0">
                        <a:latin typeface="黑体" pitchFamily="49" charset="-122"/>
                        <a:ea typeface="黑体" pitchFamily="49" charset="-122"/>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01B0F0"/>
                    </a:solidFill>
                  </a:tcPr>
                </a:tc>
                <a:tc>
                  <a:txBody>
                    <a:bodyPr/>
                    <a:lstStyle/>
                    <a:p>
                      <a:pPr algn="ctr">
                        <a:lnSpc>
                          <a:spcPts val="2500"/>
                        </a:lnSpc>
                      </a:pPr>
                      <a:r>
                        <a:rPr lang="zh-CN" altLang="en-US" sz="2000" b="1" dirty="0" smtClean="0">
                          <a:latin typeface="黑体" pitchFamily="49" charset="-122"/>
                          <a:ea typeface="黑体" pitchFamily="49" charset="-122"/>
                          <a:cs typeface="Times New Roman" pitchFamily="18" charset="0"/>
                        </a:rPr>
                        <a:t>用途及注意事项</a:t>
                      </a:r>
                      <a:endParaRPr lang="zh-CN" altLang="en-US" sz="2000" b="1" dirty="0">
                        <a:latin typeface="黑体" pitchFamily="49" charset="-122"/>
                        <a:ea typeface="黑体" pitchFamily="49" charset="-122"/>
                        <a:cs typeface="Times New Roman" pitchFamily="18" charset="0"/>
                      </a:endParaRPr>
                    </a:p>
                  </a:txBody>
                  <a:tcPr anchor="ctr">
                    <a:lnL w="12700" cap="flat" cmpd="sng" algn="ctr">
                      <a:solidFill>
                        <a:schemeClr val="tx1"/>
                      </a:solidFill>
                      <a:prstDash val="solid"/>
                      <a:round/>
                      <a:headEnd type="none" w="med" len="med"/>
                      <a:tailEnd type="none" w="med" len="med"/>
                    </a:lnL>
                    <a:solidFill>
                      <a:srgbClr val="01B0F0"/>
                    </a:solidFill>
                  </a:tcPr>
                </a:tc>
              </a:tr>
              <a:tr h="921165">
                <a:tc rowSpan="3">
                  <a:txBody>
                    <a:bodyPr/>
                    <a:lstStyle/>
                    <a:p>
                      <a:pPr algn="ctr"/>
                      <a:r>
                        <a:rPr lang="zh-CN" altLang="en-US" sz="2000" b="1" dirty="0" smtClean="0">
                          <a:latin typeface="宋体" pitchFamily="2" charset="-122"/>
                          <a:ea typeface="宋体" pitchFamily="2" charset="-122"/>
                        </a:rPr>
                        <a:t>反应容器</a:t>
                      </a:r>
                      <a:endParaRPr lang="en-US" altLang="zh-CN" sz="2000" b="1" dirty="0" smtClean="0">
                        <a:latin typeface="宋体" pitchFamily="2" charset="-122"/>
                        <a:ea typeface="宋体" pitchFamily="2" charset="-122"/>
                      </a:endParaRPr>
                    </a:p>
                    <a:p>
                      <a:pPr algn="ctr"/>
                      <a:r>
                        <a:rPr lang="zh-CN" altLang="en-US" sz="2000" b="1" dirty="0" smtClean="0">
                          <a:latin typeface="宋体" pitchFamily="2" charset="-122"/>
                          <a:ea typeface="宋体" pitchFamily="2" charset="-122"/>
                        </a:rPr>
                        <a:t>（不能直接加热）</a:t>
                      </a:r>
                      <a:endParaRPr lang="zh-CN" altLang="en-US" sz="2000" b="1" dirty="0">
                        <a:latin typeface="宋体" pitchFamily="2" charset="-122"/>
                        <a:ea typeface="宋体" pitchFamily="2" charset="-122"/>
                      </a:endParaRPr>
                    </a:p>
                  </a:txBody>
                  <a:tcPr anchor="ctr">
                    <a:lnR w="12700" cap="flat" cmpd="sng" algn="ctr">
                      <a:solidFill>
                        <a:schemeClr val="tx1"/>
                      </a:solidFill>
                      <a:prstDash val="solid"/>
                      <a:round/>
                      <a:headEnd type="none" w="med" len="med"/>
                      <a:tailEnd type="none" w="med" len="med"/>
                    </a:lnR>
                  </a:tcPr>
                </a:tc>
                <a:tc>
                  <a:txBody>
                    <a:bodyPr/>
                    <a:lstStyle/>
                    <a:p>
                      <a:endParaRPr lang="en-US" altLang="zh-CN" dirty="0" smtClean="0"/>
                    </a:p>
                    <a:p>
                      <a:endParaRPr lang="en-US" altLang="zh-CN" dirty="0" smtClean="0"/>
                    </a:p>
                    <a:p>
                      <a:endParaRPr lang="en-US" altLang="zh-CN" dirty="0" smtClean="0"/>
                    </a:p>
                    <a:p>
                      <a:endParaRPr lang="zh-CN" alt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algn="ctr">
                        <a:lnSpc>
                          <a:spcPct val="100000"/>
                        </a:lnSpc>
                        <a:spcAft>
                          <a:spcPts val="0"/>
                        </a:spcAft>
                      </a:pPr>
                      <a:r>
                        <a:rPr lang="zh-CN" altLang="zh-CN" sz="2000" b="1" kern="1200" dirty="0" smtClean="0">
                          <a:solidFill>
                            <a:schemeClr val="tx1"/>
                          </a:solidFill>
                          <a:effectLst/>
                          <a:latin typeface="宋体" pitchFamily="2" charset="-122"/>
                          <a:ea typeface="宋体" pitchFamily="2" charset="-122"/>
                          <a:cs typeface="+mn-cs"/>
                        </a:rPr>
                        <a:t>主要用于配制溶液</a:t>
                      </a:r>
                      <a:r>
                        <a:rPr lang="zh-CN" altLang="en-US" sz="2000" b="1" kern="1200" dirty="0" smtClean="0">
                          <a:solidFill>
                            <a:schemeClr val="tx1"/>
                          </a:solidFill>
                          <a:effectLst/>
                          <a:latin typeface="宋体" pitchFamily="2" charset="-122"/>
                          <a:ea typeface="宋体" pitchFamily="2" charset="-122"/>
                          <a:cs typeface="+mn-cs"/>
                        </a:rPr>
                        <a:t>，</a:t>
                      </a:r>
                      <a:r>
                        <a:rPr lang="zh-CN" altLang="zh-CN" sz="2000" b="1" kern="1200" dirty="0" smtClean="0">
                          <a:solidFill>
                            <a:schemeClr val="tx1"/>
                          </a:solidFill>
                          <a:effectLst/>
                          <a:latin typeface="宋体" pitchFamily="2" charset="-122"/>
                          <a:ea typeface="宋体" pitchFamily="2" charset="-122"/>
                          <a:cs typeface="+mn-cs"/>
                        </a:rPr>
                        <a:t>也可用作较大量试剂的</a:t>
                      </a:r>
                      <a:endParaRPr lang="en-US" altLang="zh-CN" sz="2000" b="1" kern="1200" dirty="0" smtClean="0">
                        <a:solidFill>
                          <a:schemeClr val="tx1"/>
                        </a:solidFill>
                        <a:effectLst/>
                        <a:latin typeface="宋体" pitchFamily="2" charset="-122"/>
                        <a:ea typeface="宋体" pitchFamily="2" charset="-122"/>
                        <a:cs typeface="+mn-cs"/>
                      </a:endParaRPr>
                    </a:p>
                    <a:p>
                      <a:pPr algn="ctr">
                        <a:lnSpc>
                          <a:spcPct val="100000"/>
                        </a:lnSpc>
                        <a:spcAft>
                          <a:spcPts val="0"/>
                        </a:spcAft>
                      </a:pPr>
                      <a:r>
                        <a:rPr lang="zh-CN" altLang="zh-CN" sz="2000" b="1" kern="1200" dirty="0" smtClean="0">
                          <a:solidFill>
                            <a:schemeClr val="tx1"/>
                          </a:solidFill>
                          <a:effectLst/>
                          <a:latin typeface="宋体" pitchFamily="2" charset="-122"/>
                          <a:ea typeface="宋体" pitchFamily="2" charset="-122"/>
                          <a:cs typeface="+mn-cs"/>
                        </a:rPr>
                        <a:t>反应容器</a:t>
                      </a:r>
                      <a:r>
                        <a:rPr lang="zh-CN" altLang="en-US" sz="2000" b="1" kern="1200" dirty="0" smtClean="0">
                          <a:solidFill>
                            <a:schemeClr val="tx1"/>
                          </a:solidFill>
                          <a:effectLst/>
                          <a:latin typeface="宋体" pitchFamily="2" charset="-122"/>
                          <a:ea typeface="宋体" pitchFamily="2" charset="-122"/>
                          <a:cs typeface="+mn-cs"/>
                        </a:rPr>
                        <a:t>，</a:t>
                      </a:r>
                      <a:r>
                        <a:rPr lang="zh-CN" altLang="zh-CN" sz="2000" b="1" kern="1200" dirty="0" smtClean="0">
                          <a:solidFill>
                            <a:schemeClr val="tx1"/>
                          </a:solidFill>
                          <a:effectLst/>
                          <a:latin typeface="宋体" pitchFamily="2" charset="-122"/>
                          <a:ea typeface="宋体" pitchFamily="2" charset="-122"/>
                          <a:cs typeface="+mn-cs"/>
                        </a:rPr>
                        <a:t>加热需垫石棉网</a:t>
                      </a:r>
                      <a:endParaRPr lang="zh-CN" sz="2400" b="1" dirty="0">
                        <a:solidFill>
                          <a:srgbClr val="000000"/>
                        </a:solidFill>
                        <a:effectLst/>
                        <a:latin typeface="宋体" pitchFamily="2" charset="-122"/>
                        <a:ea typeface="宋体" pitchFamily="2" charset="-122"/>
                        <a:cs typeface="Times New Roman"/>
                      </a:endParaRPr>
                    </a:p>
                  </a:txBody>
                  <a:tcPr marL="66675" marR="66675" marT="0" marB="0" anchor="ctr">
                    <a:lnL w="12700" cap="flat" cmpd="sng" algn="ctr">
                      <a:solidFill>
                        <a:schemeClr val="tx1"/>
                      </a:solidFill>
                      <a:prstDash val="solid"/>
                      <a:round/>
                      <a:headEnd type="none" w="med" len="med"/>
                      <a:tailEnd type="none" w="med" len="med"/>
                    </a:lnL>
                  </a:tcPr>
                </a:tc>
              </a:tr>
              <a:tr h="1304788">
                <a:tc vMerge="1">
                  <a:txBody>
                    <a:bodyPr/>
                    <a:lstStyle/>
                    <a:p>
                      <a:endParaRPr lang="zh-CN" altLang="en-US" dirty="0"/>
                    </a:p>
                  </a:txBody>
                  <a:tcPr anchor="ctr">
                    <a:lnR w="12700" cap="flat" cmpd="sng" algn="ctr">
                      <a:solidFill>
                        <a:schemeClr val="tx1"/>
                      </a:solidFill>
                      <a:prstDash val="solid"/>
                      <a:round/>
                      <a:headEnd type="none" w="med" len="med"/>
                      <a:tailEnd type="none" w="med" len="med"/>
                    </a:lnR>
                  </a:tcPr>
                </a:tc>
                <a:tc>
                  <a:txBody>
                    <a:bodyPr/>
                    <a:lstStyle/>
                    <a:p>
                      <a:endParaRPr lang="en-US" altLang="zh-CN" dirty="0" smtClean="0"/>
                    </a:p>
                    <a:p>
                      <a:endParaRPr lang="en-US" altLang="zh-CN" dirty="0" smtClean="0"/>
                    </a:p>
                    <a:p>
                      <a:endParaRPr lang="en-US" altLang="zh-CN" dirty="0" smtClean="0"/>
                    </a:p>
                    <a:p>
                      <a:endParaRPr lang="en-US" altLang="zh-CN" dirty="0" smtClean="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algn="ctr">
                        <a:lnSpc>
                          <a:spcPct val="100000"/>
                        </a:lnSpc>
                        <a:spcAft>
                          <a:spcPts val="0"/>
                        </a:spcAft>
                      </a:pPr>
                      <a:r>
                        <a:rPr lang="zh-CN" altLang="zh-CN" sz="2000" b="1" kern="1200" dirty="0" smtClean="0">
                          <a:solidFill>
                            <a:schemeClr val="tx1"/>
                          </a:solidFill>
                          <a:effectLst/>
                          <a:latin typeface="宋体" pitchFamily="2" charset="-122"/>
                          <a:ea typeface="宋体" pitchFamily="2" charset="-122"/>
                          <a:cs typeface="+mn-cs"/>
                        </a:rPr>
                        <a:t>用于蒸馏、较大量试剂的反应容器</a:t>
                      </a:r>
                      <a:r>
                        <a:rPr lang="zh-CN" altLang="en-US" sz="2000" b="1" kern="1200" dirty="0" smtClean="0">
                          <a:solidFill>
                            <a:schemeClr val="tx1"/>
                          </a:solidFill>
                          <a:effectLst/>
                          <a:latin typeface="宋体" pitchFamily="2" charset="-122"/>
                          <a:ea typeface="宋体" pitchFamily="2" charset="-122"/>
                          <a:cs typeface="+mn-cs"/>
                        </a:rPr>
                        <a:t>，</a:t>
                      </a:r>
                      <a:endParaRPr lang="en-US" altLang="zh-CN" sz="2000" b="1" kern="1200" dirty="0" smtClean="0">
                        <a:solidFill>
                          <a:schemeClr val="tx1"/>
                        </a:solidFill>
                        <a:effectLst/>
                        <a:latin typeface="宋体" pitchFamily="2" charset="-122"/>
                        <a:ea typeface="宋体" pitchFamily="2" charset="-122"/>
                        <a:cs typeface="+mn-cs"/>
                      </a:endParaRPr>
                    </a:p>
                    <a:p>
                      <a:pPr algn="ctr">
                        <a:lnSpc>
                          <a:spcPct val="100000"/>
                        </a:lnSpc>
                        <a:spcAft>
                          <a:spcPts val="0"/>
                        </a:spcAft>
                      </a:pPr>
                      <a:r>
                        <a:rPr lang="zh-CN" altLang="zh-CN" sz="2000" b="1" kern="1200" dirty="0" smtClean="0">
                          <a:solidFill>
                            <a:schemeClr val="tx1"/>
                          </a:solidFill>
                          <a:effectLst/>
                          <a:latin typeface="宋体" pitchFamily="2" charset="-122"/>
                          <a:ea typeface="宋体" pitchFamily="2" charset="-122"/>
                          <a:cs typeface="+mn-cs"/>
                        </a:rPr>
                        <a:t>加热需垫石棉网</a:t>
                      </a:r>
                      <a:endParaRPr lang="zh-CN" sz="2400" b="1" dirty="0">
                        <a:solidFill>
                          <a:srgbClr val="000000"/>
                        </a:solidFill>
                        <a:effectLst/>
                        <a:latin typeface="宋体" pitchFamily="2" charset="-122"/>
                        <a:ea typeface="宋体" pitchFamily="2" charset="-122"/>
                        <a:cs typeface="Times New Roman"/>
                      </a:endParaRPr>
                    </a:p>
                  </a:txBody>
                  <a:tcPr marL="66675" marR="66675" marT="0" marB="0" anchor="ctr">
                    <a:lnL w="12700" cap="flat" cmpd="sng" algn="ctr">
                      <a:solidFill>
                        <a:schemeClr val="tx1"/>
                      </a:solidFill>
                      <a:prstDash val="solid"/>
                      <a:round/>
                      <a:headEnd type="none" w="med" len="med"/>
                      <a:tailEnd type="none" w="med" len="med"/>
                    </a:lnL>
                  </a:tcPr>
                </a:tc>
              </a:tr>
              <a:tr h="1015849">
                <a:tc vMerge="1">
                  <a:txBody>
                    <a:bodyPr/>
                    <a:lstStyle/>
                    <a:p>
                      <a:endParaRPr lang="zh-CN" altLang="en-US" dirty="0"/>
                    </a:p>
                  </a:txBody>
                  <a:tcPr anchor="ctr">
                    <a:lnR w="12700" cap="flat" cmpd="sng" algn="ctr">
                      <a:solidFill>
                        <a:schemeClr val="tx1"/>
                      </a:solidFill>
                      <a:prstDash val="solid"/>
                      <a:round/>
                      <a:headEnd type="none" w="med" len="med"/>
                      <a:tailEnd type="none" w="med" len="med"/>
                    </a:lnR>
                  </a:tcPr>
                </a:tc>
                <a:tc>
                  <a:txBody>
                    <a:bodyPr/>
                    <a:lstStyle/>
                    <a:p>
                      <a:endParaRPr lang="en-US" altLang="zh-CN" dirty="0" smtClean="0"/>
                    </a:p>
                    <a:p>
                      <a:endParaRPr lang="en-US" altLang="zh-CN" dirty="0" smtClean="0"/>
                    </a:p>
                    <a:p>
                      <a:endParaRPr lang="en-US" altLang="zh-CN" dirty="0" smtClean="0"/>
                    </a:p>
                    <a:p>
                      <a:endParaRPr lang="zh-CN" alt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algn="ctr">
                        <a:lnSpc>
                          <a:spcPct val="100000"/>
                        </a:lnSpc>
                        <a:spcAft>
                          <a:spcPts val="0"/>
                        </a:spcAft>
                      </a:pPr>
                      <a:r>
                        <a:rPr lang="zh-CN" altLang="zh-CN" sz="2000" b="1" kern="1200" dirty="0" smtClean="0">
                          <a:solidFill>
                            <a:schemeClr val="tx1"/>
                          </a:solidFill>
                          <a:effectLst/>
                          <a:latin typeface="宋体" pitchFamily="2" charset="-122"/>
                          <a:ea typeface="宋体" pitchFamily="2" charset="-122"/>
                          <a:cs typeface="+mn-cs"/>
                        </a:rPr>
                        <a:t>较大量试剂的反应容器</a:t>
                      </a:r>
                      <a:r>
                        <a:rPr lang="zh-CN" altLang="en-US" sz="2000" b="1" kern="1200" dirty="0" smtClean="0">
                          <a:solidFill>
                            <a:schemeClr val="tx1"/>
                          </a:solidFill>
                          <a:effectLst/>
                          <a:latin typeface="宋体" pitchFamily="2" charset="-122"/>
                          <a:ea typeface="宋体" pitchFamily="2" charset="-122"/>
                          <a:cs typeface="+mn-cs"/>
                        </a:rPr>
                        <a:t>，</a:t>
                      </a:r>
                      <a:r>
                        <a:rPr lang="zh-CN" altLang="zh-CN" sz="2000" b="1" kern="1200" dirty="0" smtClean="0">
                          <a:solidFill>
                            <a:schemeClr val="tx1"/>
                          </a:solidFill>
                          <a:effectLst/>
                          <a:latin typeface="宋体" pitchFamily="2" charset="-122"/>
                          <a:ea typeface="宋体" pitchFamily="2" charset="-122"/>
                          <a:cs typeface="+mn-cs"/>
                        </a:rPr>
                        <a:t>加热需垫石棉网</a:t>
                      </a:r>
                      <a:endParaRPr lang="zh-CN" sz="2400" b="1" dirty="0">
                        <a:solidFill>
                          <a:srgbClr val="000000"/>
                        </a:solidFill>
                        <a:effectLst/>
                        <a:latin typeface="宋体" pitchFamily="2" charset="-122"/>
                        <a:ea typeface="宋体" pitchFamily="2" charset="-122"/>
                        <a:cs typeface="Times New Roman"/>
                      </a:endParaRPr>
                    </a:p>
                  </a:txBody>
                  <a:tcPr marL="66675" marR="66675" marT="0" marB="0" anchor="ctr">
                    <a:lnL w="12700" cap="flat" cmpd="sng" algn="ctr">
                      <a:solidFill>
                        <a:schemeClr val="tx1"/>
                      </a:solidFill>
                      <a:prstDash val="solid"/>
                      <a:round/>
                      <a:headEnd type="none" w="med" len="med"/>
                      <a:tailEnd type="none" w="med" len="med"/>
                    </a:lnL>
                  </a:tcPr>
                </a:tc>
              </a:tr>
            </a:tbl>
          </a:graphicData>
        </a:graphic>
      </p:graphicFrame>
      <p:sp>
        <p:nvSpPr>
          <p:cNvPr id="18" name="TextBox 17"/>
          <p:cNvSpPr txBox="1"/>
          <p:nvPr/>
        </p:nvSpPr>
        <p:spPr>
          <a:xfrm>
            <a:off x="3926108" y="4264678"/>
            <a:ext cx="1260372" cy="369332"/>
          </a:xfrm>
          <a:prstGeom prst="rect">
            <a:avLst/>
          </a:prstGeom>
          <a:noFill/>
        </p:spPr>
        <p:txBody>
          <a:bodyPr wrap="square" rtlCol="0">
            <a:spAutoFit/>
          </a:bodyPr>
          <a:lstStyle/>
          <a:p>
            <a:r>
              <a:rPr lang="en-US" altLang="zh-CN" dirty="0" smtClean="0"/>
              <a:t>___________</a:t>
            </a:r>
            <a:endParaRPr lang="zh-CN" altLang="en-US" dirty="0"/>
          </a:p>
        </p:txBody>
      </p:sp>
      <p:sp>
        <p:nvSpPr>
          <p:cNvPr id="19" name="TextBox 18"/>
          <p:cNvSpPr txBox="1"/>
          <p:nvPr/>
        </p:nvSpPr>
        <p:spPr>
          <a:xfrm>
            <a:off x="4015572" y="5499295"/>
            <a:ext cx="1260372" cy="369332"/>
          </a:xfrm>
          <a:prstGeom prst="rect">
            <a:avLst/>
          </a:prstGeom>
          <a:noFill/>
        </p:spPr>
        <p:txBody>
          <a:bodyPr wrap="square" rtlCol="0">
            <a:spAutoFit/>
          </a:bodyPr>
          <a:lstStyle/>
          <a:p>
            <a:r>
              <a:rPr lang="en-US" altLang="zh-CN" dirty="0" smtClean="0"/>
              <a:t>___________</a:t>
            </a:r>
            <a:endParaRPr lang="zh-CN" altLang="en-US" dirty="0"/>
          </a:p>
        </p:txBody>
      </p:sp>
      <p:sp>
        <p:nvSpPr>
          <p:cNvPr id="22" name="TextBox 21"/>
          <p:cNvSpPr txBox="1"/>
          <p:nvPr/>
        </p:nvSpPr>
        <p:spPr>
          <a:xfrm>
            <a:off x="3917918" y="2943510"/>
            <a:ext cx="1260372" cy="369332"/>
          </a:xfrm>
          <a:prstGeom prst="rect">
            <a:avLst/>
          </a:prstGeom>
          <a:noFill/>
        </p:spPr>
        <p:txBody>
          <a:bodyPr wrap="square" rtlCol="0">
            <a:spAutoFit/>
          </a:bodyPr>
          <a:lstStyle/>
          <a:p>
            <a:r>
              <a:rPr lang="en-US" altLang="zh-CN" dirty="0" smtClean="0"/>
              <a:t>___________</a:t>
            </a:r>
            <a:endParaRPr lang="zh-CN" altLang="en-US" dirty="0"/>
          </a:p>
        </p:txBody>
      </p:sp>
      <p:sp>
        <p:nvSpPr>
          <p:cNvPr id="3" name="TextBox 2"/>
          <p:cNvSpPr txBox="1"/>
          <p:nvPr/>
        </p:nvSpPr>
        <p:spPr>
          <a:xfrm>
            <a:off x="4198258" y="2894928"/>
            <a:ext cx="838200" cy="400110"/>
          </a:xfrm>
          <a:prstGeom prst="rect">
            <a:avLst/>
          </a:prstGeom>
          <a:noFill/>
        </p:spPr>
        <p:txBody>
          <a:bodyPr wrap="square" rtlCol="0">
            <a:spAutoFit/>
          </a:bodyPr>
          <a:lstStyle/>
          <a:p>
            <a:r>
              <a:rPr lang="zh-CN" altLang="en-US" sz="2000" b="1" dirty="0">
                <a:solidFill>
                  <a:srgbClr val="FF0000"/>
                </a:solidFill>
                <a:latin typeface="宋体" pitchFamily="2" charset="-122"/>
                <a:ea typeface="宋体" pitchFamily="2" charset="-122"/>
              </a:rPr>
              <a:t>烧杯</a:t>
            </a:r>
          </a:p>
        </p:txBody>
      </p:sp>
      <p:sp>
        <p:nvSpPr>
          <p:cNvPr id="25" name="TextBox 24"/>
          <p:cNvSpPr txBox="1"/>
          <p:nvPr/>
        </p:nvSpPr>
        <p:spPr>
          <a:xfrm>
            <a:off x="4187372" y="4198030"/>
            <a:ext cx="1055914" cy="400110"/>
          </a:xfrm>
          <a:prstGeom prst="rect">
            <a:avLst/>
          </a:prstGeom>
          <a:noFill/>
        </p:spPr>
        <p:txBody>
          <a:bodyPr wrap="square" rtlCol="0">
            <a:spAutoFit/>
          </a:bodyPr>
          <a:lstStyle/>
          <a:p>
            <a:r>
              <a:rPr lang="zh-CN" altLang="en-US" sz="2000" b="1" dirty="0" smtClean="0">
                <a:solidFill>
                  <a:srgbClr val="FF0000"/>
                </a:solidFill>
                <a:latin typeface="宋体" pitchFamily="2" charset="-122"/>
                <a:ea typeface="宋体" pitchFamily="2" charset="-122"/>
              </a:rPr>
              <a:t>烧瓶</a:t>
            </a:r>
            <a:endParaRPr lang="zh-CN" altLang="en-US" sz="2000" b="1" dirty="0">
              <a:solidFill>
                <a:srgbClr val="FF0000"/>
              </a:solidFill>
              <a:latin typeface="宋体" pitchFamily="2" charset="-122"/>
              <a:ea typeface="宋体" pitchFamily="2" charset="-122"/>
            </a:endParaRPr>
          </a:p>
        </p:txBody>
      </p:sp>
      <p:sp>
        <p:nvSpPr>
          <p:cNvPr id="26" name="TextBox 25"/>
          <p:cNvSpPr txBox="1"/>
          <p:nvPr/>
        </p:nvSpPr>
        <p:spPr>
          <a:xfrm>
            <a:off x="4165600" y="5418590"/>
            <a:ext cx="1055914" cy="400110"/>
          </a:xfrm>
          <a:prstGeom prst="rect">
            <a:avLst/>
          </a:prstGeom>
          <a:noFill/>
        </p:spPr>
        <p:txBody>
          <a:bodyPr wrap="square" rtlCol="0">
            <a:spAutoFit/>
          </a:bodyPr>
          <a:lstStyle/>
          <a:p>
            <a:r>
              <a:rPr lang="zh-CN" altLang="en-US" sz="2000" b="1" dirty="0" smtClean="0">
                <a:solidFill>
                  <a:srgbClr val="FF0000"/>
                </a:solidFill>
                <a:latin typeface="宋体" pitchFamily="2" charset="-122"/>
                <a:ea typeface="宋体" pitchFamily="2" charset="-122"/>
              </a:rPr>
              <a:t>锥形瓶</a:t>
            </a:r>
            <a:endParaRPr lang="zh-CN" altLang="en-US" sz="2000" b="1" dirty="0">
              <a:solidFill>
                <a:srgbClr val="FF0000"/>
              </a:solidFill>
              <a:latin typeface="宋体" pitchFamily="2" charset="-122"/>
              <a:ea typeface="宋体" pitchFamily="2" charset="-122"/>
            </a:endParaRPr>
          </a:p>
        </p:txBody>
      </p:sp>
      <p:pic>
        <p:nvPicPr>
          <p:cNvPr id="24" name="11818.eps"/>
          <p:cNvPicPr/>
          <p:nvPr/>
        </p:nvPicPr>
        <p:blipFill>
          <a:blip r:embed="rId4"/>
          <a:stretch>
            <a:fillRect/>
          </a:stretch>
        </p:blipFill>
        <p:spPr>
          <a:xfrm>
            <a:off x="3147755" y="2684226"/>
            <a:ext cx="607105" cy="612008"/>
          </a:xfrm>
          <a:prstGeom prst="rect">
            <a:avLst/>
          </a:prstGeom>
        </p:spPr>
      </p:pic>
      <p:pic>
        <p:nvPicPr>
          <p:cNvPr id="27" name="11819.eps"/>
          <p:cNvPicPr/>
          <p:nvPr/>
        </p:nvPicPr>
        <p:blipFill>
          <a:blip r:embed="rId5"/>
          <a:stretch>
            <a:fillRect/>
          </a:stretch>
        </p:blipFill>
        <p:spPr>
          <a:xfrm>
            <a:off x="3147755" y="3799115"/>
            <a:ext cx="584505" cy="857285"/>
          </a:xfrm>
          <a:prstGeom prst="rect">
            <a:avLst/>
          </a:prstGeom>
        </p:spPr>
      </p:pic>
      <p:pic>
        <p:nvPicPr>
          <p:cNvPr id="28" name="11820.eps"/>
          <p:cNvPicPr/>
          <p:nvPr/>
        </p:nvPicPr>
        <p:blipFill>
          <a:blip r:embed="rId6"/>
          <a:stretch>
            <a:fillRect/>
          </a:stretch>
        </p:blipFill>
        <p:spPr>
          <a:xfrm>
            <a:off x="3170352" y="5155975"/>
            <a:ext cx="561908" cy="764722"/>
          </a:xfrm>
          <a:prstGeom prst="rect">
            <a:avLst/>
          </a:prstGeom>
        </p:spPr>
      </p:pic>
      <p:sp>
        <p:nvSpPr>
          <p:cNvPr id="2" name="TextBox 1"/>
          <p:cNvSpPr txBox="1"/>
          <p:nvPr/>
        </p:nvSpPr>
        <p:spPr>
          <a:xfrm>
            <a:off x="10700659" y="1458686"/>
            <a:ext cx="892628" cy="400110"/>
          </a:xfrm>
          <a:prstGeom prst="rect">
            <a:avLst/>
          </a:prstGeom>
          <a:noFill/>
        </p:spPr>
        <p:txBody>
          <a:bodyPr wrap="square" rtlCol="0">
            <a:spAutoFit/>
          </a:bodyPr>
          <a:lstStyle/>
          <a:p>
            <a:r>
              <a:rPr lang="zh-CN" altLang="en-US" sz="2000" b="1" dirty="0" smtClean="0">
                <a:latin typeface="宋体" pitchFamily="2" charset="-122"/>
                <a:ea typeface="宋体" pitchFamily="2" charset="-122"/>
              </a:rPr>
              <a:t>续表</a:t>
            </a:r>
            <a:endParaRPr lang="zh-CN" altLang="en-US" sz="2000" b="1" dirty="0">
              <a:latin typeface="宋体" pitchFamily="2" charset="-122"/>
              <a:ea typeface="宋体" pitchFamily="2" charset="-122"/>
            </a:endParaRPr>
          </a:p>
        </p:txBody>
      </p:sp>
    </p:spTree>
    <p:extLst>
      <p:ext uri="{BB962C8B-B14F-4D97-AF65-F5344CB8AC3E}">
        <p14:creationId xmlns:p14="http://schemas.microsoft.com/office/powerpoint/2010/main" xmlns="" val="25203032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25"/>
                                        </p:tgtEl>
                                        <p:attrNameLst>
                                          <p:attrName>style.visibility</p:attrName>
                                        </p:attrNameLst>
                                      </p:cBhvr>
                                      <p:to>
                                        <p:strVal val="visible"/>
                                      </p:to>
                                    </p:set>
                                    <p:animEffect transition="in" filter="randombar(horizontal)">
                                      <p:cBhvr>
                                        <p:cTn id="12" dur="500"/>
                                        <p:tgtEl>
                                          <p:spTgt spid="25"/>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26"/>
                                        </p:tgtEl>
                                        <p:attrNameLst>
                                          <p:attrName>style.visibility</p:attrName>
                                        </p:attrNameLst>
                                      </p:cBhvr>
                                      <p:to>
                                        <p:strVal val="visible"/>
                                      </p:to>
                                    </p:set>
                                    <p:animEffect transition="in" filter="randombar(horizontal)">
                                      <p:cBhvr>
                                        <p:cTn id="17"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5" grpId="0"/>
      <p:bldP spid="2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8071557" y="824822"/>
            <a:ext cx="1746910" cy="457900"/>
            <a:chOff x="8480182" y="1575737"/>
            <a:chExt cx="1678579" cy="520692"/>
          </a:xfrm>
        </p:grpSpPr>
        <p:sp>
          <p:nvSpPr>
            <p:cNvPr id="7" name="圆角矩形 6"/>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文本框 2">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20" name="TextBox 19"/>
          <p:cNvSpPr txBox="1"/>
          <p:nvPr/>
        </p:nvSpPr>
        <p:spPr>
          <a:xfrm>
            <a:off x="1195754" y="2790092"/>
            <a:ext cx="184731" cy="369332"/>
          </a:xfrm>
          <a:prstGeom prst="rect">
            <a:avLst/>
          </a:prstGeom>
          <a:noFill/>
        </p:spPr>
        <p:txBody>
          <a:bodyPr wrap="none" rtlCol="0">
            <a:spAutoFit/>
          </a:bodyPr>
          <a:lstStyle/>
          <a:p>
            <a:endParaRPr lang="zh-CN" altLang="en-US" dirty="0"/>
          </a:p>
        </p:txBody>
      </p:sp>
      <p:sp>
        <p:nvSpPr>
          <p:cNvPr id="21" name="TextBox 20"/>
          <p:cNvSpPr txBox="1"/>
          <p:nvPr/>
        </p:nvSpPr>
        <p:spPr>
          <a:xfrm>
            <a:off x="855785" y="2696308"/>
            <a:ext cx="184731" cy="369332"/>
          </a:xfrm>
          <a:prstGeom prst="rect">
            <a:avLst/>
          </a:prstGeom>
          <a:noFill/>
        </p:spPr>
        <p:txBody>
          <a:bodyPr wrap="none" rtlCol="0">
            <a:spAutoFit/>
          </a:bodyPr>
          <a:lstStyle/>
          <a:p>
            <a:endParaRPr lang="zh-CN" altLang="en-US" dirty="0"/>
          </a:p>
        </p:txBody>
      </p:sp>
      <p:graphicFrame>
        <p:nvGraphicFramePr>
          <p:cNvPr id="23" name="表格 22"/>
          <p:cNvGraphicFramePr>
            <a:graphicFrameLocks noGrp="1"/>
          </p:cNvGraphicFramePr>
          <p:nvPr>
            <p:extLst>
              <p:ext uri="{D42A27DB-BD31-4B8C-83A1-F6EECF244321}">
                <p14:modId xmlns:p14="http://schemas.microsoft.com/office/powerpoint/2010/main" xmlns="" val="1174089512"/>
              </p:ext>
            </p:extLst>
          </p:nvPr>
        </p:nvGraphicFramePr>
        <p:xfrm>
          <a:off x="746925" y="2013997"/>
          <a:ext cx="10737501" cy="3978999"/>
        </p:xfrm>
        <a:graphic>
          <a:graphicData uri="http://schemas.openxmlformats.org/drawingml/2006/table">
            <a:tbl>
              <a:tblPr firstRow="1" bandRow="1">
                <a:tableStyleId>{5940675A-B579-460E-94D1-54222C63F5DA}</a:tableStyleId>
              </a:tblPr>
              <a:tblGrid>
                <a:gridCol w="2066049"/>
                <a:gridCol w="2684312"/>
                <a:gridCol w="5987140"/>
              </a:tblGrid>
              <a:tr h="412839">
                <a:tc>
                  <a:txBody>
                    <a:bodyPr/>
                    <a:lstStyle/>
                    <a:p>
                      <a:pPr algn="ctr">
                        <a:lnSpc>
                          <a:spcPts val="2500"/>
                        </a:lnSpc>
                      </a:pPr>
                      <a:r>
                        <a:rPr lang="zh-CN" altLang="en-US" sz="2000" b="1" dirty="0" smtClean="0">
                          <a:latin typeface="黑体" pitchFamily="49" charset="-122"/>
                          <a:ea typeface="黑体" pitchFamily="49" charset="-122"/>
                          <a:cs typeface="Times New Roman" pitchFamily="18" charset="0"/>
                        </a:rPr>
                        <a:t>分类</a:t>
                      </a:r>
                      <a:endParaRPr lang="zh-CN" altLang="en-US" sz="2000" b="1" dirty="0">
                        <a:latin typeface="黑体" pitchFamily="49" charset="-122"/>
                        <a:ea typeface="黑体" pitchFamily="49" charset="-122"/>
                        <a:cs typeface="Times New Roman" pitchFamily="18" charset="0"/>
                      </a:endParaRPr>
                    </a:p>
                  </a:txBody>
                  <a:tcPr anchor="ctr">
                    <a:lnR w="12700" cap="flat" cmpd="sng" algn="ctr">
                      <a:solidFill>
                        <a:schemeClr val="tx1"/>
                      </a:solidFill>
                      <a:prstDash val="solid"/>
                      <a:round/>
                      <a:headEnd type="none" w="med" len="med"/>
                      <a:tailEnd type="none" w="med" len="med"/>
                    </a:lnR>
                    <a:solidFill>
                      <a:srgbClr val="01B0F0"/>
                    </a:solidFill>
                  </a:tcPr>
                </a:tc>
                <a:tc>
                  <a:txBody>
                    <a:bodyPr/>
                    <a:lstStyle/>
                    <a:p>
                      <a:pPr algn="ctr">
                        <a:lnSpc>
                          <a:spcPts val="2500"/>
                        </a:lnSpc>
                      </a:pPr>
                      <a:r>
                        <a:rPr lang="zh-CN" altLang="en-US" sz="2000" b="1" dirty="0" smtClean="0">
                          <a:latin typeface="黑体" pitchFamily="49" charset="-122"/>
                          <a:ea typeface="黑体" pitchFamily="49" charset="-122"/>
                          <a:cs typeface="Times New Roman" pitchFamily="18" charset="0"/>
                        </a:rPr>
                        <a:t>仪器及名称</a:t>
                      </a:r>
                      <a:endParaRPr lang="zh-CN" altLang="en-US" sz="2000" b="1" dirty="0">
                        <a:latin typeface="黑体" pitchFamily="49" charset="-122"/>
                        <a:ea typeface="黑体" pitchFamily="49" charset="-122"/>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01B0F0"/>
                    </a:solidFill>
                  </a:tcPr>
                </a:tc>
                <a:tc>
                  <a:txBody>
                    <a:bodyPr/>
                    <a:lstStyle/>
                    <a:p>
                      <a:pPr algn="ctr">
                        <a:lnSpc>
                          <a:spcPts val="2500"/>
                        </a:lnSpc>
                      </a:pPr>
                      <a:r>
                        <a:rPr lang="zh-CN" altLang="en-US" sz="2000" b="1" dirty="0" smtClean="0">
                          <a:latin typeface="黑体" pitchFamily="49" charset="-122"/>
                          <a:ea typeface="黑体" pitchFamily="49" charset="-122"/>
                          <a:cs typeface="Times New Roman" pitchFamily="18" charset="0"/>
                        </a:rPr>
                        <a:t>用途及注意事项</a:t>
                      </a:r>
                      <a:endParaRPr lang="zh-CN" altLang="en-US" sz="2000" b="1" dirty="0">
                        <a:latin typeface="黑体" pitchFamily="49" charset="-122"/>
                        <a:ea typeface="黑体" pitchFamily="49" charset="-122"/>
                        <a:cs typeface="Times New Roman" pitchFamily="18" charset="0"/>
                      </a:endParaRPr>
                    </a:p>
                  </a:txBody>
                  <a:tcPr anchor="ctr">
                    <a:lnL w="12700" cap="flat" cmpd="sng" algn="ctr">
                      <a:solidFill>
                        <a:schemeClr val="tx1"/>
                      </a:solidFill>
                      <a:prstDash val="solid"/>
                      <a:round/>
                      <a:headEnd type="none" w="med" len="med"/>
                      <a:tailEnd type="none" w="med" len="med"/>
                    </a:lnL>
                    <a:solidFill>
                      <a:srgbClr val="01B0F0"/>
                    </a:solidFill>
                  </a:tcPr>
                </a:tc>
              </a:tr>
              <a:tr h="921165">
                <a:tc rowSpan="3">
                  <a:txBody>
                    <a:bodyPr/>
                    <a:lstStyle/>
                    <a:p>
                      <a:pPr algn="ctr"/>
                      <a:r>
                        <a:rPr lang="zh-CN" altLang="en-US" sz="2000" b="1" dirty="0" smtClean="0">
                          <a:latin typeface="宋体" pitchFamily="2" charset="-122"/>
                          <a:ea typeface="宋体" pitchFamily="2" charset="-122"/>
                        </a:rPr>
                        <a:t>取用仪器</a:t>
                      </a:r>
                      <a:endParaRPr lang="zh-CN" altLang="en-US" sz="2000" b="1" dirty="0">
                        <a:latin typeface="宋体" pitchFamily="2" charset="-122"/>
                        <a:ea typeface="宋体" pitchFamily="2" charset="-122"/>
                      </a:endParaRPr>
                    </a:p>
                  </a:txBody>
                  <a:tcPr anchor="ctr">
                    <a:lnR w="12700" cap="flat" cmpd="sng" algn="ctr">
                      <a:solidFill>
                        <a:schemeClr val="tx1"/>
                      </a:solidFill>
                      <a:prstDash val="solid"/>
                      <a:round/>
                      <a:headEnd type="none" w="med" len="med"/>
                      <a:tailEnd type="none" w="med" len="med"/>
                    </a:lnR>
                  </a:tcPr>
                </a:tc>
                <a:tc>
                  <a:txBody>
                    <a:bodyPr/>
                    <a:lstStyle/>
                    <a:p>
                      <a:endParaRPr lang="en-US" altLang="zh-CN" dirty="0" smtClean="0"/>
                    </a:p>
                    <a:p>
                      <a:endParaRPr lang="en-US" altLang="zh-CN" dirty="0" smtClean="0"/>
                    </a:p>
                    <a:p>
                      <a:endParaRPr lang="en-US" altLang="zh-CN" dirty="0" smtClean="0"/>
                    </a:p>
                    <a:p>
                      <a:endParaRPr lang="zh-CN" alt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algn="ctr">
                        <a:lnSpc>
                          <a:spcPts val="1350"/>
                        </a:lnSpc>
                        <a:spcAft>
                          <a:spcPts val="0"/>
                        </a:spcAft>
                      </a:pPr>
                      <a:r>
                        <a:rPr lang="zh-CN" sz="2000" b="1">
                          <a:solidFill>
                            <a:srgbClr val="000000"/>
                          </a:solidFill>
                          <a:effectLst/>
                          <a:latin typeface="宋体" pitchFamily="2" charset="-122"/>
                          <a:ea typeface="宋体" pitchFamily="2" charset="-122"/>
                          <a:cs typeface="Times New Roman"/>
                        </a:rPr>
                        <a:t>用于取用块状固体或较大颗粒的药品</a:t>
                      </a:r>
                    </a:p>
                  </a:txBody>
                  <a:tcPr marL="66675" marR="66675" marT="0" marB="0" anchor="ctr">
                    <a:lnL w="12700" cap="flat" cmpd="sng" algn="ctr">
                      <a:solidFill>
                        <a:schemeClr val="tx1"/>
                      </a:solidFill>
                      <a:prstDash val="solid"/>
                      <a:round/>
                      <a:headEnd type="none" w="med" len="med"/>
                      <a:tailEnd type="none" w="med" len="med"/>
                    </a:lnL>
                  </a:tcPr>
                </a:tc>
              </a:tr>
              <a:tr h="638068">
                <a:tc vMerge="1">
                  <a:txBody>
                    <a:bodyPr/>
                    <a:lstStyle/>
                    <a:p>
                      <a:endParaRPr lang="zh-CN" altLang="en-US" dirty="0"/>
                    </a:p>
                  </a:txBody>
                  <a:tcPr anchor="ctr">
                    <a:lnR w="12700" cap="flat" cmpd="sng" algn="ctr">
                      <a:solidFill>
                        <a:schemeClr val="tx1"/>
                      </a:solidFill>
                      <a:prstDash val="solid"/>
                      <a:round/>
                      <a:headEnd type="none" w="med" len="med"/>
                      <a:tailEnd type="none" w="med" len="med"/>
                    </a:lnR>
                  </a:tcPr>
                </a:tc>
                <a:tc>
                  <a:txBody>
                    <a:bodyPr/>
                    <a:lstStyle/>
                    <a:p>
                      <a:endParaRPr lang="en-US" altLang="zh-CN" dirty="0" smtClean="0"/>
                    </a:p>
                    <a:p>
                      <a:endParaRPr lang="en-US" altLang="zh-CN" dirty="0" smtClean="0"/>
                    </a:p>
                    <a:p>
                      <a:endParaRPr lang="en-US" altLang="zh-CN" dirty="0" smtClean="0"/>
                    </a:p>
                    <a:p>
                      <a:endParaRPr lang="en-US" altLang="zh-CN" dirty="0" smtClean="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algn="ctr">
                        <a:lnSpc>
                          <a:spcPts val="1350"/>
                        </a:lnSpc>
                        <a:spcAft>
                          <a:spcPts val="0"/>
                        </a:spcAft>
                      </a:pPr>
                      <a:r>
                        <a:rPr lang="zh-CN" sz="2000" b="1" dirty="0">
                          <a:solidFill>
                            <a:srgbClr val="000000"/>
                          </a:solidFill>
                          <a:effectLst/>
                          <a:latin typeface="宋体" pitchFamily="2" charset="-122"/>
                          <a:ea typeface="宋体" pitchFamily="2" charset="-122"/>
                          <a:cs typeface="Times New Roman"/>
                        </a:rPr>
                        <a:t>用于取用粉末状固体或小颗粒状的药品</a:t>
                      </a:r>
                    </a:p>
                  </a:txBody>
                  <a:tcPr marL="66675" marR="66675" marT="0" marB="0" anchor="ctr">
                    <a:lnL w="12700" cap="flat" cmpd="sng" algn="ctr">
                      <a:solidFill>
                        <a:schemeClr val="tx1"/>
                      </a:solidFill>
                      <a:prstDash val="solid"/>
                      <a:round/>
                      <a:headEnd type="none" w="med" len="med"/>
                      <a:tailEnd type="none" w="med" len="med"/>
                    </a:lnL>
                  </a:tcPr>
                </a:tc>
              </a:tr>
              <a:tr h="1015849">
                <a:tc vMerge="1">
                  <a:txBody>
                    <a:bodyPr/>
                    <a:lstStyle/>
                    <a:p>
                      <a:endParaRPr lang="zh-CN" altLang="en-US" dirty="0"/>
                    </a:p>
                  </a:txBody>
                  <a:tcPr anchor="ctr">
                    <a:lnR w="12700" cap="flat" cmpd="sng" algn="ctr">
                      <a:solidFill>
                        <a:schemeClr val="tx1"/>
                      </a:solidFill>
                      <a:prstDash val="solid"/>
                      <a:round/>
                      <a:headEnd type="none" w="med" len="med"/>
                      <a:tailEnd type="none" w="med" len="med"/>
                    </a:lnR>
                  </a:tcPr>
                </a:tc>
                <a:tc>
                  <a:txBody>
                    <a:bodyPr/>
                    <a:lstStyle/>
                    <a:p>
                      <a:endParaRPr lang="en-US" altLang="zh-CN" dirty="0" smtClean="0"/>
                    </a:p>
                    <a:p>
                      <a:endParaRPr lang="en-US" altLang="zh-CN" dirty="0" smtClean="0"/>
                    </a:p>
                    <a:p>
                      <a:endParaRPr lang="en-US" altLang="zh-CN" dirty="0" smtClean="0"/>
                    </a:p>
                    <a:p>
                      <a:endParaRPr lang="zh-CN" alt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algn="ctr">
                        <a:lnSpc>
                          <a:spcPts val="1350"/>
                        </a:lnSpc>
                        <a:spcAft>
                          <a:spcPts val="0"/>
                        </a:spcAft>
                      </a:pPr>
                      <a:r>
                        <a:rPr lang="zh-CN" sz="2000" b="1" dirty="0">
                          <a:solidFill>
                            <a:srgbClr val="000000"/>
                          </a:solidFill>
                          <a:effectLst/>
                          <a:latin typeface="宋体" pitchFamily="2" charset="-122"/>
                          <a:ea typeface="宋体" pitchFamily="2" charset="-122"/>
                          <a:cs typeface="Times New Roman"/>
                        </a:rPr>
                        <a:t>用于吸取和滴加液体</a:t>
                      </a:r>
                      <a:r>
                        <a:rPr lang="en-US" sz="2000" b="1" dirty="0">
                          <a:solidFill>
                            <a:srgbClr val="000000"/>
                          </a:solidFill>
                          <a:effectLst/>
                          <a:latin typeface="宋体" pitchFamily="2" charset="-122"/>
                          <a:ea typeface="宋体" pitchFamily="2" charset="-122"/>
                          <a:cs typeface="Times New Roman"/>
                        </a:rPr>
                        <a:t>;</a:t>
                      </a:r>
                      <a:r>
                        <a:rPr lang="zh-CN" sz="2000" b="1" dirty="0">
                          <a:solidFill>
                            <a:srgbClr val="000000"/>
                          </a:solidFill>
                          <a:effectLst/>
                          <a:latin typeface="宋体" pitchFamily="2" charset="-122"/>
                          <a:ea typeface="宋体" pitchFamily="2" charset="-122"/>
                          <a:cs typeface="Times New Roman"/>
                        </a:rPr>
                        <a:t>使用后要及时清洗</a:t>
                      </a:r>
                    </a:p>
                  </a:txBody>
                  <a:tcPr marL="66675" marR="66675" marT="0" marB="0" anchor="ctr">
                    <a:lnL w="12700" cap="flat" cmpd="sng" algn="ctr">
                      <a:solidFill>
                        <a:schemeClr val="tx1"/>
                      </a:solidFill>
                      <a:prstDash val="solid"/>
                      <a:round/>
                      <a:headEnd type="none" w="med" len="med"/>
                      <a:tailEnd type="none" w="med" len="med"/>
                    </a:lnL>
                  </a:tcPr>
                </a:tc>
              </a:tr>
            </a:tbl>
          </a:graphicData>
        </a:graphic>
      </p:graphicFrame>
      <p:sp>
        <p:nvSpPr>
          <p:cNvPr id="18" name="TextBox 17"/>
          <p:cNvSpPr txBox="1"/>
          <p:nvPr/>
        </p:nvSpPr>
        <p:spPr>
          <a:xfrm>
            <a:off x="4013196" y="4275564"/>
            <a:ext cx="1260372" cy="369332"/>
          </a:xfrm>
          <a:prstGeom prst="rect">
            <a:avLst/>
          </a:prstGeom>
          <a:noFill/>
        </p:spPr>
        <p:txBody>
          <a:bodyPr wrap="square" rtlCol="0">
            <a:spAutoFit/>
          </a:bodyPr>
          <a:lstStyle/>
          <a:p>
            <a:r>
              <a:rPr lang="en-US" altLang="zh-CN" dirty="0" smtClean="0"/>
              <a:t>___________</a:t>
            </a:r>
            <a:endParaRPr lang="zh-CN" altLang="en-US" dirty="0"/>
          </a:p>
        </p:txBody>
      </p:sp>
      <p:sp>
        <p:nvSpPr>
          <p:cNvPr id="19" name="TextBox 18"/>
          <p:cNvSpPr txBox="1"/>
          <p:nvPr/>
        </p:nvSpPr>
        <p:spPr>
          <a:xfrm>
            <a:off x="3880956" y="5481409"/>
            <a:ext cx="1468814" cy="369332"/>
          </a:xfrm>
          <a:prstGeom prst="rect">
            <a:avLst/>
          </a:prstGeom>
          <a:noFill/>
        </p:spPr>
        <p:txBody>
          <a:bodyPr wrap="square" rtlCol="0">
            <a:spAutoFit/>
          </a:bodyPr>
          <a:lstStyle/>
          <a:p>
            <a:r>
              <a:rPr lang="en-US" altLang="zh-CN" dirty="0" smtClean="0"/>
              <a:t>_____________</a:t>
            </a:r>
            <a:endParaRPr lang="zh-CN" altLang="en-US" dirty="0"/>
          </a:p>
        </p:txBody>
      </p:sp>
      <p:sp>
        <p:nvSpPr>
          <p:cNvPr id="22" name="TextBox 21"/>
          <p:cNvSpPr txBox="1"/>
          <p:nvPr/>
        </p:nvSpPr>
        <p:spPr>
          <a:xfrm>
            <a:off x="3917918" y="3008826"/>
            <a:ext cx="1260372" cy="369332"/>
          </a:xfrm>
          <a:prstGeom prst="rect">
            <a:avLst/>
          </a:prstGeom>
          <a:noFill/>
        </p:spPr>
        <p:txBody>
          <a:bodyPr wrap="square" rtlCol="0">
            <a:spAutoFit/>
          </a:bodyPr>
          <a:lstStyle/>
          <a:p>
            <a:r>
              <a:rPr lang="en-US" altLang="zh-CN" dirty="0" smtClean="0"/>
              <a:t>___________</a:t>
            </a:r>
            <a:endParaRPr lang="zh-CN" altLang="en-US" dirty="0"/>
          </a:p>
        </p:txBody>
      </p:sp>
      <p:sp>
        <p:nvSpPr>
          <p:cNvPr id="3" name="TextBox 2"/>
          <p:cNvSpPr txBox="1"/>
          <p:nvPr/>
        </p:nvSpPr>
        <p:spPr>
          <a:xfrm>
            <a:off x="4198258" y="2949358"/>
            <a:ext cx="838200" cy="400110"/>
          </a:xfrm>
          <a:prstGeom prst="rect">
            <a:avLst/>
          </a:prstGeom>
          <a:noFill/>
        </p:spPr>
        <p:txBody>
          <a:bodyPr wrap="square" rtlCol="0">
            <a:spAutoFit/>
          </a:bodyPr>
          <a:lstStyle/>
          <a:p>
            <a:r>
              <a:rPr lang="zh-CN" altLang="en-US" sz="2000" b="1" dirty="0" smtClean="0">
                <a:solidFill>
                  <a:srgbClr val="FF0000"/>
                </a:solidFill>
                <a:latin typeface="宋体" pitchFamily="2" charset="-122"/>
                <a:ea typeface="宋体" pitchFamily="2" charset="-122"/>
              </a:rPr>
              <a:t>镊子</a:t>
            </a:r>
            <a:endParaRPr lang="zh-CN" altLang="en-US" sz="2000" b="1" dirty="0">
              <a:solidFill>
                <a:srgbClr val="FF0000"/>
              </a:solidFill>
              <a:latin typeface="宋体" pitchFamily="2" charset="-122"/>
              <a:ea typeface="宋体" pitchFamily="2" charset="-122"/>
            </a:endParaRPr>
          </a:p>
        </p:txBody>
      </p:sp>
      <p:sp>
        <p:nvSpPr>
          <p:cNvPr id="25" name="TextBox 24"/>
          <p:cNvSpPr txBox="1"/>
          <p:nvPr/>
        </p:nvSpPr>
        <p:spPr>
          <a:xfrm>
            <a:off x="4274460" y="4230688"/>
            <a:ext cx="1055914" cy="400110"/>
          </a:xfrm>
          <a:prstGeom prst="rect">
            <a:avLst/>
          </a:prstGeom>
          <a:noFill/>
        </p:spPr>
        <p:txBody>
          <a:bodyPr wrap="square" rtlCol="0">
            <a:spAutoFit/>
          </a:bodyPr>
          <a:lstStyle/>
          <a:p>
            <a:r>
              <a:rPr lang="zh-CN" altLang="en-US" sz="2000" b="1" dirty="0" smtClean="0">
                <a:solidFill>
                  <a:srgbClr val="FF0000"/>
                </a:solidFill>
                <a:latin typeface="宋体" pitchFamily="2" charset="-122"/>
                <a:ea typeface="宋体" pitchFamily="2" charset="-122"/>
              </a:rPr>
              <a:t>药匙</a:t>
            </a:r>
            <a:endParaRPr lang="zh-CN" altLang="en-US" sz="2000" b="1" dirty="0">
              <a:solidFill>
                <a:srgbClr val="FF0000"/>
              </a:solidFill>
              <a:latin typeface="宋体" pitchFamily="2" charset="-122"/>
              <a:ea typeface="宋体" pitchFamily="2" charset="-122"/>
            </a:endParaRPr>
          </a:p>
        </p:txBody>
      </p:sp>
      <p:sp>
        <p:nvSpPr>
          <p:cNvPr id="26" name="TextBox 25"/>
          <p:cNvSpPr txBox="1"/>
          <p:nvPr/>
        </p:nvSpPr>
        <p:spPr>
          <a:xfrm>
            <a:off x="3999311" y="5425633"/>
            <a:ext cx="1288142" cy="400110"/>
          </a:xfrm>
          <a:prstGeom prst="rect">
            <a:avLst/>
          </a:prstGeom>
          <a:noFill/>
        </p:spPr>
        <p:txBody>
          <a:bodyPr wrap="square" rtlCol="0">
            <a:spAutoFit/>
          </a:bodyPr>
          <a:lstStyle/>
          <a:p>
            <a:r>
              <a:rPr lang="zh-CN" altLang="en-US" sz="2000" b="1" dirty="0" smtClean="0">
                <a:solidFill>
                  <a:srgbClr val="FF0000"/>
                </a:solidFill>
                <a:latin typeface="宋体" pitchFamily="2" charset="-122"/>
                <a:ea typeface="宋体" pitchFamily="2" charset="-122"/>
              </a:rPr>
              <a:t>胶头滴管</a:t>
            </a:r>
            <a:endParaRPr lang="zh-CN" altLang="en-US" sz="2000" b="1" dirty="0">
              <a:solidFill>
                <a:srgbClr val="FF0000"/>
              </a:solidFill>
              <a:latin typeface="宋体" pitchFamily="2" charset="-122"/>
              <a:ea typeface="宋体" pitchFamily="2" charset="-122"/>
            </a:endParaRPr>
          </a:p>
        </p:txBody>
      </p:sp>
      <p:pic>
        <p:nvPicPr>
          <p:cNvPr id="17" name="11821.eps"/>
          <p:cNvPicPr/>
          <p:nvPr/>
        </p:nvPicPr>
        <p:blipFill>
          <a:blip r:embed="rId4"/>
          <a:stretch>
            <a:fillRect/>
          </a:stretch>
        </p:blipFill>
        <p:spPr>
          <a:xfrm>
            <a:off x="3226333" y="2696308"/>
            <a:ext cx="635227" cy="735351"/>
          </a:xfrm>
          <a:prstGeom prst="rect">
            <a:avLst/>
          </a:prstGeom>
        </p:spPr>
      </p:pic>
      <p:pic>
        <p:nvPicPr>
          <p:cNvPr id="29" name="11822.eps"/>
          <p:cNvPicPr/>
          <p:nvPr/>
        </p:nvPicPr>
        <p:blipFill>
          <a:blip r:embed="rId5"/>
          <a:stretch>
            <a:fillRect/>
          </a:stretch>
        </p:blipFill>
        <p:spPr>
          <a:xfrm>
            <a:off x="3123971" y="3904593"/>
            <a:ext cx="839950" cy="652190"/>
          </a:xfrm>
          <a:prstGeom prst="rect">
            <a:avLst/>
          </a:prstGeom>
        </p:spPr>
      </p:pic>
      <p:pic>
        <p:nvPicPr>
          <p:cNvPr id="30" name="11823.eps"/>
          <p:cNvPicPr/>
          <p:nvPr/>
        </p:nvPicPr>
        <p:blipFill>
          <a:blip r:embed="rId6"/>
          <a:stretch>
            <a:fillRect/>
          </a:stretch>
        </p:blipFill>
        <p:spPr>
          <a:xfrm>
            <a:off x="3333951" y="4985656"/>
            <a:ext cx="267586" cy="920720"/>
          </a:xfrm>
          <a:prstGeom prst="rect">
            <a:avLst/>
          </a:prstGeom>
        </p:spPr>
      </p:pic>
      <p:sp>
        <p:nvSpPr>
          <p:cNvPr id="2" name="TextBox 1"/>
          <p:cNvSpPr txBox="1"/>
          <p:nvPr/>
        </p:nvSpPr>
        <p:spPr>
          <a:xfrm>
            <a:off x="10744201" y="1564882"/>
            <a:ext cx="884665" cy="400110"/>
          </a:xfrm>
          <a:prstGeom prst="rect">
            <a:avLst/>
          </a:prstGeom>
          <a:noFill/>
        </p:spPr>
        <p:txBody>
          <a:bodyPr wrap="square" rtlCol="0">
            <a:spAutoFit/>
          </a:bodyPr>
          <a:lstStyle/>
          <a:p>
            <a:r>
              <a:rPr lang="zh-CN" altLang="en-US" sz="2000" b="1" dirty="0">
                <a:latin typeface="宋体" pitchFamily="2" charset="-122"/>
                <a:ea typeface="宋体" pitchFamily="2" charset="-122"/>
              </a:rPr>
              <a:t>续表</a:t>
            </a:r>
          </a:p>
        </p:txBody>
      </p:sp>
    </p:spTree>
    <p:extLst>
      <p:ext uri="{BB962C8B-B14F-4D97-AF65-F5344CB8AC3E}">
        <p14:creationId xmlns:p14="http://schemas.microsoft.com/office/powerpoint/2010/main" xmlns="" val="31275499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25"/>
                                        </p:tgtEl>
                                        <p:attrNameLst>
                                          <p:attrName>style.visibility</p:attrName>
                                        </p:attrNameLst>
                                      </p:cBhvr>
                                      <p:to>
                                        <p:strVal val="visible"/>
                                      </p:to>
                                    </p:set>
                                    <p:animEffect transition="in" filter="randombar(horizontal)">
                                      <p:cBhvr>
                                        <p:cTn id="12" dur="500"/>
                                        <p:tgtEl>
                                          <p:spTgt spid="25"/>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26"/>
                                        </p:tgtEl>
                                        <p:attrNameLst>
                                          <p:attrName>style.visibility</p:attrName>
                                        </p:attrNameLst>
                                      </p:cBhvr>
                                      <p:to>
                                        <p:strVal val="visible"/>
                                      </p:to>
                                    </p:set>
                                    <p:animEffect transition="in" filter="randombar(horizontal)">
                                      <p:cBhvr>
                                        <p:cTn id="17"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5" grpId="0"/>
      <p:bldP spid="26"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8071557" y="824822"/>
            <a:ext cx="1746910" cy="457900"/>
            <a:chOff x="8480182" y="1575737"/>
            <a:chExt cx="1678579" cy="520692"/>
          </a:xfrm>
        </p:grpSpPr>
        <p:sp>
          <p:nvSpPr>
            <p:cNvPr id="7" name="圆角矩形 6"/>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文本框 2">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20" name="TextBox 19"/>
          <p:cNvSpPr txBox="1"/>
          <p:nvPr/>
        </p:nvSpPr>
        <p:spPr>
          <a:xfrm>
            <a:off x="1195754" y="2790092"/>
            <a:ext cx="184731" cy="369332"/>
          </a:xfrm>
          <a:prstGeom prst="rect">
            <a:avLst/>
          </a:prstGeom>
          <a:noFill/>
        </p:spPr>
        <p:txBody>
          <a:bodyPr wrap="none" rtlCol="0">
            <a:spAutoFit/>
          </a:bodyPr>
          <a:lstStyle/>
          <a:p>
            <a:endParaRPr lang="zh-CN" altLang="en-US" dirty="0"/>
          </a:p>
        </p:txBody>
      </p:sp>
      <p:sp>
        <p:nvSpPr>
          <p:cNvPr id="21" name="TextBox 20"/>
          <p:cNvSpPr txBox="1"/>
          <p:nvPr/>
        </p:nvSpPr>
        <p:spPr>
          <a:xfrm>
            <a:off x="855785" y="2696308"/>
            <a:ext cx="184731" cy="369332"/>
          </a:xfrm>
          <a:prstGeom prst="rect">
            <a:avLst/>
          </a:prstGeom>
          <a:noFill/>
        </p:spPr>
        <p:txBody>
          <a:bodyPr wrap="none" rtlCol="0">
            <a:spAutoFit/>
          </a:bodyPr>
          <a:lstStyle/>
          <a:p>
            <a:endParaRPr lang="zh-CN" altLang="en-US" dirty="0"/>
          </a:p>
        </p:txBody>
      </p:sp>
      <p:graphicFrame>
        <p:nvGraphicFramePr>
          <p:cNvPr id="23" name="表格 22"/>
          <p:cNvGraphicFramePr>
            <a:graphicFrameLocks noGrp="1"/>
          </p:cNvGraphicFramePr>
          <p:nvPr>
            <p:extLst>
              <p:ext uri="{D42A27DB-BD31-4B8C-83A1-F6EECF244321}">
                <p14:modId xmlns:p14="http://schemas.microsoft.com/office/powerpoint/2010/main" xmlns="" val="24362596"/>
              </p:ext>
            </p:extLst>
          </p:nvPr>
        </p:nvGraphicFramePr>
        <p:xfrm>
          <a:off x="746925" y="1807163"/>
          <a:ext cx="10737501" cy="4546164"/>
        </p:xfrm>
        <a:graphic>
          <a:graphicData uri="http://schemas.openxmlformats.org/drawingml/2006/table">
            <a:tbl>
              <a:tblPr firstRow="1" bandRow="1">
                <a:tableStyleId>{5940675A-B579-460E-94D1-54222C63F5DA}</a:tableStyleId>
              </a:tblPr>
              <a:tblGrid>
                <a:gridCol w="2066049"/>
                <a:gridCol w="2684312"/>
                <a:gridCol w="5987140"/>
              </a:tblGrid>
              <a:tr h="412839">
                <a:tc>
                  <a:txBody>
                    <a:bodyPr/>
                    <a:lstStyle/>
                    <a:p>
                      <a:pPr algn="ctr">
                        <a:lnSpc>
                          <a:spcPts val="2500"/>
                        </a:lnSpc>
                      </a:pPr>
                      <a:r>
                        <a:rPr lang="zh-CN" altLang="en-US" sz="2000" b="1" dirty="0" smtClean="0">
                          <a:latin typeface="黑体" pitchFamily="49" charset="-122"/>
                          <a:ea typeface="黑体" pitchFamily="49" charset="-122"/>
                          <a:cs typeface="Times New Roman" pitchFamily="18" charset="0"/>
                        </a:rPr>
                        <a:t>分类</a:t>
                      </a:r>
                      <a:endParaRPr lang="zh-CN" altLang="en-US" sz="2000" b="1" dirty="0">
                        <a:latin typeface="黑体" pitchFamily="49" charset="-122"/>
                        <a:ea typeface="黑体" pitchFamily="49" charset="-122"/>
                        <a:cs typeface="Times New Roman" pitchFamily="18" charset="0"/>
                      </a:endParaRPr>
                    </a:p>
                  </a:txBody>
                  <a:tcPr anchor="ctr">
                    <a:lnR w="12700" cap="flat" cmpd="sng" algn="ctr">
                      <a:solidFill>
                        <a:schemeClr val="tx1"/>
                      </a:solidFill>
                      <a:prstDash val="solid"/>
                      <a:round/>
                      <a:headEnd type="none" w="med" len="med"/>
                      <a:tailEnd type="none" w="med" len="med"/>
                    </a:lnR>
                    <a:solidFill>
                      <a:srgbClr val="01B0F0"/>
                    </a:solidFill>
                  </a:tcPr>
                </a:tc>
                <a:tc>
                  <a:txBody>
                    <a:bodyPr/>
                    <a:lstStyle/>
                    <a:p>
                      <a:pPr algn="ctr">
                        <a:lnSpc>
                          <a:spcPts val="2500"/>
                        </a:lnSpc>
                      </a:pPr>
                      <a:r>
                        <a:rPr lang="zh-CN" altLang="en-US" sz="2000" b="1" dirty="0" smtClean="0">
                          <a:latin typeface="黑体" pitchFamily="49" charset="-122"/>
                          <a:ea typeface="黑体" pitchFamily="49" charset="-122"/>
                          <a:cs typeface="Times New Roman" pitchFamily="18" charset="0"/>
                        </a:rPr>
                        <a:t>仪器及名称</a:t>
                      </a:r>
                      <a:endParaRPr lang="zh-CN" altLang="en-US" sz="2000" b="1" dirty="0">
                        <a:latin typeface="黑体" pitchFamily="49" charset="-122"/>
                        <a:ea typeface="黑体" pitchFamily="49" charset="-122"/>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01B0F0"/>
                    </a:solidFill>
                  </a:tcPr>
                </a:tc>
                <a:tc>
                  <a:txBody>
                    <a:bodyPr/>
                    <a:lstStyle/>
                    <a:p>
                      <a:pPr algn="ctr">
                        <a:lnSpc>
                          <a:spcPts val="2500"/>
                        </a:lnSpc>
                      </a:pPr>
                      <a:r>
                        <a:rPr lang="zh-CN" altLang="en-US" sz="2000" b="1" dirty="0" smtClean="0">
                          <a:latin typeface="黑体" pitchFamily="49" charset="-122"/>
                          <a:ea typeface="黑体" pitchFamily="49" charset="-122"/>
                          <a:cs typeface="Times New Roman" pitchFamily="18" charset="0"/>
                        </a:rPr>
                        <a:t>用途及注意事项</a:t>
                      </a:r>
                      <a:endParaRPr lang="zh-CN" altLang="en-US" sz="2000" b="1" dirty="0">
                        <a:latin typeface="黑体" pitchFamily="49" charset="-122"/>
                        <a:ea typeface="黑体" pitchFamily="49" charset="-122"/>
                        <a:cs typeface="Times New Roman" pitchFamily="18" charset="0"/>
                      </a:endParaRPr>
                    </a:p>
                  </a:txBody>
                  <a:tcPr anchor="ctr">
                    <a:lnL w="12700" cap="flat" cmpd="sng" algn="ctr">
                      <a:solidFill>
                        <a:schemeClr val="tx1"/>
                      </a:solidFill>
                      <a:prstDash val="solid"/>
                      <a:round/>
                      <a:headEnd type="none" w="med" len="med"/>
                      <a:tailEnd type="none" w="med" len="med"/>
                    </a:lnL>
                    <a:solidFill>
                      <a:srgbClr val="01B0F0"/>
                    </a:solidFill>
                  </a:tcPr>
                </a:tc>
              </a:tr>
              <a:tr h="1034827">
                <a:tc rowSpan="4">
                  <a:txBody>
                    <a:bodyPr/>
                    <a:lstStyle/>
                    <a:p>
                      <a:pPr algn="ctr"/>
                      <a:r>
                        <a:rPr lang="zh-CN" altLang="en-US" sz="2000" b="1" dirty="0" smtClean="0">
                          <a:latin typeface="宋体" pitchFamily="2" charset="-122"/>
                          <a:ea typeface="宋体" pitchFamily="2" charset="-122"/>
                        </a:rPr>
                        <a:t>存放仪器</a:t>
                      </a:r>
                      <a:endParaRPr lang="zh-CN" altLang="en-US" sz="2000" b="1" dirty="0">
                        <a:latin typeface="宋体" pitchFamily="2" charset="-122"/>
                        <a:ea typeface="宋体" pitchFamily="2" charset="-122"/>
                      </a:endParaRPr>
                    </a:p>
                  </a:txBody>
                  <a:tcPr anchor="ctr">
                    <a:lnR w="12700" cap="flat" cmpd="sng" algn="ctr">
                      <a:solidFill>
                        <a:schemeClr val="tx1"/>
                      </a:solidFill>
                      <a:prstDash val="solid"/>
                      <a:round/>
                      <a:headEnd type="none" w="med" len="med"/>
                      <a:tailEnd type="none" w="med" len="med"/>
                    </a:lnR>
                  </a:tcPr>
                </a:tc>
                <a:tc>
                  <a:txBody>
                    <a:bodyPr/>
                    <a:lstStyle/>
                    <a:p>
                      <a:endParaRPr lang="en-US" altLang="zh-CN" dirty="0" smtClean="0"/>
                    </a:p>
                    <a:p>
                      <a:endParaRPr lang="en-US" altLang="zh-CN" dirty="0" smtClean="0"/>
                    </a:p>
                    <a:p>
                      <a:endParaRPr lang="en-US" altLang="zh-CN" dirty="0" smtClean="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algn="ctr">
                        <a:lnSpc>
                          <a:spcPct val="100000"/>
                        </a:lnSpc>
                        <a:spcAft>
                          <a:spcPts val="0"/>
                        </a:spcAft>
                      </a:pPr>
                      <a:r>
                        <a:rPr lang="zh-CN" sz="2000" b="1" dirty="0">
                          <a:solidFill>
                            <a:srgbClr val="000000"/>
                          </a:solidFill>
                          <a:effectLst/>
                          <a:latin typeface="宋体" pitchFamily="2" charset="-122"/>
                          <a:ea typeface="宋体" pitchFamily="2" charset="-122"/>
                          <a:cs typeface="Times New Roman"/>
                        </a:rPr>
                        <a:t>用于盛放固体药品</a:t>
                      </a:r>
                    </a:p>
                  </a:txBody>
                  <a:tcPr marL="66675" marR="66675" marT="0" marB="0" anchor="ctr">
                    <a:lnL w="12700" cap="flat" cmpd="sng" algn="ctr">
                      <a:solidFill>
                        <a:schemeClr val="tx1"/>
                      </a:solidFill>
                      <a:prstDash val="solid"/>
                      <a:round/>
                      <a:headEnd type="none" w="med" len="med"/>
                      <a:tailEnd type="none" w="med" len="med"/>
                    </a:lnL>
                  </a:tcPr>
                </a:tc>
              </a:tr>
              <a:tr h="1066800">
                <a:tc vMerge="1">
                  <a:txBody>
                    <a:bodyPr/>
                    <a:lstStyle/>
                    <a:p>
                      <a:endParaRPr lang="zh-CN" altLang="en-US" dirty="0"/>
                    </a:p>
                  </a:txBody>
                  <a:tcPr anchor="ctr">
                    <a:lnR w="12700" cap="flat" cmpd="sng" algn="ctr">
                      <a:solidFill>
                        <a:schemeClr val="tx1"/>
                      </a:solidFill>
                      <a:prstDash val="solid"/>
                      <a:round/>
                      <a:headEnd type="none" w="med" len="med"/>
                      <a:tailEnd type="none" w="med" len="med"/>
                    </a:lnR>
                  </a:tcPr>
                </a:tc>
                <a:tc>
                  <a:txBody>
                    <a:bodyPr/>
                    <a:lstStyle/>
                    <a:p>
                      <a:endParaRPr lang="en-US" altLang="zh-CN" dirty="0" smtClean="0"/>
                    </a:p>
                    <a:p>
                      <a:endParaRPr lang="en-US" altLang="zh-CN" dirty="0" smtClean="0"/>
                    </a:p>
                    <a:p>
                      <a:endParaRPr lang="en-US" altLang="zh-CN" dirty="0" smtClean="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algn="ctr">
                        <a:lnSpc>
                          <a:spcPct val="100000"/>
                        </a:lnSpc>
                        <a:spcAft>
                          <a:spcPts val="0"/>
                        </a:spcAft>
                      </a:pPr>
                      <a:r>
                        <a:rPr lang="zh-CN" sz="2000" b="1" dirty="0">
                          <a:solidFill>
                            <a:srgbClr val="000000"/>
                          </a:solidFill>
                          <a:effectLst/>
                          <a:latin typeface="宋体" pitchFamily="2" charset="-122"/>
                          <a:ea typeface="宋体" pitchFamily="2" charset="-122"/>
                          <a:cs typeface="Times New Roman"/>
                        </a:rPr>
                        <a:t>用于盛放液体试剂</a:t>
                      </a:r>
                    </a:p>
                  </a:txBody>
                  <a:tcPr marL="66675" marR="66675" marT="0" marB="0" anchor="ctr">
                    <a:lnL w="12700" cap="flat" cmpd="sng" algn="ctr">
                      <a:solidFill>
                        <a:schemeClr val="tx1"/>
                      </a:solidFill>
                      <a:prstDash val="solid"/>
                      <a:round/>
                      <a:headEnd type="none" w="med" len="med"/>
                      <a:tailEnd type="none" w="med" len="med"/>
                    </a:lnL>
                  </a:tcPr>
                </a:tc>
              </a:tr>
              <a:tr h="1015849">
                <a:tc vMerge="1">
                  <a:txBody>
                    <a:bodyPr/>
                    <a:lstStyle/>
                    <a:p>
                      <a:endParaRPr lang="zh-CN" altLang="en-US" dirty="0"/>
                    </a:p>
                  </a:txBody>
                  <a:tcPr anchor="ctr">
                    <a:lnR w="12700" cap="flat" cmpd="sng" algn="ctr">
                      <a:solidFill>
                        <a:schemeClr val="tx1"/>
                      </a:solidFill>
                      <a:prstDash val="solid"/>
                      <a:round/>
                      <a:headEnd type="none" w="med" len="med"/>
                      <a:tailEnd type="none" w="med" len="med"/>
                    </a:lnR>
                  </a:tcPr>
                </a:tc>
                <a:tc>
                  <a:txBody>
                    <a:bodyPr/>
                    <a:lstStyle/>
                    <a:p>
                      <a:endParaRPr lang="en-US" altLang="zh-CN" dirty="0" smtClean="0"/>
                    </a:p>
                    <a:p>
                      <a:endParaRPr lang="en-US" altLang="zh-CN" dirty="0" smtClean="0"/>
                    </a:p>
                    <a:p>
                      <a:endParaRPr lang="en-US" altLang="zh-CN" dirty="0" smtClean="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algn="ctr">
                        <a:lnSpc>
                          <a:spcPct val="100000"/>
                        </a:lnSpc>
                        <a:spcAft>
                          <a:spcPts val="0"/>
                        </a:spcAft>
                      </a:pPr>
                      <a:r>
                        <a:rPr lang="zh-CN" sz="2000" b="1" dirty="0">
                          <a:solidFill>
                            <a:srgbClr val="000000"/>
                          </a:solidFill>
                          <a:effectLst/>
                          <a:latin typeface="宋体" pitchFamily="2" charset="-122"/>
                          <a:ea typeface="宋体" pitchFamily="2" charset="-122"/>
                          <a:cs typeface="Times New Roman"/>
                        </a:rPr>
                        <a:t>用于收集和贮存少量</a:t>
                      </a:r>
                      <a:r>
                        <a:rPr lang="zh-CN" sz="2000" b="1" dirty="0" smtClean="0">
                          <a:solidFill>
                            <a:srgbClr val="000000"/>
                          </a:solidFill>
                          <a:effectLst/>
                          <a:latin typeface="宋体" pitchFamily="2" charset="-122"/>
                          <a:ea typeface="宋体" pitchFamily="2" charset="-122"/>
                          <a:cs typeface="Times New Roman"/>
                        </a:rPr>
                        <a:t>气体</a:t>
                      </a:r>
                      <a:r>
                        <a:rPr lang="zh-CN" altLang="en-US" sz="2000" b="1" dirty="0" smtClean="0">
                          <a:solidFill>
                            <a:srgbClr val="000000"/>
                          </a:solidFill>
                          <a:effectLst/>
                          <a:latin typeface="宋体" pitchFamily="2" charset="-122"/>
                          <a:ea typeface="宋体" pitchFamily="2" charset="-122"/>
                          <a:cs typeface="Times New Roman"/>
                        </a:rPr>
                        <a:t>，</a:t>
                      </a:r>
                      <a:r>
                        <a:rPr lang="zh-CN" sz="2000" b="1" dirty="0" smtClean="0">
                          <a:solidFill>
                            <a:srgbClr val="000000"/>
                          </a:solidFill>
                          <a:effectLst/>
                          <a:latin typeface="宋体" pitchFamily="2" charset="-122"/>
                          <a:ea typeface="宋体" pitchFamily="2" charset="-122"/>
                          <a:cs typeface="Times New Roman"/>
                        </a:rPr>
                        <a:t>收集</a:t>
                      </a:r>
                      <a:r>
                        <a:rPr lang="zh-CN" sz="2000" b="1" dirty="0">
                          <a:solidFill>
                            <a:srgbClr val="000000"/>
                          </a:solidFill>
                          <a:effectLst/>
                          <a:latin typeface="宋体" pitchFamily="2" charset="-122"/>
                          <a:ea typeface="宋体" pitchFamily="2" charset="-122"/>
                          <a:cs typeface="Times New Roman"/>
                        </a:rPr>
                        <a:t>气体后要用毛玻璃片盖</a:t>
                      </a:r>
                      <a:r>
                        <a:rPr lang="zh-CN" sz="2000" b="1" dirty="0" smtClean="0">
                          <a:solidFill>
                            <a:srgbClr val="000000"/>
                          </a:solidFill>
                          <a:effectLst/>
                          <a:latin typeface="宋体" pitchFamily="2" charset="-122"/>
                          <a:ea typeface="宋体" pitchFamily="2" charset="-122"/>
                          <a:cs typeface="Times New Roman"/>
                        </a:rPr>
                        <a:t>住</a:t>
                      </a:r>
                      <a:r>
                        <a:rPr lang="zh-CN" altLang="en-US" sz="2000" b="1" dirty="0" smtClean="0">
                          <a:solidFill>
                            <a:srgbClr val="000000"/>
                          </a:solidFill>
                          <a:effectLst/>
                          <a:latin typeface="宋体" pitchFamily="2" charset="-122"/>
                          <a:ea typeface="宋体" pitchFamily="2" charset="-122"/>
                          <a:cs typeface="Times New Roman"/>
                        </a:rPr>
                        <a:t>；</a:t>
                      </a:r>
                      <a:r>
                        <a:rPr lang="zh-CN" sz="2000" b="1" dirty="0" smtClean="0">
                          <a:solidFill>
                            <a:srgbClr val="000000"/>
                          </a:solidFill>
                          <a:effectLst/>
                          <a:latin typeface="宋体" pitchFamily="2" charset="-122"/>
                          <a:ea typeface="宋体" pitchFamily="2" charset="-122"/>
                          <a:cs typeface="Times New Roman"/>
                        </a:rPr>
                        <a:t>也</a:t>
                      </a:r>
                      <a:r>
                        <a:rPr lang="zh-CN" sz="2000" b="1" dirty="0">
                          <a:solidFill>
                            <a:srgbClr val="000000"/>
                          </a:solidFill>
                          <a:effectLst/>
                          <a:latin typeface="宋体" pitchFamily="2" charset="-122"/>
                          <a:ea typeface="宋体" pitchFamily="2" charset="-122"/>
                          <a:cs typeface="Times New Roman"/>
                        </a:rPr>
                        <a:t>可用于某些物质和气体的反应容器</a:t>
                      </a:r>
                    </a:p>
                  </a:txBody>
                  <a:tcPr marL="66675" marR="66675" marT="0" marB="0" anchor="ctr">
                    <a:lnL w="12700" cap="flat" cmpd="sng" algn="ctr">
                      <a:solidFill>
                        <a:schemeClr val="tx1"/>
                      </a:solidFill>
                      <a:prstDash val="solid"/>
                      <a:round/>
                      <a:headEnd type="none" w="med" len="med"/>
                      <a:tailEnd type="none" w="med" len="med"/>
                    </a:lnL>
                  </a:tcPr>
                </a:tc>
              </a:tr>
              <a:tr h="1015849">
                <a:tc vMerge="1">
                  <a:txBody>
                    <a:bodyPr/>
                    <a:lstStyle/>
                    <a:p>
                      <a:pPr algn="ctr"/>
                      <a:endParaRPr lang="zh-CN" altLang="en-US" sz="2000" b="1" dirty="0">
                        <a:latin typeface="宋体" pitchFamily="2" charset="-122"/>
                        <a:ea typeface="宋体" pitchFamily="2" charset="-122"/>
                      </a:endParaRPr>
                    </a:p>
                  </a:txBody>
                  <a:tcPr anchor="ctr">
                    <a:lnR w="12700" cap="flat" cmpd="sng" algn="ctr">
                      <a:solidFill>
                        <a:schemeClr val="tx1"/>
                      </a:solidFill>
                      <a:prstDash val="solid"/>
                      <a:round/>
                      <a:headEnd type="none" w="med" len="med"/>
                      <a:tailEnd type="none" w="med" len="med"/>
                    </a:lnR>
                  </a:tcPr>
                </a:tc>
                <a:tc>
                  <a:txBody>
                    <a:bodyPr/>
                    <a:lstStyle/>
                    <a:p>
                      <a:endParaRPr lang="zh-CN" alt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algn="ctr">
                        <a:lnSpc>
                          <a:spcPct val="100000"/>
                        </a:lnSpc>
                        <a:spcAft>
                          <a:spcPts val="0"/>
                        </a:spcAft>
                      </a:pPr>
                      <a:r>
                        <a:rPr lang="zh-CN" sz="2000" b="1" dirty="0">
                          <a:solidFill>
                            <a:srgbClr val="000000"/>
                          </a:solidFill>
                          <a:effectLst/>
                          <a:latin typeface="宋体" pitchFamily="2" charset="-122"/>
                          <a:ea typeface="宋体" pitchFamily="2" charset="-122"/>
                          <a:cs typeface="Times New Roman"/>
                        </a:rPr>
                        <a:t>用于存放液体试剂</a:t>
                      </a:r>
                      <a:r>
                        <a:rPr lang="en-US" sz="2000" b="1" dirty="0" smtClean="0">
                          <a:solidFill>
                            <a:srgbClr val="000000"/>
                          </a:solidFill>
                          <a:effectLst/>
                          <a:latin typeface="宋体" pitchFamily="2" charset="-122"/>
                          <a:ea typeface="宋体" pitchFamily="2" charset="-122"/>
                          <a:cs typeface="Times New Roman"/>
                        </a:rPr>
                        <a:t>,</a:t>
                      </a:r>
                    </a:p>
                    <a:p>
                      <a:pPr algn="ctr">
                        <a:lnSpc>
                          <a:spcPct val="100000"/>
                        </a:lnSpc>
                        <a:spcAft>
                          <a:spcPts val="0"/>
                        </a:spcAft>
                      </a:pPr>
                      <a:r>
                        <a:rPr lang="zh-CN" sz="2000" b="1" dirty="0" smtClean="0">
                          <a:solidFill>
                            <a:srgbClr val="000000"/>
                          </a:solidFill>
                          <a:effectLst/>
                          <a:latin typeface="宋体" pitchFamily="2" charset="-122"/>
                          <a:ea typeface="宋体" pitchFamily="2" charset="-122"/>
                          <a:cs typeface="Times New Roman"/>
                        </a:rPr>
                        <a:t>滴</a:t>
                      </a:r>
                      <a:r>
                        <a:rPr lang="zh-CN" sz="2000" b="1" dirty="0">
                          <a:solidFill>
                            <a:srgbClr val="000000"/>
                          </a:solidFill>
                          <a:effectLst/>
                          <a:latin typeface="宋体" pitchFamily="2" charset="-122"/>
                          <a:ea typeface="宋体" pitchFamily="2" charset="-122"/>
                          <a:cs typeface="Times New Roman"/>
                        </a:rPr>
                        <a:t>瓶上的滴管专瓶专用、不能清洗</a:t>
                      </a:r>
                    </a:p>
                  </a:txBody>
                  <a:tcPr marL="66675" marR="66675" marT="0" marB="0" anchor="ctr">
                    <a:lnL w="12700" cap="flat" cmpd="sng" algn="ctr">
                      <a:solidFill>
                        <a:schemeClr val="tx1"/>
                      </a:solidFill>
                      <a:prstDash val="solid"/>
                      <a:round/>
                      <a:headEnd type="none" w="med" len="med"/>
                      <a:tailEnd type="none" w="med" len="med"/>
                    </a:lnL>
                  </a:tcPr>
                </a:tc>
              </a:tr>
            </a:tbl>
          </a:graphicData>
        </a:graphic>
      </p:graphicFrame>
      <p:sp>
        <p:nvSpPr>
          <p:cNvPr id="18" name="TextBox 17"/>
          <p:cNvSpPr txBox="1"/>
          <p:nvPr/>
        </p:nvSpPr>
        <p:spPr>
          <a:xfrm>
            <a:off x="4063371" y="3771596"/>
            <a:ext cx="1260372" cy="369332"/>
          </a:xfrm>
          <a:prstGeom prst="rect">
            <a:avLst/>
          </a:prstGeom>
          <a:noFill/>
        </p:spPr>
        <p:txBody>
          <a:bodyPr wrap="square" rtlCol="0">
            <a:spAutoFit/>
          </a:bodyPr>
          <a:lstStyle/>
          <a:p>
            <a:r>
              <a:rPr lang="en-US" altLang="zh-CN" dirty="0" smtClean="0"/>
              <a:t>___________</a:t>
            </a:r>
            <a:endParaRPr lang="zh-CN" altLang="en-US" dirty="0"/>
          </a:p>
        </p:txBody>
      </p:sp>
      <p:sp>
        <p:nvSpPr>
          <p:cNvPr id="19" name="TextBox 18"/>
          <p:cNvSpPr txBox="1"/>
          <p:nvPr/>
        </p:nvSpPr>
        <p:spPr>
          <a:xfrm>
            <a:off x="3902728" y="4817363"/>
            <a:ext cx="1468814" cy="369332"/>
          </a:xfrm>
          <a:prstGeom prst="rect">
            <a:avLst/>
          </a:prstGeom>
          <a:noFill/>
        </p:spPr>
        <p:txBody>
          <a:bodyPr wrap="square" rtlCol="0">
            <a:spAutoFit/>
          </a:bodyPr>
          <a:lstStyle/>
          <a:p>
            <a:r>
              <a:rPr lang="en-US" altLang="zh-CN" dirty="0" smtClean="0"/>
              <a:t>_____________</a:t>
            </a:r>
            <a:endParaRPr lang="zh-CN" altLang="en-US" dirty="0"/>
          </a:p>
        </p:txBody>
      </p:sp>
      <p:sp>
        <p:nvSpPr>
          <p:cNvPr id="22" name="TextBox 21"/>
          <p:cNvSpPr txBox="1"/>
          <p:nvPr/>
        </p:nvSpPr>
        <p:spPr>
          <a:xfrm>
            <a:off x="3950575" y="2704018"/>
            <a:ext cx="1369535" cy="369332"/>
          </a:xfrm>
          <a:prstGeom prst="rect">
            <a:avLst/>
          </a:prstGeom>
          <a:noFill/>
        </p:spPr>
        <p:txBody>
          <a:bodyPr wrap="square" rtlCol="0">
            <a:spAutoFit/>
          </a:bodyPr>
          <a:lstStyle/>
          <a:p>
            <a:r>
              <a:rPr lang="en-US" altLang="zh-CN" dirty="0" smtClean="0"/>
              <a:t>____________</a:t>
            </a:r>
            <a:endParaRPr lang="zh-CN" altLang="en-US" dirty="0"/>
          </a:p>
        </p:txBody>
      </p:sp>
      <p:sp>
        <p:nvSpPr>
          <p:cNvPr id="3" name="TextBox 2"/>
          <p:cNvSpPr txBox="1"/>
          <p:nvPr/>
        </p:nvSpPr>
        <p:spPr>
          <a:xfrm>
            <a:off x="4154714" y="2666322"/>
            <a:ext cx="972456" cy="400110"/>
          </a:xfrm>
          <a:prstGeom prst="rect">
            <a:avLst/>
          </a:prstGeom>
          <a:noFill/>
        </p:spPr>
        <p:txBody>
          <a:bodyPr wrap="square" rtlCol="0">
            <a:spAutoFit/>
          </a:bodyPr>
          <a:lstStyle/>
          <a:p>
            <a:r>
              <a:rPr lang="zh-CN" altLang="en-US" sz="2000" b="1" dirty="0" smtClean="0">
                <a:solidFill>
                  <a:srgbClr val="FF0000"/>
                </a:solidFill>
                <a:latin typeface="宋体" pitchFamily="2" charset="-122"/>
                <a:ea typeface="宋体" pitchFamily="2" charset="-122"/>
              </a:rPr>
              <a:t>广口瓶</a:t>
            </a:r>
            <a:endParaRPr lang="zh-CN" altLang="en-US" sz="2000" b="1" dirty="0">
              <a:solidFill>
                <a:srgbClr val="FF0000"/>
              </a:solidFill>
              <a:latin typeface="宋体" pitchFamily="2" charset="-122"/>
              <a:ea typeface="宋体" pitchFamily="2" charset="-122"/>
            </a:endParaRPr>
          </a:p>
        </p:txBody>
      </p:sp>
      <p:sp>
        <p:nvSpPr>
          <p:cNvPr id="25" name="TextBox 24"/>
          <p:cNvSpPr txBox="1"/>
          <p:nvPr/>
        </p:nvSpPr>
        <p:spPr>
          <a:xfrm>
            <a:off x="4165600" y="3719046"/>
            <a:ext cx="1055914" cy="400110"/>
          </a:xfrm>
          <a:prstGeom prst="rect">
            <a:avLst/>
          </a:prstGeom>
          <a:noFill/>
        </p:spPr>
        <p:txBody>
          <a:bodyPr wrap="square" rtlCol="0">
            <a:spAutoFit/>
          </a:bodyPr>
          <a:lstStyle/>
          <a:p>
            <a:r>
              <a:rPr lang="zh-CN" altLang="en-US" sz="2000" b="1" dirty="0">
                <a:solidFill>
                  <a:srgbClr val="FF0000"/>
                </a:solidFill>
                <a:latin typeface="宋体" pitchFamily="2" charset="-122"/>
                <a:ea typeface="宋体" pitchFamily="2" charset="-122"/>
              </a:rPr>
              <a:t>细口瓶</a:t>
            </a:r>
          </a:p>
        </p:txBody>
      </p:sp>
      <p:sp>
        <p:nvSpPr>
          <p:cNvPr id="26" name="TextBox 25"/>
          <p:cNvSpPr txBox="1"/>
          <p:nvPr/>
        </p:nvSpPr>
        <p:spPr>
          <a:xfrm>
            <a:off x="4129943" y="4772473"/>
            <a:ext cx="1127859" cy="400110"/>
          </a:xfrm>
          <a:prstGeom prst="rect">
            <a:avLst/>
          </a:prstGeom>
          <a:noFill/>
        </p:spPr>
        <p:txBody>
          <a:bodyPr wrap="square" rtlCol="0">
            <a:spAutoFit/>
          </a:bodyPr>
          <a:lstStyle/>
          <a:p>
            <a:r>
              <a:rPr lang="zh-CN" altLang="en-US" sz="2000" b="1" dirty="0" smtClean="0">
                <a:solidFill>
                  <a:srgbClr val="FF0000"/>
                </a:solidFill>
                <a:latin typeface="宋体" pitchFamily="2" charset="-122"/>
                <a:ea typeface="宋体" pitchFamily="2" charset="-122"/>
              </a:rPr>
              <a:t>集气瓶</a:t>
            </a:r>
            <a:endParaRPr lang="zh-CN" altLang="en-US" sz="2000" b="1" dirty="0">
              <a:solidFill>
                <a:srgbClr val="FF0000"/>
              </a:solidFill>
              <a:latin typeface="宋体" pitchFamily="2" charset="-122"/>
              <a:ea typeface="宋体" pitchFamily="2" charset="-122"/>
            </a:endParaRPr>
          </a:p>
        </p:txBody>
      </p:sp>
      <p:sp>
        <p:nvSpPr>
          <p:cNvPr id="2" name="TextBox 1"/>
          <p:cNvSpPr txBox="1"/>
          <p:nvPr/>
        </p:nvSpPr>
        <p:spPr>
          <a:xfrm>
            <a:off x="10744201" y="1423364"/>
            <a:ext cx="884665" cy="400110"/>
          </a:xfrm>
          <a:prstGeom prst="rect">
            <a:avLst/>
          </a:prstGeom>
          <a:noFill/>
        </p:spPr>
        <p:txBody>
          <a:bodyPr wrap="square" rtlCol="0">
            <a:spAutoFit/>
          </a:bodyPr>
          <a:lstStyle/>
          <a:p>
            <a:r>
              <a:rPr lang="zh-CN" altLang="en-US" sz="2000" b="1" dirty="0">
                <a:latin typeface="宋体" pitchFamily="2" charset="-122"/>
                <a:ea typeface="宋体" pitchFamily="2" charset="-122"/>
              </a:rPr>
              <a:t>续表</a:t>
            </a:r>
          </a:p>
        </p:txBody>
      </p:sp>
      <p:pic>
        <p:nvPicPr>
          <p:cNvPr id="24" name="11824.eps"/>
          <p:cNvPicPr/>
          <p:nvPr/>
        </p:nvPicPr>
        <p:blipFill>
          <a:blip r:embed="rId4"/>
          <a:stretch>
            <a:fillRect/>
          </a:stretch>
        </p:blipFill>
        <p:spPr>
          <a:xfrm>
            <a:off x="3243945" y="2341285"/>
            <a:ext cx="459393" cy="815564"/>
          </a:xfrm>
          <a:prstGeom prst="rect">
            <a:avLst/>
          </a:prstGeom>
        </p:spPr>
      </p:pic>
      <p:pic>
        <p:nvPicPr>
          <p:cNvPr id="27" name="11825.eps"/>
          <p:cNvPicPr/>
          <p:nvPr/>
        </p:nvPicPr>
        <p:blipFill>
          <a:blip r:embed="rId5"/>
          <a:stretch>
            <a:fillRect/>
          </a:stretch>
        </p:blipFill>
        <p:spPr>
          <a:xfrm>
            <a:off x="3265717" y="3406267"/>
            <a:ext cx="442246" cy="799734"/>
          </a:xfrm>
          <a:prstGeom prst="rect">
            <a:avLst/>
          </a:prstGeom>
        </p:spPr>
      </p:pic>
      <p:pic>
        <p:nvPicPr>
          <p:cNvPr id="28" name="11826.eps"/>
          <p:cNvPicPr/>
          <p:nvPr/>
        </p:nvPicPr>
        <p:blipFill>
          <a:blip r:embed="rId6"/>
          <a:stretch>
            <a:fillRect/>
          </a:stretch>
        </p:blipFill>
        <p:spPr>
          <a:xfrm>
            <a:off x="3254831" y="4433238"/>
            <a:ext cx="461073" cy="815548"/>
          </a:xfrm>
          <a:prstGeom prst="rect">
            <a:avLst/>
          </a:prstGeom>
        </p:spPr>
      </p:pic>
      <p:pic>
        <p:nvPicPr>
          <p:cNvPr id="31" name="11827.eps"/>
          <p:cNvPicPr/>
          <p:nvPr/>
        </p:nvPicPr>
        <p:blipFill>
          <a:blip r:embed="rId7"/>
          <a:stretch>
            <a:fillRect/>
          </a:stretch>
        </p:blipFill>
        <p:spPr>
          <a:xfrm>
            <a:off x="3276603" y="5469480"/>
            <a:ext cx="416367" cy="778918"/>
          </a:xfrm>
          <a:prstGeom prst="rect">
            <a:avLst/>
          </a:prstGeom>
        </p:spPr>
      </p:pic>
      <p:sp>
        <p:nvSpPr>
          <p:cNvPr id="32" name="TextBox 31"/>
          <p:cNvSpPr txBox="1"/>
          <p:nvPr/>
        </p:nvSpPr>
        <p:spPr>
          <a:xfrm>
            <a:off x="4320288" y="5773964"/>
            <a:ext cx="1127859" cy="400110"/>
          </a:xfrm>
          <a:prstGeom prst="rect">
            <a:avLst/>
          </a:prstGeom>
          <a:noFill/>
        </p:spPr>
        <p:txBody>
          <a:bodyPr wrap="square" rtlCol="0">
            <a:spAutoFit/>
          </a:bodyPr>
          <a:lstStyle/>
          <a:p>
            <a:r>
              <a:rPr lang="zh-CN" altLang="en-US" sz="2000" b="1" dirty="0" smtClean="0">
                <a:solidFill>
                  <a:srgbClr val="FF0000"/>
                </a:solidFill>
                <a:latin typeface="宋体" pitchFamily="2" charset="-122"/>
                <a:ea typeface="宋体" pitchFamily="2" charset="-122"/>
              </a:rPr>
              <a:t>滴瓶</a:t>
            </a:r>
            <a:endParaRPr lang="zh-CN" altLang="en-US" sz="2000" b="1" dirty="0">
              <a:solidFill>
                <a:srgbClr val="FF0000"/>
              </a:solidFill>
              <a:latin typeface="宋体" pitchFamily="2" charset="-122"/>
              <a:ea typeface="宋体" pitchFamily="2" charset="-122"/>
            </a:endParaRPr>
          </a:p>
        </p:txBody>
      </p:sp>
      <p:sp>
        <p:nvSpPr>
          <p:cNvPr id="33" name="TextBox 32"/>
          <p:cNvSpPr txBox="1"/>
          <p:nvPr/>
        </p:nvSpPr>
        <p:spPr>
          <a:xfrm>
            <a:off x="3938342" y="5829359"/>
            <a:ext cx="1468814" cy="369332"/>
          </a:xfrm>
          <a:prstGeom prst="rect">
            <a:avLst/>
          </a:prstGeom>
          <a:noFill/>
        </p:spPr>
        <p:txBody>
          <a:bodyPr wrap="square" rtlCol="0">
            <a:spAutoFit/>
          </a:bodyPr>
          <a:lstStyle/>
          <a:p>
            <a:r>
              <a:rPr lang="en-US" altLang="zh-CN" dirty="0" smtClean="0"/>
              <a:t>_____________</a:t>
            </a:r>
            <a:endParaRPr lang="zh-CN" altLang="en-US" dirty="0"/>
          </a:p>
        </p:txBody>
      </p:sp>
    </p:spTree>
    <p:extLst>
      <p:ext uri="{BB962C8B-B14F-4D97-AF65-F5344CB8AC3E}">
        <p14:creationId xmlns:p14="http://schemas.microsoft.com/office/powerpoint/2010/main" xmlns="" val="35159809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25"/>
                                        </p:tgtEl>
                                        <p:attrNameLst>
                                          <p:attrName>style.visibility</p:attrName>
                                        </p:attrNameLst>
                                      </p:cBhvr>
                                      <p:to>
                                        <p:strVal val="visible"/>
                                      </p:to>
                                    </p:set>
                                    <p:animEffect transition="in" filter="randombar(horizontal)">
                                      <p:cBhvr>
                                        <p:cTn id="12" dur="500"/>
                                        <p:tgtEl>
                                          <p:spTgt spid="25"/>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26"/>
                                        </p:tgtEl>
                                        <p:attrNameLst>
                                          <p:attrName>style.visibility</p:attrName>
                                        </p:attrNameLst>
                                      </p:cBhvr>
                                      <p:to>
                                        <p:strVal val="visible"/>
                                      </p:to>
                                    </p:set>
                                    <p:animEffect transition="in" filter="randombar(horizontal)">
                                      <p:cBhvr>
                                        <p:cTn id="17" dur="500"/>
                                        <p:tgtEl>
                                          <p:spTgt spid="26"/>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32"/>
                                        </p:tgtEl>
                                        <p:attrNameLst>
                                          <p:attrName>style.visibility</p:attrName>
                                        </p:attrNameLst>
                                      </p:cBhvr>
                                      <p:to>
                                        <p:strVal val="visible"/>
                                      </p:to>
                                    </p:set>
                                    <p:animEffect transition="in" filter="randombar(horizontal)">
                                      <p:cBhvr>
                                        <p:cTn id="22"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5" grpId="0"/>
      <p:bldP spid="26" grpId="0"/>
      <p:bldP spid="3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8071557" y="824822"/>
            <a:ext cx="1746910" cy="457900"/>
            <a:chOff x="8480182" y="1575737"/>
            <a:chExt cx="1678579" cy="520692"/>
          </a:xfrm>
        </p:grpSpPr>
        <p:sp>
          <p:nvSpPr>
            <p:cNvPr id="7" name="圆角矩形 6"/>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文本框 2">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20" name="TextBox 19"/>
          <p:cNvSpPr txBox="1"/>
          <p:nvPr/>
        </p:nvSpPr>
        <p:spPr>
          <a:xfrm>
            <a:off x="1195754" y="2790092"/>
            <a:ext cx="184731" cy="369332"/>
          </a:xfrm>
          <a:prstGeom prst="rect">
            <a:avLst/>
          </a:prstGeom>
          <a:noFill/>
        </p:spPr>
        <p:txBody>
          <a:bodyPr wrap="none" rtlCol="0">
            <a:spAutoFit/>
          </a:bodyPr>
          <a:lstStyle/>
          <a:p>
            <a:endParaRPr lang="zh-CN" altLang="en-US" dirty="0"/>
          </a:p>
        </p:txBody>
      </p:sp>
      <p:sp>
        <p:nvSpPr>
          <p:cNvPr id="21" name="TextBox 20"/>
          <p:cNvSpPr txBox="1"/>
          <p:nvPr/>
        </p:nvSpPr>
        <p:spPr>
          <a:xfrm>
            <a:off x="855785" y="2696308"/>
            <a:ext cx="184731" cy="369332"/>
          </a:xfrm>
          <a:prstGeom prst="rect">
            <a:avLst/>
          </a:prstGeom>
          <a:noFill/>
        </p:spPr>
        <p:txBody>
          <a:bodyPr wrap="none" rtlCol="0">
            <a:spAutoFit/>
          </a:bodyPr>
          <a:lstStyle/>
          <a:p>
            <a:endParaRPr lang="zh-CN" altLang="en-US" dirty="0"/>
          </a:p>
        </p:txBody>
      </p:sp>
      <p:graphicFrame>
        <p:nvGraphicFramePr>
          <p:cNvPr id="23" name="表格 22"/>
          <p:cNvGraphicFramePr>
            <a:graphicFrameLocks noGrp="1"/>
          </p:cNvGraphicFramePr>
          <p:nvPr>
            <p:extLst>
              <p:ext uri="{D42A27DB-BD31-4B8C-83A1-F6EECF244321}">
                <p14:modId xmlns:p14="http://schemas.microsoft.com/office/powerpoint/2010/main" xmlns="" val="184740944"/>
              </p:ext>
            </p:extLst>
          </p:nvPr>
        </p:nvGraphicFramePr>
        <p:xfrm>
          <a:off x="746925" y="1807163"/>
          <a:ext cx="10737502" cy="4463008"/>
        </p:xfrm>
        <a:graphic>
          <a:graphicData uri="http://schemas.openxmlformats.org/drawingml/2006/table">
            <a:tbl>
              <a:tblPr firstRow="1" bandRow="1">
                <a:tableStyleId>{5940675A-B579-460E-94D1-54222C63F5DA}</a:tableStyleId>
              </a:tblPr>
              <a:tblGrid>
                <a:gridCol w="1033025"/>
                <a:gridCol w="1033025"/>
                <a:gridCol w="2684312"/>
                <a:gridCol w="5987140"/>
              </a:tblGrid>
              <a:tr h="412839">
                <a:tc gridSpan="2">
                  <a:txBody>
                    <a:bodyPr/>
                    <a:lstStyle/>
                    <a:p>
                      <a:pPr algn="ctr">
                        <a:lnSpc>
                          <a:spcPts val="2500"/>
                        </a:lnSpc>
                      </a:pPr>
                      <a:r>
                        <a:rPr lang="zh-CN" altLang="en-US" sz="2000" b="1" dirty="0" smtClean="0">
                          <a:latin typeface="黑体" pitchFamily="49" charset="-122"/>
                          <a:ea typeface="黑体" pitchFamily="49" charset="-122"/>
                          <a:cs typeface="Times New Roman" pitchFamily="18" charset="0"/>
                        </a:rPr>
                        <a:t>分类</a:t>
                      </a:r>
                      <a:endParaRPr lang="zh-CN" altLang="en-US" sz="2000" b="1" dirty="0">
                        <a:latin typeface="黑体" pitchFamily="49" charset="-122"/>
                        <a:ea typeface="黑体" pitchFamily="49" charset="-122"/>
                        <a:cs typeface="Times New Roman" pitchFamily="18" charset="0"/>
                      </a:endParaRPr>
                    </a:p>
                  </a:txBody>
                  <a:tcPr anchor="ctr">
                    <a:lnR w="12700" cap="flat" cmpd="sng" algn="ctr">
                      <a:solidFill>
                        <a:schemeClr val="tx1"/>
                      </a:solidFill>
                      <a:prstDash val="solid"/>
                      <a:round/>
                      <a:headEnd type="none" w="med" len="med"/>
                      <a:tailEnd type="none" w="med" len="med"/>
                    </a:lnR>
                    <a:solidFill>
                      <a:srgbClr val="01B0F0"/>
                    </a:solidFill>
                  </a:tcPr>
                </a:tc>
                <a:tc hMerge="1">
                  <a:txBody>
                    <a:bodyPr/>
                    <a:lstStyle/>
                    <a:p>
                      <a:endParaRPr lang="zh-CN" altLang="en-US"/>
                    </a:p>
                  </a:txBody>
                  <a:tcPr/>
                </a:tc>
                <a:tc>
                  <a:txBody>
                    <a:bodyPr/>
                    <a:lstStyle/>
                    <a:p>
                      <a:pPr algn="ctr">
                        <a:lnSpc>
                          <a:spcPts val="2500"/>
                        </a:lnSpc>
                      </a:pPr>
                      <a:r>
                        <a:rPr lang="zh-CN" altLang="en-US" sz="2000" b="1" dirty="0" smtClean="0">
                          <a:latin typeface="黑体" pitchFamily="49" charset="-122"/>
                          <a:ea typeface="黑体" pitchFamily="49" charset="-122"/>
                          <a:cs typeface="Times New Roman" pitchFamily="18" charset="0"/>
                        </a:rPr>
                        <a:t>仪器及名称</a:t>
                      </a:r>
                      <a:endParaRPr lang="zh-CN" altLang="en-US" sz="2000" b="1" dirty="0">
                        <a:latin typeface="黑体" pitchFamily="49" charset="-122"/>
                        <a:ea typeface="黑体" pitchFamily="49" charset="-122"/>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01B0F0"/>
                    </a:solidFill>
                  </a:tcPr>
                </a:tc>
                <a:tc>
                  <a:txBody>
                    <a:bodyPr/>
                    <a:lstStyle/>
                    <a:p>
                      <a:pPr algn="ctr">
                        <a:lnSpc>
                          <a:spcPts val="2500"/>
                        </a:lnSpc>
                      </a:pPr>
                      <a:r>
                        <a:rPr lang="zh-CN" altLang="en-US" sz="2000" b="1" dirty="0" smtClean="0">
                          <a:latin typeface="黑体" pitchFamily="49" charset="-122"/>
                          <a:ea typeface="黑体" pitchFamily="49" charset="-122"/>
                          <a:cs typeface="Times New Roman" pitchFamily="18" charset="0"/>
                        </a:rPr>
                        <a:t>用途及注意事项</a:t>
                      </a:r>
                      <a:endParaRPr lang="zh-CN" altLang="en-US" sz="2000" b="1" dirty="0">
                        <a:latin typeface="黑体" pitchFamily="49" charset="-122"/>
                        <a:ea typeface="黑体" pitchFamily="49" charset="-122"/>
                        <a:cs typeface="Times New Roman" pitchFamily="18" charset="0"/>
                      </a:endParaRPr>
                    </a:p>
                  </a:txBody>
                  <a:tcPr anchor="ctr">
                    <a:lnL w="12700" cap="flat" cmpd="sng" algn="ctr">
                      <a:solidFill>
                        <a:schemeClr val="tx1"/>
                      </a:solidFill>
                      <a:prstDash val="solid"/>
                      <a:round/>
                      <a:headEnd type="none" w="med" len="med"/>
                      <a:tailEnd type="none" w="med" len="med"/>
                    </a:lnL>
                    <a:solidFill>
                      <a:srgbClr val="01B0F0"/>
                    </a:solidFill>
                  </a:tcPr>
                </a:tc>
              </a:tr>
              <a:tr h="2101627">
                <a:tc rowSpan="2">
                  <a:txBody>
                    <a:bodyPr/>
                    <a:lstStyle/>
                    <a:p>
                      <a:pPr algn="ctr"/>
                      <a:r>
                        <a:rPr lang="zh-CN" altLang="en-US" sz="2000" b="1" dirty="0" smtClean="0">
                          <a:latin typeface="宋体" pitchFamily="2" charset="-122"/>
                          <a:ea typeface="宋体" pitchFamily="2" charset="-122"/>
                        </a:rPr>
                        <a:t>计量</a:t>
                      </a:r>
                      <a:endParaRPr lang="en-US" altLang="zh-CN" sz="2000" b="1" dirty="0" smtClean="0">
                        <a:latin typeface="宋体" pitchFamily="2" charset="-122"/>
                        <a:ea typeface="宋体" pitchFamily="2" charset="-122"/>
                      </a:endParaRPr>
                    </a:p>
                    <a:p>
                      <a:pPr algn="ctr"/>
                      <a:r>
                        <a:rPr lang="zh-CN" altLang="en-US" sz="2000" b="1" dirty="0" smtClean="0">
                          <a:latin typeface="宋体" pitchFamily="2" charset="-122"/>
                          <a:ea typeface="宋体" pitchFamily="2" charset="-122"/>
                        </a:rPr>
                        <a:t>容器</a:t>
                      </a:r>
                      <a:endParaRPr lang="zh-CN" altLang="en-US" sz="2000" b="1" dirty="0">
                        <a:latin typeface="宋体" pitchFamily="2" charset="-122"/>
                        <a:ea typeface="宋体" pitchFamily="2" charset="-122"/>
                      </a:endParaRPr>
                    </a:p>
                  </a:txBody>
                  <a:tcPr anchor="ctr">
                    <a:lnR w="12700" cap="flat" cmpd="sng" algn="ctr">
                      <a:solidFill>
                        <a:schemeClr val="tx1"/>
                      </a:solidFill>
                      <a:prstDash val="solid"/>
                      <a:round/>
                      <a:headEnd type="none" w="med" len="med"/>
                      <a:tailEnd type="none" w="med" len="med"/>
                    </a:lnR>
                  </a:tcPr>
                </a:tc>
                <a:tc>
                  <a:txBody>
                    <a:bodyPr/>
                    <a:lstStyle/>
                    <a:p>
                      <a:pPr algn="ctr"/>
                      <a:r>
                        <a:rPr lang="zh-CN" altLang="en-US" sz="2000" b="1" dirty="0" smtClean="0">
                          <a:latin typeface="宋体" pitchFamily="2" charset="-122"/>
                          <a:ea typeface="宋体" pitchFamily="2" charset="-122"/>
                        </a:rPr>
                        <a:t>称质量</a:t>
                      </a:r>
                      <a:endParaRPr lang="zh-CN" altLang="en-US" sz="2000" b="1" dirty="0">
                        <a:latin typeface="宋体" pitchFamily="2" charset="-122"/>
                        <a:ea typeface="宋体" pitchFamily="2"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a:txBody>
                    <a:bodyPr/>
                    <a:lstStyle/>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algn="ctr">
                        <a:lnSpc>
                          <a:spcPct val="150000"/>
                        </a:lnSpc>
                        <a:spcAft>
                          <a:spcPts val="0"/>
                        </a:spcAft>
                      </a:pPr>
                      <a:r>
                        <a:rPr lang="zh-CN" sz="2000" b="1" dirty="0">
                          <a:solidFill>
                            <a:srgbClr val="000000"/>
                          </a:solidFill>
                          <a:effectLst/>
                          <a:latin typeface="宋体" pitchFamily="2" charset="-122"/>
                          <a:ea typeface="宋体" pitchFamily="2" charset="-122"/>
                          <a:cs typeface="Times New Roman"/>
                        </a:rPr>
                        <a:t>用于称量固体物质的</a:t>
                      </a:r>
                      <a:r>
                        <a:rPr lang="zh-CN" sz="2000" b="1" dirty="0" smtClean="0">
                          <a:solidFill>
                            <a:srgbClr val="000000"/>
                          </a:solidFill>
                          <a:effectLst/>
                          <a:latin typeface="宋体" pitchFamily="2" charset="-122"/>
                          <a:ea typeface="宋体" pitchFamily="2" charset="-122"/>
                          <a:cs typeface="Times New Roman"/>
                        </a:rPr>
                        <a:t>质量</a:t>
                      </a:r>
                      <a:r>
                        <a:rPr lang="zh-CN" altLang="en-US" sz="2000" b="1" dirty="0" smtClean="0">
                          <a:solidFill>
                            <a:srgbClr val="000000"/>
                          </a:solidFill>
                          <a:effectLst/>
                          <a:latin typeface="宋体" pitchFamily="2" charset="-122"/>
                          <a:ea typeface="宋体" pitchFamily="2" charset="-122"/>
                          <a:cs typeface="Times New Roman"/>
                        </a:rPr>
                        <a:t>；</a:t>
                      </a:r>
                      <a:endParaRPr lang="en-US" altLang="zh-CN" sz="2000" b="1" dirty="0" smtClean="0">
                        <a:solidFill>
                          <a:srgbClr val="000000"/>
                        </a:solidFill>
                        <a:effectLst/>
                        <a:latin typeface="宋体" pitchFamily="2" charset="-122"/>
                        <a:ea typeface="宋体" pitchFamily="2" charset="-122"/>
                        <a:cs typeface="Times New Roman"/>
                      </a:endParaRPr>
                    </a:p>
                    <a:p>
                      <a:pPr algn="ctr">
                        <a:lnSpc>
                          <a:spcPct val="150000"/>
                        </a:lnSpc>
                        <a:spcAft>
                          <a:spcPts val="0"/>
                        </a:spcAft>
                      </a:pPr>
                      <a:r>
                        <a:rPr lang="zh-CN" sz="2000" b="1" dirty="0" smtClean="0">
                          <a:solidFill>
                            <a:srgbClr val="000000"/>
                          </a:solidFill>
                          <a:effectLst/>
                          <a:latin typeface="宋体" pitchFamily="2" charset="-122"/>
                          <a:ea typeface="宋体" pitchFamily="2" charset="-122"/>
                          <a:cs typeface="Times New Roman"/>
                        </a:rPr>
                        <a:t>称量</a:t>
                      </a:r>
                      <a:r>
                        <a:rPr lang="zh-CN" sz="2000" b="1" dirty="0">
                          <a:solidFill>
                            <a:srgbClr val="000000"/>
                          </a:solidFill>
                          <a:effectLst/>
                          <a:latin typeface="宋体" pitchFamily="2" charset="-122"/>
                          <a:ea typeface="宋体" pitchFamily="2" charset="-122"/>
                          <a:cs typeface="Times New Roman"/>
                        </a:rPr>
                        <a:t>前游码</a:t>
                      </a:r>
                      <a:r>
                        <a:rPr lang="zh-CN" sz="2000" b="1" dirty="0" smtClean="0">
                          <a:solidFill>
                            <a:srgbClr val="000000"/>
                          </a:solidFill>
                          <a:effectLst/>
                          <a:latin typeface="宋体" pitchFamily="2" charset="-122"/>
                          <a:ea typeface="宋体" pitchFamily="2" charset="-122"/>
                          <a:cs typeface="Times New Roman"/>
                        </a:rPr>
                        <a:t>归零</a:t>
                      </a:r>
                      <a:r>
                        <a:rPr lang="zh-CN" altLang="en-US" sz="2000" b="1" dirty="0" smtClean="0">
                          <a:solidFill>
                            <a:srgbClr val="000000"/>
                          </a:solidFill>
                          <a:effectLst/>
                          <a:latin typeface="宋体" pitchFamily="2" charset="-122"/>
                          <a:ea typeface="宋体" pitchFamily="2" charset="-122"/>
                          <a:cs typeface="Times New Roman"/>
                        </a:rPr>
                        <a:t>，</a:t>
                      </a:r>
                      <a:r>
                        <a:rPr lang="zh-CN" sz="2000" b="1" dirty="0" smtClean="0">
                          <a:solidFill>
                            <a:srgbClr val="000000"/>
                          </a:solidFill>
                          <a:effectLst/>
                          <a:latin typeface="宋体" pitchFamily="2" charset="-122"/>
                          <a:ea typeface="宋体" pitchFamily="2" charset="-122"/>
                          <a:cs typeface="Times New Roman"/>
                        </a:rPr>
                        <a:t>再</a:t>
                      </a:r>
                      <a:r>
                        <a:rPr lang="zh-CN" sz="2000" b="1" dirty="0">
                          <a:solidFill>
                            <a:srgbClr val="000000"/>
                          </a:solidFill>
                          <a:effectLst/>
                          <a:latin typeface="宋体" pitchFamily="2" charset="-122"/>
                          <a:ea typeface="宋体" pitchFamily="2" charset="-122"/>
                          <a:cs typeface="Times New Roman"/>
                        </a:rPr>
                        <a:t>调节天平</a:t>
                      </a:r>
                      <a:r>
                        <a:rPr lang="zh-CN" sz="2000" b="1" dirty="0" smtClean="0">
                          <a:solidFill>
                            <a:srgbClr val="000000"/>
                          </a:solidFill>
                          <a:effectLst/>
                          <a:latin typeface="宋体" pitchFamily="2" charset="-122"/>
                          <a:ea typeface="宋体" pitchFamily="2" charset="-122"/>
                          <a:cs typeface="Times New Roman"/>
                        </a:rPr>
                        <a:t>平衡</a:t>
                      </a:r>
                      <a:r>
                        <a:rPr lang="zh-CN" altLang="en-US" sz="2000" b="1" dirty="0" smtClean="0">
                          <a:solidFill>
                            <a:srgbClr val="000000"/>
                          </a:solidFill>
                          <a:effectLst/>
                          <a:latin typeface="宋体" pitchFamily="2" charset="-122"/>
                          <a:ea typeface="宋体" pitchFamily="2" charset="-122"/>
                          <a:cs typeface="Times New Roman"/>
                        </a:rPr>
                        <a:t>；</a:t>
                      </a:r>
                      <a:endParaRPr lang="en-US" altLang="zh-CN" sz="2000" b="1" dirty="0" smtClean="0">
                        <a:solidFill>
                          <a:srgbClr val="000000"/>
                        </a:solidFill>
                        <a:effectLst/>
                        <a:latin typeface="宋体" pitchFamily="2" charset="-122"/>
                        <a:ea typeface="宋体" pitchFamily="2" charset="-122"/>
                        <a:cs typeface="Times New Roman"/>
                      </a:endParaRPr>
                    </a:p>
                    <a:p>
                      <a:pPr algn="ctr">
                        <a:lnSpc>
                          <a:spcPct val="150000"/>
                        </a:lnSpc>
                        <a:spcAft>
                          <a:spcPts val="0"/>
                        </a:spcAft>
                      </a:pPr>
                      <a:r>
                        <a:rPr lang="zh-CN" sz="2000" b="1" dirty="0" smtClean="0">
                          <a:solidFill>
                            <a:srgbClr val="000000"/>
                          </a:solidFill>
                          <a:effectLst/>
                          <a:latin typeface="宋体" pitchFamily="2" charset="-122"/>
                          <a:ea typeface="宋体" pitchFamily="2" charset="-122"/>
                          <a:cs typeface="Times New Roman"/>
                        </a:rPr>
                        <a:t>称量</a:t>
                      </a:r>
                      <a:r>
                        <a:rPr lang="zh-CN" sz="2000" b="1" dirty="0">
                          <a:solidFill>
                            <a:srgbClr val="000000"/>
                          </a:solidFill>
                          <a:effectLst/>
                          <a:latin typeface="宋体" pitchFamily="2" charset="-122"/>
                          <a:ea typeface="宋体" pitchFamily="2" charset="-122"/>
                          <a:cs typeface="Times New Roman"/>
                        </a:rPr>
                        <a:t>时注意“左物右码”</a:t>
                      </a:r>
                    </a:p>
                  </a:txBody>
                  <a:tcPr marL="66675" marR="66675" marT="0" marB="0" anchor="ctr">
                    <a:lnL w="12700" cap="flat" cmpd="sng" algn="ctr">
                      <a:solidFill>
                        <a:schemeClr val="tx1"/>
                      </a:solidFill>
                      <a:prstDash val="solid"/>
                      <a:round/>
                      <a:headEnd type="none" w="med" len="med"/>
                      <a:tailEnd type="none" w="med" len="med"/>
                    </a:lnL>
                  </a:tcPr>
                </a:tc>
              </a:tr>
              <a:tr h="1948542">
                <a:tc vMerge="1">
                  <a:txBody>
                    <a:bodyPr/>
                    <a:lstStyle/>
                    <a:p>
                      <a:endParaRPr lang="zh-CN" altLang="en-US" dirty="0"/>
                    </a:p>
                  </a:txBody>
                  <a:tcPr anchor="ctr">
                    <a:lnR w="12700" cap="flat" cmpd="sng" algn="ctr">
                      <a:solidFill>
                        <a:schemeClr val="tx1"/>
                      </a:solidFill>
                      <a:prstDash val="solid"/>
                      <a:round/>
                      <a:headEnd type="none" w="med" len="med"/>
                      <a:tailEnd type="none" w="med" len="med"/>
                    </a:lnR>
                  </a:tcPr>
                </a:tc>
                <a:tc>
                  <a:txBody>
                    <a:bodyPr/>
                    <a:lstStyle/>
                    <a:p>
                      <a:pPr algn="ctr"/>
                      <a:r>
                        <a:rPr lang="zh-CN" altLang="en-US" sz="2000" b="1" dirty="0" smtClean="0">
                          <a:latin typeface="宋体" pitchFamily="2" charset="-122"/>
                          <a:ea typeface="宋体" pitchFamily="2" charset="-122"/>
                        </a:rPr>
                        <a:t>量体积</a:t>
                      </a:r>
                      <a:endParaRPr lang="zh-CN" altLang="en-US" sz="2000" b="1" dirty="0">
                        <a:latin typeface="宋体" pitchFamily="2" charset="-122"/>
                        <a:ea typeface="宋体" pitchFamily="2"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c>
                  <a:txBody>
                    <a:bodyPr/>
                    <a:lstStyle/>
                    <a:p>
                      <a:endParaRPr lang="en-US" altLang="zh-CN" dirty="0" smtClean="0"/>
                    </a:p>
                    <a:p>
                      <a:endParaRPr lang="en-US" altLang="zh-CN" dirty="0" smtClean="0"/>
                    </a:p>
                    <a:p>
                      <a:endParaRPr lang="en-US" altLang="zh-CN" dirty="0" smtClean="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algn="ctr">
                        <a:lnSpc>
                          <a:spcPct val="100000"/>
                        </a:lnSpc>
                        <a:spcAft>
                          <a:spcPts val="0"/>
                        </a:spcAft>
                      </a:pPr>
                      <a:r>
                        <a:rPr lang="zh-CN" sz="2000" b="1" dirty="0">
                          <a:solidFill>
                            <a:srgbClr val="000000"/>
                          </a:solidFill>
                          <a:effectLst/>
                          <a:latin typeface="宋体" pitchFamily="2" charset="-122"/>
                          <a:ea typeface="宋体" pitchFamily="2" charset="-122"/>
                          <a:cs typeface="Times New Roman"/>
                        </a:rPr>
                        <a:t>用于量取一定体积的</a:t>
                      </a:r>
                      <a:r>
                        <a:rPr lang="zh-CN" sz="2000" b="1" dirty="0" smtClean="0">
                          <a:solidFill>
                            <a:srgbClr val="000000"/>
                          </a:solidFill>
                          <a:effectLst/>
                          <a:latin typeface="宋体" pitchFamily="2" charset="-122"/>
                          <a:ea typeface="宋体" pitchFamily="2" charset="-122"/>
                          <a:cs typeface="Times New Roman"/>
                        </a:rPr>
                        <a:t>液体</a:t>
                      </a:r>
                      <a:r>
                        <a:rPr lang="zh-CN" altLang="en-US" sz="2000" b="1" dirty="0" smtClean="0">
                          <a:solidFill>
                            <a:srgbClr val="000000"/>
                          </a:solidFill>
                          <a:effectLst/>
                          <a:latin typeface="宋体" pitchFamily="2" charset="-122"/>
                          <a:ea typeface="宋体" pitchFamily="2" charset="-122"/>
                          <a:cs typeface="Times New Roman"/>
                        </a:rPr>
                        <a:t>，</a:t>
                      </a:r>
                      <a:r>
                        <a:rPr lang="zh-CN" sz="2000" b="1" dirty="0" smtClean="0">
                          <a:solidFill>
                            <a:srgbClr val="000000"/>
                          </a:solidFill>
                          <a:effectLst/>
                          <a:latin typeface="宋体" pitchFamily="2" charset="-122"/>
                          <a:ea typeface="宋体" pitchFamily="2" charset="-122"/>
                          <a:cs typeface="Times New Roman"/>
                        </a:rPr>
                        <a:t>不能</a:t>
                      </a:r>
                      <a:r>
                        <a:rPr lang="zh-CN" sz="2000" b="1" dirty="0">
                          <a:solidFill>
                            <a:srgbClr val="000000"/>
                          </a:solidFill>
                          <a:effectLst/>
                          <a:latin typeface="宋体" pitchFamily="2" charset="-122"/>
                          <a:ea typeface="宋体" pitchFamily="2" charset="-122"/>
                          <a:cs typeface="Times New Roman"/>
                        </a:rPr>
                        <a:t>用作反应容器</a:t>
                      </a:r>
                    </a:p>
                  </a:txBody>
                  <a:tcPr marL="66675" marR="66675" marT="0" marB="0" anchor="ctr">
                    <a:lnL w="12700" cap="flat" cmpd="sng" algn="ctr">
                      <a:solidFill>
                        <a:schemeClr val="tx1"/>
                      </a:solidFill>
                      <a:prstDash val="solid"/>
                      <a:round/>
                      <a:headEnd type="none" w="med" len="med"/>
                      <a:tailEnd type="none" w="med" len="med"/>
                    </a:lnL>
                  </a:tcPr>
                </a:tc>
              </a:tr>
            </a:tbl>
          </a:graphicData>
        </a:graphic>
      </p:graphicFrame>
      <p:sp>
        <p:nvSpPr>
          <p:cNvPr id="18" name="TextBox 17"/>
          <p:cNvSpPr txBox="1"/>
          <p:nvPr/>
        </p:nvSpPr>
        <p:spPr>
          <a:xfrm>
            <a:off x="3429000" y="3928343"/>
            <a:ext cx="1654629" cy="369332"/>
          </a:xfrm>
          <a:prstGeom prst="rect">
            <a:avLst/>
          </a:prstGeom>
          <a:noFill/>
        </p:spPr>
        <p:txBody>
          <a:bodyPr wrap="square" rtlCol="0">
            <a:spAutoFit/>
          </a:bodyPr>
          <a:lstStyle/>
          <a:p>
            <a:r>
              <a:rPr lang="en-US" altLang="zh-CN" dirty="0" smtClean="0"/>
              <a:t>______________</a:t>
            </a:r>
            <a:endParaRPr lang="zh-CN" altLang="en-US" dirty="0"/>
          </a:p>
        </p:txBody>
      </p:sp>
      <p:sp>
        <p:nvSpPr>
          <p:cNvPr id="25" name="TextBox 24"/>
          <p:cNvSpPr txBox="1"/>
          <p:nvPr/>
        </p:nvSpPr>
        <p:spPr>
          <a:xfrm>
            <a:off x="3597370" y="3864671"/>
            <a:ext cx="1224822" cy="400110"/>
          </a:xfrm>
          <a:prstGeom prst="rect">
            <a:avLst/>
          </a:prstGeom>
          <a:noFill/>
        </p:spPr>
        <p:txBody>
          <a:bodyPr wrap="square" rtlCol="0">
            <a:spAutoFit/>
          </a:bodyPr>
          <a:lstStyle/>
          <a:p>
            <a:r>
              <a:rPr lang="zh-CN" altLang="en-US" sz="2000" b="1" dirty="0" smtClean="0">
                <a:solidFill>
                  <a:srgbClr val="FF0000"/>
                </a:solidFill>
                <a:latin typeface="宋体" pitchFamily="2" charset="-122"/>
                <a:ea typeface="宋体" pitchFamily="2" charset="-122"/>
              </a:rPr>
              <a:t>托盘天平</a:t>
            </a:r>
            <a:endParaRPr lang="zh-CN" altLang="en-US" sz="2000" b="1" dirty="0">
              <a:solidFill>
                <a:srgbClr val="FF0000"/>
              </a:solidFill>
              <a:latin typeface="宋体" pitchFamily="2" charset="-122"/>
              <a:ea typeface="宋体" pitchFamily="2" charset="-122"/>
            </a:endParaRPr>
          </a:p>
        </p:txBody>
      </p:sp>
      <p:sp>
        <p:nvSpPr>
          <p:cNvPr id="2" name="TextBox 1"/>
          <p:cNvSpPr txBox="1"/>
          <p:nvPr/>
        </p:nvSpPr>
        <p:spPr>
          <a:xfrm>
            <a:off x="10744201" y="1423364"/>
            <a:ext cx="884665" cy="400110"/>
          </a:xfrm>
          <a:prstGeom prst="rect">
            <a:avLst/>
          </a:prstGeom>
          <a:noFill/>
        </p:spPr>
        <p:txBody>
          <a:bodyPr wrap="square" rtlCol="0">
            <a:spAutoFit/>
          </a:bodyPr>
          <a:lstStyle/>
          <a:p>
            <a:r>
              <a:rPr lang="zh-CN" altLang="en-US" sz="2000" b="1" dirty="0">
                <a:latin typeface="宋体" pitchFamily="2" charset="-122"/>
                <a:ea typeface="宋体" pitchFamily="2" charset="-122"/>
              </a:rPr>
              <a:t>续表</a:t>
            </a:r>
          </a:p>
        </p:txBody>
      </p:sp>
      <p:sp>
        <p:nvSpPr>
          <p:cNvPr id="32" name="TextBox 31"/>
          <p:cNvSpPr txBox="1"/>
          <p:nvPr/>
        </p:nvSpPr>
        <p:spPr>
          <a:xfrm>
            <a:off x="3821082" y="5741347"/>
            <a:ext cx="777398" cy="400110"/>
          </a:xfrm>
          <a:prstGeom prst="rect">
            <a:avLst/>
          </a:prstGeom>
          <a:noFill/>
        </p:spPr>
        <p:txBody>
          <a:bodyPr wrap="square" rtlCol="0">
            <a:spAutoFit/>
          </a:bodyPr>
          <a:lstStyle/>
          <a:p>
            <a:r>
              <a:rPr lang="zh-CN" altLang="en-US" sz="2000" b="1" dirty="0">
                <a:solidFill>
                  <a:srgbClr val="FF0000"/>
                </a:solidFill>
                <a:latin typeface="宋体" pitchFamily="2" charset="-122"/>
                <a:ea typeface="宋体" pitchFamily="2" charset="-122"/>
              </a:rPr>
              <a:t>量筒</a:t>
            </a:r>
          </a:p>
        </p:txBody>
      </p:sp>
      <p:sp>
        <p:nvSpPr>
          <p:cNvPr id="33" name="TextBox 32"/>
          <p:cNvSpPr txBox="1"/>
          <p:nvPr/>
        </p:nvSpPr>
        <p:spPr>
          <a:xfrm>
            <a:off x="3434506" y="5830255"/>
            <a:ext cx="1468814" cy="369332"/>
          </a:xfrm>
          <a:prstGeom prst="rect">
            <a:avLst/>
          </a:prstGeom>
          <a:noFill/>
        </p:spPr>
        <p:txBody>
          <a:bodyPr wrap="square" rtlCol="0">
            <a:spAutoFit/>
          </a:bodyPr>
          <a:lstStyle/>
          <a:p>
            <a:r>
              <a:rPr lang="en-US" altLang="zh-CN" dirty="0" smtClean="0"/>
              <a:t>_____________</a:t>
            </a:r>
            <a:endParaRPr lang="zh-CN" altLang="en-US" dirty="0"/>
          </a:p>
        </p:txBody>
      </p:sp>
      <p:pic>
        <p:nvPicPr>
          <p:cNvPr id="29" name="11828.eps"/>
          <p:cNvPicPr/>
          <p:nvPr/>
        </p:nvPicPr>
        <p:blipFill>
          <a:blip r:embed="rId4"/>
          <a:stretch>
            <a:fillRect/>
          </a:stretch>
        </p:blipFill>
        <p:spPr>
          <a:xfrm>
            <a:off x="3249207" y="2452938"/>
            <a:ext cx="1921149" cy="1290720"/>
          </a:xfrm>
          <a:prstGeom prst="rect">
            <a:avLst/>
          </a:prstGeom>
        </p:spPr>
      </p:pic>
      <p:pic>
        <p:nvPicPr>
          <p:cNvPr id="30" name="11829.eps"/>
          <p:cNvPicPr/>
          <p:nvPr/>
        </p:nvPicPr>
        <p:blipFill>
          <a:blip r:embed="rId5"/>
          <a:stretch>
            <a:fillRect/>
          </a:stretch>
        </p:blipFill>
        <p:spPr>
          <a:xfrm>
            <a:off x="4005943" y="4502829"/>
            <a:ext cx="304168" cy="1201284"/>
          </a:xfrm>
          <a:prstGeom prst="rect">
            <a:avLst/>
          </a:prstGeom>
        </p:spPr>
      </p:pic>
    </p:spTree>
    <p:extLst>
      <p:ext uri="{BB962C8B-B14F-4D97-AF65-F5344CB8AC3E}">
        <p14:creationId xmlns:p14="http://schemas.microsoft.com/office/powerpoint/2010/main" xmlns="" val="4894289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randombar(horizontal)">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32"/>
                                        </p:tgtEl>
                                        <p:attrNameLst>
                                          <p:attrName>style.visibility</p:attrName>
                                        </p:attrNameLst>
                                      </p:cBhvr>
                                      <p:to>
                                        <p:strVal val="visible"/>
                                      </p:to>
                                    </p:set>
                                    <p:animEffect transition="in" filter="randombar(horizontal)">
                                      <p:cBhvr>
                                        <p:cTn id="12"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32"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8071557" y="824822"/>
            <a:ext cx="1746910" cy="457900"/>
            <a:chOff x="8480182" y="1575737"/>
            <a:chExt cx="1678579" cy="520692"/>
          </a:xfrm>
        </p:grpSpPr>
        <p:sp>
          <p:nvSpPr>
            <p:cNvPr id="7" name="圆角矩形 6"/>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文本框 2">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20" name="TextBox 19"/>
          <p:cNvSpPr txBox="1"/>
          <p:nvPr/>
        </p:nvSpPr>
        <p:spPr>
          <a:xfrm>
            <a:off x="1195754" y="2790092"/>
            <a:ext cx="184731" cy="369332"/>
          </a:xfrm>
          <a:prstGeom prst="rect">
            <a:avLst/>
          </a:prstGeom>
          <a:noFill/>
        </p:spPr>
        <p:txBody>
          <a:bodyPr wrap="none" rtlCol="0">
            <a:spAutoFit/>
          </a:bodyPr>
          <a:lstStyle/>
          <a:p>
            <a:endParaRPr lang="zh-CN" altLang="en-US" dirty="0"/>
          </a:p>
        </p:txBody>
      </p:sp>
      <p:sp>
        <p:nvSpPr>
          <p:cNvPr id="21" name="TextBox 20"/>
          <p:cNvSpPr txBox="1"/>
          <p:nvPr/>
        </p:nvSpPr>
        <p:spPr>
          <a:xfrm>
            <a:off x="855785" y="2696308"/>
            <a:ext cx="184731" cy="369332"/>
          </a:xfrm>
          <a:prstGeom prst="rect">
            <a:avLst/>
          </a:prstGeom>
          <a:noFill/>
        </p:spPr>
        <p:txBody>
          <a:bodyPr wrap="none" rtlCol="0">
            <a:spAutoFit/>
          </a:bodyPr>
          <a:lstStyle/>
          <a:p>
            <a:endParaRPr lang="zh-CN" altLang="en-US" dirty="0"/>
          </a:p>
        </p:txBody>
      </p:sp>
      <p:graphicFrame>
        <p:nvGraphicFramePr>
          <p:cNvPr id="23" name="表格 22"/>
          <p:cNvGraphicFramePr>
            <a:graphicFrameLocks noGrp="1"/>
          </p:cNvGraphicFramePr>
          <p:nvPr>
            <p:extLst>
              <p:ext uri="{D42A27DB-BD31-4B8C-83A1-F6EECF244321}">
                <p14:modId xmlns:p14="http://schemas.microsoft.com/office/powerpoint/2010/main" xmlns="" val="117911055"/>
              </p:ext>
            </p:extLst>
          </p:nvPr>
        </p:nvGraphicFramePr>
        <p:xfrm>
          <a:off x="746925" y="1807163"/>
          <a:ext cx="10737502" cy="4656774"/>
        </p:xfrm>
        <a:graphic>
          <a:graphicData uri="http://schemas.openxmlformats.org/drawingml/2006/table">
            <a:tbl>
              <a:tblPr firstRow="1" bandRow="1">
                <a:tableStyleId>{5940675A-B579-460E-94D1-54222C63F5DA}</a:tableStyleId>
              </a:tblPr>
              <a:tblGrid>
                <a:gridCol w="2066050"/>
                <a:gridCol w="2684312"/>
                <a:gridCol w="5987140"/>
              </a:tblGrid>
              <a:tr h="412839">
                <a:tc>
                  <a:txBody>
                    <a:bodyPr/>
                    <a:lstStyle/>
                    <a:p>
                      <a:pPr algn="ctr">
                        <a:lnSpc>
                          <a:spcPts val="2500"/>
                        </a:lnSpc>
                      </a:pPr>
                      <a:r>
                        <a:rPr lang="zh-CN" altLang="en-US" sz="2000" b="1" dirty="0" smtClean="0">
                          <a:latin typeface="黑体" pitchFamily="49" charset="-122"/>
                          <a:ea typeface="黑体" pitchFamily="49" charset="-122"/>
                          <a:cs typeface="Times New Roman" pitchFamily="18" charset="0"/>
                        </a:rPr>
                        <a:t>分类</a:t>
                      </a:r>
                      <a:endParaRPr lang="zh-CN" altLang="en-US" sz="2000" b="1" dirty="0">
                        <a:latin typeface="黑体" pitchFamily="49" charset="-122"/>
                        <a:ea typeface="黑体" pitchFamily="49" charset="-122"/>
                        <a:cs typeface="Times New Roman" pitchFamily="18" charset="0"/>
                      </a:endParaRPr>
                    </a:p>
                  </a:txBody>
                  <a:tcPr anchor="ctr">
                    <a:lnR w="12700" cap="flat" cmpd="sng" algn="ctr">
                      <a:solidFill>
                        <a:schemeClr val="tx1"/>
                      </a:solidFill>
                      <a:prstDash val="solid"/>
                      <a:round/>
                      <a:headEnd type="none" w="med" len="med"/>
                      <a:tailEnd type="none" w="med" len="med"/>
                    </a:lnR>
                    <a:solidFill>
                      <a:srgbClr val="01B0F0"/>
                    </a:solidFill>
                  </a:tcPr>
                </a:tc>
                <a:tc>
                  <a:txBody>
                    <a:bodyPr/>
                    <a:lstStyle/>
                    <a:p>
                      <a:pPr algn="ctr">
                        <a:lnSpc>
                          <a:spcPts val="2500"/>
                        </a:lnSpc>
                      </a:pPr>
                      <a:r>
                        <a:rPr lang="zh-CN" altLang="en-US" sz="2000" b="1" dirty="0" smtClean="0">
                          <a:latin typeface="黑体" pitchFamily="49" charset="-122"/>
                          <a:ea typeface="黑体" pitchFamily="49" charset="-122"/>
                          <a:cs typeface="Times New Roman" pitchFamily="18" charset="0"/>
                        </a:rPr>
                        <a:t>仪器及名称</a:t>
                      </a:r>
                      <a:endParaRPr lang="zh-CN" altLang="en-US" sz="2000" b="1" dirty="0">
                        <a:latin typeface="黑体" pitchFamily="49" charset="-122"/>
                        <a:ea typeface="黑体" pitchFamily="49" charset="-122"/>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01B0F0"/>
                    </a:solidFill>
                  </a:tcPr>
                </a:tc>
                <a:tc>
                  <a:txBody>
                    <a:bodyPr/>
                    <a:lstStyle/>
                    <a:p>
                      <a:pPr algn="ctr">
                        <a:lnSpc>
                          <a:spcPts val="2500"/>
                        </a:lnSpc>
                      </a:pPr>
                      <a:r>
                        <a:rPr lang="zh-CN" altLang="en-US" sz="2000" b="1" dirty="0" smtClean="0">
                          <a:latin typeface="黑体" pitchFamily="49" charset="-122"/>
                          <a:ea typeface="黑体" pitchFamily="49" charset="-122"/>
                          <a:cs typeface="Times New Roman" pitchFamily="18" charset="0"/>
                        </a:rPr>
                        <a:t>用途及注意事项</a:t>
                      </a:r>
                      <a:endParaRPr lang="zh-CN" altLang="en-US" sz="2000" b="1" dirty="0">
                        <a:latin typeface="黑体" pitchFamily="49" charset="-122"/>
                        <a:ea typeface="黑体" pitchFamily="49" charset="-122"/>
                        <a:cs typeface="Times New Roman" pitchFamily="18" charset="0"/>
                      </a:endParaRPr>
                    </a:p>
                  </a:txBody>
                  <a:tcPr anchor="ctr">
                    <a:lnL w="12700" cap="flat" cmpd="sng" algn="ctr">
                      <a:solidFill>
                        <a:schemeClr val="tx1"/>
                      </a:solidFill>
                      <a:prstDash val="solid"/>
                      <a:round/>
                      <a:headEnd type="none" w="med" len="med"/>
                      <a:tailEnd type="none" w="med" len="med"/>
                    </a:lnL>
                    <a:solidFill>
                      <a:srgbClr val="01B0F0"/>
                    </a:solidFill>
                  </a:tcPr>
                </a:tc>
              </a:tr>
              <a:tr h="1317855">
                <a:tc>
                  <a:txBody>
                    <a:bodyPr/>
                    <a:lstStyle/>
                    <a:p>
                      <a:pPr algn="ctr"/>
                      <a:r>
                        <a:rPr lang="zh-CN" altLang="en-US" sz="2000" b="1" dirty="0" smtClean="0">
                          <a:latin typeface="宋体" pitchFamily="2" charset="-122"/>
                          <a:ea typeface="宋体" pitchFamily="2" charset="-122"/>
                        </a:rPr>
                        <a:t>分离物质的仪器</a:t>
                      </a:r>
                      <a:endParaRPr lang="zh-CN" altLang="en-US" sz="2000" b="1" dirty="0">
                        <a:latin typeface="宋体" pitchFamily="2" charset="-122"/>
                        <a:ea typeface="宋体" pitchFamily="2" charset="-122"/>
                      </a:endParaRPr>
                    </a:p>
                  </a:txBody>
                  <a:tcPr anchor="ct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a:txBody>
                    <a:bodyPr/>
                    <a:lstStyle/>
                    <a:p>
                      <a:endParaRPr lang="en-US" altLang="zh-CN" dirty="0" smtClean="0"/>
                    </a:p>
                    <a:p>
                      <a:endParaRPr lang="en-US" altLang="zh-CN" dirty="0" smtClean="0"/>
                    </a:p>
                    <a:p>
                      <a:endParaRPr lang="en-US" altLang="zh-CN" dirty="0" smtClean="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algn="ctr">
                        <a:lnSpc>
                          <a:spcPct val="100000"/>
                        </a:lnSpc>
                        <a:spcAft>
                          <a:spcPts val="0"/>
                        </a:spcAft>
                      </a:pPr>
                      <a:r>
                        <a:rPr lang="zh-CN" sz="2000" b="1" dirty="0">
                          <a:solidFill>
                            <a:srgbClr val="000000"/>
                          </a:solidFill>
                          <a:effectLst/>
                          <a:latin typeface="宋体" pitchFamily="2" charset="-122"/>
                          <a:ea typeface="宋体" pitchFamily="2" charset="-122"/>
                          <a:cs typeface="Times New Roman"/>
                        </a:rPr>
                        <a:t>用于过滤、分离固体和液体</a:t>
                      </a:r>
                    </a:p>
                  </a:txBody>
                  <a:tcPr marL="66675" marR="66675" marT="0" marB="0" anchor="ctr">
                    <a:lnL w="12700" cap="flat" cmpd="sng" algn="ctr">
                      <a:solidFill>
                        <a:schemeClr val="tx1"/>
                      </a:solidFill>
                      <a:prstDash val="solid"/>
                      <a:round/>
                      <a:headEnd type="none" w="med" len="med"/>
                      <a:tailEnd type="none" w="med" len="med"/>
                    </a:lnL>
                  </a:tcPr>
                </a:tc>
              </a:tr>
              <a:tr h="974271">
                <a:tc rowSpan="2">
                  <a:txBody>
                    <a:bodyPr/>
                    <a:lstStyle/>
                    <a:p>
                      <a:pPr algn="ctr"/>
                      <a:r>
                        <a:rPr lang="zh-CN" altLang="en-US" sz="2000" b="1" dirty="0" smtClean="0">
                          <a:latin typeface="宋体" pitchFamily="2" charset="-122"/>
                          <a:ea typeface="宋体" pitchFamily="2" charset="-122"/>
                        </a:rPr>
                        <a:t>注入液体的仪器</a:t>
                      </a:r>
                      <a:endParaRPr lang="zh-CN" altLang="en-US" sz="2000" b="1" dirty="0">
                        <a:latin typeface="宋体" pitchFamily="2" charset="-122"/>
                        <a:ea typeface="宋体" pitchFamily="2" charset="-122"/>
                      </a:endParaRPr>
                    </a:p>
                    <a:p>
                      <a:pPr algn="ctr"/>
                      <a:endParaRPr lang="zh-CN" altLang="en-US" sz="2000" b="1" dirty="0">
                        <a:latin typeface="宋体" pitchFamily="2" charset="-122"/>
                        <a:ea typeface="宋体" pitchFamily="2" charset="-122"/>
                      </a:endParaRPr>
                    </a:p>
                  </a:txBody>
                  <a:tcPr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c>
                  <a:txBody>
                    <a:bodyPr/>
                    <a:lstStyle/>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algn="ctr">
                        <a:lnSpc>
                          <a:spcPct val="100000"/>
                        </a:lnSpc>
                        <a:spcAft>
                          <a:spcPts val="0"/>
                        </a:spcAft>
                      </a:pPr>
                      <a:r>
                        <a:rPr lang="zh-CN" sz="2000" b="1" dirty="0">
                          <a:solidFill>
                            <a:srgbClr val="000000"/>
                          </a:solidFill>
                          <a:effectLst/>
                          <a:latin typeface="宋体" pitchFamily="2" charset="-122"/>
                          <a:ea typeface="宋体" pitchFamily="2" charset="-122"/>
                          <a:cs typeface="Times New Roman"/>
                        </a:rPr>
                        <a:t>用于向反应容器中注入</a:t>
                      </a:r>
                      <a:r>
                        <a:rPr lang="zh-CN" sz="2000" b="1" dirty="0" smtClean="0">
                          <a:solidFill>
                            <a:srgbClr val="000000"/>
                          </a:solidFill>
                          <a:effectLst/>
                          <a:latin typeface="宋体" pitchFamily="2" charset="-122"/>
                          <a:ea typeface="宋体" pitchFamily="2" charset="-122"/>
                          <a:cs typeface="Times New Roman"/>
                        </a:rPr>
                        <a:t>液体</a:t>
                      </a:r>
                      <a:r>
                        <a:rPr lang="zh-CN" altLang="en-US" sz="2000" b="1" dirty="0" smtClean="0">
                          <a:solidFill>
                            <a:srgbClr val="000000"/>
                          </a:solidFill>
                          <a:effectLst/>
                          <a:latin typeface="宋体" pitchFamily="2" charset="-122"/>
                          <a:ea typeface="宋体" pitchFamily="2" charset="-122"/>
                          <a:cs typeface="Times New Roman"/>
                        </a:rPr>
                        <a:t>，</a:t>
                      </a:r>
                      <a:r>
                        <a:rPr lang="zh-CN" sz="2000" b="1" dirty="0" smtClean="0">
                          <a:solidFill>
                            <a:srgbClr val="000000"/>
                          </a:solidFill>
                          <a:effectLst/>
                          <a:latin typeface="宋体" pitchFamily="2" charset="-122"/>
                          <a:ea typeface="宋体" pitchFamily="2" charset="-122"/>
                          <a:cs typeface="Times New Roman"/>
                        </a:rPr>
                        <a:t>常用</a:t>
                      </a:r>
                      <a:r>
                        <a:rPr lang="zh-CN" sz="2000" b="1" dirty="0">
                          <a:solidFill>
                            <a:srgbClr val="000000"/>
                          </a:solidFill>
                          <a:effectLst/>
                          <a:latin typeface="宋体" pitchFamily="2" charset="-122"/>
                          <a:ea typeface="宋体" pitchFamily="2" charset="-122"/>
                          <a:cs typeface="Times New Roman"/>
                        </a:rPr>
                        <a:t>于制气装置</a:t>
                      </a:r>
                      <a:r>
                        <a:rPr lang="zh-CN" sz="2000" b="1" dirty="0" smtClean="0">
                          <a:solidFill>
                            <a:srgbClr val="000000"/>
                          </a:solidFill>
                          <a:effectLst/>
                          <a:latin typeface="宋体" pitchFamily="2" charset="-122"/>
                          <a:ea typeface="宋体" pitchFamily="2" charset="-122"/>
                          <a:cs typeface="Times New Roman"/>
                        </a:rPr>
                        <a:t>中</a:t>
                      </a:r>
                      <a:r>
                        <a:rPr lang="zh-CN" altLang="en-US" sz="2000" b="1" dirty="0" smtClean="0">
                          <a:solidFill>
                            <a:srgbClr val="000000"/>
                          </a:solidFill>
                          <a:effectLst/>
                          <a:latin typeface="宋体" pitchFamily="2" charset="-122"/>
                          <a:ea typeface="宋体" pitchFamily="2" charset="-122"/>
                          <a:cs typeface="Times New Roman"/>
                        </a:rPr>
                        <a:t>，</a:t>
                      </a:r>
                      <a:r>
                        <a:rPr lang="zh-CN" sz="2000" b="1" dirty="0" smtClean="0">
                          <a:solidFill>
                            <a:srgbClr val="000000"/>
                          </a:solidFill>
                          <a:effectLst/>
                          <a:latin typeface="宋体" pitchFamily="2" charset="-122"/>
                          <a:ea typeface="宋体" pitchFamily="2" charset="-122"/>
                          <a:cs typeface="Times New Roman"/>
                        </a:rPr>
                        <a:t>使用</a:t>
                      </a:r>
                      <a:r>
                        <a:rPr lang="zh-CN" sz="2000" b="1" dirty="0">
                          <a:solidFill>
                            <a:srgbClr val="000000"/>
                          </a:solidFill>
                          <a:effectLst/>
                          <a:latin typeface="宋体" pitchFamily="2" charset="-122"/>
                          <a:ea typeface="宋体" pitchFamily="2" charset="-122"/>
                          <a:cs typeface="Times New Roman"/>
                        </a:rPr>
                        <a:t>时下端管口要伸入液面</a:t>
                      </a:r>
                      <a:r>
                        <a:rPr lang="zh-CN" sz="2000" b="1" dirty="0" smtClean="0">
                          <a:solidFill>
                            <a:srgbClr val="000000"/>
                          </a:solidFill>
                          <a:effectLst/>
                          <a:latin typeface="宋体" pitchFamily="2" charset="-122"/>
                          <a:ea typeface="宋体" pitchFamily="2" charset="-122"/>
                          <a:cs typeface="Times New Roman"/>
                        </a:rPr>
                        <a:t>以下</a:t>
                      </a:r>
                      <a:r>
                        <a:rPr lang="zh-CN" altLang="en-US" sz="2000" b="1" dirty="0" smtClean="0">
                          <a:solidFill>
                            <a:srgbClr val="000000"/>
                          </a:solidFill>
                          <a:effectLst/>
                          <a:latin typeface="宋体" pitchFamily="2" charset="-122"/>
                          <a:ea typeface="宋体" pitchFamily="2" charset="-122"/>
                          <a:cs typeface="Times New Roman"/>
                        </a:rPr>
                        <a:t>，</a:t>
                      </a:r>
                      <a:r>
                        <a:rPr lang="zh-CN" sz="2000" b="1" dirty="0" smtClean="0">
                          <a:solidFill>
                            <a:srgbClr val="000000"/>
                          </a:solidFill>
                          <a:effectLst/>
                          <a:latin typeface="宋体" pitchFamily="2" charset="-122"/>
                          <a:ea typeface="宋体" pitchFamily="2" charset="-122"/>
                          <a:cs typeface="Times New Roman"/>
                        </a:rPr>
                        <a:t>形成</a:t>
                      </a:r>
                      <a:r>
                        <a:rPr lang="zh-CN" sz="2000" b="1" dirty="0">
                          <a:solidFill>
                            <a:srgbClr val="000000"/>
                          </a:solidFill>
                          <a:effectLst/>
                          <a:latin typeface="宋体" pitchFamily="2" charset="-122"/>
                          <a:ea typeface="宋体" pitchFamily="2" charset="-122"/>
                          <a:cs typeface="Times New Roman"/>
                        </a:rPr>
                        <a:t>液封</a:t>
                      </a:r>
                    </a:p>
                  </a:txBody>
                  <a:tcPr marL="66675" marR="66675" marT="0" marB="0" anchor="ctr">
                    <a:lnL w="12700" cap="flat" cmpd="sng" algn="ctr">
                      <a:solidFill>
                        <a:schemeClr val="tx1"/>
                      </a:solidFill>
                      <a:prstDash val="solid"/>
                      <a:round/>
                      <a:headEnd type="none" w="med" len="med"/>
                      <a:tailEnd type="none" w="med" len="med"/>
                    </a:lnL>
                  </a:tcPr>
                </a:tc>
              </a:tr>
              <a:tr h="974271">
                <a:tc vMerge="1">
                  <a:txBody>
                    <a:bodyPr/>
                    <a:lstStyle/>
                    <a:p>
                      <a:endParaRPr lang="zh-CN" altLang="en-US"/>
                    </a:p>
                  </a:txBody>
                  <a:tcPr/>
                </a:tc>
                <a:tc>
                  <a:txBody>
                    <a:bodyPr/>
                    <a:lstStyle/>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algn="ctr">
                        <a:lnSpc>
                          <a:spcPct val="100000"/>
                        </a:lnSpc>
                        <a:spcAft>
                          <a:spcPts val="0"/>
                        </a:spcAft>
                      </a:pPr>
                      <a:r>
                        <a:rPr lang="zh-CN" sz="2000" b="1" dirty="0">
                          <a:solidFill>
                            <a:srgbClr val="000000"/>
                          </a:solidFill>
                          <a:effectLst/>
                          <a:latin typeface="宋体" pitchFamily="2" charset="-122"/>
                          <a:ea typeface="宋体" pitchFamily="2" charset="-122"/>
                          <a:cs typeface="Times New Roman"/>
                        </a:rPr>
                        <a:t>用于向反应容器中注入</a:t>
                      </a:r>
                      <a:r>
                        <a:rPr lang="zh-CN" sz="2000" b="1" dirty="0" smtClean="0">
                          <a:solidFill>
                            <a:srgbClr val="000000"/>
                          </a:solidFill>
                          <a:effectLst/>
                          <a:latin typeface="宋体" pitchFamily="2" charset="-122"/>
                          <a:ea typeface="宋体" pitchFamily="2" charset="-122"/>
                          <a:cs typeface="Times New Roman"/>
                        </a:rPr>
                        <a:t>液体</a:t>
                      </a:r>
                      <a:r>
                        <a:rPr lang="zh-CN" altLang="en-US" sz="2000" b="1" dirty="0" smtClean="0">
                          <a:solidFill>
                            <a:srgbClr val="000000"/>
                          </a:solidFill>
                          <a:effectLst/>
                          <a:latin typeface="宋体" pitchFamily="2" charset="-122"/>
                          <a:ea typeface="宋体" pitchFamily="2" charset="-122"/>
                          <a:cs typeface="Times New Roman"/>
                        </a:rPr>
                        <a:t>，</a:t>
                      </a:r>
                      <a:endParaRPr lang="en-US" altLang="zh-CN" sz="2000" b="1" dirty="0" smtClean="0">
                        <a:solidFill>
                          <a:srgbClr val="000000"/>
                        </a:solidFill>
                        <a:effectLst/>
                        <a:latin typeface="宋体" pitchFamily="2" charset="-122"/>
                        <a:ea typeface="宋体" pitchFamily="2" charset="-122"/>
                        <a:cs typeface="Times New Roman"/>
                      </a:endParaRPr>
                    </a:p>
                    <a:p>
                      <a:pPr algn="ctr">
                        <a:lnSpc>
                          <a:spcPct val="100000"/>
                        </a:lnSpc>
                        <a:spcAft>
                          <a:spcPts val="0"/>
                        </a:spcAft>
                      </a:pPr>
                      <a:r>
                        <a:rPr lang="zh-CN" sz="2000" b="1" dirty="0" smtClean="0">
                          <a:solidFill>
                            <a:srgbClr val="000000"/>
                          </a:solidFill>
                          <a:effectLst/>
                          <a:latin typeface="宋体" pitchFamily="2" charset="-122"/>
                          <a:ea typeface="宋体" pitchFamily="2" charset="-122"/>
                          <a:cs typeface="Times New Roman"/>
                        </a:rPr>
                        <a:t>可</a:t>
                      </a:r>
                      <a:r>
                        <a:rPr lang="zh-CN" sz="2000" b="1" dirty="0">
                          <a:solidFill>
                            <a:srgbClr val="000000"/>
                          </a:solidFill>
                          <a:effectLst/>
                          <a:latin typeface="宋体" pitchFamily="2" charset="-122"/>
                          <a:ea typeface="宋体" pitchFamily="2" charset="-122"/>
                          <a:cs typeface="Times New Roman"/>
                        </a:rPr>
                        <a:t>通过活塞控制加入液体的速度</a:t>
                      </a:r>
                    </a:p>
                  </a:txBody>
                  <a:tcPr marL="66675" marR="66675" marT="0" marB="0" anchor="ctr">
                    <a:lnL w="12700" cap="flat" cmpd="sng" algn="ctr">
                      <a:solidFill>
                        <a:schemeClr val="tx1"/>
                      </a:solidFill>
                      <a:prstDash val="solid"/>
                      <a:round/>
                      <a:headEnd type="none" w="med" len="med"/>
                      <a:tailEnd type="none" w="med" len="med"/>
                    </a:lnL>
                  </a:tcPr>
                </a:tc>
              </a:tr>
            </a:tbl>
          </a:graphicData>
        </a:graphic>
      </p:graphicFrame>
      <p:sp>
        <p:nvSpPr>
          <p:cNvPr id="18" name="TextBox 17"/>
          <p:cNvSpPr txBox="1"/>
          <p:nvPr/>
        </p:nvSpPr>
        <p:spPr>
          <a:xfrm>
            <a:off x="3995072" y="2981261"/>
            <a:ext cx="1654629" cy="369332"/>
          </a:xfrm>
          <a:prstGeom prst="rect">
            <a:avLst/>
          </a:prstGeom>
          <a:noFill/>
        </p:spPr>
        <p:txBody>
          <a:bodyPr wrap="square" rtlCol="0">
            <a:spAutoFit/>
          </a:bodyPr>
          <a:lstStyle/>
          <a:p>
            <a:r>
              <a:rPr lang="en-US" altLang="zh-CN" dirty="0" smtClean="0"/>
              <a:t>____________</a:t>
            </a:r>
            <a:endParaRPr lang="zh-CN" altLang="en-US" dirty="0"/>
          </a:p>
        </p:txBody>
      </p:sp>
      <p:sp>
        <p:nvSpPr>
          <p:cNvPr id="25" name="TextBox 24"/>
          <p:cNvSpPr txBox="1"/>
          <p:nvPr/>
        </p:nvSpPr>
        <p:spPr>
          <a:xfrm>
            <a:off x="4347295" y="2928721"/>
            <a:ext cx="797770" cy="400110"/>
          </a:xfrm>
          <a:prstGeom prst="rect">
            <a:avLst/>
          </a:prstGeom>
          <a:noFill/>
        </p:spPr>
        <p:txBody>
          <a:bodyPr wrap="square" rtlCol="0">
            <a:spAutoFit/>
          </a:bodyPr>
          <a:lstStyle/>
          <a:p>
            <a:r>
              <a:rPr lang="zh-CN" altLang="en-US" sz="2000" b="1" dirty="0" smtClean="0">
                <a:solidFill>
                  <a:srgbClr val="FF0000"/>
                </a:solidFill>
                <a:latin typeface="宋体" pitchFamily="2" charset="-122"/>
                <a:ea typeface="宋体" pitchFamily="2" charset="-122"/>
              </a:rPr>
              <a:t>漏斗</a:t>
            </a:r>
            <a:endParaRPr lang="zh-CN" altLang="en-US" sz="2000" b="1" dirty="0">
              <a:solidFill>
                <a:srgbClr val="FF0000"/>
              </a:solidFill>
              <a:latin typeface="宋体" pitchFamily="2" charset="-122"/>
              <a:ea typeface="宋体" pitchFamily="2" charset="-122"/>
            </a:endParaRPr>
          </a:p>
        </p:txBody>
      </p:sp>
      <p:sp>
        <p:nvSpPr>
          <p:cNvPr id="2" name="TextBox 1"/>
          <p:cNvSpPr txBox="1"/>
          <p:nvPr/>
        </p:nvSpPr>
        <p:spPr>
          <a:xfrm>
            <a:off x="10744201" y="1423364"/>
            <a:ext cx="884665" cy="400110"/>
          </a:xfrm>
          <a:prstGeom prst="rect">
            <a:avLst/>
          </a:prstGeom>
          <a:noFill/>
        </p:spPr>
        <p:txBody>
          <a:bodyPr wrap="square" rtlCol="0">
            <a:spAutoFit/>
          </a:bodyPr>
          <a:lstStyle/>
          <a:p>
            <a:r>
              <a:rPr lang="zh-CN" altLang="en-US" sz="2000" b="1" dirty="0">
                <a:latin typeface="宋体" pitchFamily="2" charset="-122"/>
                <a:ea typeface="宋体" pitchFamily="2" charset="-122"/>
              </a:rPr>
              <a:t>续表</a:t>
            </a:r>
          </a:p>
        </p:txBody>
      </p:sp>
      <p:sp>
        <p:nvSpPr>
          <p:cNvPr id="33" name="TextBox 32"/>
          <p:cNvSpPr txBox="1"/>
          <p:nvPr/>
        </p:nvSpPr>
        <p:spPr>
          <a:xfrm>
            <a:off x="3899921" y="5900941"/>
            <a:ext cx="1468814" cy="369332"/>
          </a:xfrm>
          <a:prstGeom prst="rect">
            <a:avLst/>
          </a:prstGeom>
          <a:noFill/>
        </p:spPr>
        <p:txBody>
          <a:bodyPr wrap="square" rtlCol="0">
            <a:spAutoFit/>
          </a:bodyPr>
          <a:lstStyle/>
          <a:p>
            <a:r>
              <a:rPr lang="en-US" altLang="zh-CN" dirty="0" smtClean="0"/>
              <a:t>_____________</a:t>
            </a:r>
            <a:endParaRPr lang="zh-CN" altLang="en-US" dirty="0"/>
          </a:p>
        </p:txBody>
      </p:sp>
      <p:pic>
        <p:nvPicPr>
          <p:cNvPr id="15" name="11830.eps"/>
          <p:cNvPicPr/>
          <p:nvPr/>
        </p:nvPicPr>
        <p:blipFill>
          <a:blip r:embed="rId4"/>
          <a:stretch>
            <a:fillRect/>
          </a:stretch>
        </p:blipFill>
        <p:spPr>
          <a:xfrm>
            <a:off x="3175925" y="2489057"/>
            <a:ext cx="538934" cy="909222"/>
          </a:xfrm>
          <a:prstGeom prst="rect">
            <a:avLst/>
          </a:prstGeom>
        </p:spPr>
      </p:pic>
      <p:pic>
        <p:nvPicPr>
          <p:cNvPr id="16" name="11831.eps"/>
          <p:cNvPicPr/>
          <p:nvPr/>
        </p:nvPicPr>
        <p:blipFill>
          <a:blip r:embed="rId5"/>
          <a:stretch>
            <a:fillRect/>
          </a:stretch>
        </p:blipFill>
        <p:spPr>
          <a:xfrm>
            <a:off x="3267319" y="3715982"/>
            <a:ext cx="334373" cy="1143187"/>
          </a:xfrm>
          <a:prstGeom prst="rect">
            <a:avLst/>
          </a:prstGeom>
        </p:spPr>
      </p:pic>
      <p:sp>
        <p:nvSpPr>
          <p:cNvPr id="17" name="TextBox 16"/>
          <p:cNvSpPr txBox="1"/>
          <p:nvPr/>
        </p:nvSpPr>
        <p:spPr>
          <a:xfrm>
            <a:off x="3886398" y="4446273"/>
            <a:ext cx="1654629" cy="369332"/>
          </a:xfrm>
          <a:prstGeom prst="rect">
            <a:avLst/>
          </a:prstGeom>
          <a:noFill/>
        </p:spPr>
        <p:txBody>
          <a:bodyPr wrap="square" rtlCol="0">
            <a:spAutoFit/>
          </a:bodyPr>
          <a:lstStyle/>
          <a:p>
            <a:r>
              <a:rPr lang="en-US" altLang="zh-CN" dirty="0" smtClean="0"/>
              <a:t>______________</a:t>
            </a:r>
            <a:endParaRPr lang="zh-CN" altLang="en-US" dirty="0"/>
          </a:p>
        </p:txBody>
      </p:sp>
      <p:pic>
        <p:nvPicPr>
          <p:cNvPr id="19" name="11832.eps"/>
          <p:cNvPicPr/>
          <p:nvPr/>
        </p:nvPicPr>
        <p:blipFill>
          <a:blip r:embed="rId6"/>
          <a:stretch>
            <a:fillRect/>
          </a:stretch>
        </p:blipFill>
        <p:spPr>
          <a:xfrm>
            <a:off x="3283899" y="5178258"/>
            <a:ext cx="350112" cy="1147950"/>
          </a:xfrm>
          <a:prstGeom prst="rect">
            <a:avLst/>
          </a:prstGeom>
        </p:spPr>
      </p:pic>
      <p:sp>
        <p:nvSpPr>
          <p:cNvPr id="22" name="TextBox 21"/>
          <p:cNvSpPr txBox="1"/>
          <p:nvPr/>
        </p:nvSpPr>
        <p:spPr>
          <a:xfrm>
            <a:off x="4029333" y="4393723"/>
            <a:ext cx="1372060" cy="400110"/>
          </a:xfrm>
          <a:prstGeom prst="rect">
            <a:avLst/>
          </a:prstGeom>
          <a:noFill/>
        </p:spPr>
        <p:txBody>
          <a:bodyPr wrap="square" rtlCol="0">
            <a:spAutoFit/>
          </a:bodyPr>
          <a:lstStyle/>
          <a:p>
            <a:r>
              <a:rPr lang="zh-CN" altLang="en-US" sz="2000" b="1" dirty="0" smtClean="0">
                <a:solidFill>
                  <a:srgbClr val="FF0000"/>
                </a:solidFill>
                <a:latin typeface="宋体" pitchFamily="2" charset="-122"/>
                <a:ea typeface="宋体" pitchFamily="2" charset="-122"/>
              </a:rPr>
              <a:t>长颈漏斗</a:t>
            </a:r>
            <a:endParaRPr lang="zh-CN" altLang="en-US" sz="2000" b="1" dirty="0">
              <a:solidFill>
                <a:srgbClr val="FF0000"/>
              </a:solidFill>
              <a:latin typeface="宋体" pitchFamily="2" charset="-122"/>
              <a:ea typeface="宋体" pitchFamily="2" charset="-122"/>
            </a:endParaRPr>
          </a:p>
        </p:txBody>
      </p:sp>
      <p:sp>
        <p:nvSpPr>
          <p:cNvPr id="24" name="TextBox 23"/>
          <p:cNvSpPr txBox="1"/>
          <p:nvPr/>
        </p:nvSpPr>
        <p:spPr>
          <a:xfrm>
            <a:off x="4049454" y="5846948"/>
            <a:ext cx="1372060" cy="400110"/>
          </a:xfrm>
          <a:prstGeom prst="rect">
            <a:avLst/>
          </a:prstGeom>
          <a:noFill/>
        </p:spPr>
        <p:txBody>
          <a:bodyPr wrap="square" rtlCol="0">
            <a:spAutoFit/>
          </a:bodyPr>
          <a:lstStyle/>
          <a:p>
            <a:r>
              <a:rPr lang="zh-CN" altLang="en-US" sz="2000" b="1" dirty="0" smtClean="0">
                <a:solidFill>
                  <a:srgbClr val="FF0000"/>
                </a:solidFill>
                <a:latin typeface="宋体" pitchFamily="2" charset="-122"/>
                <a:ea typeface="宋体" pitchFamily="2" charset="-122"/>
              </a:rPr>
              <a:t>分液漏斗</a:t>
            </a:r>
            <a:endParaRPr lang="zh-CN" altLang="en-US" sz="2000" b="1" dirty="0">
              <a:solidFill>
                <a:srgbClr val="FF0000"/>
              </a:solidFill>
              <a:latin typeface="宋体" pitchFamily="2" charset="-122"/>
              <a:ea typeface="宋体" pitchFamily="2" charset="-122"/>
            </a:endParaRPr>
          </a:p>
        </p:txBody>
      </p:sp>
    </p:spTree>
    <p:extLst>
      <p:ext uri="{BB962C8B-B14F-4D97-AF65-F5344CB8AC3E}">
        <p14:creationId xmlns:p14="http://schemas.microsoft.com/office/powerpoint/2010/main" xmlns="" val="38804808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randombar(horizontal)">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randombar(horizontal)">
                                      <p:cBhvr>
                                        <p:cTn id="12" dur="500"/>
                                        <p:tgtEl>
                                          <p:spTgt spid="22"/>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24"/>
                                        </p:tgtEl>
                                        <p:attrNameLst>
                                          <p:attrName>style.visibility</p:attrName>
                                        </p:attrNameLst>
                                      </p:cBhvr>
                                      <p:to>
                                        <p:strVal val="visible"/>
                                      </p:to>
                                    </p:set>
                                    <p:animEffect transition="in" filter="randombar(horizontal)">
                                      <p:cBhvr>
                                        <p:cTn id="17"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2" grpId="0"/>
      <p:bldP spid="24"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8071557" y="824822"/>
            <a:ext cx="1746910" cy="457900"/>
            <a:chOff x="8480182" y="1575737"/>
            <a:chExt cx="1678579" cy="520692"/>
          </a:xfrm>
        </p:grpSpPr>
        <p:sp>
          <p:nvSpPr>
            <p:cNvPr id="7" name="圆角矩形 6"/>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文本框 2">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20" name="TextBox 19"/>
          <p:cNvSpPr txBox="1"/>
          <p:nvPr/>
        </p:nvSpPr>
        <p:spPr>
          <a:xfrm>
            <a:off x="1195754" y="2790092"/>
            <a:ext cx="184731" cy="369332"/>
          </a:xfrm>
          <a:prstGeom prst="rect">
            <a:avLst/>
          </a:prstGeom>
          <a:noFill/>
        </p:spPr>
        <p:txBody>
          <a:bodyPr wrap="none" rtlCol="0">
            <a:spAutoFit/>
          </a:bodyPr>
          <a:lstStyle/>
          <a:p>
            <a:endParaRPr lang="zh-CN" altLang="en-US" dirty="0"/>
          </a:p>
        </p:txBody>
      </p:sp>
      <p:sp>
        <p:nvSpPr>
          <p:cNvPr id="21" name="TextBox 20"/>
          <p:cNvSpPr txBox="1"/>
          <p:nvPr/>
        </p:nvSpPr>
        <p:spPr>
          <a:xfrm>
            <a:off x="855785" y="2696308"/>
            <a:ext cx="184731" cy="369332"/>
          </a:xfrm>
          <a:prstGeom prst="rect">
            <a:avLst/>
          </a:prstGeom>
          <a:noFill/>
        </p:spPr>
        <p:txBody>
          <a:bodyPr wrap="none" rtlCol="0">
            <a:spAutoFit/>
          </a:bodyPr>
          <a:lstStyle/>
          <a:p>
            <a:endParaRPr lang="zh-CN" altLang="en-US" dirty="0"/>
          </a:p>
        </p:txBody>
      </p:sp>
      <p:graphicFrame>
        <p:nvGraphicFramePr>
          <p:cNvPr id="23" name="表格 22"/>
          <p:cNvGraphicFramePr>
            <a:graphicFrameLocks noGrp="1"/>
          </p:cNvGraphicFramePr>
          <p:nvPr>
            <p:extLst>
              <p:ext uri="{D42A27DB-BD31-4B8C-83A1-F6EECF244321}">
                <p14:modId xmlns:p14="http://schemas.microsoft.com/office/powerpoint/2010/main" xmlns="" val="2452086832"/>
              </p:ext>
            </p:extLst>
          </p:nvPr>
        </p:nvGraphicFramePr>
        <p:xfrm>
          <a:off x="746925" y="1807163"/>
          <a:ext cx="10737502" cy="4656774"/>
        </p:xfrm>
        <a:graphic>
          <a:graphicData uri="http://schemas.openxmlformats.org/drawingml/2006/table">
            <a:tbl>
              <a:tblPr firstRow="1" bandRow="1">
                <a:tableStyleId>{5940675A-B579-460E-94D1-54222C63F5DA}</a:tableStyleId>
              </a:tblPr>
              <a:tblGrid>
                <a:gridCol w="2066050"/>
                <a:gridCol w="2684312"/>
                <a:gridCol w="5987140"/>
              </a:tblGrid>
              <a:tr h="412839">
                <a:tc>
                  <a:txBody>
                    <a:bodyPr/>
                    <a:lstStyle/>
                    <a:p>
                      <a:pPr algn="ctr">
                        <a:lnSpc>
                          <a:spcPts val="2500"/>
                        </a:lnSpc>
                      </a:pPr>
                      <a:r>
                        <a:rPr lang="zh-CN" altLang="en-US" sz="2000" b="1" dirty="0" smtClean="0">
                          <a:latin typeface="黑体" pitchFamily="49" charset="-122"/>
                          <a:ea typeface="黑体" pitchFamily="49" charset="-122"/>
                          <a:cs typeface="Times New Roman" pitchFamily="18" charset="0"/>
                        </a:rPr>
                        <a:t>分类</a:t>
                      </a:r>
                      <a:endParaRPr lang="zh-CN" altLang="en-US" sz="2000" b="1" dirty="0">
                        <a:latin typeface="黑体" pitchFamily="49" charset="-122"/>
                        <a:ea typeface="黑体" pitchFamily="49" charset="-122"/>
                        <a:cs typeface="Times New Roman" pitchFamily="18" charset="0"/>
                      </a:endParaRPr>
                    </a:p>
                  </a:txBody>
                  <a:tcPr anchor="ctr">
                    <a:lnR w="12700" cap="flat" cmpd="sng" algn="ctr">
                      <a:solidFill>
                        <a:schemeClr val="tx1"/>
                      </a:solidFill>
                      <a:prstDash val="solid"/>
                      <a:round/>
                      <a:headEnd type="none" w="med" len="med"/>
                      <a:tailEnd type="none" w="med" len="med"/>
                    </a:lnR>
                    <a:solidFill>
                      <a:srgbClr val="01B0F0"/>
                    </a:solidFill>
                  </a:tcPr>
                </a:tc>
                <a:tc>
                  <a:txBody>
                    <a:bodyPr/>
                    <a:lstStyle/>
                    <a:p>
                      <a:pPr algn="ctr">
                        <a:lnSpc>
                          <a:spcPts val="2500"/>
                        </a:lnSpc>
                      </a:pPr>
                      <a:r>
                        <a:rPr lang="zh-CN" altLang="en-US" sz="2000" b="1" dirty="0" smtClean="0">
                          <a:latin typeface="黑体" pitchFamily="49" charset="-122"/>
                          <a:ea typeface="黑体" pitchFamily="49" charset="-122"/>
                          <a:cs typeface="Times New Roman" pitchFamily="18" charset="0"/>
                        </a:rPr>
                        <a:t>仪器及名称</a:t>
                      </a:r>
                      <a:endParaRPr lang="zh-CN" altLang="en-US" sz="2000" b="1" dirty="0">
                        <a:latin typeface="黑体" pitchFamily="49" charset="-122"/>
                        <a:ea typeface="黑体" pitchFamily="49" charset="-122"/>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01B0F0"/>
                    </a:solidFill>
                  </a:tcPr>
                </a:tc>
                <a:tc>
                  <a:txBody>
                    <a:bodyPr/>
                    <a:lstStyle/>
                    <a:p>
                      <a:pPr algn="ctr">
                        <a:lnSpc>
                          <a:spcPts val="2500"/>
                        </a:lnSpc>
                      </a:pPr>
                      <a:r>
                        <a:rPr lang="zh-CN" altLang="en-US" sz="2000" b="1" dirty="0" smtClean="0">
                          <a:latin typeface="黑体" pitchFamily="49" charset="-122"/>
                          <a:ea typeface="黑体" pitchFamily="49" charset="-122"/>
                          <a:cs typeface="Times New Roman" pitchFamily="18" charset="0"/>
                        </a:rPr>
                        <a:t>用途及注意事项</a:t>
                      </a:r>
                      <a:endParaRPr lang="zh-CN" altLang="en-US" sz="2000" b="1" dirty="0">
                        <a:latin typeface="黑体" pitchFamily="49" charset="-122"/>
                        <a:ea typeface="黑体" pitchFamily="49" charset="-122"/>
                        <a:cs typeface="Times New Roman" pitchFamily="18" charset="0"/>
                      </a:endParaRPr>
                    </a:p>
                  </a:txBody>
                  <a:tcPr anchor="ctr">
                    <a:lnL w="12700" cap="flat" cmpd="sng" algn="ctr">
                      <a:solidFill>
                        <a:schemeClr val="tx1"/>
                      </a:solidFill>
                      <a:prstDash val="solid"/>
                      <a:round/>
                      <a:headEnd type="none" w="med" len="med"/>
                      <a:tailEnd type="none" w="med" len="med"/>
                    </a:lnL>
                    <a:solidFill>
                      <a:srgbClr val="01B0F0"/>
                    </a:solidFill>
                  </a:tcPr>
                </a:tc>
              </a:tr>
              <a:tr h="1317855">
                <a:tc rowSpan="3">
                  <a:txBody>
                    <a:bodyPr/>
                    <a:lstStyle/>
                    <a:p>
                      <a:pPr algn="ctr"/>
                      <a:r>
                        <a:rPr lang="zh-CN" altLang="en-US" sz="2000" b="1" dirty="0" smtClean="0">
                          <a:latin typeface="宋体" pitchFamily="2" charset="-122"/>
                          <a:ea typeface="宋体" pitchFamily="2" charset="-122"/>
                        </a:rPr>
                        <a:t>固定或夹持仪器</a:t>
                      </a:r>
                      <a:endParaRPr lang="zh-CN" altLang="en-US" sz="2000" b="1" dirty="0">
                        <a:latin typeface="宋体" pitchFamily="2" charset="-122"/>
                        <a:ea typeface="宋体" pitchFamily="2" charset="-122"/>
                      </a:endParaRPr>
                    </a:p>
                  </a:txBody>
                  <a:tcPr anchor="ctr">
                    <a:lnR w="12700" cap="flat" cmpd="sng" algn="ctr">
                      <a:solidFill>
                        <a:schemeClr val="tx1"/>
                      </a:solidFill>
                      <a:prstDash val="solid"/>
                      <a:round/>
                      <a:headEnd type="none" w="med" len="med"/>
                      <a:tailEnd type="none" w="med" len="med"/>
                    </a:lnR>
                  </a:tcPr>
                </a:tc>
                <a:tc>
                  <a:txBody>
                    <a:bodyPr/>
                    <a:lstStyle/>
                    <a:p>
                      <a:endParaRPr lang="en-US" altLang="zh-CN" dirty="0" smtClean="0"/>
                    </a:p>
                    <a:p>
                      <a:endParaRPr lang="en-US" altLang="zh-CN" dirty="0" smtClean="0"/>
                    </a:p>
                    <a:p>
                      <a:endParaRPr lang="en-US" altLang="zh-CN" dirty="0" smtClean="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algn="ctr">
                        <a:lnSpc>
                          <a:spcPct val="100000"/>
                        </a:lnSpc>
                        <a:spcAft>
                          <a:spcPts val="0"/>
                        </a:spcAft>
                      </a:pPr>
                      <a:r>
                        <a:rPr lang="zh-CN" sz="2000" b="1" dirty="0">
                          <a:solidFill>
                            <a:srgbClr val="000000"/>
                          </a:solidFill>
                          <a:effectLst/>
                          <a:latin typeface="宋体" pitchFamily="2" charset="-122"/>
                          <a:ea typeface="宋体" pitchFamily="2" charset="-122"/>
                          <a:cs typeface="Times New Roman"/>
                        </a:rPr>
                        <a:t>用于固定和支持各种仪器</a:t>
                      </a:r>
                      <a:r>
                        <a:rPr lang="en-US" sz="2000" b="1" dirty="0" smtClean="0">
                          <a:solidFill>
                            <a:srgbClr val="000000"/>
                          </a:solidFill>
                          <a:effectLst/>
                          <a:latin typeface="宋体" pitchFamily="2" charset="-122"/>
                          <a:ea typeface="宋体" pitchFamily="2" charset="-122"/>
                          <a:cs typeface="Times New Roman"/>
                        </a:rPr>
                        <a:t>,</a:t>
                      </a:r>
                    </a:p>
                    <a:p>
                      <a:pPr algn="ctr">
                        <a:lnSpc>
                          <a:spcPct val="100000"/>
                        </a:lnSpc>
                        <a:spcAft>
                          <a:spcPts val="0"/>
                        </a:spcAft>
                      </a:pPr>
                      <a:r>
                        <a:rPr lang="zh-CN" sz="2000" b="1" dirty="0" smtClean="0">
                          <a:solidFill>
                            <a:srgbClr val="000000"/>
                          </a:solidFill>
                          <a:effectLst/>
                          <a:latin typeface="宋体" pitchFamily="2" charset="-122"/>
                          <a:ea typeface="宋体" pitchFamily="2" charset="-122"/>
                          <a:cs typeface="Times New Roman"/>
                        </a:rPr>
                        <a:t>铁</a:t>
                      </a:r>
                      <a:r>
                        <a:rPr lang="zh-CN" sz="2000" b="1" dirty="0">
                          <a:solidFill>
                            <a:srgbClr val="000000"/>
                          </a:solidFill>
                          <a:effectLst/>
                          <a:latin typeface="宋体" pitchFamily="2" charset="-122"/>
                          <a:ea typeface="宋体" pitchFamily="2" charset="-122"/>
                          <a:cs typeface="Times New Roman"/>
                        </a:rPr>
                        <a:t>圈、铁夹应与铁架台底盘在同一侧</a:t>
                      </a:r>
                    </a:p>
                  </a:txBody>
                  <a:tcPr marL="66675" marR="66675" marT="0" marB="0" anchor="ctr">
                    <a:lnL w="12700" cap="flat" cmpd="sng" algn="ctr">
                      <a:solidFill>
                        <a:schemeClr val="tx1"/>
                      </a:solidFill>
                      <a:prstDash val="solid"/>
                      <a:round/>
                      <a:headEnd type="none" w="med" len="med"/>
                      <a:tailEnd type="none" w="med" len="med"/>
                    </a:lnL>
                  </a:tcPr>
                </a:tc>
              </a:tr>
              <a:tr h="974271">
                <a:tc vMerge="1">
                  <a:txBody>
                    <a:bodyPr/>
                    <a:lstStyle/>
                    <a:p>
                      <a:pPr algn="ctr"/>
                      <a:endParaRPr lang="zh-CN" altLang="en-US" sz="2000" b="1" dirty="0">
                        <a:latin typeface="宋体" pitchFamily="2" charset="-122"/>
                        <a:ea typeface="宋体" pitchFamily="2" charset="-122"/>
                      </a:endParaRPr>
                    </a:p>
                  </a:txBody>
                  <a:tcPr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c>
                  <a:txBody>
                    <a:bodyPr/>
                    <a:lstStyle/>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algn="ctr">
                        <a:lnSpc>
                          <a:spcPct val="100000"/>
                        </a:lnSpc>
                        <a:spcAft>
                          <a:spcPts val="0"/>
                        </a:spcAft>
                      </a:pPr>
                      <a:r>
                        <a:rPr lang="zh-CN" sz="2000" b="1" dirty="0">
                          <a:solidFill>
                            <a:srgbClr val="000000"/>
                          </a:solidFill>
                          <a:effectLst/>
                          <a:latin typeface="宋体" pitchFamily="2" charset="-122"/>
                          <a:ea typeface="宋体" pitchFamily="2" charset="-122"/>
                          <a:cs typeface="Times New Roman"/>
                        </a:rPr>
                        <a:t>用于夹持试管</a:t>
                      </a:r>
                      <a:r>
                        <a:rPr lang="en-US" sz="2000" b="1" dirty="0">
                          <a:solidFill>
                            <a:srgbClr val="000000"/>
                          </a:solidFill>
                          <a:effectLst/>
                          <a:latin typeface="宋体" pitchFamily="2" charset="-122"/>
                          <a:ea typeface="宋体" pitchFamily="2" charset="-122"/>
                          <a:cs typeface="Times New Roman"/>
                        </a:rPr>
                        <a:t>,</a:t>
                      </a:r>
                      <a:r>
                        <a:rPr lang="zh-CN" sz="2000" b="1" dirty="0">
                          <a:solidFill>
                            <a:srgbClr val="000000"/>
                          </a:solidFill>
                          <a:effectLst/>
                          <a:latin typeface="宋体" pitchFamily="2" charset="-122"/>
                          <a:ea typeface="宋体" pitchFamily="2" charset="-122"/>
                          <a:cs typeface="Times New Roman"/>
                        </a:rPr>
                        <a:t>使用时从试管的底部套上、取下</a:t>
                      </a:r>
                      <a:r>
                        <a:rPr lang="en-US" sz="2000" b="1" dirty="0" smtClean="0">
                          <a:solidFill>
                            <a:srgbClr val="000000"/>
                          </a:solidFill>
                          <a:effectLst/>
                          <a:latin typeface="宋体" pitchFamily="2" charset="-122"/>
                          <a:ea typeface="宋体" pitchFamily="2" charset="-122"/>
                          <a:cs typeface="Times New Roman"/>
                        </a:rPr>
                        <a:t>,</a:t>
                      </a:r>
                    </a:p>
                    <a:p>
                      <a:pPr algn="ctr">
                        <a:lnSpc>
                          <a:spcPct val="100000"/>
                        </a:lnSpc>
                        <a:spcAft>
                          <a:spcPts val="0"/>
                        </a:spcAft>
                      </a:pPr>
                      <a:r>
                        <a:rPr lang="zh-CN" sz="2000" b="1" dirty="0" smtClean="0">
                          <a:solidFill>
                            <a:srgbClr val="000000"/>
                          </a:solidFill>
                          <a:effectLst/>
                          <a:latin typeface="宋体" pitchFamily="2" charset="-122"/>
                          <a:ea typeface="宋体" pitchFamily="2" charset="-122"/>
                          <a:cs typeface="Times New Roman"/>
                        </a:rPr>
                        <a:t>手</a:t>
                      </a:r>
                      <a:r>
                        <a:rPr lang="zh-CN" sz="2000" b="1" dirty="0">
                          <a:solidFill>
                            <a:srgbClr val="000000"/>
                          </a:solidFill>
                          <a:effectLst/>
                          <a:latin typeface="宋体" pitchFamily="2" charset="-122"/>
                          <a:ea typeface="宋体" pitchFamily="2" charset="-122"/>
                          <a:cs typeface="Times New Roman"/>
                        </a:rPr>
                        <a:t>持时拇指不能按在试管夹的短柄上</a:t>
                      </a:r>
                    </a:p>
                  </a:txBody>
                  <a:tcPr marL="66675" marR="66675" marT="0" marB="0" anchor="ctr">
                    <a:lnL w="12700" cap="flat" cmpd="sng" algn="ctr">
                      <a:solidFill>
                        <a:schemeClr val="tx1"/>
                      </a:solidFill>
                      <a:prstDash val="solid"/>
                      <a:round/>
                      <a:headEnd type="none" w="med" len="med"/>
                      <a:tailEnd type="none" w="med" len="med"/>
                    </a:lnL>
                  </a:tcPr>
                </a:tc>
              </a:tr>
              <a:tr h="974271">
                <a:tc vMerge="1">
                  <a:txBody>
                    <a:bodyPr/>
                    <a:lstStyle/>
                    <a:p>
                      <a:endParaRPr lang="zh-CN" altLang="en-US"/>
                    </a:p>
                  </a:txBody>
                  <a:tcPr/>
                </a:tc>
                <a:tc>
                  <a:txBody>
                    <a:bodyPr/>
                    <a:lstStyle/>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algn="ctr">
                        <a:lnSpc>
                          <a:spcPct val="100000"/>
                        </a:lnSpc>
                        <a:spcAft>
                          <a:spcPts val="0"/>
                        </a:spcAft>
                      </a:pPr>
                      <a:r>
                        <a:rPr lang="zh-CN" sz="2000" b="1" dirty="0">
                          <a:solidFill>
                            <a:srgbClr val="000000"/>
                          </a:solidFill>
                          <a:effectLst/>
                          <a:latin typeface="宋体" pitchFamily="2" charset="-122"/>
                          <a:ea typeface="宋体" pitchFamily="2" charset="-122"/>
                          <a:cs typeface="Times New Roman"/>
                        </a:rPr>
                        <a:t>用于夹取坩埚</a:t>
                      </a:r>
                      <a:r>
                        <a:rPr lang="en-US" sz="2000" b="1" dirty="0">
                          <a:solidFill>
                            <a:srgbClr val="000000"/>
                          </a:solidFill>
                          <a:effectLst/>
                          <a:latin typeface="宋体" pitchFamily="2" charset="-122"/>
                          <a:ea typeface="宋体" pitchFamily="2" charset="-122"/>
                          <a:cs typeface="Times New Roman"/>
                        </a:rPr>
                        <a:t>,</a:t>
                      </a:r>
                      <a:r>
                        <a:rPr lang="zh-CN" sz="2000" b="1" dirty="0">
                          <a:solidFill>
                            <a:srgbClr val="000000"/>
                          </a:solidFill>
                          <a:effectLst/>
                          <a:latin typeface="宋体" pitchFamily="2" charset="-122"/>
                          <a:ea typeface="宋体" pitchFamily="2" charset="-122"/>
                          <a:cs typeface="Times New Roman"/>
                        </a:rPr>
                        <a:t>也可用于夹持物质进行燃烧实验</a:t>
                      </a:r>
                    </a:p>
                  </a:txBody>
                  <a:tcPr marL="66675" marR="66675" marT="0" marB="0" anchor="ctr">
                    <a:lnL w="12700" cap="flat" cmpd="sng" algn="ctr">
                      <a:solidFill>
                        <a:schemeClr val="tx1"/>
                      </a:solidFill>
                      <a:prstDash val="solid"/>
                      <a:round/>
                      <a:headEnd type="none" w="med" len="med"/>
                      <a:tailEnd type="none" w="med" len="med"/>
                    </a:lnL>
                  </a:tcPr>
                </a:tc>
              </a:tr>
            </a:tbl>
          </a:graphicData>
        </a:graphic>
      </p:graphicFrame>
      <p:sp>
        <p:nvSpPr>
          <p:cNvPr id="18" name="TextBox 17"/>
          <p:cNvSpPr txBox="1"/>
          <p:nvPr/>
        </p:nvSpPr>
        <p:spPr>
          <a:xfrm>
            <a:off x="3995072" y="2981261"/>
            <a:ext cx="1654629" cy="369332"/>
          </a:xfrm>
          <a:prstGeom prst="rect">
            <a:avLst/>
          </a:prstGeom>
          <a:noFill/>
        </p:spPr>
        <p:txBody>
          <a:bodyPr wrap="square" rtlCol="0">
            <a:spAutoFit/>
          </a:bodyPr>
          <a:lstStyle/>
          <a:p>
            <a:r>
              <a:rPr lang="en-US" altLang="zh-CN" dirty="0" smtClean="0"/>
              <a:t>____________</a:t>
            </a:r>
            <a:endParaRPr lang="zh-CN" altLang="en-US" dirty="0"/>
          </a:p>
        </p:txBody>
      </p:sp>
      <p:sp>
        <p:nvSpPr>
          <p:cNvPr id="25" name="TextBox 24"/>
          <p:cNvSpPr txBox="1"/>
          <p:nvPr/>
        </p:nvSpPr>
        <p:spPr>
          <a:xfrm>
            <a:off x="4245428" y="2928721"/>
            <a:ext cx="1012371" cy="400110"/>
          </a:xfrm>
          <a:prstGeom prst="rect">
            <a:avLst/>
          </a:prstGeom>
          <a:noFill/>
        </p:spPr>
        <p:txBody>
          <a:bodyPr wrap="square" rtlCol="0">
            <a:spAutoFit/>
          </a:bodyPr>
          <a:lstStyle/>
          <a:p>
            <a:r>
              <a:rPr lang="zh-CN" altLang="en-US" sz="2000" b="1" dirty="0" smtClean="0">
                <a:solidFill>
                  <a:srgbClr val="FF0000"/>
                </a:solidFill>
                <a:latin typeface="宋体" pitchFamily="2" charset="-122"/>
                <a:ea typeface="宋体" pitchFamily="2" charset="-122"/>
              </a:rPr>
              <a:t>铁架台</a:t>
            </a:r>
            <a:endParaRPr lang="zh-CN" altLang="en-US" sz="2000" b="1" dirty="0">
              <a:solidFill>
                <a:srgbClr val="FF0000"/>
              </a:solidFill>
              <a:latin typeface="宋体" pitchFamily="2" charset="-122"/>
              <a:ea typeface="宋体" pitchFamily="2" charset="-122"/>
            </a:endParaRPr>
          </a:p>
        </p:txBody>
      </p:sp>
      <p:sp>
        <p:nvSpPr>
          <p:cNvPr id="2" name="TextBox 1"/>
          <p:cNvSpPr txBox="1"/>
          <p:nvPr/>
        </p:nvSpPr>
        <p:spPr>
          <a:xfrm>
            <a:off x="10744201" y="1423364"/>
            <a:ext cx="884665" cy="400110"/>
          </a:xfrm>
          <a:prstGeom prst="rect">
            <a:avLst/>
          </a:prstGeom>
          <a:noFill/>
        </p:spPr>
        <p:txBody>
          <a:bodyPr wrap="square" rtlCol="0">
            <a:spAutoFit/>
          </a:bodyPr>
          <a:lstStyle/>
          <a:p>
            <a:r>
              <a:rPr lang="zh-CN" altLang="en-US" sz="2000" b="1" dirty="0">
                <a:latin typeface="宋体" pitchFamily="2" charset="-122"/>
                <a:ea typeface="宋体" pitchFamily="2" charset="-122"/>
              </a:rPr>
              <a:t>续表</a:t>
            </a:r>
          </a:p>
        </p:txBody>
      </p:sp>
      <p:sp>
        <p:nvSpPr>
          <p:cNvPr id="33" name="TextBox 32"/>
          <p:cNvSpPr txBox="1"/>
          <p:nvPr/>
        </p:nvSpPr>
        <p:spPr>
          <a:xfrm>
            <a:off x="3976123" y="5900941"/>
            <a:ext cx="1468814" cy="369332"/>
          </a:xfrm>
          <a:prstGeom prst="rect">
            <a:avLst/>
          </a:prstGeom>
          <a:noFill/>
        </p:spPr>
        <p:txBody>
          <a:bodyPr wrap="square" rtlCol="0">
            <a:spAutoFit/>
          </a:bodyPr>
          <a:lstStyle/>
          <a:p>
            <a:r>
              <a:rPr lang="en-US" altLang="zh-CN" dirty="0" smtClean="0"/>
              <a:t>_____________</a:t>
            </a:r>
            <a:endParaRPr lang="zh-CN" altLang="en-US" dirty="0"/>
          </a:p>
        </p:txBody>
      </p:sp>
      <p:sp>
        <p:nvSpPr>
          <p:cNvPr id="17" name="TextBox 16"/>
          <p:cNvSpPr txBox="1"/>
          <p:nvPr/>
        </p:nvSpPr>
        <p:spPr>
          <a:xfrm>
            <a:off x="3951714" y="4446273"/>
            <a:ext cx="1654629" cy="369332"/>
          </a:xfrm>
          <a:prstGeom prst="rect">
            <a:avLst/>
          </a:prstGeom>
          <a:noFill/>
        </p:spPr>
        <p:txBody>
          <a:bodyPr wrap="square" rtlCol="0">
            <a:spAutoFit/>
          </a:bodyPr>
          <a:lstStyle/>
          <a:p>
            <a:r>
              <a:rPr lang="en-US" altLang="zh-CN" dirty="0" smtClean="0"/>
              <a:t>_____________</a:t>
            </a:r>
            <a:endParaRPr lang="zh-CN" altLang="en-US" dirty="0"/>
          </a:p>
        </p:txBody>
      </p:sp>
      <p:sp>
        <p:nvSpPr>
          <p:cNvPr id="22" name="TextBox 21"/>
          <p:cNvSpPr txBox="1"/>
          <p:nvPr/>
        </p:nvSpPr>
        <p:spPr>
          <a:xfrm>
            <a:off x="4181737" y="4393723"/>
            <a:ext cx="1076067" cy="400110"/>
          </a:xfrm>
          <a:prstGeom prst="rect">
            <a:avLst/>
          </a:prstGeom>
          <a:noFill/>
        </p:spPr>
        <p:txBody>
          <a:bodyPr wrap="square" rtlCol="0">
            <a:spAutoFit/>
          </a:bodyPr>
          <a:lstStyle/>
          <a:p>
            <a:r>
              <a:rPr lang="zh-CN" altLang="en-US" sz="2000" b="1" dirty="0" smtClean="0">
                <a:solidFill>
                  <a:srgbClr val="FF0000"/>
                </a:solidFill>
                <a:latin typeface="宋体" pitchFamily="2" charset="-122"/>
                <a:ea typeface="宋体" pitchFamily="2" charset="-122"/>
              </a:rPr>
              <a:t>试管夹</a:t>
            </a:r>
            <a:endParaRPr lang="zh-CN" altLang="en-US" sz="2000" b="1" dirty="0">
              <a:solidFill>
                <a:srgbClr val="FF0000"/>
              </a:solidFill>
              <a:latin typeface="宋体" pitchFamily="2" charset="-122"/>
              <a:ea typeface="宋体" pitchFamily="2" charset="-122"/>
            </a:endParaRPr>
          </a:p>
        </p:txBody>
      </p:sp>
      <p:sp>
        <p:nvSpPr>
          <p:cNvPr id="24" name="TextBox 23"/>
          <p:cNvSpPr txBox="1"/>
          <p:nvPr/>
        </p:nvSpPr>
        <p:spPr>
          <a:xfrm>
            <a:off x="4245402" y="5846948"/>
            <a:ext cx="1045059" cy="400110"/>
          </a:xfrm>
          <a:prstGeom prst="rect">
            <a:avLst/>
          </a:prstGeom>
          <a:noFill/>
        </p:spPr>
        <p:txBody>
          <a:bodyPr wrap="square" rtlCol="0">
            <a:spAutoFit/>
          </a:bodyPr>
          <a:lstStyle/>
          <a:p>
            <a:r>
              <a:rPr lang="zh-CN" altLang="en-US" sz="2000" b="1" dirty="0" smtClean="0">
                <a:solidFill>
                  <a:srgbClr val="FF0000"/>
                </a:solidFill>
                <a:latin typeface="宋体" pitchFamily="2" charset="-122"/>
                <a:ea typeface="宋体" pitchFamily="2" charset="-122"/>
              </a:rPr>
              <a:t>坩埚钳</a:t>
            </a:r>
            <a:endParaRPr lang="zh-CN" altLang="en-US" sz="2000" b="1" dirty="0">
              <a:solidFill>
                <a:srgbClr val="FF0000"/>
              </a:solidFill>
              <a:latin typeface="宋体" pitchFamily="2" charset="-122"/>
              <a:ea typeface="宋体" pitchFamily="2" charset="-122"/>
            </a:endParaRPr>
          </a:p>
        </p:txBody>
      </p:sp>
      <p:pic>
        <p:nvPicPr>
          <p:cNvPr id="26" name="11833.eps"/>
          <p:cNvPicPr/>
          <p:nvPr/>
        </p:nvPicPr>
        <p:blipFill>
          <a:blip r:embed="rId4"/>
          <a:stretch>
            <a:fillRect/>
          </a:stretch>
        </p:blipFill>
        <p:spPr>
          <a:xfrm>
            <a:off x="3148608" y="2275193"/>
            <a:ext cx="718655" cy="1186461"/>
          </a:xfrm>
          <a:prstGeom prst="rect">
            <a:avLst/>
          </a:prstGeom>
        </p:spPr>
      </p:pic>
      <p:pic>
        <p:nvPicPr>
          <p:cNvPr id="27" name="11834.eps"/>
          <p:cNvPicPr/>
          <p:nvPr/>
        </p:nvPicPr>
        <p:blipFill>
          <a:blip r:embed="rId5"/>
          <a:stretch>
            <a:fillRect/>
          </a:stretch>
        </p:blipFill>
        <p:spPr>
          <a:xfrm>
            <a:off x="3195122" y="3712029"/>
            <a:ext cx="397164" cy="1147119"/>
          </a:xfrm>
          <a:prstGeom prst="rect">
            <a:avLst/>
          </a:prstGeom>
        </p:spPr>
      </p:pic>
      <p:pic>
        <p:nvPicPr>
          <p:cNvPr id="28" name="11835.eps"/>
          <p:cNvPicPr/>
          <p:nvPr/>
        </p:nvPicPr>
        <p:blipFill>
          <a:blip r:embed="rId6"/>
          <a:stretch>
            <a:fillRect/>
          </a:stretch>
        </p:blipFill>
        <p:spPr>
          <a:xfrm>
            <a:off x="2886270" y="5613421"/>
            <a:ext cx="1163184" cy="356253"/>
          </a:xfrm>
          <a:prstGeom prst="rect">
            <a:avLst/>
          </a:prstGeom>
        </p:spPr>
      </p:pic>
    </p:spTree>
    <p:extLst>
      <p:ext uri="{BB962C8B-B14F-4D97-AF65-F5344CB8AC3E}">
        <p14:creationId xmlns:p14="http://schemas.microsoft.com/office/powerpoint/2010/main" xmlns="" val="38527277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randombar(horizontal)">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randombar(horizontal)">
                                      <p:cBhvr>
                                        <p:cTn id="12" dur="500"/>
                                        <p:tgtEl>
                                          <p:spTgt spid="22"/>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24"/>
                                        </p:tgtEl>
                                        <p:attrNameLst>
                                          <p:attrName>style.visibility</p:attrName>
                                        </p:attrNameLst>
                                      </p:cBhvr>
                                      <p:to>
                                        <p:strVal val="visible"/>
                                      </p:to>
                                    </p:set>
                                    <p:animEffect transition="in" filter="randombar(horizontal)">
                                      <p:cBhvr>
                                        <p:cTn id="17"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2" grpId="0"/>
      <p:bldP spid="24"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8071557" y="824822"/>
            <a:ext cx="1746910" cy="457900"/>
            <a:chOff x="8480182" y="1575737"/>
            <a:chExt cx="1678579" cy="520692"/>
          </a:xfrm>
        </p:grpSpPr>
        <p:sp>
          <p:nvSpPr>
            <p:cNvPr id="7" name="圆角矩形 6"/>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文本框 2">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20" name="TextBox 19"/>
          <p:cNvSpPr txBox="1"/>
          <p:nvPr/>
        </p:nvSpPr>
        <p:spPr>
          <a:xfrm>
            <a:off x="1195754" y="2790092"/>
            <a:ext cx="184731" cy="369332"/>
          </a:xfrm>
          <a:prstGeom prst="rect">
            <a:avLst/>
          </a:prstGeom>
          <a:noFill/>
        </p:spPr>
        <p:txBody>
          <a:bodyPr wrap="none" rtlCol="0">
            <a:spAutoFit/>
          </a:bodyPr>
          <a:lstStyle/>
          <a:p>
            <a:endParaRPr lang="zh-CN" altLang="en-US" dirty="0"/>
          </a:p>
        </p:txBody>
      </p:sp>
      <p:sp>
        <p:nvSpPr>
          <p:cNvPr id="21" name="TextBox 20"/>
          <p:cNvSpPr txBox="1"/>
          <p:nvPr/>
        </p:nvSpPr>
        <p:spPr>
          <a:xfrm>
            <a:off x="855785" y="2696308"/>
            <a:ext cx="184731" cy="369332"/>
          </a:xfrm>
          <a:prstGeom prst="rect">
            <a:avLst/>
          </a:prstGeom>
          <a:noFill/>
        </p:spPr>
        <p:txBody>
          <a:bodyPr wrap="none" rtlCol="0">
            <a:spAutoFit/>
          </a:bodyPr>
          <a:lstStyle/>
          <a:p>
            <a:endParaRPr lang="zh-CN" altLang="en-US" dirty="0"/>
          </a:p>
        </p:txBody>
      </p:sp>
      <p:graphicFrame>
        <p:nvGraphicFramePr>
          <p:cNvPr id="23" name="表格 22"/>
          <p:cNvGraphicFramePr>
            <a:graphicFrameLocks noGrp="1"/>
          </p:cNvGraphicFramePr>
          <p:nvPr>
            <p:extLst>
              <p:ext uri="{D42A27DB-BD31-4B8C-83A1-F6EECF244321}">
                <p14:modId xmlns:p14="http://schemas.microsoft.com/office/powerpoint/2010/main" xmlns="" val="1853014081"/>
              </p:ext>
            </p:extLst>
          </p:nvPr>
        </p:nvGraphicFramePr>
        <p:xfrm>
          <a:off x="746925" y="2057541"/>
          <a:ext cx="10737502" cy="3193734"/>
        </p:xfrm>
        <a:graphic>
          <a:graphicData uri="http://schemas.openxmlformats.org/drawingml/2006/table">
            <a:tbl>
              <a:tblPr firstRow="1" bandRow="1">
                <a:tableStyleId>{5940675A-B579-460E-94D1-54222C63F5DA}</a:tableStyleId>
              </a:tblPr>
              <a:tblGrid>
                <a:gridCol w="2066050"/>
                <a:gridCol w="2684312"/>
                <a:gridCol w="5987140"/>
              </a:tblGrid>
              <a:tr h="412839">
                <a:tc>
                  <a:txBody>
                    <a:bodyPr/>
                    <a:lstStyle/>
                    <a:p>
                      <a:pPr algn="ctr">
                        <a:lnSpc>
                          <a:spcPts val="2500"/>
                        </a:lnSpc>
                      </a:pPr>
                      <a:r>
                        <a:rPr lang="zh-CN" altLang="en-US" sz="2000" b="1" dirty="0" smtClean="0">
                          <a:latin typeface="黑体" pitchFamily="49" charset="-122"/>
                          <a:ea typeface="黑体" pitchFamily="49" charset="-122"/>
                          <a:cs typeface="Times New Roman" pitchFamily="18" charset="0"/>
                        </a:rPr>
                        <a:t>分类</a:t>
                      </a:r>
                      <a:endParaRPr lang="zh-CN" altLang="en-US" sz="2000" b="1" dirty="0">
                        <a:latin typeface="黑体" pitchFamily="49" charset="-122"/>
                        <a:ea typeface="黑体" pitchFamily="49" charset="-122"/>
                        <a:cs typeface="Times New Roman" pitchFamily="18" charset="0"/>
                      </a:endParaRPr>
                    </a:p>
                  </a:txBody>
                  <a:tcPr anchor="ctr">
                    <a:lnR w="12700" cap="flat" cmpd="sng" algn="ctr">
                      <a:solidFill>
                        <a:schemeClr val="tx1"/>
                      </a:solidFill>
                      <a:prstDash val="solid"/>
                      <a:round/>
                      <a:headEnd type="none" w="med" len="med"/>
                      <a:tailEnd type="none" w="med" len="med"/>
                    </a:lnR>
                    <a:solidFill>
                      <a:srgbClr val="01B0F0"/>
                    </a:solidFill>
                  </a:tcPr>
                </a:tc>
                <a:tc>
                  <a:txBody>
                    <a:bodyPr/>
                    <a:lstStyle/>
                    <a:p>
                      <a:pPr algn="ctr">
                        <a:lnSpc>
                          <a:spcPts val="2500"/>
                        </a:lnSpc>
                      </a:pPr>
                      <a:r>
                        <a:rPr lang="zh-CN" altLang="en-US" sz="2000" b="1" dirty="0" smtClean="0">
                          <a:latin typeface="黑体" pitchFamily="49" charset="-122"/>
                          <a:ea typeface="黑体" pitchFamily="49" charset="-122"/>
                          <a:cs typeface="Times New Roman" pitchFamily="18" charset="0"/>
                        </a:rPr>
                        <a:t>仪器及名称</a:t>
                      </a:r>
                      <a:endParaRPr lang="zh-CN" altLang="en-US" sz="2000" b="1" dirty="0">
                        <a:latin typeface="黑体" pitchFamily="49" charset="-122"/>
                        <a:ea typeface="黑体" pitchFamily="49" charset="-122"/>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01B0F0"/>
                    </a:solidFill>
                  </a:tcPr>
                </a:tc>
                <a:tc>
                  <a:txBody>
                    <a:bodyPr/>
                    <a:lstStyle/>
                    <a:p>
                      <a:pPr algn="ctr">
                        <a:lnSpc>
                          <a:spcPts val="2500"/>
                        </a:lnSpc>
                      </a:pPr>
                      <a:r>
                        <a:rPr lang="zh-CN" altLang="en-US" sz="2000" b="1" dirty="0" smtClean="0">
                          <a:latin typeface="黑体" pitchFamily="49" charset="-122"/>
                          <a:ea typeface="黑体" pitchFamily="49" charset="-122"/>
                          <a:cs typeface="Times New Roman" pitchFamily="18" charset="0"/>
                        </a:rPr>
                        <a:t>用途及注意事项</a:t>
                      </a:r>
                      <a:endParaRPr lang="zh-CN" altLang="en-US" sz="2000" b="1" dirty="0">
                        <a:latin typeface="黑体" pitchFamily="49" charset="-122"/>
                        <a:ea typeface="黑体" pitchFamily="49" charset="-122"/>
                        <a:cs typeface="Times New Roman" pitchFamily="18" charset="0"/>
                      </a:endParaRPr>
                    </a:p>
                  </a:txBody>
                  <a:tcPr anchor="ctr">
                    <a:lnL w="12700" cap="flat" cmpd="sng" algn="ctr">
                      <a:solidFill>
                        <a:schemeClr val="tx1"/>
                      </a:solidFill>
                      <a:prstDash val="solid"/>
                      <a:round/>
                      <a:headEnd type="none" w="med" len="med"/>
                      <a:tailEnd type="none" w="med" len="med"/>
                    </a:lnL>
                    <a:solidFill>
                      <a:srgbClr val="01B0F0"/>
                    </a:solidFill>
                  </a:tcPr>
                </a:tc>
              </a:tr>
              <a:tr h="1317855">
                <a:tc rowSpan="2">
                  <a:txBody>
                    <a:bodyPr/>
                    <a:lstStyle/>
                    <a:p>
                      <a:pPr algn="ctr"/>
                      <a:r>
                        <a:rPr lang="zh-CN" altLang="en-US" sz="2000" b="1" dirty="0" smtClean="0">
                          <a:latin typeface="宋体" pitchFamily="2" charset="-122"/>
                          <a:ea typeface="宋体" pitchFamily="2" charset="-122"/>
                        </a:rPr>
                        <a:t>加热容器</a:t>
                      </a:r>
                      <a:endParaRPr lang="zh-CN" altLang="en-US" sz="2000" b="1" dirty="0">
                        <a:latin typeface="宋体" pitchFamily="2" charset="-122"/>
                        <a:ea typeface="宋体" pitchFamily="2" charset="-122"/>
                      </a:endParaRPr>
                    </a:p>
                  </a:txBody>
                  <a:tcPr anchor="ctr">
                    <a:lnR w="12700" cap="flat" cmpd="sng" algn="ctr">
                      <a:solidFill>
                        <a:schemeClr val="tx1"/>
                      </a:solidFill>
                      <a:prstDash val="solid"/>
                      <a:round/>
                      <a:headEnd type="none" w="med" len="med"/>
                      <a:tailEnd type="none" w="med" len="med"/>
                    </a:lnR>
                  </a:tcPr>
                </a:tc>
                <a:tc>
                  <a:txBody>
                    <a:bodyPr/>
                    <a:lstStyle/>
                    <a:p>
                      <a:endParaRPr lang="en-US" altLang="zh-CN" dirty="0" smtClean="0"/>
                    </a:p>
                    <a:p>
                      <a:endParaRPr lang="en-US" altLang="zh-CN" dirty="0" smtClean="0"/>
                    </a:p>
                    <a:p>
                      <a:endParaRPr lang="en-US" altLang="zh-CN" dirty="0" smtClean="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algn="ctr">
                        <a:lnSpc>
                          <a:spcPct val="100000"/>
                        </a:lnSpc>
                        <a:spcAft>
                          <a:spcPts val="0"/>
                        </a:spcAft>
                      </a:pPr>
                      <a:r>
                        <a:rPr lang="zh-CN" sz="2000" b="1" dirty="0">
                          <a:solidFill>
                            <a:srgbClr val="000000"/>
                          </a:solidFill>
                          <a:effectLst/>
                          <a:latin typeface="宋体" pitchFamily="2" charset="-122"/>
                          <a:ea typeface="宋体" pitchFamily="2" charset="-122"/>
                          <a:cs typeface="Times New Roman"/>
                        </a:rPr>
                        <a:t>用于加热</a:t>
                      </a:r>
                      <a:r>
                        <a:rPr lang="en-US" sz="2000" b="1" dirty="0" smtClean="0">
                          <a:solidFill>
                            <a:srgbClr val="000000"/>
                          </a:solidFill>
                          <a:effectLst/>
                          <a:latin typeface="宋体" pitchFamily="2" charset="-122"/>
                          <a:ea typeface="宋体" pitchFamily="2" charset="-122"/>
                          <a:cs typeface="Times New Roman"/>
                        </a:rPr>
                        <a:t>,</a:t>
                      </a:r>
                    </a:p>
                    <a:p>
                      <a:pPr algn="ctr">
                        <a:lnSpc>
                          <a:spcPct val="100000"/>
                        </a:lnSpc>
                        <a:spcAft>
                          <a:spcPts val="0"/>
                        </a:spcAft>
                      </a:pPr>
                      <a:r>
                        <a:rPr lang="zh-CN" sz="2000" b="1" dirty="0" smtClean="0">
                          <a:solidFill>
                            <a:srgbClr val="000000"/>
                          </a:solidFill>
                          <a:effectLst/>
                          <a:latin typeface="宋体" pitchFamily="2" charset="-122"/>
                          <a:ea typeface="宋体" pitchFamily="2" charset="-122"/>
                          <a:cs typeface="Times New Roman"/>
                        </a:rPr>
                        <a:t>使用</a:t>
                      </a:r>
                      <a:r>
                        <a:rPr lang="zh-CN" sz="2000" b="1" dirty="0">
                          <a:solidFill>
                            <a:srgbClr val="000000"/>
                          </a:solidFill>
                          <a:effectLst/>
                          <a:latin typeface="宋体" pitchFamily="2" charset="-122"/>
                          <a:ea typeface="宋体" pitchFamily="2" charset="-122"/>
                          <a:cs typeface="Times New Roman"/>
                        </a:rPr>
                        <a:t>时注意用火柴点燃、熄灭用灯帽、加热用外焰</a:t>
                      </a:r>
                    </a:p>
                  </a:txBody>
                  <a:tcPr marL="66675" marR="66675" marT="0" marB="0" anchor="ctr">
                    <a:lnL w="12700" cap="flat" cmpd="sng" algn="ctr">
                      <a:solidFill>
                        <a:schemeClr val="tx1"/>
                      </a:solidFill>
                      <a:prstDash val="solid"/>
                      <a:round/>
                      <a:headEnd type="none" w="med" len="med"/>
                      <a:tailEnd type="none" w="med" len="med"/>
                    </a:lnL>
                  </a:tcPr>
                </a:tc>
              </a:tr>
              <a:tr h="974271">
                <a:tc vMerge="1">
                  <a:txBody>
                    <a:bodyPr/>
                    <a:lstStyle/>
                    <a:p>
                      <a:pPr algn="ctr"/>
                      <a:endParaRPr lang="zh-CN" altLang="en-US" sz="2000" b="1" dirty="0">
                        <a:latin typeface="宋体" pitchFamily="2" charset="-122"/>
                        <a:ea typeface="宋体" pitchFamily="2" charset="-122"/>
                      </a:endParaRPr>
                    </a:p>
                  </a:txBody>
                  <a:tcPr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c>
                  <a:txBody>
                    <a:bodyPr/>
                    <a:lstStyle/>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algn="ctr">
                        <a:lnSpc>
                          <a:spcPct val="100000"/>
                        </a:lnSpc>
                        <a:spcAft>
                          <a:spcPts val="0"/>
                        </a:spcAft>
                      </a:pPr>
                      <a:r>
                        <a:rPr lang="zh-CN" sz="2000" b="1" dirty="0">
                          <a:solidFill>
                            <a:srgbClr val="000000"/>
                          </a:solidFill>
                          <a:effectLst/>
                          <a:latin typeface="宋体" pitchFamily="2" charset="-122"/>
                          <a:ea typeface="宋体" pitchFamily="2" charset="-122"/>
                          <a:cs typeface="Times New Roman"/>
                        </a:rPr>
                        <a:t>一般用于高温反应</a:t>
                      </a:r>
                      <a:r>
                        <a:rPr lang="en-US" sz="2000" b="1" dirty="0">
                          <a:solidFill>
                            <a:srgbClr val="000000"/>
                          </a:solidFill>
                          <a:effectLst/>
                          <a:latin typeface="宋体" pitchFamily="2" charset="-122"/>
                          <a:ea typeface="宋体" pitchFamily="2" charset="-122"/>
                          <a:cs typeface="Times New Roman"/>
                        </a:rPr>
                        <a:t>,</a:t>
                      </a:r>
                      <a:r>
                        <a:rPr lang="zh-CN" sz="2000" b="1" dirty="0">
                          <a:solidFill>
                            <a:srgbClr val="000000"/>
                          </a:solidFill>
                          <a:effectLst/>
                          <a:latin typeface="宋体" pitchFamily="2" charset="-122"/>
                          <a:ea typeface="宋体" pitchFamily="2" charset="-122"/>
                          <a:cs typeface="Times New Roman"/>
                        </a:rPr>
                        <a:t>火焰温度比酒精灯高</a:t>
                      </a:r>
                    </a:p>
                  </a:txBody>
                  <a:tcPr marL="66675" marR="66675" marT="0" marB="0" anchor="ctr">
                    <a:lnL w="12700" cap="flat" cmpd="sng" algn="ctr">
                      <a:solidFill>
                        <a:schemeClr val="tx1"/>
                      </a:solidFill>
                      <a:prstDash val="solid"/>
                      <a:round/>
                      <a:headEnd type="none" w="med" len="med"/>
                      <a:tailEnd type="none" w="med" len="med"/>
                    </a:lnL>
                  </a:tcPr>
                </a:tc>
              </a:tr>
            </a:tbl>
          </a:graphicData>
        </a:graphic>
      </p:graphicFrame>
      <p:sp>
        <p:nvSpPr>
          <p:cNvPr id="18" name="TextBox 17"/>
          <p:cNvSpPr txBox="1"/>
          <p:nvPr/>
        </p:nvSpPr>
        <p:spPr>
          <a:xfrm>
            <a:off x="4027730" y="3318727"/>
            <a:ext cx="1654629" cy="369332"/>
          </a:xfrm>
          <a:prstGeom prst="rect">
            <a:avLst/>
          </a:prstGeom>
          <a:noFill/>
        </p:spPr>
        <p:txBody>
          <a:bodyPr wrap="square" rtlCol="0">
            <a:spAutoFit/>
          </a:bodyPr>
          <a:lstStyle/>
          <a:p>
            <a:r>
              <a:rPr lang="en-US" altLang="zh-CN" dirty="0" smtClean="0"/>
              <a:t>____________</a:t>
            </a:r>
            <a:endParaRPr lang="zh-CN" altLang="en-US" dirty="0"/>
          </a:p>
        </p:txBody>
      </p:sp>
      <p:sp>
        <p:nvSpPr>
          <p:cNvPr id="25" name="TextBox 24"/>
          <p:cNvSpPr txBox="1"/>
          <p:nvPr/>
        </p:nvSpPr>
        <p:spPr>
          <a:xfrm>
            <a:off x="4245428" y="3255301"/>
            <a:ext cx="1012371" cy="400110"/>
          </a:xfrm>
          <a:prstGeom prst="rect">
            <a:avLst/>
          </a:prstGeom>
          <a:noFill/>
        </p:spPr>
        <p:txBody>
          <a:bodyPr wrap="square" rtlCol="0">
            <a:spAutoFit/>
          </a:bodyPr>
          <a:lstStyle/>
          <a:p>
            <a:r>
              <a:rPr lang="zh-CN" altLang="en-US" sz="2000" b="1" dirty="0" smtClean="0">
                <a:solidFill>
                  <a:srgbClr val="FF0000"/>
                </a:solidFill>
                <a:latin typeface="宋体" pitchFamily="2" charset="-122"/>
                <a:ea typeface="宋体" pitchFamily="2" charset="-122"/>
              </a:rPr>
              <a:t>酒精灯</a:t>
            </a:r>
            <a:endParaRPr lang="zh-CN" altLang="en-US" sz="2000" b="1" dirty="0">
              <a:solidFill>
                <a:srgbClr val="FF0000"/>
              </a:solidFill>
              <a:latin typeface="宋体" pitchFamily="2" charset="-122"/>
              <a:ea typeface="宋体" pitchFamily="2" charset="-122"/>
            </a:endParaRPr>
          </a:p>
        </p:txBody>
      </p:sp>
      <p:sp>
        <p:nvSpPr>
          <p:cNvPr id="2" name="TextBox 1"/>
          <p:cNvSpPr txBox="1"/>
          <p:nvPr/>
        </p:nvSpPr>
        <p:spPr>
          <a:xfrm>
            <a:off x="10744201" y="1423364"/>
            <a:ext cx="884665" cy="400110"/>
          </a:xfrm>
          <a:prstGeom prst="rect">
            <a:avLst/>
          </a:prstGeom>
          <a:noFill/>
        </p:spPr>
        <p:txBody>
          <a:bodyPr wrap="square" rtlCol="0">
            <a:spAutoFit/>
          </a:bodyPr>
          <a:lstStyle/>
          <a:p>
            <a:r>
              <a:rPr lang="zh-CN" altLang="en-US" sz="2000" b="1" dirty="0">
                <a:latin typeface="宋体" pitchFamily="2" charset="-122"/>
                <a:ea typeface="宋体" pitchFamily="2" charset="-122"/>
              </a:rPr>
              <a:t>续表</a:t>
            </a:r>
          </a:p>
        </p:txBody>
      </p:sp>
      <p:sp>
        <p:nvSpPr>
          <p:cNvPr id="17" name="TextBox 16"/>
          <p:cNvSpPr txBox="1"/>
          <p:nvPr/>
        </p:nvSpPr>
        <p:spPr>
          <a:xfrm>
            <a:off x="3951714" y="4783739"/>
            <a:ext cx="1654629" cy="369332"/>
          </a:xfrm>
          <a:prstGeom prst="rect">
            <a:avLst/>
          </a:prstGeom>
          <a:noFill/>
        </p:spPr>
        <p:txBody>
          <a:bodyPr wrap="square" rtlCol="0">
            <a:spAutoFit/>
          </a:bodyPr>
          <a:lstStyle/>
          <a:p>
            <a:r>
              <a:rPr lang="en-US" altLang="zh-CN" dirty="0" smtClean="0"/>
              <a:t>_____________</a:t>
            </a:r>
            <a:endParaRPr lang="zh-CN" altLang="en-US" dirty="0"/>
          </a:p>
        </p:txBody>
      </p:sp>
      <p:sp>
        <p:nvSpPr>
          <p:cNvPr id="22" name="TextBox 21"/>
          <p:cNvSpPr txBox="1"/>
          <p:nvPr/>
        </p:nvSpPr>
        <p:spPr>
          <a:xfrm>
            <a:off x="4094649" y="4720303"/>
            <a:ext cx="1217577" cy="400110"/>
          </a:xfrm>
          <a:prstGeom prst="rect">
            <a:avLst/>
          </a:prstGeom>
          <a:noFill/>
        </p:spPr>
        <p:txBody>
          <a:bodyPr wrap="square" rtlCol="0">
            <a:spAutoFit/>
          </a:bodyPr>
          <a:lstStyle/>
          <a:p>
            <a:r>
              <a:rPr lang="zh-CN" altLang="en-US" sz="2000" b="1" dirty="0" smtClean="0">
                <a:solidFill>
                  <a:srgbClr val="FF0000"/>
                </a:solidFill>
                <a:latin typeface="宋体" pitchFamily="2" charset="-122"/>
                <a:ea typeface="宋体" pitchFamily="2" charset="-122"/>
              </a:rPr>
              <a:t>酒精喷灯</a:t>
            </a:r>
            <a:endParaRPr lang="zh-CN" altLang="en-US" sz="2000" b="1" dirty="0">
              <a:solidFill>
                <a:srgbClr val="FF0000"/>
              </a:solidFill>
              <a:latin typeface="宋体" pitchFamily="2" charset="-122"/>
              <a:ea typeface="宋体" pitchFamily="2" charset="-122"/>
            </a:endParaRPr>
          </a:p>
        </p:txBody>
      </p:sp>
      <p:pic>
        <p:nvPicPr>
          <p:cNvPr id="19" name="11836.eps"/>
          <p:cNvPicPr/>
          <p:nvPr/>
        </p:nvPicPr>
        <p:blipFill>
          <a:blip r:embed="rId4"/>
          <a:stretch>
            <a:fillRect/>
          </a:stretch>
        </p:blipFill>
        <p:spPr>
          <a:xfrm>
            <a:off x="3145971" y="2790092"/>
            <a:ext cx="726168" cy="800638"/>
          </a:xfrm>
          <a:prstGeom prst="rect">
            <a:avLst/>
          </a:prstGeom>
        </p:spPr>
      </p:pic>
      <p:pic>
        <p:nvPicPr>
          <p:cNvPr id="29" name="11837.eps"/>
          <p:cNvPicPr/>
          <p:nvPr/>
        </p:nvPicPr>
        <p:blipFill>
          <a:blip r:embed="rId5"/>
          <a:stretch>
            <a:fillRect/>
          </a:stretch>
        </p:blipFill>
        <p:spPr>
          <a:xfrm>
            <a:off x="3176524" y="4038525"/>
            <a:ext cx="665062" cy="1045103"/>
          </a:xfrm>
          <a:prstGeom prst="rect">
            <a:avLst/>
          </a:prstGeom>
        </p:spPr>
      </p:pic>
    </p:spTree>
    <p:extLst>
      <p:ext uri="{BB962C8B-B14F-4D97-AF65-F5344CB8AC3E}">
        <p14:creationId xmlns:p14="http://schemas.microsoft.com/office/powerpoint/2010/main" xmlns="" val="40794934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randombar(horizontal)">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randombar(horizontal)">
                                      <p:cBhvr>
                                        <p:cTn id="12"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组合 35"/>
          <p:cNvGrpSpPr/>
          <p:nvPr/>
        </p:nvGrpSpPr>
        <p:grpSpPr>
          <a:xfrm>
            <a:off x="720000" y="2338459"/>
            <a:ext cx="5430428" cy="627895"/>
            <a:chOff x="1034884" y="629878"/>
            <a:chExt cx="5430428" cy="627895"/>
          </a:xfrm>
        </p:grpSpPr>
        <p:sp>
          <p:nvSpPr>
            <p:cNvPr id="7" name="圆角矩形 6">
              <a:hlinkClick r:id="rId5" action="ppaction://hlinksldjump"/>
            </p:cNvPr>
            <p:cNvSpPr/>
            <p:nvPr>
              <p:custDataLst>
                <p:tags r:id="rId1"/>
              </p:custDataLst>
            </p:nvPr>
          </p:nvSpPr>
          <p:spPr>
            <a:xfrm flipH="1">
              <a:off x="2642679" y="664479"/>
              <a:ext cx="3822633" cy="580638"/>
            </a:xfrm>
            <a:prstGeom prst="snip1Rect">
              <a:avLst/>
            </a:prstGeom>
            <a:noFill/>
            <a:ln w="19050">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fontAlgn="auto"/>
              <a:r>
                <a:rPr lang="zh-CN" altLang="en-US" sz="2400" b="1" strike="noStrike" noProof="1" smtClean="0">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 仪器的识别与使用</a:t>
              </a:r>
              <a:endParaRPr lang="zh-CN" altLang="en-US" sz="24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22" name="椭圆 7"/>
            <p:cNvSpPr>
              <a:spLocks noChangeAspect="1"/>
            </p:cNvSpPr>
            <p:nvPr>
              <p:custDataLst>
                <p:tags r:id="rId2"/>
              </p:custDataLst>
            </p:nvPr>
          </p:nvSpPr>
          <p:spPr>
            <a:xfrm>
              <a:off x="1034884" y="629878"/>
              <a:ext cx="1511539"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400" b="1" dirty="0">
                  <a:solidFill>
                    <a:schemeClr val="bg1"/>
                  </a:solidFill>
                  <a:latin typeface="黑体" panose="02010609060101010101" pitchFamily="49" charset="-122"/>
                  <a:ea typeface="黑体" panose="02010609060101010101" pitchFamily="49" charset="-122"/>
                  <a:sym typeface="宋体" panose="02010600030101010101" pitchFamily="2" charset="-122"/>
                </a:rPr>
                <a:t>命题</a:t>
              </a:r>
              <a:r>
                <a:rPr lang="zh-CN" altLang="en-US" sz="24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点 </a:t>
              </a:r>
              <a:r>
                <a:rPr lang="en-US" altLang="zh-CN" sz="2400" b="1" dirty="0" smtClean="0">
                  <a:solidFill>
                    <a:schemeClr val="bg1"/>
                  </a:solidFill>
                  <a:latin typeface="Times New Roman" pitchFamily="18" charset="0"/>
                  <a:ea typeface="黑体" panose="02010609060101010101" pitchFamily="49" charset="-122"/>
                  <a:cs typeface="Times New Roman" pitchFamily="18" charset="0"/>
                  <a:sym typeface="宋体" panose="02010600030101010101" pitchFamily="2" charset="-122"/>
                </a:rPr>
                <a:t>1</a:t>
              </a:r>
              <a:endParaRPr lang="zh-CN" altLang="en-US" sz="2400" b="1" strike="noStrike" noProof="1">
                <a:solidFill>
                  <a:schemeClr val="bg1"/>
                </a:solidFill>
                <a:latin typeface="Times New Roman" pitchFamily="18" charset="0"/>
                <a:cs typeface="Times New Roman" pitchFamily="18" charset="0"/>
              </a:endParaRPr>
            </a:p>
          </p:txBody>
        </p:sp>
        <p:sp>
          <p:nvSpPr>
            <p:cNvPr id="32" name="圆角矩形 31"/>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solidFill>
                  <a:prstClr val="white"/>
                </a:solidFill>
              </a:endParaRPr>
            </a:p>
          </p:txBody>
        </p:sp>
      </p:grpSp>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54" name="文本框 99"/>
          <p:cNvSpPr txBox="1">
            <a:spLocks noChangeArrowheads="1"/>
          </p:cNvSpPr>
          <p:nvPr/>
        </p:nvSpPr>
        <p:spPr bwMode="auto">
          <a:xfrm>
            <a:off x="654684" y="3139056"/>
            <a:ext cx="11128375" cy="111376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nSpc>
                <a:spcPct val="150000"/>
              </a:lnSpc>
            </a:pPr>
            <a:r>
              <a:rPr lang="en-US" altLang="zh-CN" sz="2400" b="1" dirty="0">
                <a:latin typeface="宋体" pitchFamily="2" charset="-122"/>
                <a:ea typeface="宋体" pitchFamily="2" charset="-122"/>
              </a:rPr>
              <a:t>1.(2016</a:t>
            </a:r>
            <a:r>
              <a:rPr lang="zh-CN" altLang="zh-CN" sz="2400" b="1" dirty="0">
                <a:latin typeface="宋体" pitchFamily="2" charset="-122"/>
                <a:ea typeface="宋体" pitchFamily="2" charset="-122"/>
              </a:rPr>
              <a:t>·</a:t>
            </a:r>
            <a:r>
              <a:rPr lang="zh-CN" altLang="zh-CN" sz="2400" b="1" dirty="0" smtClean="0">
                <a:latin typeface="宋体" pitchFamily="2" charset="-122"/>
                <a:ea typeface="宋体" pitchFamily="2" charset="-122"/>
              </a:rPr>
              <a:t>河北</a:t>
            </a:r>
            <a:r>
              <a:rPr lang="zh-CN" altLang="en-US"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1</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如图所示的仪器中可以用酒精灯直接加热的</a:t>
            </a:r>
            <a:r>
              <a:rPr lang="zh-CN" altLang="zh-CN" sz="2400" b="1" dirty="0" smtClean="0">
                <a:latin typeface="宋体" pitchFamily="2" charset="-122"/>
                <a:ea typeface="宋体" pitchFamily="2" charset="-122"/>
              </a:rPr>
              <a:t>是</a:t>
            </a:r>
            <a:r>
              <a:rPr lang="en-US" altLang="zh-CN" sz="2400" b="1" dirty="0" smtClean="0">
                <a:latin typeface="宋体" pitchFamily="2" charset="-122"/>
                <a:ea typeface="宋体" pitchFamily="2" charset="-122"/>
              </a:rPr>
              <a:t>(</a:t>
            </a:r>
            <a:r>
              <a:rPr lang="zh-CN" altLang="zh-CN" sz="2400" b="1" dirty="0">
                <a:latin typeface="宋体" pitchFamily="2" charset="-122"/>
                <a:ea typeface="宋体" pitchFamily="2" charset="-122"/>
              </a:rPr>
              <a:t>　　</a:t>
            </a:r>
            <a:r>
              <a:rPr lang="en-US" altLang="zh-CN" sz="2400" b="1" dirty="0" smtClean="0">
                <a:latin typeface="宋体" pitchFamily="2" charset="-122"/>
                <a:ea typeface="宋体" pitchFamily="2" charset="-122"/>
              </a:rPr>
              <a:t>)</a:t>
            </a:r>
          </a:p>
          <a:p>
            <a:pPr>
              <a:lnSpc>
                <a:spcPct val="150000"/>
              </a:lnSpc>
            </a:pPr>
            <a:endParaRPr lang="zh-CN" altLang="zh-CN" sz="2400" b="1" dirty="0">
              <a:latin typeface="宋体" pitchFamily="2" charset="-122"/>
              <a:ea typeface="宋体" pitchFamily="2" charset="-122"/>
            </a:endParaRPr>
          </a:p>
        </p:txBody>
      </p:sp>
      <p:grpSp>
        <p:nvGrpSpPr>
          <p:cNvPr id="6" name="组合 5"/>
          <p:cNvGrpSpPr/>
          <p:nvPr/>
        </p:nvGrpSpPr>
        <p:grpSpPr>
          <a:xfrm>
            <a:off x="8071557" y="824822"/>
            <a:ext cx="1746910" cy="457900"/>
            <a:chOff x="8480182" y="1575737"/>
            <a:chExt cx="1678579" cy="520692"/>
          </a:xfrm>
        </p:grpSpPr>
        <p:sp>
          <p:nvSpPr>
            <p:cNvPr id="5" name="圆角矩形 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6"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8" name="矩形 7"/>
          <p:cNvSpPr/>
          <p:nvPr/>
        </p:nvSpPr>
        <p:spPr>
          <a:xfrm>
            <a:off x="9807581" y="3277818"/>
            <a:ext cx="611624" cy="461665"/>
          </a:xfrm>
          <a:prstGeom prst="rect">
            <a:avLst/>
          </a:prstGeom>
        </p:spPr>
        <p:txBody>
          <a:bodyPr wrap="square">
            <a:spAutoFit/>
          </a:bodyPr>
          <a:lstStyle/>
          <a:p>
            <a:r>
              <a:rPr lang="en-US" altLang="zh-CN" sz="2400" b="1" dirty="0" smtClean="0">
                <a:solidFill>
                  <a:srgbClr val="FF0000"/>
                </a:solidFill>
                <a:latin typeface="Times New Roman" pitchFamily="18" charset="0"/>
                <a:cs typeface="Times New Roman" pitchFamily="18" charset="0"/>
              </a:rPr>
              <a:t>C</a:t>
            </a:r>
            <a:endParaRPr lang="zh-CN" altLang="en-US" sz="2400" b="1" dirty="0">
              <a:solidFill>
                <a:srgbClr val="FF0000"/>
              </a:solidFill>
              <a:latin typeface="Times New Roman" pitchFamily="18" charset="0"/>
              <a:cs typeface="Times New Roman" pitchFamily="18" charset="0"/>
            </a:endParaRPr>
          </a:p>
        </p:txBody>
      </p:sp>
      <p:grpSp>
        <p:nvGrpSpPr>
          <p:cNvPr id="2" name="组合 1"/>
          <p:cNvGrpSpPr/>
          <p:nvPr/>
        </p:nvGrpSpPr>
        <p:grpSpPr>
          <a:xfrm>
            <a:off x="2574681" y="1276195"/>
            <a:ext cx="5882885" cy="729465"/>
            <a:chOff x="823582" y="935961"/>
            <a:chExt cx="5767939" cy="729465"/>
          </a:xfrm>
        </p:grpSpPr>
        <p:sp>
          <p:nvSpPr>
            <p:cNvPr id="13" name="圆角矩形 12">
              <a:extLst>
                <a:ext uri="{FF2B5EF4-FFF2-40B4-BE49-F238E27FC236}">
                  <a16:creationId xmlns:a16="http://schemas.microsoft.com/office/drawing/2014/main" xmlns="" id="{4EC6608A-B202-7A41-BC30-4412A8F4D3B5}"/>
                </a:ext>
              </a:extLst>
            </p:cNvPr>
            <p:cNvSpPr/>
            <p:nvPr/>
          </p:nvSpPr>
          <p:spPr>
            <a:xfrm>
              <a:off x="823582" y="1085850"/>
              <a:ext cx="3659311" cy="503434"/>
            </a:xfrm>
            <a:prstGeom prst="roundRect">
              <a:avLst/>
            </a:prstGeom>
            <a:ln w="19050">
              <a:solidFill>
                <a:srgbClr val="01B0F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dirty="0"/>
            </a:p>
          </p:txBody>
        </p:sp>
        <p:sp>
          <p:nvSpPr>
            <p:cNvPr id="14" name="矩形 13">
              <a:extLst>
                <a:ext uri="{FF2B5EF4-FFF2-40B4-BE49-F238E27FC236}">
                  <a16:creationId xmlns:a16="http://schemas.microsoft.com/office/drawing/2014/main" xmlns="" id="{DF2E1927-ACF9-BF46-B1D7-698A0C93C3AE}"/>
                </a:ext>
              </a:extLst>
            </p:cNvPr>
            <p:cNvSpPr/>
            <p:nvPr/>
          </p:nvSpPr>
          <p:spPr>
            <a:xfrm>
              <a:off x="1732415" y="1062568"/>
              <a:ext cx="4859106" cy="503434"/>
            </a:xfrm>
            <a:prstGeom prst="rect">
              <a:avLst/>
            </a:prstGeom>
            <a:solidFill>
              <a:srgbClr val="01B0F0"/>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2800" b="1" dirty="0" smtClean="0">
                  <a:latin typeface="宋体" pitchFamily="2" charset="-122"/>
                  <a:ea typeface="宋体" pitchFamily="2" charset="-122"/>
                </a:rPr>
                <a:t>数据链接</a:t>
              </a:r>
              <a:r>
                <a:rPr kumimoji="1" lang="en-US" altLang="zh-CN" sz="2800" b="1" dirty="0">
                  <a:latin typeface="宋体" pitchFamily="2" charset="-122"/>
                  <a:ea typeface="宋体" pitchFamily="2" charset="-122"/>
                </a:rPr>
                <a:t> </a:t>
              </a:r>
              <a:r>
                <a:rPr kumimoji="1" lang="en-US" altLang="zh-CN" sz="2800" b="1" dirty="0" smtClean="0">
                  <a:latin typeface="宋体" pitchFamily="2" charset="-122"/>
                  <a:ea typeface="宋体" pitchFamily="2" charset="-122"/>
                </a:rPr>
                <a:t> </a:t>
              </a:r>
              <a:r>
                <a:rPr kumimoji="1" lang="zh-CN" altLang="en-US" sz="2800" b="1" dirty="0" smtClean="0">
                  <a:latin typeface="宋体" pitchFamily="2" charset="-122"/>
                  <a:ea typeface="宋体" pitchFamily="2" charset="-122"/>
                </a:rPr>
                <a:t>真题试做</a:t>
              </a:r>
              <a:endParaRPr kumimoji="1" lang="zh-CN" altLang="en-US" sz="2800" b="1" dirty="0">
                <a:latin typeface="宋体" pitchFamily="2" charset="-122"/>
                <a:ea typeface="宋体" pitchFamily="2" charset="-122"/>
              </a:endParaRPr>
            </a:p>
          </p:txBody>
        </p:sp>
        <p:sp>
          <p:nvSpPr>
            <p:cNvPr id="15" name="椭圆 14">
              <a:extLst>
                <a:ext uri="{FF2B5EF4-FFF2-40B4-BE49-F238E27FC236}">
                  <a16:creationId xmlns:a16="http://schemas.microsoft.com/office/drawing/2014/main" xmlns="" id="{5920A314-74D5-1E43-9B9B-B3ABE0865528}"/>
                </a:ext>
              </a:extLst>
            </p:cNvPr>
            <p:cNvSpPr/>
            <p:nvPr/>
          </p:nvSpPr>
          <p:spPr>
            <a:xfrm>
              <a:off x="1173503" y="935961"/>
              <a:ext cx="729465" cy="729465"/>
            </a:xfrm>
            <a:prstGeom prst="ellipse">
              <a:avLst/>
            </a:prstGeom>
            <a:solidFill>
              <a:srgbClr val="01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6" name="TextBox 15"/>
            <p:cNvSpPr txBox="1"/>
            <p:nvPr/>
          </p:nvSpPr>
          <p:spPr>
            <a:xfrm>
              <a:off x="1245421" y="1049837"/>
              <a:ext cx="585627" cy="523220"/>
            </a:xfrm>
            <a:prstGeom prst="rect">
              <a:avLst/>
            </a:prstGeom>
            <a:noFill/>
          </p:spPr>
          <p:txBody>
            <a:bodyPr wrap="square" rtlCol="0">
              <a:spAutoFit/>
            </a:bodyPr>
            <a:lstStyle/>
            <a:p>
              <a:pPr algn="ctr"/>
              <a:r>
                <a:rPr lang="en-US" altLang="zh-CN" sz="2800" b="1" dirty="0" smtClean="0">
                  <a:solidFill>
                    <a:schemeClr val="bg1"/>
                  </a:solidFill>
                  <a:latin typeface="Times New Roman" pitchFamily="18" charset="0"/>
                  <a:ea typeface="宋体" pitchFamily="2" charset="-122"/>
                  <a:cs typeface="Times New Roman" pitchFamily="18" charset="0"/>
                </a:rPr>
                <a:t>1</a:t>
              </a:r>
              <a:endParaRPr lang="zh-CN" altLang="en-US" sz="2800" b="1" dirty="0">
                <a:solidFill>
                  <a:schemeClr val="bg1"/>
                </a:solidFill>
                <a:latin typeface="Times New Roman" pitchFamily="18" charset="0"/>
                <a:ea typeface="宋体" pitchFamily="2" charset="-122"/>
                <a:cs typeface="Times New Roman" pitchFamily="18" charset="0"/>
              </a:endParaRPr>
            </a:p>
          </p:txBody>
        </p:sp>
      </p:grpSp>
      <p:pic>
        <p:nvPicPr>
          <p:cNvPr id="17" name="11801.eps" descr="id:2147507318;FounderCES"/>
          <p:cNvPicPr/>
          <p:nvPr/>
        </p:nvPicPr>
        <p:blipFill>
          <a:blip r:embed="rId7"/>
          <a:stretch>
            <a:fillRect/>
          </a:stretch>
        </p:blipFill>
        <p:spPr>
          <a:xfrm>
            <a:off x="3004927" y="4004541"/>
            <a:ext cx="5210872" cy="1503630"/>
          </a:xfrm>
          <a:prstGeom prst="rect">
            <a:avLst/>
          </a:prstGeom>
        </p:spPr>
      </p:pic>
    </p:spTree>
    <p:extLst>
      <p:ext uri="{BB962C8B-B14F-4D97-AF65-F5344CB8AC3E}">
        <p14:creationId xmlns:p14="http://schemas.microsoft.com/office/powerpoint/2010/main" xmlns="" val="26227502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randombar(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8071557" y="824822"/>
            <a:ext cx="1746910" cy="457900"/>
            <a:chOff x="8480182" y="1575737"/>
            <a:chExt cx="1678579" cy="520692"/>
          </a:xfrm>
        </p:grpSpPr>
        <p:sp>
          <p:nvSpPr>
            <p:cNvPr id="7" name="圆角矩形 6"/>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文本框 2">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20" name="TextBox 19"/>
          <p:cNvSpPr txBox="1"/>
          <p:nvPr/>
        </p:nvSpPr>
        <p:spPr>
          <a:xfrm>
            <a:off x="1195754" y="2790092"/>
            <a:ext cx="184731" cy="369332"/>
          </a:xfrm>
          <a:prstGeom prst="rect">
            <a:avLst/>
          </a:prstGeom>
          <a:noFill/>
        </p:spPr>
        <p:txBody>
          <a:bodyPr wrap="none" rtlCol="0">
            <a:spAutoFit/>
          </a:bodyPr>
          <a:lstStyle/>
          <a:p>
            <a:endParaRPr lang="zh-CN" altLang="en-US" dirty="0"/>
          </a:p>
        </p:txBody>
      </p:sp>
      <p:sp>
        <p:nvSpPr>
          <p:cNvPr id="21" name="TextBox 20"/>
          <p:cNvSpPr txBox="1"/>
          <p:nvPr/>
        </p:nvSpPr>
        <p:spPr>
          <a:xfrm>
            <a:off x="855785" y="2696308"/>
            <a:ext cx="184731" cy="369332"/>
          </a:xfrm>
          <a:prstGeom prst="rect">
            <a:avLst/>
          </a:prstGeom>
          <a:noFill/>
        </p:spPr>
        <p:txBody>
          <a:bodyPr wrap="none" rtlCol="0">
            <a:spAutoFit/>
          </a:bodyPr>
          <a:lstStyle/>
          <a:p>
            <a:endParaRPr lang="zh-CN" altLang="en-US" dirty="0"/>
          </a:p>
        </p:txBody>
      </p:sp>
      <p:graphicFrame>
        <p:nvGraphicFramePr>
          <p:cNvPr id="23" name="表格 22"/>
          <p:cNvGraphicFramePr>
            <a:graphicFrameLocks noGrp="1"/>
          </p:cNvGraphicFramePr>
          <p:nvPr>
            <p:extLst>
              <p:ext uri="{D42A27DB-BD31-4B8C-83A1-F6EECF244321}">
                <p14:modId xmlns:p14="http://schemas.microsoft.com/office/powerpoint/2010/main" xmlns="" val="3291866672"/>
              </p:ext>
            </p:extLst>
          </p:nvPr>
        </p:nvGraphicFramePr>
        <p:xfrm>
          <a:off x="746925" y="1807163"/>
          <a:ext cx="10737502" cy="4656774"/>
        </p:xfrm>
        <a:graphic>
          <a:graphicData uri="http://schemas.openxmlformats.org/drawingml/2006/table">
            <a:tbl>
              <a:tblPr firstRow="1" bandRow="1">
                <a:tableStyleId>{5940675A-B579-460E-94D1-54222C63F5DA}</a:tableStyleId>
              </a:tblPr>
              <a:tblGrid>
                <a:gridCol w="2066050"/>
                <a:gridCol w="2684312"/>
                <a:gridCol w="5987140"/>
              </a:tblGrid>
              <a:tr h="412839">
                <a:tc>
                  <a:txBody>
                    <a:bodyPr/>
                    <a:lstStyle/>
                    <a:p>
                      <a:pPr algn="ctr">
                        <a:lnSpc>
                          <a:spcPts val="2500"/>
                        </a:lnSpc>
                      </a:pPr>
                      <a:r>
                        <a:rPr lang="zh-CN" altLang="en-US" sz="2000" b="1" dirty="0" smtClean="0">
                          <a:latin typeface="黑体" pitchFamily="49" charset="-122"/>
                          <a:ea typeface="黑体" pitchFamily="49" charset="-122"/>
                          <a:cs typeface="Times New Roman" pitchFamily="18" charset="0"/>
                        </a:rPr>
                        <a:t>分类</a:t>
                      </a:r>
                      <a:endParaRPr lang="zh-CN" altLang="en-US" sz="2000" b="1" dirty="0">
                        <a:latin typeface="黑体" pitchFamily="49" charset="-122"/>
                        <a:ea typeface="黑体" pitchFamily="49" charset="-122"/>
                        <a:cs typeface="Times New Roman" pitchFamily="18" charset="0"/>
                      </a:endParaRPr>
                    </a:p>
                  </a:txBody>
                  <a:tcPr anchor="ctr">
                    <a:lnR w="12700" cap="flat" cmpd="sng" algn="ctr">
                      <a:solidFill>
                        <a:schemeClr val="tx1"/>
                      </a:solidFill>
                      <a:prstDash val="solid"/>
                      <a:round/>
                      <a:headEnd type="none" w="med" len="med"/>
                      <a:tailEnd type="none" w="med" len="med"/>
                    </a:lnR>
                    <a:solidFill>
                      <a:srgbClr val="01B0F0"/>
                    </a:solidFill>
                  </a:tcPr>
                </a:tc>
                <a:tc>
                  <a:txBody>
                    <a:bodyPr/>
                    <a:lstStyle/>
                    <a:p>
                      <a:pPr algn="ctr">
                        <a:lnSpc>
                          <a:spcPts val="2500"/>
                        </a:lnSpc>
                      </a:pPr>
                      <a:r>
                        <a:rPr lang="zh-CN" altLang="en-US" sz="2000" b="1" dirty="0" smtClean="0">
                          <a:latin typeface="黑体" pitchFamily="49" charset="-122"/>
                          <a:ea typeface="黑体" pitchFamily="49" charset="-122"/>
                          <a:cs typeface="Times New Roman" pitchFamily="18" charset="0"/>
                        </a:rPr>
                        <a:t>仪器及名称</a:t>
                      </a:r>
                      <a:endParaRPr lang="zh-CN" altLang="en-US" sz="2000" b="1" dirty="0">
                        <a:latin typeface="黑体" pitchFamily="49" charset="-122"/>
                        <a:ea typeface="黑体" pitchFamily="49" charset="-122"/>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01B0F0"/>
                    </a:solidFill>
                  </a:tcPr>
                </a:tc>
                <a:tc>
                  <a:txBody>
                    <a:bodyPr/>
                    <a:lstStyle/>
                    <a:p>
                      <a:pPr algn="ctr">
                        <a:lnSpc>
                          <a:spcPts val="2500"/>
                        </a:lnSpc>
                      </a:pPr>
                      <a:r>
                        <a:rPr lang="zh-CN" altLang="en-US" sz="2000" b="1" dirty="0" smtClean="0">
                          <a:latin typeface="黑体" pitchFamily="49" charset="-122"/>
                          <a:ea typeface="黑体" pitchFamily="49" charset="-122"/>
                          <a:cs typeface="Times New Roman" pitchFamily="18" charset="0"/>
                        </a:rPr>
                        <a:t>用途及注意事项</a:t>
                      </a:r>
                      <a:endParaRPr lang="zh-CN" altLang="en-US" sz="2000" b="1" dirty="0">
                        <a:latin typeface="黑体" pitchFamily="49" charset="-122"/>
                        <a:ea typeface="黑体" pitchFamily="49" charset="-122"/>
                        <a:cs typeface="Times New Roman" pitchFamily="18" charset="0"/>
                      </a:endParaRPr>
                    </a:p>
                  </a:txBody>
                  <a:tcPr anchor="ctr">
                    <a:lnL w="12700" cap="flat" cmpd="sng" algn="ctr">
                      <a:solidFill>
                        <a:schemeClr val="tx1"/>
                      </a:solidFill>
                      <a:prstDash val="solid"/>
                      <a:round/>
                      <a:headEnd type="none" w="med" len="med"/>
                      <a:tailEnd type="none" w="med" len="med"/>
                    </a:lnL>
                    <a:solidFill>
                      <a:srgbClr val="01B0F0"/>
                    </a:solidFill>
                  </a:tcPr>
                </a:tc>
              </a:tr>
              <a:tr h="1317855">
                <a:tc rowSpan="3">
                  <a:txBody>
                    <a:bodyPr/>
                    <a:lstStyle/>
                    <a:p>
                      <a:pPr algn="ctr"/>
                      <a:r>
                        <a:rPr lang="zh-CN" altLang="en-US" sz="2000" b="1" dirty="0" smtClean="0">
                          <a:latin typeface="宋体" pitchFamily="2" charset="-122"/>
                          <a:ea typeface="宋体" pitchFamily="2" charset="-122"/>
                        </a:rPr>
                        <a:t>其他仪器</a:t>
                      </a:r>
                      <a:endParaRPr lang="zh-CN" altLang="en-US" sz="2000" b="1" dirty="0">
                        <a:latin typeface="宋体" pitchFamily="2" charset="-122"/>
                        <a:ea typeface="宋体" pitchFamily="2" charset="-122"/>
                      </a:endParaRPr>
                    </a:p>
                  </a:txBody>
                  <a:tcPr anchor="ctr">
                    <a:lnR w="12700" cap="flat" cmpd="sng" algn="ctr">
                      <a:solidFill>
                        <a:schemeClr val="tx1"/>
                      </a:solidFill>
                      <a:prstDash val="solid"/>
                      <a:round/>
                      <a:headEnd type="none" w="med" len="med"/>
                      <a:tailEnd type="none" w="med" len="med"/>
                    </a:lnR>
                  </a:tcPr>
                </a:tc>
                <a:tc>
                  <a:txBody>
                    <a:bodyPr/>
                    <a:lstStyle/>
                    <a:p>
                      <a:endParaRPr lang="en-US" altLang="zh-CN" dirty="0" smtClean="0"/>
                    </a:p>
                    <a:p>
                      <a:endParaRPr lang="en-US" altLang="zh-CN" dirty="0" smtClean="0"/>
                    </a:p>
                    <a:p>
                      <a:endParaRPr lang="en-US" altLang="zh-CN" dirty="0" smtClean="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algn="ctr">
                        <a:lnSpc>
                          <a:spcPts val="1350"/>
                        </a:lnSpc>
                        <a:spcAft>
                          <a:spcPts val="0"/>
                        </a:spcAft>
                      </a:pPr>
                      <a:r>
                        <a:rPr lang="zh-CN" sz="2000" b="1" dirty="0">
                          <a:solidFill>
                            <a:srgbClr val="000000"/>
                          </a:solidFill>
                          <a:effectLst/>
                          <a:latin typeface="宋体" pitchFamily="2" charset="-122"/>
                          <a:ea typeface="宋体" pitchFamily="2" charset="-122"/>
                          <a:cs typeface="Times New Roman"/>
                        </a:rPr>
                        <a:t>用于排水法收集气体</a:t>
                      </a:r>
                    </a:p>
                  </a:txBody>
                  <a:tcPr marL="66675" marR="66675" marT="0" marB="0" anchor="ctr">
                    <a:lnL w="12700" cap="flat" cmpd="sng" algn="ctr">
                      <a:solidFill>
                        <a:schemeClr val="tx1"/>
                      </a:solidFill>
                      <a:prstDash val="solid"/>
                      <a:round/>
                      <a:headEnd type="none" w="med" len="med"/>
                      <a:tailEnd type="none" w="med" len="med"/>
                    </a:lnL>
                  </a:tcPr>
                </a:tc>
              </a:tr>
              <a:tr h="974271">
                <a:tc vMerge="1">
                  <a:txBody>
                    <a:bodyPr/>
                    <a:lstStyle/>
                    <a:p>
                      <a:pPr algn="ctr"/>
                      <a:endParaRPr lang="zh-CN" altLang="en-US" sz="2000" b="1" dirty="0">
                        <a:latin typeface="宋体" pitchFamily="2" charset="-122"/>
                        <a:ea typeface="宋体" pitchFamily="2" charset="-122"/>
                      </a:endParaRPr>
                    </a:p>
                  </a:txBody>
                  <a:tcPr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c>
                  <a:txBody>
                    <a:bodyPr/>
                    <a:lstStyle/>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algn="ctr">
                        <a:lnSpc>
                          <a:spcPts val="1350"/>
                        </a:lnSpc>
                        <a:spcAft>
                          <a:spcPts val="0"/>
                        </a:spcAft>
                      </a:pPr>
                      <a:r>
                        <a:rPr lang="zh-CN" sz="2000" b="1">
                          <a:solidFill>
                            <a:srgbClr val="000000"/>
                          </a:solidFill>
                          <a:effectLst/>
                          <a:latin typeface="宋体" pitchFamily="2" charset="-122"/>
                          <a:ea typeface="宋体" pitchFamily="2" charset="-122"/>
                          <a:cs typeface="Times New Roman"/>
                        </a:rPr>
                        <a:t>用于搅拌、引流、转移药品、蘸取液体等</a:t>
                      </a:r>
                    </a:p>
                  </a:txBody>
                  <a:tcPr marL="66675" marR="66675" marT="0" marB="0" anchor="ctr">
                    <a:lnL w="12700" cap="flat" cmpd="sng" algn="ctr">
                      <a:solidFill>
                        <a:schemeClr val="tx1"/>
                      </a:solidFill>
                      <a:prstDash val="solid"/>
                      <a:round/>
                      <a:headEnd type="none" w="med" len="med"/>
                      <a:tailEnd type="none" w="med" len="med"/>
                    </a:lnL>
                  </a:tcPr>
                </a:tc>
              </a:tr>
              <a:tr h="974271">
                <a:tc vMerge="1">
                  <a:txBody>
                    <a:bodyPr/>
                    <a:lstStyle/>
                    <a:p>
                      <a:endParaRPr lang="zh-CN" altLang="en-US"/>
                    </a:p>
                  </a:txBody>
                  <a:tcPr/>
                </a:tc>
                <a:tc>
                  <a:txBody>
                    <a:bodyPr/>
                    <a:lstStyle/>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algn="ctr">
                        <a:lnSpc>
                          <a:spcPts val="1350"/>
                        </a:lnSpc>
                        <a:spcAft>
                          <a:spcPts val="0"/>
                        </a:spcAft>
                      </a:pPr>
                      <a:r>
                        <a:rPr lang="zh-CN" sz="2000" b="1" dirty="0">
                          <a:solidFill>
                            <a:srgbClr val="000000"/>
                          </a:solidFill>
                          <a:effectLst/>
                          <a:latin typeface="宋体" pitchFamily="2" charset="-122"/>
                          <a:ea typeface="宋体" pitchFamily="2" charset="-122"/>
                          <a:cs typeface="Times New Roman"/>
                        </a:rPr>
                        <a:t>用于使反应仪器均匀受热</a:t>
                      </a:r>
                    </a:p>
                  </a:txBody>
                  <a:tcPr marL="66675" marR="66675" marT="0" marB="0" anchor="ctr">
                    <a:lnL w="12700" cap="flat" cmpd="sng" algn="ctr">
                      <a:solidFill>
                        <a:schemeClr val="tx1"/>
                      </a:solidFill>
                      <a:prstDash val="solid"/>
                      <a:round/>
                      <a:headEnd type="none" w="med" len="med"/>
                      <a:tailEnd type="none" w="med" len="med"/>
                    </a:lnL>
                  </a:tcPr>
                </a:tc>
              </a:tr>
            </a:tbl>
          </a:graphicData>
        </a:graphic>
      </p:graphicFrame>
      <p:sp>
        <p:nvSpPr>
          <p:cNvPr id="18" name="TextBox 17"/>
          <p:cNvSpPr txBox="1"/>
          <p:nvPr/>
        </p:nvSpPr>
        <p:spPr>
          <a:xfrm>
            <a:off x="3995072" y="2981261"/>
            <a:ext cx="1654629" cy="369332"/>
          </a:xfrm>
          <a:prstGeom prst="rect">
            <a:avLst/>
          </a:prstGeom>
          <a:noFill/>
        </p:spPr>
        <p:txBody>
          <a:bodyPr wrap="square" rtlCol="0">
            <a:spAutoFit/>
          </a:bodyPr>
          <a:lstStyle/>
          <a:p>
            <a:r>
              <a:rPr lang="en-US" altLang="zh-CN" dirty="0" smtClean="0"/>
              <a:t>____________</a:t>
            </a:r>
            <a:endParaRPr lang="zh-CN" altLang="en-US" dirty="0"/>
          </a:p>
        </p:txBody>
      </p:sp>
      <p:sp>
        <p:nvSpPr>
          <p:cNvPr id="25" name="TextBox 24"/>
          <p:cNvSpPr txBox="1"/>
          <p:nvPr/>
        </p:nvSpPr>
        <p:spPr>
          <a:xfrm>
            <a:off x="4299858" y="2928721"/>
            <a:ext cx="1012371" cy="400110"/>
          </a:xfrm>
          <a:prstGeom prst="rect">
            <a:avLst/>
          </a:prstGeom>
          <a:noFill/>
        </p:spPr>
        <p:txBody>
          <a:bodyPr wrap="square" rtlCol="0">
            <a:spAutoFit/>
          </a:bodyPr>
          <a:lstStyle/>
          <a:p>
            <a:r>
              <a:rPr lang="zh-CN" altLang="en-US" sz="2000" b="1" dirty="0" smtClean="0">
                <a:solidFill>
                  <a:srgbClr val="FF0000"/>
                </a:solidFill>
                <a:latin typeface="宋体" pitchFamily="2" charset="-122"/>
                <a:ea typeface="宋体" pitchFamily="2" charset="-122"/>
              </a:rPr>
              <a:t>水槽</a:t>
            </a:r>
            <a:endParaRPr lang="zh-CN" altLang="en-US" sz="2000" b="1" dirty="0">
              <a:solidFill>
                <a:srgbClr val="FF0000"/>
              </a:solidFill>
              <a:latin typeface="宋体" pitchFamily="2" charset="-122"/>
              <a:ea typeface="宋体" pitchFamily="2" charset="-122"/>
            </a:endParaRPr>
          </a:p>
        </p:txBody>
      </p:sp>
      <p:sp>
        <p:nvSpPr>
          <p:cNvPr id="2" name="TextBox 1"/>
          <p:cNvSpPr txBox="1"/>
          <p:nvPr/>
        </p:nvSpPr>
        <p:spPr>
          <a:xfrm>
            <a:off x="10744201" y="1423364"/>
            <a:ext cx="884665" cy="400110"/>
          </a:xfrm>
          <a:prstGeom prst="rect">
            <a:avLst/>
          </a:prstGeom>
          <a:noFill/>
        </p:spPr>
        <p:txBody>
          <a:bodyPr wrap="square" rtlCol="0">
            <a:spAutoFit/>
          </a:bodyPr>
          <a:lstStyle/>
          <a:p>
            <a:r>
              <a:rPr lang="zh-CN" altLang="en-US" sz="2000" b="1" dirty="0">
                <a:latin typeface="宋体" pitchFamily="2" charset="-122"/>
                <a:ea typeface="宋体" pitchFamily="2" charset="-122"/>
              </a:rPr>
              <a:t>续表</a:t>
            </a:r>
          </a:p>
        </p:txBody>
      </p:sp>
      <p:sp>
        <p:nvSpPr>
          <p:cNvPr id="33" name="TextBox 32"/>
          <p:cNvSpPr txBox="1"/>
          <p:nvPr/>
        </p:nvSpPr>
        <p:spPr>
          <a:xfrm>
            <a:off x="3976123" y="5900941"/>
            <a:ext cx="1468814" cy="369332"/>
          </a:xfrm>
          <a:prstGeom prst="rect">
            <a:avLst/>
          </a:prstGeom>
          <a:noFill/>
        </p:spPr>
        <p:txBody>
          <a:bodyPr wrap="square" rtlCol="0">
            <a:spAutoFit/>
          </a:bodyPr>
          <a:lstStyle/>
          <a:p>
            <a:r>
              <a:rPr lang="en-US" altLang="zh-CN" dirty="0" smtClean="0"/>
              <a:t>_____________</a:t>
            </a:r>
            <a:endParaRPr lang="zh-CN" altLang="en-US" dirty="0"/>
          </a:p>
        </p:txBody>
      </p:sp>
      <p:sp>
        <p:nvSpPr>
          <p:cNvPr id="17" name="TextBox 16"/>
          <p:cNvSpPr txBox="1"/>
          <p:nvPr/>
        </p:nvSpPr>
        <p:spPr>
          <a:xfrm>
            <a:off x="3951714" y="4446273"/>
            <a:ext cx="1654629" cy="369332"/>
          </a:xfrm>
          <a:prstGeom prst="rect">
            <a:avLst/>
          </a:prstGeom>
          <a:noFill/>
        </p:spPr>
        <p:txBody>
          <a:bodyPr wrap="square" rtlCol="0">
            <a:spAutoFit/>
          </a:bodyPr>
          <a:lstStyle/>
          <a:p>
            <a:r>
              <a:rPr lang="en-US" altLang="zh-CN" dirty="0" smtClean="0"/>
              <a:t>_____________</a:t>
            </a:r>
            <a:endParaRPr lang="zh-CN" altLang="en-US" dirty="0"/>
          </a:p>
        </p:txBody>
      </p:sp>
      <p:sp>
        <p:nvSpPr>
          <p:cNvPr id="22" name="TextBox 21"/>
          <p:cNvSpPr txBox="1"/>
          <p:nvPr/>
        </p:nvSpPr>
        <p:spPr>
          <a:xfrm>
            <a:off x="4181737" y="4393723"/>
            <a:ext cx="1076067" cy="400110"/>
          </a:xfrm>
          <a:prstGeom prst="rect">
            <a:avLst/>
          </a:prstGeom>
          <a:noFill/>
        </p:spPr>
        <p:txBody>
          <a:bodyPr wrap="square" rtlCol="0">
            <a:spAutoFit/>
          </a:bodyPr>
          <a:lstStyle/>
          <a:p>
            <a:r>
              <a:rPr lang="zh-CN" altLang="en-US" sz="2000" b="1" dirty="0" smtClean="0">
                <a:solidFill>
                  <a:srgbClr val="FF0000"/>
                </a:solidFill>
                <a:latin typeface="宋体" pitchFamily="2" charset="-122"/>
                <a:ea typeface="宋体" pitchFamily="2" charset="-122"/>
              </a:rPr>
              <a:t>玻璃棒</a:t>
            </a:r>
            <a:endParaRPr lang="zh-CN" altLang="en-US" sz="2000" b="1" dirty="0">
              <a:solidFill>
                <a:srgbClr val="FF0000"/>
              </a:solidFill>
              <a:latin typeface="宋体" pitchFamily="2" charset="-122"/>
              <a:ea typeface="宋体" pitchFamily="2" charset="-122"/>
            </a:endParaRPr>
          </a:p>
        </p:txBody>
      </p:sp>
      <p:sp>
        <p:nvSpPr>
          <p:cNvPr id="24" name="TextBox 23"/>
          <p:cNvSpPr txBox="1"/>
          <p:nvPr/>
        </p:nvSpPr>
        <p:spPr>
          <a:xfrm>
            <a:off x="4245402" y="5846948"/>
            <a:ext cx="1045059" cy="400110"/>
          </a:xfrm>
          <a:prstGeom prst="rect">
            <a:avLst/>
          </a:prstGeom>
          <a:noFill/>
        </p:spPr>
        <p:txBody>
          <a:bodyPr wrap="square" rtlCol="0">
            <a:spAutoFit/>
          </a:bodyPr>
          <a:lstStyle/>
          <a:p>
            <a:r>
              <a:rPr lang="zh-CN" altLang="en-US" sz="2000" b="1" dirty="0" smtClean="0">
                <a:solidFill>
                  <a:srgbClr val="FF0000"/>
                </a:solidFill>
                <a:latin typeface="宋体" pitchFamily="2" charset="-122"/>
                <a:ea typeface="宋体" pitchFamily="2" charset="-122"/>
              </a:rPr>
              <a:t>石棉网</a:t>
            </a:r>
            <a:endParaRPr lang="zh-CN" altLang="en-US" sz="2000" b="1" dirty="0">
              <a:solidFill>
                <a:srgbClr val="FF0000"/>
              </a:solidFill>
              <a:latin typeface="宋体" pitchFamily="2" charset="-122"/>
              <a:ea typeface="宋体" pitchFamily="2" charset="-122"/>
            </a:endParaRPr>
          </a:p>
        </p:txBody>
      </p:sp>
      <p:pic>
        <p:nvPicPr>
          <p:cNvPr id="19" name="11838.eps"/>
          <p:cNvPicPr/>
          <p:nvPr/>
        </p:nvPicPr>
        <p:blipFill>
          <a:blip r:embed="rId4"/>
          <a:stretch>
            <a:fillRect/>
          </a:stretch>
        </p:blipFill>
        <p:spPr>
          <a:xfrm>
            <a:off x="2931416" y="2704527"/>
            <a:ext cx="1086485" cy="553468"/>
          </a:xfrm>
          <a:prstGeom prst="rect">
            <a:avLst/>
          </a:prstGeom>
        </p:spPr>
      </p:pic>
      <p:pic>
        <p:nvPicPr>
          <p:cNvPr id="29" name="11839.eps"/>
          <p:cNvPicPr/>
          <p:nvPr/>
        </p:nvPicPr>
        <p:blipFill>
          <a:blip r:embed="rId5"/>
          <a:stretch>
            <a:fillRect/>
          </a:stretch>
        </p:blipFill>
        <p:spPr>
          <a:xfrm>
            <a:off x="3120033" y="3943460"/>
            <a:ext cx="709250" cy="687479"/>
          </a:xfrm>
          <a:prstGeom prst="rect">
            <a:avLst/>
          </a:prstGeom>
        </p:spPr>
      </p:pic>
      <p:pic>
        <p:nvPicPr>
          <p:cNvPr id="30" name="11840.eps"/>
          <p:cNvPicPr/>
          <p:nvPr/>
        </p:nvPicPr>
        <p:blipFill>
          <a:blip r:embed="rId6"/>
          <a:stretch>
            <a:fillRect/>
          </a:stretch>
        </p:blipFill>
        <p:spPr>
          <a:xfrm>
            <a:off x="2974961" y="5362712"/>
            <a:ext cx="897666" cy="907561"/>
          </a:xfrm>
          <a:prstGeom prst="rect">
            <a:avLst/>
          </a:prstGeom>
        </p:spPr>
      </p:pic>
    </p:spTree>
    <p:extLst>
      <p:ext uri="{BB962C8B-B14F-4D97-AF65-F5344CB8AC3E}">
        <p14:creationId xmlns:p14="http://schemas.microsoft.com/office/powerpoint/2010/main" xmlns="" val="30370330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randombar(horizontal)">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randombar(horizontal)">
                                      <p:cBhvr>
                                        <p:cTn id="12" dur="500"/>
                                        <p:tgtEl>
                                          <p:spTgt spid="22"/>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24"/>
                                        </p:tgtEl>
                                        <p:attrNameLst>
                                          <p:attrName>style.visibility</p:attrName>
                                        </p:attrNameLst>
                                      </p:cBhvr>
                                      <p:to>
                                        <p:strVal val="visible"/>
                                      </p:to>
                                    </p:set>
                                    <p:animEffect transition="in" filter="randombar(horizontal)">
                                      <p:cBhvr>
                                        <p:cTn id="17"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2" grpId="0"/>
      <p:bldP spid="24"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99"/>
          <p:cNvSpPr txBox="1">
            <a:spLocks noChangeArrowheads="1"/>
          </p:cNvSpPr>
          <p:nvPr/>
        </p:nvSpPr>
        <p:spPr bwMode="auto">
          <a:xfrm>
            <a:off x="626499" y="2106319"/>
            <a:ext cx="10476929" cy="397031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50000"/>
              </a:lnSpc>
            </a:pPr>
            <a:r>
              <a:rPr lang="en-US" altLang="zh-CN" sz="2400" b="1" dirty="0">
                <a:latin typeface="宋体" pitchFamily="2" charset="-122"/>
                <a:ea typeface="宋体" pitchFamily="2" charset="-122"/>
              </a:rPr>
              <a:t>1.</a:t>
            </a:r>
            <a:r>
              <a:rPr lang="zh-CN" altLang="zh-CN" sz="2400" b="1" dirty="0">
                <a:latin typeface="宋体" pitchFamily="2" charset="-122"/>
                <a:ea typeface="宋体" pitchFamily="2" charset="-122"/>
              </a:rPr>
              <a:t>实验室药品取用规则</a:t>
            </a:r>
          </a:p>
          <a:p>
            <a:pPr>
              <a:lnSpc>
                <a:spcPct val="150000"/>
              </a:lnSpc>
            </a:pPr>
            <a:r>
              <a:rPr lang="zh-CN" altLang="en-US"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1</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不能</a:t>
            </a:r>
            <a:r>
              <a:rPr lang="zh-CN" altLang="zh-CN" sz="2400" b="1" dirty="0">
                <a:latin typeface="宋体" pitchFamily="2" charset="-122"/>
                <a:ea typeface="宋体" pitchFamily="2" charset="-122"/>
              </a:rPr>
              <a:t>用手接触</a:t>
            </a:r>
            <a:r>
              <a:rPr lang="zh-CN" altLang="zh-CN" sz="2400" b="1" dirty="0" smtClean="0">
                <a:latin typeface="宋体" pitchFamily="2" charset="-122"/>
                <a:ea typeface="宋体" pitchFamily="2" charset="-122"/>
              </a:rPr>
              <a:t>药品</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不要</a:t>
            </a:r>
            <a:r>
              <a:rPr lang="zh-CN" altLang="zh-CN" sz="2400" b="1" dirty="0">
                <a:latin typeface="宋体" pitchFamily="2" charset="-122"/>
                <a:ea typeface="宋体" pitchFamily="2" charset="-122"/>
              </a:rPr>
              <a:t>把鼻孔凑</a:t>
            </a:r>
            <a:r>
              <a:rPr lang="zh-CN" altLang="zh-CN" sz="2400" b="1" dirty="0" smtClean="0">
                <a:latin typeface="宋体" pitchFamily="2" charset="-122"/>
                <a:ea typeface="宋体" pitchFamily="2" charset="-122"/>
              </a:rPr>
              <a:t>到</a:t>
            </a:r>
            <a:r>
              <a:rPr lang="zh-CN" altLang="zh-CN" sz="2400" b="1" u="sng" dirty="0">
                <a:latin typeface="宋体" pitchFamily="2" charset="-122"/>
                <a:ea typeface="宋体" pitchFamily="2" charset="-122"/>
              </a:rPr>
              <a:t>　　　　</a:t>
            </a:r>
            <a:r>
              <a:rPr lang="zh-CN" altLang="zh-CN" sz="2400" b="1" dirty="0">
                <a:latin typeface="宋体" pitchFamily="2" charset="-122"/>
                <a:ea typeface="宋体" pitchFamily="2" charset="-122"/>
              </a:rPr>
              <a:t>去闻药品的</a:t>
            </a:r>
            <a:r>
              <a:rPr lang="zh-CN" altLang="zh-CN" sz="2400" b="1" dirty="0" smtClean="0">
                <a:latin typeface="宋体" pitchFamily="2" charset="-122"/>
                <a:ea typeface="宋体" pitchFamily="2" charset="-122"/>
              </a:rPr>
              <a:t>气味</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不得</a:t>
            </a:r>
            <a:endParaRPr lang="en-US" altLang="zh-CN" sz="2400" b="1" dirty="0" smtClean="0">
              <a:latin typeface="宋体" pitchFamily="2" charset="-122"/>
              <a:ea typeface="宋体" pitchFamily="2" charset="-122"/>
            </a:endParaRPr>
          </a:p>
          <a:p>
            <a:pPr>
              <a:lnSpc>
                <a:spcPct val="150000"/>
              </a:lnSpc>
            </a:pPr>
            <a:r>
              <a:rPr lang="zh-CN" altLang="zh-CN" sz="2400" b="1" u="sng" dirty="0">
                <a:latin typeface="宋体" pitchFamily="2" charset="-122"/>
                <a:ea typeface="宋体" pitchFamily="2" charset="-122"/>
              </a:rPr>
              <a:t>　　　</a:t>
            </a:r>
            <a:r>
              <a:rPr lang="zh-CN" altLang="zh-CN" sz="2400" b="1" dirty="0" smtClean="0">
                <a:latin typeface="宋体" pitchFamily="2" charset="-122"/>
                <a:ea typeface="宋体" pitchFamily="2" charset="-122"/>
              </a:rPr>
              <a:t>任何</a:t>
            </a:r>
            <a:r>
              <a:rPr lang="zh-CN" altLang="zh-CN" sz="2400" b="1" dirty="0">
                <a:latin typeface="宋体" pitchFamily="2" charset="-122"/>
                <a:ea typeface="宋体" pitchFamily="2" charset="-122"/>
              </a:rPr>
              <a:t>药品的味道。</a:t>
            </a:r>
            <a:r>
              <a:rPr lang="en-US" altLang="zh-CN" sz="2400" b="1" dirty="0">
                <a:latin typeface="宋体" pitchFamily="2" charset="-122"/>
                <a:ea typeface="宋体" pitchFamily="2" charset="-122"/>
              </a:rPr>
              <a:t> </a:t>
            </a:r>
            <a:endParaRPr lang="zh-CN" altLang="zh-CN" sz="2400" b="1" dirty="0">
              <a:latin typeface="宋体" pitchFamily="2" charset="-122"/>
              <a:ea typeface="宋体" pitchFamily="2" charset="-122"/>
            </a:endParaRPr>
          </a:p>
          <a:p>
            <a:pPr>
              <a:lnSpc>
                <a:spcPct val="150000"/>
              </a:lnSpc>
            </a:pPr>
            <a:r>
              <a:rPr lang="zh-CN" altLang="en-US"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2</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注意</a:t>
            </a:r>
            <a:r>
              <a:rPr lang="zh-CN" altLang="zh-CN" sz="2400" b="1" dirty="0">
                <a:latin typeface="宋体" pitchFamily="2" charset="-122"/>
                <a:ea typeface="宋体" pitchFamily="2" charset="-122"/>
              </a:rPr>
              <a:t>节约药品。应该严格按照实验规定的用量取用药品。如果没有说明</a:t>
            </a:r>
            <a:r>
              <a:rPr lang="zh-CN" altLang="zh-CN" sz="2400" b="1" dirty="0" smtClean="0">
                <a:latin typeface="宋体" pitchFamily="2" charset="-122"/>
                <a:ea typeface="宋体" pitchFamily="2" charset="-122"/>
              </a:rPr>
              <a:t>用量</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一般</a:t>
            </a:r>
            <a:r>
              <a:rPr lang="zh-CN" altLang="zh-CN" sz="2400" b="1" dirty="0">
                <a:latin typeface="宋体" pitchFamily="2" charset="-122"/>
                <a:ea typeface="宋体" pitchFamily="2" charset="-122"/>
              </a:rPr>
              <a:t>应该按最少量</a:t>
            </a:r>
            <a:r>
              <a:rPr lang="en-US" altLang="zh-CN" sz="2400" b="1" dirty="0">
                <a:latin typeface="宋体" pitchFamily="2" charset="-122"/>
                <a:ea typeface="宋体" pitchFamily="2" charset="-122"/>
              </a:rPr>
              <a:t>(1</a:t>
            </a:r>
            <a:r>
              <a:rPr lang="en-US" altLang="zh-CN" sz="2400" b="1" dirty="0">
                <a:latin typeface="Times New Roman" pitchFamily="18" charset="0"/>
                <a:ea typeface="宋体" pitchFamily="2" charset="-122"/>
                <a:cs typeface="Times New Roman" pitchFamily="18" charset="0"/>
              </a:rPr>
              <a:t>~</a:t>
            </a:r>
            <a:r>
              <a:rPr lang="en-US" altLang="zh-CN" sz="2400" b="1" dirty="0">
                <a:latin typeface="宋体" pitchFamily="2" charset="-122"/>
                <a:ea typeface="宋体" pitchFamily="2" charset="-122"/>
              </a:rPr>
              <a:t>2 mL)</a:t>
            </a:r>
            <a:r>
              <a:rPr lang="zh-CN" altLang="zh-CN" sz="2400" b="1" dirty="0">
                <a:latin typeface="宋体" pitchFamily="2" charset="-122"/>
                <a:ea typeface="宋体" pitchFamily="2" charset="-122"/>
              </a:rPr>
              <a:t>取用液体。固体只需盖满试管底部。</a:t>
            </a:r>
          </a:p>
          <a:p>
            <a:pPr>
              <a:lnSpc>
                <a:spcPct val="150000"/>
              </a:lnSpc>
            </a:pPr>
            <a:r>
              <a:rPr lang="zh-CN" altLang="en-US"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3</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实验</a:t>
            </a:r>
            <a:r>
              <a:rPr lang="zh-CN" altLang="zh-CN" sz="2400" b="1" dirty="0">
                <a:latin typeface="宋体" pitchFamily="2" charset="-122"/>
                <a:ea typeface="宋体" pitchFamily="2" charset="-122"/>
              </a:rPr>
              <a:t>剩余的药品既不能</a:t>
            </a:r>
            <a:r>
              <a:rPr lang="zh-CN" altLang="zh-CN" sz="2400" b="1" dirty="0" smtClean="0">
                <a:latin typeface="宋体" pitchFamily="2" charset="-122"/>
                <a:ea typeface="宋体" pitchFamily="2" charset="-122"/>
              </a:rPr>
              <a:t>放回</a:t>
            </a:r>
            <a:r>
              <a:rPr lang="zh-CN" altLang="zh-CN" sz="2400" b="1" u="sng" dirty="0">
                <a:latin typeface="宋体" pitchFamily="2" charset="-122"/>
                <a:ea typeface="宋体" pitchFamily="2" charset="-122"/>
              </a:rPr>
              <a:t>　　　　</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也</a:t>
            </a:r>
            <a:r>
              <a:rPr lang="zh-CN" altLang="zh-CN" sz="2400" b="1" dirty="0">
                <a:latin typeface="宋体" pitchFamily="2" charset="-122"/>
                <a:ea typeface="宋体" pitchFamily="2" charset="-122"/>
              </a:rPr>
              <a:t>不要随意</a:t>
            </a:r>
            <a:r>
              <a:rPr lang="zh-CN" altLang="zh-CN" sz="2400" b="1" dirty="0" smtClean="0">
                <a:latin typeface="宋体" pitchFamily="2" charset="-122"/>
                <a:ea typeface="宋体" pitchFamily="2" charset="-122"/>
              </a:rPr>
              <a:t>丢弃</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更</a:t>
            </a:r>
            <a:r>
              <a:rPr lang="zh-CN" altLang="zh-CN" sz="2400" b="1" dirty="0">
                <a:latin typeface="宋体" pitchFamily="2" charset="-122"/>
                <a:ea typeface="宋体" pitchFamily="2" charset="-122"/>
              </a:rPr>
              <a:t>不要拿出</a:t>
            </a:r>
            <a:r>
              <a:rPr lang="zh-CN" altLang="zh-CN" sz="2400" b="1" dirty="0" smtClean="0">
                <a:latin typeface="宋体" pitchFamily="2" charset="-122"/>
                <a:ea typeface="宋体" pitchFamily="2" charset="-122"/>
              </a:rPr>
              <a:t>实验室</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要</a:t>
            </a:r>
            <a:r>
              <a:rPr lang="zh-CN" altLang="zh-CN" sz="2400" b="1" dirty="0">
                <a:latin typeface="宋体" pitchFamily="2" charset="-122"/>
                <a:ea typeface="宋体" pitchFamily="2" charset="-122"/>
              </a:rPr>
              <a:t>放入指定的容器内。</a:t>
            </a:r>
            <a:r>
              <a:rPr lang="en-US" altLang="zh-CN" sz="2400" b="1" dirty="0">
                <a:latin typeface="宋体" pitchFamily="2" charset="-122"/>
                <a:ea typeface="宋体" pitchFamily="2" charset="-122"/>
              </a:rPr>
              <a:t> </a:t>
            </a:r>
            <a:r>
              <a:rPr lang="en-US" altLang="zh-CN" sz="2400" b="1" dirty="0">
                <a:latin typeface="Times New Roman" pitchFamily="18" charset="0"/>
                <a:ea typeface="宋体" pitchFamily="2" charset="-122"/>
                <a:cs typeface="Times New Roman" pitchFamily="18" charset="0"/>
              </a:rPr>
              <a:t> </a:t>
            </a:r>
            <a:endParaRPr lang="zh-CN" altLang="zh-CN" sz="2400" b="1" dirty="0">
              <a:latin typeface="Times New Roman" pitchFamily="18" charset="0"/>
              <a:ea typeface="宋体" pitchFamily="2" charset="-122"/>
              <a:cs typeface="Times New Roman" pitchFamily="18" charset="0"/>
            </a:endParaRPr>
          </a:p>
        </p:txBody>
      </p:sp>
      <p:grpSp>
        <p:nvGrpSpPr>
          <p:cNvPr id="6" name="组合 5"/>
          <p:cNvGrpSpPr/>
          <p:nvPr/>
        </p:nvGrpSpPr>
        <p:grpSpPr>
          <a:xfrm>
            <a:off x="8071557" y="824822"/>
            <a:ext cx="1746910" cy="457900"/>
            <a:chOff x="8480182" y="1575737"/>
            <a:chExt cx="1678579" cy="520692"/>
          </a:xfrm>
        </p:grpSpPr>
        <p:sp>
          <p:nvSpPr>
            <p:cNvPr id="7" name="圆角矩形 6"/>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文本框 2">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3" name="TextBox 12"/>
          <p:cNvSpPr txBox="1"/>
          <p:nvPr/>
        </p:nvSpPr>
        <p:spPr>
          <a:xfrm>
            <a:off x="6501754" y="2773134"/>
            <a:ext cx="1112805" cy="461665"/>
          </a:xfrm>
          <a:prstGeom prst="rect">
            <a:avLst/>
          </a:prstGeom>
          <a:noFill/>
        </p:spPr>
        <p:txBody>
          <a:bodyPr wrap="none" rtlCol="0">
            <a:spAutoFit/>
          </a:bodyPr>
          <a:lstStyle/>
          <a:p>
            <a:r>
              <a:rPr lang="zh-CN" altLang="en-US" sz="2400" b="1" dirty="0" smtClean="0">
                <a:solidFill>
                  <a:srgbClr val="FF0000"/>
                </a:solidFill>
                <a:latin typeface="Times New Roman" pitchFamily="18" charset="0"/>
                <a:ea typeface="宋体" pitchFamily="2" charset="-122"/>
                <a:cs typeface="Times New Roman" pitchFamily="18" charset="0"/>
              </a:rPr>
              <a:t>容器口</a:t>
            </a:r>
            <a:endParaRPr lang="zh-CN" altLang="en-US" sz="2400" b="1" dirty="0">
              <a:solidFill>
                <a:srgbClr val="FF0000"/>
              </a:solidFill>
              <a:latin typeface="Times New Roman" pitchFamily="18" charset="0"/>
              <a:ea typeface="宋体" pitchFamily="2" charset="-122"/>
              <a:cs typeface="Times New Roman" pitchFamily="18" charset="0"/>
            </a:endParaRPr>
          </a:p>
        </p:txBody>
      </p:sp>
      <p:sp>
        <p:nvSpPr>
          <p:cNvPr id="19" name="TextBox 18"/>
          <p:cNvSpPr txBox="1"/>
          <p:nvPr/>
        </p:nvSpPr>
        <p:spPr>
          <a:xfrm>
            <a:off x="573721" y="1709973"/>
            <a:ext cx="4923566" cy="461665"/>
          </a:xfrm>
          <a:prstGeom prst="rect">
            <a:avLst/>
          </a:prstGeom>
          <a:noFill/>
        </p:spPr>
        <p:txBody>
          <a:bodyPr wrap="square" rtlCol="0">
            <a:spAutoFit/>
          </a:bodyPr>
          <a:lstStyle/>
          <a:p>
            <a:r>
              <a:rPr lang="zh-CN" altLang="en-US" sz="2400" b="1" dirty="0" smtClean="0">
                <a:solidFill>
                  <a:schemeClr val="accent2"/>
                </a:solidFill>
                <a:latin typeface="Times New Roman" pitchFamily="18" charset="0"/>
                <a:ea typeface="黑体" pitchFamily="49" charset="-122"/>
              </a:rPr>
              <a:t>考点 </a:t>
            </a:r>
            <a:r>
              <a:rPr lang="en-US" altLang="zh-CN" sz="2400" b="1" dirty="0" smtClean="0">
                <a:solidFill>
                  <a:schemeClr val="accent2"/>
                </a:solidFill>
                <a:latin typeface="Times New Roman" pitchFamily="18" charset="0"/>
                <a:ea typeface="黑体" pitchFamily="49" charset="-122"/>
              </a:rPr>
              <a:t>2   </a:t>
            </a:r>
            <a:r>
              <a:rPr lang="zh-CN" altLang="en-US" sz="2400" b="1" dirty="0" smtClean="0">
                <a:solidFill>
                  <a:schemeClr val="accent2"/>
                </a:solidFill>
                <a:latin typeface="Times New Roman" pitchFamily="18" charset="0"/>
                <a:ea typeface="黑体" pitchFamily="49" charset="-122"/>
              </a:rPr>
              <a:t>基本实验操作及注意事项</a:t>
            </a:r>
            <a:endParaRPr lang="zh-CN" altLang="en-US" sz="2400" b="1" dirty="0">
              <a:solidFill>
                <a:schemeClr val="accent2"/>
              </a:solidFill>
              <a:latin typeface="Times New Roman" pitchFamily="18" charset="0"/>
              <a:ea typeface="黑体" pitchFamily="49" charset="-122"/>
            </a:endParaRPr>
          </a:p>
        </p:txBody>
      </p:sp>
      <p:sp>
        <p:nvSpPr>
          <p:cNvPr id="20" name="TextBox 19"/>
          <p:cNvSpPr txBox="1"/>
          <p:nvPr/>
        </p:nvSpPr>
        <p:spPr>
          <a:xfrm>
            <a:off x="959171" y="3329233"/>
            <a:ext cx="494046" cy="461665"/>
          </a:xfrm>
          <a:prstGeom prst="rect">
            <a:avLst/>
          </a:prstGeom>
          <a:noFill/>
        </p:spPr>
        <p:txBody>
          <a:bodyPr wrap="none" rtlCol="0">
            <a:spAutoFit/>
          </a:bodyPr>
          <a:lstStyle/>
          <a:p>
            <a:r>
              <a:rPr lang="zh-CN" altLang="en-US" sz="2400" b="1" dirty="0" smtClean="0">
                <a:solidFill>
                  <a:srgbClr val="FF0000"/>
                </a:solidFill>
                <a:latin typeface="Times New Roman" pitchFamily="18" charset="0"/>
                <a:ea typeface="宋体" pitchFamily="2" charset="-122"/>
                <a:cs typeface="Times New Roman" pitchFamily="18" charset="0"/>
              </a:rPr>
              <a:t>尝</a:t>
            </a:r>
            <a:endParaRPr lang="zh-CN" altLang="en-US" sz="2400" b="1" dirty="0">
              <a:solidFill>
                <a:srgbClr val="FF0000"/>
              </a:solidFill>
              <a:latin typeface="Times New Roman" pitchFamily="18" charset="0"/>
              <a:ea typeface="宋体" pitchFamily="2" charset="-122"/>
              <a:cs typeface="Times New Roman" pitchFamily="18" charset="0"/>
            </a:endParaRPr>
          </a:p>
        </p:txBody>
      </p:sp>
      <p:sp>
        <p:nvSpPr>
          <p:cNvPr id="21" name="TextBox 20"/>
          <p:cNvSpPr txBox="1"/>
          <p:nvPr/>
        </p:nvSpPr>
        <p:spPr>
          <a:xfrm>
            <a:off x="5387221" y="4962090"/>
            <a:ext cx="948266" cy="461665"/>
          </a:xfrm>
          <a:prstGeom prst="rect">
            <a:avLst/>
          </a:prstGeom>
          <a:noFill/>
        </p:spPr>
        <p:txBody>
          <a:bodyPr wrap="square" rtlCol="0">
            <a:spAutoFit/>
          </a:bodyPr>
          <a:lstStyle/>
          <a:p>
            <a:r>
              <a:rPr lang="zh-CN" altLang="en-US" sz="2400" b="1" dirty="0" smtClean="0">
                <a:solidFill>
                  <a:srgbClr val="FF0000"/>
                </a:solidFill>
                <a:latin typeface="Times New Roman" pitchFamily="18" charset="0"/>
                <a:ea typeface="宋体" pitchFamily="2" charset="-122"/>
                <a:cs typeface="Times New Roman" pitchFamily="18" charset="0"/>
              </a:rPr>
              <a:t>原瓶</a:t>
            </a:r>
            <a:endParaRPr lang="zh-CN" altLang="en-US" sz="2400" b="1" dirty="0">
              <a:solidFill>
                <a:srgbClr val="FF0000"/>
              </a:solidFill>
              <a:latin typeface="Times New Roman" pitchFamily="18" charset="0"/>
              <a:ea typeface="宋体" pitchFamily="2" charset="-122"/>
              <a:cs typeface="Times New Roman" pitchFamily="18" charset="0"/>
            </a:endParaRPr>
          </a:p>
        </p:txBody>
      </p:sp>
    </p:spTree>
    <p:extLst>
      <p:ext uri="{BB962C8B-B14F-4D97-AF65-F5344CB8AC3E}">
        <p14:creationId xmlns:p14="http://schemas.microsoft.com/office/powerpoint/2010/main" xmlns="" val="9542760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randombar(horizontal)">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randombar(horizontal)">
                                      <p:cBhvr>
                                        <p:cTn id="12" dur="500"/>
                                        <p:tgtEl>
                                          <p:spTgt spid="20"/>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randombar(horizontal)">
                                      <p:cBhvr>
                                        <p:cTn id="1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20" grpId="0"/>
      <p:bldP spid="21"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6" name="TextBox 5"/>
          <p:cNvSpPr txBox="1"/>
          <p:nvPr/>
        </p:nvSpPr>
        <p:spPr>
          <a:xfrm>
            <a:off x="714357" y="2110068"/>
            <a:ext cx="10749511" cy="2862322"/>
          </a:xfrm>
          <a:prstGeom prst="rect">
            <a:avLst/>
          </a:prstGeom>
          <a:solidFill>
            <a:schemeClr val="accent4">
              <a:lumMod val="60000"/>
              <a:lumOff val="40000"/>
            </a:schemeClr>
          </a:solidFill>
        </p:spPr>
        <p:txBody>
          <a:bodyPr wrap="square" rtlCol="0">
            <a:spAutoFit/>
          </a:bodyPr>
          <a:lstStyle/>
          <a:p>
            <a:pPr>
              <a:lnSpc>
                <a:spcPct val="150000"/>
              </a:lnSpc>
            </a:pPr>
            <a:r>
              <a:rPr lang="en-US" altLang="zh-CN" sz="2400" b="1" dirty="0" smtClean="0">
                <a:latin typeface="Times New Roman" pitchFamily="18" charset="0"/>
                <a:ea typeface="黑体" pitchFamily="49" charset="-122"/>
                <a:cs typeface="Times New Roman" pitchFamily="18" charset="0"/>
              </a:rPr>
              <a:t>【</a:t>
            </a:r>
            <a:r>
              <a:rPr lang="zh-CN" altLang="en-US" sz="2400" b="1" dirty="0">
                <a:latin typeface="Times New Roman" pitchFamily="18" charset="0"/>
                <a:ea typeface="黑体" pitchFamily="49" charset="-122"/>
                <a:cs typeface="Times New Roman" pitchFamily="18" charset="0"/>
              </a:rPr>
              <a:t>温馨提示</a:t>
            </a:r>
            <a:r>
              <a:rPr lang="en-US" altLang="zh-CN" sz="2400" b="1" dirty="0" smtClean="0">
                <a:latin typeface="Times New Roman" pitchFamily="18" charset="0"/>
                <a:ea typeface="黑体" pitchFamily="49" charset="-122"/>
                <a:cs typeface="Times New Roman" pitchFamily="18" charset="0"/>
              </a:rPr>
              <a:t>】</a:t>
            </a:r>
          </a:p>
          <a:p>
            <a:pPr>
              <a:lnSpc>
                <a:spcPct val="150000"/>
              </a:lnSpc>
            </a:pPr>
            <a:r>
              <a:rPr lang="en-US" altLang="zh-CN" sz="2400" b="1" dirty="0" smtClean="0">
                <a:latin typeface="宋体" pitchFamily="2" charset="-122"/>
                <a:ea typeface="宋体" pitchFamily="2" charset="-122"/>
              </a:rPr>
              <a:t> </a:t>
            </a:r>
            <a:r>
              <a:rPr lang="zh-CN" altLang="zh-CN" sz="2400" b="1" dirty="0" smtClean="0">
                <a:latin typeface="宋体" pitchFamily="2" charset="-122"/>
                <a:ea typeface="宋体" pitchFamily="2" charset="-122"/>
              </a:rPr>
              <a:t>闻</a:t>
            </a:r>
            <a:r>
              <a:rPr lang="zh-CN" altLang="zh-CN" sz="2400" b="1" dirty="0">
                <a:latin typeface="宋体" pitchFamily="2" charset="-122"/>
                <a:ea typeface="宋体" pitchFamily="2" charset="-122"/>
              </a:rPr>
              <a:t>气体的</a:t>
            </a:r>
            <a:r>
              <a:rPr lang="zh-CN" altLang="zh-CN" sz="2400" b="1" dirty="0" smtClean="0">
                <a:latin typeface="宋体" pitchFamily="2" charset="-122"/>
                <a:ea typeface="宋体" pitchFamily="2" charset="-122"/>
              </a:rPr>
              <a:t>方法</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用</a:t>
            </a:r>
            <a:r>
              <a:rPr lang="zh-CN" altLang="zh-CN" sz="2400" b="1" dirty="0">
                <a:latin typeface="宋体" pitchFamily="2" charset="-122"/>
                <a:ea typeface="宋体" pitchFamily="2" charset="-122"/>
              </a:rPr>
              <a:t>手在瓶口轻轻扇动</a:t>
            </a:r>
            <a:r>
              <a:rPr lang="en-US" altLang="zh-CN" sz="2400" b="1" dirty="0">
                <a:latin typeface="宋体" pitchFamily="2" charset="-122"/>
                <a:ea typeface="宋体" pitchFamily="2" charset="-122"/>
              </a:rPr>
              <a:t>,</a:t>
            </a:r>
            <a:r>
              <a:rPr lang="zh-CN" altLang="zh-CN" sz="2400" b="1" dirty="0" smtClean="0">
                <a:latin typeface="宋体" pitchFamily="2" charset="-122"/>
                <a:ea typeface="宋体" pitchFamily="2" charset="-122"/>
              </a:rPr>
              <a:t>仅使极少量的气体进入鼻孔。</a:t>
            </a:r>
            <a:endParaRPr lang="en-US" altLang="zh-CN" sz="2400" b="1" dirty="0" smtClean="0">
              <a:latin typeface="宋体" pitchFamily="2" charset="-122"/>
              <a:ea typeface="宋体" pitchFamily="2" charset="-122"/>
            </a:endParaRPr>
          </a:p>
          <a:p>
            <a:pPr>
              <a:lnSpc>
                <a:spcPct val="150000"/>
              </a:lnSpc>
            </a:pPr>
            <a:endParaRPr lang="en-US" altLang="zh-CN" sz="2400" b="1" dirty="0">
              <a:latin typeface="宋体" pitchFamily="2" charset="-122"/>
              <a:ea typeface="宋体" pitchFamily="2" charset="-122"/>
            </a:endParaRPr>
          </a:p>
          <a:p>
            <a:pPr>
              <a:lnSpc>
                <a:spcPct val="150000"/>
              </a:lnSpc>
            </a:pPr>
            <a:endParaRPr lang="en-US" altLang="zh-CN" sz="2400" b="1" dirty="0" smtClean="0">
              <a:latin typeface="宋体" pitchFamily="2" charset="-122"/>
              <a:ea typeface="宋体" pitchFamily="2" charset="-122"/>
            </a:endParaRPr>
          </a:p>
          <a:p>
            <a:pPr>
              <a:lnSpc>
                <a:spcPct val="150000"/>
              </a:lnSpc>
            </a:pPr>
            <a:endParaRPr lang="en-US" altLang="zh-CN" sz="2400" b="1" dirty="0" smtClean="0">
              <a:latin typeface="宋体" pitchFamily="2" charset="-122"/>
              <a:ea typeface="宋体" pitchFamily="2" charset="-122"/>
            </a:endParaRPr>
          </a:p>
        </p:txBody>
      </p:sp>
      <p:pic>
        <p:nvPicPr>
          <p:cNvPr id="7" name="11841.eps" descr="id:2147507500;FounderCES"/>
          <p:cNvPicPr/>
          <p:nvPr/>
        </p:nvPicPr>
        <p:blipFill>
          <a:blip r:embed="rId3"/>
          <a:stretch>
            <a:fillRect/>
          </a:stretch>
        </p:blipFill>
        <p:spPr>
          <a:xfrm>
            <a:off x="4953000" y="3520338"/>
            <a:ext cx="1459113" cy="1225833"/>
          </a:xfrm>
          <a:prstGeom prst="rect">
            <a:avLst/>
          </a:prstGeom>
        </p:spPr>
      </p:pic>
    </p:spTree>
    <p:extLst>
      <p:ext uri="{BB962C8B-B14F-4D97-AF65-F5344CB8AC3E}">
        <p14:creationId xmlns:p14="http://schemas.microsoft.com/office/powerpoint/2010/main" xmlns="" val="1463862319"/>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556709" y="1451847"/>
            <a:ext cx="11058347" cy="4991751"/>
          </a:xfrm>
          <a:prstGeom prst="rect">
            <a:avLst/>
          </a:prstGeom>
          <a:noFill/>
        </p:spPr>
        <p:txBody>
          <a:bodyPr wrap="square" rtlCol="0">
            <a:spAutoFit/>
          </a:bodyPr>
          <a:lstStyle/>
          <a:p>
            <a:pPr>
              <a:lnSpc>
                <a:spcPct val="150000"/>
              </a:lnSpc>
            </a:pPr>
            <a:r>
              <a:rPr lang="en-US" altLang="zh-CN" sz="2400" b="1" dirty="0" smtClean="0">
                <a:latin typeface="宋体" pitchFamily="2" charset="-122"/>
                <a:ea typeface="宋体" pitchFamily="2" charset="-122"/>
              </a:rPr>
              <a:t>2</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固体药品的取用</a:t>
            </a:r>
          </a:p>
          <a:p>
            <a:pPr>
              <a:lnSpc>
                <a:spcPct val="150000"/>
              </a:lnSpc>
            </a:pPr>
            <a:r>
              <a:rPr lang="zh-CN" altLang="zh-CN" sz="2400" b="1" dirty="0">
                <a:latin typeface="宋体" pitchFamily="2" charset="-122"/>
                <a:ea typeface="宋体" pitchFamily="2" charset="-122"/>
              </a:rPr>
              <a:t>固体药品通常保存</a:t>
            </a:r>
            <a:r>
              <a:rPr lang="zh-CN" altLang="zh-CN" sz="2400" b="1" dirty="0" smtClean="0">
                <a:latin typeface="宋体" pitchFamily="2" charset="-122"/>
                <a:ea typeface="宋体" pitchFamily="2" charset="-122"/>
              </a:rPr>
              <a:t>在</a:t>
            </a:r>
            <a:r>
              <a:rPr lang="zh-CN" altLang="zh-CN" sz="2400" b="1" u="sng" dirty="0">
                <a:latin typeface="宋体" pitchFamily="2" charset="-122"/>
                <a:ea typeface="宋体" pitchFamily="2" charset="-122"/>
              </a:rPr>
              <a:t>　　　</a:t>
            </a:r>
            <a:r>
              <a:rPr lang="en-US" altLang="zh-CN" sz="2400" b="1" u="sng" dirty="0" smtClean="0">
                <a:latin typeface="宋体" pitchFamily="2" charset="-122"/>
                <a:ea typeface="宋体" pitchFamily="2" charset="-122"/>
              </a:rPr>
              <a:t>  </a:t>
            </a:r>
            <a:r>
              <a:rPr lang="zh-CN" altLang="zh-CN" sz="2400" b="1" u="sng" dirty="0">
                <a:latin typeface="宋体" pitchFamily="2" charset="-122"/>
                <a:ea typeface="宋体" pitchFamily="2" charset="-122"/>
              </a:rPr>
              <a:t>　</a:t>
            </a:r>
            <a:r>
              <a:rPr lang="zh-CN" altLang="zh-CN" sz="2400" b="1" dirty="0">
                <a:latin typeface="宋体" pitchFamily="2" charset="-122"/>
                <a:ea typeface="宋体" pitchFamily="2" charset="-122"/>
              </a:rPr>
              <a:t>里。</a:t>
            </a:r>
            <a:r>
              <a:rPr lang="en-US" altLang="zh-CN" sz="2400" b="1" dirty="0">
                <a:latin typeface="宋体" pitchFamily="2" charset="-122"/>
                <a:ea typeface="宋体" pitchFamily="2" charset="-122"/>
              </a:rPr>
              <a:t> </a:t>
            </a:r>
            <a:endParaRPr lang="zh-CN" altLang="zh-CN" sz="2400" b="1" dirty="0">
              <a:latin typeface="宋体" pitchFamily="2" charset="-122"/>
              <a:ea typeface="宋体" pitchFamily="2" charset="-122"/>
            </a:endParaRPr>
          </a:p>
          <a:p>
            <a:pPr>
              <a:lnSpc>
                <a:spcPct val="150000"/>
              </a:lnSpc>
            </a:pPr>
            <a:r>
              <a:rPr lang="zh-CN" altLang="en-US"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1</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固体</a:t>
            </a:r>
            <a:r>
              <a:rPr lang="zh-CN" altLang="zh-CN" sz="2400" b="1" dirty="0">
                <a:latin typeface="宋体" pitchFamily="2" charset="-122"/>
                <a:ea typeface="宋体" pitchFamily="2" charset="-122"/>
              </a:rPr>
              <a:t>粉末一般</a:t>
            </a:r>
            <a:r>
              <a:rPr lang="zh-CN" altLang="zh-CN" sz="2400" b="1" dirty="0" smtClean="0">
                <a:latin typeface="宋体" pitchFamily="2" charset="-122"/>
                <a:ea typeface="宋体" pitchFamily="2" charset="-122"/>
              </a:rPr>
              <a:t>用</a:t>
            </a:r>
            <a:r>
              <a:rPr lang="zh-CN" altLang="zh-CN" sz="2400" b="1" u="sng" dirty="0">
                <a:latin typeface="宋体" pitchFamily="2" charset="-122"/>
                <a:ea typeface="宋体" pitchFamily="2" charset="-122"/>
              </a:rPr>
              <a:t>　　　　</a:t>
            </a:r>
            <a:r>
              <a:rPr lang="zh-CN" altLang="zh-CN" sz="2400" b="1" dirty="0">
                <a:latin typeface="宋体" pitchFamily="2" charset="-122"/>
                <a:ea typeface="宋体" pitchFamily="2" charset="-122"/>
              </a:rPr>
              <a:t>或纸槽取用。操作时先使试管倾斜</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把药匙小心地送至试管底部</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然后使试管直立。</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“一斜、二送</a:t>
            </a:r>
            <a:r>
              <a:rPr lang="zh-CN" altLang="zh-CN" sz="2400" b="1" dirty="0" smtClean="0">
                <a:latin typeface="宋体" pitchFamily="2" charset="-122"/>
                <a:ea typeface="宋体" pitchFamily="2" charset="-122"/>
              </a:rPr>
              <a:t>、</a:t>
            </a:r>
            <a:endParaRPr lang="en-US" altLang="zh-CN" sz="2400" b="1" dirty="0" smtClean="0">
              <a:latin typeface="宋体" pitchFamily="2" charset="-122"/>
              <a:ea typeface="宋体" pitchFamily="2" charset="-122"/>
            </a:endParaRPr>
          </a:p>
          <a:p>
            <a:pPr>
              <a:lnSpc>
                <a:spcPct val="150000"/>
              </a:lnSpc>
            </a:pPr>
            <a:r>
              <a:rPr lang="zh-CN" altLang="zh-CN" sz="2400" b="1" dirty="0" smtClean="0">
                <a:latin typeface="宋体" pitchFamily="2" charset="-122"/>
                <a:ea typeface="宋体" pitchFamily="2" charset="-122"/>
              </a:rPr>
              <a:t>三</a:t>
            </a:r>
            <a:r>
              <a:rPr lang="zh-CN" altLang="zh-CN" sz="2400" b="1" dirty="0">
                <a:latin typeface="宋体" pitchFamily="2" charset="-122"/>
                <a:ea typeface="宋体" pitchFamily="2" charset="-122"/>
              </a:rPr>
              <a:t>直立”</a:t>
            </a:r>
            <a:r>
              <a:rPr lang="en-US" altLang="zh-CN" sz="2400" b="1" dirty="0">
                <a:latin typeface="宋体" pitchFamily="2" charset="-122"/>
                <a:ea typeface="宋体" pitchFamily="2" charset="-122"/>
              </a:rPr>
              <a:t>) </a:t>
            </a:r>
            <a:endParaRPr lang="zh-CN" altLang="zh-CN" sz="2400" b="1" dirty="0">
              <a:latin typeface="宋体" pitchFamily="2" charset="-122"/>
              <a:ea typeface="宋体" pitchFamily="2" charset="-122"/>
            </a:endParaRPr>
          </a:p>
          <a:p>
            <a:pPr>
              <a:lnSpc>
                <a:spcPct val="150000"/>
              </a:lnSpc>
            </a:pPr>
            <a:r>
              <a:rPr lang="zh-CN" altLang="en-US"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2</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块状</a:t>
            </a:r>
            <a:r>
              <a:rPr lang="zh-CN" altLang="zh-CN" sz="2400" b="1" dirty="0">
                <a:latin typeface="宋体" pitchFamily="2" charset="-122"/>
                <a:ea typeface="宋体" pitchFamily="2" charset="-122"/>
              </a:rPr>
              <a:t>药品一般</a:t>
            </a:r>
            <a:r>
              <a:rPr lang="zh-CN" altLang="zh-CN" sz="2400" b="1" dirty="0" smtClean="0">
                <a:latin typeface="宋体" pitchFamily="2" charset="-122"/>
                <a:ea typeface="宋体" pitchFamily="2" charset="-122"/>
              </a:rPr>
              <a:t>用</a:t>
            </a:r>
            <a:r>
              <a:rPr lang="zh-CN" altLang="zh-CN" sz="2400" b="1" u="sng" dirty="0">
                <a:latin typeface="宋体" pitchFamily="2" charset="-122"/>
                <a:ea typeface="宋体" pitchFamily="2" charset="-122"/>
              </a:rPr>
              <a:t>　　　　</a:t>
            </a:r>
            <a:r>
              <a:rPr lang="zh-CN" altLang="zh-CN" sz="2400" b="1" dirty="0">
                <a:latin typeface="宋体" pitchFamily="2" charset="-122"/>
                <a:ea typeface="宋体" pitchFamily="2" charset="-122"/>
              </a:rPr>
              <a:t>夹取。操作时先横放容器</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把药品或金属颗粒放入容器口以后</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再把容器慢慢竖立起来</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使药品或金属颗粒缓缓地滑到容器的底部</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以免打破容器。</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“一横、二放、三慢竖”</a:t>
            </a:r>
            <a:r>
              <a:rPr lang="en-US" altLang="zh-CN" sz="2400" b="1" dirty="0">
                <a:latin typeface="宋体" pitchFamily="2" charset="-122"/>
                <a:ea typeface="宋体" pitchFamily="2" charset="-122"/>
              </a:rPr>
              <a:t>) </a:t>
            </a:r>
            <a:endParaRPr lang="zh-CN" altLang="zh-CN" sz="2400" b="1" dirty="0">
              <a:latin typeface="宋体" pitchFamily="2" charset="-122"/>
              <a:ea typeface="宋体" pitchFamily="2" charset="-122"/>
            </a:endParaRPr>
          </a:p>
          <a:p>
            <a:pPr>
              <a:lnSpc>
                <a:spcPct val="150000"/>
              </a:lnSpc>
            </a:pPr>
            <a:r>
              <a:rPr lang="zh-CN" altLang="en-US"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3</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用</a:t>
            </a:r>
            <a:r>
              <a:rPr lang="zh-CN" altLang="zh-CN" sz="2400" b="1" dirty="0">
                <a:latin typeface="宋体" pitchFamily="2" charset="-122"/>
                <a:ea typeface="宋体" pitchFamily="2" charset="-122"/>
              </a:rPr>
              <a:t>过的药匙或镊子要立刻用干净的纸擦拭干净</a:t>
            </a:r>
            <a:r>
              <a:rPr lang="zh-CN" altLang="zh-CN" sz="2400" b="1" dirty="0" smtClean="0">
                <a:latin typeface="宋体" pitchFamily="2" charset="-122"/>
                <a:ea typeface="宋体" pitchFamily="2" charset="-122"/>
              </a:rPr>
              <a:t>。</a:t>
            </a:r>
            <a:endParaRPr lang="zh-CN" altLang="zh-CN" sz="2400" b="1" dirty="0">
              <a:latin typeface="宋体" pitchFamily="2" charset="-122"/>
              <a:ea typeface="宋体" pitchFamily="2" charset="-122"/>
            </a:endParaRPr>
          </a:p>
        </p:txBody>
      </p:sp>
      <p:sp>
        <p:nvSpPr>
          <p:cNvPr id="12" name="TextBox 11"/>
          <p:cNvSpPr txBox="1"/>
          <p:nvPr/>
        </p:nvSpPr>
        <p:spPr>
          <a:xfrm>
            <a:off x="3644946" y="2085552"/>
            <a:ext cx="1237299" cy="461665"/>
          </a:xfrm>
          <a:prstGeom prst="rect">
            <a:avLst/>
          </a:prstGeom>
          <a:noFill/>
        </p:spPr>
        <p:txBody>
          <a:bodyPr wrap="square" rtlCol="0">
            <a:spAutoFit/>
          </a:bodyPr>
          <a:lstStyle/>
          <a:p>
            <a:r>
              <a:rPr lang="zh-CN" altLang="en-US" sz="2400" b="1" dirty="0" smtClean="0">
                <a:solidFill>
                  <a:srgbClr val="FF0000"/>
                </a:solidFill>
                <a:latin typeface="宋体" pitchFamily="2" charset="-122"/>
                <a:ea typeface="宋体" pitchFamily="2" charset="-122"/>
              </a:rPr>
              <a:t>广口瓶</a:t>
            </a:r>
            <a:endParaRPr lang="zh-CN" altLang="en-US" sz="2400" b="1" dirty="0">
              <a:solidFill>
                <a:srgbClr val="FF0000"/>
              </a:solidFill>
              <a:latin typeface="宋体" pitchFamily="2" charset="-122"/>
              <a:ea typeface="宋体" pitchFamily="2" charset="-122"/>
            </a:endParaRPr>
          </a:p>
        </p:txBody>
      </p:sp>
      <p:grpSp>
        <p:nvGrpSpPr>
          <p:cNvPr id="18" name="组合 17"/>
          <p:cNvGrpSpPr/>
          <p:nvPr/>
        </p:nvGrpSpPr>
        <p:grpSpPr>
          <a:xfrm>
            <a:off x="8071557" y="824822"/>
            <a:ext cx="1746910" cy="457900"/>
            <a:chOff x="8480182" y="1575737"/>
            <a:chExt cx="1678579" cy="520692"/>
          </a:xfrm>
        </p:grpSpPr>
        <p:sp>
          <p:nvSpPr>
            <p:cNvPr id="19" name="圆角矩形 18"/>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0"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9" name="TextBox 8"/>
          <p:cNvSpPr txBox="1"/>
          <p:nvPr/>
        </p:nvSpPr>
        <p:spPr>
          <a:xfrm>
            <a:off x="3790066" y="2638489"/>
            <a:ext cx="947058" cy="461665"/>
          </a:xfrm>
          <a:prstGeom prst="rect">
            <a:avLst/>
          </a:prstGeom>
          <a:noFill/>
        </p:spPr>
        <p:txBody>
          <a:bodyPr wrap="square" rtlCol="0">
            <a:spAutoFit/>
          </a:bodyPr>
          <a:lstStyle/>
          <a:p>
            <a:r>
              <a:rPr lang="zh-CN" altLang="en-US" sz="2400" b="1" dirty="0" smtClean="0">
                <a:solidFill>
                  <a:srgbClr val="FF0000"/>
                </a:solidFill>
                <a:latin typeface="宋体" pitchFamily="2" charset="-122"/>
                <a:ea typeface="宋体" pitchFamily="2" charset="-122"/>
              </a:rPr>
              <a:t>药匙</a:t>
            </a:r>
            <a:endParaRPr lang="zh-CN" altLang="en-US" sz="2400" b="1" dirty="0">
              <a:solidFill>
                <a:srgbClr val="FF0000"/>
              </a:solidFill>
              <a:latin typeface="宋体" pitchFamily="2" charset="-122"/>
              <a:ea typeface="宋体" pitchFamily="2" charset="-122"/>
            </a:endParaRPr>
          </a:p>
        </p:txBody>
      </p:sp>
      <p:sp>
        <p:nvSpPr>
          <p:cNvPr id="14" name="TextBox 13"/>
          <p:cNvSpPr txBox="1"/>
          <p:nvPr/>
        </p:nvSpPr>
        <p:spPr>
          <a:xfrm>
            <a:off x="3855381" y="4296795"/>
            <a:ext cx="881743" cy="461665"/>
          </a:xfrm>
          <a:prstGeom prst="rect">
            <a:avLst/>
          </a:prstGeom>
          <a:noFill/>
        </p:spPr>
        <p:txBody>
          <a:bodyPr wrap="square" rtlCol="0">
            <a:spAutoFit/>
          </a:bodyPr>
          <a:lstStyle/>
          <a:p>
            <a:r>
              <a:rPr lang="zh-CN" altLang="en-US" sz="2400" b="1" dirty="0" smtClean="0">
                <a:solidFill>
                  <a:srgbClr val="FF0000"/>
                </a:solidFill>
                <a:latin typeface="宋体" pitchFamily="2" charset="-122"/>
                <a:ea typeface="宋体" pitchFamily="2" charset="-122"/>
              </a:rPr>
              <a:t>镊子</a:t>
            </a:r>
            <a:endParaRPr lang="zh-CN" altLang="en-US" sz="2400" b="1" dirty="0">
              <a:solidFill>
                <a:srgbClr val="FF0000"/>
              </a:solidFill>
              <a:latin typeface="宋体" pitchFamily="2" charset="-122"/>
              <a:ea typeface="宋体" pitchFamily="2" charset="-122"/>
            </a:endParaRPr>
          </a:p>
        </p:txBody>
      </p:sp>
      <p:pic>
        <p:nvPicPr>
          <p:cNvPr id="15" name="11842.eps" descr="id:2147507507;FounderCES"/>
          <p:cNvPicPr/>
          <p:nvPr/>
        </p:nvPicPr>
        <p:blipFill>
          <a:blip r:embed="rId3"/>
          <a:stretch>
            <a:fillRect/>
          </a:stretch>
        </p:blipFill>
        <p:spPr>
          <a:xfrm>
            <a:off x="7543801" y="3217391"/>
            <a:ext cx="3867494" cy="730332"/>
          </a:xfrm>
          <a:prstGeom prst="rect">
            <a:avLst/>
          </a:prstGeom>
        </p:spPr>
      </p:pic>
      <p:pic>
        <p:nvPicPr>
          <p:cNvPr id="16" name="11843.eps" descr="id:2147507514;FounderCES"/>
          <p:cNvPicPr/>
          <p:nvPr/>
        </p:nvPicPr>
        <p:blipFill>
          <a:blip r:embed="rId4"/>
          <a:stretch>
            <a:fillRect/>
          </a:stretch>
        </p:blipFill>
        <p:spPr>
          <a:xfrm>
            <a:off x="7783285" y="5327277"/>
            <a:ext cx="3595352" cy="746951"/>
          </a:xfrm>
          <a:prstGeom prst="rect">
            <a:avLst/>
          </a:prstGeom>
        </p:spPr>
      </p:pic>
    </p:spTree>
    <p:extLst>
      <p:ext uri="{BB962C8B-B14F-4D97-AF65-F5344CB8AC3E}">
        <p14:creationId xmlns:p14="http://schemas.microsoft.com/office/powerpoint/2010/main" xmlns="" val="17779870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randombar(horizont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randombar(horizontal)">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randombar(horizontal)">
                                      <p:cBhvr>
                                        <p:cTn id="1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9" grpId="0"/>
      <p:bldP spid="14"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3" name="TextBox 2"/>
          <p:cNvSpPr txBox="1"/>
          <p:nvPr/>
        </p:nvSpPr>
        <p:spPr>
          <a:xfrm>
            <a:off x="631375" y="1390286"/>
            <a:ext cx="11016343" cy="5350183"/>
          </a:xfrm>
          <a:prstGeom prst="rect">
            <a:avLst/>
          </a:prstGeom>
          <a:noFill/>
        </p:spPr>
        <p:txBody>
          <a:bodyPr wrap="square" rtlCol="0">
            <a:spAutoFit/>
          </a:bodyPr>
          <a:lstStyle/>
          <a:p>
            <a:pPr>
              <a:lnSpc>
                <a:spcPts val="4100"/>
              </a:lnSpc>
            </a:pPr>
            <a:r>
              <a:rPr lang="en-US" altLang="zh-CN" sz="2400" b="1" dirty="0">
                <a:latin typeface="宋体" pitchFamily="2" charset="-122"/>
                <a:ea typeface="宋体" pitchFamily="2" charset="-122"/>
              </a:rPr>
              <a:t>3.</a:t>
            </a:r>
            <a:r>
              <a:rPr lang="zh-CN" altLang="zh-CN" sz="2400" b="1" dirty="0">
                <a:latin typeface="宋体" pitchFamily="2" charset="-122"/>
                <a:ea typeface="宋体" pitchFamily="2" charset="-122"/>
              </a:rPr>
              <a:t>液体药品的取用</a:t>
            </a:r>
          </a:p>
          <a:p>
            <a:pPr>
              <a:lnSpc>
                <a:spcPts val="4100"/>
              </a:lnSpc>
            </a:pPr>
            <a:r>
              <a:rPr lang="zh-CN" altLang="zh-CN" sz="2400" b="1" dirty="0">
                <a:latin typeface="宋体" pitchFamily="2" charset="-122"/>
                <a:ea typeface="宋体" pitchFamily="2" charset="-122"/>
              </a:rPr>
              <a:t>液体药品通常盛放</a:t>
            </a:r>
            <a:r>
              <a:rPr lang="zh-CN" altLang="zh-CN" sz="2400" b="1" dirty="0" smtClean="0">
                <a:latin typeface="宋体" pitchFamily="2" charset="-122"/>
                <a:ea typeface="宋体" pitchFamily="2" charset="-122"/>
              </a:rPr>
              <a:t>在</a:t>
            </a:r>
            <a:r>
              <a:rPr lang="zh-CN" altLang="zh-CN" sz="2400" b="1" u="sng" dirty="0">
                <a:latin typeface="宋体" pitchFamily="2" charset="-122"/>
                <a:ea typeface="宋体" pitchFamily="2" charset="-122"/>
              </a:rPr>
              <a:t>　　　　</a:t>
            </a:r>
            <a:r>
              <a:rPr lang="en-US" altLang="zh-CN" sz="2400" b="1" u="sng" dirty="0" smtClean="0">
                <a:latin typeface="宋体" pitchFamily="2" charset="-122"/>
                <a:ea typeface="宋体" pitchFamily="2" charset="-122"/>
              </a:rPr>
              <a:t> </a:t>
            </a:r>
            <a:r>
              <a:rPr lang="zh-CN" altLang="zh-CN" sz="2400" b="1" dirty="0" smtClean="0">
                <a:latin typeface="宋体" pitchFamily="2" charset="-122"/>
                <a:ea typeface="宋体" pitchFamily="2" charset="-122"/>
              </a:rPr>
              <a:t>中</a:t>
            </a:r>
            <a:r>
              <a:rPr lang="zh-CN" altLang="zh-CN" sz="2400" b="1" dirty="0">
                <a:latin typeface="宋体" pitchFamily="2" charset="-122"/>
                <a:ea typeface="宋体" pitchFamily="2" charset="-122"/>
              </a:rPr>
              <a:t>。广口瓶、细口瓶等瓶口都经过磨砂处理</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目的是增大容器的气密性。</a:t>
            </a:r>
            <a:r>
              <a:rPr lang="en-US" altLang="zh-CN" sz="2400" b="1" dirty="0">
                <a:latin typeface="宋体" pitchFamily="2" charset="-122"/>
                <a:ea typeface="宋体" pitchFamily="2" charset="-122"/>
              </a:rPr>
              <a:t> </a:t>
            </a:r>
            <a:endParaRPr lang="zh-CN" altLang="zh-CN" sz="2400" b="1" dirty="0">
              <a:latin typeface="宋体" pitchFamily="2" charset="-122"/>
              <a:ea typeface="宋体" pitchFamily="2" charset="-122"/>
            </a:endParaRPr>
          </a:p>
          <a:p>
            <a:pPr>
              <a:lnSpc>
                <a:spcPts val="4100"/>
              </a:lnSpc>
            </a:pPr>
            <a:r>
              <a:rPr lang="zh-CN" altLang="en-US"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1</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取</a:t>
            </a:r>
            <a:r>
              <a:rPr lang="zh-CN" altLang="zh-CN" sz="2400" b="1" dirty="0">
                <a:latin typeface="宋体" pitchFamily="2" charset="-122"/>
                <a:ea typeface="宋体" pitchFamily="2" charset="-122"/>
              </a:rPr>
              <a:t>用不定量</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较多</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液体——直接倾倒。</a:t>
            </a:r>
          </a:p>
          <a:p>
            <a:pPr>
              <a:lnSpc>
                <a:spcPts val="4100"/>
              </a:lnSpc>
            </a:pPr>
            <a:r>
              <a:rPr lang="zh-CN" altLang="zh-CN" sz="2400" b="1" dirty="0">
                <a:latin typeface="宋体" pitchFamily="2" charset="-122"/>
                <a:ea typeface="宋体" pitchFamily="2" charset="-122"/>
              </a:rPr>
              <a:t>取用时的注意事项</a:t>
            </a:r>
          </a:p>
          <a:p>
            <a:pPr>
              <a:lnSpc>
                <a:spcPts val="4100"/>
              </a:lnSpc>
            </a:pPr>
            <a:r>
              <a:rPr lang="en-US" altLang="zh-CN" sz="2400" b="1" dirty="0">
                <a:latin typeface="宋体" pitchFamily="2" charset="-122"/>
                <a:ea typeface="宋体" pitchFamily="2" charset="-122"/>
              </a:rPr>
              <a:t>a.</a:t>
            </a:r>
            <a:r>
              <a:rPr lang="zh-CN" altLang="zh-CN" sz="2400" b="1" dirty="0">
                <a:latin typeface="宋体" pitchFamily="2" charset="-122"/>
                <a:ea typeface="宋体" pitchFamily="2" charset="-122"/>
              </a:rPr>
              <a:t>细口瓶的瓶塞必须倒放在桌面上</a:t>
            </a:r>
            <a:r>
              <a:rPr lang="en-US" altLang="zh-CN" sz="2400" b="1" dirty="0">
                <a:latin typeface="宋体" pitchFamily="2" charset="-122"/>
                <a:ea typeface="宋体" pitchFamily="2" charset="-122"/>
              </a:rPr>
              <a:t>,</a:t>
            </a:r>
            <a:r>
              <a:rPr lang="zh-CN" altLang="zh-CN" sz="2400" b="1" dirty="0" smtClean="0">
                <a:latin typeface="宋体" pitchFamily="2" charset="-122"/>
                <a:ea typeface="宋体" pitchFamily="2" charset="-122"/>
              </a:rPr>
              <a:t>防止</a:t>
            </a:r>
            <a:r>
              <a:rPr lang="zh-CN" altLang="zh-CN" sz="2400" b="1" u="sng" dirty="0">
                <a:latin typeface="宋体" pitchFamily="2" charset="-122"/>
                <a:ea typeface="宋体" pitchFamily="2" charset="-122"/>
              </a:rPr>
              <a:t>　　　　</a:t>
            </a:r>
            <a:r>
              <a:rPr lang="en-US" altLang="zh-CN" sz="2400" b="1" u="sng" dirty="0" smtClean="0">
                <a:latin typeface="宋体" pitchFamily="2" charset="-122"/>
                <a:ea typeface="宋体" pitchFamily="2" charset="-122"/>
              </a:rPr>
              <a:t>   </a:t>
            </a:r>
            <a:r>
              <a:rPr lang="zh-CN" altLang="zh-CN" sz="2400" b="1" u="sng" dirty="0">
                <a:latin typeface="宋体" pitchFamily="2" charset="-122"/>
                <a:ea typeface="宋体" pitchFamily="2" charset="-122"/>
              </a:rPr>
              <a:t>　　　　　　　　　　</a:t>
            </a:r>
            <a:r>
              <a:rPr lang="zh-CN" altLang="en-US" sz="2400" b="1" dirty="0" smtClean="0">
                <a:latin typeface="宋体" pitchFamily="2" charset="-122"/>
                <a:ea typeface="宋体" pitchFamily="2" charset="-122"/>
              </a:rPr>
              <a:t>；</a:t>
            </a:r>
            <a:r>
              <a:rPr lang="en-US" altLang="zh-CN" sz="2400" b="1" dirty="0">
                <a:latin typeface="宋体" pitchFamily="2" charset="-122"/>
                <a:ea typeface="宋体" pitchFamily="2" charset="-122"/>
              </a:rPr>
              <a:t> </a:t>
            </a:r>
            <a:endParaRPr lang="zh-CN" altLang="zh-CN" sz="2400" b="1" dirty="0">
              <a:latin typeface="宋体" pitchFamily="2" charset="-122"/>
              <a:ea typeface="宋体" pitchFamily="2" charset="-122"/>
            </a:endParaRPr>
          </a:p>
          <a:p>
            <a:pPr>
              <a:lnSpc>
                <a:spcPts val="4100"/>
              </a:lnSpc>
            </a:pPr>
            <a:r>
              <a:rPr lang="en-US" altLang="zh-CN" sz="2400" b="1" dirty="0">
                <a:latin typeface="宋体" pitchFamily="2" charset="-122"/>
                <a:ea typeface="宋体" pitchFamily="2" charset="-122"/>
              </a:rPr>
              <a:t>b.</a:t>
            </a:r>
            <a:r>
              <a:rPr lang="zh-CN" altLang="zh-CN" sz="2400" b="1" dirty="0">
                <a:latin typeface="宋体" pitchFamily="2" charset="-122"/>
                <a:ea typeface="宋体" pitchFamily="2" charset="-122"/>
              </a:rPr>
              <a:t>瓶口必须紧挨试管口</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并且缓缓地倒</a:t>
            </a:r>
            <a:r>
              <a:rPr lang="en-US" altLang="zh-CN" sz="2400" b="1" dirty="0">
                <a:latin typeface="宋体" pitchFamily="2" charset="-122"/>
                <a:ea typeface="宋体" pitchFamily="2" charset="-122"/>
              </a:rPr>
              <a:t>,</a:t>
            </a:r>
            <a:r>
              <a:rPr lang="zh-CN" altLang="zh-CN" sz="2400" b="1" dirty="0" smtClean="0">
                <a:latin typeface="宋体" pitchFamily="2" charset="-122"/>
                <a:ea typeface="宋体" pitchFamily="2" charset="-122"/>
              </a:rPr>
              <a:t>防止</a:t>
            </a:r>
            <a:r>
              <a:rPr lang="zh-CN" altLang="zh-CN" sz="2400" b="1" u="sng" dirty="0">
                <a:latin typeface="宋体" pitchFamily="2" charset="-122"/>
                <a:ea typeface="宋体" pitchFamily="2" charset="-122"/>
              </a:rPr>
              <a:t>　　　　　　</a:t>
            </a:r>
            <a:r>
              <a:rPr lang="en-US" altLang="zh-CN" sz="2400" b="1" u="sng" dirty="0" smtClean="0">
                <a:latin typeface="宋体" pitchFamily="2" charset="-122"/>
                <a:ea typeface="宋体" pitchFamily="2" charset="-122"/>
              </a:rPr>
              <a:t>   </a:t>
            </a:r>
            <a:r>
              <a:rPr lang="zh-CN" altLang="en-US" sz="2400" b="1" dirty="0" smtClean="0">
                <a:latin typeface="宋体" pitchFamily="2" charset="-122"/>
                <a:ea typeface="宋体" pitchFamily="2" charset="-122"/>
              </a:rPr>
              <a:t>；</a:t>
            </a:r>
            <a:r>
              <a:rPr lang="en-US" altLang="zh-CN" sz="2400" b="1" dirty="0">
                <a:latin typeface="宋体" pitchFamily="2" charset="-122"/>
                <a:ea typeface="宋体" pitchFamily="2" charset="-122"/>
              </a:rPr>
              <a:t> </a:t>
            </a:r>
            <a:endParaRPr lang="zh-CN" altLang="zh-CN" sz="2400" b="1" dirty="0">
              <a:latin typeface="宋体" pitchFamily="2" charset="-122"/>
              <a:ea typeface="宋体" pitchFamily="2" charset="-122"/>
            </a:endParaRPr>
          </a:p>
          <a:p>
            <a:pPr>
              <a:lnSpc>
                <a:spcPts val="4100"/>
              </a:lnSpc>
            </a:pPr>
            <a:r>
              <a:rPr lang="en-US" altLang="zh-CN" sz="2400" b="1" dirty="0">
                <a:latin typeface="宋体" pitchFamily="2" charset="-122"/>
                <a:ea typeface="宋体" pitchFamily="2" charset="-122"/>
              </a:rPr>
              <a:t>c.</a:t>
            </a:r>
            <a:r>
              <a:rPr lang="zh-CN" altLang="zh-CN" sz="2400" b="1" dirty="0">
                <a:latin typeface="宋体" pitchFamily="2" charset="-122"/>
                <a:ea typeface="宋体" pitchFamily="2" charset="-122"/>
              </a:rPr>
              <a:t>细口瓶贴标签的一面必须朝向手心处</a:t>
            </a:r>
            <a:r>
              <a:rPr lang="en-US" altLang="zh-CN" sz="2400" b="1" dirty="0">
                <a:latin typeface="宋体" pitchFamily="2" charset="-122"/>
                <a:ea typeface="宋体" pitchFamily="2" charset="-122"/>
              </a:rPr>
              <a:t>,</a:t>
            </a:r>
            <a:r>
              <a:rPr lang="zh-CN" altLang="zh-CN" sz="2400" b="1" dirty="0" smtClean="0">
                <a:latin typeface="宋体" pitchFamily="2" charset="-122"/>
                <a:ea typeface="宋体" pitchFamily="2" charset="-122"/>
              </a:rPr>
              <a:t>防止</a:t>
            </a:r>
            <a:r>
              <a:rPr lang="zh-CN" altLang="zh-CN" sz="2400" b="1" u="sng" dirty="0">
                <a:latin typeface="宋体" pitchFamily="2" charset="-122"/>
                <a:ea typeface="宋体" pitchFamily="2" charset="-122"/>
              </a:rPr>
              <a:t>　　　　　　　　　　</a:t>
            </a:r>
            <a:r>
              <a:rPr lang="en-US" altLang="zh-CN" sz="2400" b="1" u="sng" dirty="0" smtClean="0">
                <a:latin typeface="宋体" pitchFamily="2" charset="-122"/>
                <a:ea typeface="宋体" pitchFamily="2" charset="-122"/>
              </a:rPr>
              <a:t> </a:t>
            </a:r>
            <a:r>
              <a:rPr lang="zh-CN" altLang="en-US" sz="2400" b="1" dirty="0" smtClean="0">
                <a:latin typeface="宋体" pitchFamily="2" charset="-122"/>
                <a:ea typeface="宋体" pitchFamily="2" charset="-122"/>
              </a:rPr>
              <a:t>；</a:t>
            </a:r>
            <a:r>
              <a:rPr lang="en-US" altLang="zh-CN" sz="2400" b="1" dirty="0">
                <a:latin typeface="宋体" pitchFamily="2" charset="-122"/>
                <a:ea typeface="宋体" pitchFamily="2" charset="-122"/>
              </a:rPr>
              <a:t> </a:t>
            </a:r>
            <a:endParaRPr lang="zh-CN" altLang="zh-CN" sz="2400" b="1" dirty="0">
              <a:latin typeface="宋体" pitchFamily="2" charset="-122"/>
              <a:ea typeface="宋体" pitchFamily="2" charset="-122"/>
            </a:endParaRPr>
          </a:p>
          <a:p>
            <a:pPr>
              <a:lnSpc>
                <a:spcPts val="4100"/>
              </a:lnSpc>
            </a:pPr>
            <a:r>
              <a:rPr lang="en-US" altLang="zh-CN" sz="2400" b="1" dirty="0">
                <a:latin typeface="宋体" pitchFamily="2" charset="-122"/>
                <a:ea typeface="宋体" pitchFamily="2" charset="-122"/>
              </a:rPr>
              <a:t>d.</a:t>
            </a:r>
            <a:r>
              <a:rPr lang="zh-CN" altLang="zh-CN" sz="2400" b="1" dirty="0">
                <a:latin typeface="宋体" pitchFamily="2" charset="-122"/>
                <a:ea typeface="宋体" pitchFamily="2" charset="-122"/>
              </a:rPr>
              <a:t>倒完液体后</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要立即盖紧瓶塞</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并把瓶子放回原处</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标签朝向外面</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防止药品潮解、变质</a:t>
            </a:r>
            <a:r>
              <a:rPr lang="zh-CN" altLang="zh-CN" sz="2400" b="1" dirty="0" smtClean="0">
                <a:latin typeface="宋体" pitchFamily="2" charset="-122"/>
                <a:ea typeface="宋体" pitchFamily="2" charset="-122"/>
              </a:rPr>
              <a:t>。</a:t>
            </a:r>
            <a:endParaRPr lang="zh-CN" altLang="zh-CN" sz="2400" b="1" dirty="0">
              <a:latin typeface="宋体" pitchFamily="2" charset="-122"/>
              <a:ea typeface="宋体" pitchFamily="2" charset="-122"/>
            </a:endParaRPr>
          </a:p>
        </p:txBody>
      </p:sp>
      <p:sp>
        <p:nvSpPr>
          <p:cNvPr id="5" name="TextBox 4"/>
          <p:cNvSpPr txBox="1"/>
          <p:nvPr/>
        </p:nvSpPr>
        <p:spPr>
          <a:xfrm>
            <a:off x="3614060" y="1983469"/>
            <a:ext cx="1219200" cy="461665"/>
          </a:xfrm>
          <a:prstGeom prst="rect">
            <a:avLst/>
          </a:prstGeom>
          <a:noFill/>
        </p:spPr>
        <p:txBody>
          <a:bodyPr wrap="square" rtlCol="0">
            <a:spAutoFit/>
          </a:bodyPr>
          <a:lstStyle/>
          <a:p>
            <a:r>
              <a:rPr lang="zh-CN" altLang="en-US" sz="2400" b="1" dirty="0" smtClean="0">
                <a:solidFill>
                  <a:srgbClr val="FF0000"/>
                </a:solidFill>
                <a:latin typeface="宋体" pitchFamily="2" charset="-122"/>
                <a:ea typeface="宋体" pitchFamily="2" charset="-122"/>
              </a:rPr>
              <a:t>细口瓶</a:t>
            </a:r>
            <a:endParaRPr lang="zh-CN" altLang="en-US" sz="2400" b="1" dirty="0">
              <a:solidFill>
                <a:srgbClr val="FF0000"/>
              </a:solidFill>
              <a:latin typeface="宋体" pitchFamily="2" charset="-122"/>
              <a:ea typeface="宋体" pitchFamily="2" charset="-122"/>
            </a:endParaRPr>
          </a:p>
        </p:txBody>
      </p:sp>
      <p:sp>
        <p:nvSpPr>
          <p:cNvPr id="6" name="TextBox 5"/>
          <p:cNvSpPr txBox="1"/>
          <p:nvPr/>
        </p:nvSpPr>
        <p:spPr>
          <a:xfrm>
            <a:off x="6444347" y="4062885"/>
            <a:ext cx="4125689" cy="461665"/>
          </a:xfrm>
          <a:prstGeom prst="rect">
            <a:avLst/>
          </a:prstGeom>
          <a:noFill/>
        </p:spPr>
        <p:txBody>
          <a:bodyPr wrap="square" rtlCol="0">
            <a:spAutoFit/>
          </a:bodyPr>
          <a:lstStyle/>
          <a:p>
            <a:r>
              <a:rPr lang="zh-CN" altLang="zh-CN" sz="2400" b="1" dirty="0">
                <a:solidFill>
                  <a:srgbClr val="FF0000"/>
                </a:solidFill>
                <a:latin typeface="宋体" pitchFamily="2" charset="-122"/>
                <a:ea typeface="宋体" pitchFamily="2" charset="-122"/>
              </a:rPr>
              <a:t>药品腐蚀实验台或污染药品</a:t>
            </a:r>
            <a:endParaRPr lang="zh-CN" altLang="en-US" sz="2400" b="1" dirty="0">
              <a:solidFill>
                <a:srgbClr val="FF0000"/>
              </a:solidFill>
              <a:latin typeface="宋体" pitchFamily="2" charset="-122"/>
              <a:ea typeface="宋体" pitchFamily="2" charset="-122"/>
            </a:endParaRPr>
          </a:p>
        </p:txBody>
      </p:sp>
      <p:sp>
        <p:nvSpPr>
          <p:cNvPr id="7" name="TextBox 6"/>
          <p:cNvSpPr txBox="1"/>
          <p:nvPr/>
        </p:nvSpPr>
        <p:spPr>
          <a:xfrm>
            <a:off x="6879772" y="4578980"/>
            <a:ext cx="1915886" cy="461665"/>
          </a:xfrm>
          <a:prstGeom prst="rect">
            <a:avLst/>
          </a:prstGeom>
          <a:noFill/>
        </p:spPr>
        <p:txBody>
          <a:bodyPr wrap="square" rtlCol="0">
            <a:spAutoFit/>
          </a:bodyPr>
          <a:lstStyle/>
          <a:p>
            <a:r>
              <a:rPr lang="zh-CN" altLang="en-US" sz="2400" b="1" dirty="0" smtClean="0">
                <a:solidFill>
                  <a:srgbClr val="FF0000"/>
                </a:solidFill>
                <a:latin typeface="宋体" pitchFamily="2" charset="-122"/>
                <a:ea typeface="宋体" pitchFamily="2" charset="-122"/>
              </a:rPr>
              <a:t>药液洒落</a:t>
            </a:r>
            <a:endParaRPr lang="zh-CN" altLang="en-US" sz="2400" b="1" dirty="0">
              <a:solidFill>
                <a:srgbClr val="FF0000"/>
              </a:solidFill>
              <a:latin typeface="宋体" pitchFamily="2" charset="-122"/>
              <a:ea typeface="宋体" pitchFamily="2" charset="-122"/>
            </a:endParaRPr>
          </a:p>
        </p:txBody>
      </p:sp>
      <p:sp>
        <p:nvSpPr>
          <p:cNvPr id="8" name="TextBox 7"/>
          <p:cNvSpPr txBox="1"/>
          <p:nvPr/>
        </p:nvSpPr>
        <p:spPr>
          <a:xfrm>
            <a:off x="6908313" y="5105961"/>
            <a:ext cx="2797629" cy="461665"/>
          </a:xfrm>
          <a:prstGeom prst="rect">
            <a:avLst/>
          </a:prstGeom>
          <a:noFill/>
        </p:spPr>
        <p:txBody>
          <a:bodyPr wrap="square" rtlCol="0">
            <a:spAutoFit/>
          </a:bodyPr>
          <a:lstStyle/>
          <a:p>
            <a:r>
              <a:rPr lang="zh-CN" altLang="zh-CN" sz="2400" b="1" dirty="0">
                <a:solidFill>
                  <a:srgbClr val="FF0000"/>
                </a:solidFill>
                <a:latin typeface="宋体" pitchFamily="2" charset="-122"/>
                <a:ea typeface="宋体" pitchFamily="2" charset="-122"/>
              </a:rPr>
              <a:t>药液洒出腐蚀标签</a:t>
            </a:r>
            <a:endParaRPr lang="zh-CN" altLang="en-US" sz="2400" b="1" dirty="0">
              <a:solidFill>
                <a:srgbClr val="FF0000"/>
              </a:solidFill>
              <a:latin typeface="宋体" pitchFamily="2" charset="-122"/>
              <a:ea typeface="宋体" pitchFamily="2" charset="-122"/>
            </a:endParaRPr>
          </a:p>
        </p:txBody>
      </p:sp>
    </p:spTree>
    <p:extLst>
      <p:ext uri="{BB962C8B-B14F-4D97-AF65-F5344CB8AC3E}">
        <p14:creationId xmlns:p14="http://schemas.microsoft.com/office/powerpoint/2010/main" xmlns="" val="5586061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randombar(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randombar(horizont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randombar(horizontal)">
                                      <p:cBhvr>
                                        <p:cTn id="2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3" name="TextBox 2"/>
          <p:cNvSpPr txBox="1"/>
          <p:nvPr/>
        </p:nvSpPr>
        <p:spPr>
          <a:xfrm>
            <a:off x="720000" y="1651550"/>
            <a:ext cx="10655571" cy="4524315"/>
          </a:xfrm>
          <a:prstGeom prst="rect">
            <a:avLst/>
          </a:prstGeom>
          <a:noFill/>
        </p:spPr>
        <p:txBody>
          <a:bodyPr wrap="square" rtlCol="0">
            <a:spAutoFit/>
          </a:bodyPr>
          <a:lstStyle/>
          <a:p>
            <a:pPr>
              <a:lnSpc>
                <a:spcPct val="150000"/>
              </a:lnSpc>
            </a:pPr>
            <a:r>
              <a:rPr lang="zh-CN" altLang="en-US"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2</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取</a:t>
            </a:r>
            <a:r>
              <a:rPr lang="zh-CN" altLang="zh-CN" sz="2400" b="1" dirty="0">
                <a:latin typeface="宋体" pitchFamily="2" charset="-122"/>
                <a:ea typeface="宋体" pitchFamily="2" charset="-122"/>
              </a:rPr>
              <a:t>用不定量</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较少</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液体——使用胶头滴管。</a:t>
            </a:r>
          </a:p>
          <a:p>
            <a:pPr>
              <a:lnSpc>
                <a:spcPct val="150000"/>
              </a:lnSpc>
            </a:pPr>
            <a:r>
              <a:rPr lang="zh-CN" altLang="zh-CN" sz="2400" b="1" dirty="0">
                <a:latin typeface="宋体" pitchFamily="2" charset="-122"/>
                <a:ea typeface="宋体" pitchFamily="2" charset="-122"/>
              </a:rPr>
              <a:t>取用时的注意事项</a:t>
            </a:r>
          </a:p>
          <a:p>
            <a:pPr>
              <a:lnSpc>
                <a:spcPct val="150000"/>
              </a:lnSpc>
            </a:pPr>
            <a:r>
              <a:rPr lang="en-US" altLang="zh-CN" sz="2400" b="1" dirty="0">
                <a:latin typeface="宋体" pitchFamily="2" charset="-122"/>
                <a:ea typeface="宋体" pitchFamily="2" charset="-122"/>
              </a:rPr>
              <a:t>a.</a:t>
            </a:r>
            <a:r>
              <a:rPr lang="zh-CN" altLang="zh-CN" sz="2400" b="1" dirty="0">
                <a:latin typeface="宋体" pitchFamily="2" charset="-122"/>
                <a:ea typeface="宋体" pitchFamily="2" charset="-122"/>
              </a:rPr>
              <a:t>应在容器的正上方垂直滴</a:t>
            </a:r>
            <a:r>
              <a:rPr lang="zh-CN" altLang="zh-CN" sz="2400" b="1" dirty="0" smtClean="0">
                <a:latin typeface="宋体" pitchFamily="2" charset="-122"/>
                <a:ea typeface="宋体" pitchFamily="2" charset="-122"/>
              </a:rPr>
              <a:t>入</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胶</a:t>
            </a:r>
            <a:r>
              <a:rPr lang="zh-CN" altLang="zh-CN" sz="2400" b="1" dirty="0">
                <a:latin typeface="宋体" pitchFamily="2" charset="-122"/>
                <a:ea typeface="宋体" pitchFamily="2" charset="-122"/>
              </a:rPr>
              <a:t>头滴管不要接触容器</a:t>
            </a:r>
            <a:r>
              <a:rPr lang="zh-CN" altLang="zh-CN" sz="2400" b="1" dirty="0" smtClean="0">
                <a:latin typeface="宋体" pitchFamily="2" charset="-122"/>
                <a:ea typeface="宋体" pitchFamily="2" charset="-122"/>
              </a:rPr>
              <a:t>壁</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防止</a:t>
            </a:r>
            <a:r>
              <a:rPr lang="en-US" altLang="zh-CN" sz="2400" b="1" dirty="0" smtClean="0">
                <a:latin typeface="宋体" pitchFamily="2" charset="-122"/>
                <a:ea typeface="宋体" pitchFamily="2" charset="-122"/>
              </a:rPr>
              <a:t>___________ </a:t>
            </a:r>
          </a:p>
          <a:p>
            <a:pPr>
              <a:lnSpc>
                <a:spcPct val="150000"/>
              </a:lnSpc>
            </a:pPr>
            <a:r>
              <a:rPr lang="zh-CN" altLang="zh-CN" sz="2400" b="1" u="sng" dirty="0">
                <a:latin typeface="宋体" pitchFamily="2" charset="-122"/>
                <a:ea typeface="宋体" pitchFamily="2" charset="-122"/>
              </a:rPr>
              <a:t>　　　　　　　　</a:t>
            </a:r>
            <a:r>
              <a:rPr lang="zh-CN" altLang="en-US" sz="2400" b="1" dirty="0" smtClean="0">
                <a:latin typeface="宋体" pitchFamily="2" charset="-122"/>
                <a:ea typeface="宋体" pitchFamily="2" charset="-122"/>
              </a:rPr>
              <a:t>；</a:t>
            </a:r>
            <a:endParaRPr lang="zh-CN" altLang="zh-CN" sz="2400" b="1" dirty="0">
              <a:latin typeface="宋体" pitchFamily="2" charset="-122"/>
              <a:ea typeface="宋体" pitchFamily="2" charset="-122"/>
            </a:endParaRPr>
          </a:p>
          <a:p>
            <a:pPr>
              <a:lnSpc>
                <a:spcPct val="150000"/>
              </a:lnSpc>
            </a:pPr>
            <a:r>
              <a:rPr lang="en-US" altLang="zh-CN" sz="2400" b="1" dirty="0">
                <a:latin typeface="宋体" pitchFamily="2" charset="-122"/>
                <a:ea typeface="宋体" pitchFamily="2" charset="-122"/>
              </a:rPr>
              <a:t>b.</a:t>
            </a:r>
            <a:r>
              <a:rPr lang="zh-CN" altLang="zh-CN" sz="2400" b="1" dirty="0">
                <a:latin typeface="宋体" pitchFamily="2" charset="-122"/>
                <a:ea typeface="宋体" pitchFamily="2" charset="-122"/>
              </a:rPr>
              <a:t>取液后的</a:t>
            </a:r>
            <a:r>
              <a:rPr lang="zh-CN" altLang="zh-CN" sz="2400" b="1" dirty="0" smtClean="0">
                <a:latin typeface="宋体" pitchFamily="2" charset="-122"/>
                <a:ea typeface="宋体" pitchFamily="2" charset="-122"/>
              </a:rPr>
              <a:t>滴管</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应</a:t>
            </a:r>
            <a:r>
              <a:rPr lang="zh-CN" altLang="zh-CN" sz="2400" b="1" dirty="0">
                <a:latin typeface="宋体" pitchFamily="2" charset="-122"/>
                <a:ea typeface="宋体" pitchFamily="2" charset="-122"/>
              </a:rPr>
              <a:t>保持橡胶胶帽在</a:t>
            </a:r>
            <a:r>
              <a:rPr lang="zh-CN" altLang="zh-CN" sz="2400" b="1" dirty="0" smtClean="0">
                <a:latin typeface="宋体" pitchFamily="2" charset="-122"/>
                <a:ea typeface="宋体" pitchFamily="2" charset="-122"/>
              </a:rPr>
              <a:t>上</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不要</a:t>
            </a:r>
            <a:r>
              <a:rPr lang="zh-CN" altLang="zh-CN" sz="2400" b="1" dirty="0">
                <a:latin typeface="宋体" pitchFamily="2" charset="-122"/>
                <a:ea typeface="宋体" pitchFamily="2" charset="-122"/>
              </a:rPr>
              <a:t>平放或</a:t>
            </a:r>
            <a:r>
              <a:rPr lang="zh-CN" altLang="zh-CN" sz="2400" b="1" dirty="0" smtClean="0">
                <a:latin typeface="宋体" pitchFamily="2" charset="-122"/>
                <a:ea typeface="宋体" pitchFamily="2" charset="-122"/>
              </a:rPr>
              <a:t>倒置</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防止</a:t>
            </a:r>
            <a:r>
              <a:rPr lang="zh-CN" altLang="zh-CN" sz="2400" b="1" dirty="0">
                <a:latin typeface="宋体" pitchFamily="2" charset="-122"/>
                <a:ea typeface="宋体" pitchFamily="2" charset="-122"/>
              </a:rPr>
              <a:t>液体倒流</a:t>
            </a:r>
            <a:r>
              <a:rPr lang="en-US" altLang="zh-CN" sz="2400" b="1" dirty="0">
                <a:latin typeface="宋体" pitchFamily="2" charset="-122"/>
                <a:ea typeface="宋体" pitchFamily="2" charset="-122"/>
              </a:rPr>
              <a:t>, </a:t>
            </a:r>
            <a:r>
              <a:rPr lang="zh-CN" altLang="zh-CN" sz="2400" b="1" u="sng" dirty="0">
                <a:latin typeface="宋体" pitchFamily="2" charset="-122"/>
                <a:ea typeface="宋体" pitchFamily="2" charset="-122"/>
              </a:rPr>
              <a:t>　　　　　</a:t>
            </a:r>
            <a:r>
              <a:rPr lang="en-US" altLang="zh-CN" sz="2400" b="1" u="sng" dirty="0" smtClean="0">
                <a:latin typeface="宋体" pitchFamily="2" charset="-122"/>
                <a:ea typeface="宋体" pitchFamily="2" charset="-122"/>
              </a:rPr>
              <a:t>    </a:t>
            </a:r>
            <a:r>
              <a:rPr lang="zh-CN" altLang="zh-CN" sz="2400" b="1" u="sng" dirty="0">
                <a:latin typeface="宋体" pitchFamily="2" charset="-122"/>
                <a:ea typeface="宋体" pitchFamily="2" charset="-122"/>
              </a:rPr>
              <a:t>　</a:t>
            </a:r>
            <a:r>
              <a:rPr lang="en-US" altLang="zh-CN" sz="2400" b="1" u="sng" dirty="0" smtClean="0">
                <a:latin typeface="宋体" pitchFamily="2" charset="-122"/>
                <a:ea typeface="宋体" pitchFamily="2" charset="-122"/>
              </a:rPr>
              <a:t>   </a:t>
            </a:r>
            <a:r>
              <a:rPr lang="zh-CN" altLang="zh-CN" sz="2400" b="1" u="sng" dirty="0">
                <a:latin typeface="宋体" pitchFamily="2" charset="-122"/>
                <a:ea typeface="宋体" pitchFamily="2" charset="-122"/>
              </a:rPr>
              <a:t>　　　　</a:t>
            </a:r>
            <a:r>
              <a:rPr lang="zh-CN" altLang="en-US" sz="2400" b="1" dirty="0" smtClean="0">
                <a:latin typeface="宋体" pitchFamily="2" charset="-122"/>
                <a:ea typeface="宋体" pitchFamily="2" charset="-122"/>
              </a:rPr>
              <a:t>；</a:t>
            </a:r>
            <a:endParaRPr lang="zh-CN" altLang="zh-CN" sz="2400" b="1" dirty="0">
              <a:latin typeface="宋体" pitchFamily="2" charset="-122"/>
              <a:ea typeface="宋体" pitchFamily="2" charset="-122"/>
            </a:endParaRPr>
          </a:p>
          <a:p>
            <a:pPr>
              <a:lnSpc>
                <a:spcPct val="150000"/>
              </a:lnSpc>
            </a:pPr>
            <a:r>
              <a:rPr lang="en-US" altLang="zh-CN" sz="2400" b="1" dirty="0">
                <a:latin typeface="宋体" pitchFamily="2" charset="-122"/>
                <a:ea typeface="宋体" pitchFamily="2" charset="-122"/>
              </a:rPr>
              <a:t>c.</a:t>
            </a:r>
            <a:r>
              <a:rPr lang="zh-CN" altLang="zh-CN" sz="2400" b="1" dirty="0">
                <a:latin typeface="宋体" pitchFamily="2" charset="-122"/>
                <a:ea typeface="宋体" pitchFamily="2" charset="-122"/>
              </a:rPr>
              <a:t>用过的试管要立即用清水冲洗</a:t>
            </a:r>
            <a:r>
              <a:rPr lang="zh-CN" altLang="zh-CN" sz="2400" b="1" dirty="0" smtClean="0">
                <a:latin typeface="宋体" pitchFamily="2" charset="-122"/>
                <a:ea typeface="宋体" pitchFamily="2" charset="-122"/>
              </a:rPr>
              <a:t>干净</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但</a:t>
            </a:r>
            <a:r>
              <a:rPr lang="zh-CN" altLang="zh-CN" sz="2400" b="1" dirty="0">
                <a:latin typeface="宋体" pitchFamily="2" charset="-122"/>
                <a:ea typeface="宋体" pitchFamily="2" charset="-122"/>
              </a:rPr>
              <a:t>滴瓶上的滴管不能用水</a:t>
            </a:r>
            <a:r>
              <a:rPr lang="zh-CN" altLang="zh-CN" sz="2400" b="1" dirty="0" smtClean="0">
                <a:latin typeface="宋体" pitchFamily="2" charset="-122"/>
                <a:ea typeface="宋体" pitchFamily="2" charset="-122"/>
              </a:rPr>
              <a:t>冲洗</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也</a:t>
            </a:r>
            <a:r>
              <a:rPr lang="zh-CN" altLang="zh-CN" sz="2400" b="1" dirty="0">
                <a:latin typeface="宋体" pitchFamily="2" charset="-122"/>
                <a:ea typeface="宋体" pitchFamily="2" charset="-122"/>
              </a:rPr>
              <a:t>不能交叉使用</a:t>
            </a:r>
            <a:r>
              <a:rPr lang="zh-CN" altLang="zh-CN" sz="2400" b="1" dirty="0" smtClean="0">
                <a:latin typeface="宋体" pitchFamily="2" charset="-122"/>
                <a:ea typeface="宋体" pitchFamily="2" charset="-122"/>
              </a:rPr>
              <a:t>。</a:t>
            </a:r>
            <a:endParaRPr lang="zh-CN" altLang="zh-CN" sz="2400" b="1" dirty="0">
              <a:latin typeface="宋体" pitchFamily="2" charset="-122"/>
              <a:ea typeface="宋体" pitchFamily="2" charset="-122"/>
            </a:endParaRPr>
          </a:p>
        </p:txBody>
      </p:sp>
      <p:grpSp>
        <p:nvGrpSpPr>
          <p:cNvPr id="5" name="组合 4"/>
          <p:cNvGrpSpPr/>
          <p:nvPr/>
        </p:nvGrpSpPr>
        <p:grpSpPr>
          <a:xfrm>
            <a:off x="1100507" y="2854327"/>
            <a:ext cx="10070073" cy="988423"/>
            <a:chOff x="1100507" y="2854327"/>
            <a:chExt cx="10070073" cy="988423"/>
          </a:xfrm>
        </p:grpSpPr>
        <p:sp>
          <p:nvSpPr>
            <p:cNvPr id="2" name="TextBox 1"/>
            <p:cNvSpPr txBox="1"/>
            <p:nvPr/>
          </p:nvSpPr>
          <p:spPr>
            <a:xfrm>
              <a:off x="9543362" y="2854327"/>
              <a:ext cx="1627218" cy="461665"/>
            </a:xfrm>
            <a:prstGeom prst="rect">
              <a:avLst/>
            </a:prstGeom>
            <a:noFill/>
          </p:spPr>
          <p:txBody>
            <a:bodyPr wrap="square" rtlCol="0">
              <a:spAutoFit/>
            </a:bodyPr>
            <a:lstStyle/>
            <a:p>
              <a:r>
                <a:rPr lang="zh-CN" altLang="zh-CN" sz="2400" b="1" dirty="0">
                  <a:solidFill>
                    <a:srgbClr val="FF0000"/>
                  </a:solidFill>
                  <a:latin typeface="宋体" pitchFamily="2" charset="-122"/>
                  <a:ea typeface="宋体" pitchFamily="2" charset="-122"/>
                </a:rPr>
                <a:t>沾污</a:t>
              </a:r>
              <a:r>
                <a:rPr lang="zh-CN" altLang="zh-CN" sz="2400" b="1" dirty="0" smtClean="0">
                  <a:solidFill>
                    <a:srgbClr val="FF0000"/>
                  </a:solidFill>
                  <a:latin typeface="宋体" pitchFamily="2" charset="-122"/>
                  <a:ea typeface="宋体" pitchFamily="2" charset="-122"/>
                </a:rPr>
                <a:t>滴管</a:t>
              </a:r>
              <a:endParaRPr lang="zh-CN" altLang="en-US" sz="2400" b="1" dirty="0">
                <a:solidFill>
                  <a:srgbClr val="FF0000"/>
                </a:solidFill>
                <a:latin typeface="宋体" pitchFamily="2" charset="-122"/>
                <a:ea typeface="宋体" pitchFamily="2" charset="-122"/>
              </a:endParaRPr>
            </a:p>
          </p:txBody>
        </p:sp>
        <p:sp>
          <p:nvSpPr>
            <p:cNvPr id="7" name="TextBox 6"/>
            <p:cNvSpPr txBox="1"/>
            <p:nvPr/>
          </p:nvSpPr>
          <p:spPr>
            <a:xfrm>
              <a:off x="1100507" y="3381085"/>
              <a:ext cx="2001922" cy="461665"/>
            </a:xfrm>
            <a:prstGeom prst="rect">
              <a:avLst/>
            </a:prstGeom>
            <a:noFill/>
          </p:spPr>
          <p:txBody>
            <a:bodyPr wrap="square" rtlCol="0">
              <a:spAutoFit/>
            </a:bodyPr>
            <a:lstStyle/>
            <a:p>
              <a:r>
                <a:rPr lang="zh-CN" altLang="zh-CN" sz="2400" b="1" dirty="0" smtClean="0">
                  <a:solidFill>
                    <a:srgbClr val="FF0000"/>
                  </a:solidFill>
                  <a:latin typeface="宋体" pitchFamily="2" charset="-122"/>
                  <a:ea typeface="宋体" pitchFamily="2" charset="-122"/>
                </a:rPr>
                <a:t>或</a:t>
              </a:r>
              <a:r>
                <a:rPr lang="zh-CN" altLang="zh-CN" sz="2400" b="1" dirty="0">
                  <a:solidFill>
                    <a:srgbClr val="FF0000"/>
                  </a:solidFill>
                  <a:latin typeface="宋体" pitchFamily="2" charset="-122"/>
                  <a:ea typeface="宋体" pitchFamily="2" charset="-122"/>
                </a:rPr>
                <a:t>污染试剂</a:t>
              </a:r>
              <a:endParaRPr lang="zh-CN" altLang="en-US" sz="2400" b="1" dirty="0">
                <a:solidFill>
                  <a:srgbClr val="FF0000"/>
                </a:solidFill>
                <a:latin typeface="宋体" pitchFamily="2" charset="-122"/>
                <a:ea typeface="宋体" pitchFamily="2" charset="-122"/>
              </a:endParaRPr>
            </a:p>
          </p:txBody>
        </p:sp>
      </p:grpSp>
      <p:sp>
        <p:nvSpPr>
          <p:cNvPr id="4" name="TextBox 3"/>
          <p:cNvSpPr txBox="1"/>
          <p:nvPr/>
        </p:nvSpPr>
        <p:spPr>
          <a:xfrm>
            <a:off x="1589316" y="4471886"/>
            <a:ext cx="3842657" cy="461665"/>
          </a:xfrm>
          <a:prstGeom prst="rect">
            <a:avLst/>
          </a:prstGeom>
          <a:noFill/>
        </p:spPr>
        <p:txBody>
          <a:bodyPr wrap="square" rtlCol="0">
            <a:spAutoFit/>
          </a:bodyPr>
          <a:lstStyle/>
          <a:p>
            <a:r>
              <a:rPr lang="zh-CN" altLang="zh-CN" sz="2400" b="1" dirty="0">
                <a:solidFill>
                  <a:srgbClr val="FF0000"/>
                </a:solidFill>
                <a:latin typeface="宋体" pitchFamily="2" charset="-122"/>
                <a:ea typeface="宋体" pitchFamily="2" charset="-122"/>
              </a:rPr>
              <a:t>沾污试剂或腐蚀橡胶胶帽</a:t>
            </a:r>
            <a:endParaRPr lang="zh-CN" altLang="en-US" sz="2400" b="1" dirty="0">
              <a:solidFill>
                <a:srgbClr val="FF0000"/>
              </a:solidFill>
              <a:latin typeface="宋体" pitchFamily="2" charset="-122"/>
              <a:ea typeface="宋体" pitchFamily="2" charset="-122"/>
            </a:endParaRPr>
          </a:p>
        </p:txBody>
      </p:sp>
    </p:spTree>
    <p:extLst>
      <p:ext uri="{BB962C8B-B14F-4D97-AF65-F5344CB8AC3E}">
        <p14:creationId xmlns:p14="http://schemas.microsoft.com/office/powerpoint/2010/main" xmlns="" val="35905994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randombar(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3" name="TextBox 2"/>
          <p:cNvSpPr txBox="1"/>
          <p:nvPr/>
        </p:nvSpPr>
        <p:spPr>
          <a:xfrm>
            <a:off x="609600" y="1727752"/>
            <a:ext cx="10885714" cy="3970318"/>
          </a:xfrm>
          <a:prstGeom prst="rect">
            <a:avLst/>
          </a:prstGeom>
          <a:noFill/>
        </p:spPr>
        <p:txBody>
          <a:bodyPr wrap="square" rtlCol="0">
            <a:spAutoFit/>
          </a:bodyPr>
          <a:lstStyle/>
          <a:p>
            <a:pPr>
              <a:lnSpc>
                <a:spcPct val="150000"/>
              </a:lnSpc>
            </a:pPr>
            <a:r>
              <a:rPr lang="zh-CN" altLang="en-US"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3</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取</a:t>
            </a:r>
            <a:r>
              <a:rPr lang="zh-CN" altLang="zh-CN" sz="2400" b="1" dirty="0">
                <a:latin typeface="宋体" pitchFamily="2" charset="-122"/>
                <a:ea typeface="宋体" pitchFamily="2" charset="-122"/>
              </a:rPr>
              <a:t>用一定量的液体——</a:t>
            </a:r>
            <a:r>
              <a:rPr lang="zh-CN" altLang="zh-CN" sz="2400" b="1" dirty="0" smtClean="0">
                <a:latin typeface="宋体" pitchFamily="2" charset="-122"/>
                <a:ea typeface="宋体" pitchFamily="2" charset="-122"/>
              </a:rPr>
              <a:t>使用</a:t>
            </a:r>
            <a:r>
              <a:rPr lang="zh-CN" altLang="zh-CN" sz="2400" b="1" u="sng" dirty="0">
                <a:latin typeface="宋体" pitchFamily="2" charset="-122"/>
                <a:ea typeface="宋体" pitchFamily="2" charset="-122"/>
              </a:rPr>
              <a:t>　</a:t>
            </a:r>
            <a:r>
              <a:rPr lang="en-US" altLang="zh-CN" sz="2400" b="1" u="sng" dirty="0" smtClean="0">
                <a:latin typeface="宋体" pitchFamily="2" charset="-122"/>
                <a:ea typeface="宋体" pitchFamily="2" charset="-122"/>
              </a:rPr>
              <a:t> </a:t>
            </a:r>
            <a:r>
              <a:rPr lang="zh-CN" altLang="zh-CN" sz="2400" b="1" u="sng" dirty="0">
                <a:latin typeface="宋体" pitchFamily="2" charset="-122"/>
                <a:ea typeface="宋体" pitchFamily="2" charset="-122"/>
              </a:rPr>
              <a:t>　　</a:t>
            </a:r>
            <a:r>
              <a:rPr lang="en-US" altLang="zh-CN" sz="2400" b="1" u="sng" dirty="0" smtClean="0">
                <a:latin typeface="宋体" pitchFamily="2" charset="-122"/>
                <a:ea typeface="宋体" pitchFamily="2" charset="-122"/>
              </a:rPr>
              <a:t>  </a:t>
            </a:r>
            <a:r>
              <a:rPr lang="zh-CN" altLang="zh-CN" sz="2400" b="1" dirty="0" smtClean="0">
                <a:latin typeface="宋体" pitchFamily="2" charset="-122"/>
                <a:ea typeface="宋体" pitchFamily="2" charset="-122"/>
              </a:rPr>
              <a:t>。</a:t>
            </a:r>
            <a:r>
              <a:rPr lang="en-US" altLang="zh-CN" sz="2400" b="1" dirty="0">
                <a:latin typeface="宋体" pitchFamily="2" charset="-122"/>
                <a:ea typeface="宋体" pitchFamily="2" charset="-122"/>
              </a:rPr>
              <a:t> </a:t>
            </a:r>
            <a:endParaRPr lang="zh-CN" altLang="zh-CN" sz="2400" b="1" dirty="0">
              <a:latin typeface="宋体" pitchFamily="2" charset="-122"/>
              <a:ea typeface="宋体" pitchFamily="2" charset="-122"/>
            </a:endParaRPr>
          </a:p>
          <a:p>
            <a:pPr>
              <a:lnSpc>
                <a:spcPct val="150000"/>
              </a:lnSpc>
            </a:pPr>
            <a:r>
              <a:rPr lang="zh-CN" altLang="zh-CN" sz="2400" b="1" dirty="0">
                <a:latin typeface="宋体" pitchFamily="2" charset="-122"/>
                <a:ea typeface="宋体" pitchFamily="2" charset="-122"/>
              </a:rPr>
              <a:t>取用时的注意事项</a:t>
            </a:r>
          </a:p>
          <a:p>
            <a:pPr>
              <a:lnSpc>
                <a:spcPct val="150000"/>
              </a:lnSpc>
            </a:pPr>
            <a:r>
              <a:rPr lang="en-US" altLang="zh-CN" sz="2400" b="1" dirty="0">
                <a:latin typeface="宋体" pitchFamily="2" charset="-122"/>
                <a:ea typeface="宋体" pitchFamily="2" charset="-122"/>
              </a:rPr>
              <a:t>a.</a:t>
            </a:r>
            <a:r>
              <a:rPr lang="zh-CN" altLang="zh-CN" sz="2400" b="1" dirty="0">
                <a:latin typeface="宋体" pitchFamily="2" charset="-122"/>
                <a:ea typeface="宋体" pitchFamily="2" charset="-122"/>
              </a:rPr>
              <a:t>当向量筒中倾倒液体接近所需刻度</a:t>
            </a:r>
            <a:r>
              <a:rPr lang="zh-CN" altLang="zh-CN" sz="2400" b="1" dirty="0" smtClean="0">
                <a:latin typeface="宋体" pitchFamily="2" charset="-122"/>
                <a:ea typeface="宋体" pitchFamily="2" charset="-122"/>
              </a:rPr>
              <a:t>时</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停止倾倒</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余下</a:t>
            </a:r>
            <a:r>
              <a:rPr lang="zh-CN" altLang="zh-CN" sz="2400" b="1" dirty="0">
                <a:latin typeface="宋体" pitchFamily="2" charset="-122"/>
                <a:ea typeface="宋体" pitchFamily="2" charset="-122"/>
              </a:rPr>
              <a:t>部分用胶头滴管滴加药液至所需刻度线。</a:t>
            </a:r>
          </a:p>
          <a:p>
            <a:pPr>
              <a:lnSpc>
                <a:spcPct val="150000"/>
              </a:lnSpc>
            </a:pPr>
            <a:r>
              <a:rPr lang="en-US" altLang="zh-CN" sz="2400" b="1" dirty="0">
                <a:latin typeface="宋体" pitchFamily="2" charset="-122"/>
                <a:ea typeface="宋体" pitchFamily="2" charset="-122"/>
              </a:rPr>
              <a:t>b.</a:t>
            </a:r>
            <a:r>
              <a:rPr lang="zh-CN" altLang="zh-CN" sz="2400" b="1" dirty="0">
                <a:latin typeface="宋体" pitchFamily="2" charset="-122"/>
                <a:ea typeface="宋体" pitchFamily="2" charset="-122"/>
              </a:rPr>
              <a:t>读数时量筒必须</a:t>
            </a:r>
            <a:r>
              <a:rPr lang="zh-CN" altLang="zh-CN" sz="2400" b="1" dirty="0" smtClean="0">
                <a:latin typeface="宋体" pitchFamily="2" charset="-122"/>
                <a:ea typeface="宋体" pitchFamily="2" charset="-122"/>
              </a:rPr>
              <a:t>放</a:t>
            </a:r>
            <a:r>
              <a:rPr lang="zh-CN" altLang="zh-CN" sz="2400" b="1" u="sng" dirty="0">
                <a:latin typeface="宋体" pitchFamily="2" charset="-122"/>
                <a:ea typeface="宋体" pitchFamily="2" charset="-122"/>
              </a:rPr>
              <a:t>　　　　</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视线</a:t>
            </a:r>
            <a:r>
              <a:rPr lang="zh-CN" altLang="zh-CN" sz="2400" b="1" dirty="0">
                <a:latin typeface="宋体" pitchFamily="2" charset="-122"/>
                <a:ea typeface="宋体" pitchFamily="2" charset="-122"/>
              </a:rPr>
              <a:t>与量筒内液体</a:t>
            </a:r>
            <a:r>
              <a:rPr lang="zh-CN" altLang="zh-CN" sz="2400" b="1" dirty="0" smtClean="0">
                <a:latin typeface="宋体" pitchFamily="2" charset="-122"/>
                <a:ea typeface="宋体" pitchFamily="2" charset="-122"/>
              </a:rPr>
              <a:t>的</a:t>
            </a:r>
            <a:r>
              <a:rPr lang="zh-CN" altLang="zh-CN" sz="2400" b="1" u="sng" dirty="0">
                <a:latin typeface="宋体" pitchFamily="2" charset="-122"/>
                <a:ea typeface="宋体" pitchFamily="2" charset="-122"/>
              </a:rPr>
              <a:t>　　　　　　</a:t>
            </a:r>
            <a:r>
              <a:rPr lang="en-US" altLang="zh-CN" sz="2400" b="1" u="sng" dirty="0" smtClean="0">
                <a:latin typeface="宋体" pitchFamily="2" charset="-122"/>
                <a:ea typeface="宋体" pitchFamily="2" charset="-122"/>
              </a:rPr>
              <a:t> </a:t>
            </a:r>
            <a:r>
              <a:rPr lang="zh-CN" altLang="zh-CN" sz="2400" b="1" u="sng" dirty="0">
                <a:latin typeface="宋体" pitchFamily="2" charset="-122"/>
                <a:ea typeface="宋体" pitchFamily="2" charset="-122"/>
              </a:rPr>
              <a:t>　</a:t>
            </a:r>
            <a:r>
              <a:rPr lang="en-US" altLang="zh-CN" sz="2400" b="1" u="sng" dirty="0" smtClean="0">
                <a:latin typeface="宋体" pitchFamily="2" charset="-122"/>
                <a:ea typeface="宋体" pitchFamily="2" charset="-122"/>
              </a:rPr>
              <a:t>    </a:t>
            </a:r>
            <a:r>
              <a:rPr lang="zh-CN" altLang="zh-CN" sz="2400" b="1" dirty="0" smtClean="0">
                <a:latin typeface="宋体" pitchFamily="2" charset="-122"/>
                <a:ea typeface="宋体" pitchFamily="2" charset="-122"/>
              </a:rPr>
              <a:t>保持</a:t>
            </a:r>
            <a:r>
              <a:rPr lang="zh-CN" altLang="zh-CN" sz="2400" b="1" dirty="0">
                <a:latin typeface="宋体" pitchFamily="2" charset="-122"/>
                <a:ea typeface="宋体" pitchFamily="2" charset="-122"/>
              </a:rPr>
              <a:t>水平。读数时若</a:t>
            </a:r>
            <a:r>
              <a:rPr lang="zh-CN" altLang="zh-CN" sz="2400" b="1" dirty="0" smtClean="0">
                <a:latin typeface="宋体" pitchFamily="2" charset="-122"/>
                <a:ea typeface="宋体" pitchFamily="2" charset="-122"/>
              </a:rPr>
              <a:t>仰视</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则</a:t>
            </a:r>
            <a:r>
              <a:rPr lang="zh-CN" altLang="zh-CN" sz="2400" b="1" dirty="0">
                <a:latin typeface="宋体" pitchFamily="2" charset="-122"/>
                <a:ea typeface="宋体" pitchFamily="2" charset="-122"/>
              </a:rPr>
              <a:t>读数</a:t>
            </a:r>
            <a:r>
              <a:rPr lang="zh-CN" altLang="zh-CN" sz="2400" b="1" dirty="0" smtClean="0">
                <a:latin typeface="宋体" pitchFamily="2" charset="-122"/>
                <a:ea typeface="宋体" pitchFamily="2" charset="-122"/>
              </a:rPr>
              <a:t>偏</a:t>
            </a:r>
            <a:r>
              <a:rPr lang="zh-CN" altLang="zh-CN" sz="2400" b="1" u="sng" dirty="0">
                <a:latin typeface="宋体" pitchFamily="2" charset="-122"/>
                <a:ea typeface="宋体" pitchFamily="2" charset="-122"/>
              </a:rPr>
              <a:t>　　　</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读数</a:t>
            </a:r>
            <a:r>
              <a:rPr lang="zh-CN" altLang="zh-CN" sz="2400" b="1" dirty="0">
                <a:latin typeface="宋体" pitchFamily="2" charset="-122"/>
                <a:ea typeface="宋体" pitchFamily="2" charset="-122"/>
              </a:rPr>
              <a:t>时若俯视</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则读数</a:t>
            </a:r>
            <a:r>
              <a:rPr lang="zh-CN" altLang="zh-CN" sz="2400" b="1" dirty="0" smtClean="0">
                <a:latin typeface="宋体" pitchFamily="2" charset="-122"/>
                <a:ea typeface="宋体" pitchFamily="2" charset="-122"/>
              </a:rPr>
              <a:t>偏</a:t>
            </a:r>
            <a:r>
              <a:rPr lang="zh-CN" altLang="zh-CN" sz="2400" b="1" u="sng" dirty="0">
                <a:latin typeface="宋体" pitchFamily="2" charset="-122"/>
                <a:ea typeface="宋体" pitchFamily="2" charset="-122"/>
              </a:rPr>
              <a:t>　　　</a:t>
            </a:r>
            <a:r>
              <a:rPr lang="zh-CN" altLang="zh-CN" sz="2400" b="1" dirty="0" smtClean="0">
                <a:latin typeface="宋体" pitchFamily="2" charset="-122"/>
                <a:ea typeface="宋体" pitchFamily="2" charset="-122"/>
              </a:rPr>
              <a:t>。</a:t>
            </a:r>
            <a:r>
              <a:rPr lang="zh-CN" altLang="zh-CN" sz="2400" b="1" dirty="0">
                <a:latin typeface="宋体" pitchFamily="2" charset="-122"/>
                <a:ea typeface="宋体" pitchFamily="2" charset="-122"/>
              </a:rPr>
              <a:t>倒液体时</a:t>
            </a:r>
            <a:r>
              <a:rPr lang="zh-CN" altLang="zh-CN" sz="2400" b="1" dirty="0" smtClean="0">
                <a:latin typeface="宋体" pitchFamily="2" charset="-122"/>
                <a:ea typeface="宋体" pitchFamily="2" charset="-122"/>
              </a:rPr>
              <a:t>仰视</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则</a:t>
            </a:r>
            <a:r>
              <a:rPr lang="zh-CN" altLang="zh-CN" sz="2400" b="1" dirty="0">
                <a:latin typeface="宋体" pitchFamily="2" charset="-122"/>
                <a:ea typeface="宋体" pitchFamily="2" charset="-122"/>
              </a:rPr>
              <a:t>量取的液体</a:t>
            </a:r>
            <a:r>
              <a:rPr lang="zh-CN" altLang="zh-CN" sz="2400" b="1" dirty="0" smtClean="0">
                <a:latin typeface="宋体" pitchFamily="2" charset="-122"/>
                <a:ea typeface="宋体" pitchFamily="2" charset="-122"/>
              </a:rPr>
              <a:t>偏</a:t>
            </a:r>
            <a:r>
              <a:rPr lang="zh-CN" altLang="zh-CN" sz="2400" b="1" u="sng" dirty="0">
                <a:latin typeface="宋体" pitchFamily="2" charset="-122"/>
                <a:ea typeface="宋体" pitchFamily="2" charset="-122"/>
              </a:rPr>
              <a:t>　　　</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倒</a:t>
            </a:r>
            <a:r>
              <a:rPr lang="zh-CN" altLang="zh-CN" sz="2400" b="1" dirty="0">
                <a:latin typeface="宋体" pitchFamily="2" charset="-122"/>
                <a:ea typeface="宋体" pitchFamily="2" charset="-122"/>
              </a:rPr>
              <a:t>液体时</a:t>
            </a:r>
            <a:r>
              <a:rPr lang="zh-CN" altLang="zh-CN" sz="2400" b="1" dirty="0" smtClean="0">
                <a:latin typeface="宋体" pitchFamily="2" charset="-122"/>
                <a:ea typeface="宋体" pitchFamily="2" charset="-122"/>
              </a:rPr>
              <a:t>俯视</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则</a:t>
            </a:r>
            <a:r>
              <a:rPr lang="zh-CN" altLang="zh-CN" sz="2400" b="1" dirty="0">
                <a:latin typeface="宋体" pitchFamily="2" charset="-122"/>
                <a:ea typeface="宋体" pitchFamily="2" charset="-122"/>
              </a:rPr>
              <a:t>量取的液体</a:t>
            </a:r>
            <a:r>
              <a:rPr lang="zh-CN" altLang="zh-CN" sz="2400" b="1" dirty="0" smtClean="0">
                <a:latin typeface="宋体" pitchFamily="2" charset="-122"/>
                <a:ea typeface="宋体" pitchFamily="2" charset="-122"/>
              </a:rPr>
              <a:t>偏</a:t>
            </a:r>
            <a:r>
              <a:rPr lang="zh-CN" altLang="zh-CN" sz="2400" b="1" u="sng" dirty="0">
                <a:latin typeface="宋体" pitchFamily="2" charset="-122"/>
                <a:ea typeface="宋体" pitchFamily="2" charset="-122"/>
              </a:rPr>
              <a:t>　　　</a:t>
            </a:r>
            <a:r>
              <a:rPr lang="zh-CN" altLang="zh-CN" sz="2400" b="1" dirty="0">
                <a:latin typeface="宋体" pitchFamily="2" charset="-122"/>
                <a:ea typeface="宋体" pitchFamily="2" charset="-122"/>
              </a:rPr>
              <a:t>。</a:t>
            </a:r>
            <a:r>
              <a:rPr lang="en-US" altLang="zh-CN" sz="2400" b="1" dirty="0">
                <a:latin typeface="宋体" pitchFamily="2" charset="-122"/>
                <a:ea typeface="宋体" pitchFamily="2" charset="-122"/>
              </a:rPr>
              <a:t> </a:t>
            </a:r>
            <a:endParaRPr lang="zh-CN" altLang="zh-CN" sz="2400" b="1" dirty="0">
              <a:latin typeface="宋体" pitchFamily="2" charset="-122"/>
              <a:ea typeface="宋体" pitchFamily="2" charset="-122"/>
            </a:endParaRPr>
          </a:p>
        </p:txBody>
      </p:sp>
      <p:sp>
        <p:nvSpPr>
          <p:cNvPr id="2" name="TextBox 1"/>
          <p:cNvSpPr txBox="1"/>
          <p:nvPr/>
        </p:nvSpPr>
        <p:spPr>
          <a:xfrm>
            <a:off x="5464630" y="1815772"/>
            <a:ext cx="968829" cy="461665"/>
          </a:xfrm>
          <a:prstGeom prst="rect">
            <a:avLst/>
          </a:prstGeom>
          <a:noFill/>
        </p:spPr>
        <p:txBody>
          <a:bodyPr wrap="square" rtlCol="0">
            <a:spAutoFit/>
          </a:bodyPr>
          <a:lstStyle/>
          <a:p>
            <a:r>
              <a:rPr lang="zh-CN" altLang="en-US" sz="2400" b="1" dirty="0" smtClean="0">
                <a:solidFill>
                  <a:srgbClr val="FF0000"/>
                </a:solidFill>
                <a:latin typeface="宋体" pitchFamily="2" charset="-122"/>
                <a:ea typeface="宋体" pitchFamily="2" charset="-122"/>
              </a:rPr>
              <a:t>量筒</a:t>
            </a:r>
            <a:endParaRPr lang="zh-CN" altLang="en-US" sz="2400" b="1" dirty="0">
              <a:solidFill>
                <a:srgbClr val="FF0000"/>
              </a:solidFill>
              <a:latin typeface="宋体" pitchFamily="2" charset="-122"/>
              <a:ea typeface="宋体" pitchFamily="2" charset="-122"/>
            </a:endParaRPr>
          </a:p>
        </p:txBody>
      </p:sp>
      <p:sp>
        <p:nvSpPr>
          <p:cNvPr id="7" name="TextBox 6"/>
          <p:cNvSpPr txBox="1"/>
          <p:nvPr/>
        </p:nvSpPr>
        <p:spPr>
          <a:xfrm>
            <a:off x="3679372" y="3989909"/>
            <a:ext cx="968829" cy="461665"/>
          </a:xfrm>
          <a:prstGeom prst="rect">
            <a:avLst/>
          </a:prstGeom>
          <a:noFill/>
        </p:spPr>
        <p:txBody>
          <a:bodyPr wrap="square" rtlCol="0">
            <a:spAutoFit/>
          </a:bodyPr>
          <a:lstStyle/>
          <a:p>
            <a:r>
              <a:rPr lang="zh-CN" altLang="en-US" sz="2400" b="1" dirty="0" smtClean="0">
                <a:solidFill>
                  <a:srgbClr val="FF0000"/>
                </a:solidFill>
                <a:latin typeface="宋体" pitchFamily="2" charset="-122"/>
                <a:ea typeface="宋体" pitchFamily="2" charset="-122"/>
              </a:rPr>
              <a:t>平稳</a:t>
            </a:r>
            <a:endParaRPr lang="zh-CN" altLang="en-US" sz="2400" b="1" dirty="0">
              <a:solidFill>
                <a:srgbClr val="FF0000"/>
              </a:solidFill>
              <a:latin typeface="宋体" pitchFamily="2" charset="-122"/>
              <a:ea typeface="宋体" pitchFamily="2" charset="-122"/>
            </a:endParaRPr>
          </a:p>
        </p:txBody>
      </p:sp>
      <p:sp>
        <p:nvSpPr>
          <p:cNvPr id="8" name="TextBox 7"/>
          <p:cNvSpPr txBox="1"/>
          <p:nvPr/>
        </p:nvSpPr>
        <p:spPr>
          <a:xfrm>
            <a:off x="8098980" y="4006533"/>
            <a:ext cx="2634342" cy="461665"/>
          </a:xfrm>
          <a:prstGeom prst="rect">
            <a:avLst/>
          </a:prstGeom>
          <a:noFill/>
        </p:spPr>
        <p:txBody>
          <a:bodyPr wrap="square" rtlCol="0">
            <a:spAutoFit/>
          </a:bodyPr>
          <a:lstStyle/>
          <a:p>
            <a:r>
              <a:rPr lang="zh-CN" altLang="en-US" sz="2400" b="1" dirty="0" smtClean="0">
                <a:solidFill>
                  <a:srgbClr val="FF0000"/>
                </a:solidFill>
                <a:latin typeface="宋体" pitchFamily="2" charset="-122"/>
                <a:ea typeface="宋体" pitchFamily="2" charset="-122"/>
              </a:rPr>
              <a:t>凹液面的最低处</a:t>
            </a:r>
            <a:endParaRPr lang="zh-CN" altLang="en-US" sz="2400" b="1" dirty="0">
              <a:solidFill>
                <a:srgbClr val="FF0000"/>
              </a:solidFill>
              <a:latin typeface="宋体" pitchFamily="2" charset="-122"/>
              <a:ea typeface="宋体" pitchFamily="2" charset="-122"/>
            </a:endParaRPr>
          </a:p>
        </p:txBody>
      </p:sp>
      <p:sp>
        <p:nvSpPr>
          <p:cNvPr id="9" name="TextBox 8"/>
          <p:cNvSpPr txBox="1"/>
          <p:nvPr/>
        </p:nvSpPr>
        <p:spPr>
          <a:xfrm>
            <a:off x="5219256" y="4559561"/>
            <a:ext cx="795104" cy="461665"/>
          </a:xfrm>
          <a:prstGeom prst="rect">
            <a:avLst/>
          </a:prstGeom>
          <a:noFill/>
        </p:spPr>
        <p:txBody>
          <a:bodyPr wrap="square" rtlCol="0">
            <a:spAutoFit/>
          </a:bodyPr>
          <a:lstStyle/>
          <a:p>
            <a:r>
              <a:rPr lang="zh-CN" altLang="en-US" sz="2400" b="1" dirty="0" smtClean="0">
                <a:solidFill>
                  <a:srgbClr val="FF0000"/>
                </a:solidFill>
                <a:latin typeface="宋体" pitchFamily="2" charset="-122"/>
                <a:ea typeface="宋体" pitchFamily="2" charset="-122"/>
              </a:rPr>
              <a:t>低</a:t>
            </a:r>
            <a:endParaRPr lang="zh-CN" altLang="en-US" sz="2400" b="1" dirty="0">
              <a:solidFill>
                <a:srgbClr val="FF0000"/>
              </a:solidFill>
              <a:latin typeface="宋体" pitchFamily="2" charset="-122"/>
              <a:ea typeface="宋体" pitchFamily="2" charset="-122"/>
            </a:endParaRPr>
          </a:p>
        </p:txBody>
      </p:sp>
      <p:sp>
        <p:nvSpPr>
          <p:cNvPr id="10" name="TextBox 9"/>
          <p:cNvSpPr txBox="1"/>
          <p:nvPr/>
        </p:nvSpPr>
        <p:spPr>
          <a:xfrm>
            <a:off x="9660630" y="4559561"/>
            <a:ext cx="795104" cy="461665"/>
          </a:xfrm>
          <a:prstGeom prst="rect">
            <a:avLst/>
          </a:prstGeom>
          <a:noFill/>
        </p:spPr>
        <p:txBody>
          <a:bodyPr wrap="square" rtlCol="0">
            <a:spAutoFit/>
          </a:bodyPr>
          <a:lstStyle/>
          <a:p>
            <a:r>
              <a:rPr lang="zh-CN" altLang="en-US" sz="2400" b="1" dirty="0" smtClean="0">
                <a:solidFill>
                  <a:srgbClr val="FF0000"/>
                </a:solidFill>
                <a:latin typeface="宋体" pitchFamily="2" charset="-122"/>
                <a:ea typeface="宋体" pitchFamily="2" charset="-122"/>
              </a:rPr>
              <a:t>高</a:t>
            </a:r>
            <a:endParaRPr lang="zh-CN" altLang="en-US" sz="2400" b="1" dirty="0">
              <a:solidFill>
                <a:srgbClr val="FF0000"/>
              </a:solidFill>
              <a:latin typeface="宋体" pitchFamily="2" charset="-122"/>
              <a:ea typeface="宋体" pitchFamily="2" charset="-122"/>
            </a:endParaRPr>
          </a:p>
        </p:txBody>
      </p:sp>
      <p:sp>
        <p:nvSpPr>
          <p:cNvPr id="11" name="TextBox 10"/>
          <p:cNvSpPr txBox="1"/>
          <p:nvPr/>
        </p:nvSpPr>
        <p:spPr>
          <a:xfrm>
            <a:off x="4609660" y="5108314"/>
            <a:ext cx="795104" cy="461665"/>
          </a:xfrm>
          <a:prstGeom prst="rect">
            <a:avLst/>
          </a:prstGeom>
          <a:noFill/>
        </p:spPr>
        <p:txBody>
          <a:bodyPr wrap="square" rtlCol="0">
            <a:spAutoFit/>
          </a:bodyPr>
          <a:lstStyle/>
          <a:p>
            <a:r>
              <a:rPr lang="zh-CN" altLang="en-US" sz="2400" b="1" dirty="0" smtClean="0">
                <a:solidFill>
                  <a:srgbClr val="FF0000"/>
                </a:solidFill>
                <a:latin typeface="宋体" pitchFamily="2" charset="-122"/>
                <a:ea typeface="宋体" pitchFamily="2" charset="-122"/>
              </a:rPr>
              <a:t>多</a:t>
            </a:r>
            <a:endParaRPr lang="zh-CN" altLang="en-US" sz="2400" b="1" dirty="0">
              <a:solidFill>
                <a:srgbClr val="FF0000"/>
              </a:solidFill>
              <a:latin typeface="宋体" pitchFamily="2" charset="-122"/>
              <a:ea typeface="宋体" pitchFamily="2" charset="-122"/>
            </a:endParaRPr>
          </a:p>
        </p:txBody>
      </p:sp>
      <p:sp>
        <p:nvSpPr>
          <p:cNvPr id="12" name="TextBox 11"/>
          <p:cNvSpPr txBox="1"/>
          <p:nvPr/>
        </p:nvSpPr>
        <p:spPr>
          <a:xfrm>
            <a:off x="10156156" y="5108314"/>
            <a:ext cx="795104" cy="461665"/>
          </a:xfrm>
          <a:prstGeom prst="rect">
            <a:avLst/>
          </a:prstGeom>
          <a:noFill/>
        </p:spPr>
        <p:txBody>
          <a:bodyPr wrap="square" rtlCol="0">
            <a:spAutoFit/>
          </a:bodyPr>
          <a:lstStyle/>
          <a:p>
            <a:r>
              <a:rPr lang="zh-CN" altLang="en-US" sz="2400" b="1" dirty="0" smtClean="0">
                <a:solidFill>
                  <a:srgbClr val="FF0000"/>
                </a:solidFill>
                <a:latin typeface="宋体" pitchFamily="2" charset="-122"/>
                <a:ea typeface="宋体" pitchFamily="2" charset="-122"/>
              </a:rPr>
              <a:t>少</a:t>
            </a:r>
            <a:endParaRPr lang="zh-CN" altLang="en-US" sz="2400" b="1" dirty="0">
              <a:solidFill>
                <a:srgbClr val="FF0000"/>
              </a:solidFill>
              <a:latin typeface="宋体" pitchFamily="2" charset="-122"/>
              <a:ea typeface="宋体" pitchFamily="2" charset="-122"/>
            </a:endParaRPr>
          </a:p>
        </p:txBody>
      </p:sp>
    </p:spTree>
    <p:extLst>
      <p:ext uri="{BB962C8B-B14F-4D97-AF65-F5344CB8AC3E}">
        <p14:creationId xmlns:p14="http://schemas.microsoft.com/office/powerpoint/2010/main" xmlns="" val="6526024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randombar(horizont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randombar(horizontal)">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randombar(horizontal)">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randombar(horizontal)">
                                      <p:cBhvr>
                                        <p:cTn id="27" dur="50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grpId="0" nodeType="click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randombar(horizontal)">
                                      <p:cBhvr>
                                        <p:cTn id="32" dur="500"/>
                                        <p:tgtEl>
                                          <p:spTgt spid="11"/>
                                        </p:tgtEl>
                                      </p:cBhvr>
                                    </p:animEffect>
                                  </p:childTnLst>
                                </p:cTn>
                              </p:par>
                            </p:childTnLst>
                          </p:cTn>
                        </p:par>
                      </p:childTnLst>
                    </p:cTn>
                  </p:par>
                  <p:par>
                    <p:cTn id="33" fill="hold">
                      <p:stCondLst>
                        <p:cond delay="indefinite"/>
                      </p:stCondLst>
                      <p:childTnLst>
                        <p:par>
                          <p:cTn id="34" fill="hold">
                            <p:stCondLst>
                              <p:cond delay="0"/>
                            </p:stCondLst>
                            <p:childTnLst>
                              <p:par>
                                <p:cTn id="35" presetID="14" presetClass="entr" presetSubtype="10"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randombar(horizontal)">
                                      <p:cBhvr>
                                        <p:cTn id="3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P spid="8" grpId="0"/>
      <p:bldP spid="9" grpId="0"/>
      <p:bldP spid="10" grpId="0"/>
      <p:bldP spid="11" grpId="0"/>
      <p:bldP spid="12"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4" name="TextBox 3"/>
          <p:cNvSpPr txBox="1"/>
          <p:nvPr/>
        </p:nvSpPr>
        <p:spPr>
          <a:xfrm>
            <a:off x="522517" y="1621959"/>
            <a:ext cx="11179628" cy="5078313"/>
          </a:xfrm>
          <a:prstGeom prst="rect">
            <a:avLst/>
          </a:prstGeom>
          <a:noFill/>
        </p:spPr>
        <p:txBody>
          <a:bodyPr wrap="square" rtlCol="0">
            <a:spAutoFit/>
          </a:bodyPr>
          <a:lstStyle/>
          <a:p>
            <a:pPr>
              <a:lnSpc>
                <a:spcPct val="150000"/>
              </a:lnSpc>
            </a:pPr>
            <a:r>
              <a:rPr lang="en-US" altLang="zh-CN" sz="2400" b="1" dirty="0">
                <a:latin typeface="宋体" pitchFamily="2" charset="-122"/>
                <a:ea typeface="宋体" pitchFamily="2" charset="-122"/>
              </a:rPr>
              <a:t>4.</a:t>
            </a:r>
            <a:r>
              <a:rPr lang="zh-CN" altLang="zh-CN" sz="2400" b="1" dirty="0">
                <a:latin typeface="宋体" pitchFamily="2" charset="-122"/>
                <a:ea typeface="宋体" pitchFamily="2" charset="-122"/>
              </a:rPr>
              <a:t>固体的称量</a:t>
            </a:r>
          </a:p>
          <a:p>
            <a:pPr>
              <a:lnSpc>
                <a:spcPct val="150000"/>
              </a:lnSpc>
            </a:pPr>
            <a:r>
              <a:rPr lang="zh-CN" altLang="zh-CN" sz="2400" b="1" dirty="0">
                <a:latin typeface="宋体" pitchFamily="2" charset="-122"/>
                <a:ea typeface="宋体" pitchFamily="2" charset="-122"/>
              </a:rPr>
              <a:t>称量固体质量一般</a:t>
            </a:r>
            <a:r>
              <a:rPr lang="zh-CN" altLang="zh-CN" sz="2400" b="1" dirty="0" smtClean="0">
                <a:latin typeface="宋体" pitchFamily="2" charset="-122"/>
                <a:ea typeface="宋体" pitchFamily="2" charset="-122"/>
              </a:rPr>
              <a:t>用</a:t>
            </a:r>
            <a:r>
              <a:rPr lang="zh-CN" altLang="zh-CN" sz="2400" b="1" u="sng" dirty="0">
                <a:latin typeface="宋体" pitchFamily="2" charset="-122"/>
                <a:ea typeface="宋体" pitchFamily="2" charset="-122"/>
              </a:rPr>
              <a:t>　　</a:t>
            </a:r>
            <a:r>
              <a:rPr lang="en-US" altLang="zh-CN" sz="2400" b="1" u="sng" dirty="0" smtClean="0">
                <a:latin typeface="宋体" pitchFamily="2" charset="-122"/>
                <a:ea typeface="宋体" pitchFamily="2" charset="-122"/>
              </a:rPr>
              <a:t>     </a:t>
            </a:r>
            <a:r>
              <a:rPr lang="zh-CN" altLang="zh-CN" sz="2400" b="1" u="sng" dirty="0">
                <a:latin typeface="宋体" pitchFamily="2" charset="-122"/>
                <a:ea typeface="宋体" pitchFamily="2" charset="-122"/>
              </a:rPr>
              <a:t>　</a:t>
            </a:r>
            <a:r>
              <a:rPr lang="zh-CN" altLang="zh-CN" sz="2400" b="1" dirty="0">
                <a:latin typeface="宋体" pitchFamily="2" charset="-122"/>
                <a:ea typeface="宋体" pitchFamily="2" charset="-122"/>
              </a:rPr>
              <a:t>。</a:t>
            </a:r>
            <a:r>
              <a:rPr lang="en-US" altLang="zh-CN" sz="2400" b="1" dirty="0">
                <a:latin typeface="宋体" pitchFamily="2" charset="-122"/>
                <a:ea typeface="宋体" pitchFamily="2" charset="-122"/>
              </a:rPr>
              <a:t> </a:t>
            </a:r>
            <a:endParaRPr lang="zh-CN" altLang="zh-CN" sz="2400" b="1" dirty="0">
              <a:latin typeface="宋体" pitchFamily="2" charset="-122"/>
              <a:ea typeface="宋体" pitchFamily="2" charset="-122"/>
            </a:endParaRPr>
          </a:p>
          <a:p>
            <a:pPr>
              <a:lnSpc>
                <a:spcPct val="150000"/>
              </a:lnSpc>
            </a:pPr>
            <a:r>
              <a:rPr lang="zh-CN" altLang="zh-CN" sz="2400" b="1" dirty="0">
                <a:latin typeface="宋体" pitchFamily="2" charset="-122"/>
                <a:ea typeface="宋体" pitchFamily="2" charset="-122"/>
              </a:rPr>
              <a:t>使用方法</a:t>
            </a:r>
          </a:p>
          <a:p>
            <a:pPr>
              <a:lnSpc>
                <a:spcPct val="150000"/>
              </a:lnSpc>
            </a:pPr>
            <a:r>
              <a:rPr lang="zh-CN" altLang="en-US"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1</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将</a:t>
            </a:r>
            <a:r>
              <a:rPr lang="zh-CN" altLang="zh-CN" sz="2400" b="1" dirty="0">
                <a:latin typeface="宋体" pitchFamily="2" charset="-122"/>
                <a:ea typeface="宋体" pitchFamily="2" charset="-122"/>
              </a:rPr>
              <a:t>天平水平</a:t>
            </a:r>
            <a:r>
              <a:rPr lang="zh-CN" altLang="zh-CN" sz="2400" b="1" dirty="0" smtClean="0">
                <a:latin typeface="宋体" pitchFamily="2" charset="-122"/>
                <a:ea typeface="宋体" pitchFamily="2" charset="-122"/>
              </a:rPr>
              <a:t>放置</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游码</a:t>
            </a:r>
            <a:r>
              <a:rPr lang="zh-CN" altLang="zh-CN" sz="2400" b="1" dirty="0">
                <a:latin typeface="宋体" pitchFamily="2" charset="-122"/>
                <a:ea typeface="宋体" pitchFamily="2" charset="-122"/>
              </a:rPr>
              <a:t>放在标尺的零刻度线</a:t>
            </a:r>
            <a:r>
              <a:rPr lang="zh-CN" altLang="zh-CN" sz="2400" b="1" dirty="0" smtClean="0">
                <a:latin typeface="宋体" pitchFamily="2" charset="-122"/>
                <a:ea typeface="宋体" pitchFamily="2" charset="-122"/>
              </a:rPr>
              <a:t>处</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调节</a:t>
            </a:r>
            <a:r>
              <a:rPr lang="zh-CN" altLang="zh-CN" sz="2400" b="1" dirty="0">
                <a:latin typeface="宋体" pitchFamily="2" charset="-122"/>
                <a:ea typeface="宋体" pitchFamily="2" charset="-122"/>
              </a:rPr>
              <a:t>平衡</a:t>
            </a:r>
            <a:r>
              <a:rPr lang="zh-CN" altLang="zh-CN" sz="2400" b="1" dirty="0" smtClean="0">
                <a:latin typeface="宋体" pitchFamily="2" charset="-122"/>
                <a:ea typeface="宋体" pitchFamily="2" charset="-122"/>
              </a:rPr>
              <a:t>螺母</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使</a:t>
            </a:r>
            <a:r>
              <a:rPr lang="zh-CN" altLang="zh-CN" sz="2400" b="1" dirty="0">
                <a:latin typeface="宋体" pitchFamily="2" charset="-122"/>
                <a:ea typeface="宋体" pitchFamily="2" charset="-122"/>
              </a:rPr>
              <a:t>天平平衡。</a:t>
            </a:r>
          </a:p>
          <a:p>
            <a:pPr>
              <a:lnSpc>
                <a:spcPct val="150000"/>
              </a:lnSpc>
            </a:pPr>
            <a:r>
              <a:rPr lang="zh-CN" altLang="en-US"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2</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将</a:t>
            </a:r>
            <a:r>
              <a:rPr lang="zh-CN" altLang="zh-CN" sz="2400" b="1" dirty="0">
                <a:latin typeface="宋体" pitchFamily="2" charset="-122"/>
                <a:ea typeface="宋体" pitchFamily="2" charset="-122"/>
              </a:rPr>
              <a:t>物体放在左</a:t>
            </a:r>
            <a:r>
              <a:rPr lang="zh-CN" altLang="zh-CN" sz="2400" b="1" dirty="0" smtClean="0">
                <a:latin typeface="宋体" pitchFamily="2" charset="-122"/>
                <a:ea typeface="宋体" pitchFamily="2" charset="-122"/>
              </a:rPr>
              <a:t>盘</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砝码</a:t>
            </a:r>
            <a:r>
              <a:rPr lang="zh-CN" altLang="zh-CN" sz="2400" b="1" dirty="0">
                <a:latin typeface="宋体" pitchFamily="2" charset="-122"/>
                <a:ea typeface="宋体" pitchFamily="2" charset="-122"/>
              </a:rPr>
              <a:t>放在右盘。砝码必须</a:t>
            </a:r>
            <a:r>
              <a:rPr lang="zh-CN" altLang="zh-CN" sz="2400" b="1" dirty="0" smtClean="0">
                <a:latin typeface="宋体" pitchFamily="2" charset="-122"/>
                <a:ea typeface="宋体" pitchFamily="2" charset="-122"/>
              </a:rPr>
              <a:t>用</a:t>
            </a:r>
            <a:r>
              <a:rPr lang="zh-CN" altLang="zh-CN" sz="2400" b="1" u="sng" dirty="0">
                <a:latin typeface="宋体" pitchFamily="2" charset="-122"/>
                <a:ea typeface="宋体" pitchFamily="2" charset="-122"/>
              </a:rPr>
              <a:t>　　　　</a:t>
            </a:r>
            <a:r>
              <a:rPr lang="zh-CN" altLang="zh-CN" sz="2400" b="1" dirty="0" smtClean="0">
                <a:latin typeface="宋体" pitchFamily="2" charset="-122"/>
                <a:ea typeface="宋体" pitchFamily="2" charset="-122"/>
              </a:rPr>
              <a:t>夹</a:t>
            </a:r>
            <a:r>
              <a:rPr lang="zh-CN" altLang="zh-CN" sz="2400" b="1" dirty="0">
                <a:latin typeface="宋体" pitchFamily="2" charset="-122"/>
                <a:ea typeface="宋体" pitchFamily="2" charset="-122"/>
              </a:rPr>
              <a:t>取。</a:t>
            </a:r>
            <a:r>
              <a:rPr lang="en-US" altLang="zh-CN" sz="2400" b="1" dirty="0">
                <a:latin typeface="宋体" pitchFamily="2" charset="-122"/>
                <a:ea typeface="宋体" pitchFamily="2" charset="-122"/>
              </a:rPr>
              <a:t> </a:t>
            </a:r>
            <a:endParaRPr lang="zh-CN" altLang="zh-CN" sz="2400" b="1" dirty="0">
              <a:latin typeface="宋体" pitchFamily="2" charset="-122"/>
              <a:ea typeface="宋体" pitchFamily="2" charset="-122"/>
            </a:endParaRPr>
          </a:p>
          <a:p>
            <a:pPr>
              <a:lnSpc>
                <a:spcPct val="150000"/>
              </a:lnSpc>
            </a:pPr>
            <a:r>
              <a:rPr lang="zh-CN" altLang="en-US"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3</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称量</a:t>
            </a:r>
            <a:r>
              <a:rPr lang="zh-CN" altLang="zh-CN" sz="2400" b="1" dirty="0">
                <a:latin typeface="宋体" pitchFamily="2" charset="-122"/>
                <a:ea typeface="宋体" pitchFamily="2" charset="-122"/>
              </a:rPr>
              <a:t>完毕后</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应把砝码放回砝码盒中</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把游码移回零刻度线处。</a:t>
            </a:r>
          </a:p>
          <a:p>
            <a:pPr>
              <a:lnSpc>
                <a:spcPct val="150000"/>
              </a:lnSpc>
            </a:pPr>
            <a:r>
              <a:rPr lang="zh-CN" altLang="en-US" sz="2400" b="1" dirty="0" smtClean="0">
                <a:latin typeface="宋体" pitchFamily="2" charset="-122"/>
                <a:ea typeface="宋体" pitchFamily="2" charset="-122"/>
              </a:rPr>
              <a:t>（</a:t>
            </a:r>
            <a:r>
              <a:rPr lang="en-US" altLang="zh-CN" sz="2400" b="1" dirty="0">
                <a:latin typeface="宋体" pitchFamily="2" charset="-122"/>
                <a:ea typeface="宋体" pitchFamily="2" charset="-122"/>
              </a:rPr>
              <a:t>4</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a:t>
            </a:r>
            <a:r>
              <a:rPr lang="zh-CN" altLang="zh-CN" sz="2400" b="1" dirty="0">
                <a:latin typeface="宋体" pitchFamily="2" charset="-122"/>
                <a:ea typeface="宋体" pitchFamily="2" charset="-122"/>
              </a:rPr>
              <a:t>左物右码”</a:t>
            </a:r>
            <a:r>
              <a:rPr lang="zh-CN" altLang="zh-CN" sz="2400" b="1" dirty="0" smtClean="0">
                <a:latin typeface="宋体" pitchFamily="2" charset="-122"/>
                <a:ea typeface="宋体" pitchFamily="2" charset="-122"/>
              </a:rPr>
              <a:t>时</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物质</a:t>
            </a:r>
            <a:r>
              <a:rPr lang="zh-CN" altLang="zh-CN" sz="2400" b="1" dirty="0">
                <a:latin typeface="宋体" pitchFamily="2" charset="-122"/>
                <a:ea typeface="宋体" pitchFamily="2" charset="-122"/>
              </a:rPr>
              <a:t>的质量</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砝码的</a:t>
            </a:r>
            <a:r>
              <a:rPr lang="zh-CN" altLang="zh-CN" sz="2400" b="1" dirty="0" smtClean="0">
                <a:latin typeface="宋体" pitchFamily="2" charset="-122"/>
                <a:ea typeface="宋体" pitchFamily="2" charset="-122"/>
              </a:rPr>
              <a:t>质量</a:t>
            </a:r>
            <a:r>
              <a:rPr lang="en-US" altLang="zh-CN"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游码</a:t>
            </a:r>
            <a:r>
              <a:rPr lang="zh-CN" altLang="zh-CN" sz="2400" b="1" dirty="0">
                <a:latin typeface="宋体" pitchFamily="2" charset="-122"/>
                <a:ea typeface="宋体" pitchFamily="2" charset="-122"/>
              </a:rPr>
              <a:t>的示</a:t>
            </a:r>
            <a:r>
              <a:rPr lang="zh-CN" altLang="zh-CN" sz="2400" b="1" dirty="0" smtClean="0">
                <a:latin typeface="宋体" pitchFamily="2" charset="-122"/>
                <a:ea typeface="宋体" pitchFamily="2" charset="-122"/>
              </a:rPr>
              <a:t>数</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a:t>
            </a:r>
            <a:r>
              <a:rPr lang="zh-CN" altLang="zh-CN" sz="2400" b="1" dirty="0">
                <a:latin typeface="宋体" pitchFamily="2" charset="-122"/>
                <a:ea typeface="宋体" pitchFamily="2" charset="-122"/>
              </a:rPr>
              <a:t>左码右物”</a:t>
            </a:r>
            <a:r>
              <a:rPr lang="zh-CN" altLang="zh-CN" sz="2400" b="1" dirty="0" smtClean="0">
                <a:latin typeface="宋体" pitchFamily="2" charset="-122"/>
                <a:ea typeface="宋体" pitchFamily="2" charset="-122"/>
              </a:rPr>
              <a:t>时</a:t>
            </a:r>
            <a:r>
              <a:rPr lang="zh-CN" altLang="en-US" sz="2400" b="1" dirty="0">
                <a:latin typeface="宋体" pitchFamily="2" charset="-122"/>
                <a:ea typeface="宋体" pitchFamily="2" charset="-122"/>
              </a:rPr>
              <a:t>，</a:t>
            </a:r>
            <a:r>
              <a:rPr lang="zh-CN" altLang="zh-CN" sz="2400" b="1" dirty="0" smtClean="0">
                <a:latin typeface="宋体" pitchFamily="2" charset="-122"/>
                <a:ea typeface="宋体" pitchFamily="2" charset="-122"/>
              </a:rPr>
              <a:t>物质</a:t>
            </a:r>
            <a:r>
              <a:rPr lang="zh-CN" altLang="zh-CN" sz="2400" b="1" dirty="0">
                <a:latin typeface="宋体" pitchFamily="2" charset="-122"/>
                <a:ea typeface="宋体" pitchFamily="2" charset="-122"/>
              </a:rPr>
              <a:t>的质量</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砝码的质量</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游码的示数。“左码右物”的做法虽然也能称出物质的</a:t>
            </a:r>
            <a:r>
              <a:rPr lang="zh-CN" altLang="zh-CN" sz="2400" b="1" dirty="0" smtClean="0">
                <a:latin typeface="宋体" pitchFamily="2" charset="-122"/>
                <a:ea typeface="宋体" pitchFamily="2" charset="-122"/>
              </a:rPr>
              <a:t>质量</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但是</a:t>
            </a:r>
            <a:r>
              <a:rPr lang="zh-CN" altLang="zh-CN" sz="2400" b="1" dirty="0">
                <a:latin typeface="宋体" pitchFamily="2" charset="-122"/>
                <a:ea typeface="宋体" pitchFamily="2" charset="-122"/>
              </a:rPr>
              <a:t>这种做法是错误的</a:t>
            </a:r>
            <a:r>
              <a:rPr lang="zh-CN" altLang="zh-CN" sz="2400" b="1" dirty="0" smtClean="0">
                <a:latin typeface="宋体" pitchFamily="2" charset="-122"/>
                <a:ea typeface="宋体" pitchFamily="2" charset="-122"/>
              </a:rPr>
              <a:t>。</a:t>
            </a:r>
            <a:endParaRPr lang="zh-CN" altLang="zh-CN" sz="2400" b="1" dirty="0">
              <a:latin typeface="宋体" pitchFamily="2" charset="-122"/>
              <a:ea typeface="宋体" pitchFamily="2" charset="-122"/>
            </a:endParaRPr>
          </a:p>
        </p:txBody>
      </p:sp>
      <p:pic>
        <p:nvPicPr>
          <p:cNvPr id="20" name="11847.eps" descr="id:2147507542;FounderCES"/>
          <p:cNvPicPr/>
          <p:nvPr/>
        </p:nvPicPr>
        <p:blipFill>
          <a:blip r:embed="rId3"/>
          <a:stretch>
            <a:fillRect/>
          </a:stretch>
        </p:blipFill>
        <p:spPr>
          <a:xfrm>
            <a:off x="9056914" y="1698158"/>
            <a:ext cx="1887765" cy="1436928"/>
          </a:xfrm>
          <a:prstGeom prst="rect">
            <a:avLst/>
          </a:prstGeom>
        </p:spPr>
      </p:pic>
      <p:sp>
        <p:nvSpPr>
          <p:cNvPr id="6" name="TextBox 5"/>
          <p:cNvSpPr txBox="1"/>
          <p:nvPr/>
        </p:nvSpPr>
        <p:spPr>
          <a:xfrm>
            <a:off x="3537859" y="2251105"/>
            <a:ext cx="1589315" cy="461665"/>
          </a:xfrm>
          <a:prstGeom prst="rect">
            <a:avLst/>
          </a:prstGeom>
          <a:noFill/>
        </p:spPr>
        <p:txBody>
          <a:bodyPr wrap="square" rtlCol="0">
            <a:spAutoFit/>
          </a:bodyPr>
          <a:lstStyle/>
          <a:p>
            <a:r>
              <a:rPr lang="zh-CN" altLang="en-US" sz="2400" b="1" dirty="0" smtClean="0">
                <a:solidFill>
                  <a:srgbClr val="FF0000"/>
                </a:solidFill>
                <a:latin typeface="宋体" pitchFamily="2" charset="-122"/>
                <a:ea typeface="宋体" pitchFamily="2" charset="-122"/>
              </a:rPr>
              <a:t>托盘天平</a:t>
            </a:r>
            <a:endParaRPr lang="zh-CN" altLang="en-US" sz="2400" b="1" dirty="0">
              <a:solidFill>
                <a:srgbClr val="FF0000"/>
              </a:solidFill>
              <a:latin typeface="宋体" pitchFamily="2" charset="-122"/>
              <a:ea typeface="宋体" pitchFamily="2" charset="-122"/>
            </a:endParaRPr>
          </a:p>
        </p:txBody>
      </p:sp>
      <p:sp>
        <p:nvSpPr>
          <p:cNvPr id="21" name="TextBox 20"/>
          <p:cNvSpPr txBox="1"/>
          <p:nvPr/>
        </p:nvSpPr>
        <p:spPr>
          <a:xfrm>
            <a:off x="7761517" y="3897074"/>
            <a:ext cx="1099455" cy="461665"/>
          </a:xfrm>
          <a:prstGeom prst="rect">
            <a:avLst/>
          </a:prstGeom>
          <a:noFill/>
        </p:spPr>
        <p:txBody>
          <a:bodyPr wrap="square" rtlCol="0">
            <a:spAutoFit/>
          </a:bodyPr>
          <a:lstStyle/>
          <a:p>
            <a:r>
              <a:rPr lang="zh-CN" altLang="en-US" sz="2400" b="1" dirty="0" smtClean="0">
                <a:solidFill>
                  <a:srgbClr val="FF0000"/>
                </a:solidFill>
                <a:latin typeface="宋体" pitchFamily="2" charset="-122"/>
                <a:ea typeface="宋体" pitchFamily="2" charset="-122"/>
              </a:rPr>
              <a:t>镊子</a:t>
            </a:r>
            <a:endParaRPr lang="zh-CN" altLang="en-US" sz="2400" b="1" dirty="0">
              <a:solidFill>
                <a:srgbClr val="FF0000"/>
              </a:solidFill>
              <a:latin typeface="宋体" pitchFamily="2" charset="-122"/>
              <a:ea typeface="宋体" pitchFamily="2" charset="-122"/>
            </a:endParaRPr>
          </a:p>
        </p:txBody>
      </p:sp>
    </p:spTree>
    <p:extLst>
      <p:ext uri="{BB962C8B-B14F-4D97-AF65-F5344CB8AC3E}">
        <p14:creationId xmlns:p14="http://schemas.microsoft.com/office/powerpoint/2010/main" xmlns="" val="2648948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randombar(horizontal)">
                                      <p:cBhvr>
                                        <p:cTn id="12"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1"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9" name="TextBox 8"/>
          <p:cNvSpPr txBox="1"/>
          <p:nvPr/>
        </p:nvSpPr>
        <p:spPr>
          <a:xfrm>
            <a:off x="834104" y="2055638"/>
            <a:ext cx="10465272" cy="2862322"/>
          </a:xfrm>
          <a:prstGeom prst="rect">
            <a:avLst/>
          </a:prstGeom>
          <a:solidFill>
            <a:schemeClr val="accent4">
              <a:lumMod val="60000"/>
              <a:lumOff val="40000"/>
            </a:schemeClr>
          </a:solidFill>
        </p:spPr>
        <p:txBody>
          <a:bodyPr wrap="square" rtlCol="0">
            <a:spAutoFit/>
          </a:bodyPr>
          <a:lstStyle/>
          <a:p>
            <a:pPr>
              <a:lnSpc>
                <a:spcPct val="150000"/>
              </a:lnSpc>
            </a:pPr>
            <a:r>
              <a:rPr lang="en-US" altLang="zh-CN" sz="2400" b="1" dirty="0" smtClean="0">
                <a:latin typeface="Times New Roman" pitchFamily="18" charset="0"/>
                <a:ea typeface="黑体" pitchFamily="49" charset="-122"/>
                <a:cs typeface="Times New Roman" pitchFamily="18" charset="0"/>
              </a:rPr>
              <a:t>【</a:t>
            </a:r>
            <a:r>
              <a:rPr lang="zh-CN" altLang="en-US" sz="2400" b="1" dirty="0">
                <a:latin typeface="Times New Roman" pitchFamily="18" charset="0"/>
                <a:ea typeface="黑体" pitchFamily="49" charset="-122"/>
                <a:cs typeface="Times New Roman" pitchFamily="18" charset="0"/>
              </a:rPr>
              <a:t>温馨提示</a:t>
            </a:r>
            <a:r>
              <a:rPr lang="en-US" altLang="zh-CN" sz="2400" b="1" dirty="0" smtClean="0">
                <a:latin typeface="Times New Roman" pitchFamily="18" charset="0"/>
                <a:ea typeface="黑体" pitchFamily="49" charset="-122"/>
                <a:cs typeface="Times New Roman" pitchFamily="18" charset="0"/>
              </a:rPr>
              <a:t>】</a:t>
            </a:r>
          </a:p>
          <a:p>
            <a:pPr>
              <a:lnSpc>
                <a:spcPct val="150000"/>
              </a:lnSpc>
            </a:pPr>
            <a:r>
              <a:rPr lang="zh-CN" altLang="zh-CN" sz="2400" b="1" dirty="0">
                <a:latin typeface="宋体" pitchFamily="2" charset="-122"/>
                <a:ea typeface="宋体" pitchFamily="2" charset="-122"/>
              </a:rPr>
              <a:t>称量干燥的固体药品</a:t>
            </a:r>
            <a:r>
              <a:rPr lang="zh-CN" altLang="zh-CN" sz="2400" b="1" dirty="0" smtClean="0">
                <a:latin typeface="宋体" pitchFamily="2" charset="-122"/>
                <a:ea typeface="宋体" pitchFamily="2" charset="-122"/>
              </a:rPr>
              <a:t>时</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在</a:t>
            </a:r>
            <a:r>
              <a:rPr lang="zh-CN" altLang="zh-CN" sz="2400" b="1" dirty="0">
                <a:latin typeface="宋体" pitchFamily="2" charset="-122"/>
                <a:ea typeface="宋体" pitchFamily="2" charset="-122"/>
              </a:rPr>
              <a:t>两边托盘中各放一张大小、质量相同的</a:t>
            </a:r>
            <a:r>
              <a:rPr lang="zh-CN" altLang="zh-CN" sz="2400" b="1" dirty="0" smtClean="0">
                <a:latin typeface="宋体" pitchFamily="2" charset="-122"/>
                <a:ea typeface="宋体" pitchFamily="2" charset="-122"/>
              </a:rPr>
              <a:t>纸</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在</a:t>
            </a:r>
            <a:r>
              <a:rPr lang="zh-CN" altLang="zh-CN" sz="2400" b="1" dirty="0">
                <a:latin typeface="宋体" pitchFamily="2" charset="-122"/>
                <a:ea typeface="宋体" pitchFamily="2" charset="-122"/>
              </a:rPr>
              <a:t>纸上</a:t>
            </a:r>
            <a:r>
              <a:rPr lang="zh-CN" altLang="zh-CN" sz="2400" b="1" dirty="0" smtClean="0">
                <a:latin typeface="宋体" pitchFamily="2" charset="-122"/>
                <a:ea typeface="宋体" pitchFamily="2" charset="-122"/>
              </a:rPr>
              <a:t>称量</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潮湿</a:t>
            </a:r>
            <a:r>
              <a:rPr lang="zh-CN" altLang="zh-CN" sz="2400" b="1" dirty="0">
                <a:latin typeface="宋体" pitchFamily="2" charset="-122"/>
                <a:ea typeface="宋体" pitchFamily="2" charset="-122"/>
              </a:rPr>
              <a:t>的或具有腐蚀性的药品</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如氢氧化钠</a:t>
            </a:r>
            <a:r>
              <a:rPr lang="en-US" altLang="zh-CN" sz="2400" b="1" dirty="0" smtClean="0">
                <a:latin typeface="宋体" pitchFamily="2" charset="-122"/>
                <a:ea typeface="宋体" pitchFamily="2" charset="-122"/>
              </a:rPr>
              <a:t>)</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放</a:t>
            </a:r>
            <a:r>
              <a:rPr lang="zh-CN" altLang="zh-CN" sz="2400" b="1" dirty="0">
                <a:latin typeface="宋体" pitchFamily="2" charset="-122"/>
                <a:ea typeface="宋体" pitchFamily="2" charset="-122"/>
              </a:rPr>
              <a:t>在加盖的玻璃器皿</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如小烧杯、表面皿</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中称量。在左盘上添加</a:t>
            </a:r>
            <a:r>
              <a:rPr lang="zh-CN" altLang="zh-CN" sz="2400" b="1" dirty="0" smtClean="0">
                <a:latin typeface="宋体" pitchFamily="2" charset="-122"/>
                <a:ea typeface="宋体" pitchFamily="2" charset="-122"/>
              </a:rPr>
              <a:t>药品</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使</a:t>
            </a:r>
            <a:r>
              <a:rPr lang="zh-CN" altLang="zh-CN" sz="2400" b="1" dirty="0">
                <a:latin typeface="宋体" pitchFamily="2" charset="-122"/>
                <a:ea typeface="宋体" pitchFamily="2" charset="-122"/>
              </a:rPr>
              <a:t>天平平衡。称量指定质量的药品</a:t>
            </a:r>
            <a:r>
              <a:rPr lang="zh-CN" altLang="zh-CN" sz="2400" b="1" dirty="0" smtClean="0">
                <a:latin typeface="宋体" pitchFamily="2" charset="-122"/>
                <a:ea typeface="宋体" pitchFamily="2" charset="-122"/>
              </a:rPr>
              <a:t>时</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如果</a:t>
            </a:r>
            <a:r>
              <a:rPr lang="zh-CN" altLang="zh-CN" sz="2400" b="1" dirty="0">
                <a:latin typeface="宋体" pitchFamily="2" charset="-122"/>
                <a:ea typeface="宋体" pitchFamily="2" charset="-122"/>
              </a:rPr>
              <a:t>天平</a:t>
            </a:r>
            <a:r>
              <a:rPr lang="zh-CN" altLang="zh-CN" sz="2400" b="1" dirty="0" smtClean="0">
                <a:latin typeface="宋体" pitchFamily="2" charset="-122"/>
                <a:ea typeface="宋体" pitchFamily="2" charset="-122"/>
              </a:rPr>
              <a:t>不平衡</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只能</a:t>
            </a:r>
            <a:r>
              <a:rPr lang="zh-CN" altLang="zh-CN" sz="2400" b="1" dirty="0">
                <a:latin typeface="宋体" pitchFamily="2" charset="-122"/>
                <a:ea typeface="宋体" pitchFamily="2" charset="-122"/>
              </a:rPr>
              <a:t>在左盘添加或减少</a:t>
            </a:r>
            <a:r>
              <a:rPr lang="zh-CN" altLang="zh-CN" sz="2400" b="1" dirty="0" smtClean="0">
                <a:latin typeface="宋体" pitchFamily="2" charset="-122"/>
                <a:ea typeface="宋体" pitchFamily="2" charset="-122"/>
              </a:rPr>
              <a:t>药品</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不</a:t>
            </a:r>
            <a:r>
              <a:rPr lang="zh-CN" altLang="zh-CN" sz="2400" b="1" dirty="0">
                <a:latin typeface="宋体" pitchFamily="2" charset="-122"/>
                <a:ea typeface="宋体" pitchFamily="2" charset="-122"/>
              </a:rPr>
              <a:t>能动砝码或</a:t>
            </a:r>
            <a:r>
              <a:rPr lang="zh-CN" altLang="zh-CN" sz="2400" b="1" dirty="0" smtClean="0">
                <a:latin typeface="宋体" pitchFamily="2" charset="-122"/>
                <a:ea typeface="宋体" pitchFamily="2" charset="-122"/>
              </a:rPr>
              <a:t>游码</a:t>
            </a:r>
            <a:r>
              <a:rPr lang="zh-CN" altLang="en-US" sz="2400" b="1" dirty="0" smtClean="0">
                <a:latin typeface="宋体" pitchFamily="2" charset="-122"/>
                <a:ea typeface="宋体" pitchFamily="2" charset="-122"/>
              </a:rPr>
              <a:t>。</a:t>
            </a:r>
            <a:endParaRPr lang="en-US" altLang="zh-CN" sz="2400" b="1" dirty="0" smtClean="0">
              <a:latin typeface="宋体" pitchFamily="2" charset="-122"/>
              <a:ea typeface="宋体" pitchFamily="2" charset="-122"/>
            </a:endParaRPr>
          </a:p>
        </p:txBody>
      </p:sp>
    </p:spTree>
    <p:extLst>
      <p:ext uri="{BB962C8B-B14F-4D97-AF65-F5344CB8AC3E}">
        <p14:creationId xmlns:p14="http://schemas.microsoft.com/office/powerpoint/2010/main" xmlns="" val="3890230027"/>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mc:AlternateContent xmlns:mc="http://schemas.openxmlformats.org/markup-compatibility/2006">
        <mc:Choice xmlns:a14="http://schemas.microsoft.com/office/drawing/2010/main" xmlns="" Requires="a14">
          <p:sp>
            <p:nvSpPr>
              <p:cNvPr id="4" name="TextBox 3"/>
              <p:cNvSpPr txBox="1"/>
              <p:nvPr/>
            </p:nvSpPr>
            <p:spPr>
              <a:xfrm>
                <a:off x="740229" y="1426017"/>
                <a:ext cx="10744199" cy="5324535"/>
              </a:xfrm>
              <a:prstGeom prst="rect">
                <a:avLst/>
              </a:prstGeom>
              <a:noFill/>
            </p:spPr>
            <p:txBody>
              <a:bodyPr wrap="square" rtlCol="0">
                <a:spAutoFit/>
              </a:bodyPr>
              <a:lstStyle/>
              <a:p>
                <a:pPr>
                  <a:lnSpc>
                    <a:spcPct val="150000"/>
                  </a:lnSpc>
                </a:pPr>
                <a:r>
                  <a:rPr lang="en-US" altLang="zh-CN" sz="2400" b="1" dirty="0" smtClean="0">
                    <a:latin typeface="宋体" pitchFamily="2" charset="-122"/>
                    <a:ea typeface="宋体" pitchFamily="2" charset="-122"/>
                  </a:rPr>
                  <a:t>5.</a:t>
                </a:r>
                <a:r>
                  <a:rPr lang="zh-CN" altLang="zh-CN" sz="2400" b="1" dirty="0">
                    <a:latin typeface="宋体" pitchFamily="2" charset="-122"/>
                    <a:ea typeface="宋体" pitchFamily="2" charset="-122"/>
                  </a:rPr>
                  <a:t>物质的加热</a:t>
                </a:r>
              </a:p>
              <a:p>
                <a:pPr>
                  <a:lnSpc>
                    <a:spcPct val="150000"/>
                  </a:lnSpc>
                </a:pPr>
                <a:r>
                  <a:rPr lang="zh-CN" altLang="en-US"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1</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使用</a:t>
                </a:r>
                <a:r>
                  <a:rPr lang="zh-CN" altLang="zh-CN" sz="2400" b="1" dirty="0">
                    <a:latin typeface="宋体" pitchFamily="2" charset="-122"/>
                    <a:ea typeface="宋体" pitchFamily="2" charset="-122"/>
                  </a:rPr>
                  <a:t>酒精灯时的注意事项</a:t>
                </a:r>
              </a:p>
              <a:p>
                <a:pPr>
                  <a:lnSpc>
                    <a:spcPct val="150000"/>
                  </a:lnSpc>
                </a:pPr>
                <a:r>
                  <a:rPr lang="en-US" altLang="zh-CN" sz="2400" b="1" dirty="0">
                    <a:latin typeface="宋体" pitchFamily="2" charset="-122"/>
                    <a:ea typeface="宋体" pitchFamily="2" charset="-122"/>
                  </a:rPr>
                  <a:t>a.</a:t>
                </a:r>
                <a:r>
                  <a:rPr lang="zh-CN" altLang="zh-CN" sz="2400" b="1" dirty="0">
                    <a:latin typeface="宋体" pitchFamily="2" charset="-122"/>
                    <a:ea typeface="宋体" pitchFamily="2" charset="-122"/>
                  </a:rPr>
                  <a:t>绝对禁止向燃着的酒精灯里添加</a:t>
                </a:r>
                <a:r>
                  <a:rPr lang="zh-CN" altLang="zh-CN" sz="2400" b="1" dirty="0" smtClean="0">
                    <a:latin typeface="宋体" pitchFamily="2" charset="-122"/>
                    <a:ea typeface="宋体" pitchFamily="2" charset="-122"/>
                  </a:rPr>
                  <a:t>酒精</a:t>
                </a:r>
                <a:r>
                  <a:rPr lang="zh-CN" altLang="en-US" sz="2400" b="1" dirty="0" smtClean="0">
                    <a:latin typeface="宋体" pitchFamily="2" charset="-122"/>
                    <a:ea typeface="宋体" pitchFamily="2" charset="-122"/>
                  </a:rPr>
                  <a:t>；</a:t>
                </a:r>
                <a:endParaRPr lang="en-US" altLang="zh-CN" sz="2400" b="1" dirty="0" smtClean="0">
                  <a:latin typeface="宋体" pitchFamily="2" charset="-122"/>
                  <a:ea typeface="宋体" pitchFamily="2" charset="-122"/>
                </a:endParaRPr>
              </a:p>
              <a:p>
                <a:pPr>
                  <a:lnSpc>
                    <a:spcPct val="150000"/>
                  </a:lnSpc>
                </a:pPr>
                <a:r>
                  <a:rPr lang="en-US" altLang="zh-CN" sz="2400" b="1" dirty="0" smtClean="0">
                    <a:latin typeface="宋体" pitchFamily="2" charset="-122"/>
                    <a:ea typeface="宋体" pitchFamily="2" charset="-122"/>
                  </a:rPr>
                  <a:t>b</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绝对禁止用酒精灯引燃另一盏</a:t>
                </a:r>
                <a:r>
                  <a:rPr lang="zh-CN" altLang="zh-CN" sz="2400" b="1" dirty="0" smtClean="0">
                    <a:latin typeface="宋体" pitchFamily="2" charset="-122"/>
                    <a:ea typeface="宋体" pitchFamily="2" charset="-122"/>
                  </a:rPr>
                  <a:t>酒精灯</a:t>
                </a:r>
                <a:r>
                  <a:rPr lang="zh-CN" altLang="en-US" sz="2400" b="1" dirty="0" smtClean="0">
                    <a:latin typeface="宋体" pitchFamily="2" charset="-122"/>
                    <a:ea typeface="宋体" pitchFamily="2" charset="-122"/>
                  </a:rPr>
                  <a:t>，</a:t>
                </a:r>
                <a:endParaRPr lang="en-US" altLang="zh-CN" sz="2400" b="1" dirty="0" smtClean="0">
                  <a:latin typeface="宋体" pitchFamily="2" charset="-122"/>
                  <a:ea typeface="宋体" pitchFamily="2" charset="-122"/>
                </a:endParaRPr>
              </a:p>
              <a:p>
                <a:pPr>
                  <a:lnSpc>
                    <a:spcPct val="150000"/>
                  </a:lnSpc>
                </a:pPr>
                <a:r>
                  <a:rPr lang="en-US" altLang="zh-CN" sz="2400" b="1" dirty="0">
                    <a:latin typeface="宋体" pitchFamily="2" charset="-122"/>
                    <a:ea typeface="宋体" pitchFamily="2" charset="-122"/>
                  </a:rPr>
                  <a:t/>
                </a:r>
                <a:r>
                  <a:rPr lang="en-US" altLang="zh-CN" sz="2400" b="1" dirty="0" smtClean="0">
                    <a:latin typeface="宋体" pitchFamily="2" charset="-122"/>
                    <a:ea typeface="宋体" pitchFamily="2" charset="-122"/>
                  </a:rPr>
                  <a:t/>
                </a:r>
                <a:r>
                  <a:rPr lang="zh-CN" altLang="zh-CN" sz="2400" b="1" dirty="0" smtClean="0">
                    <a:latin typeface="宋体" pitchFamily="2" charset="-122"/>
                    <a:ea typeface="宋体" pitchFamily="2" charset="-122"/>
                  </a:rPr>
                  <a:t>应该</a:t>
                </a:r>
                <a:r>
                  <a:rPr lang="zh-CN" altLang="zh-CN" sz="2400" b="1" dirty="0">
                    <a:latin typeface="宋体" pitchFamily="2" charset="-122"/>
                    <a:ea typeface="宋体" pitchFamily="2" charset="-122"/>
                  </a:rPr>
                  <a:t>用火柴</a:t>
                </a:r>
                <a:r>
                  <a:rPr lang="zh-CN" altLang="zh-CN" sz="2400" b="1" dirty="0" smtClean="0">
                    <a:latin typeface="宋体" pitchFamily="2" charset="-122"/>
                    <a:ea typeface="宋体" pitchFamily="2" charset="-122"/>
                  </a:rPr>
                  <a:t>点燃</a:t>
                </a:r>
                <a:r>
                  <a:rPr lang="zh-CN" altLang="en-US" sz="2400" b="1" dirty="0" smtClean="0">
                    <a:latin typeface="宋体" pitchFamily="2" charset="-122"/>
                    <a:ea typeface="宋体" pitchFamily="2" charset="-122"/>
                  </a:rPr>
                  <a:t>；</a:t>
                </a:r>
                <a:endParaRPr lang="en-US" altLang="zh-CN" sz="2400" b="1" dirty="0" smtClean="0">
                  <a:latin typeface="宋体" pitchFamily="2" charset="-122"/>
                  <a:ea typeface="宋体" pitchFamily="2" charset="-122"/>
                </a:endParaRPr>
              </a:p>
              <a:p>
                <a:pPr>
                  <a:lnSpc>
                    <a:spcPct val="150000"/>
                  </a:lnSpc>
                </a:pPr>
                <a:r>
                  <a:rPr lang="en-US" altLang="zh-CN" sz="2400" b="1" dirty="0" smtClean="0">
                    <a:latin typeface="宋体" pitchFamily="2" charset="-122"/>
                    <a:ea typeface="宋体" pitchFamily="2" charset="-122"/>
                  </a:rPr>
                  <a:t>c</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用完酒精灯</a:t>
                </a:r>
                <a:r>
                  <a:rPr lang="zh-CN" altLang="zh-CN" sz="2400" b="1" dirty="0" smtClean="0">
                    <a:latin typeface="宋体" pitchFamily="2" charset="-122"/>
                    <a:ea typeface="宋体" pitchFamily="2" charset="-122"/>
                  </a:rPr>
                  <a:t>后</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必须</a:t>
                </a:r>
                <a:r>
                  <a:rPr lang="zh-CN" altLang="zh-CN" sz="2400" b="1" dirty="0">
                    <a:latin typeface="宋体" pitchFamily="2" charset="-122"/>
                    <a:ea typeface="宋体" pitchFamily="2" charset="-122"/>
                  </a:rPr>
                  <a:t>用灯帽盖</a:t>
                </a:r>
                <a:r>
                  <a:rPr lang="zh-CN" altLang="zh-CN" sz="2400" b="1" dirty="0" smtClean="0">
                    <a:latin typeface="宋体" pitchFamily="2" charset="-122"/>
                    <a:ea typeface="宋体" pitchFamily="2" charset="-122"/>
                  </a:rPr>
                  <a:t>灭</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不</a:t>
                </a:r>
                <a:r>
                  <a:rPr lang="zh-CN" altLang="zh-CN" sz="2400" b="1" dirty="0">
                    <a:latin typeface="宋体" pitchFamily="2" charset="-122"/>
                    <a:ea typeface="宋体" pitchFamily="2" charset="-122"/>
                  </a:rPr>
                  <a:t>可用嘴去吹</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以免引起灯内酒精</a:t>
                </a:r>
                <a:r>
                  <a:rPr lang="zh-CN" altLang="zh-CN" sz="2400" b="1" dirty="0" smtClean="0">
                    <a:latin typeface="宋体" pitchFamily="2" charset="-122"/>
                    <a:ea typeface="宋体" pitchFamily="2" charset="-122"/>
                  </a:rPr>
                  <a:t>燃烧</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发生</a:t>
                </a:r>
                <a:r>
                  <a:rPr lang="zh-CN" altLang="zh-CN" sz="2400" b="1" dirty="0">
                    <a:latin typeface="宋体" pitchFamily="2" charset="-122"/>
                    <a:ea typeface="宋体" pitchFamily="2" charset="-122"/>
                  </a:rPr>
                  <a:t>危险</a:t>
                </a:r>
                <a:r>
                  <a:rPr lang="en-US" altLang="zh-CN" sz="2400" b="1" dirty="0" smtClean="0">
                    <a:latin typeface="宋体" pitchFamily="2" charset="-122"/>
                    <a:ea typeface="宋体" pitchFamily="2" charset="-122"/>
                  </a:rPr>
                  <a:t>)</a:t>
                </a:r>
                <a:r>
                  <a:rPr lang="zh-CN" altLang="en-US" sz="2400" b="1" dirty="0" smtClean="0">
                    <a:latin typeface="宋体" pitchFamily="2" charset="-122"/>
                    <a:ea typeface="宋体" pitchFamily="2" charset="-122"/>
                  </a:rPr>
                  <a:t>；</a:t>
                </a:r>
                <a:endParaRPr lang="zh-CN" altLang="zh-CN" sz="2400" b="1" dirty="0">
                  <a:latin typeface="宋体" pitchFamily="2" charset="-122"/>
                  <a:ea typeface="宋体" pitchFamily="2" charset="-122"/>
                </a:endParaRPr>
              </a:p>
              <a:p>
                <a:pPr>
                  <a:lnSpc>
                    <a:spcPct val="150000"/>
                  </a:lnSpc>
                </a:pPr>
                <a:r>
                  <a:rPr lang="en-US" altLang="zh-CN" sz="2400" b="1" dirty="0">
                    <a:latin typeface="宋体" pitchFamily="2" charset="-122"/>
                    <a:ea typeface="宋体" pitchFamily="2" charset="-122"/>
                  </a:rPr>
                  <a:t>d.</a:t>
                </a:r>
                <a:r>
                  <a:rPr lang="zh-CN" altLang="zh-CN" sz="2400" b="1" dirty="0">
                    <a:latin typeface="宋体" pitchFamily="2" charset="-122"/>
                    <a:ea typeface="宋体" pitchFamily="2" charset="-122"/>
                  </a:rPr>
                  <a:t>如果洒出的酒精在桌上燃烧</a:t>
                </a:r>
                <a:r>
                  <a:rPr lang="zh-CN" altLang="zh-CN" sz="2400" b="1" dirty="0" smtClean="0">
                    <a:latin typeface="宋体" pitchFamily="2" charset="-122"/>
                    <a:ea typeface="宋体" pitchFamily="2" charset="-122"/>
                  </a:rPr>
                  <a:t>起来</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应</a:t>
                </a:r>
                <a:r>
                  <a:rPr lang="zh-CN" altLang="zh-CN" sz="2400" b="1" dirty="0">
                    <a:latin typeface="宋体" pitchFamily="2" charset="-122"/>
                    <a:ea typeface="宋体" pitchFamily="2" charset="-122"/>
                  </a:rPr>
                  <a:t>立刻用湿抹布扑</a:t>
                </a:r>
                <a:r>
                  <a:rPr lang="zh-CN" altLang="zh-CN" sz="2400" b="1" dirty="0" smtClean="0">
                    <a:latin typeface="宋体" pitchFamily="2" charset="-122"/>
                    <a:ea typeface="宋体" pitchFamily="2" charset="-122"/>
                  </a:rPr>
                  <a:t>盖</a:t>
                </a:r>
                <a:r>
                  <a:rPr lang="zh-CN" altLang="en-US" sz="2400" b="1" dirty="0" smtClean="0">
                    <a:latin typeface="宋体" pitchFamily="2" charset="-122"/>
                    <a:ea typeface="宋体" pitchFamily="2" charset="-122"/>
                  </a:rPr>
                  <a:t>；</a:t>
                </a:r>
                <a:endParaRPr lang="en-US" altLang="zh-CN" sz="2400" b="1" dirty="0" smtClean="0">
                  <a:latin typeface="宋体" pitchFamily="2" charset="-122"/>
                  <a:ea typeface="宋体" pitchFamily="2" charset="-122"/>
                </a:endParaRPr>
              </a:p>
              <a:p>
                <a:pPr>
                  <a:lnSpc>
                    <a:spcPct val="150000"/>
                  </a:lnSpc>
                </a:pPr>
                <a:r>
                  <a:rPr lang="en-US" altLang="zh-CN" sz="2400" b="1" dirty="0" smtClean="0">
                    <a:latin typeface="宋体" pitchFamily="2" charset="-122"/>
                    <a:ea typeface="宋体" pitchFamily="2" charset="-122"/>
                  </a:rPr>
                  <a:t>e</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酒精灯内酒精含量不能少于酒精灯容量的</a:t>
                </a:r>
                <a14:m>
                  <m:oMath xmlns:m="http://schemas.openxmlformats.org/officeDocument/2006/math">
                    <m:f>
                      <m:fPr>
                        <m:ctrlPr>
                          <a:rPr lang="zh-CN" altLang="zh-CN" sz="2400" b="1" i="1">
                            <a:latin typeface="Cambria Math"/>
                          </a:rPr>
                        </m:ctrlPr>
                      </m:fPr>
                      <m:num>
                        <m:r>
                          <a:rPr lang="en-US" altLang="zh-CN" sz="2400" b="1" i="1">
                            <a:latin typeface="Cambria Math"/>
                          </a:rPr>
                          <m:t>𝟏</m:t>
                        </m:r>
                      </m:num>
                      <m:den>
                        <m:r>
                          <a:rPr lang="en-US" altLang="zh-CN" sz="2400" b="1" i="1">
                            <a:latin typeface="Cambria Math"/>
                          </a:rPr>
                          <m:t>𝟒</m:t>
                        </m:r>
                      </m:den>
                    </m:f>
                  </m:oMath>
                </a14:m>
                <a:r>
                  <a:rPr lang="zh-CN" altLang="en-US" sz="2400" b="1" dirty="0" smtClean="0">
                    <a:latin typeface="宋体" pitchFamily="2" charset="-122"/>
                    <a:ea typeface="宋体" pitchFamily="2" charset="-122"/>
                  </a:rPr>
                  <a:t>，</a:t>
                </a:r>
                <a:r>
                  <a:rPr lang="zh-CN" altLang="zh-CN" sz="2400" b="1" dirty="0">
                    <a:latin typeface="宋体" pitchFamily="2" charset="-122"/>
                    <a:ea typeface="宋体" pitchFamily="2" charset="-122"/>
                  </a:rPr>
                  <a:t>也不能多于酒精灯容量的</a:t>
                </a:r>
                <a14:m>
                  <m:oMath xmlns:m="http://schemas.openxmlformats.org/officeDocument/2006/math">
                    <m:f>
                      <m:fPr>
                        <m:ctrlPr>
                          <a:rPr lang="zh-CN" altLang="zh-CN" sz="2400" b="1" i="1">
                            <a:latin typeface="Cambria Math"/>
                          </a:rPr>
                        </m:ctrlPr>
                      </m:fPr>
                      <m:num>
                        <m:r>
                          <a:rPr lang="en-US" altLang="zh-CN" sz="2400" b="1" i="1">
                            <a:latin typeface="Cambria Math"/>
                          </a:rPr>
                          <m:t>𝟐</m:t>
                        </m:r>
                      </m:num>
                      <m:den>
                        <m:r>
                          <a:rPr lang="en-US" altLang="zh-CN" sz="2400" b="1" i="1">
                            <a:latin typeface="Cambria Math"/>
                          </a:rPr>
                          <m:t>𝟑</m:t>
                        </m:r>
                      </m:den>
                    </m:f>
                  </m:oMath>
                </a14:m>
                <a:r>
                  <a:rPr lang="zh-CN" altLang="zh-CN" sz="2400" b="1" dirty="0" smtClean="0">
                    <a:latin typeface="宋体" pitchFamily="2" charset="-122"/>
                    <a:ea typeface="宋体" pitchFamily="2" charset="-122"/>
                  </a:rPr>
                  <a:t>。</a:t>
                </a:r>
                <a:endParaRPr lang="zh-CN" altLang="zh-CN" sz="2400" b="1" dirty="0">
                  <a:latin typeface="宋体" pitchFamily="2" charset="-122"/>
                  <a:ea typeface="宋体" pitchFamily="2" charset="-122"/>
                </a:endParaRPr>
              </a:p>
            </p:txBody>
          </p:sp>
        </mc:Choice>
        <mc:Fallback>
          <p:sp>
            <p:nvSpPr>
              <p:cNvPr id="4" name="TextBox 3"/>
              <p:cNvSpPr txBox="1">
                <a:spLocks noRot="1" noChangeAspect="1" noMove="1" noResize="1" noEditPoints="1" noAdjustHandles="1" noChangeArrowheads="1" noChangeShapeType="1" noTextEdit="1"/>
              </p:cNvSpPr>
              <p:nvPr/>
            </p:nvSpPr>
            <p:spPr>
              <a:xfrm>
                <a:off x="740229" y="1426017"/>
                <a:ext cx="10744199" cy="5324535"/>
              </a:xfrm>
              <a:prstGeom prst="rect">
                <a:avLst/>
              </a:prstGeom>
              <a:blipFill rotWithShape="1">
                <a:blip r:embed="rId3"/>
                <a:stretch>
                  <a:fillRect l="-851"/>
                </a:stretch>
              </a:blipFill>
            </p:spPr>
            <p:txBody>
              <a:bodyPr/>
              <a:lstStyle/>
              <a:p>
                <a:r>
                  <a:rPr lang="zh-CN" altLang="en-US">
                    <a:noFill/>
                  </a:rPr>
                  <a:t> </a:t>
                </a:r>
              </a:p>
            </p:txBody>
          </p:sp>
        </mc:Fallback>
      </mc:AlternateContent>
      <p:pic>
        <p:nvPicPr>
          <p:cNvPr id="11" name="11848.eps" descr="id:2147507549;FounderCES"/>
          <p:cNvPicPr/>
          <p:nvPr/>
        </p:nvPicPr>
        <p:blipFill>
          <a:blip r:embed="rId4"/>
          <a:stretch>
            <a:fillRect/>
          </a:stretch>
        </p:blipFill>
        <p:spPr>
          <a:xfrm>
            <a:off x="6433460" y="2520445"/>
            <a:ext cx="4736915" cy="1556951"/>
          </a:xfrm>
          <a:prstGeom prst="rect">
            <a:avLst/>
          </a:prstGeom>
        </p:spPr>
      </p:pic>
    </p:spTree>
    <p:extLst>
      <p:ext uri="{BB962C8B-B14F-4D97-AF65-F5344CB8AC3E}">
        <p14:creationId xmlns:p14="http://schemas.microsoft.com/office/powerpoint/2010/main" xmlns="" val="233468231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54" name="文本框 99"/>
          <p:cNvSpPr txBox="1">
            <a:spLocks noChangeArrowheads="1"/>
          </p:cNvSpPr>
          <p:nvPr/>
        </p:nvSpPr>
        <p:spPr bwMode="auto">
          <a:xfrm>
            <a:off x="1209857" y="2074354"/>
            <a:ext cx="9229543" cy="286232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50000"/>
              </a:lnSpc>
            </a:pPr>
            <a:r>
              <a:rPr lang="en-US" altLang="zh-CN" sz="2400" b="1" dirty="0">
                <a:latin typeface="宋体" pitchFamily="2" charset="-122"/>
                <a:ea typeface="宋体" pitchFamily="2" charset="-122"/>
              </a:rPr>
              <a:t>2.(2015</a:t>
            </a:r>
            <a:r>
              <a:rPr lang="zh-CN" altLang="zh-CN" sz="2400" b="1" dirty="0">
                <a:latin typeface="宋体" pitchFamily="2" charset="-122"/>
                <a:ea typeface="宋体" pitchFamily="2" charset="-122"/>
              </a:rPr>
              <a:t>·</a:t>
            </a:r>
            <a:r>
              <a:rPr lang="zh-CN" altLang="zh-CN" sz="2400" b="1" dirty="0" smtClean="0">
                <a:latin typeface="宋体" pitchFamily="2" charset="-122"/>
                <a:ea typeface="宋体" pitchFamily="2" charset="-122"/>
              </a:rPr>
              <a:t>河北</a:t>
            </a:r>
            <a:r>
              <a:rPr lang="zh-CN" altLang="en-US"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11</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关于天平的</a:t>
            </a:r>
            <a:r>
              <a:rPr lang="zh-CN" altLang="zh-CN" sz="2400" b="1" dirty="0" smtClean="0">
                <a:latin typeface="宋体" pitchFamily="2" charset="-122"/>
                <a:ea typeface="宋体" pitchFamily="2" charset="-122"/>
              </a:rPr>
              <a:t>使用</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下列</a:t>
            </a:r>
            <a:r>
              <a:rPr lang="zh-CN" altLang="zh-CN" sz="2400" b="1" dirty="0">
                <a:latin typeface="宋体" pitchFamily="2" charset="-122"/>
                <a:ea typeface="宋体" pitchFamily="2" charset="-122"/>
              </a:rPr>
              <a:t>说法正确的</a:t>
            </a:r>
            <a:r>
              <a:rPr lang="zh-CN" altLang="zh-CN" sz="2400" b="1" dirty="0" smtClean="0">
                <a:latin typeface="宋体" pitchFamily="2" charset="-122"/>
                <a:ea typeface="宋体" pitchFamily="2" charset="-122"/>
              </a:rPr>
              <a:t>是</a:t>
            </a:r>
            <a:r>
              <a:rPr lang="en-US" altLang="zh-CN" sz="2400" b="1" dirty="0" smtClean="0">
                <a:latin typeface="宋体" pitchFamily="2" charset="-122"/>
                <a:ea typeface="宋体" pitchFamily="2" charset="-122"/>
              </a:rPr>
              <a:t>(</a:t>
            </a:r>
            <a:r>
              <a:rPr lang="zh-CN" altLang="zh-CN" sz="2400" b="1" dirty="0">
                <a:latin typeface="宋体" pitchFamily="2" charset="-122"/>
                <a:ea typeface="宋体" pitchFamily="2" charset="-122"/>
              </a:rPr>
              <a:t>　　</a:t>
            </a:r>
            <a:r>
              <a:rPr lang="en-US" altLang="zh-CN" sz="2400" b="1" dirty="0">
                <a:latin typeface="宋体" pitchFamily="2" charset="-122"/>
                <a:ea typeface="宋体" pitchFamily="2" charset="-122"/>
              </a:rPr>
              <a:t>)</a:t>
            </a:r>
            <a:endParaRPr lang="zh-CN" altLang="zh-CN" sz="2400" b="1" dirty="0">
              <a:latin typeface="宋体" pitchFamily="2" charset="-122"/>
              <a:ea typeface="宋体" pitchFamily="2" charset="-122"/>
            </a:endParaRPr>
          </a:p>
          <a:p>
            <a:pPr>
              <a:lnSpc>
                <a:spcPct val="150000"/>
              </a:lnSpc>
            </a:pPr>
            <a:r>
              <a:rPr lang="en-US" altLang="zh-CN" sz="2400" b="1" dirty="0" smtClean="0">
                <a:latin typeface="宋体" pitchFamily="2" charset="-122"/>
                <a:ea typeface="宋体" pitchFamily="2" charset="-122"/>
              </a:rPr>
              <a:t> A</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称量过程中可以调节平衡螺母</a:t>
            </a:r>
          </a:p>
          <a:p>
            <a:pPr>
              <a:lnSpc>
                <a:spcPct val="150000"/>
              </a:lnSpc>
            </a:pPr>
            <a:r>
              <a:rPr lang="en-US" altLang="zh-CN" sz="2400" b="1" dirty="0" smtClean="0">
                <a:latin typeface="宋体" pitchFamily="2" charset="-122"/>
                <a:ea typeface="宋体" pitchFamily="2" charset="-122"/>
              </a:rPr>
              <a:t> B</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潮湿的物体可以直接放在天平上称量</a:t>
            </a:r>
          </a:p>
          <a:p>
            <a:pPr>
              <a:lnSpc>
                <a:spcPct val="150000"/>
              </a:lnSpc>
            </a:pPr>
            <a:r>
              <a:rPr lang="en-US" altLang="zh-CN" sz="2400" b="1" dirty="0" smtClean="0">
                <a:latin typeface="宋体" pitchFamily="2" charset="-122"/>
                <a:ea typeface="宋体" pitchFamily="2" charset="-122"/>
              </a:rPr>
              <a:t> C</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被测物体的质量不能超过天平的最大称量</a:t>
            </a:r>
          </a:p>
          <a:p>
            <a:pPr>
              <a:lnSpc>
                <a:spcPct val="150000"/>
              </a:lnSpc>
            </a:pPr>
            <a:r>
              <a:rPr lang="en-US" altLang="zh-CN" sz="2400" b="1" dirty="0" smtClean="0">
                <a:latin typeface="宋体" pitchFamily="2" charset="-122"/>
                <a:ea typeface="宋体" pitchFamily="2" charset="-122"/>
              </a:rPr>
              <a:t> D</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称量粉末状药品时只在左盘垫一张纸即可</a:t>
            </a:r>
          </a:p>
        </p:txBody>
      </p:sp>
      <p:grpSp>
        <p:nvGrpSpPr>
          <p:cNvPr id="6" name="组合 5"/>
          <p:cNvGrpSpPr/>
          <p:nvPr/>
        </p:nvGrpSpPr>
        <p:grpSpPr>
          <a:xfrm>
            <a:off x="8071557" y="824822"/>
            <a:ext cx="1746910" cy="457900"/>
            <a:chOff x="8480182" y="1575737"/>
            <a:chExt cx="1678579" cy="520692"/>
          </a:xfrm>
        </p:grpSpPr>
        <p:sp>
          <p:nvSpPr>
            <p:cNvPr id="5" name="圆角矩形 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8" name="矩形 7"/>
          <p:cNvSpPr/>
          <p:nvPr/>
        </p:nvSpPr>
        <p:spPr>
          <a:xfrm>
            <a:off x="9289809" y="2199362"/>
            <a:ext cx="611624" cy="461665"/>
          </a:xfrm>
          <a:prstGeom prst="rect">
            <a:avLst/>
          </a:prstGeom>
        </p:spPr>
        <p:txBody>
          <a:bodyPr wrap="square">
            <a:spAutoFit/>
          </a:bodyPr>
          <a:lstStyle/>
          <a:p>
            <a:r>
              <a:rPr lang="en-US" altLang="zh-CN" sz="2400" b="1" noProof="1" smtClean="0">
                <a:solidFill>
                  <a:srgbClr val="FF0000"/>
                </a:solidFill>
                <a:latin typeface="Times New Roman" pitchFamily="18" charset="0"/>
                <a:ea typeface="宋体" panose="02010600030101010101" pitchFamily="2" charset="-122"/>
                <a:cs typeface="Times New Roman" pitchFamily="18" charset="0"/>
              </a:rPr>
              <a:t>C</a:t>
            </a:r>
            <a:endParaRPr lang="zh-CN" altLang="en-US" sz="2400" dirty="0">
              <a:latin typeface="Times New Roman" pitchFamily="18" charset="0"/>
              <a:cs typeface="Times New Roman" pitchFamily="18" charset="0"/>
            </a:endParaRPr>
          </a:p>
        </p:txBody>
      </p:sp>
    </p:spTree>
    <p:extLst>
      <p:ext uri="{BB962C8B-B14F-4D97-AF65-F5344CB8AC3E}">
        <p14:creationId xmlns:p14="http://schemas.microsoft.com/office/powerpoint/2010/main" xmlns="" val="7205359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randombar(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mc:AlternateContent xmlns:mc="http://schemas.openxmlformats.org/markup-compatibility/2006">
        <mc:Choice xmlns:a14="http://schemas.microsoft.com/office/drawing/2010/main" xmlns="" Requires="a14">
          <p:sp>
            <p:nvSpPr>
              <p:cNvPr id="18" name="TextBox 17"/>
              <p:cNvSpPr txBox="1"/>
              <p:nvPr/>
            </p:nvSpPr>
            <p:spPr>
              <a:xfrm>
                <a:off x="598714" y="1589313"/>
                <a:ext cx="11005457" cy="4770537"/>
              </a:xfrm>
              <a:prstGeom prst="rect">
                <a:avLst/>
              </a:prstGeom>
              <a:noFill/>
            </p:spPr>
            <p:txBody>
              <a:bodyPr wrap="square" rtlCol="0">
                <a:spAutoFit/>
              </a:bodyPr>
              <a:lstStyle/>
              <a:p>
                <a:pPr>
                  <a:lnSpc>
                    <a:spcPct val="150000"/>
                  </a:lnSpc>
                </a:pPr>
                <a:r>
                  <a:rPr lang="zh-CN" altLang="en-US"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2</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用于</a:t>
                </a:r>
                <a:r>
                  <a:rPr lang="zh-CN" altLang="zh-CN" sz="2400" b="1" dirty="0">
                    <a:latin typeface="宋体" pitchFamily="2" charset="-122"/>
                    <a:ea typeface="宋体" pitchFamily="2" charset="-122"/>
                  </a:rPr>
                  <a:t>加热的仪器</a:t>
                </a:r>
              </a:p>
              <a:p>
                <a:pPr>
                  <a:lnSpc>
                    <a:spcPct val="150000"/>
                  </a:lnSpc>
                </a:pPr>
                <a:r>
                  <a:rPr lang="zh-CN" altLang="zh-CN" sz="2400" b="1" dirty="0" smtClean="0">
                    <a:latin typeface="宋体" pitchFamily="2" charset="-122"/>
                    <a:ea typeface="宋体" pitchFamily="2" charset="-122"/>
                  </a:rPr>
                  <a:t>液体</a:t>
                </a:r>
                <a:r>
                  <a:rPr lang="zh-CN" altLang="en-US" sz="2400" b="1" dirty="0">
                    <a:latin typeface="宋体" pitchFamily="2" charset="-122"/>
                    <a:ea typeface="宋体" pitchFamily="2" charset="-122"/>
                  </a:rPr>
                  <a:t>：</a:t>
                </a:r>
                <a:r>
                  <a:rPr lang="zh-CN" altLang="zh-CN" sz="2400" b="1" u="sng" dirty="0">
                    <a:latin typeface="宋体" pitchFamily="2" charset="-122"/>
                    <a:ea typeface="宋体" pitchFamily="2" charset="-122"/>
                  </a:rPr>
                  <a:t>　　　　</a:t>
                </a:r>
                <a:r>
                  <a:rPr lang="zh-CN" altLang="zh-CN" sz="2400" b="1" dirty="0">
                    <a:latin typeface="宋体" pitchFamily="2" charset="-122"/>
                    <a:ea typeface="宋体" pitchFamily="2" charset="-122"/>
                  </a:rPr>
                  <a:t>、蒸发皿</a:t>
                </a:r>
                <a:r>
                  <a:rPr lang="zh-CN" altLang="zh-CN" sz="2400" b="1" dirty="0" smtClean="0">
                    <a:latin typeface="宋体" pitchFamily="2" charset="-122"/>
                    <a:ea typeface="宋体" pitchFamily="2" charset="-122"/>
                  </a:rPr>
                  <a:t>、</a:t>
                </a:r>
                <a:r>
                  <a:rPr lang="zh-CN" altLang="zh-CN" sz="2400" b="1" u="sng" dirty="0">
                    <a:latin typeface="宋体" pitchFamily="2" charset="-122"/>
                    <a:ea typeface="宋体" pitchFamily="2" charset="-122"/>
                  </a:rPr>
                  <a:t>　　　　</a:t>
                </a:r>
                <a:r>
                  <a:rPr lang="zh-CN" altLang="zh-CN" sz="2400" b="1" dirty="0" smtClean="0">
                    <a:latin typeface="宋体" pitchFamily="2" charset="-122"/>
                    <a:ea typeface="宋体" pitchFamily="2" charset="-122"/>
                  </a:rPr>
                  <a:t>、</a:t>
                </a:r>
                <a:r>
                  <a:rPr lang="zh-CN" altLang="zh-CN" sz="2400" b="1" u="sng" dirty="0">
                    <a:latin typeface="宋体" pitchFamily="2" charset="-122"/>
                    <a:ea typeface="宋体" pitchFamily="2" charset="-122"/>
                  </a:rPr>
                  <a:t>　　　　</a:t>
                </a:r>
                <a:r>
                  <a:rPr lang="zh-CN" altLang="zh-CN" sz="2400" b="1" dirty="0" smtClean="0">
                    <a:latin typeface="宋体" pitchFamily="2" charset="-122"/>
                    <a:ea typeface="宋体" pitchFamily="2" charset="-122"/>
                  </a:rPr>
                  <a:t>、</a:t>
                </a:r>
                <a:r>
                  <a:rPr lang="zh-CN" altLang="zh-CN" sz="2400" b="1" u="sng" dirty="0">
                    <a:latin typeface="宋体" pitchFamily="2" charset="-122"/>
                    <a:ea typeface="宋体" pitchFamily="2" charset="-122"/>
                  </a:rPr>
                  <a:t>　　　　</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使用后三者加热时需要垫石棉网</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a:t>
                </a:r>
                <a:r>
                  <a:rPr lang="en-US" altLang="zh-CN" sz="2400" b="1" dirty="0">
                    <a:latin typeface="宋体" pitchFamily="2" charset="-122"/>
                    <a:ea typeface="宋体" pitchFamily="2" charset="-122"/>
                  </a:rPr>
                  <a:t> </a:t>
                </a:r>
                <a:endParaRPr lang="zh-CN" altLang="zh-CN" sz="2400" b="1" dirty="0">
                  <a:latin typeface="宋体" pitchFamily="2" charset="-122"/>
                  <a:ea typeface="宋体" pitchFamily="2" charset="-122"/>
                </a:endParaRPr>
              </a:p>
              <a:p>
                <a:pPr>
                  <a:lnSpc>
                    <a:spcPct val="150000"/>
                  </a:lnSpc>
                </a:pPr>
                <a:r>
                  <a:rPr lang="zh-CN" altLang="zh-CN" sz="2400" b="1" dirty="0" smtClean="0">
                    <a:latin typeface="宋体" pitchFamily="2" charset="-122"/>
                    <a:ea typeface="宋体" pitchFamily="2" charset="-122"/>
                  </a:rPr>
                  <a:t>固体</a:t>
                </a:r>
                <a:r>
                  <a:rPr lang="zh-CN" altLang="en-US" sz="2400" b="1" dirty="0" smtClean="0">
                    <a:latin typeface="宋体" pitchFamily="2" charset="-122"/>
                    <a:ea typeface="宋体" pitchFamily="2" charset="-122"/>
                  </a:rPr>
                  <a:t>：</a:t>
                </a:r>
                <a:r>
                  <a:rPr lang="zh-CN" altLang="zh-CN" sz="2400" b="1" u="sng" dirty="0">
                    <a:latin typeface="宋体" pitchFamily="2" charset="-122"/>
                    <a:ea typeface="宋体" pitchFamily="2" charset="-122"/>
                  </a:rPr>
                  <a:t>　　　　</a:t>
                </a:r>
                <a:r>
                  <a:rPr lang="zh-CN" altLang="zh-CN" sz="2400" b="1" dirty="0">
                    <a:latin typeface="宋体" pitchFamily="2" charset="-122"/>
                    <a:ea typeface="宋体" pitchFamily="2" charset="-122"/>
                  </a:rPr>
                  <a:t>、蒸发皿、</a:t>
                </a:r>
                <a:r>
                  <a:rPr lang="en-US" altLang="zh-CN" sz="2400" b="1" dirty="0">
                    <a:latin typeface="宋体" pitchFamily="2" charset="-122"/>
                    <a:ea typeface="宋体" pitchFamily="2" charset="-122"/>
                  </a:rPr>
                  <a:t/>
                </a:r>
                <a:r>
                  <a:rPr lang="zh-CN" altLang="zh-CN" sz="2400" b="1" u="sng" dirty="0">
                    <a:latin typeface="宋体" pitchFamily="2" charset="-122"/>
                    <a:ea typeface="宋体" pitchFamily="2" charset="-122"/>
                  </a:rPr>
                  <a:t>　　　　</a:t>
                </a:r>
                <a:r>
                  <a:rPr lang="en-US" altLang="zh-CN" sz="2400" b="1" u="sng" dirty="0" smtClean="0">
                    <a:latin typeface="宋体" pitchFamily="2" charset="-122"/>
                    <a:ea typeface="宋体" pitchFamily="2" charset="-122"/>
                  </a:rPr>
                  <a:t/>
                </a:r>
                <a:r>
                  <a:rPr lang="zh-CN" altLang="zh-CN" sz="2400" b="1" dirty="0" smtClean="0">
                    <a:latin typeface="宋体" pitchFamily="2" charset="-122"/>
                    <a:ea typeface="宋体" pitchFamily="2" charset="-122"/>
                  </a:rPr>
                  <a:t>。</a:t>
                </a:r>
                <a:r>
                  <a:rPr lang="en-US" altLang="zh-CN" sz="2400" b="1" dirty="0">
                    <a:latin typeface="宋体" pitchFamily="2" charset="-122"/>
                    <a:ea typeface="宋体" pitchFamily="2" charset="-122"/>
                  </a:rPr>
                  <a:t> </a:t>
                </a:r>
                <a:endParaRPr lang="zh-CN" altLang="zh-CN" sz="2400" b="1" dirty="0">
                  <a:latin typeface="宋体" pitchFamily="2" charset="-122"/>
                  <a:ea typeface="宋体" pitchFamily="2" charset="-122"/>
                </a:endParaRPr>
              </a:p>
              <a:p>
                <a:pPr>
                  <a:lnSpc>
                    <a:spcPct val="150000"/>
                  </a:lnSpc>
                </a:pPr>
                <a:r>
                  <a:rPr lang="zh-CN" altLang="en-US"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3</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给</a:t>
                </a:r>
                <a:r>
                  <a:rPr lang="zh-CN" altLang="zh-CN" sz="2400" b="1" dirty="0">
                    <a:latin typeface="宋体" pitchFamily="2" charset="-122"/>
                    <a:ea typeface="宋体" pitchFamily="2" charset="-122"/>
                  </a:rPr>
                  <a:t>试管加热的注意事项</a:t>
                </a:r>
              </a:p>
              <a:p>
                <a:pPr>
                  <a:lnSpc>
                    <a:spcPct val="150000"/>
                  </a:lnSpc>
                </a:pPr>
                <a:r>
                  <a:rPr lang="en-US" altLang="zh-CN" sz="2400" b="1" dirty="0">
                    <a:latin typeface="宋体" pitchFamily="2" charset="-122"/>
                    <a:ea typeface="宋体" pitchFamily="2" charset="-122"/>
                  </a:rPr>
                  <a:t>a.</a:t>
                </a:r>
                <a:r>
                  <a:rPr lang="zh-CN" altLang="zh-CN" sz="2400" b="1" dirty="0">
                    <a:latin typeface="宋体" pitchFamily="2" charset="-122"/>
                    <a:ea typeface="宋体" pitchFamily="2" charset="-122"/>
                  </a:rPr>
                  <a:t>试管外壁不能有水</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防止试管炸裂</a:t>
                </a:r>
                <a:r>
                  <a:rPr lang="en-US" altLang="zh-CN" sz="2400" b="1" dirty="0" smtClean="0">
                    <a:latin typeface="宋体" pitchFamily="2" charset="-122"/>
                    <a:ea typeface="宋体" pitchFamily="2" charset="-122"/>
                  </a:rPr>
                  <a:t>)</a:t>
                </a:r>
                <a:r>
                  <a:rPr lang="zh-CN" altLang="en-US" sz="2400" b="1" dirty="0" smtClean="0">
                    <a:latin typeface="宋体" pitchFamily="2" charset="-122"/>
                    <a:ea typeface="宋体" pitchFamily="2" charset="-122"/>
                  </a:rPr>
                  <a:t>；</a:t>
                </a:r>
                <a:endParaRPr lang="en-US" altLang="zh-CN" sz="2400" b="1" dirty="0" smtClean="0">
                  <a:latin typeface="宋体" pitchFamily="2" charset="-122"/>
                  <a:ea typeface="宋体" pitchFamily="2" charset="-122"/>
                </a:endParaRPr>
              </a:p>
              <a:p>
                <a:pPr>
                  <a:lnSpc>
                    <a:spcPct val="150000"/>
                  </a:lnSpc>
                </a:pPr>
                <a:r>
                  <a:rPr lang="en-US" altLang="zh-CN" sz="2400" b="1" dirty="0" smtClean="0">
                    <a:latin typeface="宋体" pitchFamily="2" charset="-122"/>
                    <a:ea typeface="宋体" pitchFamily="2" charset="-122"/>
                  </a:rPr>
                  <a:t>b</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加热时要用试管</a:t>
                </a:r>
                <a:r>
                  <a:rPr lang="zh-CN" altLang="zh-CN" sz="2400" b="1" dirty="0" smtClean="0">
                    <a:latin typeface="宋体" pitchFamily="2" charset="-122"/>
                    <a:ea typeface="宋体" pitchFamily="2" charset="-122"/>
                  </a:rPr>
                  <a:t>夹</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夹</a:t>
                </a:r>
                <a:r>
                  <a:rPr lang="zh-CN" altLang="zh-CN" sz="2400" b="1" dirty="0">
                    <a:latin typeface="宋体" pitchFamily="2" charset="-122"/>
                    <a:ea typeface="宋体" pitchFamily="2" charset="-122"/>
                  </a:rPr>
                  <a:t>持试管</a:t>
                </a:r>
                <a:r>
                  <a:rPr lang="zh-CN" altLang="zh-CN" sz="2400" b="1" dirty="0" smtClean="0">
                    <a:latin typeface="宋体" pitchFamily="2" charset="-122"/>
                    <a:ea typeface="宋体" pitchFamily="2" charset="-122"/>
                  </a:rPr>
                  <a:t>时</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应</a:t>
                </a:r>
                <a:r>
                  <a:rPr lang="zh-CN" altLang="zh-CN" sz="2400" b="1" dirty="0">
                    <a:latin typeface="宋体" pitchFamily="2" charset="-122"/>
                    <a:ea typeface="宋体" pitchFamily="2" charset="-122"/>
                  </a:rPr>
                  <a:t>将试管夹从试管底部往</a:t>
                </a:r>
                <a:r>
                  <a:rPr lang="zh-CN" altLang="zh-CN" sz="2400" b="1" dirty="0" smtClean="0">
                    <a:latin typeface="宋体" pitchFamily="2" charset="-122"/>
                    <a:ea typeface="宋体" pitchFamily="2" charset="-122"/>
                  </a:rPr>
                  <a:t>上套</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夹</a:t>
                </a:r>
                <a:r>
                  <a:rPr lang="zh-CN" altLang="zh-CN" sz="2400" b="1" dirty="0">
                    <a:latin typeface="宋体" pitchFamily="2" charset="-122"/>
                    <a:ea typeface="宋体" pitchFamily="2" charset="-122"/>
                  </a:rPr>
                  <a:t>持部位在距试管口近</a:t>
                </a:r>
                <a14:m>
                  <m:oMath xmlns:m="http://schemas.openxmlformats.org/officeDocument/2006/math">
                    <m:f>
                      <m:fPr>
                        <m:ctrlPr>
                          <a:rPr lang="zh-CN" altLang="zh-CN" sz="2400" b="1" i="1">
                            <a:latin typeface="Cambria Math"/>
                          </a:rPr>
                        </m:ctrlPr>
                      </m:fPr>
                      <m:num>
                        <m:r>
                          <a:rPr lang="en-US" altLang="zh-CN" sz="2400" b="1" i="1">
                            <a:latin typeface="Cambria Math"/>
                          </a:rPr>
                          <m:t>𝟏</m:t>
                        </m:r>
                      </m:num>
                      <m:den>
                        <m:r>
                          <a:rPr lang="en-US" altLang="zh-CN" sz="2400" b="1" i="1">
                            <a:latin typeface="Cambria Math"/>
                          </a:rPr>
                          <m:t>𝟑</m:t>
                        </m:r>
                      </m:den>
                    </m:f>
                  </m:oMath>
                </a14:m>
                <a:r>
                  <a:rPr lang="zh-CN" altLang="zh-CN" sz="2400" b="1" dirty="0" smtClean="0">
                    <a:latin typeface="宋体" pitchFamily="2" charset="-122"/>
                    <a:ea typeface="宋体" pitchFamily="2" charset="-122"/>
                  </a:rPr>
                  <a:t>处</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握住</a:t>
                </a:r>
                <a:r>
                  <a:rPr lang="zh-CN" altLang="zh-CN" sz="2400" b="1" dirty="0">
                    <a:latin typeface="宋体" pitchFamily="2" charset="-122"/>
                    <a:ea typeface="宋体" pitchFamily="2" charset="-122"/>
                  </a:rPr>
                  <a:t>试管夹</a:t>
                </a:r>
                <a:r>
                  <a:rPr lang="zh-CN" altLang="zh-CN" sz="2400" b="1" dirty="0" smtClean="0">
                    <a:latin typeface="宋体" pitchFamily="2" charset="-122"/>
                    <a:ea typeface="宋体" pitchFamily="2" charset="-122"/>
                  </a:rPr>
                  <a:t>的</a:t>
                </a:r>
                <a:r>
                  <a:rPr lang="zh-CN" altLang="zh-CN" sz="2400" b="1" u="sng" dirty="0">
                    <a:latin typeface="宋体" pitchFamily="2" charset="-122"/>
                    <a:ea typeface="宋体" pitchFamily="2" charset="-122"/>
                  </a:rPr>
                  <a:t>　　　　</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不要</a:t>
                </a:r>
                <a:r>
                  <a:rPr lang="zh-CN" altLang="zh-CN" sz="2400" b="1" dirty="0">
                    <a:latin typeface="宋体" pitchFamily="2" charset="-122"/>
                    <a:ea typeface="宋体" pitchFamily="2" charset="-122"/>
                  </a:rPr>
                  <a:t>把拇指按在短柄</a:t>
                </a:r>
                <a:r>
                  <a:rPr lang="zh-CN" altLang="zh-CN" sz="2400" b="1" dirty="0" smtClean="0">
                    <a:latin typeface="宋体" pitchFamily="2" charset="-122"/>
                    <a:ea typeface="宋体" pitchFamily="2" charset="-122"/>
                  </a:rPr>
                  <a:t>上</a:t>
                </a:r>
                <a:r>
                  <a:rPr lang="zh-CN" altLang="en-US" sz="2400" b="1" dirty="0" smtClean="0">
                    <a:latin typeface="宋体" pitchFamily="2" charset="-122"/>
                    <a:ea typeface="宋体" pitchFamily="2" charset="-122"/>
                  </a:rPr>
                  <a:t>；</a:t>
                </a:r>
                <a:endParaRPr lang="zh-CN" altLang="zh-CN" sz="2400" b="1" dirty="0">
                  <a:latin typeface="宋体" pitchFamily="2" charset="-122"/>
                  <a:ea typeface="宋体" pitchFamily="2" charset="-122"/>
                </a:endParaRPr>
              </a:p>
            </p:txBody>
          </p:sp>
        </mc:Choice>
        <mc:Fallback>
          <p:sp>
            <p:nvSpPr>
              <p:cNvPr id="18" name="TextBox 17"/>
              <p:cNvSpPr txBox="1">
                <a:spLocks noRot="1" noChangeAspect="1" noMove="1" noResize="1" noEditPoints="1" noAdjustHandles="1" noChangeArrowheads="1" noChangeShapeType="1" noTextEdit="1"/>
              </p:cNvSpPr>
              <p:nvPr/>
            </p:nvSpPr>
            <p:spPr>
              <a:xfrm>
                <a:off x="598714" y="1589313"/>
                <a:ext cx="11005457" cy="4770537"/>
              </a:xfrm>
              <a:prstGeom prst="rect">
                <a:avLst/>
              </a:prstGeom>
              <a:blipFill rotWithShape="1">
                <a:blip r:embed="rId3"/>
                <a:stretch>
                  <a:fillRect l="-831" r="-111"/>
                </a:stretch>
              </a:blipFill>
            </p:spPr>
            <p:txBody>
              <a:bodyPr/>
              <a:lstStyle/>
              <a:p>
                <a:r>
                  <a:rPr lang="zh-CN" altLang="en-US">
                    <a:noFill/>
                  </a:rPr>
                  <a:t> </a:t>
                </a:r>
              </a:p>
            </p:txBody>
          </p:sp>
        </mc:Fallback>
      </mc:AlternateContent>
      <p:sp>
        <p:nvSpPr>
          <p:cNvPr id="19" name="TextBox 18"/>
          <p:cNvSpPr txBox="1"/>
          <p:nvPr/>
        </p:nvSpPr>
        <p:spPr>
          <a:xfrm>
            <a:off x="1872347" y="2207527"/>
            <a:ext cx="1186543" cy="461665"/>
          </a:xfrm>
          <a:prstGeom prst="rect">
            <a:avLst/>
          </a:prstGeom>
          <a:noFill/>
        </p:spPr>
        <p:txBody>
          <a:bodyPr wrap="square" rtlCol="0">
            <a:spAutoFit/>
          </a:bodyPr>
          <a:lstStyle/>
          <a:p>
            <a:r>
              <a:rPr lang="zh-CN" altLang="en-US" sz="2400" b="1" dirty="0" smtClean="0">
                <a:solidFill>
                  <a:srgbClr val="FF0000"/>
                </a:solidFill>
                <a:latin typeface="宋体" pitchFamily="2" charset="-122"/>
                <a:ea typeface="宋体" pitchFamily="2" charset="-122"/>
              </a:rPr>
              <a:t>试管</a:t>
            </a:r>
            <a:endParaRPr lang="zh-CN" altLang="en-US" sz="2400" b="1" dirty="0">
              <a:solidFill>
                <a:srgbClr val="FF0000"/>
              </a:solidFill>
              <a:latin typeface="宋体" pitchFamily="2" charset="-122"/>
              <a:ea typeface="宋体" pitchFamily="2" charset="-122"/>
            </a:endParaRPr>
          </a:p>
        </p:txBody>
      </p:sp>
      <p:sp>
        <p:nvSpPr>
          <p:cNvPr id="35" name="TextBox 34"/>
          <p:cNvSpPr txBox="1"/>
          <p:nvPr/>
        </p:nvSpPr>
        <p:spPr>
          <a:xfrm>
            <a:off x="4452254" y="2209797"/>
            <a:ext cx="1186543" cy="461665"/>
          </a:xfrm>
          <a:prstGeom prst="rect">
            <a:avLst/>
          </a:prstGeom>
          <a:noFill/>
        </p:spPr>
        <p:txBody>
          <a:bodyPr wrap="square" rtlCol="0">
            <a:spAutoFit/>
          </a:bodyPr>
          <a:lstStyle/>
          <a:p>
            <a:r>
              <a:rPr lang="zh-CN" altLang="en-US" sz="2400" b="1" dirty="0" smtClean="0">
                <a:solidFill>
                  <a:srgbClr val="FF0000"/>
                </a:solidFill>
                <a:latin typeface="宋体" pitchFamily="2" charset="-122"/>
                <a:ea typeface="宋体" pitchFamily="2" charset="-122"/>
              </a:rPr>
              <a:t>锥形瓶</a:t>
            </a:r>
            <a:endParaRPr lang="zh-CN" altLang="en-US" sz="2400" b="1" dirty="0">
              <a:solidFill>
                <a:srgbClr val="FF0000"/>
              </a:solidFill>
              <a:latin typeface="宋体" pitchFamily="2" charset="-122"/>
              <a:ea typeface="宋体" pitchFamily="2" charset="-122"/>
            </a:endParaRPr>
          </a:p>
        </p:txBody>
      </p:sp>
      <p:sp>
        <p:nvSpPr>
          <p:cNvPr id="36" name="TextBox 35"/>
          <p:cNvSpPr txBox="1"/>
          <p:nvPr/>
        </p:nvSpPr>
        <p:spPr>
          <a:xfrm>
            <a:off x="6139541" y="2207526"/>
            <a:ext cx="1186543" cy="461665"/>
          </a:xfrm>
          <a:prstGeom prst="rect">
            <a:avLst/>
          </a:prstGeom>
          <a:noFill/>
        </p:spPr>
        <p:txBody>
          <a:bodyPr wrap="square" rtlCol="0">
            <a:spAutoFit/>
          </a:bodyPr>
          <a:lstStyle/>
          <a:p>
            <a:r>
              <a:rPr lang="zh-CN" altLang="en-US" sz="2400" b="1" dirty="0" smtClean="0">
                <a:solidFill>
                  <a:srgbClr val="FF0000"/>
                </a:solidFill>
                <a:latin typeface="宋体" pitchFamily="2" charset="-122"/>
                <a:ea typeface="宋体" pitchFamily="2" charset="-122"/>
              </a:rPr>
              <a:t>烧杯</a:t>
            </a:r>
            <a:endParaRPr lang="zh-CN" altLang="en-US" sz="2400" b="1" dirty="0">
              <a:solidFill>
                <a:srgbClr val="FF0000"/>
              </a:solidFill>
              <a:latin typeface="宋体" pitchFamily="2" charset="-122"/>
              <a:ea typeface="宋体" pitchFamily="2" charset="-122"/>
            </a:endParaRPr>
          </a:p>
        </p:txBody>
      </p:sp>
      <p:sp>
        <p:nvSpPr>
          <p:cNvPr id="37" name="TextBox 36"/>
          <p:cNvSpPr txBox="1"/>
          <p:nvPr/>
        </p:nvSpPr>
        <p:spPr>
          <a:xfrm>
            <a:off x="7642712" y="2207525"/>
            <a:ext cx="1186543" cy="461665"/>
          </a:xfrm>
          <a:prstGeom prst="rect">
            <a:avLst/>
          </a:prstGeom>
          <a:noFill/>
        </p:spPr>
        <p:txBody>
          <a:bodyPr wrap="square" rtlCol="0">
            <a:spAutoFit/>
          </a:bodyPr>
          <a:lstStyle/>
          <a:p>
            <a:r>
              <a:rPr lang="zh-CN" altLang="en-US" sz="2400" b="1" dirty="0" smtClean="0">
                <a:solidFill>
                  <a:srgbClr val="FF0000"/>
                </a:solidFill>
                <a:latin typeface="宋体" pitchFamily="2" charset="-122"/>
                <a:ea typeface="宋体" pitchFamily="2" charset="-122"/>
              </a:rPr>
              <a:t>烧瓶</a:t>
            </a:r>
            <a:endParaRPr lang="zh-CN" altLang="en-US" sz="2400" b="1" dirty="0">
              <a:solidFill>
                <a:srgbClr val="FF0000"/>
              </a:solidFill>
              <a:latin typeface="宋体" pitchFamily="2" charset="-122"/>
              <a:ea typeface="宋体" pitchFamily="2" charset="-122"/>
            </a:endParaRPr>
          </a:p>
        </p:txBody>
      </p:sp>
      <p:sp>
        <p:nvSpPr>
          <p:cNvPr id="38" name="TextBox 37"/>
          <p:cNvSpPr txBox="1"/>
          <p:nvPr/>
        </p:nvSpPr>
        <p:spPr>
          <a:xfrm>
            <a:off x="1872346" y="3328754"/>
            <a:ext cx="1186543" cy="461665"/>
          </a:xfrm>
          <a:prstGeom prst="rect">
            <a:avLst/>
          </a:prstGeom>
          <a:noFill/>
        </p:spPr>
        <p:txBody>
          <a:bodyPr wrap="square" rtlCol="0">
            <a:spAutoFit/>
          </a:bodyPr>
          <a:lstStyle/>
          <a:p>
            <a:r>
              <a:rPr lang="zh-CN" altLang="en-US" sz="2400" b="1" dirty="0" smtClean="0">
                <a:solidFill>
                  <a:srgbClr val="FF0000"/>
                </a:solidFill>
                <a:latin typeface="宋体" pitchFamily="2" charset="-122"/>
                <a:ea typeface="宋体" pitchFamily="2" charset="-122"/>
              </a:rPr>
              <a:t>试管</a:t>
            </a:r>
            <a:endParaRPr lang="zh-CN" altLang="en-US" sz="2400" b="1" dirty="0">
              <a:solidFill>
                <a:srgbClr val="FF0000"/>
              </a:solidFill>
              <a:latin typeface="宋体" pitchFamily="2" charset="-122"/>
              <a:ea typeface="宋体" pitchFamily="2" charset="-122"/>
            </a:endParaRPr>
          </a:p>
        </p:txBody>
      </p:sp>
      <p:sp>
        <p:nvSpPr>
          <p:cNvPr id="39" name="TextBox 38"/>
          <p:cNvSpPr txBox="1"/>
          <p:nvPr/>
        </p:nvSpPr>
        <p:spPr>
          <a:xfrm>
            <a:off x="4669975" y="3317867"/>
            <a:ext cx="1186543" cy="461665"/>
          </a:xfrm>
          <a:prstGeom prst="rect">
            <a:avLst/>
          </a:prstGeom>
          <a:noFill/>
        </p:spPr>
        <p:txBody>
          <a:bodyPr wrap="square" rtlCol="0">
            <a:spAutoFit/>
          </a:bodyPr>
          <a:lstStyle/>
          <a:p>
            <a:r>
              <a:rPr lang="zh-CN" altLang="en-US" sz="2400" b="1" dirty="0" smtClean="0">
                <a:solidFill>
                  <a:srgbClr val="FF0000"/>
                </a:solidFill>
                <a:latin typeface="宋体" pitchFamily="2" charset="-122"/>
                <a:ea typeface="宋体" pitchFamily="2" charset="-122"/>
              </a:rPr>
              <a:t>燃烧匙</a:t>
            </a:r>
            <a:endParaRPr lang="zh-CN" altLang="en-US" sz="2400" b="1" dirty="0">
              <a:solidFill>
                <a:srgbClr val="FF0000"/>
              </a:solidFill>
              <a:latin typeface="宋体" pitchFamily="2" charset="-122"/>
              <a:ea typeface="宋体" pitchFamily="2" charset="-122"/>
            </a:endParaRPr>
          </a:p>
        </p:txBody>
      </p:sp>
      <p:sp>
        <p:nvSpPr>
          <p:cNvPr id="40" name="TextBox 39"/>
          <p:cNvSpPr txBox="1"/>
          <p:nvPr/>
        </p:nvSpPr>
        <p:spPr>
          <a:xfrm>
            <a:off x="5001984" y="5669181"/>
            <a:ext cx="1186543" cy="461665"/>
          </a:xfrm>
          <a:prstGeom prst="rect">
            <a:avLst/>
          </a:prstGeom>
          <a:noFill/>
        </p:spPr>
        <p:txBody>
          <a:bodyPr wrap="square" rtlCol="0">
            <a:spAutoFit/>
          </a:bodyPr>
          <a:lstStyle/>
          <a:p>
            <a:r>
              <a:rPr lang="zh-CN" altLang="en-US" sz="2400" b="1" dirty="0" smtClean="0">
                <a:solidFill>
                  <a:srgbClr val="FF0000"/>
                </a:solidFill>
                <a:latin typeface="宋体" pitchFamily="2" charset="-122"/>
                <a:ea typeface="宋体" pitchFamily="2" charset="-122"/>
              </a:rPr>
              <a:t>长柄</a:t>
            </a:r>
            <a:endParaRPr lang="zh-CN" altLang="en-US" sz="2400" b="1" dirty="0">
              <a:solidFill>
                <a:srgbClr val="FF0000"/>
              </a:solidFill>
              <a:latin typeface="宋体" pitchFamily="2" charset="-122"/>
              <a:ea typeface="宋体" pitchFamily="2" charset="-122"/>
            </a:endParaRPr>
          </a:p>
        </p:txBody>
      </p:sp>
    </p:spTree>
    <p:extLst>
      <p:ext uri="{BB962C8B-B14F-4D97-AF65-F5344CB8AC3E}">
        <p14:creationId xmlns:p14="http://schemas.microsoft.com/office/powerpoint/2010/main" xmlns="" val="6909458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randombar(horizontal)">
                                      <p:cBhvr>
                                        <p:cTn id="7" dur="5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35"/>
                                        </p:tgtEl>
                                        <p:attrNameLst>
                                          <p:attrName>style.visibility</p:attrName>
                                        </p:attrNameLst>
                                      </p:cBhvr>
                                      <p:to>
                                        <p:strVal val="visible"/>
                                      </p:to>
                                    </p:set>
                                    <p:animEffect transition="in" filter="randombar(horizontal)">
                                      <p:cBhvr>
                                        <p:cTn id="12" dur="500"/>
                                        <p:tgtEl>
                                          <p:spTgt spid="35"/>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36"/>
                                        </p:tgtEl>
                                        <p:attrNameLst>
                                          <p:attrName>style.visibility</p:attrName>
                                        </p:attrNameLst>
                                      </p:cBhvr>
                                      <p:to>
                                        <p:strVal val="visible"/>
                                      </p:to>
                                    </p:set>
                                    <p:animEffect transition="in" filter="randombar(horizontal)">
                                      <p:cBhvr>
                                        <p:cTn id="17" dur="500"/>
                                        <p:tgtEl>
                                          <p:spTgt spid="36"/>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37"/>
                                        </p:tgtEl>
                                        <p:attrNameLst>
                                          <p:attrName>style.visibility</p:attrName>
                                        </p:attrNameLst>
                                      </p:cBhvr>
                                      <p:to>
                                        <p:strVal val="visible"/>
                                      </p:to>
                                    </p:set>
                                    <p:animEffect transition="in" filter="randombar(horizontal)">
                                      <p:cBhvr>
                                        <p:cTn id="22" dur="500"/>
                                        <p:tgtEl>
                                          <p:spTgt spid="37"/>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38"/>
                                        </p:tgtEl>
                                        <p:attrNameLst>
                                          <p:attrName>style.visibility</p:attrName>
                                        </p:attrNameLst>
                                      </p:cBhvr>
                                      <p:to>
                                        <p:strVal val="visible"/>
                                      </p:to>
                                    </p:set>
                                    <p:animEffect transition="in" filter="randombar(horizontal)">
                                      <p:cBhvr>
                                        <p:cTn id="27" dur="500"/>
                                        <p:tgtEl>
                                          <p:spTgt spid="38"/>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grpId="0" nodeType="clickEffect">
                                  <p:stCondLst>
                                    <p:cond delay="0"/>
                                  </p:stCondLst>
                                  <p:childTnLst>
                                    <p:set>
                                      <p:cBhvr>
                                        <p:cTn id="31" dur="1" fill="hold">
                                          <p:stCondLst>
                                            <p:cond delay="0"/>
                                          </p:stCondLst>
                                        </p:cTn>
                                        <p:tgtEl>
                                          <p:spTgt spid="39"/>
                                        </p:tgtEl>
                                        <p:attrNameLst>
                                          <p:attrName>style.visibility</p:attrName>
                                        </p:attrNameLst>
                                      </p:cBhvr>
                                      <p:to>
                                        <p:strVal val="visible"/>
                                      </p:to>
                                    </p:set>
                                    <p:animEffect transition="in" filter="randombar(horizontal)">
                                      <p:cBhvr>
                                        <p:cTn id="32" dur="500"/>
                                        <p:tgtEl>
                                          <p:spTgt spid="39"/>
                                        </p:tgtEl>
                                      </p:cBhvr>
                                    </p:animEffect>
                                  </p:childTnLst>
                                </p:cTn>
                              </p:par>
                            </p:childTnLst>
                          </p:cTn>
                        </p:par>
                      </p:childTnLst>
                    </p:cTn>
                  </p:par>
                  <p:par>
                    <p:cTn id="33" fill="hold">
                      <p:stCondLst>
                        <p:cond delay="indefinite"/>
                      </p:stCondLst>
                      <p:childTnLst>
                        <p:par>
                          <p:cTn id="34" fill="hold">
                            <p:stCondLst>
                              <p:cond delay="0"/>
                            </p:stCondLst>
                            <p:childTnLst>
                              <p:par>
                                <p:cTn id="35" presetID="14" presetClass="entr" presetSubtype="10" fill="hold" grpId="0" nodeType="clickEffect">
                                  <p:stCondLst>
                                    <p:cond delay="0"/>
                                  </p:stCondLst>
                                  <p:childTnLst>
                                    <p:set>
                                      <p:cBhvr>
                                        <p:cTn id="36" dur="1" fill="hold">
                                          <p:stCondLst>
                                            <p:cond delay="0"/>
                                          </p:stCondLst>
                                        </p:cTn>
                                        <p:tgtEl>
                                          <p:spTgt spid="40"/>
                                        </p:tgtEl>
                                        <p:attrNameLst>
                                          <p:attrName>style.visibility</p:attrName>
                                        </p:attrNameLst>
                                      </p:cBhvr>
                                      <p:to>
                                        <p:strVal val="visible"/>
                                      </p:to>
                                    </p:set>
                                    <p:animEffect transition="in" filter="randombar(horizontal)">
                                      <p:cBhvr>
                                        <p:cTn id="37"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35" grpId="0"/>
      <p:bldP spid="36" grpId="0"/>
      <p:bldP spid="37" grpId="0"/>
      <p:bldP spid="38" grpId="0"/>
      <p:bldP spid="39" grpId="0"/>
      <p:bldP spid="40"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8" name="TextBox 17"/>
          <p:cNvSpPr txBox="1"/>
          <p:nvPr/>
        </p:nvSpPr>
        <p:spPr>
          <a:xfrm>
            <a:off x="620491" y="1523996"/>
            <a:ext cx="10820400" cy="5078313"/>
          </a:xfrm>
          <a:prstGeom prst="rect">
            <a:avLst/>
          </a:prstGeom>
          <a:noFill/>
        </p:spPr>
        <p:txBody>
          <a:bodyPr wrap="square" rtlCol="0">
            <a:spAutoFit/>
          </a:bodyPr>
          <a:lstStyle/>
          <a:p>
            <a:pPr>
              <a:lnSpc>
                <a:spcPct val="150000"/>
              </a:lnSpc>
            </a:pPr>
            <a:r>
              <a:rPr lang="en-US" altLang="zh-CN" sz="2400" b="1" dirty="0" smtClean="0">
                <a:latin typeface="宋体" pitchFamily="2" charset="-122"/>
                <a:ea typeface="宋体" pitchFamily="2" charset="-122"/>
              </a:rPr>
              <a:t>c</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如果加热</a:t>
            </a:r>
            <a:r>
              <a:rPr lang="zh-CN" altLang="zh-CN" sz="2400" b="1" dirty="0" smtClean="0">
                <a:latin typeface="宋体" pitchFamily="2" charset="-122"/>
                <a:ea typeface="宋体" pitchFamily="2" charset="-122"/>
              </a:rPr>
              <a:t>固体</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试管</a:t>
            </a:r>
            <a:r>
              <a:rPr lang="zh-CN" altLang="zh-CN" sz="2400" b="1" dirty="0">
                <a:latin typeface="宋体" pitchFamily="2" charset="-122"/>
                <a:ea typeface="宋体" pitchFamily="2" charset="-122"/>
              </a:rPr>
              <a:t>口</a:t>
            </a:r>
            <a:r>
              <a:rPr lang="zh-CN" altLang="zh-CN" sz="2400" b="1" dirty="0" smtClean="0">
                <a:latin typeface="宋体" pitchFamily="2" charset="-122"/>
                <a:ea typeface="宋体" pitchFamily="2" charset="-122"/>
              </a:rPr>
              <a:t>应</a:t>
            </a:r>
            <a:r>
              <a:rPr lang="zh-CN" altLang="zh-CN" sz="2400" b="1" u="sng" dirty="0">
                <a:latin typeface="宋体" pitchFamily="2" charset="-122"/>
                <a:ea typeface="宋体" pitchFamily="2" charset="-122"/>
              </a:rPr>
              <a:t>　　　　　　</a:t>
            </a:r>
            <a:r>
              <a:rPr lang="en-US" altLang="zh-CN" sz="2400" b="1" u="sng" dirty="0" smtClean="0">
                <a:latin typeface="宋体" pitchFamily="2" charset="-122"/>
                <a:ea typeface="宋体" pitchFamily="2" charset="-122"/>
              </a:rPr>
              <a:t> </a:t>
            </a:r>
            <a:r>
              <a:rPr lang="en-US" altLang="zh-CN"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防止</a:t>
            </a:r>
            <a:r>
              <a:rPr lang="zh-CN" altLang="zh-CN" sz="2400" b="1" u="sng" dirty="0">
                <a:latin typeface="宋体" pitchFamily="2" charset="-122"/>
                <a:ea typeface="宋体" pitchFamily="2" charset="-122"/>
              </a:rPr>
              <a:t>　　　　　　　　　　　</a:t>
            </a:r>
            <a:r>
              <a:rPr lang="en-US" altLang="zh-CN" sz="2400" b="1" dirty="0" smtClean="0">
                <a:latin typeface="宋体" pitchFamily="2" charset="-122"/>
                <a:ea typeface="宋体" pitchFamily="2" charset="-122"/>
              </a:rPr>
              <a:t>),</a:t>
            </a:r>
            <a:r>
              <a:rPr lang="zh-CN" altLang="zh-CN" sz="2400" b="1" dirty="0">
                <a:latin typeface="宋体" pitchFamily="2" charset="-122"/>
                <a:ea typeface="宋体" pitchFamily="2" charset="-122"/>
              </a:rPr>
              <a:t>如果加热液体</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试管口要向上倾斜</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与桌面成</a:t>
            </a:r>
            <a:r>
              <a:rPr lang="en-US" altLang="zh-CN" sz="2400" b="1" dirty="0">
                <a:latin typeface="宋体" pitchFamily="2" charset="-122"/>
                <a:ea typeface="宋体" pitchFamily="2" charset="-122"/>
              </a:rPr>
              <a:t>45°</a:t>
            </a:r>
            <a:r>
              <a:rPr lang="zh-CN" altLang="zh-CN" sz="2400" b="1" dirty="0" smtClean="0">
                <a:latin typeface="宋体" pitchFamily="2" charset="-122"/>
                <a:ea typeface="宋体" pitchFamily="2" charset="-122"/>
              </a:rPr>
              <a:t>角</a:t>
            </a:r>
            <a:r>
              <a:rPr lang="zh-CN" altLang="en-US" sz="2400" b="1" dirty="0" smtClean="0">
                <a:latin typeface="宋体" pitchFamily="2" charset="-122"/>
                <a:ea typeface="宋体" pitchFamily="2" charset="-122"/>
              </a:rPr>
              <a:t>；</a:t>
            </a:r>
            <a:r>
              <a:rPr lang="en-US" altLang="zh-CN" sz="2400" b="1" dirty="0">
                <a:latin typeface="宋体" pitchFamily="2" charset="-122"/>
                <a:ea typeface="宋体" pitchFamily="2" charset="-122"/>
              </a:rPr>
              <a:t> </a:t>
            </a:r>
            <a:endParaRPr lang="zh-CN" altLang="zh-CN" sz="2400" b="1" dirty="0">
              <a:latin typeface="宋体" pitchFamily="2" charset="-122"/>
              <a:ea typeface="宋体" pitchFamily="2" charset="-122"/>
            </a:endParaRPr>
          </a:p>
          <a:p>
            <a:pPr>
              <a:lnSpc>
                <a:spcPct val="150000"/>
              </a:lnSpc>
            </a:pPr>
            <a:r>
              <a:rPr lang="en-US" altLang="zh-CN" sz="2400" b="1" dirty="0">
                <a:latin typeface="宋体" pitchFamily="2" charset="-122"/>
                <a:ea typeface="宋体" pitchFamily="2" charset="-122"/>
              </a:rPr>
              <a:t>d.</a:t>
            </a:r>
            <a:r>
              <a:rPr lang="zh-CN" altLang="zh-CN" sz="2400" b="1" dirty="0">
                <a:latin typeface="宋体" pitchFamily="2" charset="-122"/>
                <a:ea typeface="宋体" pitchFamily="2" charset="-122"/>
              </a:rPr>
              <a:t>如果加热</a:t>
            </a:r>
            <a:r>
              <a:rPr lang="zh-CN" altLang="zh-CN" sz="2400" b="1" dirty="0" smtClean="0">
                <a:latin typeface="宋体" pitchFamily="2" charset="-122"/>
                <a:ea typeface="宋体" pitchFamily="2" charset="-122"/>
              </a:rPr>
              <a:t>液体</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液体</a:t>
            </a:r>
            <a:r>
              <a:rPr lang="zh-CN" altLang="zh-CN" sz="2400" b="1" dirty="0">
                <a:latin typeface="宋体" pitchFamily="2" charset="-122"/>
                <a:ea typeface="宋体" pitchFamily="2" charset="-122"/>
              </a:rPr>
              <a:t>体积不能超过试管容积</a:t>
            </a:r>
            <a:r>
              <a:rPr lang="zh-CN" altLang="zh-CN" sz="2400" b="1" dirty="0" smtClean="0">
                <a:latin typeface="宋体" pitchFamily="2" charset="-122"/>
                <a:ea typeface="宋体" pitchFamily="2" charset="-122"/>
              </a:rPr>
              <a:t>的</a:t>
            </a:r>
            <a:r>
              <a:rPr lang="zh-CN" altLang="zh-CN" sz="2400" b="1" u="sng" dirty="0">
                <a:latin typeface="宋体" pitchFamily="2" charset="-122"/>
                <a:ea typeface="宋体" pitchFamily="2" charset="-122"/>
              </a:rPr>
              <a:t>　</a:t>
            </a:r>
            <a:r>
              <a:rPr lang="en-US" altLang="zh-CN" sz="2400" b="1" u="sng" dirty="0" smtClean="0">
                <a:latin typeface="宋体" pitchFamily="2" charset="-122"/>
                <a:ea typeface="宋体" pitchFamily="2" charset="-122"/>
              </a:rPr>
              <a:t> </a:t>
            </a:r>
            <a:r>
              <a:rPr lang="zh-CN" altLang="zh-CN" sz="2400" b="1" u="sng" dirty="0">
                <a:latin typeface="宋体" pitchFamily="2" charset="-122"/>
                <a:ea typeface="宋体" pitchFamily="2" charset="-122"/>
              </a:rPr>
              <a:t>　</a:t>
            </a:r>
            <a:r>
              <a:rPr lang="en-US" altLang="zh-CN" sz="2400" b="1" u="sng" dirty="0" smtClean="0">
                <a:latin typeface="宋体" pitchFamily="2" charset="-122"/>
                <a:ea typeface="宋体" pitchFamily="2" charset="-122"/>
              </a:rPr>
              <a:t>  </a:t>
            </a:r>
            <a:r>
              <a:rPr lang="en-US" altLang="zh-CN" sz="2400" b="1" dirty="0" smtClean="0">
                <a:latin typeface="宋体" pitchFamily="2" charset="-122"/>
                <a:ea typeface="宋体" pitchFamily="2" charset="-122"/>
              </a:rPr>
              <a:t>(</a:t>
            </a:r>
            <a:r>
              <a:rPr lang="zh-CN" altLang="zh-CN" sz="2400" b="1" dirty="0">
                <a:latin typeface="宋体" pitchFamily="2" charset="-122"/>
                <a:ea typeface="宋体" pitchFamily="2" charset="-122"/>
              </a:rPr>
              <a:t>防止液体沸腾时溅出伤人</a:t>
            </a:r>
            <a:r>
              <a:rPr lang="en-US" altLang="zh-CN" sz="2400" b="1" dirty="0" smtClean="0">
                <a:latin typeface="宋体" pitchFamily="2" charset="-122"/>
                <a:ea typeface="宋体" pitchFamily="2" charset="-122"/>
              </a:rPr>
              <a:t>)</a:t>
            </a:r>
            <a:r>
              <a:rPr lang="zh-CN" altLang="en-US" sz="2400" b="1" dirty="0" smtClean="0">
                <a:latin typeface="宋体" pitchFamily="2" charset="-122"/>
                <a:ea typeface="宋体" pitchFamily="2" charset="-122"/>
              </a:rPr>
              <a:t>；</a:t>
            </a:r>
            <a:r>
              <a:rPr lang="en-US" altLang="zh-CN" sz="2400" b="1" dirty="0">
                <a:latin typeface="宋体" pitchFamily="2" charset="-122"/>
                <a:ea typeface="宋体" pitchFamily="2" charset="-122"/>
              </a:rPr>
              <a:t> </a:t>
            </a:r>
            <a:endParaRPr lang="zh-CN" altLang="zh-CN" sz="2400" b="1" dirty="0">
              <a:latin typeface="宋体" pitchFamily="2" charset="-122"/>
              <a:ea typeface="宋体" pitchFamily="2" charset="-122"/>
            </a:endParaRPr>
          </a:p>
          <a:p>
            <a:pPr>
              <a:lnSpc>
                <a:spcPct val="150000"/>
              </a:lnSpc>
            </a:pPr>
            <a:r>
              <a:rPr lang="en-US" altLang="zh-CN" sz="2400" b="1" dirty="0">
                <a:latin typeface="宋体" pitchFamily="2" charset="-122"/>
                <a:ea typeface="宋体" pitchFamily="2" charset="-122"/>
              </a:rPr>
              <a:t>e.</a:t>
            </a:r>
            <a:r>
              <a:rPr lang="zh-CN" altLang="zh-CN" sz="2400" b="1" dirty="0">
                <a:latin typeface="宋体" pitchFamily="2" charset="-122"/>
                <a:ea typeface="宋体" pitchFamily="2" charset="-122"/>
              </a:rPr>
              <a:t>加热时先</a:t>
            </a:r>
            <a:r>
              <a:rPr lang="zh-CN" altLang="zh-CN" sz="2400" b="1" dirty="0" smtClean="0">
                <a:latin typeface="宋体" pitchFamily="2" charset="-122"/>
                <a:ea typeface="宋体" pitchFamily="2" charset="-122"/>
              </a:rPr>
              <a:t>预热</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使</a:t>
            </a:r>
            <a:r>
              <a:rPr lang="zh-CN" altLang="zh-CN" sz="2400" b="1" dirty="0">
                <a:latin typeface="宋体" pitchFamily="2" charset="-122"/>
                <a:ea typeface="宋体" pitchFamily="2" charset="-122"/>
              </a:rPr>
              <a:t>试管在火焰上</a:t>
            </a:r>
            <a:r>
              <a:rPr lang="zh-CN" altLang="zh-CN" sz="2400" b="1" dirty="0" smtClean="0">
                <a:latin typeface="宋体" pitchFamily="2" charset="-122"/>
                <a:ea typeface="宋体" pitchFamily="2" charset="-122"/>
              </a:rPr>
              <a:t>移动</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待</a:t>
            </a:r>
            <a:r>
              <a:rPr lang="zh-CN" altLang="zh-CN" sz="2400" b="1" dirty="0">
                <a:latin typeface="宋体" pitchFamily="2" charset="-122"/>
                <a:ea typeface="宋体" pitchFamily="2" charset="-122"/>
              </a:rPr>
              <a:t>试管均匀受热</a:t>
            </a:r>
            <a:r>
              <a:rPr lang="zh-CN" altLang="zh-CN" sz="2400" b="1" dirty="0" smtClean="0">
                <a:latin typeface="宋体" pitchFamily="2" charset="-122"/>
                <a:ea typeface="宋体" pitchFamily="2" charset="-122"/>
              </a:rPr>
              <a:t>后</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再</a:t>
            </a:r>
            <a:r>
              <a:rPr lang="zh-CN" altLang="zh-CN" sz="2400" b="1" dirty="0">
                <a:latin typeface="宋体" pitchFamily="2" charset="-122"/>
                <a:ea typeface="宋体" pitchFamily="2" charset="-122"/>
              </a:rPr>
              <a:t>将火焰固定在盛放药品的部位加热</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防止试管炸裂</a:t>
            </a:r>
            <a:r>
              <a:rPr lang="en-US" altLang="zh-CN" sz="2400" b="1" dirty="0" smtClean="0">
                <a:latin typeface="宋体" pitchFamily="2" charset="-122"/>
                <a:ea typeface="宋体" pitchFamily="2" charset="-122"/>
              </a:rPr>
              <a:t>)</a:t>
            </a:r>
            <a:r>
              <a:rPr lang="zh-CN" altLang="en-US" sz="2400" b="1" dirty="0" smtClean="0">
                <a:latin typeface="宋体" pitchFamily="2" charset="-122"/>
                <a:ea typeface="宋体" pitchFamily="2" charset="-122"/>
              </a:rPr>
              <a:t>；</a:t>
            </a:r>
            <a:endParaRPr lang="en-US" altLang="zh-CN" sz="2400" b="1" dirty="0" smtClean="0">
              <a:latin typeface="宋体" pitchFamily="2" charset="-122"/>
              <a:ea typeface="宋体" pitchFamily="2" charset="-122"/>
            </a:endParaRPr>
          </a:p>
          <a:p>
            <a:pPr>
              <a:lnSpc>
                <a:spcPct val="150000"/>
              </a:lnSpc>
            </a:pPr>
            <a:r>
              <a:rPr lang="en-US" altLang="zh-CN" sz="2400" b="1" dirty="0" smtClean="0">
                <a:latin typeface="宋体" pitchFamily="2" charset="-122"/>
                <a:ea typeface="宋体" pitchFamily="2" charset="-122"/>
              </a:rPr>
              <a:t>f</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试管底部不能和酒精灯的灯芯</a:t>
            </a:r>
            <a:r>
              <a:rPr lang="zh-CN" altLang="zh-CN" sz="2400" b="1" dirty="0" smtClean="0">
                <a:latin typeface="宋体" pitchFamily="2" charset="-122"/>
                <a:ea typeface="宋体" pitchFamily="2" charset="-122"/>
              </a:rPr>
              <a:t>接触</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应该用</a:t>
            </a:r>
            <a:r>
              <a:rPr lang="zh-CN" altLang="zh-CN" sz="2400" b="1" u="sng" dirty="0">
                <a:latin typeface="宋体" pitchFamily="2" charset="-122"/>
                <a:ea typeface="宋体" pitchFamily="2" charset="-122"/>
              </a:rPr>
              <a:t>　　　　</a:t>
            </a:r>
            <a:r>
              <a:rPr lang="zh-CN" altLang="zh-CN" sz="2400" b="1" dirty="0" smtClean="0">
                <a:latin typeface="宋体" pitchFamily="2" charset="-122"/>
                <a:ea typeface="宋体" pitchFamily="2" charset="-122"/>
              </a:rPr>
              <a:t>加热</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防止试管炸裂</a:t>
            </a:r>
            <a:r>
              <a:rPr lang="en-US" altLang="zh-CN" sz="2400" b="1" dirty="0" smtClean="0">
                <a:latin typeface="宋体" pitchFamily="2" charset="-122"/>
                <a:ea typeface="宋体" pitchFamily="2" charset="-122"/>
              </a:rPr>
              <a:t>)</a:t>
            </a:r>
            <a:r>
              <a:rPr lang="zh-CN" altLang="en-US" sz="2400" b="1" dirty="0" smtClean="0">
                <a:latin typeface="宋体" pitchFamily="2" charset="-122"/>
                <a:ea typeface="宋体" pitchFamily="2" charset="-122"/>
              </a:rPr>
              <a:t>；</a:t>
            </a:r>
            <a:endParaRPr lang="en-US" altLang="zh-CN" sz="2400" b="1" dirty="0" smtClean="0">
              <a:latin typeface="宋体" pitchFamily="2" charset="-122"/>
              <a:ea typeface="宋体" pitchFamily="2" charset="-122"/>
            </a:endParaRPr>
          </a:p>
          <a:p>
            <a:pPr>
              <a:lnSpc>
                <a:spcPct val="150000"/>
              </a:lnSpc>
            </a:pPr>
            <a:r>
              <a:rPr lang="en-US" altLang="zh-CN" sz="2400" b="1" dirty="0" smtClean="0">
                <a:latin typeface="宋体" pitchFamily="2" charset="-122"/>
                <a:ea typeface="宋体" pitchFamily="2" charset="-122"/>
              </a:rPr>
              <a:t>g</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烧得很热的试管不能用冷水立即冲洗</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防止试管炸裂</a:t>
            </a:r>
            <a:r>
              <a:rPr lang="en-US" altLang="zh-CN" sz="2400" b="1" dirty="0" smtClean="0">
                <a:latin typeface="宋体" pitchFamily="2" charset="-122"/>
                <a:ea typeface="宋体" pitchFamily="2" charset="-122"/>
              </a:rPr>
              <a:t>)</a:t>
            </a:r>
            <a:r>
              <a:rPr lang="zh-CN" altLang="en-US" sz="2400" b="1" dirty="0" smtClean="0">
                <a:latin typeface="宋体" pitchFamily="2" charset="-122"/>
                <a:ea typeface="宋体" pitchFamily="2" charset="-122"/>
              </a:rPr>
              <a:t>；</a:t>
            </a:r>
            <a:endParaRPr lang="en-US" altLang="zh-CN" sz="2400" b="1" dirty="0" smtClean="0">
              <a:latin typeface="宋体" pitchFamily="2" charset="-122"/>
              <a:ea typeface="宋体" pitchFamily="2" charset="-122"/>
            </a:endParaRPr>
          </a:p>
          <a:p>
            <a:pPr>
              <a:lnSpc>
                <a:spcPct val="150000"/>
              </a:lnSpc>
            </a:pPr>
            <a:r>
              <a:rPr lang="en-US" altLang="zh-CN" sz="2400" b="1" dirty="0" smtClean="0">
                <a:latin typeface="宋体" pitchFamily="2" charset="-122"/>
                <a:ea typeface="宋体" pitchFamily="2" charset="-122"/>
              </a:rPr>
              <a:t>h</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加热时试管不要对着有人的方向</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防止液体沸腾时溅出伤人</a:t>
            </a:r>
            <a:r>
              <a:rPr lang="en-US" altLang="zh-CN" sz="2400" b="1" dirty="0">
                <a:latin typeface="宋体" pitchFamily="2" charset="-122"/>
                <a:ea typeface="宋体" pitchFamily="2" charset="-122"/>
              </a:rPr>
              <a:t>)</a:t>
            </a:r>
            <a:r>
              <a:rPr lang="zh-CN" altLang="zh-CN" sz="2400" b="1" dirty="0" smtClean="0">
                <a:latin typeface="宋体" pitchFamily="2" charset="-122"/>
                <a:ea typeface="宋体" pitchFamily="2" charset="-122"/>
              </a:rPr>
              <a:t>。</a:t>
            </a:r>
            <a:endParaRPr lang="zh-CN" altLang="zh-CN" sz="2400" b="1" dirty="0">
              <a:latin typeface="宋体" pitchFamily="2" charset="-122"/>
              <a:ea typeface="宋体" pitchFamily="2" charset="-122"/>
            </a:endParaRPr>
          </a:p>
        </p:txBody>
      </p:sp>
      <p:sp>
        <p:nvSpPr>
          <p:cNvPr id="2" name="TextBox 1"/>
          <p:cNvSpPr txBox="1"/>
          <p:nvPr/>
        </p:nvSpPr>
        <p:spPr>
          <a:xfrm>
            <a:off x="4517570" y="1621971"/>
            <a:ext cx="1872343" cy="461665"/>
          </a:xfrm>
          <a:prstGeom prst="rect">
            <a:avLst/>
          </a:prstGeom>
          <a:noFill/>
        </p:spPr>
        <p:txBody>
          <a:bodyPr wrap="square" rtlCol="0">
            <a:spAutoFit/>
          </a:bodyPr>
          <a:lstStyle/>
          <a:p>
            <a:r>
              <a:rPr lang="zh-CN" altLang="en-US" sz="2400" b="1" dirty="0" smtClean="0">
                <a:solidFill>
                  <a:srgbClr val="FF0000"/>
                </a:solidFill>
                <a:latin typeface="宋体" pitchFamily="2" charset="-122"/>
                <a:ea typeface="宋体" pitchFamily="2" charset="-122"/>
              </a:rPr>
              <a:t>略向下倾斜</a:t>
            </a:r>
            <a:endParaRPr lang="zh-CN" altLang="en-US" sz="2400" b="1" dirty="0">
              <a:solidFill>
                <a:srgbClr val="FF0000"/>
              </a:solidFill>
              <a:latin typeface="宋体" pitchFamily="2" charset="-122"/>
              <a:ea typeface="宋体" pitchFamily="2" charset="-122"/>
            </a:endParaRPr>
          </a:p>
        </p:txBody>
      </p:sp>
      <p:sp>
        <p:nvSpPr>
          <p:cNvPr id="3" name="TextBox 2"/>
          <p:cNvSpPr txBox="1"/>
          <p:nvPr/>
        </p:nvSpPr>
        <p:spPr>
          <a:xfrm>
            <a:off x="7369628" y="1304494"/>
            <a:ext cx="3124201" cy="769441"/>
          </a:xfrm>
          <a:prstGeom prst="rect">
            <a:avLst/>
          </a:prstGeom>
          <a:noFill/>
        </p:spPr>
        <p:txBody>
          <a:bodyPr wrap="square" rtlCol="0">
            <a:spAutoFit/>
          </a:bodyPr>
          <a:lstStyle/>
          <a:p>
            <a:r>
              <a:rPr lang="zh-CN" altLang="zh-CN" sz="2200" b="1" dirty="0" smtClean="0">
                <a:solidFill>
                  <a:srgbClr val="FF0000"/>
                </a:solidFill>
                <a:latin typeface="宋体" pitchFamily="2" charset="-122"/>
                <a:ea typeface="宋体" pitchFamily="2" charset="-122"/>
              </a:rPr>
              <a:t>冷凝</a:t>
            </a:r>
            <a:r>
              <a:rPr lang="zh-CN" altLang="zh-CN" sz="2200" b="1" dirty="0">
                <a:solidFill>
                  <a:srgbClr val="FF0000"/>
                </a:solidFill>
                <a:latin typeface="宋体" pitchFamily="2" charset="-122"/>
                <a:ea typeface="宋体" pitchFamily="2" charset="-122"/>
              </a:rPr>
              <a:t>水回流到热</a:t>
            </a:r>
            <a:r>
              <a:rPr lang="zh-CN" altLang="zh-CN" sz="2200" b="1" dirty="0" smtClean="0">
                <a:solidFill>
                  <a:srgbClr val="FF0000"/>
                </a:solidFill>
                <a:latin typeface="宋体" pitchFamily="2" charset="-122"/>
                <a:ea typeface="宋体" pitchFamily="2" charset="-122"/>
              </a:rPr>
              <a:t>的试管</a:t>
            </a:r>
            <a:endParaRPr lang="en-US" altLang="zh-CN" sz="2200" b="1" dirty="0" smtClean="0">
              <a:solidFill>
                <a:srgbClr val="FF0000"/>
              </a:solidFill>
              <a:latin typeface="宋体" pitchFamily="2" charset="-122"/>
              <a:ea typeface="宋体" pitchFamily="2" charset="-122"/>
            </a:endParaRPr>
          </a:p>
          <a:p>
            <a:r>
              <a:rPr lang="zh-CN" altLang="zh-CN" sz="2200" b="1" dirty="0" smtClean="0">
                <a:solidFill>
                  <a:srgbClr val="FF0000"/>
                </a:solidFill>
                <a:latin typeface="宋体" pitchFamily="2" charset="-122"/>
                <a:ea typeface="宋体" pitchFamily="2" charset="-122"/>
              </a:rPr>
              <a:t>底部</a:t>
            </a:r>
            <a:r>
              <a:rPr lang="zh-CN" altLang="en-US" sz="2200" b="1" dirty="0" smtClean="0">
                <a:solidFill>
                  <a:srgbClr val="FF0000"/>
                </a:solidFill>
                <a:latin typeface="宋体" pitchFamily="2" charset="-122"/>
                <a:ea typeface="宋体" pitchFamily="2" charset="-122"/>
              </a:rPr>
              <a:t>，</a:t>
            </a:r>
            <a:r>
              <a:rPr lang="zh-CN" altLang="zh-CN" sz="2200" b="1" dirty="0" smtClean="0">
                <a:solidFill>
                  <a:srgbClr val="FF0000"/>
                </a:solidFill>
                <a:latin typeface="宋体" pitchFamily="2" charset="-122"/>
                <a:ea typeface="宋体" pitchFamily="2" charset="-122"/>
              </a:rPr>
              <a:t>使</a:t>
            </a:r>
            <a:r>
              <a:rPr lang="zh-CN" altLang="zh-CN" sz="2200" b="1" dirty="0">
                <a:solidFill>
                  <a:srgbClr val="FF0000"/>
                </a:solidFill>
                <a:latin typeface="宋体" pitchFamily="2" charset="-122"/>
                <a:ea typeface="宋体" pitchFamily="2" charset="-122"/>
              </a:rPr>
              <a:t>试管炸裂</a:t>
            </a:r>
            <a:endParaRPr lang="zh-CN" altLang="en-US" sz="2200" b="1" dirty="0">
              <a:solidFill>
                <a:srgbClr val="FF0000"/>
              </a:solidFill>
              <a:latin typeface="宋体" pitchFamily="2" charset="-122"/>
              <a:ea typeface="宋体" pitchFamily="2" charset="-122"/>
            </a:endParaRPr>
          </a:p>
        </p:txBody>
      </p:sp>
      <mc:AlternateContent xmlns:mc="http://schemas.openxmlformats.org/markup-compatibility/2006">
        <mc:Choice xmlns:a14="http://schemas.microsoft.com/office/drawing/2010/main" xmlns="" Requires="a14">
          <p:sp>
            <p:nvSpPr>
              <p:cNvPr id="4" name="TextBox 3"/>
              <p:cNvSpPr txBox="1"/>
              <p:nvPr/>
            </p:nvSpPr>
            <p:spPr>
              <a:xfrm>
                <a:off x="7032167" y="2484210"/>
                <a:ext cx="1426028" cy="670568"/>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f>
                        <m:fPr>
                          <m:ctrlPr>
                            <a:rPr lang="zh-CN" altLang="zh-CN" sz="2000" b="1" i="1" smtClean="0">
                              <a:solidFill>
                                <a:srgbClr val="FF0000"/>
                              </a:solidFill>
                              <a:latin typeface="Cambria Math"/>
                            </a:rPr>
                          </m:ctrlPr>
                        </m:fPr>
                        <m:num>
                          <m:r>
                            <a:rPr lang="en-US" altLang="zh-CN" sz="2000" b="1" i="1">
                              <a:solidFill>
                                <a:srgbClr val="FF0000"/>
                              </a:solidFill>
                              <a:latin typeface="Cambria Math"/>
                            </a:rPr>
                            <m:t>𝟏</m:t>
                          </m:r>
                        </m:num>
                        <m:den>
                          <m:r>
                            <a:rPr lang="en-US" altLang="zh-CN" sz="2000" b="1" i="1">
                              <a:solidFill>
                                <a:srgbClr val="FF0000"/>
                              </a:solidFill>
                              <a:latin typeface="Cambria Math"/>
                            </a:rPr>
                            <m:t>𝟑</m:t>
                          </m:r>
                        </m:den>
                      </m:f>
                    </m:oMath>
                  </m:oMathPara>
                </a14:m>
                <a:endParaRPr lang="zh-CN" altLang="en-US" b="1" dirty="0">
                  <a:latin typeface="Times New Roman" pitchFamily="18" charset="0"/>
                  <a:cs typeface="Times New Roman" pitchFamily="18" charset="0"/>
                </a:endParaRPr>
              </a:p>
            </p:txBody>
          </p:sp>
        </mc:Choice>
        <mc:Fallback>
          <p:sp>
            <p:nvSpPr>
              <p:cNvPr id="4" name="TextBox 3"/>
              <p:cNvSpPr txBox="1">
                <a:spLocks noRot="1" noChangeAspect="1" noMove="1" noResize="1" noEditPoints="1" noAdjustHandles="1" noChangeArrowheads="1" noChangeShapeType="1" noTextEdit="1"/>
              </p:cNvSpPr>
              <p:nvPr/>
            </p:nvSpPr>
            <p:spPr>
              <a:xfrm>
                <a:off x="7032167" y="2484210"/>
                <a:ext cx="1426028" cy="670568"/>
              </a:xfrm>
              <a:prstGeom prst="rect">
                <a:avLst/>
              </a:prstGeom>
              <a:blipFill rotWithShape="1">
                <a:blip r:embed="rId3"/>
                <a:stretch>
                  <a:fillRect/>
                </a:stretch>
              </a:blipFill>
            </p:spPr>
            <p:txBody>
              <a:bodyPr/>
              <a:lstStyle/>
              <a:p>
                <a:r>
                  <a:rPr lang="zh-CN" altLang="en-US">
                    <a:noFill/>
                  </a:rPr>
                  <a:t> </a:t>
                </a:r>
              </a:p>
            </p:txBody>
          </p:sp>
        </mc:Fallback>
      </mc:AlternateContent>
      <p:sp>
        <p:nvSpPr>
          <p:cNvPr id="5" name="TextBox 4"/>
          <p:cNvSpPr txBox="1"/>
          <p:nvPr/>
        </p:nvSpPr>
        <p:spPr>
          <a:xfrm>
            <a:off x="7064825" y="4900841"/>
            <a:ext cx="930728" cy="461665"/>
          </a:xfrm>
          <a:prstGeom prst="rect">
            <a:avLst/>
          </a:prstGeom>
          <a:noFill/>
        </p:spPr>
        <p:txBody>
          <a:bodyPr wrap="square" rtlCol="0">
            <a:spAutoFit/>
          </a:bodyPr>
          <a:lstStyle/>
          <a:p>
            <a:r>
              <a:rPr lang="zh-CN" altLang="en-US" sz="2400" b="1" dirty="0" smtClean="0">
                <a:solidFill>
                  <a:srgbClr val="FF0000"/>
                </a:solidFill>
                <a:latin typeface="宋体" pitchFamily="2" charset="-122"/>
                <a:ea typeface="宋体" pitchFamily="2" charset="-122"/>
              </a:rPr>
              <a:t>外焰</a:t>
            </a:r>
            <a:endParaRPr lang="zh-CN" altLang="en-US" sz="2400" b="1" dirty="0">
              <a:solidFill>
                <a:srgbClr val="FF0000"/>
              </a:solidFill>
              <a:latin typeface="宋体" pitchFamily="2" charset="-122"/>
              <a:ea typeface="宋体" pitchFamily="2" charset="-122"/>
            </a:endParaRPr>
          </a:p>
        </p:txBody>
      </p:sp>
    </p:spTree>
    <p:extLst>
      <p:ext uri="{BB962C8B-B14F-4D97-AF65-F5344CB8AC3E}">
        <p14:creationId xmlns:p14="http://schemas.microsoft.com/office/powerpoint/2010/main" xmlns="" val="28581861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randombar(horizont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randombar(horizontal)">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randombar(horizontal)">
                                      <p:cBhvr>
                                        <p:cTn id="2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animBg="1"/>
      <p:bldP spid="5"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4" name="TextBox 3"/>
          <p:cNvSpPr txBox="1"/>
          <p:nvPr/>
        </p:nvSpPr>
        <p:spPr>
          <a:xfrm>
            <a:off x="838201" y="1741713"/>
            <a:ext cx="10624455" cy="4247317"/>
          </a:xfrm>
          <a:prstGeom prst="rect">
            <a:avLst/>
          </a:prstGeom>
          <a:noFill/>
        </p:spPr>
        <p:txBody>
          <a:bodyPr wrap="square" rtlCol="0">
            <a:spAutoFit/>
          </a:bodyPr>
          <a:lstStyle/>
          <a:p>
            <a:pPr>
              <a:lnSpc>
                <a:spcPct val="150000"/>
              </a:lnSpc>
            </a:pPr>
            <a:r>
              <a:rPr lang="en-US" altLang="zh-CN" sz="2400" b="1" dirty="0">
                <a:latin typeface="宋体" pitchFamily="2" charset="-122"/>
                <a:ea typeface="宋体" pitchFamily="2" charset="-122"/>
              </a:rPr>
              <a:t>6.</a:t>
            </a:r>
            <a:r>
              <a:rPr lang="zh-CN" altLang="zh-CN" sz="2400" b="1" dirty="0">
                <a:latin typeface="宋体" pitchFamily="2" charset="-122"/>
                <a:ea typeface="宋体" pitchFamily="2" charset="-122"/>
              </a:rPr>
              <a:t>仪器的连接</a:t>
            </a:r>
          </a:p>
          <a:p>
            <a:pPr>
              <a:lnSpc>
                <a:spcPct val="150000"/>
              </a:lnSpc>
            </a:pPr>
            <a:r>
              <a:rPr lang="zh-CN" altLang="en-US"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1</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把</a:t>
            </a:r>
            <a:r>
              <a:rPr lang="zh-CN" altLang="zh-CN" sz="2400" b="1" dirty="0">
                <a:latin typeface="宋体" pitchFamily="2" charset="-122"/>
                <a:ea typeface="宋体" pitchFamily="2" charset="-122"/>
              </a:rPr>
              <a:t>玻璃管插入带孔</a:t>
            </a:r>
            <a:r>
              <a:rPr lang="zh-CN" altLang="zh-CN" sz="2400" b="1" dirty="0" smtClean="0">
                <a:latin typeface="宋体" pitchFamily="2" charset="-122"/>
                <a:ea typeface="宋体" pitchFamily="2" charset="-122"/>
              </a:rPr>
              <a:t>橡皮塞</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先</a:t>
            </a:r>
            <a:r>
              <a:rPr lang="zh-CN" altLang="zh-CN" sz="2400" b="1" dirty="0">
                <a:latin typeface="宋体" pitchFamily="2" charset="-122"/>
                <a:ea typeface="宋体" pitchFamily="2" charset="-122"/>
              </a:rPr>
              <a:t>把要插入塞子的玻璃管的</a:t>
            </a:r>
            <a:r>
              <a:rPr lang="zh-CN" altLang="zh-CN" sz="2400" b="1" dirty="0" smtClean="0">
                <a:latin typeface="宋体" pitchFamily="2" charset="-122"/>
                <a:ea typeface="宋体" pitchFamily="2" charset="-122"/>
              </a:rPr>
              <a:t>一端</a:t>
            </a:r>
            <a:r>
              <a:rPr lang="zh-CN" altLang="zh-CN" sz="2400" b="1" u="sng" dirty="0">
                <a:latin typeface="宋体" pitchFamily="2" charset="-122"/>
                <a:ea typeface="宋体" pitchFamily="2" charset="-122"/>
              </a:rPr>
              <a:t>　　　</a:t>
            </a:r>
            <a:r>
              <a:rPr lang="en-US" altLang="zh-CN" sz="2400" b="1" u="sng" dirty="0" smtClean="0">
                <a:latin typeface="宋体" pitchFamily="2" charset="-122"/>
                <a:ea typeface="宋体" pitchFamily="2" charset="-122"/>
              </a:rPr>
              <a:t> </a:t>
            </a:r>
            <a:r>
              <a:rPr lang="zh-CN" altLang="zh-CN" sz="2400" b="1" u="sng" dirty="0">
                <a:latin typeface="宋体" pitchFamily="2" charset="-122"/>
                <a:ea typeface="宋体" pitchFamily="2" charset="-122"/>
              </a:rPr>
              <a:t>　</a:t>
            </a:r>
            <a:r>
              <a:rPr lang="en-US" altLang="zh-CN" sz="2400" b="1" u="sng" dirty="0" smtClean="0">
                <a:latin typeface="宋体" pitchFamily="2" charset="-122"/>
                <a:ea typeface="宋体" pitchFamily="2" charset="-122"/>
              </a:rPr>
              <a:t>  </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然后</a:t>
            </a:r>
            <a:r>
              <a:rPr lang="zh-CN" altLang="zh-CN" sz="2400" b="1" dirty="0">
                <a:latin typeface="宋体" pitchFamily="2" charset="-122"/>
                <a:ea typeface="宋体" pitchFamily="2" charset="-122"/>
              </a:rPr>
              <a:t>稍稍用力</a:t>
            </a:r>
            <a:r>
              <a:rPr lang="zh-CN" altLang="zh-CN" sz="2400" b="1" dirty="0" smtClean="0">
                <a:latin typeface="宋体" pitchFamily="2" charset="-122"/>
                <a:ea typeface="宋体" pitchFamily="2" charset="-122"/>
              </a:rPr>
              <a:t>转动</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使</a:t>
            </a:r>
            <a:r>
              <a:rPr lang="zh-CN" altLang="zh-CN" sz="2400" b="1" dirty="0">
                <a:latin typeface="宋体" pitchFamily="2" charset="-122"/>
                <a:ea typeface="宋体" pitchFamily="2" charset="-122"/>
              </a:rPr>
              <a:t>它插入。</a:t>
            </a:r>
            <a:r>
              <a:rPr lang="en-US" altLang="zh-CN" sz="2400" b="1" dirty="0">
                <a:latin typeface="宋体" pitchFamily="2" charset="-122"/>
                <a:ea typeface="宋体" pitchFamily="2" charset="-122"/>
              </a:rPr>
              <a:t> </a:t>
            </a:r>
            <a:endParaRPr lang="zh-CN" altLang="zh-CN" sz="2400" b="1" dirty="0">
              <a:latin typeface="宋体" pitchFamily="2" charset="-122"/>
              <a:ea typeface="宋体" pitchFamily="2" charset="-122"/>
            </a:endParaRPr>
          </a:p>
          <a:p>
            <a:pPr>
              <a:lnSpc>
                <a:spcPct val="150000"/>
              </a:lnSpc>
            </a:pPr>
            <a:r>
              <a:rPr lang="zh-CN" altLang="en-US"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2</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连接</a:t>
            </a:r>
            <a:r>
              <a:rPr lang="zh-CN" altLang="zh-CN" sz="2400" b="1" dirty="0">
                <a:latin typeface="宋体" pitchFamily="2" charset="-122"/>
                <a:ea typeface="宋体" pitchFamily="2" charset="-122"/>
              </a:rPr>
              <a:t>玻璃管和</a:t>
            </a:r>
            <a:r>
              <a:rPr lang="zh-CN" altLang="zh-CN" sz="2400" b="1" dirty="0" smtClean="0">
                <a:latin typeface="宋体" pitchFamily="2" charset="-122"/>
                <a:ea typeface="宋体" pitchFamily="2" charset="-122"/>
              </a:rPr>
              <a:t>胶皮管</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先</a:t>
            </a:r>
            <a:r>
              <a:rPr lang="zh-CN" altLang="zh-CN" sz="2400" b="1" dirty="0">
                <a:latin typeface="宋体" pitchFamily="2" charset="-122"/>
                <a:ea typeface="宋体" pitchFamily="2" charset="-122"/>
              </a:rPr>
              <a:t>把玻璃管口用水</a:t>
            </a:r>
            <a:r>
              <a:rPr lang="zh-CN" altLang="zh-CN" sz="2400" b="1" dirty="0" smtClean="0">
                <a:latin typeface="宋体" pitchFamily="2" charset="-122"/>
                <a:ea typeface="宋体" pitchFamily="2" charset="-122"/>
              </a:rPr>
              <a:t>润湿</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然后</a:t>
            </a:r>
            <a:r>
              <a:rPr lang="zh-CN" altLang="zh-CN" sz="2400" b="1" dirty="0">
                <a:latin typeface="宋体" pitchFamily="2" charset="-122"/>
                <a:ea typeface="宋体" pitchFamily="2" charset="-122"/>
              </a:rPr>
              <a:t>稍稍用力即可把玻璃管插入胶皮管。</a:t>
            </a:r>
          </a:p>
          <a:p>
            <a:pPr>
              <a:lnSpc>
                <a:spcPct val="150000"/>
              </a:lnSpc>
            </a:pPr>
            <a:r>
              <a:rPr lang="zh-CN" altLang="en-US"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3</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在</a:t>
            </a:r>
            <a:r>
              <a:rPr lang="zh-CN" altLang="zh-CN" sz="2400" b="1" dirty="0">
                <a:latin typeface="宋体" pitchFamily="2" charset="-122"/>
                <a:ea typeface="宋体" pitchFamily="2" charset="-122"/>
              </a:rPr>
              <a:t>容器口塞</a:t>
            </a:r>
            <a:r>
              <a:rPr lang="zh-CN" altLang="zh-CN" sz="2400" b="1" dirty="0" smtClean="0">
                <a:latin typeface="宋体" pitchFamily="2" charset="-122"/>
                <a:ea typeface="宋体" pitchFamily="2" charset="-122"/>
              </a:rPr>
              <a:t>橡皮塞</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应</a:t>
            </a:r>
            <a:r>
              <a:rPr lang="zh-CN" altLang="zh-CN" sz="2400" b="1" dirty="0">
                <a:latin typeface="宋体" pitchFamily="2" charset="-122"/>
                <a:ea typeface="宋体" pitchFamily="2" charset="-122"/>
              </a:rPr>
              <a:t>把橡皮塞慢慢转动塞进容器口。切不可把容器放在桌上再使劲塞进</a:t>
            </a:r>
            <a:r>
              <a:rPr lang="zh-CN" altLang="zh-CN" sz="2400" b="1" dirty="0" smtClean="0">
                <a:latin typeface="宋体" pitchFamily="2" charset="-122"/>
                <a:ea typeface="宋体" pitchFamily="2" charset="-122"/>
              </a:rPr>
              <a:t>塞子</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以免</a:t>
            </a:r>
            <a:r>
              <a:rPr lang="en-US" altLang="zh-CN" sz="2400" b="1" dirty="0" smtClean="0">
                <a:latin typeface="宋体" pitchFamily="2" charset="-122"/>
                <a:ea typeface="宋体" pitchFamily="2" charset="-122"/>
              </a:rPr>
              <a:t> </a:t>
            </a:r>
            <a:r>
              <a:rPr lang="zh-CN" altLang="zh-CN" sz="2400" b="1" u="sng" dirty="0">
                <a:latin typeface="宋体" pitchFamily="2" charset="-122"/>
                <a:ea typeface="宋体" pitchFamily="2" charset="-122"/>
              </a:rPr>
              <a:t>　　　　　　</a:t>
            </a:r>
            <a:r>
              <a:rPr lang="zh-CN" altLang="zh-CN" sz="2400" b="1" dirty="0">
                <a:latin typeface="宋体" pitchFamily="2" charset="-122"/>
                <a:ea typeface="宋体" pitchFamily="2" charset="-122"/>
              </a:rPr>
              <a:t>。</a:t>
            </a:r>
            <a:r>
              <a:rPr lang="en-US" altLang="zh-CN" sz="2400" b="1" dirty="0">
                <a:latin typeface="宋体" pitchFamily="2" charset="-122"/>
                <a:ea typeface="宋体" pitchFamily="2" charset="-122"/>
              </a:rPr>
              <a:t> </a:t>
            </a:r>
            <a:endParaRPr lang="zh-CN" altLang="zh-CN" sz="2400" b="1" dirty="0">
              <a:latin typeface="宋体" pitchFamily="2" charset="-122"/>
              <a:ea typeface="宋体" pitchFamily="2" charset="-122"/>
            </a:endParaRPr>
          </a:p>
          <a:p>
            <a:endParaRPr lang="zh-CN" altLang="en-US" dirty="0"/>
          </a:p>
        </p:txBody>
      </p:sp>
      <p:sp>
        <p:nvSpPr>
          <p:cNvPr id="5" name="TextBox 4"/>
          <p:cNvSpPr txBox="1"/>
          <p:nvPr/>
        </p:nvSpPr>
        <p:spPr>
          <a:xfrm>
            <a:off x="9782144" y="2370852"/>
            <a:ext cx="1524000" cy="461665"/>
          </a:xfrm>
          <a:prstGeom prst="rect">
            <a:avLst/>
          </a:prstGeom>
          <a:noFill/>
        </p:spPr>
        <p:txBody>
          <a:bodyPr wrap="square" rtlCol="0">
            <a:spAutoFit/>
          </a:bodyPr>
          <a:lstStyle/>
          <a:p>
            <a:r>
              <a:rPr lang="zh-CN" altLang="en-US" sz="2400" b="1" dirty="0" smtClean="0">
                <a:solidFill>
                  <a:srgbClr val="FF0000"/>
                </a:solidFill>
                <a:latin typeface="宋体" pitchFamily="2" charset="-122"/>
                <a:ea typeface="宋体" pitchFamily="2" charset="-122"/>
              </a:rPr>
              <a:t>用水润湿</a:t>
            </a:r>
            <a:endParaRPr lang="zh-CN" altLang="en-US" sz="2400" b="1" dirty="0">
              <a:solidFill>
                <a:srgbClr val="FF0000"/>
              </a:solidFill>
              <a:latin typeface="宋体" pitchFamily="2" charset="-122"/>
              <a:ea typeface="宋体" pitchFamily="2" charset="-122"/>
            </a:endParaRPr>
          </a:p>
        </p:txBody>
      </p:sp>
      <p:sp>
        <p:nvSpPr>
          <p:cNvPr id="10" name="TextBox 9"/>
          <p:cNvSpPr txBox="1"/>
          <p:nvPr/>
        </p:nvSpPr>
        <p:spPr>
          <a:xfrm>
            <a:off x="5231917" y="5114052"/>
            <a:ext cx="1524000" cy="461665"/>
          </a:xfrm>
          <a:prstGeom prst="rect">
            <a:avLst/>
          </a:prstGeom>
          <a:noFill/>
        </p:spPr>
        <p:txBody>
          <a:bodyPr wrap="square" rtlCol="0">
            <a:spAutoFit/>
          </a:bodyPr>
          <a:lstStyle/>
          <a:p>
            <a:r>
              <a:rPr lang="zh-CN" altLang="en-US" sz="2400" b="1" dirty="0" smtClean="0">
                <a:solidFill>
                  <a:srgbClr val="FF0000"/>
                </a:solidFill>
                <a:latin typeface="宋体" pitchFamily="2" charset="-122"/>
                <a:ea typeface="宋体" pitchFamily="2" charset="-122"/>
              </a:rPr>
              <a:t>压破容器</a:t>
            </a:r>
            <a:endParaRPr lang="zh-CN" altLang="en-US" sz="2400" b="1" dirty="0">
              <a:solidFill>
                <a:srgbClr val="FF0000"/>
              </a:solidFill>
              <a:latin typeface="宋体" pitchFamily="2" charset="-122"/>
              <a:ea typeface="宋体" pitchFamily="2" charset="-122"/>
            </a:endParaRPr>
          </a:p>
        </p:txBody>
      </p:sp>
    </p:spTree>
    <p:extLst>
      <p:ext uri="{BB962C8B-B14F-4D97-AF65-F5344CB8AC3E}">
        <p14:creationId xmlns:p14="http://schemas.microsoft.com/office/powerpoint/2010/main" xmlns="" val="14264813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randombar(horizontal)">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0"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2" name="表格 1"/>
          <p:cNvGraphicFramePr>
            <a:graphicFrameLocks noGrp="1"/>
          </p:cNvGraphicFramePr>
          <p:nvPr>
            <p:extLst>
              <p:ext uri="{D42A27DB-BD31-4B8C-83A1-F6EECF244321}">
                <p14:modId xmlns:p14="http://schemas.microsoft.com/office/powerpoint/2010/main" xmlns="" val="1133951696"/>
              </p:ext>
            </p:extLst>
          </p:nvPr>
        </p:nvGraphicFramePr>
        <p:xfrm>
          <a:off x="651690" y="1983124"/>
          <a:ext cx="11104881" cy="4623144"/>
        </p:xfrm>
        <a:graphic>
          <a:graphicData uri="http://schemas.openxmlformats.org/drawingml/2006/table">
            <a:tbl>
              <a:tblPr firstRow="1" bandRow="1">
                <a:tableStyleId>{5940675A-B579-460E-94D1-54222C63F5DA}</a:tableStyleId>
              </a:tblPr>
              <a:tblGrid>
                <a:gridCol w="2156821"/>
                <a:gridCol w="4680857"/>
                <a:gridCol w="4267203"/>
              </a:tblGrid>
              <a:tr h="387907">
                <a:tc>
                  <a:txBody>
                    <a:bodyPr/>
                    <a:lstStyle/>
                    <a:p>
                      <a:pPr algn="ctr">
                        <a:lnSpc>
                          <a:spcPct val="150000"/>
                        </a:lnSpc>
                      </a:pPr>
                      <a:r>
                        <a:rPr lang="zh-CN" altLang="en-US" sz="2000" b="1" dirty="0" smtClean="0">
                          <a:latin typeface="宋体" pitchFamily="2" charset="-122"/>
                          <a:ea typeface="宋体" pitchFamily="2" charset="-122"/>
                        </a:rPr>
                        <a:t>装置</a:t>
                      </a:r>
                      <a:endParaRPr lang="zh-CN" altLang="en-US" sz="2000" b="1" dirty="0">
                        <a:latin typeface="宋体" pitchFamily="2" charset="-122"/>
                        <a:ea typeface="宋体" pitchFamily="2" charset="-122"/>
                      </a:endParaRPr>
                    </a:p>
                  </a:txBody>
                  <a:tcPr>
                    <a:lnR w="12700" cap="flat" cmpd="sng" algn="ctr">
                      <a:solidFill>
                        <a:schemeClr val="tx1"/>
                      </a:solidFill>
                      <a:prstDash val="solid"/>
                      <a:round/>
                      <a:headEnd type="none" w="med" len="med"/>
                      <a:tailEnd type="none" w="med" len="med"/>
                    </a:lnR>
                    <a:solidFill>
                      <a:srgbClr val="01B0F0"/>
                    </a:solidFill>
                  </a:tcPr>
                </a:tc>
                <a:tc>
                  <a:txBody>
                    <a:bodyPr/>
                    <a:lstStyle/>
                    <a:p>
                      <a:pPr algn="ctr">
                        <a:lnSpc>
                          <a:spcPct val="150000"/>
                        </a:lnSpc>
                      </a:pPr>
                      <a:r>
                        <a:rPr lang="zh-CN" altLang="en-US" sz="2000" b="1" dirty="0" smtClean="0">
                          <a:latin typeface="黑体" pitchFamily="49" charset="-122"/>
                          <a:ea typeface="黑体" pitchFamily="49" charset="-122"/>
                        </a:rPr>
                        <a:t>方法</a:t>
                      </a:r>
                      <a:endParaRPr lang="zh-CN" altLang="en-US" sz="2000" b="1" dirty="0">
                        <a:latin typeface="黑体" pitchFamily="49" charset="-122"/>
                        <a:ea typeface="黑体" pitchFamily="49" charset="-122"/>
                      </a:endParaRPr>
                    </a:p>
                  </a:txBody>
                  <a:tcPr>
                    <a:lnL w="12700" cap="flat" cmpd="sng" algn="ctr">
                      <a:solidFill>
                        <a:schemeClr val="tx1"/>
                      </a:solidFill>
                      <a:prstDash val="solid"/>
                      <a:round/>
                      <a:headEnd type="none" w="med" len="med"/>
                      <a:tailEnd type="none" w="med" len="med"/>
                    </a:lnL>
                    <a:solidFill>
                      <a:srgbClr val="01B0F0"/>
                    </a:solidFill>
                  </a:tcPr>
                </a:tc>
                <a:tc>
                  <a:txBody>
                    <a:bodyPr/>
                    <a:lstStyle/>
                    <a:p>
                      <a:pPr algn="ctr">
                        <a:lnSpc>
                          <a:spcPct val="150000"/>
                        </a:lnSpc>
                      </a:pPr>
                      <a:r>
                        <a:rPr lang="zh-CN" altLang="en-US" sz="2000" b="1" dirty="0" smtClean="0">
                          <a:latin typeface="黑体" pitchFamily="49" charset="-122"/>
                          <a:ea typeface="黑体" pitchFamily="49" charset="-122"/>
                        </a:rPr>
                        <a:t>注意事项</a:t>
                      </a:r>
                      <a:endParaRPr lang="zh-CN" altLang="en-US" sz="2000" b="1" dirty="0">
                        <a:latin typeface="黑体" pitchFamily="49" charset="-122"/>
                        <a:ea typeface="黑体" pitchFamily="49" charset="-122"/>
                      </a:endParaRPr>
                    </a:p>
                  </a:txBody>
                  <a:tcPr>
                    <a:solidFill>
                      <a:srgbClr val="01B0F0"/>
                    </a:solidFill>
                  </a:tcPr>
                </a:tc>
              </a:tr>
              <a:tr h="1637465">
                <a:tc>
                  <a:txBody>
                    <a:bodyPr/>
                    <a:lstStyle/>
                    <a:p>
                      <a:pPr algn="ctr">
                        <a:lnSpc>
                          <a:spcPct val="150000"/>
                        </a:lnSpc>
                      </a:pPr>
                      <a:endParaRPr lang="en-US" altLang="zh-CN" sz="2400" b="1" dirty="0" smtClean="0">
                        <a:latin typeface="宋体" pitchFamily="2" charset="-122"/>
                        <a:ea typeface="宋体" pitchFamily="2" charset="-122"/>
                      </a:endParaRPr>
                    </a:p>
                    <a:p>
                      <a:pPr algn="ctr">
                        <a:lnSpc>
                          <a:spcPct val="150000"/>
                        </a:lnSpc>
                      </a:pPr>
                      <a:endParaRPr lang="en-US" altLang="zh-CN" sz="2400" b="1" dirty="0" smtClean="0">
                        <a:latin typeface="宋体" pitchFamily="2" charset="-122"/>
                        <a:ea typeface="宋体" pitchFamily="2" charset="-122"/>
                      </a:endParaRPr>
                    </a:p>
                    <a:p>
                      <a:pPr algn="ctr">
                        <a:lnSpc>
                          <a:spcPct val="150000"/>
                        </a:lnSpc>
                      </a:pPr>
                      <a:endParaRPr lang="en-US" altLang="zh-CN" sz="2400" b="1" dirty="0" smtClean="0">
                        <a:latin typeface="宋体" pitchFamily="2" charset="-122"/>
                        <a:ea typeface="宋体" pitchFamily="2" charset="-122"/>
                      </a:endParaRPr>
                    </a:p>
                  </a:txBody>
                  <a:tcPr anchor="ct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a:txBody>
                    <a:bodyPr/>
                    <a:lstStyle/>
                    <a:p>
                      <a:pPr algn="ctr">
                        <a:lnSpc>
                          <a:spcPct val="150000"/>
                        </a:lnSpc>
                        <a:spcAft>
                          <a:spcPts val="0"/>
                        </a:spcAft>
                      </a:pPr>
                      <a:r>
                        <a:rPr lang="zh-CN" sz="2000" b="1" dirty="0">
                          <a:solidFill>
                            <a:srgbClr val="000000"/>
                          </a:solidFill>
                          <a:effectLst/>
                          <a:latin typeface="宋体" pitchFamily="2" charset="-122"/>
                          <a:ea typeface="宋体" pitchFamily="2" charset="-122"/>
                          <a:cs typeface="Times New Roman"/>
                        </a:rPr>
                        <a:t>将导管末端浸入水</a:t>
                      </a:r>
                      <a:r>
                        <a:rPr lang="zh-CN" sz="2000" b="1" dirty="0" smtClean="0">
                          <a:solidFill>
                            <a:srgbClr val="000000"/>
                          </a:solidFill>
                          <a:effectLst/>
                          <a:latin typeface="宋体" pitchFamily="2" charset="-122"/>
                          <a:ea typeface="宋体" pitchFamily="2" charset="-122"/>
                          <a:cs typeface="Times New Roman"/>
                        </a:rPr>
                        <a:t>中</a:t>
                      </a:r>
                      <a:r>
                        <a:rPr lang="zh-CN" altLang="en-US" sz="2000" b="1" dirty="0" smtClean="0">
                          <a:solidFill>
                            <a:srgbClr val="000000"/>
                          </a:solidFill>
                          <a:effectLst/>
                          <a:latin typeface="宋体" pitchFamily="2" charset="-122"/>
                          <a:ea typeface="宋体" pitchFamily="2" charset="-122"/>
                          <a:cs typeface="Times New Roman"/>
                        </a:rPr>
                        <a:t>，</a:t>
                      </a:r>
                      <a:r>
                        <a:rPr lang="zh-CN" sz="2000" b="1" dirty="0" smtClean="0">
                          <a:solidFill>
                            <a:srgbClr val="000000"/>
                          </a:solidFill>
                          <a:effectLst/>
                          <a:latin typeface="宋体" pitchFamily="2" charset="-122"/>
                          <a:ea typeface="宋体" pitchFamily="2" charset="-122"/>
                          <a:cs typeface="Times New Roman"/>
                        </a:rPr>
                        <a:t>用</a:t>
                      </a:r>
                      <a:r>
                        <a:rPr lang="zh-CN" sz="2000" b="1" dirty="0">
                          <a:solidFill>
                            <a:srgbClr val="000000"/>
                          </a:solidFill>
                          <a:effectLst/>
                          <a:latin typeface="宋体" pitchFamily="2" charset="-122"/>
                          <a:ea typeface="宋体" pitchFamily="2" charset="-122"/>
                          <a:cs typeface="Times New Roman"/>
                        </a:rPr>
                        <a:t>手握住试管</a:t>
                      </a:r>
                      <a:r>
                        <a:rPr lang="zh-CN" sz="2000" b="1" dirty="0" smtClean="0">
                          <a:solidFill>
                            <a:srgbClr val="000000"/>
                          </a:solidFill>
                          <a:effectLst/>
                          <a:latin typeface="宋体" pitchFamily="2" charset="-122"/>
                          <a:ea typeface="宋体" pitchFamily="2" charset="-122"/>
                          <a:cs typeface="Times New Roman"/>
                        </a:rPr>
                        <a:t>外壁</a:t>
                      </a:r>
                      <a:r>
                        <a:rPr lang="zh-CN" altLang="en-US" sz="2000" b="1" dirty="0" smtClean="0">
                          <a:solidFill>
                            <a:srgbClr val="000000"/>
                          </a:solidFill>
                          <a:effectLst/>
                          <a:latin typeface="宋体" pitchFamily="2" charset="-122"/>
                          <a:ea typeface="宋体" pitchFamily="2" charset="-122"/>
                          <a:cs typeface="Times New Roman"/>
                        </a:rPr>
                        <a:t>，</a:t>
                      </a:r>
                      <a:r>
                        <a:rPr lang="zh-CN" sz="2000" b="1" dirty="0" smtClean="0">
                          <a:solidFill>
                            <a:srgbClr val="000000"/>
                          </a:solidFill>
                          <a:effectLst/>
                          <a:latin typeface="宋体" pitchFamily="2" charset="-122"/>
                          <a:ea typeface="宋体" pitchFamily="2" charset="-122"/>
                          <a:cs typeface="Times New Roman"/>
                        </a:rPr>
                        <a:t>若导管末端有</a:t>
                      </a:r>
                      <a:r>
                        <a:rPr lang="zh-CN" sz="2000" b="1" u="sng" dirty="0">
                          <a:solidFill>
                            <a:srgbClr val="000000"/>
                          </a:solidFill>
                          <a:effectLst/>
                          <a:uFill>
                            <a:solidFill>
                              <a:srgbClr val="000000"/>
                            </a:solidFill>
                          </a:uFill>
                          <a:latin typeface="宋体" pitchFamily="2" charset="-122"/>
                          <a:ea typeface="宋体" pitchFamily="2" charset="-122"/>
                          <a:cs typeface="Times New Roman"/>
                        </a:rPr>
                        <a:t>　　</a:t>
                      </a:r>
                      <a:r>
                        <a:rPr lang="en-US" altLang="zh-CN" sz="2000" b="1" u="sng" dirty="0" smtClean="0">
                          <a:solidFill>
                            <a:srgbClr val="000000"/>
                          </a:solidFill>
                          <a:effectLst/>
                          <a:uFill>
                            <a:solidFill>
                              <a:srgbClr val="000000"/>
                            </a:solidFill>
                          </a:uFill>
                          <a:latin typeface="宋体" pitchFamily="2" charset="-122"/>
                          <a:ea typeface="宋体" pitchFamily="2" charset="-122"/>
                          <a:cs typeface="Times New Roman"/>
                        </a:rPr>
                        <a:t>     </a:t>
                      </a:r>
                      <a:r>
                        <a:rPr lang="zh-CN" sz="2000" b="1" u="sng" dirty="0">
                          <a:solidFill>
                            <a:srgbClr val="000000"/>
                          </a:solidFill>
                          <a:effectLst/>
                          <a:uFill>
                            <a:solidFill>
                              <a:srgbClr val="000000"/>
                            </a:solidFill>
                          </a:uFill>
                          <a:latin typeface="宋体" pitchFamily="2" charset="-122"/>
                          <a:ea typeface="宋体" pitchFamily="2" charset="-122"/>
                          <a:cs typeface="Times New Roman"/>
                        </a:rPr>
                        <a:t>　　</a:t>
                      </a:r>
                      <a:r>
                        <a:rPr lang="zh-CN" altLang="en-US" sz="2000" b="1" dirty="0" smtClean="0">
                          <a:solidFill>
                            <a:srgbClr val="000000"/>
                          </a:solidFill>
                          <a:effectLst/>
                          <a:latin typeface="宋体" pitchFamily="2" charset="-122"/>
                          <a:ea typeface="宋体" pitchFamily="2" charset="-122"/>
                          <a:cs typeface="Times New Roman"/>
                        </a:rPr>
                        <a:t>，</a:t>
                      </a:r>
                      <a:endParaRPr lang="en-US" altLang="zh-CN" sz="2000" b="1" dirty="0" smtClean="0">
                        <a:solidFill>
                          <a:srgbClr val="000000"/>
                        </a:solidFill>
                        <a:effectLst/>
                        <a:latin typeface="宋体" pitchFamily="2" charset="-122"/>
                        <a:ea typeface="宋体" pitchFamily="2" charset="-122"/>
                        <a:cs typeface="Times New Roman"/>
                      </a:endParaRPr>
                    </a:p>
                    <a:p>
                      <a:pPr algn="ctr">
                        <a:lnSpc>
                          <a:spcPct val="150000"/>
                        </a:lnSpc>
                        <a:spcAft>
                          <a:spcPts val="0"/>
                        </a:spcAft>
                      </a:pPr>
                      <a:r>
                        <a:rPr lang="zh-CN" sz="2000" b="1" dirty="0" smtClean="0">
                          <a:solidFill>
                            <a:srgbClr val="000000"/>
                          </a:solidFill>
                          <a:effectLst/>
                          <a:latin typeface="宋体" pitchFamily="2" charset="-122"/>
                          <a:ea typeface="宋体" pitchFamily="2" charset="-122"/>
                          <a:cs typeface="Times New Roman"/>
                        </a:rPr>
                        <a:t>说明装置气密性</a:t>
                      </a:r>
                      <a:r>
                        <a:rPr lang="zh-CN" sz="2000" b="1" dirty="0">
                          <a:solidFill>
                            <a:srgbClr val="000000"/>
                          </a:solidFill>
                          <a:effectLst/>
                          <a:latin typeface="宋体" pitchFamily="2" charset="-122"/>
                          <a:ea typeface="宋体" pitchFamily="2" charset="-122"/>
                          <a:cs typeface="Times New Roman"/>
                        </a:rPr>
                        <a:t>良好</a:t>
                      </a:r>
                      <a:r>
                        <a:rPr lang="en-US" sz="2000" b="1" dirty="0">
                          <a:solidFill>
                            <a:srgbClr val="000000"/>
                          </a:solidFill>
                          <a:effectLst/>
                          <a:latin typeface="宋体" pitchFamily="2" charset="-122"/>
                          <a:ea typeface="宋体" pitchFamily="2" charset="-122"/>
                          <a:cs typeface="Times New Roman"/>
                        </a:rPr>
                        <a:t> </a:t>
                      </a:r>
                      <a:endParaRPr lang="zh-CN" sz="2000" b="1" dirty="0">
                        <a:solidFill>
                          <a:srgbClr val="000000"/>
                        </a:solidFill>
                        <a:effectLst/>
                        <a:latin typeface="宋体" pitchFamily="2" charset="-122"/>
                        <a:ea typeface="宋体" pitchFamily="2" charset="-122"/>
                        <a:cs typeface="Times New Roman"/>
                      </a:endParaRPr>
                    </a:p>
                  </a:txBody>
                  <a:tcPr marL="66675" marR="66675" marT="0" marB="0" anchor="ct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tcPr>
                </a:tc>
                <a:tc>
                  <a:txBody>
                    <a:bodyPr/>
                    <a:lstStyle/>
                    <a:p>
                      <a:pPr algn="ctr">
                        <a:lnSpc>
                          <a:spcPct val="150000"/>
                        </a:lnSpc>
                        <a:spcAft>
                          <a:spcPts val="0"/>
                        </a:spcAft>
                      </a:pPr>
                      <a:r>
                        <a:rPr lang="zh-CN" sz="2000" b="1" dirty="0">
                          <a:solidFill>
                            <a:srgbClr val="000000"/>
                          </a:solidFill>
                          <a:effectLst/>
                          <a:latin typeface="宋体" pitchFamily="2" charset="-122"/>
                          <a:ea typeface="宋体" pitchFamily="2" charset="-122"/>
                          <a:cs typeface="Times New Roman"/>
                        </a:rPr>
                        <a:t>若实验现象不明显</a:t>
                      </a:r>
                      <a:r>
                        <a:rPr lang="en-US" sz="2000" b="1" dirty="0" smtClean="0">
                          <a:solidFill>
                            <a:srgbClr val="000000"/>
                          </a:solidFill>
                          <a:effectLst/>
                          <a:latin typeface="宋体" pitchFamily="2" charset="-122"/>
                          <a:ea typeface="宋体" pitchFamily="2" charset="-122"/>
                          <a:cs typeface="Times New Roman"/>
                        </a:rPr>
                        <a:t>,</a:t>
                      </a:r>
                    </a:p>
                    <a:p>
                      <a:pPr algn="ctr">
                        <a:lnSpc>
                          <a:spcPct val="150000"/>
                        </a:lnSpc>
                        <a:spcAft>
                          <a:spcPts val="0"/>
                        </a:spcAft>
                      </a:pPr>
                      <a:r>
                        <a:rPr lang="zh-CN" sz="2000" b="1" dirty="0" smtClean="0">
                          <a:solidFill>
                            <a:srgbClr val="000000"/>
                          </a:solidFill>
                          <a:effectLst/>
                          <a:latin typeface="宋体" pitchFamily="2" charset="-122"/>
                          <a:ea typeface="宋体" pitchFamily="2" charset="-122"/>
                          <a:cs typeface="Times New Roman"/>
                        </a:rPr>
                        <a:t>可以</a:t>
                      </a:r>
                      <a:r>
                        <a:rPr lang="zh-CN" sz="2000" b="1" dirty="0">
                          <a:solidFill>
                            <a:srgbClr val="000000"/>
                          </a:solidFill>
                          <a:effectLst/>
                          <a:latin typeface="宋体" pitchFamily="2" charset="-122"/>
                          <a:ea typeface="宋体" pitchFamily="2" charset="-122"/>
                          <a:cs typeface="Times New Roman"/>
                        </a:rPr>
                        <a:t>用热毛巾裹住试管辅助加热</a:t>
                      </a:r>
                    </a:p>
                  </a:txBody>
                  <a:tcPr marL="66675" marR="66675" marT="0" marB="0" anchor="ctr">
                    <a:lnB w="12700" cap="flat" cmpd="sng" algn="ctr">
                      <a:solidFill>
                        <a:schemeClr val="tx1"/>
                      </a:solidFill>
                      <a:prstDash val="solid"/>
                      <a:round/>
                      <a:headEnd type="none" w="med" len="med"/>
                      <a:tailEnd type="none" w="med" len="med"/>
                    </a:lnB>
                  </a:tcPr>
                </a:tc>
              </a:tr>
              <a:tr h="2337144">
                <a:tc>
                  <a:txBody>
                    <a:bodyPr/>
                    <a:lstStyle/>
                    <a:p>
                      <a:pPr algn="ctr">
                        <a:lnSpc>
                          <a:spcPct val="150000"/>
                        </a:lnSpc>
                      </a:pPr>
                      <a:endParaRPr lang="en-US" altLang="zh-CN" sz="2400" b="1" dirty="0" smtClean="0">
                        <a:latin typeface="宋体" pitchFamily="2" charset="-122"/>
                        <a:ea typeface="宋体" pitchFamily="2" charset="-122"/>
                      </a:endParaRPr>
                    </a:p>
                    <a:p>
                      <a:pPr algn="ctr">
                        <a:lnSpc>
                          <a:spcPct val="150000"/>
                        </a:lnSpc>
                      </a:pPr>
                      <a:endParaRPr lang="en-US" altLang="zh-CN" sz="2400" b="1" dirty="0" smtClean="0">
                        <a:latin typeface="宋体" pitchFamily="2" charset="-122"/>
                        <a:ea typeface="宋体" pitchFamily="2" charset="-122"/>
                      </a:endParaRPr>
                    </a:p>
                    <a:p>
                      <a:pPr algn="ctr">
                        <a:lnSpc>
                          <a:spcPct val="150000"/>
                        </a:lnSpc>
                      </a:pPr>
                      <a:endParaRPr lang="en-US" altLang="zh-CN" sz="2400" b="1" dirty="0" smtClean="0">
                        <a:latin typeface="宋体" pitchFamily="2" charset="-122"/>
                        <a:ea typeface="宋体" pitchFamily="2" charset="-122"/>
                      </a:endParaRPr>
                    </a:p>
                  </a:txBody>
                  <a:tcPr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c>
                  <a:txBody>
                    <a:bodyPr/>
                    <a:lstStyle/>
                    <a:p>
                      <a:pPr algn="ctr">
                        <a:lnSpc>
                          <a:spcPct val="150000"/>
                        </a:lnSpc>
                        <a:spcAft>
                          <a:spcPts val="0"/>
                        </a:spcAft>
                      </a:pPr>
                      <a:r>
                        <a:rPr lang="zh-CN" sz="2000" b="1" dirty="0">
                          <a:solidFill>
                            <a:srgbClr val="000000"/>
                          </a:solidFill>
                          <a:effectLst/>
                          <a:latin typeface="宋体" pitchFamily="2" charset="-122"/>
                          <a:ea typeface="宋体" pitchFamily="2" charset="-122"/>
                          <a:cs typeface="Times New Roman"/>
                        </a:rPr>
                        <a:t>夹紧弹簧夹</a:t>
                      </a:r>
                      <a:r>
                        <a:rPr lang="en-US" sz="2000" b="1" dirty="0">
                          <a:solidFill>
                            <a:srgbClr val="000000"/>
                          </a:solidFill>
                          <a:effectLst/>
                          <a:latin typeface="宋体" pitchFamily="2" charset="-122"/>
                          <a:ea typeface="宋体" pitchFamily="2" charset="-122"/>
                          <a:cs typeface="Times New Roman"/>
                        </a:rPr>
                        <a:t>,</a:t>
                      </a:r>
                      <a:r>
                        <a:rPr lang="zh-CN" sz="2000" b="1" dirty="0">
                          <a:solidFill>
                            <a:srgbClr val="000000"/>
                          </a:solidFill>
                          <a:effectLst/>
                          <a:latin typeface="宋体" pitchFamily="2" charset="-122"/>
                          <a:ea typeface="宋体" pitchFamily="2" charset="-122"/>
                          <a:cs typeface="Times New Roman"/>
                        </a:rPr>
                        <a:t>向长颈漏斗中注入水</a:t>
                      </a:r>
                      <a:r>
                        <a:rPr lang="en-US" sz="2000" b="1" dirty="0" smtClean="0">
                          <a:solidFill>
                            <a:srgbClr val="000000"/>
                          </a:solidFill>
                          <a:effectLst/>
                          <a:latin typeface="宋体" pitchFamily="2" charset="-122"/>
                          <a:ea typeface="宋体" pitchFamily="2" charset="-122"/>
                          <a:cs typeface="Times New Roman"/>
                        </a:rPr>
                        <a:t>,</a:t>
                      </a:r>
                    </a:p>
                    <a:p>
                      <a:pPr algn="ctr">
                        <a:lnSpc>
                          <a:spcPct val="150000"/>
                        </a:lnSpc>
                        <a:spcAft>
                          <a:spcPts val="0"/>
                        </a:spcAft>
                      </a:pPr>
                      <a:r>
                        <a:rPr lang="zh-CN" sz="2000" b="1" dirty="0" smtClean="0">
                          <a:solidFill>
                            <a:srgbClr val="000000"/>
                          </a:solidFill>
                          <a:effectLst/>
                          <a:latin typeface="宋体" pitchFamily="2" charset="-122"/>
                          <a:ea typeface="宋体" pitchFamily="2" charset="-122"/>
                          <a:cs typeface="Times New Roman"/>
                        </a:rPr>
                        <a:t>使</a:t>
                      </a:r>
                      <a:r>
                        <a:rPr lang="zh-CN" sz="2000" b="1" dirty="0">
                          <a:solidFill>
                            <a:srgbClr val="000000"/>
                          </a:solidFill>
                          <a:effectLst/>
                          <a:latin typeface="宋体" pitchFamily="2" charset="-122"/>
                          <a:ea typeface="宋体" pitchFamily="2" charset="-122"/>
                          <a:cs typeface="Times New Roman"/>
                        </a:rPr>
                        <a:t>长颈漏斗下端形成一段水柱</a:t>
                      </a:r>
                      <a:r>
                        <a:rPr lang="en-US" sz="2000" b="1" dirty="0" smtClean="0">
                          <a:solidFill>
                            <a:srgbClr val="000000"/>
                          </a:solidFill>
                          <a:effectLst/>
                          <a:latin typeface="宋体" pitchFamily="2" charset="-122"/>
                          <a:ea typeface="宋体" pitchFamily="2" charset="-122"/>
                          <a:cs typeface="Times New Roman"/>
                        </a:rPr>
                        <a:t>,</a:t>
                      </a:r>
                    </a:p>
                    <a:p>
                      <a:pPr algn="ctr">
                        <a:lnSpc>
                          <a:spcPct val="150000"/>
                        </a:lnSpc>
                        <a:spcAft>
                          <a:spcPts val="0"/>
                        </a:spcAft>
                      </a:pPr>
                      <a:r>
                        <a:rPr lang="zh-CN" sz="2000" b="1" dirty="0" smtClean="0">
                          <a:solidFill>
                            <a:srgbClr val="000000"/>
                          </a:solidFill>
                          <a:effectLst/>
                          <a:latin typeface="宋体" pitchFamily="2" charset="-122"/>
                          <a:ea typeface="宋体" pitchFamily="2" charset="-122"/>
                          <a:cs typeface="Times New Roman"/>
                        </a:rPr>
                        <a:t>若</a:t>
                      </a:r>
                      <a:r>
                        <a:rPr lang="zh-CN" sz="2000" b="1" dirty="0">
                          <a:solidFill>
                            <a:srgbClr val="000000"/>
                          </a:solidFill>
                          <a:effectLst/>
                          <a:latin typeface="宋体" pitchFamily="2" charset="-122"/>
                          <a:ea typeface="宋体" pitchFamily="2" charset="-122"/>
                          <a:cs typeface="Times New Roman"/>
                        </a:rPr>
                        <a:t>水柱长</a:t>
                      </a:r>
                      <a:r>
                        <a:rPr lang="zh-CN" sz="2000" b="1" dirty="0" smtClean="0">
                          <a:solidFill>
                            <a:srgbClr val="000000"/>
                          </a:solidFill>
                          <a:effectLst/>
                          <a:latin typeface="宋体" pitchFamily="2" charset="-122"/>
                          <a:ea typeface="宋体" pitchFamily="2" charset="-122"/>
                          <a:cs typeface="Times New Roman"/>
                        </a:rPr>
                        <a:t>时间</a:t>
                      </a:r>
                      <a:r>
                        <a:rPr lang="zh-CN" sz="2000" b="1" u="sng" dirty="0">
                          <a:solidFill>
                            <a:srgbClr val="000000"/>
                          </a:solidFill>
                          <a:effectLst/>
                          <a:uFill>
                            <a:solidFill>
                              <a:srgbClr val="000000"/>
                            </a:solidFill>
                          </a:uFill>
                          <a:latin typeface="宋体" pitchFamily="2" charset="-122"/>
                          <a:ea typeface="宋体" pitchFamily="2" charset="-122"/>
                          <a:cs typeface="Times New Roman"/>
                        </a:rPr>
                        <a:t>　　　</a:t>
                      </a:r>
                      <a:r>
                        <a:rPr lang="en-US" altLang="zh-CN" sz="2000" b="1" u="sng" dirty="0" smtClean="0">
                          <a:solidFill>
                            <a:srgbClr val="000000"/>
                          </a:solidFill>
                          <a:effectLst/>
                          <a:uFill>
                            <a:solidFill>
                              <a:srgbClr val="000000"/>
                            </a:solidFill>
                          </a:uFill>
                          <a:latin typeface="宋体" pitchFamily="2" charset="-122"/>
                          <a:ea typeface="宋体" pitchFamily="2" charset="-122"/>
                          <a:cs typeface="Times New Roman"/>
                        </a:rPr>
                        <a:t>   </a:t>
                      </a:r>
                      <a:r>
                        <a:rPr lang="zh-CN" sz="2000" b="1" u="sng" dirty="0">
                          <a:solidFill>
                            <a:srgbClr val="000000"/>
                          </a:solidFill>
                          <a:effectLst/>
                          <a:uFill>
                            <a:solidFill>
                              <a:srgbClr val="000000"/>
                            </a:solidFill>
                          </a:uFill>
                          <a:latin typeface="宋体" pitchFamily="2" charset="-122"/>
                          <a:ea typeface="宋体" pitchFamily="2" charset="-122"/>
                          <a:cs typeface="Times New Roman"/>
                        </a:rPr>
                        <a:t>　　</a:t>
                      </a:r>
                      <a:r>
                        <a:rPr lang="en-US" sz="2000" b="1" dirty="0" smtClean="0">
                          <a:solidFill>
                            <a:srgbClr val="000000"/>
                          </a:solidFill>
                          <a:effectLst/>
                          <a:latin typeface="宋体" pitchFamily="2" charset="-122"/>
                          <a:ea typeface="宋体" pitchFamily="2" charset="-122"/>
                          <a:cs typeface="Times New Roman"/>
                        </a:rPr>
                        <a:t>,</a:t>
                      </a:r>
                    </a:p>
                    <a:p>
                      <a:pPr algn="ctr">
                        <a:lnSpc>
                          <a:spcPct val="150000"/>
                        </a:lnSpc>
                        <a:spcAft>
                          <a:spcPts val="0"/>
                        </a:spcAft>
                      </a:pPr>
                      <a:r>
                        <a:rPr lang="zh-CN" sz="2000" b="1" dirty="0" smtClean="0">
                          <a:solidFill>
                            <a:srgbClr val="000000"/>
                          </a:solidFill>
                          <a:effectLst/>
                          <a:latin typeface="宋体" pitchFamily="2" charset="-122"/>
                          <a:ea typeface="宋体" pitchFamily="2" charset="-122"/>
                          <a:cs typeface="Times New Roman"/>
                        </a:rPr>
                        <a:t>则</a:t>
                      </a:r>
                      <a:r>
                        <a:rPr lang="zh-CN" sz="2000" b="1" dirty="0">
                          <a:solidFill>
                            <a:srgbClr val="000000"/>
                          </a:solidFill>
                          <a:effectLst/>
                          <a:latin typeface="宋体" pitchFamily="2" charset="-122"/>
                          <a:ea typeface="宋体" pitchFamily="2" charset="-122"/>
                          <a:cs typeface="Times New Roman"/>
                        </a:rPr>
                        <a:t>装置气密性良好</a:t>
                      </a:r>
                      <a:r>
                        <a:rPr lang="en-US" sz="2000" b="1" dirty="0">
                          <a:solidFill>
                            <a:srgbClr val="000000"/>
                          </a:solidFill>
                          <a:effectLst/>
                          <a:latin typeface="宋体" pitchFamily="2" charset="-122"/>
                          <a:ea typeface="宋体" pitchFamily="2" charset="-122"/>
                          <a:cs typeface="Times New Roman"/>
                        </a:rPr>
                        <a:t> </a:t>
                      </a:r>
                      <a:endParaRPr lang="zh-CN" sz="2000" b="1" dirty="0">
                        <a:solidFill>
                          <a:srgbClr val="000000"/>
                        </a:solidFill>
                        <a:effectLst/>
                        <a:latin typeface="宋体" pitchFamily="2" charset="-122"/>
                        <a:ea typeface="宋体" pitchFamily="2" charset="-122"/>
                        <a:cs typeface="Times New Roman"/>
                      </a:endParaRPr>
                    </a:p>
                  </a:txBody>
                  <a:tcPr marL="66675" marR="66675" marT="0" marB="0"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tc>
                  <a:txBody>
                    <a:bodyPr/>
                    <a:lstStyle/>
                    <a:p>
                      <a:pPr algn="ctr">
                        <a:lnSpc>
                          <a:spcPct val="150000"/>
                        </a:lnSpc>
                        <a:spcAft>
                          <a:spcPts val="0"/>
                        </a:spcAft>
                      </a:pPr>
                      <a:r>
                        <a:rPr lang="zh-CN" sz="2000" b="1" dirty="0">
                          <a:solidFill>
                            <a:srgbClr val="000000"/>
                          </a:solidFill>
                          <a:effectLst/>
                          <a:latin typeface="宋体" pitchFamily="2" charset="-122"/>
                          <a:ea typeface="宋体" pitchFamily="2" charset="-122"/>
                          <a:cs typeface="Times New Roman"/>
                        </a:rPr>
                        <a:t>或先向长颈漏斗中加入一</a:t>
                      </a:r>
                      <a:r>
                        <a:rPr lang="zh-CN" sz="2000" b="1" dirty="0" smtClean="0">
                          <a:solidFill>
                            <a:srgbClr val="000000"/>
                          </a:solidFill>
                          <a:effectLst/>
                          <a:latin typeface="宋体" pitchFamily="2" charset="-122"/>
                          <a:ea typeface="宋体" pitchFamily="2" charset="-122"/>
                          <a:cs typeface="Times New Roman"/>
                        </a:rPr>
                        <a:t>定量的水</a:t>
                      </a:r>
                      <a:r>
                        <a:rPr lang="zh-CN" altLang="en-US" sz="2000" b="1" dirty="0" smtClean="0">
                          <a:solidFill>
                            <a:srgbClr val="000000"/>
                          </a:solidFill>
                          <a:effectLst/>
                          <a:latin typeface="宋体" pitchFamily="2" charset="-122"/>
                          <a:ea typeface="宋体" pitchFamily="2" charset="-122"/>
                          <a:cs typeface="Times New Roman"/>
                        </a:rPr>
                        <a:t>，</a:t>
                      </a:r>
                      <a:r>
                        <a:rPr lang="zh-CN" sz="2000" b="1" dirty="0" smtClean="0">
                          <a:solidFill>
                            <a:srgbClr val="000000"/>
                          </a:solidFill>
                          <a:effectLst/>
                          <a:latin typeface="宋体" pitchFamily="2" charset="-122"/>
                          <a:ea typeface="宋体" pitchFamily="2" charset="-122"/>
                          <a:cs typeface="Times New Roman"/>
                        </a:rPr>
                        <a:t>使</a:t>
                      </a:r>
                      <a:r>
                        <a:rPr lang="zh-CN" sz="2000" b="1" dirty="0">
                          <a:solidFill>
                            <a:srgbClr val="000000"/>
                          </a:solidFill>
                          <a:effectLst/>
                          <a:latin typeface="宋体" pitchFamily="2" charset="-122"/>
                          <a:ea typeface="宋体" pitchFamily="2" charset="-122"/>
                          <a:cs typeface="Times New Roman"/>
                        </a:rPr>
                        <a:t>长颈漏斗的下端浸没</a:t>
                      </a:r>
                      <a:r>
                        <a:rPr lang="zh-CN" sz="2000" b="1" dirty="0" smtClean="0">
                          <a:solidFill>
                            <a:srgbClr val="000000"/>
                          </a:solidFill>
                          <a:effectLst/>
                          <a:latin typeface="宋体" pitchFamily="2" charset="-122"/>
                          <a:ea typeface="宋体" pitchFamily="2" charset="-122"/>
                          <a:cs typeface="Times New Roman"/>
                        </a:rPr>
                        <a:t>在液面以下</a:t>
                      </a:r>
                      <a:endParaRPr lang="en-US" altLang="zh-CN" sz="2000" b="1" dirty="0" smtClean="0">
                        <a:solidFill>
                          <a:srgbClr val="000000"/>
                        </a:solidFill>
                        <a:effectLst/>
                        <a:latin typeface="宋体" pitchFamily="2" charset="-122"/>
                        <a:ea typeface="宋体" pitchFamily="2" charset="-122"/>
                        <a:cs typeface="Times New Roman"/>
                      </a:endParaRPr>
                    </a:p>
                    <a:p>
                      <a:pPr algn="ctr">
                        <a:lnSpc>
                          <a:spcPct val="150000"/>
                        </a:lnSpc>
                        <a:spcAft>
                          <a:spcPts val="0"/>
                        </a:spcAft>
                      </a:pPr>
                      <a:r>
                        <a:rPr lang="en-US" sz="2000" b="1" dirty="0" smtClean="0">
                          <a:solidFill>
                            <a:srgbClr val="000000"/>
                          </a:solidFill>
                          <a:effectLst/>
                          <a:latin typeface="宋体" pitchFamily="2" charset="-122"/>
                          <a:ea typeface="宋体" pitchFamily="2" charset="-122"/>
                          <a:cs typeface="Times New Roman"/>
                        </a:rPr>
                        <a:t>(</a:t>
                      </a:r>
                      <a:r>
                        <a:rPr lang="zh-CN" sz="2000" b="1" dirty="0">
                          <a:solidFill>
                            <a:srgbClr val="000000"/>
                          </a:solidFill>
                          <a:effectLst/>
                          <a:latin typeface="宋体" pitchFamily="2" charset="-122"/>
                          <a:ea typeface="宋体" pitchFamily="2" charset="-122"/>
                          <a:cs typeface="Times New Roman"/>
                        </a:rPr>
                        <a:t>液封</a:t>
                      </a:r>
                      <a:r>
                        <a:rPr lang="en-US" sz="2000" b="1" dirty="0">
                          <a:solidFill>
                            <a:srgbClr val="000000"/>
                          </a:solidFill>
                          <a:effectLst/>
                          <a:latin typeface="宋体" pitchFamily="2" charset="-122"/>
                          <a:ea typeface="宋体" pitchFamily="2" charset="-122"/>
                          <a:cs typeface="Times New Roman"/>
                        </a:rPr>
                        <a:t>),</a:t>
                      </a:r>
                      <a:r>
                        <a:rPr lang="zh-CN" sz="2000" b="1" dirty="0">
                          <a:solidFill>
                            <a:srgbClr val="000000"/>
                          </a:solidFill>
                          <a:effectLst/>
                          <a:latin typeface="宋体" pitchFamily="2" charset="-122"/>
                          <a:ea typeface="宋体" pitchFamily="2" charset="-122"/>
                          <a:cs typeface="Times New Roman"/>
                        </a:rPr>
                        <a:t>将导管伸入水</a:t>
                      </a:r>
                      <a:r>
                        <a:rPr lang="zh-CN" sz="2000" b="1" dirty="0" smtClean="0">
                          <a:solidFill>
                            <a:srgbClr val="000000"/>
                          </a:solidFill>
                          <a:effectLst/>
                          <a:latin typeface="宋体" pitchFamily="2" charset="-122"/>
                          <a:ea typeface="宋体" pitchFamily="2" charset="-122"/>
                          <a:cs typeface="Times New Roman"/>
                        </a:rPr>
                        <a:t>中</a:t>
                      </a:r>
                      <a:r>
                        <a:rPr lang="zh-CN" altLang="en-US" sz="2000" b="1" dirty="0" smtClean="0">
                          <a:solidFill>
                            <a:srgbClr val="000000"/>
                          </a:solidFill>
                          <a:effectLst/>
                          <a:latin typeface="宋体" pitchFamily="2" charset="-122"/>
                          <a:ea typeface="宋体" pitchFamily="2" charset="-122"/>
                          <a:cs typeface="Times New Roman"/>
                        </a:rPr>
                        <a:t>，</a:t>
                      </a:r>
                      <a:r>
                        <a:rPr lang="zh-CN" sz="2000" b="1" dirty="0" smtClean="0">
                          <a:solidFill>
                            <a:srgbClr val="000000"/>
                          </a:solidFill>
                          <a:effectLst/>
                          <a:latin typeface="宋体" pitchFamily="2" charset="-122"/>
                          <a:ea typeface="宋体" pitchFamily="2" charset="-122"/>
                          <a:cs typeface="Times New Roman"/>
                        </a:rPr>
                        <a:t>双手</a:t>
                      </a:r>
                      <a:r>
                        <a:rPr lang="zh-CN" sz="2000" b="1" dirty="0">
                          <a:solidFill>
                            <a:srgbClr val="000000"/>
                          </a:solidFill>
                          <a:effectLst/>
                          <a:latin typeface="宋体" pitchFamily="2" charset="-122"/>
                          <a:ea typeface="宋体" pitchFamily="2" charset="-122"/>
                          <a:cs typeface="Times New Roman"/>
                        </a:rPr>
                        <a:t>握住</a:t>
                      </a:r>
                      <a:r>
                        <a:rPr lang="zh-CN" sz="2000" b="1" dirty="0" smtClean="0">
                          <a:solidFill>
                            <a:srgbClr val="000000"/>
                          </a:solidFill>
                          <a:effectLst/>
                          <a:latin typeface="宋体" pitchFamily="2" charset="-122"/>
                          <a:ea typeface="宋体" pitchFamily="2" charset="-122"/>
                          <a:cs typeface="Times New Roman"/>
                        </a:rPr>
                        <a:t>锥形瓶</a:t>
                      </a:r>
                      <a:r>
                        <a:rPr lang="zh-CN" altLang="en-US" sz="2000" b="1" dirty="0" smtClean="0">
                          <a:solidFill>
                            <a:srgbClr val="000000"/>
                          </a:solidFill>
                          <a:effectLst/>
                          <a:latin typeface="宋体" pitchFamily="2" charset="-122"/>
                          <a:ea typeface="宋体" pitchFamily="2" charset="-122"/>
                          <a:cs typeface="Times New Roman"/>
                        </a:rPr>
                        <a:t>，</a:t>
                      </a:r>
                      <a:r>
                        <a:rPr lang="zh-CN" sz="2000" b="1" dirty="0" smtClean="0">
                          <a:solidFill>
                            <a:srgbClr val="000000"/>
                          </a:solidFill>
                          <a:effectLst/>
                          <a:latin typeface="宋体" pitchFamily="2" charset="-122"/>
                          <a:ea typeface="宋体" pitchFamily="2" charset="-122"/>
                          <a:cs typeface="Times New Roman"/>
                        </a:rPr>
                        <a:t>长</a:t>
                      </a:r>
                      <a:r>
                        <a:rPr lang="zh-CN" sz="2000" b="1" dirty="0">
                          <a:solidFill>
                            <a:srgbClr val="000000"/>
                          </a:solidFill>
                          <a:effectLst/>
                          <a:latin typeface="宋体" pitchFamily="2" charset="-122"/>
                          <a:ea typeface="宋体" pitchFamily="2" charset="-122"/>
                          <a:cs typeface="Times New Roman"/>
                        </a:rPr>
                        <a:t>颈漏斗</a:t>
                      </a:r>
                      <a:r>
                        <a:rPr lang="zh-CN" sz="2000" b="1" dirty="0" smtClean="0">
                          <a:solidFill>
                            <a:srgbClr val="000000"/>
                          </a:solidFill>
                          <a:effectLst/>
                          <a:latin typeface="宋体" pitchFamily="2" charset="-122"/>
                          <a:ea typeface="宋体" pitchFamily="2" charset="-122"/>
                          <a:cs typeface="Times New Roman"/>
                        </a:rPr>
                        <a:t>中液</a:t>
                      </a:r>
                      <a:r>
                        <a:rPr lang="zh-CN" sz="2000" b="1" dirty="0">
                          <a:solidFill>
                            <a:srgbClr val="000000"/>
                          </a:solidFill>
                          <a:effectLst/>
                          <a:latin typeface="宋体" pitchFamily="2" charset="-122"/>
                          <a:ea typeface="宋体" pitchFamily="2" charset="-122"/>
                          <a:cs typeface="Times New Roman"/>
                        </a:rPr>
                        <a:t>柱</a:t>
                      </a:r>
                      <a:r>
                        <a:rPr lang="zh-CN" sz="2000" b="1" dirty="0" smtClean="0">
                          <a:solidFill>
                            <a:srgbClr val="000000"/>
                          </a:solidFill>
                          <a:effectLst/>
                          <a:latin typeface="宋体" pitchFamily="2" charset="-122"/>
                          <a:ea typeface="宋体" pitchFamily="2" charset="-122"/>
                          <a:cs typeface="Times New Roman"/>
                        </a:rPr>
                        <a:t>上升</a:t>
                      </a:r>
                      <a:r>
                        <a:rPr lang="zh-CN" altLang="en-US" sz="2000" b="1" dirty="0" smtClean="0">
                          <a:solidFill>
                            <a:srgbClr val="000000"/>
                          </a:solidFill>
                          <a:effectLst/>
                          <a:latin typeface="宋体" pitchFamily="2" charset="-122"/>
                          <a:ea typeface="宋体" pitchFamily="2" charset="-122"/>
                          <a:cs typeface="Times New Roman"/>
                        </a:rPr>
                        <a:t>，</a:t>
                      </a:r>
                      <a:endParaRPr lang="en-US" altLang="zh-CN" sz="2000" b="1" dirty="0" smtClean="0">
                        <a:solidFill>
                          <a:srgbClr val="000000"/>
                        </a:solidFill>
                        <a:effectLst/>
                        <a:latin typeface="宋体" pitchFamily="2" charset="-122"/>
                        <a:ea typeface="宋体" pitchFamily="2" charset="-122"/>
                        <a:cs typeface="Times New Roman"/>
                      </a:endParaRPr>
                    </a:p>
                    <a:p>
                      <a:pPr algn="ctr">
                        <a:lnSpc>
                          <a:spcPct val="150000"/>
                        </a:lnSpc>
                        <a:spcAft>
                          <a:spcPts val="0"/>
                        </a:spcAft>
                      </a:pPr>
                      <a:r>
                        <a:rPr lang="zh-CN" sz="2000" b="1" dirty="0" smtClean="0">
                          <a:solidFill>
                            <a:srgbClr val="000000"/>
                          </a:solidFill>
                          <a:effectLst/>
                          <a:latin typeface="宋体" pitchFamily="2" charset="-122"/>
                          <a:ea typeface="宋体" pitchFamily="2" charset="-122"/>
                          <a:cs typeface="Times New Roman"/>
                        </a:rPr>
                        <a:t>则</a:t>
                      </a:r>
                      <a:r>
                        <a:rPr lang="zh-CN" sz="2000" b="1" dirty="0">
                          <a:solidFill>
                            <a:srgbClr val="000000"/>
                          </a:solidFill>
                          <a:effectLst/>
                          <a:latin typeface="宋体" pitchFamily="2" charset="-122"/>
                          <a:ea typeface="宋体" pitchFamily="2" charset="-122"/>
                          <a:cs typeface="Times New Roman"/>
                        </a:rPr>
                        <a:t>装置气密性良好</a:t>
                      </a:r>
                    </a:p>
                  </a:txBody>
                  <a:tcPr marL="66675" marR="66675" marT="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10" name="TextBox 9"/>
          <p:cNvSpPr txBox="1"/>
          <p:nvPr/>
        </p:nvSpPr>
        <p:spPr>
          <a:xfrm>
            <a:off x="534933" y="1421665"/>
            <a:ext cx="3432350" cy="461665"/>
          </a:xfrm>
          <a:prstGeom prst="rect">
            <a:avLst/>
          </a:prstGeom>
          <a:noFill/>
        </p:spPr>
        <p:txBody>
          <a:bodyPr wrap="none" rtlCol="0">
            <a:spAutoFit/>
          </a:bodyPr>
          <a:lstStyle/>
          <a:p>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4</a:t>
            </a:r>
            <a:r>
              <a:rPr lang="zh-CN" altLang="en-US" sz="2400" b="1" dirty="0" smtClean="0">
                <a:latin typeface="Times New Roman" pitchFamily="18" charset="0"/>
                <a:ea typeface="宋体" pitchFamily="2" charset="-122"/>
                <a:cs typeface="Times New Roman" pitchFamily="18" charset="0"/>
              </a:rPr>
              <a:t>）检查装置的气密性</a:t>
            </a:r>
            <a:endParaRPr lang="zh-CN" altLang="en-US" sz="2400" b="1" dirty="0">
              <a:latin typeface="Times New Roman" pitchFamily="18" charset="0"/>
              <a:ea typeface="宋体" pitchFamily="2" charset="-122"/>
              <a:cs typeface="Times New Roman" pitchFamily="18" charset="0"/>
            </a:endParaRPr>
          </a:p>
        </p:txBody>
      </p:sp>
      <p:pic>
        <p:nvPicPr>
          <p:cNvPr id="11" name="11851.eps"/>
          <p:cNvPicPr/>
          <p:nvPr/>
        </p:nvPicPr>
        <p:blipFill>
          <a:blip r:embed="rId4"/>
          <a:stretch>
            <a:fillRect/>
          </a:stretch>
        </p:blipFill>
        <p:spPr>
          <a:xfrm>
            <a:off x="849078" y="2847516"/>
            <a:ext cx="1795146" cy="1191079"/>
          </a:xfrm>
          <a:prstGeom prst="rect">
            <a:avLst/>
          </a:prstGeom>
        </p:spPr>
      </p:pic>
      <p:pic>
        <p:nvPicPr>
          <p:cNvPr id="12" name="11852.eps"/>
          <p:cNvPicPr/>
          <p:nvPr/>
        </p:nvPicPr>
        <p:blipFill>
          <a:blip r:embed="rId5"/>
          <a:stretch>
            <a:fillRect/>
          </a:stretch>
        </p:blipFill>
        <p:spPr>
          <a:xfrm>
            <a:off x="961654" y="4711157"/>
            <a:ext cx="1639026" cy="1297759"/>
          </a:xfrm>
          <a:prstGeom prst="rect">
            <a:avLst/>
          </a:prstGeom>
        </p:spPr>
      </p:pic>
      <p:sp>
        <p:nvSpPr>
          <p:cNvPr id="4" name="TextBox 3"/>
          <p:cNvSpPr txBox="1"/>
          <p:nvPr/>
        </p:nvSpPr>
        <p:spPr>
          <a:xfrm>
            <a:off x="5431973" y="3199456"/>
            <a:ext cx="1578428" cy="400110"/>
          </a:xfrm>
          <a:prstGeom prst="rect">
            <a:avLst/>
          </a:prstGeom>
          <a:noFill/>
        </p:spPr>
        <p:txBody>
          <a:bodyPr wrap="square" rtlCol="0">
            <a:spAutoFit/>
          </a:bodyPr>
          <a:lstStyle/>
          <a:p>
            <a:r>
              <a:rPr lang="zh-CN" altLang="en-US" sz="2000" b="1" dirty="0" smtClean="0">
                <a:solidFill>
                  <a:srgbClr val="FF0000"/>
                </a:solidFill>
                <a:latin typeface="宋体" pitchFamily="2" charset="-122"/>
                <a:ea typeface="宋体" pitchFamily="2" charset="-122"/>
              </a:rPr>
              <a:t>气泡冒出</a:t>
            </a:r>
            <a:endParaRPr lang="zh-CN" altLang="en-US" sz="2000" b="1" dirty="0">
              <a:solidFill>
                <a:srgbClr val="FF0000"/>
              </a:solidFill>
              <a:latin typeface="宋体" pitchFamily="2" charset="-122"/>
              <a:ea typeface="宋体" pitchFamily="2" charset="-122"/>
            </a:endParaRPr>
          </a:p>
        </p:txBody>
      </p:sp>
      <p:sp>
        <p:nvSpPr>
          <p:cNvPr id="13" name="TextBox 12"/>
          <p:cNvSpPr txBox="1"/>
          <p:nvPr/>
        </p:nvSpPr>
        <p:spPr>
          <a:xfrm>
            <a:off x="5344893" y="5409255"/>
            <a:ext cx="1083128" cy="400110"/>
          </a:xfrm>
          <a:prstGeom prst="rect">
            <a:avLst/>
          </a:prstGeom>
          <a:noFill/>
        </p:spPr>
        <p:txBody>
          <a:bodyPr wrap="square" rtlCol="0">
            <a:spAutoFit/>
          </a:bodyPr>
          <a:lstStyle/>
          <a:p>
            <a:r>
              <a:rPr lang="zh-CN" altLang="en-US" sz="2000" b="1" dirty="0" smtClean="0">
                <a:solidFill>
                  <a:srgbClr val="FF0000"/>
                </a:solidFill>
                <a:latin typeface="宋体" pitchFamily="2" charset="-122"/>
                <a:ea typeface="宋体" pitchFamily="2" charset="-122"/>
              </a:rPr>
              <a:t>不下降</a:t>
            </a:r>
            <a:endParaRPr lang="zh-CN" altLang="en-US" sz="2000" b="1" dirty="0">
              <a:solidFill>
                <a:srgbClr val="FF0000"/>
              </a:solidFill>
              <a:latin typeface="宋体" pitchFamily="2" charset="-122"/>
              <a:ea typeface="宋体" pitchFamily="2" charset="-122"/>
            </a:endParaRPr>
          </a:p>
        </p:txBody>
      </p:sp>
    </p:spTree>
    <p:extLst>
      <p:ext uri="{BB962C8B-B14F-4D97-AF65-F5344CB8AC3E}">
        <p14:creationId xmlns:p14="http://schemas.microsoft.com/office/powerpoint/2010/main" xmlns="" val="31831047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randombar(horizontal)">
                                      <p:cBhvr>
                                        <p:cTn id="1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3"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5" name="TextBox 14"/>
          <p:cNvSpPr txBox="1"/>
          <p:nvPr/>
        </p:nvSpPr>
        <p:spPr>
          <a:xfrm>
            <a:off x="926830" y="1988048"/>
            <a:ext cx="10361658" cy="2862322"/>
          </a:xfrm>
          <a:prstGeom prst="rect">
            <a:avLst/>
          </a:prstGeom>
          <a:solidFill>
            <a:schemeClr val="accent4">
              <a:lumMod val="60000"/>
              <a:lumOff val="40000"/>
            </a:schemeClr>
          </a:solidFill>
        </p:spPr>
        <p:txBody>
          <a:bodyPr wrap="square" rtlCol="0">
            <a:spAutoFit/>
          </a:bodyPr>
          <a:lstStyle/>
          <a:p>
            <a:pPr>
              <a:lnSpc>
                <a:spcPct val="150000"/>
              </a:lnSpc>
            </a:pPr>
            <a:r>
              <a:rPr lang="en-US" altLang="zh-CN" sz="2400" b="1" dirty="0" smtClean="0">
                <a:latin typeface="Times New Roman" pitchFamily="18" charset="0"/>
                <a:ea typeface="黑体" pitchFamily="49" charset="-122"/>
                <a:cs typeface="Times New Roman" pitchFamily="18" charset="0"/>
              </a:rPr>
              <a:t>【</a:t>
            </a:r>
            <a:r>
              <a:rPr lang="zh-CN" altLang="en-US" sz="2400" b="1" dirty="0">
                <a:latin typeface="Times New Roman" pitchFamily="18" charset="0"/>
                <a:ea typeface="黑体" pitchFamily="49" charset="-122"/>
                <a:cs typeface="Times New Roman" pitchFamily="18" charset="0"/>
              </a:rPr>
              <a:t>温馨提示</a:t>
            </a:r>
            <a:r>
              <a:rPr lang="en-US" altLang="zh-CN" sz="2400" b="1" dirty="0" smtClean="0">
                <a:latin typeface="Times New Roman" pitchFamily="18" charset="0"/>
                <a:ea typeface="黑体" pitchFamily="49" charset="-122"/>
                <a:cs typeface="Times New Roman" pitchFamily="18" charset="0"/>
              </a:rPr>
              <a:t>】</a:t>
            </a:r>
          </a:p>
          <a:p>
            <a:pPr>
              <a:lnSpc>
                <a:spcPct val="150000"/>
              </a:lnSpc>
            </a:pPr>
            <a:r>
              <a:rPr lang="zh-CN" altLang="zh-CN" sz="2400" b="1" dirty="0">
                <a:latin typeface="宋体" pitchFamily="2" charset="-122"/>
                <a:ea typeface="宋体" pitchFamily="2" charset="-122"/>
              </a:rPr>
              <a:t>仪器的</a:t>
            </a:r>
            <a:r>
              <a:rPr lang="zh-CN" altLang="zh-CN" sz="2400" b="1" dirty="0" smtClean="0">
                <a:latin typeface="宋体" pitchFamily="2" charset="-122"/>
                <a:ea typeface="宋体" pitchFamily="2" charset="-122"/>
              </a:rPr>
              <a:t>组装</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组装</a:t>
            </a:r>
            <a:r>
              <a:rPr lang="zh-CN" altLang="zh-CN" sz="2400" b="1" dirty="0">
                <a:latin typeface="宋体" pitchFamily="2" charset="-122"/>
                <a:ea typeface="宋体" pitchFamily="2" charset="-122"/>
              </a:rPr>
              <a:t>实验装置时应按照从下到上、从左到右的</a:t>
            </a:r>
            <a:r>
              <a:rPr lang="zh-CN" altLang="zh-CN" sz="2400" b="1" dirty="0" smtClean="0">
                <a:latin typeface="宋体" pitchFamily="2" charset="-122"/>
                <a:ea typeface="宋体" pitchFamily="2" charset="-122"/>
              </a:rPr>
              <a:t>顺序</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制备</a:t>
            </a:r>
            <a:r>
              <a:rPr lang="zh-CN" altLang="zh-CN" sz="2400" b="1" dirty="0">
                <a:latin typeface="宋体" pitchFamily="2" charset="-122"/>
                <a:ea typeface="宋体" pitchFamily="2" charset="-122"/>
              </a:rPr>
              <a:t>气体</a:t>
            </a:r>
            <a:r>
              <a:rPr lang="zh-CN" altLang="zh-CN" sz="2400" b="1" dirty="0" smtClean="0">
                <a:latin typeface="宋体" pitchFamily="2" charset="-122"/>
                <a:ea typeface="宋体" pitchFamily="2" charset="-122"/>
              </a:rPr>
              <a:t>时</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发生</a:t>
            </a:r>
            <a:r>
              <a:rPr lang="zh-CN" altLang="zh-CN" sz="2400" b="1" dirty="0">
                <a:latin typeface="宋体" pitchFamily="2" charset="-122"/>
                <a:ea typeface="宋体" pitchFamily="2" charset="-122"/>
              </a:rPr>
              <a:t>装置在</a:t>
            </a:r>
            <a:r>
              <a:rPr lang="zh-CN" altLang="zh-CN" sz="2400" b="1" dirty="0" smtClean="0">
                <a:latin typeface="宋体" pitchFamily="2" charset="-122"/>
                <a:ea typeface="宋体" pitchFamily="2" charset="-122"/>
              </a:rPr>
              <a:t>左</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收集</a:t>
            </a:r>
            <a:r>
              <a:rPr lang="zh-CN" altLang="zh-CN" sz="2400" b="1" dirty="0">
                <a:latin typeface="宋体" pitchFamily="2" charset="-122"/>
                <a:ea typeface="宋体" pitchFamily="2" charset="-122"/>
              </a:rPr>
              <a:t>装置在右。实验完成后拆卸实验装置时应按照从右到左、从上到下的</a:t>
            </a:r>
            <a:r>
              <a:rPr lang="zh-CN" altLang="zh-CN" sz="2400" b="1" dirty="0" smtClean="0">
                <a:latin typeface="宋体" pitchFamily="2" charset="-122"/>
                <a:ea typeface="宋体" pitchFamily="2" charset="-122"/>
              </a:rPr>
              <a:t>顺序</a:t>
            </a:r>
            <a:r>
              <a:rPr lang="zh-CN" altLang="en-US" sz="2400" b="1" dirty="0" smtClean="0">
                <a:latin typeface="宋体" pitchFamily="2" charset="-122"/>
                <a:ea typeface="宋体" pitchFamily="2" charset="-122"/>
              </a:rPr>
              <a:t>。</a:t>
            </a:r>
            <a:endParaRPr lang="en-US" altLang="zh-CN" sz="2400" b="1" dirty="0" smtClean="0">
              <a:latin typeface="宋体" pitchFamily="2" charset="-122"/>
              <a:ea typeface="宋体" pitchFamily="2" charset="-122"/>
            </a:endParaRPr>
          </a:p>
          <a:p>
            <a:pPr>
              <a:lnSpc>
                <a:spcPct val="150000"/>
              </a:lnSpc>
            </a:pPr>
            <a:endParaRPr lang="zh-CN" altLang="zh-CN" sz="2400" b="1" dirty="0">
              <a:latin typeface="宋体" pitchFamily="2" charset="-122"/>
              <a:ea typeface="宋体" pitchFamily="2" charset="-122"/>
            </a:endParaRPr>
          </a:p>
        </p:txBody>
      </p:sp>
    </p:spTree>
    <p:extLst>
      <p:ext uri="{BB962C8B-B14F-4D97-AF65-F5344CB8AC3E}">
        <p14:creationId xmlns:p14="http://schemas.microsoft.com/office/powerpoint/2010/main" xmlns="" val="1310138400"/>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mc:AlternateContent xmlns:mc="http://schemas.openxmlformats.org/markup-compatibility/2006">
        <mc:Choice xmlns:a14="http://schemas.microsoft.com/office/drawing/2010/main" xmlns="" Requires="a14">
          <p:sp>
            <p:nvSpPr>
              <p:cNvPr id="2" name="TextBox 1"/>
              <p:cNvSpPr txBox="1"/>
              <p:nvPr/>
            </p:nvSpPr>
            <p:spPr>
              <a:xfrm>
                <a:off x="685800" y="1469565"/>
                <a:ext cx="10842171" cy="4767972"/>
              </a:xfrm>
              <a:prstGeom prst="rect">
                <a:avLst/>
              </a:prstGeom>
              <a:noFill/>
            </p:spPr>
            <p:txBody>
              <a:bodyPr wrap="square" rtlCol="0">
                <a:spAutoFit/>
              </a:bodyPr>
              <a:lstStyle/>
              <a:p>
                <a:pPr>
                  <a:lnSpc>
                    <a:spcPct val="150000"/>
                  </a:lnSpc>
                </a:pPr>
                <a:r>
                  <a:rPr lang="en-US" altLang="zh-CN" sz="2400" b="1" dirty="0">
                    <a:latin typeface="宋体" pitchFamily="2" charset="-122"/>
                    <a:ea typeface="宋体" pitchFamily="2" charset="-122"/>
                  </a:rPr>
                  <a:t>7.</a:t>
                </a:r>
                <a:r>
                  <a:rPr lang="zh-CN" altLang="zh-CN" sz="2400" b="1" dirty="0">
                    <a:latin typeface="宋体" pitchFamily="2" charset="-122"/>
                    <a:ea typeface="宋体" pitchFamily="2" charset="-122"/>
                  </a:rPr>
                  <a:t>洗涤仪器</a:t>
                </a:r>
              </a:p>
              <a:p>
                <a:pPr>
                  <a:lnSpc>
                    <a:spcPct val="150000"/>
                  </a:lnSpc>
                </a:pPr>
                <a:r>
                  <a:rPr lang="zh-CN" altLang="en-US"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1</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洗涤方法</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先</a:t>
                </a:r>
                <a:r>
                  <a:rPr lang="zh-CN" altLang="zh-CN" sz="2400" b="1" dirty="0">
                    <a:latin typeface="宋体" pitchFamily="2" charset="-122"/>
                    <a:ea typeface="宋体" pitchFamily="2" charset="-122"/>
                  </a:rPr>
                  <a:t>将试管内的废液倒入废液缸</a:t>
                </a:r>
                <a:r>
                  <a:rPr lang="zh-CN" altLang="zh-CN" sz="2400" b="1" dirty="0" smtClean="0">
                    <a:latin typeface="宋体" pitchFamily="2" charset="-122"/>
                    <a:ea typeface="宋体" pitchFamily="2" charset="-122"/>
                  </a:rPr>
                  <a:t>中</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再</a:t>
                </a:r>
                <a:r>
                  <a:rPr lang="zh-CN" altLang="zh-CN" sz="2400" b="1" dirty="0">
                    <a:latin typeface="宋体" pitchFamily="2" charset="-122"/>
                    <a:ea typeface="宋体" pitchFamily="2" charset="-122"/>
                  </a:rPr>
                  <a:t>注入不超过试管容积</a:t>
                </a:r>
                <a14:m>
                  <m:oMath xmlns:m="http://schemas.openxmlformats.org/officeDocument/2006/math">
                    <m:f>
                      <m:fPr>
                        <m:ctrlPr>
                          <a:rPr lang="zh-CN" altLang="zh-CN" sz="2400" b="1" i="1">
                            <a:latin typeface="Cambria Math"/>
                          </a:rPr>
                        </m:ctrlPr>
                      </m:fPr>
                      <m:num>
                        <m:r>
                          <a:rPr lang="en-US" altLang="zh-CN" sz="2400" b="1" i="1">
                            <a:latin typeface="Cambria Math"/>
                          </a:rPr>
                          <m:t>𝟏</m:t>
                        </m:r>
                      </m:num>
                      <m:den>
                        <m:r>
                          <a:rPr lang="en-US" altLang="zh-CN" sz="2400" b="1" i="1">
                            <a:latin typeface="Cambria Math"/>
                          </a:rPr>
                          <m:t>𝟐</m:t>
                        </m:r>
                      </m:den>
                    </m:f>
                  </m:oMath>
                </a14:m>
                <a:r>
                  <a:rPr lang="zh-CN" altLang="zh-CN" sz="2400" b="1" dirty="0">
                    <a:latin typeface="宋体" pitchFamily="2" charset="-122"/>
                    <a:ea typeface="宋体" pitchFamily="2" charset="-122"/>
                  </a:rPr>
                  <a:t>的</a:t>
                </a:r>
                <a:r>
                  <a:rPr lang="zh-CN" altLang="zh-CN" sz="2400" b="1" dirty="0" smtClean="0">
                    <a:latin typeface="宋体" pitchFamily="2" charset="-122"/>
                    <a:ea typeface="宋体" pitchFamily="2" charset="-122"/>
                  </a:rPr>
                  <a:t>水</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振荡</a:t>
                </a:r>
                <a:r>
                  <a:rPr lang="zh-CN" altLang="zh-CN" sz="2400" b="1" dirty="0">
                    <a:latin typeface="宋体" pitchFamily="2" charset="-122"/>
                    <a:ea typeface="宋体" pitchFamily="2" charset="-122"/>
                  </a:rPr>
                  <a:t>后把水倒</a:t>
                </a:r>
                <a:r>
                  <a:rPr lang="zh-CN" altLang="zh-CN" sz="2400" b="1" dirty="0" smtClean="0">
                    <a:latin typeface="宋体" pitchFamily="2" charset="-122"/>
                    <a:ea typeface="宋体" pitchFamily="2" charset="-122"/>
                  </a:rPr>
                  <a:t>掉</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这样</a:t>
                </a:r>
                <a:r>
                  <a:rPr lang="zh-CN" altLang="zh-CN" sz="2400" b="1" dirty="0">
                    <a:latin typeface="宋体" pitchFamily="2" charset="-122"/>
                    <a:ea typeface="宋体" pitchFamily="2" charset="-122"/>
                  </a:rPr>
                  <a:t>连洗几次。如果内壁附有不易洗掉的</a:t>
                </a:r>
                <a:r>
                  <a:rPr lang="zh-CN" altLang="zh-CN" sz="2400" b="1" dirty="0" smtClean="0">
                    <a:latin typeface="宋体" pitchFamily="2" charset="-122"/>
                    <a:ea typeface="宋体" pitchFamily="2" charset="-122"/>
                  </a:rPr>
                  <a:t>物质</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要</a:t>
                </a:r>
                <a:r>
                  <a:rPr lang="zh-CN" altLang="zh-CN" sz="2400" b="1" dirty="0">
                    <a:latin typeface="宋体" pitchFamily="2" charset="-122"/>
                    <a:ea typeface="宋体" pitchFamily="2" charset="-122"/>
                  </a:rPr>
                  <a:t>用试管刷刷洗。试管刷刷洗时需转动或上下移动试管</a:t>
                </a:r>
                <a:r>
                  <a:rPr lang="zh-CN" altLang="zh-CN" sz="2400" b="1" dirty="0" smtClean="0">
                    <a:latin typeface="宋体" pitchFamily="2" charset="-122"/>
                    <a:ea typeface="宋体" pitchFamily="2" charset="-122"/>
                  </a:rPr>
                  <a:t>刷</a:t>
                </a:r>
                <a:r>
                  <a:rPr lang="zh-CN" altLang="en-US" sz="2400" b="1" dirty="0" smtClean="0">
                    <a:latin typeface="宋体" pitchFamily="2" charset="-122"/>
                    <a:ea typeface="宋体" pitchFamily="2" charset="-122"/>
                  </a:rPr>
                  <a:t>，</a:t>
                </a:r>
                <a:endParaRPr lang="en-US" altLang="zh-CN" sz="2400" b="1" dirty="0" smtClean="0">
                  <a:latin typeface="宋体" pitchFamily="2" charset="-122"/>
                  <a:ea typeface="宋体" pitchFamily="2" charset="-122"/>
                </a:endParaRPr>
              </a:p>
              <a:p>
                <a:pPr>
                  <a:lnSpc>
                    <a:spcPct val="150000"/>
                  </a:lnSpc>
                </a:pPr>
                <a:r>
                  <a:rPr lang="zh-CN" altLang="zh-CN" sz="2400" b="1" dirty="0" smtClean="0">
                    <a:latin typeface="宋体" pitchFamily="2" charset="-122"/>
                    <a:ea typeface="宋体" pitchFamily="2" charset="-122"/>
                  </a:rPr>
                  <a:t>但</a:t>
                </a:r>
                <a:r>
                  <a:rPr lang="zh-CN" altLang="zh-CN" sz="2400" b="1" dirty="0">
                    <a:latin typeface="宋体" pitchFamily="2" charset="-122"/>
                    <a:ea typeface="宋体" pitchFamily="2" charset="-122"/>
                  </a:rPr>
                  <a:t>用力不能过</a:t>
                </a:r>
                <a:r>
                  <a:rPr lang="zh-CN" altLang="zh-CN" sz="2400" b="1" dirty="0" smtClean="0">
                    <a:latin typeface="宋体" pitchFamily="2" charset="-122"/>
                    <a:ea typeface="宋体" pitchFamily="2" charset="-122"/>
                  </a:rPr>
                  <a:t>猛</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以防</a:t>
                </a:r>
                <a:r>
                  <a:rPr lang="zh-CN" altLang="zh-CN" sz="2400" b="1" dirty="0">
                    <a:latin typeface="宋体" pitchFamily="2" charset="-122"/>
                    <a:ea typeface="宋体" pitchFamily="2" charset="-122"/>
                  </a:rPr>
                  <a:t>试管损坏。</a:t>
                </a:r>
              </a:p>
              <a:p>
                <a:pPr>
                  <a:lnSpc>
                    <a:spcPct val="150000"/>
                  </a:lnSpc>
                </a:pPr>
                <a:r>
                  <a:rPr lang="zh-CN" altLang="en-US"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2</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仪器</a:t>
                </a:r>
                <a:r>
                  <a:rPr lang="zh-CN" altLang="zh-CN" sz="2400" b="1" dirty="0">
                    <a:latin typeface="宋体" pitchFamily="2" charset="-122"/>
                    <a:ea typeface="宋体" pitchFamily="2" charset="-122"/>
                  </a:rPr>
                  <a:t>洗干净的</a:t>
                </a:r>
                <a:r>
                  <a:rPr lang="zh-CN" altLang="zh-CN" sz="2400" b="1" dirty="0" smtClean="0">
                    <a:latin typeface="宋体" pitchFamily="2" charset="-122"/>
                    <a:ea typeface="宋体" pitchFamily="2" charset="-122"/>
                  </a:rPr>
                  <a:t>标准</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洗</a:t>
                </a:r>
                <a:r>
                  <a:rPr lang="zh-CN" altLang="zh-CN" sz="2400" b="1" dirty="0">
                    <a:latin typeface="宋体" pitchFamily="2" charset="-122"/>
                    <a:ea typeface="宋体" pitchFamily="2" charset="-122"/>
                  </a:rPr>
                  <a:t>过的玻璃仪器内壁</a:t>
                </a:r>
                <a:r>
                  <a:rPr lang="zh-CN" altLang="zh-CN" sz="2400" b="1" dirty="0" smtClean="0">
                    <a:latin typeface="宋体" pitchFamily="2" charset="-122"/>
                    <a:ea typeface="宋体" pitchFamily="2" charset="-122"/>
                  </a:rPr>
                  <a:t>附着</a:t>
                </a:r>
                <a:endParaRPr lang="en-US" altLang="zh-CN" sz="2400" b="1" dirty="0" smtClean="0">
                  <a:latin typeface="宋体" pitchFamily="2" charset="-122"/>
                  <a:ea typeface="宋体" pitchFamily="2" charset="-122"/>
                </a:endParaRPr>
              </a:p>
              <a:p>
                <a:pPr>
                  <a:lnSpc>
                    <a:spcPct val="150000"/>
                  </a:lnSpc>
                </a:pPr>
                <a:r>
                  <a:rPr lang="zh-CN" altLang="zh-CN" sz="2400" b="1" dirty="0" smtClean="0">
                    <a:latin typeface="宋体" pitchFamily="2" charset="-122"/>
                    <a:ea typeface="宋体" pitchFamily="2" charset="-122"/>
                  </a:rPr>
                  <a:t>的水既不</a:t>
                </a:r>
                <a:r>
                  <a:rPr lang="zh-CN" altLang="zh-CN" sz="2400" b="1" u="sng" dirty="0">
                    <a:latin typeface="宋体" pitchFamily="2" charset="-122"/>
                    <a:ea typeface="宋体" pitchFamily="2" charset="-122"/>
                  </a:rPr>
                  <a:t>　　　　　</a:t>
                </a:r>
                <a:r>
                  <a:rPr lang="en-US" altLang="zh-CN" sz="2400" b="1" u="sng" dirty="0" smtClean="0">
                    <a:latin typeface="宋体" pitchFamily="2" charset="-122"/>
                    <a:ea typeface="宋体" pitchFamily="2" charset="-122"/>
                  </a:rPr>
                  <a:t/>
                </a:r>
                <a:r>
                  <a:rPr lang="zh-CN" altLang="zh-CN" sz="2400" b="1" u="sng" dirty="0">
                    <a:latin typeface="宋体" pitchFamily="2" charset="-122"/>
                    <a:ea typeface="宋体" pitchFamily="2" charset="-122"/>
                  </a:rPr>
                  <a:t>　</a:t>
                </a:r>
                <a:r>
                  <a:rPr lang="en-US" altLang="zh-CN" sz="2400" b="1" dirty="0" smtClean="0">
                    <a:latin typeface="宋体" pitchFamily="2" charset="-122"/>
                    <a:ea typeface="宋体" pitchFamily="2" charset="-122"/>
                  </a:rPr>
                  <a:t>,</a:t>
                </a:r>
                <a:r>
                  <a:rPr lang="zh-CN" altLang="zh-CN" sz="2400" b="1" dirty="0">
                    <a:latin typeface="宋体" pitchFamily="2" charset="-122"/>
                    <a:ea typeface="宋体" pitchFamily="2" charset="-122"/>
                  </a:rPr>
                  <a:t>也</a:t>
                </a:r>
                <a:r>
                  <a:rPr lang="zh-CN" altLang="zh-CN" sz="2400" b="1" dirty="0" smtClean="0">
                    <a:latin typeface="宋体" pitchFamily="2" charset="-122"/>
                    <a:ea typeface="宋体" pitchFamily="2" charset="-122"/>
                  </a:rPr>
                  <a:t>不</a:t>
                </a:r>
                <a:r>
                  <a:rPr lang="zh-CN" altLang="zh-CN" sz="2400" b="1" u="sng" dirty="0">
                    <a:latin typeface="宋体" pitchFamily="2" charset="-122"/>
                    <a:ea typeface="宋体" pitchFamily="2" charset="-122"/>
                  </a:rPr>
                  <a:t>　　　　　</a:t>
                </a:r>
                <a:r>
                  <a:rPr lang="en-US" altLang="zh-CN" sz="2400" b="1" u="sng" dirty="0" smtClean="0">
                    <a:latin typeface="宋体" pitchFamily="2" charset="-122"/>
                    <a:ea typeface="宋体" pitchFamily="2" charset="-122"/>
                  </a:rPr>
                  <a:t/>
                </a:r>
                <a:r>
                  <a:rPr lang="zh-CN" altLang="zh-CN" sz="2400" b="1" u="sng" dirty="0">
                    <a:latin typeface="宋体" pitchFamily="2" charset="-122"/>
                    <a:ea typeface="宋体" pitchFamily="2" charset="-122"/>
                  </a:rPr>
                  <a:t>　</a:t>
                </a:r>
                <a:r>
                  <a:rPr lang="zh-CN" altLang="zh-CN" sz="2400" b="1" dirty="0" smtClean="0">
                    <a:latin typeface="宋体" pitchFamily="2" charset="-122"/>
                    <a:ea typeface="宋体" pitchFamily="2" charset="-122"/>
                  </a:rPr>
                  <a:t>时</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表示</a:t>
                </a:r>
                <a:r>
                  <a:rPr lang="zh-CN" altLang="zh-CN" sz="2400" b="1" dirty="0">
                    <a:latin typeface="宋体" pitchFamily="2" charset="-122"/>
                    <a:ea typeface="宋体" pitchFamily="2" charset="-122"/>
                  </a:rPr>
                  <a:t>仪器已洗干净。洗干净后的</a:t>
                </a:r>
                <a:r>
                  <a:rPr lang="zh-CN" altLang="zh-CN" sz="2400" b="1" dirty="0" smtClean="0">
                    <a:latin typeface="宋体" pitchFamily="2" charset="-122"/>
                    <a:ea typeface="宋体" pitchFamily="2" charset="-122"/>
                  </a:rPr>
                  <a:t>试管</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要</a:t>
                </a:r>
                <a:r>
                  <a:rPr lang="zh-CN" altLang="zh-CN" sz="2400" b="1" dirty="0">
                    <a:latin typeface="宋体" pitchFamily="2" charset="-122"/>
                    <a:ea typeface="宋体" pitchFamily="2" charset="-122"/>
                  </a:rPr>
                  <a:t>倒放在试管架上。</a:t>
                </a:r>
                <a:r>
                  <a:rPr lang="en-US" altLang="zh-CN" sz="2400" b="1" dirty="0">
                    <a:latin typeface="宋体" pitchFamily="2" charset="-122"/>
                    <a:ea typeface="宋体" pitchFamily="2" charset="-122"/>
                  </a:rPr>
                  <a:t> </a:t>
                </a:r>
                <a:endParaRPr lang="zh-CN" altLang="zh-CN" sz="2400" b="1" dirty="0">
                  <a:latin typeface="宋体" pitchFamily="2" charset="-122"/>
                  <a:ea typeface="宋体" pitchFamily="2" charset="-122"/>
                </a:endParaRPr>
              </a:p>
            </p:txBody>
          </p:sp>
        </mc:Choice>
        <mc:Fallback>
          <p:sp>
            <p:nvSpPr>
              <p:cNvPr id="2" name="TextBox 1"/>
              <p:cNvSpPr txBox="1">
                <a:spLocks noRot="1" noChangeAspect="1" noMove="1" noResize="1" noEditPoints="1" noAdjustHandles="1" noChangeArrowheads="1" noChangeShapeType="1" noTextEdit="1"/>
              </p:cNvSpPr>
              <p:nvPr/>
            </p:nvSpPr>
            <p:spPr>
              <a:xfrm>
                <a:off x="685800" y="1469565"/>
                <a:ext cx="10842171" cy="4767972"/>
              </a:xfrm>
              <a:prstGeom prst="rect">
                <a:avLst/>
              </a:prstGeom>
              <a:blipFill rotWithShape="1">
                <a:blip r:embed="rId4"/>
                <a:stretch>
                  <a:fillRect l="-900" r="-225" b="-128"/>
                </a:stretch>
              </a:blipFill>
            </p:spPr>
            <p:txBody>
              <a:bodyPr/>
              <a:lstStyle/>
              <a:p>
                <a:r>
                  <a:rPr lang="zh-CN" altLang="en-US">
                    <a:noFill/>
                  </a:rPr>
                  <a:t> </a:t>
                </a:r>
              </a:p>
            </p:txBody>
          </p:sp>
        </mc:Fallback>
      </mc:AlternateContent>
      <p:pic>
        <p:nvPicPr>
          <p:cNvPr id="7" name="11853.eps" descr="id:2147507578;FounderCES"/>
          <p:cNvPicPr/>
          <p:nvPr/>
        </p:nvPicPr>
        <p:blipFill>
          <a:blip r:embed="rId5"/>
          <a:stretch>
            <a:fillRect/>
          </a:stretch>
        </p:blipFill>
        <p:spPr>
          <a:xfrm>
            <a:off x="7979229" y="3722922"/>
            <a:ext cx="3336272" cy="1055914"/>
          </a:xfrm>
          <a:prstGeom prst="rect">
            <a:avLst/>
          </a:prstGeom>
        </p:spPr>
      </p:pic>
      <p:sp>
        <p:nvSpPr>
          <p:cNvPr id="3" name="TextBox 2"/>
          <p:cNvSpPr txBox="1"/>
          <p:nvPr/>
        </p:nvSpPr>
        <p:spPr>
          <a:xfrm>
            <a:off x="2286003" y="5081487"/>
            <a:ext cx="1665514" cy="461665"/>
          </a:xfrm>
          <a:prstGeom prst="rect">
            <a:avLst/>
          </a:prstGeom>
          <a:noFill/>
        </p:spPr>
        <p:txBody>
          <a:bodyPr wrap="square" rtlCol="0">
            <a:spAutoFit/>
          </a:bodyPr>
          <a:lstStyle/>
          <a:p>
            <a:r>
              <a:rPr lang="zh-CN" altLang="en-US" sz="2400" b="1" dirty="0" smtClean="0">
                <a:solidFill>
                  <a:srgbClr val="FF0000"/>
                </a:solidFill>
                <a:latin typeface="宋体" pitchFamily="2" charset="-122"/>
                <a:ea typeface="宋体" pitchFamily="2" charset="-122"/>
              </a:rPr>
              <a:t>聚成水滴</a:t>
            </a:r>
            <a:endParaRPr lang="zh-CN" altLang="en-US" sz="2400" b="1" dirty="0">
              <a:solidFill>
                <a:srgbClr val="FF0000"/>
              </a:solidFill>
              <a:latin typeface="宋体" pitchFamily="2" charset="-122"/>
              <a:ea typeface="宋体" pitchFamily="2" charset="-122"/>
            </a:endParaRPr>
          </a:p>
        </p:txBody>
      </p:sp>
      <p:sp>
        <p:nvSpPr>
          <p:cNvPr id="9" name="TextBox 8"/>
          <p:cNvSpPr txBox="1"/>
          <p:nvPr/>
        </p:nvSpPr>
        <p:spPr>
          <a:xfrm>
            <a:off x="5105405" y="5081487"/>
            <a:ext cx="1665514" cy="461665"/>
          </a:xfrm>
          <a:prstGeom prst="rect">
            <a:avLst/>
          </a:prstGeom>
          <a:noFill/>
        </p:spPr>
        <p:txBody>
          <a:bodyPr wrap="square" rtlCol="0">
            <a:spAutoFit/>
          </a:bodyPr>
          <a:lstStyle/>
          <a:p>
            <a:r>
              <a:rPr lang="zh-CN" altLang="en-US" sz="2400" b="1" dirty="0" smtClean="0">
                <a:solidFill>
                  <a:srgbClr val="FF0000"/>
                </a:solidFill>
                <a:latin typeface="宋体" pitchFamily="2" charset="-122"/>
                <a:ea typeface="宋体" pitchFamily="2" charset="-122"/>
              </a:rPr>
              <a:t>成股流下</a:t>
            </a:r>
            <a:endParaRPr lang="zh-CN" altLang="en-US" sz="2400" b="1" dirty="0">
              <a:solidFill>
                <a:srgbClr val="FF0000"/>
              </a:solidFill>
              <a:latin typeface="宋体" pitchFamily="2" charset="-122"/>
              <a:ea typeface="宋体" pitchFamily="2" charset="-122"/>
            </a:endParaRPr>
          </a:p>
        </p:txBody>
      </p:sp>
    </p:spTree>
    <p:extLst>
      <p:ext uri="{BB962C8B-B14F-4D97-AF65-F5344CB8AC3E}">
        <p14:creationId xmlns:p14="http://schemas.microsoft.com/office/powerpoint/2010/main" xmlns="" val="4517203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randombar(horizontal)">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9"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0" name="TextBox 9"/>
          <p:cNvSpPr txBox="1"/>
          <p:nvPr/>
        </p:nvSpPr>
        <p:spPr>
          <a:xfrm>
            <a:off x="720000" y="1781475"/>
            <a:ext cx="3743332" cy="461665"/>
          </a:xfrm>
          <a:prstGeom prst="rect">
            <a:avLst/>
          </a:prstGeom>
          <a:noFill/>
        </p:spPr>
        <p:txBody>
          <a:bodyPr wrap="none" rtlCol="0">
            <a:spAutoFit/>
          </a:bodyPr>
          <a:lstStyle/>
          <a:p>
            <a:r>
              <a:rPr lang="zh-CN" altLang="en-US" sz="2400" b="1" dirty="0" smtClean="0">
                <a:solidFill>
                  <a:schemeClr val="accent2"/>
                </a:solidFill>
                <a:latin typeface="黑体" pitchFamily="49" charset="-122"/>
                <a:ea typeface="黑体" pitchFamily="49" charset="-122"/>
                <a:cs typeface="Times New Roman" pitchFamily="18" charset="0"/>
              </a:rPr>
              <a:t>考点</a:t>
            </a:r>
            <a:r>
              <a:rPr lang="en-US" altLang="zh-CN" sz="2400" b="1" dirty="0" smtClean="0">
                <a:solidFill>
                  <a:schemeClr val="accent2"/>
                </a:solidFill>
                <a:latin typeface="Times New Roman" pitchFamily="18" charset="0"/>
                <a:ea typeface="黑体" pitchFamily="49" charset="-122"/>
                <a:cs typeface="Times New Roman" pitchFamily="18" charset="0"/>
              </a:rPr>
              <a:t>3</a:t>
            </a:r>
            <a:r>
              <a:rPr lang="en-US" altLang="zh-CN" sz="2400" b="1" dirty="0" smtClean="0">
                <a:solidFill>
                  <a:schemeClr val="accent2"/>
                </a:solidFill>
                <a:latin typeface="黑体" pitchFamily="49" charset="-122"/>
                <a:ea typeface="黑体" pitchFamily="49" charset="-122"/>
                <a:cs typeface="Times New Roman" pitchFamily="18" charset="0"/>
              </a:rPr>
              <a:t>  </a:t>
            </a:r>
            <a:r>
              <a:rPr lang="zh-CN" altLang="en-US" sz="2400" b="1" dirty="0" smtClean="0">
                <a:solidFill>
                  <a:schemeClr val="accent2"/>
                </a:solidFill>
                <a:latin typeface="黑体" pitchFamily="49" charset="-122"/>
                <a:ea typeface="黑体" pitchFamily="49" charset="-122"/>
                <a:cs typeface="Times New Roman" pitchFamily="18" charset="0"/>
              </a:rPr>
              <a:t>其他基本实验操作</a:t>
            </a:r>
            <a:endParaRPr lang="zh-CN" altLang="en-US" sz="2400" b="1" dirty="0">
              <a:solidFill>
                <a:schemeClr val="accent2"/>
              </a:solidFill>
              <a:latin typeface="黑体" pitchFamily="49" charset="-122"/>
              <a:ea typeface="黑体" pitchFamily="49" charset="-122"/>
              <a:cs typeface="Times New Roman" pitchFamily="18" charset="0"/>
            </a:endParaRPr>
          </a:p>
        </p:txBody>
      </p:sp>
      <p:sp>
        <p:nvSpPr>
          <p:cNvPr id="12" name="TextBox 11"/>
          <p:cNvSpPr txBox="1"/>
          <p:nvPr/>
        </p:nvSpPr>
        <p:spPr>
          <a:xfrm>
            <a:off x="720001" y="2258242"/>
            <a:ext cx="10753542" cy="2308324"/>
          </a:xfrm>
          <a:prstGeom prst="rect">
            <a:avLst/>
          </a:prstGeom>
          <a:noFill/>
        </p:spPr>
        <p:txBody>
          <a:bodyPr wrap="square" rtlCol="0">
            <a:spAutoFit/>
          </a:bodyPr>
          <a:lstStyle/>
          <a:p>
            <a:pPr>
              <a:lnSpc>
                <a:spcPct val="150000"/>
              </a:lnSpc>
            </a:pPr>
            <a:r>
              <a:rPr lang="en-US" altLang="zh-CN" sz="2400" b="1" dirty="0">
                <a:latin typeface="宋体" pitchFamily="2" charset="-122"/>
                <a:ea typeface="宋体" pitchFamily="2" charset="-122"/>
              </a:rPr>
              <a:t>1.</a:t>
            </a:r>
            <a:r>
              <a:rPr lang="zh-CN" altLang="zh-CN" sz="2400" b="1" dirty="0">
                <a:latin typeface="宋体" pitchFamily="2" charset="-122"/>
                <a:ea typeface="宋体" pitchFamily="2" charset="-122"/>
              </a:rPr>
              <a:t>溶解</a:t>
            </a:r>
          </a:p>
          <a:p>
            <a:pPr>
              <a:lnSpc>
                <a:spcPct val="150000"/>
              </a:lnSpc>
            </a:pPr>
            <a:r>
              <a:rPr lang="zh-CN" altLang="en-US"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1</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仪器</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烧杯</a:t>
            </a:r>
            <a:r>
              <a:rPr lang="zh-CN" altLang="zh-CN" sz="2400" b="1" dirty="0">
                <a:latin typeface="宋体" pitchFamily="2" charset="-122"/>
                <a:ea typeface="宋体" pitchFamily="2" charset="-122"/>
              </a:rPr>
              <a:t>、玻璃棒。</a:t>
            </a:r>
          </a:p>
          <a:p>
            <a:pPr>
              <a:lnSpc>
                <a:spcPct val="150000"/>
              </a:lnSpc>
            </a:pPr>
            <a:r>
              <a:rPr lang="zh-CN" altLang="en-US"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2</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固体</a:t>
            </a:r>
            <a:r>
              <a:rPr lang="zh-CN" altLang="zh-CN" sz="2400" b="1" dirty="0">
                <a:latin typeface="宋体" pitchFamily="2" charset="-122"/>
                <a:ea typeface="宋体" pitchFamily="2" charset="-122"/>
              </a:rPr>
              <a:t>物质溶解</a:t>
            </a:r>
            <a:r>
              <a:rPr lang="zh-CN" altLang="zh-CN" sz="2400" b="1" dirty="0" smtClean="0">
                <a:latin typeface="宋体" pitchFamily="2" charset="-122"/>
                <a:ea typeface="宋体" pitchFamily="2" charset="-122"/>
              </a:rPr>
              <a:t>时</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依次</a:t>
            </a:r>
            <a:r>
              <a:rPr lang="zh-CN" altLang="zh-CN" sz="2400" b="1" dirty="0">
                <a:latin typeface="宋体" pitchFamily="2" charset="-122"/>
                <a:ea typeface="宋体" pitchFamily="2" charset="-122"/>
              </a:rPr>
              <a:t>将固体物质、水倒入烧杯</a:t>
            </a:r>
            <a:r>
              <a:rPr lang="zh-CN" altLang="zh-CN" sz="2400" b="1" dirty="0" smtClean="0">
                <a:latin typeface="宋体" pitchFamily="2" charset="-122"/>
                <a:ea typeface="宋体" pitchFamily="2" charset="-122"/>
              </a:rPr>
              <a:t>中</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然后用玻璃棒</a:t>
            </a:r>
            <a:r>
              <a:rPr lang="zh-CN" altLang="zh-CN" sz="2400" b="1" dirty="0">
                <a:latin typeface="宋体" pitchFamily="2" charset="-122"/>
                <a:ea typeface="宋体" pitchFamily="2" charset="-122"/>
              </a:rPr>
              <a:t>不断</a:t>
            </a:r>
            <a:r>
              <a:rPr lang="zh-CN" altLang="zh-CN" sz="2400" b="1" dirty="0" smtClean="0">
                <a:latin typeface="宋体" pitchFamily="2" charset="-122"/>
                <a:ea typeface="宋体" pitchFamily="2" charset="-122"/>
              </a:rPr>
              <a:t>搅拌</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直到</a:t>
            </a:r>
            <a:r>
              <a:rPr lang="zh-CN" altLang="zh-CN" sz="2400" b="1" dirty="0">
                <a:latin typeface="宋体" pitchFamily="2" charset="-122"/>
                <a:ea typeface="宋体" pitchFamily="2" charset="-122"/>
              </a:rPr>
              <a:t>完全</a:t>
            </a:r>
            <a:r>
              <a:rPr lang="zh-CN" altLang="zh-CN" sz="2400" b="1" dirty="0" smtClean="0">
                <a:latin typeface="宋体" pitchFamily="2" charset="-122"/>
                <a:ea typeface="宋体" pitchFamily="2" charset="-122"/>
              </a:rPr>
              <a:t>溶解</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用</a:t>
            </a:r>
            <a:r>
              <a:rPr lang="zh-CN" altLang="zh-CN" sz="2400" b="1" dirty="0">
                <a:latin typeface="宋体" pitchFamily="2" charset="-122"/>
                <a:ea typeface="宋体" pitchFamily="2" charset="-122"/>
              </a:rPr>
              <a:t>玻璃棒搅拌是</a:t>
            </a:r>
            <a:r>
              <a:rPr lang="zh-CN" altLang="zh-CN" sz="2400" b="1" dirty="0" smtClean="0">
                <a:latin typeface="宋体" pitchFamily="2" charset="-122"/>
                <a:ea typeface="宋体" pitchFamily="2" charset="-122"/>
              </a:rPr>
              <a:t>为了</a:t>
            </a:r>
            <a:r>
              <a:rPr lang="zh-CN" altLang="zh-CN" sz="2400" b="1" u="sng" dirty="0">
                <a:latin typeface="宋体" pitchFamily="2" charset="-122"/>
                <a:ea typeface="宋体" pitchFamily="2" charset="-122"/>
              </a:rPr>
              <a:t>　　　　　　</a:t>
            </a:r>
            <a:r>
              <a:rPr lang="zh-CN" altLang="zh-CN" sz="2400" b="1" dirty="0" smtClean="0">
                <a:latin typeface="宋体" pitchFamily="2" charset="-122"/>
                <a:ea typeface="宋体" pitchFamily="2" charset="-122"/>
              </a:rPr>
              <a:t>。</a:t>
            </a:r>
            <a:r>
              <a:rPr lang="en-US" altLang="zh-CN" sz="2400" b="1" dirty="0">
                <a:latin typeface="宋体" pitchFamily="2" charset="-122"/>
                <a:ea typeface="宋体" pitchFamily="2" charset="-122"/>
              </a:rPr>
              <a:t> </a:t>
            </a:r>
            <a:endParaRPr lang="zh-CN" altLang="zh-CN" sz="2400" b="1" dirty="0">
              <a:latin typeface="宋体" pitchFamily="2" charset="-122"/>
              <a:ea typeface="宋体" pitchFamily="2" charset="-122"/>
            </a:endParaRPr>
          </a:p>
        </p:txBody>
      </p:sp>
      <p:sp>
        <p:nvSpPr>
          <p:cNvPr id="7" name="TextBox 6"/>
          <p:cNvSpPr txBox="1"/>
          <p:nvPr/>
        </p:nvSpPr>
        <p:spPr>
          <a:xfrm>
            <a:off x="6947287" y="3969703"/>
            <a:ext cx="1423827" cy="461665"/>
          </a:xfrm>
          <a:prstGeom prst="rect">
            <a:avLst/>
          </a:prstGeom>
          <a:noFill/>
        </p:spPr>
        <p:txBody>
          <a:bodyPr wrap="square" rtlCol="0">
            <a:spAutoFit/>
          </a:bodyPr>
          <a:lstStyle/>
          <a:p>
            <a:r>
              <a:rPr lang="zh-CN" altLang="en-US" sz="2400" b="1" dirty="0" smtClean="0">
                <a:solidFill>
                  <a:srgbClr val="FF0000"/>
                </a:solidFill>
                <a:latin typeface="宋体" pitchFamily="2" charset="-122"/>
                <a:ea typeface="宋体" pitchFamily="2" charset="-122"/>
              </a:rPr>
              <a:t>加速溶解</a:t>
            </a:r>
            <a:endParaRPr lang="zh-CN" altLang="en-US" sz="2400" b="1" dirty="0">
              <a:solidFill>
                <a:srgbClr val="FF0000"/>
              </a:solidFill>
              <a:latin typeface="宋体" pitchFamily="2" charset="-122"/>
              <a:ea typeface="宋体" pitchFamily="2" charset="-122"/>
            </a:endParaRPr>
          </a:p>
        </p:txBody>
      </p:sp>
      <p:pic>
        <p:nvPicPr>
          <p:cNvPr id="9" name="11854.eps" descr="id:2147507593;FounderCES"/>
          <p:cNvPicPr/>
          <p:nvPr/>
        </p:nvPicPr>
        <p:blipFill>
          <a:blip r:embed="rId4"/>
          <a:stretch>
            <a:fillRect/>
          </a:stretch>
        </p:blipFill>
        <p:spPr>
          <a:xfrm>
            <a:off x="4898571" y="4601724"/>
            <a:ext cx="1198201" cy="1736714"/>
          </a:xfrm>
          <a:prstGeom prst="rect">
            <a:avLst/>
          </a:prstGeom>
        </p:spPr>
      </p:pic>
    </p:spTree>
    <p:extLst>
      <p:ext uri="{BB962C8B-B14F-4D97-AF65-F5344CB8AC3E}">
        <p14:creationId xmlns:p14="http://schemas.microsoft.com/office/powerpoint/2010/main" xmlns="" val="31666161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2" name="TextBox 11"/>
          <p:cNvSpPr txBox="1"/>
          <p:nvPr/>
        </p:nvSpPr>
        <p:spPr>
          <a:xfrm>
            <a:off x="720001" y="1535646"/>
            <a:ext cx="10916828" cy="5170646"/>
          </a:xfrm>
          <a:prstGeom prst="rect">
            <a:avLst/>
          </a:prstGeom>
          <a:noFill/>
        </p:spPr>
        <p:txBody>
          <a:bodyPr wrap="square" rtlCol="0">
            <a:spAutoFit/>
          </a:bodyPr>
          <a:lstStyle/>
          <a:p>
            <a:pPr>
              <a:lnSpc>
                <a:spcPts val="3600"/>
              </a:lnSpc>
            </a:pPr>
            <a:r>
              <a:rPr lang="en-US" altLang="zh-CN" sz="2400" b="1" dirty="0">
                <a:latin typeface="宋体" pitchFamily="2" charset="-122"/>
                <a:ea typeface="宋体" pitchFamily="2" charset="-122"/>
              </a:rPr>
              <a:t>2.</a:t>
            </a:r>
            <a:r>
              <a:rPr lang="zh-CN" altLang="zh-CN" sz="2400" b="1" dirty="0">
                <a:latin typeface="宋体" pitchFamily="2" charset="-122"/>
                <a:ea typeface="宋体" pitchFamily="2" charset="-122"/>
              </a:rPr>
              <a:t>过滤</a:t>
            </a:r>
          </a:p>
          <a:p>
            <a:pPr>
              <a:lnSpc>
                <a:spcPts val="3600"/>
              </a:lnSpc>
            </a:pPr>
            <a:r>
              <a:rPr lang="zh-CN" altLang="en-US"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1</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仪器</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带铁圈的铁架台</a:t>
            </a:r>
            <a:r>
              <a:rPr lang="zh-CN" altLang="zh-CN" sz="2400" b="1" dirty="0" smtClean="0">
                <a:latin typeface="宋体" pitchFamily="2" charset="-122"/>
                <a:ea typeface="宋体" pitchFamily="2" charset="-122"/>
              </a:rPr>
              <a:t>、</a:t>
            </a:r>
            <a:r>
              <a:rPr lang="zh-CN" altLang="zh-CN" sz="2400" b="1" u="sng" dirty="0">
                <a:latin typeface="宋体" pitchFamily="2" charset="-122"/>
                <a:ea typeface="宋体" pitchFamily="2" charset="-122"/>
              </a:rPr>
              <a:t>　　　　</a:t>
            </a:r>
            <a:r>
              <a:rPr lang="zh-CN" altLang="zh-CN" sz="2400" b="1" dirty="0" smtClean="0">
                <a:latin typeface="宋体" pitchFamily="2" charset="-122"/>
                <a:ea typeface="宋体" pitchFamily="2" charset="-122"/>
              </a:rPr>
              <a:t>、</a:t>
            </a:r>
            <a:r>
              <a:rPr lang="zh-CN" altLang="zh-CN" sz="2400" b="1" u="sng" dirty="0">
                <a:latin typeface="宋体" pitchFamily="2" charset="-122"/>
                <a:ea typeface="宋体" pitchFamily="2" charset="-122"/>
              </a:rPr>
              <a:t>　　　　</a:t>
            </a:r>
            <a:r>
              <a:rPr lang="zh-CN" altLang="zh-CN" sz="2400" b="1" dirty="0" smtClean="0">
                <a:latin typeface="宋体" pitchFamily="2" charset="-122"/>
                <a:ea typeface="宋体" pitchFamily="2" charset="-122"/>
              </a:rPr>
              <a:t>、</a:t>
            </a:r>
            <a:r>
              <a:rPr lang="zh-CN" altLang="zh-CN" sz="2400" b="1" u="sng" dirty="0">
                <a:latin typeface="宋体" pitchFamily="2" charset="-122"/>
                <a:ea typeface="宋体" pitchFamily="2" charset="-122"/>
              </a:rPr>
              <a:t>　　　　</a:t>
            </a:r>
            <a:r>
              <a:rPr lang="zh-CN" altLang="zh-CN" sz="2400" b="1" dirty="0">
                <a:latin typeface="宋体" pitchFamily="2" charset="-122"/>
                <a:ea typeface="宋体" pitchFamily="2" charset="-122"/>
              </a:rPr>
              <a:t>。</a:t>
            </a:r>
            <a:r>
              <a:rPr lang="en-US" altLang="zh-CN" sz="2400" b="1" dirty="0">
                <a:latin typeface="宋体" pitchFamily="2" charset="-122"/>
                <a:ea typeface="宋体" pitchFamily="2" charset="-122"/>
              </a:rPr>
              <a:t> </a:t>
            </a:r>
            <a:endParaRPr lang="zh-CN" altLang="zh-CN" sz="2400" b="1" dirty="0">
              <a:latin typeface="宋体" pitchFamily="2" charset="-122"/>
              <a:ea typeface="宋体" pitchFamily="2" charset="-122"/>
            </a:endParaRPr>
          </a:p>
          <a:p>
            <a:pPr>
              <a:lnSpc>
                <a:spcPts val="3600"/>
              </a:lnSpc>
            </a:pPr>
            <a:r>
              <a:rPr lang="zh-CN" altLang="en-US"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2</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实验目的</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除去</a:t>
            </a:r>
            <a:r>
              <a:rPr lang="zh-CN" altLang="zh-CN" sz="2400" b="1" dirty="0">
                <a:latin typeface="宋体" pitchFamily="2" charset="-122"/>
                <a:ea typeface="宋体" pitchFamily="2" charset="-122"/>
              </a:rPr>
              <a:t>液体中难溶性固体。</a:t>
            </a:r>
          </a:p>
          <a:p>
            <a:pPr>
              <a:lnSpc>
                <a:spcPts val="3600"/>
              </a:lnSpc>
            </a:pPr>
            <a:r>
              <a:rPr lang="zh-CN" altLang="en-US"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3</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操作</a:t>
            </a:r>
            <a:r>
              <a:rPr lang="zh-CN" altLang="zh-CN" sz="2400" b="1" dirty="0">
                <a:latin typeface="宋体" pitchFamily="2" charset="-122"/>
                <a:ea typeface="宋体" pitchFamily="2" charset="-122"/>
              </a:rPr>
              <a:t>时注意“一贴、二低、三靠”。</a:t>
            </a:r>
          </a:p>
          <a:p>
            <a:pPr>
              <a:lnSpc>
                <a:spcPts val="3600"/>
              </a:lnSpc>
            </a:pPr>
            <a:r>
              <a:rPr lang="zh-CN" altLang="zh-CN" sz="2400" b="1" dirty="0" smtClean="0">
                <a:latin typeface="宋体" pitchFamily="2" charset="-122"/>
                <a:ea typeface="宋体" pitchFamily="2" charset="-122"/>
              </a:rPr>
              <a:t>“一贴”</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滤纸</a:t>
            </a:r>
            <a:r>
              <a:rPr lang="zh-CN" altLang="zh-CN" sz="2400" b="1" u="sng" dirty="0">
                <a:latin typeface="宋体" pitchFamily="2" charset="-122"/>
                <a:ea typeface="宋体" pitchFamily="2" charset="-122"/>
              </a:rPr>
              <a:t>　　　　　　　　</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用</a:t>
            </a:r>
            <a:r>
              <a:rPr lang="zh-CN" altLang="zh-CN" sz="2400" b="1" dirty="0">
                <a:latin typeface="宋体" pitchFamily="2" charset="-122"/>
                <a:ea typeface="宋体" pitchFamily="2" charset="-122"/>
              </a:rPr>
              <a:t>少量水润湿滤纸并使滤纸</a:t>
            </a:r>
            <a:r>
              <a:rPr lang="zh-CN" altLang="zh-CN" sz="2400" b="1" dirty="0" smtClean="0">
                <a:latin typeface="宋体" pitchFamily="2" charset="-122"/>
                <a:ea typeface="宋体" pitchFamily="2" charset="-122"/>
              </a:rPr>
              <a:t>与</a:t>
            </a:r>
            <a:endParaRPr lang="en-US" altLang="zh-CN" sz="2400" b="1" dirty="0" smtClean="0">
              <a:latin typeface="宋体" pitchFamily="2" charset="-122"/>
              <a:ea typeface="宋体" pitchFamily="2" charset="-122"/>
            </a:endParaRPr>
          </a:p>
          <a:p>
            <a:pPr>
              <a:lnSpc>
                <a:spcPts val="3600"/>
              </a:lnSpc>
            </a:pPr>
            <a:r>
              <a:rPr lang="zh-CN" altLang="zh-CN" sz="2400" b="1" dirty="0" smtClean="0">
                <a:latin typeface="宋体" pitchFamily="2" charset="-122"/>
                <a:ea typeface="宋体" pitchFamily="2" charset="-122"/>
              </a:rPr>
              <a:t>漏斗</a:t>
            </a:r>
            <a:r>
              <a:rPr lang="zh-CN" altLang="zh-CN" sz="2400" b="1" dirty="0">
                <a:latin typeface="宋体" pitchFamily="2" charset="-122"/>
                <a:ea typeface="宋体" pitchFamily="2" charset="-122"/>
              </a:rPr>
              <a:t>壁之间没有气泡</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保证过滤效率</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a:t>
            </a:r>
            <a:r>
              <a:rPr lang="en-US" altLang="zh-CN" sz="2400" b="1" dirty="0">
                <a:latin typeface="宋体" pitchFamily="2" charset="-122"/>
                <a:ea typeface="宋体" pitchFamily="2" charset="-122"/>
              </a:rPr>
              <a:t> </a:t>
            </a:r>
            <a:endParaRPr lang="zh-CN" altLang="zh-CN" sz="2400" b="1" dirty="0">
              <a:latin typeface="宋体" pitchFamily="2" charset="-122"/>
              <a:ea typeface="宋体" pitchFamily="2" charset="-122"/>
            </a:endParaRPr>
          </a:p>
          <a:p>
            <a:pPr>
              <a:lnSpc>
                <a:spcPts val="3600"/>
              </a:lnSpc>
            </a:pPr>
            <a:r>
              <a:rPr lang="zh-CN" altLang="zh-CN" sz="2400" b="1" dirty="0" smtClean="0">
                <a:latin typeface="宋体" pitchFamily="2" charset="-122"/>
                <a:ea typeface="宋体" pitchFamily="2" charset="-122"/>
              </a:rPr>
              <a:t>“二低”</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滤纸</a:t>
            </a:r>
            <a:r>
              <a:rPr lang="zh-CN" altLang="zh-CN" sz="2400" b="1" u="sng" dirty="0">
                <a:latin typeface="宋体" pitchFamily="2" charset="-122"/>
                <a:ea typeface="宋体" pitchFamily="2" charset="-122"/>
              </a:rPr>
              <a:t>　　　　　　</a:t>
            </a:r>
            <a:r>
              <a:rPr lang="en-US" altLang="zh-CN" sz="2400" b="1" u="sng" dirty="0" smtClean="0">
                <a:latin typeface="宋体" pitchFamily="2" charset="-122"/>
                <a:ea typeface="宋体" pitchFamily="2" charset="-122"/>
              </a:rPr>
              <a:t>  </a:t>
            </a:r>
            <a:r>
              <a:rPr lang="zh-CN" altLang="zh-CN" sz="2400" b="1" dirty="0" smtClean="0">
                <a:latin typeface="宋体" pitchFamily="2" charset="-122"/>
                <a:ea typeface="宋体" pitchFamily="2" charset="-122"/>
              </a:rPr>
              <a:t>、滤液</a:t>
            </a:r>
            <a:r>
              <a:rPr lang="zh-CN" altLang="zh-CN" sz="2400" b="1" u="sng" dirty="0">
                <a:latin typeface="宋体" pitchFamily="2" charset="-122"/>
                <a:ea typeface="宋体" pitchFamily="2" charset="-122"/>
              </a:rPr>
              <a:t>　　　　</a:t>
            </a:r>
            <a:r>
              <a:rPr lang="en-US" altLang="zh-CN" sz="2400" b="1" dirty="0" smtClean="0">
                <a:latin typeface="宋体" pitchFamily="2" charset="-122"/>
                <a:ea typeface="宋体" pitchFamily="2" charset="-122"/>
              </a:rPr>
              <a:t>(</a:t>
            </a:r>
            <a:r>
              <a:rPr lang="zh-CN" altLang="zh-CN" sz="2400" b="1" dirty="0">
                <a:latin typeface="宋体" pitchFamily="2" charset="-122"/>
                <a:ea typeface="宋体" pitchFamily="2" charset="-122"/>
              </a:rPr>
              <a:t>否则被过滤的液体会直接从滤纸与漏斗之间的间隙流到漏斗下的接收器</a:t>
            </a:r>
            <a:r>
              <a:rPr lang="zh-CN" altLang="zh-CN" sz="2400" b="1" dirty="0" smtClean="0">
                <a:latin typeface="宋体" pitchFamily="2" charset="-122"/>
                <a:ea typeface="宋体" pitchFamily="2" charset="-122"/>
              </a:rPr>
              <a:t>中</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使滤液</a:t>
            </a:r>
            <a:r>
              <a:rPr lang="zh-CN" altLang="zh-CN" sz="2400" b="1" u="sng" dirty="0">
                <a:latin typeface="宋体" pitchFamily="2" charset="-122"/>
                <a:ea typeface="宋体" pitchFamily="2" charset="-122"/>
              </a:rPr>
              <a:t>　　　　　</a:t>
            </a:r>
            <a:r>
              <a:rPr lang="en-US" altLang="zh-CN" sz="2400" b="1" u="sng" dirty="0" smtClean="0">
                <a:latin typeface="宋体" pitchFamily="2" charset="-122"/>
                <a:ea typeface="宋体" pitchFamily="2" charset="-122"/>
              </a:rPr>
              <a:t>    </a:t>
            </a:r>
            <a:r>
              <a:rPr lang="en-US" altLang="zh-CN" sz="2400" b="1" dirty="0" smtClean="0">
                <a:latin typeface="宋体" pitchFamily="2" charset="-122"/>
                <a:ea typeface="宋体" pitchFamily="2" charset="-122"/>
              </a:rPr>
              <a:t>)</a:t>
            </a:r>
            <a:r>
              <a:rPr lang="zh-CN" altLang="zh-CN" sz="2400" b="1" dirty="0">
                <a:latin typeface="宋体" pitchFamily="2" charset="-122"/>
                <a:ea typeface="宋体" pitchFamily="2" charset="-122"/>
              </a:rPr>
              <a:t>。</a:t>
            </a:r>
            <a:r>
              <a:rPr lang="en-US" altLang="zh-CN" sz="2400" b="1" dirty="0">
                <a:latin typeface="宋体" pitchFamily="2" charset="-122"/>
                <a:ea typeface="宋体" pitchFamily="2" charset="-122"/>
              </a:rPr>
              <a:t> </a:t>
            </a:r>
            <a:endParaRPr lang="zh-CN" altLang="zh-CN" sz="2400" b="1" dirty="0">
              <a:latin typeface="宋体" pitchFamily="2" charset="-122"/>
              <a:ea typeface="宋体" pitchFamily="2" charset="-122"/>
            </a:endParaRPr>
          </a:p>
          <a:p>
            <a:pPr>
              <a:lnSpc>
                <a:spcPts val="3600"/>
              </a:lnSpc>
            </a:pPr>
            <a:r>
              <a:rPr lang="zh-CN" altLang="zh-CN" sz="2400" b="1" dirty="0" smtClean="0">
                <a:latin typeface="宋体" pitchFamily="2" charset="-122"/>
                <a:ea typeface="宋体" pitchFamily="2" charset="-122"/>
              </a:rPr>
              <a:t>“三靠”</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烧杯</a:t>
            </a:r>
            <a:r>
              <a:rPr lang="zh-CN" altLang="zh-CN" sz="2400" b="1" u="sng" dirty="0">
                <a:latin typeface="宋体" pitchFamily="2" charset="-122"/>
                <a:ea typeface="宋体" pitchFamily="2" charset="-122"/>
              </a:rPr>
              <a:t>　　　　　　　</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玻璃棒的</a:t>
            </a:r>
            <a:r>
              <a:rPr lang="zh-CN" altLang="zh-CN" sz="2400" b="1" dirty="0" smtClean="0">
                <a:latin typeface="宋体" pitchFamily="2" charset="-122"/>
                <a:ea typeface="宋体" pitchFamily="2" charset="-122"/>
              </a:rPr>
              <a:t>作用</a:t>
            </a:r>
            <a:r>
              <a:rPr lang="zh-CN" altLang="en-US" sz="2400" b="1" dirty="0" smtClean="0">
                <a:latin typeface="宋体" pitchFamily="2" charset="-122"/>
                <a:ea typeface="宋体" pitchFamily="2" charset="-122"/>
              </a:rPr>
              <a:t>：</a:t>
            </a:r>
            <a:r>
              <a:rPr lang="zh-CN" altLang="zh-CN" sz="2400" b="1" u="sng" dirty="0">
                <a:latin typeface="宋体" pitchFamily="2" charset="-122"/>
                <a:ea typeface="宋体" pitchFamily="2" charset="-122"/>
              </a:rPr>
              <a:t>　　　　</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、玻璃棒</a:t>
            </a:r>
            <a:r>
              <a:rPr lang="zh-CN" altLang="zh-CN" sz="2400" b="1" dirty="0" smtClean="0">
                <a:latin typeface="宋体" pitchFamily="2" charset="-122"/>
                <a:ea typeface="宋体" pitchFamily="2" charset="-122"/>
              </a:rPr>
              <a:t>紧靠</a:t>
            </a:r>
            <a:endParaRPr lang="en-US" altLang="zh-CN" sz="2400" b="1" dirty="0" smtClean="0">
              <a:latin typeface="宋体" pitchFamily="2" charset="-122"/>
              <a:ea typeface="宋体" pitchFamily="2" charset="-122"/>
            </a:endParaRPr>
          </a:p>
          <a:p>
            <a:pPr>
              <a:lnSpc>
                <a:spcPts val="3600"/>
              </a:lnSpc>
            </a:pPr>
            <a:r>
              <a:rPr lang="zh-CN" altLang="zh-CN" sz="2400" b="1" u="sng" dirty="0">
                <a:latin typeface="宋体" pitchFamily="2" charset="-122"/>
                <a:ea typeface="宋体" pitchFamily="2" charset="-122"/>
              </a:rPr>
              <a:t>　　　　　　　</a:t>
            </a:r>
            <a:r>
              <a:rPr lang="zh-CN" altLang="zh-CN" sz="2400" b="1" dirty="0">
                <a:latin typeface="宋体" pitchFamily="2" charset="-122"/>
                <a:ea typeface="宋体" pitchFamily="2" charset="-122"/>
              </a:rPr>
              <a:t>、漏斗下端管口紧靠</a:t>
            </a:r>
            <a:r>
              <a:rPr lang="en-US" altLang="zh-CN" sz="2400" b="1" dirty="0">
                <a:latin typeface="宋体" pitchFamily="2" charset="-122"/>
                <a:ea typeface="宋体" pitchFamily="2" charset="-122"/>
              </a:rPr>
              <a:t> </a:t>
            </a:r>
            <a:r>
              <a:rPr lang="zh-CN" altLang="zh-CN" sz="2400" b="1" u="sng" dirty="0">
                <a:latin typeface="宋体" pitchFamily="2" charset="-122"/>
                <a:ea typeface="宋体" pitchFamily="2" charset="-122"/>
              </a:rPr>
              <a:t>　　　　　　</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使滤液沿烧杯壁</a:t>
            </a:r>
            <a:r>
              <a:rPr lang="zh-CN" altLang="zh-CN" sz="2400" b="1" dirty="0" smtClean="0">
                <a:latin typeface="宋体" pitchFamily="2" charset="-122"/>
                <a:ea typeface="宋体" pitchFamily="2" charset="-122"/>
              </a:rPr>
              <a:t>流下</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防止</a:t>
            </a:r>
            <a:r>
              <a:rPr lang="zh-CN" altLang="zh-CN" sz="2400" b="1" dirty="0">
                <a:latin typeface="宋体" pitchFamily="2" charset="-122"/>
                <a:ea typeface="宋体" pitchFamily="2" charset="-122"/>
              </a:rPr>
              <a:t>滴下的液滴四处迸溅</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a:t>
            </a:r>
            <a:r>
              <a:rPr lang="en-US" altLang="zh-CN" sz="2400" b="1" dirty="0">
                <a:latin typeface="宋体" pitchFamily="2" charset="-122"/>
                <a:ea typeface="宋体" pitchFamily="2" charset="-122"/>
              </a:rPr>
              <a:t> </a:t>
            </a:r>
            <a:endParaRPr lang="zh-CN" altLang="zh-CN" sz="2400" b="1" dirty="0">
              <a:latin typeface="宋体" pitchFamily="2" charset="-122"/>
              <a:ea typeface="宋体" pitchFamily="2" charset="-122"/>
            </a:endParaRPr>
          </a:p>
        </p:txBody>
      </p:sp>
      <p:sp>
        <p:nvSpPr>
          <p:cNvPr id="7" name="TextBox 6"/>
          <p:cNvSpPr txBox="1"/>
          <p:nvPr/>
        </p:nvSpPr>
        <p:spPr>
          <a:xfrm>
            <a:off x="5031405" y="2012544"/>
            <a:ext cx="933970" cy="461665"/>
          </a:xfrm>
          <a:prstGeom prst="rect">
            <a:avLst/>
          </a:prstGeom>
          <a:noFill/>
        </p:spPr>
        <p:txBody>
          <a:bodyPr wrap="square" rtlCol="0">
            <a:spAutoFit/>
          </a:bodyPr>
          <a:lstStyle/>
          <a:p>
            <a:r>
              <a:rPr lang="zh-CN" altLang="en-US" sz="2400" b="1" dirty="0" smtClean="0">
                <a:solidFill>
                  <a:srgbClr val="FF0000"/>
                </a:solidFill>
                <a:latin typeface="宋体" pitchFamily="2" charset="-122"/>
                <a:ea typeface="宋体" pitchFamily="2" charset="-122"/>
              </a:rPr>
              <a:t>漏斗</a:t>
            </a:r>
            <a:endParaRPr lang="zh-CN" altLang="en-US" sz="2400" b="1" dirty="0">
              <a:solidFill>
                <a:srgbClr val="FF0000"/>
              </a:solidFill>
              <a:latin typeface="宋体" pitchFamily="2" charset="-122"/>
              <a:ea typeface="宋体" pitchFamily="2" charset="-122"/>
            </a:endParaRPr>
          </a:p>
        </p:txBody>
      </p:sp>
      <p:pic>
        <p:nvPicPr>
          <p:cNvPr id="11" name="11855.eps" descr="id:2147507600;FounderCES"/>
          <p:cNvPicPr/>
          <p:nvPr/>
        </p:nvPicPr>
        <p:blipFill>
          <a:blip r:embed="rId4"/>
          <a:stretch>
            <a:fillRect/>
          </a:stretch>
        </p:blipFill>
        <p:spPr>
          <a:xfrm>
            <a:off x="10057559" y="2126452"/>
            <a:ext cx="1177335" cy="1826305"/>
          </a:xfrm>
          <a:prstGeom prst="rect">
            <a:avLst/>
          </a:prstGeom>
        </p:spPr>
      </p:pic>
      <p:sp>
        <p:nvSpPr>
          <p:cNvPr id="13" name="TextBox 12"/>
          <p:cNvSpPr txBox="1"/>
          <p:nvPr/>
        </p:nvSpPr>
        <p:spPr>
          <a:xfrm>
            <a:off x="6413890" y="2012544"/>
            <a:ext cx="1119024" cy="461665"/>
          </a:xfrm>
          <a:prstGeom prst="rect">
            <a:avLst/>
          </a:prstGeom>
          <a:noFill/>
        </p:spPr>
        <p:txBody>
          <a:bodyPr wrap="square" rtlCol="0">
            <a:spAutoFit/>
          </a:bodyPr>
          <a:lstStyle/>
          <a:p>
            <a:r>
              <a:rPr lang="zh-CN" altLang="en-US" sz="2400" b="1" dirty="0" smtClean="0">
                <a:solidFill>
                  <a:srgbClr val="FF0000"/>
                </a:solidFill>
                <a:latin typeface="宋体" pitchFamily="2" charset="-122"/>
                <a:ea typeface="宋体" pitchFamily="2" charset="-122"/>
              </a:rPr>
              <a:t>玻璃棒</a:t>
            </a:r>
            <a:endParaRPr lang="zh-CN" altLang="en-US" sz="2400" b="1" dirty="0">
              <a:solidFill>
                <a:srgbClr val="FF0000"/>
              </a:solidFill>
              <a:latin typeface="宋体" pitchFamily="2" charset="-122"/>
              <a:ea typeface="宋体" pitchFamily="2" charset="-122"/>
            </a:endParaRPr>
          </a:p>
        </p:txBody>
      </p:sp>
      <p:sp>
        <p:nvSpPr>
          <p:cNvPr id="14" name="TextBox 13"/>
          <p:cNvSpPr txBox="1"/>
          <p:nvPr/>
        </p:nvSpPr>
        <p:spPr>
          <a:xfrm>
            <a:off x="3166911" y="3395031"/>
            <a:ext cx="2112660" cy="461665"/>
          </a:xfrm>
          <a:prstGeom prst="rect">
            <a:avLst/>
          </a:prstGeom>
          <a:noFill/>
        </p:spPr>
        <p:txBody>
          <a:bodyPr wrap="square" rtlCol="0">
            <a:spAutoFit/>
          </a:bodyPr>
          <a:lstStyle/>
          <a:p>
            <a:r>
              <a:rPr lang="zh-CN" altLang="en-US" sz="2400" b="1" dirty="0" smtClean="0">
                <a:solidFill>
                  <a:srgbClr val="FF0000"/>
                </a:solidFill>
                <a:latin typeface="宋体" pitchFamily="2" charset="-122"/>
                <a:ea typeface="宋体" pitchFamily="2" charset="-122"/>
              </a:rPr>
              <a:t>紧贴漏斗内壁</a:t>
            </a:r>
            <a:endParaRPr lang="zh-CN" altLang="en-US" sz="2400" b="1" dirty="0">
              <a:solidFill>
                <a:srgbClr val="FF0000"/>
              </a:solidFill>
              <a:latin typeface="宋体" pitchFamily="2" charset="-122"/>
              <a:ea typeface="宋体" pitchFamily="2" charset="-122"/>
            </a:endParaRPr>
          </a:p>
        </p:txBody>
      </p:sp>
      <p:sp>
        <p:nvSpPr>
          <p:cNvPr id="15" name="TextBox 14"/>
          <p:cNvSpPr txBox="1"/>
          <p:nvPr/>
        </p:nvSpPr>
        <p:spPr>
          <a:xfrm>
            <a:off x="8177377" y="2012540"/>
            <a:ext cx="974465" cy="461665"/>
          </a:xfrm>
          <a:prstGeom prst="rect">
            <a:avLst/>
          </a:prstGeom>
          <a:noFill/>
        </p:spPr>
        <p:txBody>
          <a:bodyPr wrap="square" rtlCol="0">
            <a:spAutoFit/>
          </a:bodyPr>
          <a:lstStyle/>
          <a:p>
            <a:r>
              <a:rPr lang="zh-CN" altLang="en-US" sz="2400" b="1" dirty="0" smtClean="0">
                <a:solidFill>
                  <a:srgbClr val="FF0000"/>
                </a:solidFill>
                <a:latin typeface="宋体" pitchFamily="2" charset="-122"/>
                <a:ea typeface="宋体" pitchFamily="2" charset="-122"/>
              </a:rPr>
              <a:t>烧杯</a:t>
            </a:r>
            <a:endParaRPr lang="zh-CN" altLang="en-US" sz="2400" b="1" dirty="0">
              <a:solidFill>
                <a:srgbClr val="FF0000"/>
              </a:solidFill>
              <a:latin typeface="宋体" pitchFamily="2" charset="-122"/>
              <a:ea typeface="宋体" pitchFamily="2" charset="-122"/>
            </a:endParaRPr>
          </a:p>
        </p:txBody>
      </p:sp>
      <p:sp>
        <p:nvSpPr>
          <p:cNvPr id="16" name="TextBox 15"/>
          <p:cNvSpPr txBox="1"/>
          <p:nvPr/>
        </p:nvSpPr>
        <p:spPr>
          <a:xfrm>
            <a:off x="2994947" y="4298545"/>
            <a:ext cx="2112660" cy="461665"/>
          </a:xfrm>
          <a:prstGeom prst="rect">
            <a:avLst/>
          </a:prstGeom>
          <a:noFill/>
        </p:spPr>
        <p:txBody>
          <a:bodyPr wrap="square" rtlCol="0">
            <a:spAutoFit/>
          </a:bodyPr>
          <a:lstStyle/>
          <a:p>
            <a:r>
              <a:rPr lang="zh-CN" altLang="en-US" sz="2400" b="1" dirty="0">
                <a:solidFill>
                  <a:srgbClr val="FF0000"/>
                </a:solidFill>
                <a:latin typeface="宋体" pitchFamily="2" charset="-122"/>
                <a:ea typeface="宋体" pitchFamily="2" charset="-122"/>
              </a:rPr>
              <a:t>低于</a:t>
            </a:r>
            <a:r>
              <a:rPr lang="zh-CN" altLang="en-US" sz="2400" b="1" dirty="0" smtClean="0">
                <a:solidFill>
                  <a:srgbClr val="FF0000"/>
                </a:solidFill>
                <a:latin typeface="宋体" pitchFamily="2" charset="-122"/>
                <a:ea typeface="宋体" pitchFamily="2" charset="-122"/>
              </a:rPr>
              <a:t>漏斗边缘</a:t>
            </a:r>
            <a:endParaRPr lang="zh-CN" altLang="en-US" sz="2400" b="1" dirty="0">
              <a:solidFill>
                <a:srgbClr val="FF0000"/>
              </a:solidFill>
              <a:latin typeface="宋体" pitchFamily="2" charset="-122"/>
              <a:ea typeface="宋体" pitchFamily="2" charset="-122"/>
            </a:endParaRPr>
          </a:p>
        </p:txBody>
      </p:sp>
      <p:sp>
        <p:nvSpPr>
          <p:cNvPr id="17" name="TextBox 16"/>
          <p:cNvSpPr txBox="1"/>
          <p:nvPr/>
        </p:nvSpPr>
        <p:spPr>
          <a:xfrm>
            <a:off x="6232845" y="4298545"/>
            <a:ext cx="1056330" cy="461665"/>
          </a:xfrm>
          <a:prstGeom prst="rect">
            <a:avLst/>
          </a:prstGeom>
          <a:noFill/>
        </p:spPr>
        <p:txBody>
          <a:bodyPr wrap="square" rtlCol="0">
            <a:spAutoFit/>
          </a:bodyPr>
          <a:lstStyle/>
          <a:p>
            <a:r>
              <a:rPr lang="zh-CN" altLang="en-US" sz="2400" b="1" dirty="0" smtClean="0">
                <a:solidFill>
                  <a:srgbClr val="FF0000"/>
                </a:solidFill>
                <a:latin typeface="宋体" pitchFamily="2" charset="-122"/>
                <a:ea typeface="宋体" pitchFamily="2" charset="-122"/>
              </a:rPr>
              <a:t>浑浊</a:t>
            </a:r>
            <a:endParaRPr lang="zh-CN" altLang="en-US" sz="2400" b="1" dirty="0">
              <a:solidFill>
                <a:srgbClr val="FF0000"/>
              </a:solidFill>
              <a:latin typeface="宋体" pitchFamily="2" charset="-122"/>
              <a:ea typeface="宋体" pitchFamily="2" charset="-122"/>
            </a:endParaRPr>
          </a:p>
        </p:txBody>
      </p:sp>
      <p:sp>
        <p:nvSpPr>
          <p:cNvPr id="18" name="TextBox 17"/>
          <p:cNvSpPr txBox="1"/>
          <p:nvPr/>
        </p:nvSpPr>
        <p:spPr>
          <a:xfrm>
            <a:off x="8082443" y="4768865"/>
            <a:ext cx="2182788" cy="461665"/>
          </a:xfrm>
          <a:prstGeom prst="rect">
            <a:avLst/>
          </a:prstGeom>
          <a:noFill/>
        </p:spPr>
        <p:txBody>
          <a:bodyPr wrap="square" rtlCol="0">
            <a:spAutoFit/>
          </a:bodyPr>
          <a:lstStyle/>
          <a:p>
            <a:r>
              <a:rPr lang="zh-CN" altLang="en-US" sz="2400" b="1" dirty="0" smtClean="0">
                <a:solidFill>
                  <a:srgbClr val="FF0000"/>
                </a:solidFill>
                <a:latin typeface="宋体" pitchFamily="2" charset="-122"/>
                <a:ea typeface="宋体" pitchFamily="2" charset="-122"/>
              </a:rPr>
              <a:t>紧靠玻璃棒</a:t>
            </a:r>
            <a:endParaRPr lang="zh-CN" altLang="en-US" sz="2400" b="1" dirty="0">
              <a:solidFill>
                <a:srgbClr val="FF0000"/>
              </a:solidFill>
              <a:latin typeface="宋体" pitchFamily="2" charset="-122"/>
              <a:ea typeface="宋体" pitchFamily="2" charset="-122"/>
            </a:endParaRPr>
          </a:p>
        </p:txBody>
      </p:sp>
      <p:sp>
        <p:nvSpPr>
          <p:cNvPr id="19" name="TextBox 18"/>
          <p:cNvSpPr txBox="1"/>
          <p:nvPr/>
        </p:nvSpPr>
        <p:spPr>
          <a:xfrm>
            <a:off x="2959883" y="5230530"/>
            <a:ext cx="2182788" cy="461665"/>
          </a:xfrm>
          <a:prstGeom prst="rect">
            <a:avLst/>
          </a:prstGeom>
          <a:noFill/>
        </p:spPr>
        <p:txBody>
          <a:bodyPr wrap="square" rtlCol="0">
            <a:spAutoFit/>
          </a:bodyPr>
          <a:lstStyle/>
          <a:p>
            <a:r>
              <a:rPr lang="zh-CN" altLang="en-US" sz="2400" b="1" dirty="0" smtClean="0">
                <a:solidFill>
                  <a:srgbClr val="FF0000"/>
                </a:solidFill>
                <a:latin typeface="宋体" pitchFamily="2" charset="-122"/>
                <a:ea typeface="宋体" pitchFamily="2" charset="-122"/>
              </a:rPr>
              <a:t>紧靠玻璃棒</a:t>
            </a:r>
            <a:endParaRPr lang="zh-CN" altLang="en-US" sz="2400" b="1" dirty="0">
              <a:solidFill>
                <a:srgbClr val="FF0000"/>
              </a:solidFill>
              <a:latin typeface="宋体" pitchFamily="2" charset="-122"/>
              <a:ea typeface="宋体" pitchFamily="2" charset="-122"/>
            </a:endParaRPr>
          </a:p>
        </p:txBody>
      </p:sp>
      <p:sp>
        <p:nvSpPr>
          <p:cNvPr id="20" name="TextBox 19"/>
          <p:cNvSpPr txBox="1"/>
          <p:nvPr/>
        </p:nvSpPr>
        <p:spPr>
          <a:xfrm>
            <a:off x="7604869" y="5225032"/>
            <a:ext cx="881493" cy="461665"/>
          </a:xfrm>
          <a:prstGeom prst="rect">
            <a:avLst/>
          </a:prstGeom>
          <a:noFill/>
        </p:spPr>
        <p:txBody>
          <a:bodyPr wrap="square" rtlCol="0">
            <a:spAutoFit/>
          </a:bodyPr>
          <a:lstStyle/>
          <a:p>
            <a:r>
              <a:rPr lang="zh-CN" altLang="en-US" sz="2400" b="1" dirty="0" smtClean="0">
                <a:solidFill>
                  <a:srgbClr val="FF0000"/>
                </a:solidFill>
                <a:latin typeface="宋体" pitchFamily="2" charset="-122"/>
                <a:ea typeface="宋体" pitchFamily="2" charset="-122"/>
              </a:rPr>
              <a:t>引流</a:t>
            </a:r>
            <a:endParaRPr lang="zh-CN" altLang="en-US" sz="2400" b="1" dirty="0">
              <a:solidFill>
                <a:srgbClr val="FF0000"/>
              </a:solidFill>
              <a:latin typeface="宋体" pitchFamily="2" charset="-122"/>
              <a:ea typeface="宋体" pitchFamily="2" charset="-122"/>
            </a:endParaRPr>
          </a:p>
        </p:txBody>
      </p:sp>
      <p:sp>
        <p:nvSpPr>
          <p:cNvPr id="21" name="TextBox 20"/>
          <p:cNvSpPr txBox="1"/>
          <p:nvPr/>
        </p:nvSpPr>
        <p:spPr>
          <a:xfrm>
            <a:off x="1084330" y="5664814"/>
            <a:ext cx="1658874" cy="461665"/>
          </a:xfrm>
          <a:prstGeom prst="rect">
            <a:avLst/>
          </a:prstGeom>
          <a:noFill/>
        </p:spPr>
        <p:txBody>
          <a:bodyPr wrap="square" rtlCol="0">
            <a:spAutoFit/>
          </a:bodyPr>
          <a:lstStyle/>
          <a:p>
            <a:r>
              <a:rPr lang="zh-CN" altLang="en-US" sz="2400" b="1" dirty="0" smtClean="0">
                <a:solidFill>
                  <a:srgbClr val="FF0000"/>
                </a:solidFill>
                <a:latin typeface="宋体" pitchFamily="2" charset="-122"/>
                <a:ea typeface="宋体" pitchFamily="2" charset="-122"/>
              </a:rPr>
              <a:t>三层滤纸</a:t>
            </a:r>
            <a:endParaRPr lang="zh-CN" altLang="en-US" sz="2400" b="1" dirty="0">
              <a:solidFill>
                <a:srgbClr val="FF0000"/>
              </a:solidFill>
              <a:latin typeface="宋体" pitchFamily="2" charset="-122"/>
              <a:ea typeface="宋体" pitchFamily="2" charset="-122"/>
            </a:endParaRPr>
          </a:p>
        </p:txBody>
      </p:sp>
      <p:sp>
        <p:nvSpPr>
          <p:cNvPr id="22" name="TextBox 21"/>
          <p:cNvSpPr txBox="1"/>
          <p:nvPr/>
        </p:nvSpPr>
        <p:spPr>
          <a:xfrm>
            <a:off x="6000425" y="5664813"/>
            <a:ext cx="1658874" cy="461665"/>
          </a:xfrm>
          <a:prstGeom prst="rect">
            <a:avLst/>
          </a:prstGeom>
          <a:noFill/>
        </p:spPr>
        <p:txBody>
          <a:bodyPr wrap="square" rtlCol="0">
            <a:spAutoFit/>
          </a:bodyPr>
          <a:lstStyle/>
          <a:p>
            <a:r>
              <a:rPr lang="zh-CN" altLang="en-US" sz="2400" b="1" dirty="0" smtClean="0">
                <a:solidFill>
                  <a:srgbClr val="FF0000"/>
                </a:solidFill>
                <a:latin typeface="宋体" pitchFamily="2" charset="-122"/>
                <a:ea typeface="宋体" pitchFamily="2" charset="-122"/>
              </a:rPr>
              <a:t>烧杯内壁</a:t>
            </a:r>
            <a:endParaRPr lang="zh-CN" altLang="en-US" sz="2400" b="1" dirty="0">
              <a:solidFill>
                <a:srgbClr val="FF0000"/>
              </a:solidFill>
              <a:latin typeface="宋体" pitchFamily="2" charset="-122"/>
              <a:ea typeface="宋体" pitchFamily="2" charset="-122"/>
            </a:endParaRPr>
          </a:p>
        </p:txBody>
      </p:sp>
    </p:spTree>
    <p:extLst>
      <p:ext uri="{BB962C8B-B14F-4D97-AF65-F5344CB8AC3E}">
        <p14:creationId xmlns:p14="http://schemas.microsoft.com/office/powerpoint/2010/main" xmlns="" val="29298508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randombar(horizontal)">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randombar(horizontal)">
                                      <p:cBhvr>
                                        <p:cTn id="17" dur="500"/>
                                        <p:tgtEl>
                                          <p:spTgt spid="15"/>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randombar(horizontal)">
                                      <p:cBhvr>
                                        <p:cTn id="22" dur="500"/>
                                        <p:tgtEl>
                                          <p:spTgt spid="14"/>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randombar(horizontal)">
                                      <p:cBhvr>
                                        <p:cTn id="27" dur="500"/>
                                        <p:tgtEl>
                                          <p:spTgt spid="16"/>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grpId="0" nodeType="click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randombar(horizontal)">
                                      <p:cBhvr>
                                        <p:cTn id="32" dur="500"/>
                                        <p:tgtEl>
                                          <p:spTgt spid="17"/>
                                        </p:tgtEl>
                                      </p:cBhvr>
                                    </p:animEffect>
                                  </p:childTnLst>
                                </p:cTn>
                              </p:par>
                            </p:childTnLst>
                          </p:cTn>
                        </p:par>
                      </p:childTnLst>
                    </p:cTn>
                  </p:par>
                  <p:par>
                    <p:cTn id="33" fill="hold">
                      <p:stCondLst>
                        <p:cond delay="indefinite"/>
                      </p:stCondLst>
                      <p:childTnLst>
                        <p:par>
                          <p:cTn id="34" fill="hold">
                            <p:stCondLst>
                              <p:cond delay="0"/>
                            </p:stCondLst>
                            <p:childTnLst>
                              <p:par>
                                <p:cTn id="35" presetID="14" presetClass="entr" presetSubtype="10" fill="hold" grpId="0" nodeType="click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randombar(horizontal)">
                                      <p:cBhvr>
                                        <p:cTn id="37" dur="500"/>
                                        <p:tgtEl>
                                          <p:spTgt spid="18"/>
                                        </p:tgtEl>
                                      </p:cBhvr>
                                    </p:animEffect>
                                  </p:childTnLst>
                                </p:cTn>
                              </p:par>
                            </p:childTnLst>
                          </p:cTn>
                        </p:par>
                      </p:childTnLst>
                    </p:cTn>
                  </p:par>
                  <p:par>
                    <p:cTn id="38" fill="hold">
                      <p:stCondLst>
                        <p:cond delay="indefinite"/>
                      </p:stCondLst>
                      <p:childTnLst>
                        <p:par>
                          <p:cTn id="39" fill="hold">
                            <p:stCondLst>
                              <p:cond delay="0"/>
                            </p:stCondLst>
                            <p:childTnLst>
                              <p:par>
                                <p:cTn id="40" presetID="14" presetClass="entr" presetSubtype="10" fill="hold" grpId="0" nodeType="clickEffect">
                                  <p:stCondLst>
                                    <p:cond delay="0"/>
                                  </p:stCondLst>
                                  <p:childTnLst>
                                    <p:set>
                                      <p:cBhvr>
                                        <p:cTn id="41" dur="1" fill="hold">
                                          <p:stCondLst>
                                            <p:cond delay="0"/>
                                          </p:stCondLst>
                                        </p:cTn>
                                        <p:tgtEl>
                                          <p:spTgt spid="19"/>
                                        </p:tgtEl>
                                        <p:attrNameLst>
                                          <p:attrName>style.visibility</p:attrName>
                                        </p:attrNameLst>
                                      </p:cBhvr>
                                      <p:to>
                                        <p:strVal val="visible"/>
                                      </p:to>
                                    </p:set>
                                    <p:animEffect transition="in" filter="randombar(horizontal)">
                                      <p:cBhvr>
                                        <p:cTn id="42" dur="500"/>
                                        <p:tgtEl>
                                          <p:spTgt spid="19"/>
                                        </p:tgtEl>
                                      </p:cBhvr>
                                    </p:animEffect>
                                  </p:childTnLst>
                                </p:cTn>
                              </p:par>
                            </p:childTnLst>
                          </p:cTn>
                        </p:par>
                      </p:childTnLst>
                    </p:cTn>
                  </p:par>
                  <p:par>
                    <p:cTn id="43" fill="hold">
                      <p:stCondLst>
                        <p:cond delay="indefinite"/>
                      </p:stCondLst>
                      <p:childTnLst>
                        <p:par>
                          <p:cTn id="44" fill="hold">
                            <p:stCondLst>
                              <p:cond delay="0"/>
                            </p:stCondLst>
                            <p:childTnLst>
                              <p:par>
                                <p:cTn id="45" presetID="14" presetClass="entr" presetSubtype="10" fill="hold" grpId="0" nodeType="clickEffect">
                                  <p:stCondLst>
                                    <p:cond delay="0"/>
                                  </p:stCondLst>
                                  <p:childTnLst>
                                    <p:set>
                                      <p:cBhvr>
                                        <p:cTn id="46" dur="1" fill="hold">
                                          <p:stCondLst>
                                            <p:cond delay="0"/>
                                          </p:stCondLst>
                                        </p:cTn>
                                        <p:tgtEl>
                                          <p:spTgt spid="20"/>
                                        </p:tgtEl>
                                        <p:attrNameLst>
                                          <p:attrName>style.visibility</p:attrName>
                                        </p:attrNameLst>
                                      </p:cBhvr>
                                      <p:to>
                                        <p:strVal val="visible"/>
                                      </p:to>
                                    </p:set>
                                    <p:animEffect transition="in" filter="randombar(horizontal)">
                                      <p:cBhvr>
                                        <p:cTn id="47" dur="500"/>
                                        <p:tgtEl>
                                          <p:spTgt spid="20"/>
                                        </p:tgtEl>
                                      </p:cBhvr>
                                    </p:animEffect>
                                  </p:childTnLst>
                                </p:cTn>
                              </p:par>
                            </p:childTnLst>
                          </p:cTn>
                        </p:par>
                      </p:childTnLst>
                    </p:cTn>
                  </p:par>
                  <p:par>
                    <p:cTn id="48" fill="hold">
                      <p:stCondLst>
                        <p:cond delay="indefinite"/>
                      </p:stCondLst>
                      <p:childTnLst>
                        <p:par>
                          <p:cTn id="49" fill="hold">
                            <p:stCondLst>
                              <p:cond delay="0"/>
                            </p:stCondLst>
                            <p:childTnLst>
                              <p:par>
                                <p:cTn id="50" presetID="14" presetClass="entr" presetSubtype="10" fill="hold" grpId="0" nodeType="clickEffect">
                                  <p:stCondLst>
                                    <p:cond delay="0"/>
                                  </p:stCondLst>
                                  <p:childTnLst>
                                    <p:set>
                                      <p:cBhvr>
                                        <p:cTn id="51" dur="1" fill="hold">
                                          <p:stCondLst>
                                            <p:cond delay="0"/>
                                          </p:stCondLst>
                                        </p:cTn>
                                        <p:tgtEl>
                                          <p:spTgt spid="21"/>
                                        </p:tgtEl>
                                        <p:attrNameLst>
                                          <p:attrName>style.visibility</p:attrName>
                                        </p:attrNameLst>
                                      </p:cBhvr>
                                      <p:to>
                                        <p:strVal val="visible"/>
                                      </p:to>
                                    </p:set>
                                    <p:animEffect transition="in" filter="randombar(horizontal)">
                                      <p:cBhvr>
                                        <p:cTn id="52" dur="500"/>
                                        <p:tgtEl>
                                          <p:spTgt spid="21"/>
                                        </p:tgtEl>
                                      </p:cBhvr>
                                    </p:animEffect>
                                  </p:childTnLst>
                                </p:cTn>
                              </p:par>
                            </p:childTnLst>
                          </p:cTn>
                        </p:par>
                      </p:childTnLst>
                    </p:cTn>
                  </p:par>
                  <p:par>
                    <p:cTn id="53" fill="hold">
                      <p:stCondLst>
                        <p:cond delay="indefinite"/>
                      </p:stCondLst>
                      <p:childTnLst>
                        <p:par>
                          <p:cTn id="54" fill="hold">
                            <p:stCondLst>
                              <p:cond delay="0"/>
                            </p:stCondLst>
                            <p:childTnLst>
                              <p:par>
                                <p:cTn id="55" presetID="14" presetClass="entr" presetSubtype="10" fill="hold" grpId="0" nodeType="clickEffect">
                                  <p:stCondLst>
                                    <p:cond delay="0"/>
                                  </p:stCondLst>
                                  <p:childTnLst>
                                    <p:set>
                                      <p:cBhvr>
                                        <p:cTn id="56" dur="1" fill="hold">
                                          <p:stCondLst>
                                            <p:cond delay="0"/>
                                          </p:stCondLst>
                                        </p:cTn>
                                        <p:tgtEl>
                                          <p:spTgt spid="22"/>
                                        </p:tgtEl>
                                        <p:attrNameLst>
                                          <p:attrName>style.visibility</p:attrName>
                                        </p:attrNameLst>
                                      </p:cBhvr>
                                      <p:to>
                                        <p:strVal val="visible"/>
                                      </p:to>
                                    </p:set>
                                    <p:animEffect transition="in" filter="randombar(horizontal)">
                                      <p:cBhvr>
                                        <p:cTn id="5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3" grpId="0"/>
      <p:bldP spid="14" grpId="0"/>
      <p:bldP spid="15" grpId="0"/>
      <p:bldP spid="16" grpId="0"/>
      <p:bldP spid="17" grpId="0"/>
      <p:bldP spid="18" grpId="0"/>
      <p:bldP spid="19" grpId="0"/>
      <p:bldP spid="20" grpId="0"/>
      <p:bldP spid="21" grpId="0"/>
      <p:bldP spid="22"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8071557" y="824822"/>
            <a:ext cx="1746910" cy="457900"/>
            <a:chOff x="8480182" y="1575737"/>
            <a:chExt cx="1678579" cy="520692"/>
          </a:xfrm>
        </p:grpSpPr>
        <p:sp>
          <p:nvSpPr>
            <p:cNvPr id="4" name="圆角矩形 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0" name="TextBox 9"/>
          <p:cNvSpPr txBox="1"/>
          <p:nvPr/>
        </p:nvSpPr>
        <p:spPr>
          <a:xfrm>
            <a:off x="720000" y="1881159"/>
            <a:ext cx="10760799" cy="3416320"/>
          </a:xfrm>
          <a:prstGeom prst="rect">
            <a:avLst/>
          </a:prstGeom>
          <a:solidFill>
            <a:schemeClr val="accent4">
              <a:lumMod val="60000"/>
              <a:lumOff val="40000"/>
            </a:schemeClr>
          </a:solidFill>
        </p:spPr>
        <p:txBody>
          <a:bodyPr wrap="square" rtlCol="0">
            <a:spAutoFit/>
          </a:bodyPr>
          <a:lstStyle/>
          <a:p>
            <a:pPr>
              <a:lnSpc>
                <a:spcPct val="150000"/>
              </a:lnSpc>
            </a:pPr>
            <a:r>
              <a:rPr lang="en-US" altLang="zh-CN" sz="2400" b="1" dirty="0" smtClean="0">
                <a:latin typeface="Times New Roman" pitchFamily="18" charset="0"/>
                <a:ea typeface="黑体" pitchFamily="49" charset="-122"/>
                <a:cs typeface="Times New Roman" pitchFamily="18" charset="0"/>
              </a:rPr>
              <a:t>【</a:t>
            </a:r>
            <a:r>
              <a:rPr lang="zh-CN" altLang="en-US" sz="2400" b="1" dirty="0">
                <a:latin typeface="Times New Roman" pitchFamily="18" charset="0"/>
                <a:ea typeface="黑体" pitchFamily="49" charset="-122"/>
                <a:cs typeface="Times New Roman" pitchFamily="18" charset="0"/>
              </a:rPr>
              <a:t>温馨提示</a:t>
            </a:r>
            <a:r>
              <a:rPr lang="en-US" altLang="zh-CN" sz="2400" b="1" dirty="0" smtClean="0">
                <a:latin typeface="Times New Roman" pitchFamily="18" charset="0"/>
                <a:ea typeface="黑体" pitchFamily="49" charset="-122"/>
                <a:cs typeface="Times New Roman" pitchFamily="18" charset="0"/>
              </a:rPr>
              <a:t>】</a:t>
            </a:r>
          </a:p>
          <a:p>
            <a:pPr>
              <a:lnSpc>
                <a:spcPct val="150000"/>
              </a:lnSpc>
            </a:pPr>
            <a:r>
              <a:rPr lang="zh-CN" altLang="en-US"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1</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过滤</a:t>
            </a:r>
            <a:r>
              <a:rPr lang="zh-CN" altLang="zh-CN" sz="2400" b="1" dirty="0">
                <a:latin typeface="宋体" pitchFamily="2" charset="-122"/>
                <a:ea typeface="宋体" pitchFamily="2" charset="-122"/>
              </a:rPr>
              <a:t>时先过滤上层清</a:t>
            </a:r>
            <a:r>
              <a:rPr lang="zh-CN" altLang="zh-CN" sz="2400" b="1" dirty="0" smtClean="0">
                <a:latin typeface="宋体" pitchFamily="2" charset="-122"/>
                <a:ea typeface="宋体" pitchFamily="2" charset="-122"/>
              </a:rPr>
              <a:t>液</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后</a:t>
            </a:r>
            <a:r>
              <a:rPr lang="zh-CN" altLang="zh-CN" sz="2400" b="1" dirty="0">
                <a:latin typeface="宋体" pitchFamily="2" charset="-122"/>
                <a:ea typeface="宋体" pitchFamily="2" charset="-122"/>
              </a:rPr>
              <a:t>过滤下层浊液。若先过滤下层浊</a:t>
            </a:r>
            <a:r>
              <a:rPr lang="zh-CN" altLang="zh-CN" sz="2400" b="1" dirty="0" smtClean="0">
                <a:latin typeface="宋体" pitchFamily="2" charset="-122"/>
                <a:ea typeface="宋体" pitchFamily="2" charset="-122"/>
              </a:rPr>
              <a:t>液</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滤纸</a:t>
            </a:r>
            <a:r>
              <a:rPr lang="zh-CN" altLang="zh-CN" sz="2400" b="1" dirty="0">
                <a:latin typeface="宋体" pitchFamily="2" charset="-122"/>
                <a:ea typeface="宋体" pitchFamily="2" charset="-122"/>
              </a:rPr>
              <a:t>上将会残留大量不溶性杂质堵塞</a:t>
            </a:r>
            <a:r>
              <a:rPr lang="zh-CN" altLang="zh-CN" sz="2400" b="1" dirty="0" smtClean="0">
                <a:latin typeface="宋体" pitchFamily="2" charset="-122"/>
                <a:ea typeface="宋体" pitchFamily="2" charset="-122"/>
              </a:rPr>
              <a:t>滤纸</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影响</a:t>
            </a:r>
            <a:r>
              <a:rPr lang="zh-CN" altLang="zh-CN" sz="2400" b="1" dirty="0">
                <a:latin typeface="宋体" pitchFamily="2" charset="-122"/>
                <a:ea typeface="宋体" pitchFamily="2" charset="-122"/>
              </a:rPr>
              <a:t>过滤速度。</a:t>
            </a:r>
          </a:p>
          <a:p>
            <a:pPr>
              <a:lnSpc>
                <a:spcPct val="150000"/>
              </a:lnSpc>
            </a:pPr>
            <a:r>
              <a:rPr lang="zh-CN" altLang="en-US"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2</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如果</a:t>
            </a:r>
            <a:r>
              <a:rPr lang="zh-CN" altLang="zh-CN" sz="2400" b="1" dirty="0">
                <a:latin typeface="宋体" pitchFamily="2" charset="-122"/>
                <a:ea typeface="宋体" pitchFamily="2" charset="-122"/>
              </a:rPr>
              <a:t>滤液仍然</a:t>
            </a:r>
            <a:r>
              <a:rPr lang="zh-CN" altLang="zh-CN" sz="2400" b="1" dirty="0" smtClean="0">
                <a:latin typeface="宋体" pitchFamily="2" charset="-122"/>
                <a:ea typeface="宋体" pitchFamily="2" charset="-122"/>
              </a:rPr>
              <a:t>浑浊</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原因</a:t>
            </a:r>
            <a:r>
              <a:rPr lang="zh-CN" altLang="zh-CN" sz="2400" b="1" dirty="0">
                <a:latin typeface="宋体" pitchFamily="2" charset="-122"/>
                <a:ea typeface="宋体" pitchFamily="2" charset="-122"/>
              </a:rPr>
              <a:t>可能</a:t>
            </a:r>
            <a:r>
              <a:rPr lang="zh-CN" altLang="zh-CN" sz="2400" b="1" dirty="0" smtClean="0">
                <a:latin typeface="宋体" pitchFamily="2" charset="-122"/>
                <a:ea typeface="宋体" pitchFamily="2" charset="-122"/>
              </a:rPr>
              <a:t>是</a:t>
            </a:r>
            <a:r>
              <a:rPr lang="zh-CN" altLang="zh-CN" sz="2400" b="1" u="sng" dirty="0">
                <a:latin typeface="宋体" pitchFamily="2" charset="-122"/>
                <a:ea typeface="宋体" pitchFamily="2" charset="-122"/>
              </a:rPr>
              <a:t>　　　　　</a:t>
            </a:r>
            <a:r>
              <a:rPr lang="zh-CN" altLang="zh-CN" sz="2400" b="1" dirty="0" smtClean="0">
                <a:latin typeface="宋体" pitchFamily="2" charset="-122"/>
                <a:ea typeface="宋体" pitchFamily="2" charset="-122"/>
              </a:rPr>
              <a:t>或</a:t>
            </a:r>
            <a:r>
              <a:rPr lang="en-US" altLang="zh-CN" sz="2400" b="1" dirty="0" smtClean="0">
                <a:latin typeface="宋体" pitchFamily="2" charset="-122"/>
                <a:ea typeface="宋体" pitchFamily="2" charset="-122"/>
              </a:rPr>
              <a:t>_______________________ </a:t>
            </a:r>
            <a:r>
              <a:rPr lang="zh-CN" altLang="zh-CN" sz="2400" b="1" dirty="0" smtClean="0">
                <a:latin typeface="宋体" pitchFamily="2" charset="-122"/>
                <a:ea typeface="宋体" pitchFamily="2" charset="-122"/>
              </a:rPr>
              <a:t>或</a:t>
            </a:r>
            <a:r>
              <a:rPr lang="zh-CN" altLang="zh-CN" sz="2400" b="1" u="sng" dirty="0">
                <a:latin typeface="宋体" pitchFamily="2" charset="-122"/>
                <a:ea typeface="宋体" pitchFamily="2" charset="-122"/>
              </a:rPr>
              <a:t>　　　　　　　　　</a:t>
            </a:r>
            <a:r>
              <a:rPr lang="zh-CN" altLang="zh-CN" sz="2400" b="1" dirty="0">
                <a:latin typeface="宋体" pitchFamily="2" charset="-122"/>
                <a:ea typeface="宋体" pitchFamily="2" charset="-122"/>
              </a:rPr>
              <a:t>。此时可以再过滤一</a:t>
            </a:r>
            <a:r>
              <a:rPr lang="zh-CN" altLang="zh-CN" sz="2400" b="1" dirty="0" smtClean="0">
                <a:latin typeface="宋体" pitchFamily="2" charset="-122"/>
                <a:ea typeface="宋体" pitchFamily="2" charset="-122"/>
              </a:rPr>
              <a:t>遍</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如果</a:t>
            </a:r>
            <a:r>
              <a:rPr lang="zh-CN" altLang="zh-CN" sz="2400" b="1" dirty="0">
                <a:latin typeface="宋体" pitchFamily="2" charset="-122"/>
                <a:ea typeface="宋体" pitchFamily="2" charset="-122"/>
              </a:rPr>
              <a:t>滤液仍</a:t>
            </a:r>
            <a:r>
              <a:rPr lang="zh-CN" altLang="zh-CN" sz="2400" b="1" dirty="0" smtClean="0">
                <a:latin typeface="宋体" pitchFamily="2" charset="-122"/>
                <a:ea typeface="宋体" pitchFamily="2" charset="-122"/>
              </a:rPr>
              <a:t>浑浊</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要</a:t>
            </a:r>
            <a:r>
              <a:rPr lang="zh-CN" altLang="zh-CN" sz="2400" b="1" dirty="0">
                <a:latin typeface="宋体" pitchFamily="2" charset="-122"/>
                <a:ea typeface="宋体" pitchFamily="2" charset="-122"/>
              </a:rPr>
              <a:t>检查装置更换滤纸再</a:t>
            </a:r>
            <a:r>
              <a:rPr lang="zh-CN" altLang="zh-CN" sz="2400" b="1" dirty="0" smtClean="0">
                <a:latin typeface="宋体" pitchFamily="2" charset="-122"/>
                <a:ea typeface="宋体" pitchFamily="2" charset="-122"/>
              </a:rPr>
              <a:t>过滤</a:t>
            </a:r>
            <a:r>
              <a:rPr lang="zh-CN" altLang="en-US" sz="2400" b="1" dirty="0" smtClean="0">
                <a:latin typeface="宋体" pitchFamily="2" charset="-122"/>
                <a:ea typeface="宋体" pitchFamily="2" charset="-122"/>
              </a:rPr>
              <a:t>。</a:t>
            </a:r>
            <a:endParaRPr lang="zh-CN" altLang="zh-CN" sz="2400" b="1" dirty="0">
              <a:latin typeface="宋体" pitchFamily="2" charset="-122"/>
              <a:ea typeface="宋体" pitchFamily="2" charset="-122"/>
            </a:endParaRPr>
          </a:p>
        </p:txBody>
      </p:sp>
      <p:sp>
        <p:nvSpPr>
          <p:cNvPr id="2" name="TextBox 1"/>
          <p:cNvSpPr txBox="1"/>
          <p:nvPr/>
        </p:nvSpPr>
        <p:spPr>
          <a:xfrm>
            <a:off x="5937109" y="3611091"/>
            <a:ext cx="1519605" cy="461665"/>
          </a:xfrm>
          <a:prstGeom prst="rect">
            <a:avLst/>
          </a:prstGeom>
          <a:noFill/>
        </p:spPr>
        <p:txBody>
          <a:bodyPr wrap="square" rtlCol="0">
            <a:spAutoFit/>
          </a:bodyPr>
          <a:lstStyle/>
          <a:p>
            <a:r>
              <a:rPr lang="zh-CN" altLang="en-US" sz="2400" b="1" dirty="0" smtClean="0">
                <a:solidFill>
                  <a:srgbClr val="FF0000"/>
                </a:solidFill>
                <a:latin typeface="宋体" pitchFamily="2" charset="-122"/>
                <a:ea typeface="宋体" pitchFamily="2" charset="-122"/>
              </a:rPr>
              <a:t>滤纸破损</a:t>
            </a:r>
            <a:endParaRPr lang="zh-CN" altLang="en-US" sz="2400" b="1" dirty="0">
              <a:solidFill>
                <a:srgbClr val="FF0000"/>
              </a:solidFill>
              <a:latin typeface="宋体" pitchFamily="2" charset="-122"/>
              <a:ea typeface="宋体" pitchFamily="2" charset="-122"/>
            </a:endParaRPr>
          </a:p>
        </p:txBody>
      </p:sp>
      <p:sp>
        <p:nvSpPr>
          <p:cNvPr id="11" name="TextBox 10"/>
          <p:cNvSpPr txBox="1"/>
          <p:nvPr/>
        </p:nvSpPr>
        <p:spPr>
          <a:xfrm>
            <a:off x="7713852" y="3630636"/>
            <a:ext cx="3635828" cy="461665"/>
          </a:xfrm>
          <a:prstGeom prst="rect">
            <a:avLst/>
          </a:prstGeom>
          <a:noFill/>
        </p:spPr>
        <p:txBody>
          <a:bodyPr wrap="square" rtlCol="0">
            <a:spAutoFit/>
          </a:bodyPr>
          <a:lstStyle/>
          <a:p>
            <a:r>
              <a:rPr lang="zh-CN" altLang="zh-CN" sz="2400" b="1" dirty="0">
                <a:solidFill>
                  <a:srgbClr val="FF0000"/>
                </a:solidFill>
                <a:latin typeface="宋体" pitchFamily="2" charset="-122"/>
                <a:ea typeface="宋体" pitchFamily="2" charset="-122"/>
              </a:rPr>
              <a:t>过滤时液面高于滤纸边缘</a:t>
            </a:r>
            <a:endParaRPr lang="zh-CN" altLang="en-US" sz="2400" b="1" dirty="0">
              <a:solidFill>
                <a:srgbClr val="FF0000"/>
              </a:solidFill>
              <a:latin typeface="宋体" pitchFamily="2" charset="-122"/>
              <a:ea typeface="宋体" pitchFamily="2" charset="-122"/>
            </a:endParaRPr>
          </a:p>
        </p:txBody>
      </p:sp>
      <p:sp>
        <p:nvSpPr>
          <p:cNvPr id="12" name="TextBox 11"/>
          <p:cNvSpPr txBox="1"/>
          <p:nvPr/>
        </p:nvSpPr>
        <p:spPr>
          <a:xfrm>
            <a:off x="1349828" y="4157617"/>
            <a:ext cx="2405742" cy="461665"/>
          </a:xfrm>
          <a:prstGeom prst="rect">
            <a:avLst/>
          </a:prstGeom>
          <a:noFill/>
        </p:spPr>
        <p:txBody>
          <a:bodyPr wrap="square" rtlCol="0">
            <a:spAutoFit/>
          </a:bodyPr>
          <a:lstStyle/>
          <a:p>
            <a:r>
              <a:rPr lang="zh-CN" altLang="zh-CN" sz="2400" b="1" dirty="0">
                <a:solidFill>
                  <a:srgbClr val="FF0000"/>
                </a:solidFill>
                <a:latin typeface="宋体" pitchFamily="2" charset="-122"/>
                <a:ea typeface="宋体" pitchFamily="2" charset="-122"/>
              </a:rPr>
              <a:t>接液烧杯不干净</a:t>
            </a:r>
            <a:endParaRPr lang="zh-CN" altLang="en-US" sz="2400" b="1" dirty="0">
              <a:solidFill>
                <a:srgbClr val="FF0000"/>
              </a:solidFill>
              <a:latin typeface="宋体" pitchFamily="2" charset="-122"/>
              <a:ea typeface="宋体" pitchFamily="2" charset="-122"/>
            </a:endParaRPr>
          </a:p>
        </p:txBody>
      </p:sp>
    </p:spTree>
    <p:extLst>
      <p:ext uri="{BB962C8B-B14F-4D97-AF65-F5344CB8AC3E}">
        <p14:creationId xmlns:p14="http://schemas.microsoft.com/office/powerpoint/2010/main" xmlns="" val="24757922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randombar(horizontal)">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randombar(horizontal)">
                                      <p:cBhvr>
                                        <p:cTn id="1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1" grpId="0"/>
      <p:bldP spid="12"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8071557" y="824822"/>
            <a:ext cx="1746910" cy="457900"/>
            <a:chOff x="8480182" y="1575737"/>
            <a:chExt cx="1678579" cy="520692"/>
          </a:xfrm>
        </p:grpSpPr>
        <p:sp>
          <p:nvSpPr>
            <p:cNvPr id="4" name="圆角矩形 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6" name="TextBox 5"/>
          <p:cNvSpPr txBox="1"/>
          <p:nvPr/>
        </p:nvSpPr>
        <p:spPr>
          <a:xfrm>
            <a:off x="827314" y="1817914"/>
            <a:ext cx="10678886" cy="3693319"/>
          </a:xfrm>
          <a:prstGeom prst="rect">
            <a:avLst/>
          </a:prstGeom>
          <a:noFill/>
        </p:spPr>
        <p:txBody>
          <a:bodyPr wrap="square" rtlCol="0">
            <a:spAutoFit/>
          </a:bodyPr>
          <a:lstStyle/>
          <a:p>
            <a:pPr>
              <a:lnSpc>
                <a:spcPct val="150000"/>
              </a:lnSpc>
            </a:pPr>
            <a:r>
              <a:rPr lang="en-US" altLang="zh-CN" sz="2400" b="1" dirty="0">
                <a:latin typeface="宋体" pitchFamily="2" charset="-122"/>
                <a:ea typeface="宋体" pitchFamily="2" charset="-122"/>
              </a:rPr>
              <a:t>3.</a:t>
            </a:r>
            <a:r>
              <a:rPr lang="zh-CN" altLang="zh-CN" sz="2400" b="1" dirty="0">
                <a:latin typeface="宋体" pitchFamily="2" charset="-122"/>
                <a:ea typeface="宋体" pitchFamily="2" charset="-122"/>
              </a:rPr>
              <a:t>蒸发</a:t>
            </a:r>
          </a:p>
          <a:p>
            <a:pPr>
              <a:lnSpc>
                <a:spcPct val="150000"/>
              </a:lnSpc>
            </a:pPr>
            <a:r>
              <a:rPr lang="zh-CN" altLang="en-US"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1</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仪器</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铁</a:t>
            </a:r>
            <a:r>
              <a:rPr lang="zh-CN" altLang="zh-CN" sz="2400" b="1" dirty="0">
                <a:latin typeface="宋体" pitchFamily="2" charset="-122"/>
                <a:ea typeface="宋体" pitchFamily="2" charset="-122"/>
              </a:rPr>
              <a:t>架台</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带铁圈</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、蒸发皿、酒精灯、玻璃棒、坩埚钳。</a:t>
            </a:r>
          </a:p>
          <a:p>
            <a:pPr>
              <a:lnSpc>
                <a:spcPct val="150000"/>
              </a:lnSpc>
            </a:pPr>
            <a:r>
              <a:rPr lang="zh-CN" altLang="en-US"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2</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蒸发</a:t>
            </a:r>
            <a:r>
              <a:rPr lang="zh-CN" altLang="zh-CN" sz="2400" b="1" dirty="0">
                <a:latin typeface="宋体" pitchFamily="2" charset="-122"/>
                <a:ea typeface="宋体" pitchFamily="2" charset="-122"/>
              </a:rPr>
              <a:t>时要不断用</a:t>
            </a:r>
            <a:r>
              <a:rPr lang="zh-CN" altLang="zh-CN" sz="2400" b="1" dirty="0" smtClean="0">
                <a:latin typeface="宋体" pitchFamily="2" charset="-122"/>
                <a:ea typeface="宋体" pitchFamily="2" charset="-122"/>
              </a:rPr>
              <a:t>玻璃棒</a:t>
            </a:r>
            <a:r>
              <a:rPr lang="zh-CN" altLang="zh-CN" sz="2400" b="1" u="sng" dirty="0">
                <a:latin typeface="宋体" pitchFamily="2" charset="-122"/>
                <a:ea typeface="宋体" pitchFamily="2" charset="-122"/>
              </a:rPr>
              <a:t>　　　　</a:t>
            </a:r>
            <a:r>
              <a:rPr lang="zh-CN" altLang="zh-CN" sz="2400" b="1" dirty="0" smtClean="0">
                <a:latin typeface="宋体" pitchFamily="2" charset="-122"/>
                <a:ea typeface="宋体" pitchFamily="2" charset="-122"/>
              </a:rPr>
              <a:t>液体</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防止</a:t>
            </a:r>
            <a:r>
              <a:rPr lang="en-US" altLang="zh-CN" sz="2400" b="1" dirty="0" smtClean="0">
                <a:latin typeface="宋体" pitchFamily="2" charset="-122"/>
                <a:ea typeface="宋体" pitchFamily="2" charset="-122"/>
              </a:rPr>
              <a:t>________________________</a:t>
            </a:r>
          </a:p>
          <a:p>
            <a:pPr>
              <a:lnSpc>
                <a:spcPct val="150000"/>
              </a:lnSpc>
            </a:pPr>
            <a:r>
              <a:rPr lang="zh-CN" altLang="zh-CN" sz="2400" b="1" u="sng" dirty="0">
                <a:latin typeface="宋体" pitchFamily="2" charset="-122"/>
                <a:ea typeface="宋体" pitchFamily="2" charset="-122"/>
              </a:rPr>
              <a:t>　　　　　　　</a:t>
            </a:r>
            <a:r>
              <a:rPr lang="zh-CN" altLang="zh-CN" sz="2400" b="1" dirty="0" smtClean="0">
                <a:latin typeface="宋体" pitchFamily="2" charset="-122"/>
                <a:ea typeface="宋体" pitchFamily="2" charset="-122"/>
              </a:rPr>
              <a:t>。</a:t>
            </a:r>
            <a:r>
              <a:rPr lang="en-US" altLang="zh-CN" sz="2400" b="1" dirty="0">
                <a:latin typeface="宋体" pitchFamily="2" charset="-122"/>
                <a:ea typeface="宋体" pitchFamily="2" charset="-122"/>
              </a:rPr>
              <a:t> </a:t>
            </a:r>
            <a:endParaRPr lang="zh-CN" altLang="zh-CN" sz="2400" b="1" dirty="0">
              <a:latin typeface="宋体" pitchFamily="2" charset="-122"/>
              <a:ea typeface="宋体" pitchFamily="2" charset="-122"/>
            </a:endParaRPr>
          </a:p>
          <a:p>
            <a:pPr>
              <a:lnSpc>
                <a:spcPct val="150000"/>
              </a:lnSpc>
            </a:pPr>
            <a:r>
              <a:rPr lang="zh-CN" altLang="en-US"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3</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当</a:t>
            </a:r>
            <a:r>
              <a:rPr lang="zh-CN" altLang="zh-CN" sz="2400" b="1" u="sng" dirty="0">
                <a:latin typeface="宋体" pitchFamily="2" charset="-122"/>
                <a:ea typeface="宋体" pitchFamily="2" charset="-122"/>
              </a:rPr>
              <a:t>　　　　　　　</a:t>
            </a:r>
            <a:r>
              <a:rPr lang="en-US" altLang="zh-CN" sz="2400" b="1" u="sng" dirty="0" smtClean="0">
                <a:latin typeface="宋体" pitchFamily="2" charset="-122"/>
                <a:ea typeface="宋体" pitchFamily="2" charset="-122"/>
              </a:rPr>
              <a:t> </a:t>
            </a:r>
            <a:r>
              <a:rPr lang="zh-CN" altLang="zh-CN" sz="2400" b="1" u="sng" dirty="0">
                <a:latin typeface="宋体" pitchFamily="2" charset="-122"/>
                <a:ea typeface="宋体" pitchFamily="2" charset="-122"/>
              </a:rPr>
              <a:t>　</a:t>
            </a:r>
            <a:r>
              <a:rPr lang="en-US" altLang="zh-CN" sz="2400" b="1" u="sng" dirty="0" smtClean="0">
                <a:latin typeface="宋体" pitchFamily="2" charset="-122"/>
                <a:ea typeface="宋体" pitchFamily="2" charset="-122"/>
              </a:rPr>
              <a:t> </a:t>
            </a:r>
            <a:r>
              <a:rPr lang="zh-CN" altLang="zh-CN" sz="2400" b="1" dirty="0" smtClean="0">
                <a:latin typeface="宋体" pitchFamily="2" charset="-122"/>
                <a:ea typeface="宋体" pitchFamily="2" charset="-122"/>
              </a:rPr>
              <a:t>时</a:t>
            </a:r>
            <a:r>
              <a:rPr lang="zh-CN" altLang="zh-CN" sz="2400" b="1" dirty="0">
                <a:latin typeface="宋体" pitchFamily="2" charset="-122"/>
                <a:ea typeface="宋体" pitchFamily="2" charset="-122"/>
              </a:rPr>
              <a:t>熄灭</a:t>
            </a:r>
            <a:r>
              <a:rPr lang="zh-CN" altLang="zh-CN" sz="2400" b="1" dirty="0" smtClean="0">
                <a:latin typeface="宋体" pitchFamily="2" charset="-122"/>
                <a:ea typeface="宋体" pitchFamily="2" charset="-122"/>
              </a:rPr>
              <a:t>酒精灯</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停止加热</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利用</a:t>
            </a:r>
            <a:r>
              <a:rPr lang="zh-CN" altLang="zh-CN" sz="2400" b="1" dirty="0">
                <a:latin typeface="宋体" pitchFamily="2" charset="-122"/>
                <a:ea typeface="宋体" pitchFamily="2" charset="-122"/>
              </a:rPr>
              <a:t>余热使剩余水分蒸发。</a:t>
            </a:r>
            <a:r>
              <a:rPr lang="en-US" altLang="zh-CN" dirty="0"/>
              <a:t> </a:t>
            </a:r>
            <a:endParaRPr lang="zh-CN" altLang="zh-CN" dirty="0"/>
          </a:p>
          <a:p>
            <a:endParaRPr lang="zh-CN" altLang="en-US" dirty="0"/>
          </a:p>
        </p:txBody>
      </p:sp>
      <p:sp>
        <p:nvSpPr>
          <p:cNvPr id="7" name="TextBox 6"/>
          <p:cNvSpPr txBox="1"/>
          <p:nvPr/>
        </p:nvSpPr>
        <p:spPr>
          <a:xfrm>
            <a:off x="5018318" y="3015340"/>
            <a:ext cx="936171" cy="461665"/>
          </a:xfrm>
          <a:prstGeom prst="rect">
            <a:avLst/>
          </a:prstGeom>
          <a:noFill/>
        </p:spPr>
        <p:txBody>
          <a:bodyPr wrap="square" rtlCol="0">
            <a:spAutoFit/>
          </a:bodyPr>
          <a:lstStyle/>
          <a:p>
            <a:r>
              <a:rPr lang="zh-CN" altLang="en-US" sz="2400" b="1" dirty="0" smtClean="0">
                <a:solidFill>
                  <a:srgbClr val="FF0000"/>
                </a:solidFill>
                <a:latin typeface="宋体" pitchFamily="2" charset="-122"/>
                <a:ea typeface="宋体" pitchFamily="2" charset="-122"/>
              </a:rPr>
              <a:t>搅拌</a:t>
            </a:r>
            <a:endParaRPr lang="zh-CN" altLang="en-US" sz="2400" b="1" dirty="0">
              <a:solidFill>
                <a:srgbClr val="FF0000"/>
              </a:solidFill>
              <a:latin typeface="宋体" pitchFamily="2" charset="-122"/>
              <a:ea typeface="宋体" pitchFamily="2" charset="-122"/>
            </a:endParaRPr>
          </a:p>
        </p:txBody>
      </p:sp>
      <p:grpSp>
        <p:nvGrpSpPr>
          <p:cNvPr id="14" name="组合 13"/>
          <p:cNvGrpSpPr/>
          <p:nvPr/>
        </p:nvGrpSpPr>
        <p:grpSpPr>
          <a:xfrm>
            <a:off x="1251858" y="3015338"/>
            <a:ext cx="9862458" cy="993100"/>
            <a:chOff x="1251858" y="3015338"/>
            <a:chExt cx="9862458" cy="993100"/>
          </a:xfrm>
        </p:grpSpPr>
        <p:sp>
          <p:nvSpPr>
            <p:cNvPr id="8" name="TextBox 7"/>
            <p:cNvSpPr txBox="1"/>
            <p:nvPr/>
          </p:nvSpPr>
          <p:spPr>
            <a:xfrm>
              <a:off x="7761516" y="3015338"/>
              <a:ext cx="3352800" cy="461665"/>
            </a:xfrm>
            <a:prstGeom prst="rect">
              <a:avLst/>
            </a:prstGeom>
            <a:noFill/>
          </p:spPr>
          <p:txBody>
            <a:bodyPr wrap="square" rtlCol="0">
              <a:spAutoFit/>
            </a:bodyPr>
            <a:lstStyle/>
            <a:p>
              <a:r>
                <a:rPr lang="zh-CN" altLang="zh-CN" sz="2400" b="1" dirty="0" smtClean="0">
                  <a:solidFill>
                    <a:srgbClr val="FF0000"/>
                  </a:solidFill>
                  <a:latin typeface="宋体" pitchFamily="2" charset="-122"/>
                  <a:ea typeface="宋体" pitchFamily="2" charset="-122"/>
                </a:rPr>
                <a:t>由于局部温度过高造成</a:t>
              </a:r>
              <a:endParaRPr lang="zh-CN" altLang="en-US" sz="2400" b="1" dirty="0">
                <a:solidFill>
                  <a:srgbClr val="FF0000"/>
                </a:solidFill>
                <a:latin typeface="宋体" pitchFamily="2" charset="-122"/>
                <a:ea typeface="宋体" pitchFamily="2" charset="-122"/>
              </a:endParaRPr>
            </a:p>
          </p:txBody>
        </p:sp>
        <p:sp>
          <p:nvSpPr>
            <p:cNvPr id="13" name="TextBox 12"/>
            <p:cNvSpPr txBox="1"/>
            <p:nvPr/>
          </p:nvSpPr>
          <p:spPr>
            <a:xfrm>
              <a:off x="1251858" y="3546773"/>
              <a:ext cx="1436914" cy="461665"/>
            </a:xfrm>
            <a:prstGeom prst="rect">
              <a:avLst/>
            </a:prstGeom>
            <a:noFill/>
          </p:spPr>
          <p:txBody>
            <a:bodyPr wrap="square" rtlCol="0">
              <a:spAutoFit/>
            </a:bodyPr>
            <a:lstStyle/>
            <a:p>
              <a:r>
                <a:rPr lang="zh-CN" altLang="zh-CN" sz="2400" b="1" dirty="0" smtClean="0">
                  <a:solidFill>
                    <a:srgbClr val="FF0000"/>
                  </a:solidFill>
                  <a:latin typeface="宋体" pitchFamily="2" charset="-122"/>
                  <a:ea typeface="宋体" pitchFamily="2" charset="-122"/>
                </a:rPr>
                <a:t>液滴飞溅</a:t>
              </a:r>
              <a:endParaRPr lang="zh-CN" altLang="en-US" sz="2400" b="1" dirty="0">
                <a:solidFill>
                  <a:srgbClr val="FF0000"/>
                </a:solidFill>
                <a:latin typeface="宋体" pitchFamily="2" charset="-122"/>
                <a:ea typeface="宋体" pitchFamily="2" charset="-122"/>
              </a:endParaRPr>
            </a:p>
          </p:txBody>
        </p:sp>
      </p:grpSp>
      <p:sp>
        <p:nvSpPr>
          <p:cNvPr id="9" name="TextBox 8"/>
          <p:cNvSpPr txBox="1"/>
          <p:nvPr/>
        </p:nvSpPr>
        <p:spPr>
          <a:xfrm>
            <a:off x="2155369" y="4093028"/>
            <a:ext cx="2536371" cy="461665"/>
          </a:xfrm>
          <a:prstGeom prst="rect">
            <a:avLst/>
          </a:prstGeom>
          <a:noFill/>
        </p:spPr>
        <p:txBody>
          <a:bodyPr wrap="square" rtlCol="0">
            <a:spAutoFit/>
          </a:bodyPr>
          <a:lstStyle/>
          <a:p>
            <a:r>
              <a:rPr lang="zh-CN" altLang="zh-CN" sz="2400" b="1" dirty="0">
                <a:solidFill>
                  <a:srgbClr val="FF0000"/>
                </a:solidFill>
                <a:latin typeface="宋体" pitchFamily="2" charset="-122"/>
                <a:ea typeface="宋体" pitchFamily="2" charset="-122"/>
              </a:rPr>
              <a:t>有大量晶体析出</a:t>
            </a:r>
            <a:endParaRPr lang="zh-CN" altLang="en-US" sz="2400" b="1" dirty="0">
              <a:solidFill>
                <a:srgbClr val="FF0000"/>
              </a:solidFill>
              <a:latin typeface="宋体" pitchFamily="2" charset="-122"/>
              <a:ea typeface="宋体" pitchFamily="2" charset="-122"/>
            </a:endParaRPr>
          </a:p>
        </p:txBody>
      </p:sp>
    </p:spTree>
    <p:extLst>
      <p:ext uri="{BB962C8B-B14F-4D97-AF65-F5344CB8AC3E}">
        <p14:creationId xmlns:p14="http://schemas.microsoft.com/office/powerpoint/2010/main" xmlns="" val="20327772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randombar(horizontal)">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randombar(horizontal)">
                                      <p:cBhvr>
                                        <p:cTn id="1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54" name="文本框 99"/>
          <p:cNvSpPr txBox="1">
            <a:spLocks noChangeArrowheads="1"/>
          </p:cNvSpPr>
          <p:nvPr/>
        </p:nvSpPr>
        <p:spPr bwMode="auto">
          <a:xfrm>
            <a:off x="926829" y="1860691"/>
            <a:ext cx="10241914" cy="34163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50000"/>
              </a:lnSpc>
            </a:pPr>
            <a:r>
              <a:rPr lang="en-US" altLang="zh-CN" sz="2400" b="1" dirty="0">
                <a:latin typeface="宋体" pitchFamily="2" charset="-122"/>
                <a:ea typeface="宋体" pitchFamily="2" charset="-122"/>
              </a:rPr>
              <a:t>3.(2013</a:t>
            </a:r>
            <a:r>
              <a:rPr lang="zh-CN" altLang="zh-CN" sz="2400" b="1" dirty="0">
                <a:latin typeface="宋体" pitchFamily="2" charset="-122"/>
                <a:ea typeface="宋体" pitchFamily="2" charset="-122"/>
              </a:rPr>
              <a:t>·</a:t>
            </a:r>
            <a:r>
              <a:rPr lang="zh-CN" altLang="zh-CN" sz="2400" b="1" dirty="0" smtClean="0">
                <a:latin typeface="宋体" pitchFamily="2" charset="-122"/>
                <a:ea typeface="宋体" pitchFamily="2" charset="-122"/>
              </a:rPr>
              <a:t>河北</a:t>
            </a:r>
            <a:r>
              <a:rPr lang="zh-CN" altLang="en-US"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9)</a:t>
            </a:r>
            <a:r>
              <a:rPr lang="zh-CN" altLang="zh-CN" sz="2400" b="1" dirty="0">
                <a:latin typeface="宋体" pitchFamily="2" charset="-122"/>
                <a:ea typeface="宋体" pitchFamily="2" charset="-122"/>
              </a:rPr>
              <a:t>用托盘天平测量物体的</a:t>
            </a:r>
            <a:r>
              <a:rPr lang="zh-CN" altLang="zh-CN" sz="2400" b="1" dirty="0" smtClean="0">
                <a:latin typeface="宋体" pitchFamily="2" charset="-122"/>
                <a:ea typeface="宋体" pitchFamily="2" charset="-122"/>
              </a:rPr>
              <a:t>质量</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测量</a:t>
            </a:r>
            <a:r>
              <a:rPr lang="zh-CN" altLang="zh-CN" sz="2400" b="1" dirty="0">
                <a:latin typeface="宋体" pitchFamily="2" charset="-122"/>
                <a:ea typeface="宋体" pitchFamily="2" charset="-122"/>
              </a:rPr>
              <a:t>过程中向右移动游码的作用</a:t>
            </a:r>
            <a:r>
              <a:rPr lang="zh-CN" altLang="zh-CN" sz="2400" b="1" dirty="0" smtClean="0">
                <a:latin typeface="宋体" pitchFamily="2" charset="-122"/>
                <a:ea typeface="宋体" pitchFamily="2" charset="-122"/>
              </a:rPr>
              <a:t>相当于</a:t>
            </a:r>
            <a:r>
              <a:rPr lang="en-US" altLang="zh-CN" sz="2400" b="1" dirty="0" smtClean="0">
                <a:latin typeface="宋体" pitchFamily="2" charset="-122"/>
                <a:ea typeface="宋体" pitchFamily="2" charset="-122"/>
              </a:rPr>
              <a:t>(</a:t>
            </a:r>
            <a:r>
              <a:rPr lang="zh-CN" altLang="zh-CN" sz="2400" b="1" dirty="0">
                <a:latin typeface="宋体" pitchFamily="2" charset="-122"/>
                <a:ea typeface="宋体" pitchFamily="2" charset="-122"/>
              </a:rPr>
              <a:t>　　</a:t>
            </a:r>
            <a:r>
              <a:rPr lang="en-US" altLang="zh-CN" sz="2400" b="1" dirty="0">
                <a:latin typeface="宋体" pitchFamily="2" charset="-122"/>
                <a:ea typeface="宋体" pitchFamily="2" charset="-122"/>
              </a:rPr>
              <a:t>)</a:t>
            </a:r>
            <a:endParaRPr lang="zh-CN" altLang="zh-CN" sz="2400" b="1" dirty="0">
              <a:latin typeface="宋体" pitchFamily="2" charset="-122"/>
              <a:ea typeface="宋体" pitchFamily="2" charset="-122"/>
            </a:endParaRPr>
          </a:p>
          <a:p>
            <a:pPr>
              <a:lnSpc>
                <a:spcPct val="150000"/>
              </a:lnSpc>
            </a:pPr>
            <a:r>
              <a:rPr lang="en-US" altLang="zh-CN" sz="2400" b="1" dirty="0" smtClean="0">
                <a:latin typeface="宋体" pitchFamily="2" charset="-122"/>
                <a:ea typeface="宋体" pitchFamily="2" charset="-122"/>
              </a:rPr>
              <a:t> A</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往右盘增加砝码</a:t>
            </a:r>
            <a:r>
              <a:rPr lang="en-US" altLang="zh-CN" sz="2400" b="1" dirty="0">
                <a:latin typeface="宋体" pitchFamily="2" charset="-122"/>
                <a:ea typeface="宋体" pitchFamily="2" charset="-122"/>
              </a:rPr>
              <a:t>	</a:t>
            </a:r>
            <a:endParaRPr lang="en-US" altLang="zh-CN" sz="2400" b="1" dirty="0" smtClean="0">
              <a:latin typeface="宋体" pitchFamily="2" charset="-122"/>
              <a:ea typeface="宋体" pitchFamily="2" charset="-122"/>
            </a:endParaRPr>
          </a:p>
          <a:p>
            <a:pPr>
              <a:lnSpc>
                <a:spcPct val="150000"/>
              </a:lnSpc>
            </a:pPr>
            <a:r>
              <a:rPr lang="en-US" altLang="zh-CN" sz="2400" b="1" dirty="0" smtClean="0">
                <a:latin typeface="宋体" pitchFamily="2" charset="-122"/>
                <a:ea typeface="宋体" pitchFamily="2" charset="-122"/>
              </a:rPr>
              <a:t> B</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从右盘减少砝码</a:t>
            </a:r>
          </a:p>
          <a:p>
            <a:pPr>
              <a:lnSpc>
                <a:spcPct val="150000"/>
              </a:lnSpc>
            </a:pPr>
            <a:r>
              <a:rPr lang="en-US" altLang="zh-CN" sz="2400" b="1" dirty="0" smtClean="0">
                <a:latin typeface="宋体" pitchFamily="2" charset="-122"/>
                <a:ea typeface="宋体" pitchFamily="2" charset="-122"/>
              </a:rPr>
              <a:t> C</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向左调节平衡螺母</a:t>
            </a:r>
            <a:r>
              <a:rPr lang="en-US" altLang="zh-CN" sz="2400" b="1" dirty="0">
                <a:latin typeface="宋体" pitchFamily="2" charset="-122"/>
                <a:ea typeface="宋体" pitchFamily="2" charset="-122"/>
              </a:rPr>
              <a:t>	</a:t>
            </a:r>
            <a:endParaRPr lang="en-US" altLang="zh-CN" sz="2400" b="1" dirty="0" smtClean="0">
              <a:latin typeface="宋体" pitchFamily="2" charset="-122"/>
              <a:ea typeface="宋体" pitchFamily="2" charset="-122"/>
            </a:endParaRPr>
          </a:p>
          <a:p>
            <a:pPr>
              <a:lnSpc>
                <a:spcPct val="150000"/>
              </a:lnSpc>
            </a:pPr>
            <a:r>
              <a:rPr lang="en-US" altLang="zh-CN" sz="2400" b="1" dirty="0">
                <a:latin typeface="宋体" pitchFamily="2" charset="-122"/>
                <a:ea typeface="宋体" pitchFamily="2" charset="-122"/>
              </a:rPr>
              <a:t> </a:t>
            </a:r>
            <a:r>
              <a:rPr lang="en-US" altLang="zh-CN" sz="2400" b="1" dirty="0" smtClean="0">
                <a:latin typeface="宋体" pitchFamily="2" charset="-122"/>
                <a:ea typeface="宋体" pitchFamily="2" charset="-122"/>
              </a:rPr>
              <a:t>D</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向右调节平衡螺母</a:t>
            </a:r>
          </a:p>
        </p:txBody>
      </p:sp>
      <p:grpSp>
        <p:nvGrpSpPr>
          <p:cNvPr id="6" name="组合 5"/>
          <p:cNvGrpSpPr/>
          <p:nvPr/>
        </p:nvGrpSpPr>
        <p:grpSpPr>
          <a:xfrm>
            <a:off x="8071557" y="824822"/>
            <a:ext cx="1746910" cy="457900"/>
            <a:chOff x="8480182" y="1575737"/>
            <a:chExt cx="1678579" cy="520692"/>
          </a:xfrm>
        </p:grpSpPr>
        <p:sp>
          <p:nvSpPr>
            <p:cNvPr id="5" name="圆角矩形 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8" name="矩形 7"/>
          <p:cNvSpPr/>
          <p:nvPr/>
        </p:nvSpPr>
        <p:spPr>
          <a:xfrm>
            <a:off x="3165327" y="2511494"/>
            <a:ext cx="611624" cy="461665"/>
          </a:xfrm>
          <a:prstGeom prst="rect">
            <a:avLst/>
          </a:prstGeom>
        </p:spPr>
        <p:txBody>
          <a:bodyPr wrap="square">
            <a:spAutoFit/>
          </a:bodyPr>
          <a:lstStyle/>
          <a:p>
            <a:r>
              <a:rPr lang="en-US" altLang="zh-CN" sz="2400" b="1" noProof="1" smtClean="0">
                <a:solidFill>
                  <a:srgbClr val="FF0000"/>
                </a:solidFill>
                <a:latin typeface="Times New Roman" pitchFamily="18" charset="0"/>
                <a:ea typeface="宋体" panose="02010600030101010101" pitchFamily="2" charset="-122"/>
                <a:cs typeface="Times New Roman" pitchFamily="18" charset="0"/>
              </a:rPr>
              <a:t>A</a:t>
            </a:r>
            <a:endParaRPr lang="zh-CN" altLang="en-US" sz="2400" dirty="0">
              <a:latin typeface="Times New Roman" pitchFamily="18" charset="0"/>
              <a:cs typeface="Times New Roman" pitchFamily="18" charset="0"/>
            </a:endParaRPr>
          </a:p>
        </p:txBody>
      </p:sp>
    </p:spTree>
    <p:extLst>
      <p:ext uri="{BB962C8B-B14F-4D97-AF65-F5344CB8AC3E}">
        <p14:creationId xmlns:p14="http://schemas.microsoft.com/office/powerpoint/2010/main" xmlns="" val="10319331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randombar(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8071557" y="824822"/>
            <a:ext cx="1746910" cy="457900"/>
            <a:chOff x="8480182" y="1575737"/>
            <a:chExt cx="1678579" cy="520692"/>
          </a:xfrm>
        </p:grpSpPr>
        <p:sp>
          <p:nvSpPr>
            <p:cNvPr id="4" name="圆角矩形 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6" name="TextBox 5"/>
          <p:cNvSpPr txBox="1"/>
          <p:nvPr/>
        </p:nvSpPr>
        <p:spPr>
          <a:xfrm>
            <a:off x="729343" y="1676389"/>
            <a:ext cx="10722428" cy="2862322"/>
          </a:xfrm>
          <a:prstGeom prst="rect">
            <a:avLst/>
          </a:prstGeom>
          <a:noFill/>
        </p:spPr>
        <p:txBody>
          <a:bodyPr wrap="square" rtlCol="0">
            <a:spAutoFit/>
          </a:bodyPr>
          <a:lstStyle/>
          <a:p>
            <a:pPr>
              <a:lnSpc>
                <a:spcPct val="150000"/>
              </a:lnSpc>
            </a:pPr>
            <a:r>
              <a:rPr lang="en-US" altLang="zh-CN" sz="2400" b="1" dirty="0">
                <a:latin typeface="宋体" pitchFamily="2" charset="-122"/>
                <a:ea typeface="宋体" pitchFamily="2" charset="-122"/>
              </a:rPr>
              <a:t>4.</a:t>
            </a:r>
            <a:r>
              <a:rPr lang="zh-CN" altLang="zh-CN" sz="2400" b="1" dirty="0">
                <a:latin typeface="宋体" pitchFamily="2" charset="-122"/>
                <a:ea typeface="宋体" pitchFamily="2" charset="-122"/>
              </a:rPr>
              <a:t>浓硫酸的</a:t>
            </a:r>
            <a:r>
              <a:rPr lang="zh-CN" altLang="zh-CN" sz="2400" b="1" dirty="0" smtClean="0">
                <a:latin typeface="宋体" pitchFamily="2" charset="-122"/>
                <a:ea typeface="宋体" pitchFamily="2" charset="-122"/>
              </a:rPr>
              <a:t>稀释</a:t>
            </a:r>
            <a:endParaRPr lang="en-US" altLang="zh-CN" sz="2400" b="1" dirty="0" smtClean="0">
              <a:latin typeface="宋体" pitchFamily="2" charset="-122"/>
              <a:ea typeface="宋体" pitchFamily="2" charset="-122"/>
            </a:endParaRPr>
          </a:p>
          <a:p>
            <a:pPr>
              <a:lnSpc>
                <a:spcPct val="150000"/>
              </a:lnSpc>
            </a:pPr>
            <a:r>
              <a:rPr lang="zh-CN" altLang="en-US"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1</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正确操作</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把</a:t>
            </a:r>
            <a:r>
              <a:rPr lang="zh-CN" altLang="zh-CN" sz="2400" b="1" u="sng" dirty="0">
                <a:latin typeface="宋体" pitchFamily="2" charset="-122"/>
                <a:ea typeface="宋体" pitchFamily="2" charset="-122"/>
              </a:rPr>
              <a:t>　　　　</a:t>
            </a:r>
            <a:r>
              <a:rPr lang="en-US" altLang="zh-CN" sz="2400" b="1" u="sng" dirty="0" smtClean="0">
                <a:latin typeface="宋体" pitchFamily="2" charset="-122"/>
                <a:ea typeface="宋体" pitchFamily="2" charset="-122"/>
              </a:rPr>
              <a:t>  </a:t>
            </a:r>
            <a:r>
              <a:rPr lang="zh-CN" altLang="zh-CN" sz="2400" b="1" dirty="0" smtClean="0">
                <a:latin typeface="宋体" pitchFamily="2" charset="-122"/>
                <a:ea typeface="宋体" pitchFamily="2" charset="-122"/>
              </a:rPr>
              <a:t>沿</a:t>
            </a:r>
            <a:r>
              <a:rPr lang="zh-CN" altLang="zh-CN" sz="2400" b="1" dirty="0">
                <a:latin typeface="宋体" pitchFamily="2" charset="-122"/>
                <a:ea typeface="宋体" pitchFamily="2" charset="-122"/>
              </a:rPr>
              <a:t>器壁慢慢</a:t>
            </a:r>
            <a:r>
              <a:rPr lang="zh-CN" altLang="zh-CN" sz="2400" b="1" dirty="0" smtClean="0">
                <a:latin typeface="宋体" pitchFamily="2" charset="-122"/>
                <a:ea typeface="宋体" pitchFamily="2" charset="-122"/>
              </a:rPr>
              <a:t>注入</a:t>
            </a:r>
            <a:r>
              <a:rPr lang="zh-CN" altLang="zh-CN" sz="2400" b="1" u="sng" dirty="0">
                <a:latin typeface="宋体" pitchFamily="2" charset="-122"/>
                <a:ea typeface="宋体" pitchFamily="2" charset="-122"/>
              </a:rPr>
              <a:t>　　　　</a:t>
            </a:r>
            <a:r>
              <a:rPr lang="zh-CN" altLang="zh-CN" sz="2400" b="1" dirty="0" smtClean="0">
                <a:latin typeface="宋体" pitchFamily="2" charset="-122"/>
                <a:ea typeface="宋体" pitchFamily="2" charset="-122"/>
              </a:rPr>
              <a:t>中</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并</a:t>
            </a:r>
            <a:r>
              <a:rPr lang="zh-CN" altLang="zh-CN" sz="2400" b="1" dirty="0">
                <a:latin typeface="宋体" pitchFamily="2" charset="-122"/>
                <a:ea typeface="宋体" pitchFamily="2" charset="-122"/>
              </a:rPr>
              <a:t>不断用</a:t>
            </a:r>
            <a:r>
              <a:rPr lang="zh-CN" altLang="zh-CN" sz="2400" b="1" dirty="0" smtClean="0">
                <a:latin typeface="宋体" pitchFamily="2" charset="-122"/>
                <a:ea typeface="宋体" pitchFamily="2" charset="-122"/>
              </a:rPr>
              <a:t>玻璃棒</a:t>
            </a:r>
            <a:endParaRPr lang="en-US" altLang="zh-CN" sz="2400" b="1" dirty="0" smtClean="0">
              <a:latin typeface="宋体" pitchFamily="2" charset="-122"/>
              <a:ea typeface="宋体" pitchFamily="2" charset="-122"/>
            </a:endParaRPr>
          </a:p>
          <a:p>
            <a:pPr>
              <a:lnSpc>
                <a:spcPct val="150000"/>
              </a:lnSpc>
            </a:pPr>
            <a:r>
              <a:rPr lang="en-US" altLang="zh-CN" sz="2400" b="1" dirty="0" smtClean="0">
                <a:latin typeface="宋体" pitchFamily="2" charset="-122"/>
                <a:ea typeface="宋体" pitchFamily="2" charset="-122"/>
              </a:rPr>
              <a:t> </a:t>
            </a:r>
            <a:r>
              <a:rPr lang="zh-CN" altLang="zh-CN" sz="2400" b="1" u="sng" dirty="0">
                <a:latin typeface="宋体" pitchFamily="2" charset="-122"/>
                <a:ea typeface="宋体" pitchFamily="2" charset="-122"/>
              </a:rPr>
              <a:t>　　　　</a:t>
            </a:r>
            <a:r>
              <a:rPr lang="en-US" altLang="zh-CN"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目的</a:t>
            </a:r>
            <a:r>
              <a:rPr lang="zh-CN" altLang="en-US" sz="2400" b="1" dirty="0" smtClean="0">
                <a:latin typeface="宋体" pitchFamily="2" charset="-122"/>
                <a:ea typeface="宋体" pitchFamily="2" charset="-122"/>
              </a:rPr>
              <a:t>：</a:t>
            </a:r>
            <a:r>
              <a:rPr lang="zh-CN" altLang="zh-CN" sz="2400" b="1" u="sng" dirty="0">
                <a:latin typeface="宋体" pitchFamily="2" charset="-122"/>
                <a:ea typeface="宋体" pitchFamily="2" charset="-122"/>
              </a:rPr>
              <a:t>　　　　</a:t>
            </a:r>
            <a:r>
              <a:rPr lang="en-US" altLang="zh-CN" sz="2400" b="1" u="sng" dirty="0" smtClean="0">
                <a:latin typeface="宋体" pitchFamily="2" charset="-122"/>
                <a:ea typeface="宋体" pitchFamily="2" charset="-122"/>
              </a:rPr>
              <a:t>           </a:t>
            </a:r>
            <a:r>
              <a:rPr lang="en-US" altLang="zh-CN" sz="2400" b="1" dirty="0" smtClean="0">
                <a:latin typeface="宋体" pitchFamily="2" charset="-122"/>
                <a:ea typeface="宋体" pitchFamily="2" charset="-122"/>
              </a:rPr>
              <a:t>)</a:t>
            </a:r>
            <a:r>
              <a:rPr lang="zh-CN" altLang="zh-CN" sz="2400" b="1" dirty="0">
                <a:latin typeface="宋体" pitchFamily="2" charset="-122"/>
                <a:ea typeface="宋体" pitchFamily="2" charset="-122"/>
              </a:rPr>
              <a:t>。</a:t>
            </a:r>
            <a:r>
              <a:rPr lang="en-US" altLang="zh-CN" sz="2400" b="1" dirty="0">
                <a:latin typeface="宋体" pitchFamily="2" charset="-122"/>
                <a:ea typeface="宋体" pitchFamily="2" charset="-122"/>
              </a:rPr>
              <a:t> </a:t>
            </a:r>
            <a:endParaRPr lang="zh-CN" altLang="zh-CN" sz="2400" b="1" dirty="0">
              <a:latin typeface="宋体" pitchFamily="2" charset="-122"/>
              <a:ea typeface="宋体" pitchFamily="2" charset="-122"/>
            </a:endParaRPr>
          </a:p>
          <a:p>
            <a:pPr>
              <a:lnSpc>
                <a:spcPct val="150000"/>
              </a:lnSpc>
            </a:pPr>
            <a:r>
              <a:rPr lang="zh-CN" altLang="en-US"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2</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错误操作</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如果</a:t>
            </a:r>
            <a:r>
              <a:rPr lang="zh-CN" altLang="zh-CN" sz="2400" b="1" dirty="0">
                <a:latin typeface="宋体" pitchFamily="2" charset="-122"/>
                <a:ea typeface="宋体" pitchFamily="2" charset="-122"/>
              </a:rPr>
              <a:t>把水倒进浓硫酸</a:t>
            </a:r>
            <a:r>
              <a:rPr lang="zh-CN" altLang="zh-CN" sz="2400" b="1" dirty="0" smtClean="0">
                <a:latin typeface="宋体" pitchFamily="2" charset="-122"/>
                <a:ea typeface="宋体" pitchFamily="2" charset="-122"/>
              </a:rPr>
              <a:t>里</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由于</a:t>
            </a:r>
            <a:r>
              <a:rPr lang="zh-CN" altLang="zh-CN" sz="2400" b="1" dirty="0">
                <a:latin typeface="宋体" pitchFamily="2" charset="-122"/>
                <a:ea typeface="宋体" pitchFamily="2" charset="-122"/>
              </a:rPr>
              <a:t>水的密度</a:t>
            </a:r>
            <a:r>
              <a:rPr lang="zh-CN" altLang="zh-CN" sz="2400" b="1" dirty="0" smtClean="0">
                <a:latin typeface="宋体" pitchFamily="2" charset="-122"/>
                <a:ea typeface="宋体" pitchFamily="2" charset="-122"/>
              </a:rPr>
              <a:t>小</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浮</a:t>
            </a:r>
            <a:r>
              <a:rPr lang="zh-CN" altLang="zh-CN" sz="2400" b="1" dirty="0">
                <a:latin typeface="宋体" pitchFamily="2" charset="-122"/>
                <a:ea typeface="宋体" pitchFamily="2" charset="-122"/>
              </a:rPr>
              <a:t>在硫酸</a:t>
            </a:r>
            <a:r>
              <a:rPr lang="zh-CN" altLang="zh-CN" sz="2400" b="1" dirty="0" smtClean="0">
                <a:latin typeface="宋体" pitchFamily="2" charset="-122"/>
                <a:ea typeface="宋体" pitchFamily="2" charset="-122"/>
              </a:rPr>
              <a:t>上面</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硫酸</a:t>
            </a:r>
            <a:r>
              <a:rPr lang="zh-CN" altLang="zh-CN" sz="2400" b="1" dirty="0">
                <a:latin typeface="宋体" pitchFamily="2" charset="-122"/>
                <a:ea typeface="宋体" pitchFamily="2" charset="-122"/>
              </a:rPr>
              <a:t>溶解时放出的热不易</a:t>
            </a:r>
            <a:r>
              <a:rPr lang="zh-CN" altLang="zh-CN" sz="2400" b="1" dirty="0" smtClean="0">
                <a:latin typeface="宋体" pitchFamily="2" charset="-122"/>
                <a:ea typeface="宋体" pitchFamily="2" charset="-122"/>
              </a:rPr>
              <a:t>散失</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使</a:t>
            </a:r>
            <a:r>
              <a:rPr lang="zh-CN" altLang="zh-CN" sz="2400" b="1" dirty="0">
                <a:latin typeface="宋体" pitchFamily="2" charset="-122"/>
                <a:ea typeface="宋体" pitchFamily="2" charset="-122"/>
              </a:rPr>
              <a:t>水</a:t>
            </a:r>
            <a:r>
              <a:rPr lang="zh-CN" altLang="zh-CN" sz="2400" b="1" dirty="0" smtClean="0">
                <a:latin typeface="宋体" pitchFamily="2" charset="-122"/>
                <a:ea typeface="宋体" pitchFamily="2" charset="-122"/>
              </a:rPr>
              <a:t>暴沸</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使</a:t>
            </a:r>
            <a:r>
              <a:rPr lang="zh-CN" altLang="zh-CN" sz="2400" b="1" dirty="0">
                <a:latin typeface="宋体" pitchFamily="2" charset="-122"/>
                <a:ea typeface="宋体" pitchFamily="2" charset="-122"/>
              </a:rPr>
              <a:t>硫酸液滴向四周</a:t>
            </a:r>
            <a:r>
              <a:rPr lang="zh-CN" altLang="zh-CN" sz="2400" b="1" dirty="0" smtClean="0">
                <a:latin typeface="宋体" pitchFamily="2" charset="-122"/>
                <a:ea typeface="宋体" pitchFamily="2" charset="-122"/>
              </a:rPr>
              <a:t>飞溅</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导致</a:t>
            </a:r>
            <a:r>
              <a:rPr lang="zh-CN" altLang="zh-CN" sz="2400" b="1" dirty="0">
                <a:latin typeface="宋体" pitchFamily="2" charset="-122"/>
                <a:ea typeface="宋体" pitchFamily="2" charset="-122"/>
              </a:rPr>
              <a:t>危险</a:t>
            </a:r>
            <a:r>
              <a:rPr lang="zh-CN" altLang="zh-CN" sz="2400" b="1" dirty="0" smtClean="0">
                <a:latin typeface="宋体" pitchFamily="2" charset="-122"/>
                <a:ea typeface="宋体" pitchFamily="2" charset="-122"/>
              </a:rPr>
              <a:t>。</a:t>
            </a:r>
            <a:endParaRPr lang="zh-CN" altLang="zh-CN" sz="2400" b="1" dirty="0">
              <a:latin typeface="宋体" pitchFamily="2" charset="-122"/>
              <a:ea typeface="宋体" pitchFamily="2" charset="-122"/>
            </a:endParaRPr>
          </a:p>
        </p:txBody>
      </p:sp>
      <p:pic>
        <p:nvPicPr>
          <p:cNvPr id="13" name="11857.eps" descr="id:2147507614;FounderCES"/>
          <p:cNvPicPr/>
          <p:nvPr/>
        </p:nvPicPr>
        <p:blipFill>
          <a:blip r:embed="rId3"/>
          <a:stretch>
            <a:fillRect/>
          </a:stretch>
        </p:blipFill>
        <p:spPr>
          <a:xfrm>
            <a:off x="4909458" y="4685082"/>
            <a:ext cx="2106478" cy="1639518"/>
          </a:xfrm>
          <a:prstGeom prst="rect">
            <a:avLst/>
          </a:prstGeom>
        </p:spPr>
      </p:pic>
      <p:sp>
        <p:nvSpPr>
          <p:cNvPr id="7" name="TextBox 6"/>
          <p:cNvSpPr txBox="1"/>
          <p:nvPr/>
        </p:nvSpPr>
        <p:spPr>
          <a:xfrm>
            <a:off x="3646722" y="2307772"/>
            <a:ext cx="1328057" cy="461665"/>
          </a:xfrm>
          <a:prstGeom prst="rect">
            <a:avLst/>
          </a:prstGeom>
          <a:noFill/>
        </p:spPr>
        <p:txBody>
          <a:bodyPr wrap="square" rtlCol="0">
            <a:spAutoFit/>
          </a:bodyPr>
          <a:lstStyle/>
          <a:p>
            <a:r>
              <a:rPr lang="zh-CN" altLang="en-US" sz="2400" b="1" dirty="0" smtClean="0">
                <a:solidFill>
                  <a:srgbClr val="FF0000"/>
                </a:solidFill>
                <a:latin typeface="宋体" pitchFamily="2" charset="-122"/>
                <a:ea typeface="宋体" pitchFamily="2" charset="-122"/>
              </a:rPr>
              <a:t>浓硫酸</a:t>
            </a:r>
            <a:endParaRPr lang="zh-CN" altLang="en-US" sz="2400" b="1" dirty="0">
              <a:solidFill>
                <a:srgbClr val="FF0000"/>
              </a:solidFill>
              <a:latin typeface="宋体" pitchFamily="2" charset="-122"/>
              <a:ea typeface="宋体" pitchFamily="2" charset="-122"/>
            </a:endParaRPr>
          </a:p>
        </p:txBody>
      </p:sp>
      <p:sp>
        <p:nvSpPr>
          <p:cNvPr id="14" name="TextBox 13"/>
          <p:cNvSpPr txBox="1"/>
          <p:nvPr/>
        </p:nvSpPr>
        <p:spPr>
          <a:xfrm>
            <a:off x="7632765" y="2307771"/>
            <a:ext cx="537903" cy="461665"/>
          </a:xfrm>
          <a:prstGeom prst="rect">
            <a:avLst/>
          </a:prstGeom>
          <a:noFill/>
        </p:spPr>
        <p:txBody>
          <a:bodyPr wrap="square" rtlCol="0">
            <a:spAutoFit/>
          </a:bodyPr>
          <a:lstStyle/>
          <a:p>
            <a:r>
              <a:rPr lang="zh-CN" altLang="en-US" sz="2400" b="1" dirty="0" smtClean="0">
                <a:solidFill>
                  <a:srgbClr val="FF0000"/>
                </a:solidFill>
                <a:latin typeface="宋体" pitchFamily="2" charset="-122"/>
                <a:ea typeface="宋体" pitchFamily="2" charset="-122"/>
              </a:rPr>
              <a:t>水</a:t>
            </a:r>
            <a:endParaRPr lang="zh-CN" altLang="en-US" sz="2400" b="1" dirty="0">
              <a:solidFill>
                <a:srgbClr val="FF0000"/>
              </a:solidFill>
              <a:latin typeface="宋体" pitchFamily="2" charset="-122"/>
              <a:ea typeface="宋体" pitchFamily="2" charset="-122"/>
            </a:endParaRPr>
          </a:p>
        </p:txBody>
      </p:sp>
      <p:sp>
        <p:nvSpPr>
          <p:cNvPr id="15" name="TextBox 14"/>
          <p:cNvSpPr txBox="1"/>
          <p:nvPr/>
        </p:nvSpPr>
        <p:spPr>
          <a:xfrm>
            <a:off x="3646723" y="2849570"/>
            <a:ext cx="2079164" cy="461665"/>
          </a:xfrm>
          <a:prstGeom prst="rect">
            <a:avLst/>
          </a:prstGeom>
          <a:noFill/>
        </p:spPr>
        <p:txBody>
          <a:bodyPr wrap="square" rtlCol="0">
            <a:spAutoFit/>
          </a:bodyPr>
          <a:lstStyle/>
          <a:p>
            <a:r>
              <a:rPr lang="zh-CN" altLang="en-US" sz="2400" b="1" dirty="0" smtClean="0">
                <a:solidFill>
                  <a:srgbClr val="FF0000"/>
                </a:solidFill>
                <a:latin typeface="宋体" pitchFamily="2" charset="-122"/>
                <a:ea typeface="宋体" pitchFamily="2" charset="-122"/>
              </a:rPr>
              <a:t>加快热量散失 </a:t>
            </a:r>
            <a:endParaRPr lang="zh-CN" altLang="en-US" sz="2400" b="1" dirty="0">
              <a:solidFill>
                <a:srgbClr val="FF0000"/>
              </a:solidFill>
              <a:latin typeface="宋体" pitchFamily="2" charset="-122"/>
              <a:ea typeface="宋体" pitchFamily="2" charset="-122"/>
            </a:endParaRPr>
          </a:p>
        </p:txBody>
      </p:sp>
      <p:sp>
        <p:nvSpPr>
          <p:cNvPr id="16" name="TextBox 15"/>
          <p:cNvSpPr txBox="1"/>
          <p:nvPr/>
        </p:nvSpPr>
        <p:spPr>
          <a:xfrm>
            <a:off x="1262748" y="2849570"/>
            <a:ext cx="881735" cy="461665"/>
          </a:xfrm>
          <a:prstGeom prst="rect">
            <a:avLst/>
          </a:prstGeom>
          <a:noFill/>
        </p:spPr>
        <p:txBody>
          <a:bodyPr wrap="square" rtlCol="0">
            <a:spAutoFit/>
          </a:bodyPr>
          <a:lstStyle/>
          <a:p>
            <a:r>
              <a:rPr lang="zh-CN" altLang="en-US" sz="2400" b="1" dirty="0" smtClean="0">
                <a:solidFill>
                  <a:srgbClr val="FF0000"/>
                </a:solidFill>
                <a:latin typeface="宋体" pitchFamily="2" charset="-122"/>
                <a:ea typeface="宋体" pitchFamily="2" charset="-122"/>
              </a:rPr>
              <a:t>搅拌</a:t>
            </a:r>
            <a:endParaRPr lang="zh-CN" altLang="en-US" sz="2400" b="1" dirty="0">
              <a:solidFill>
                <a:srgbClr val="FF0000"/>
              </a:solidFill>
              <a:latin typeface="宋体" pitchFamily="2" charset="-122"/>
              <a:ea typeface="宋体" pitchFamily="2" charset="-122"/>
            </a:endParaRPr>
          </a:p>
        </p:txBody>
      </p:sp>
    </p:spTree>
    <p:extLst>
      <p:ext uri="{BB962C8B-B14F-4D97-AF65-F5344CB8AC3E}">
        <p14:creationId xmlns:p14="http://schemas.microsoft.com/office/powerpoint/2010/main" xmlns="" val="80926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randombar(horizontal)">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randombar(horizontal)">
                                      <p:cBhvr>
                                        <p:cTn id="17" dur="500"/>
                                        <p:tgtEl>
                                          <p:spTgt spid="16"/>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randombar(horizontal)">
                                      <p:cBhvr>
                                        <p:cTn id="2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4" grpId="0"/>
      <p:bldP spid="15" grpId="0"/>
      <p:bldP spid="16"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8071557" y="824822"/>
            <a:ext cx="1746910" cy="457900"/>
            <a:chOff x="8480182" y="1575737"/>
            <a:chExt cx="1678579" cy="520692"/>
          </a:xfrm>
        </p:grpSpPr>
        <p:sp>
          <p:nvSpPr>
            <p:cNvPr id="4" name="圆角矩形 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6" name="TextBox 5"/>
          <p:cNvSpPr txBox="1"/>
          <p:nvPr/>
        </p:nvSpPr>
        <p:spPr>
          <a:xfrm>
            <a:off x="729342" y="1426011"/>
            <a:ext cx="10863943" cy="5221942"/>
          </a:xfrm>
          <a:prstGeom prst="rect">
            <a:avLst/>
          </a:prstGeom>
          <a:noFill/>
        </p:spPr>
        <p:txBody>
          <a:bodyPr wrap="square" rtlCol="0">
            <a:spAutoFit/>
          </a:bodyPr>
          <a:lstStyle/>
          <a:p>
            <a:pPr>
              <a:lnSpc>
                <a:spcPts val="4000"/>
              </a:lnSpc>
            </a:pPr>
            <a:r>
              <a:rPr lang="en-US" altLang="zh-CN" sz="2400" b="1" dirty="0">
                <a:latin typeface="宋体" pitchFamily="2" charset="-122"/>
                <a:ea typeface="宋体" pitchFamily="2" charset="-122"/>
              </a:rPr>
              <a:t>5.</a:t>
            </a:r>
            <a:r>
              <a:rPr lang="zh-CN" altLang="zh-CN" sz="2400" b="1" dirty="0">
                <a:latin typeface="宋体" pitchFamily="2" charset="-122"/>
                <a:ea typeface="宋体" pitchFamily="2" charset="-122"/>
              </a:rPr>
              <a:t>测定溶液的</a:t>
            </a:r>
            <a:r>
              <a:rPr lang="en-US" altLang="zh-CN" sz="2400" b="1" dirty="0">
                <a:latin typeface="宋体" pitchFamily="2" charset="-122"/>
                <a:ea typeface="宋体" pitchFamily="2" charset="-122"/>
              </a:rPr>
              <a:t>pH</a:t>
            </a:r>
            <a:endParaRPr lang="zh-CN" altLang="zh-CN" sz="2400" b="1" dirty="0">
              <a:latin typeface="宋体" pitchFamily="2" charset="-122"/>
              <a:ea typeface="宋体" pitchFamily="2" charset="-122"/>
            </a:endParaRPr>
          </a:p>
          <a:p>
            <a:pPr>
              <a:lnSpc>
                <a:spcPts val="4000"/>
              </a:lnSpc>
            </a:pPr>
            <a:r>
              <a:rPr lang="zh-CN" altLang="en-US"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1</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测定</a:t>
            </a:r>
            <a:r>
              <a:rPr lang="en-US" altLang="zh-CN" sz="2400" b="1" dirty="0">
                <a:latin typeface="宋体" pitchFamily="2" charset="-122"/>
                <a:ea typeface="宋体" pitchFamily="2" charset="-122"/>
              </a:rPr>
              <a:t>pH</a:t>
            </a:r>
            <a:r>
              <a:rPr lang="zh-CN" altLang="zh-CN" sz="2400" b="1" dirty="0">
                <a:latin typeface="宋体" pitchFamily="2" charset="-122"/>
                <a:ea typeface="宋体" pitchFamily="2" charset="-122"/>
              </a:rPr>
              <a:t>的最简单方法是</a:t>
            </a:r>
            <a:r>
              <a:rPr lang="zh-CN" altLang="zh-CN" sz="2400" b="1" dirty="0" smtClean="0">
                <a:latin typeface="宋体" pitchFamily="2" charset="-122"/>
                <a:ea typeface="宋体" pitchFamily="2" charset="-122"/>
              </a:rPr>
              <a:t>使用</a:t>
            </a:r>
            <a:r>
              <a:rPr lang="zh-CN" altLang="zh-CN" sz="2400" b="1" u="sng" dirty="0">
                <a:latin typeface="宋体" pitchFamily="2" charset="-122"/>
                <a:ea typeface="宋体" pitchFamily="2" charset="-122"/>
              </a:rPr>
              <a:t>　　　　　</a:t>
            </a:r>
            <a:r>
              <a:rPr lang="zh-CN" altLang="zh-CN" sz="2400" b="1" dirty="0">
                <a:latin typeface="宋体" pitchFamily="2" charset="-122"/>
                <a:ea typeface="宋体" pitchFamily="2" charset="-122"/>
              </a:rPr>
              <a:t>。</a:t>
            </a:r>
            <a:r>
              <a:rPr lang="en-US" altLang="zh-CN" sz="2400" b="1" dirty="0">
                <a:latin typeface="宋体" pitchFamily="2" charset="-122"/>
                <a:ea typeface="宋体" pitchFamily="2" charset="-122"/>
              </a:rPr>
              <a:t> </a:t>
            </a:r>
            <a:endParaRPr lang="zh-CN" altLang="zh-CN" sz="2400" b="1" dirty="0">
              <a:latin typeface="宋体" pitchFamily="2" charset="-122"/>
              <a:ea typeface="宋体" pitchFamily="2" charset="-122"/>
            </a:endParaRPr>
          </a:p>
          <a:p>
            <a:pPr>
              <a:lnSpc>
                <a:spcPts val="4000"/>
              </a:lnSpc>
            </a:pPr>
            <a:r>
              <a:rPr lang="zh-CN" altLang="en-US"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2</a:t>
            </a:r>
            <a:r>
              <a:rPr lang="zh-CN" altLang="en-US"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pH</a:t>
            </a:r>
            <a:r>
              <a:rPr lang="zh-CN" altLang="zh-CN" sz="2400" b="1" dirty="0">
                <a:latin typeface="宋体" pitchFamily="2" charset="-122"/>
                <a:ea typeface="宋体" pitchFamily="2" charset="-122"/>
              </a:rPr>
              <a:t>试纸的使用步骤</a:t>
            </a:r>
          </a:p>
          <a:p>
            <a:pPr>
              <a:lnSpc>
                <a:spcPts val="4000"/>
              </a:lnSpc>
            </a:pPr>
            <a:r>
              <a:rPr lang="zh-CN" altLang="zh-CN" sz="2400" b="1" dirty="0">
                <a:latin typeface="宋体" pitchFamily="2" charset="-122"/>
                <a:ea typeface="宋体" pitchFamily="2" charset="-122"/>
              </a:rPr>
              <a:t>在白瓷板或玻璃片上放一小片</a:t>
            </a:r>
            <a:r>
              <a:rPr lang="en-US" altLang="zh-CN" sz="2400" b="1" dirty="0">
                <a:latin typeface="宋体" pitchFamily="2" charset="-122"/>
                <a:ea typeface="宋体" pitchFamily="2" charset="-122"/>
              </a:rPr>
              <a:t>pH</a:t>
            </a:r>
            <a:r>
              <a:rPr lang="zh-CN" altLang="zh-CN" sz="2400" b="1" dirty="0" smtClean="0">
                <a:latin typeface="宋体" pitchFamily="2" charset="-122"/>
                <a:ea typeface="宋体" pitchFamily="2" charset="-122"/>
              </a:rPr>
              <a:t>试纸</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用</a:t>
            </a:r>
            <a:r>
              <a:rPr lang="zh-CN" altLang="zh-CN" sz="2400" b="1" u="sng" dirty="0">
                <a:latin typeface="宋体" pitchFamily="2" charset="-122"/>
                <a:ea typeface="宋体" pitchFamily="2" charset="-122"/>
              </a:rPr>
              <a:t>　　　　　</a:t>
            </a:r>
            <a:r>
              <a:rPr lang="zh-CN" altLang="zh-CN" sz="2400" b="1" dirty="0">
                <a:latin typeface="宋体" pitchFamily="2" charset="-122"/>
                <a:ea typeface="宋体" pitchFamily="2" charset="-122"/>
              </a:rPr>
              <a:t>将待测液体滴到</a:t>
            </a:r>
            <a:r>
              <a:rPr lang="en-US" altLang="zh-CN" sz="2400" b="1" dirty="0">
                <a:latin typeface="宋体" pitchFamily="2" charset="-122"/>
                <a:ea typeface="宋体" pitchFamily="2" charset="-122"/>
              </a:rPr>
              <a:t>pH</a:t>
            </a:r>
            <a:r>
              <a:rPr lang="zh-CN" altLang="zh-CN" sz="2400" b="1" dirty="0">
                <a:latin typeface="宋体" pitchFamily="2" charset="-122"/>
                <a:ea typeface="宋体" pitchFamily="2" charset="-122"/>
              </a:rPr>
              <a:t>试纸</a:t>
            </a:r>
            <a:r>
              <a:rPr lang="zh-CN" altLang="zh-CN" sz="2400" b="1" dirty="0" smtClean="0">
                <a:latin typeface="宋体" pitchFamily="2" charset="-122"/>
                <a:ea typeface="宋体" pitchFamily="2" charset="-122"/>
              </a:rPr>
              <a:t>上</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将</a:t>
            </a:r>
            <a:r>
              <a:rPr lang="en-US" altLang="zh-CN" sz="2400" b="1" dirty="0">
                <a:latin typeface="宋体" pitchFamily="2" charset="-122"/>
                <a:ea typeface="宋体" pitchFamily="2" charset="-122"/>
              </a:rPr>
              <a:t>pH</a:t>
            </a:r>
            <a:r>
              <a:rPr lang="zh-CN" altLang="zh-CN" sz="2400" b="1" dirty="0">
                <a:latin typeface="宋体" pitchFamily="2" charset="-122"/>
                <a:ea typeface="宋体" pitchFamily="2" charset="-122"/>
              </a:rPr>
              <a:t>试纸显示的颜色</a:t>
            </a:r>
            <a:r>
              <a:rPr lang="zh-CN" altLang="zh-CN" sz="2400" b="1" dirty="0" smtClean="0">
                <a:latin typeface="宋体" pitchFamily="2" charset="-122"/>
                <a:ea typeface="宋体" pitchFamily="2" charset="-122"/>
              </a:rPr>
              <a:t>与</a:t>
            </a:r>
            <a:r>
              <a:rPr lang="zh-CN" altLang="zh-CN" sz="2400" b="1" u="sng" dirty="0">
                <a:latin typeface="宋体" pitchFamily="2" charset="-122"/>
                <a:ea typeface="宋体" pitchFamily="2" charset="-122"/>
              </a:rPr>
              <a:t>　　　　　　</a:t>
            </a:r>
            <a:r>
              <a:rPr lang="en-US" altLang="zh-CN" sz="2400" b="1" u="sng" dirty="0" smtClean="0">
                <a:latin typeface="宋体" pitchFamily="2" charset="-122"/>
                <a:ea typeface="宋体" pitchFamily="2" charset="-122"/>
              </a:rPr>
              <a:t>  </a:t>
            </a:r>
            <a:r>
              <a:rPr lang="zh-CN" altLang="zh-CN" sz="2400" b="1" dirty="0" smtClean="0">
                <a:latin typeface="宋体" pitchFamily="2" charset="-122"/>
                <a:ea typeface="宋体" pitchFamily="2" charset="-122"/>
              </a:rPr>
              <a:t>比较</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读出</a:t>
            </a:r>
            <a:r>
              <a:rPr lang="zh-CN" altLang="zh-CN" sz="2400" b="1" dirty="0">
                <a:latin typeface="宋体" pitchFamily="2" charset="-122"/>
                <a:ea typeface="宋体" pitchFamily="2" charset="-122"/>
              </a:rPr>
              <a:t>数值。</a:t>
            </a:r>
            <a:r>
              <a:rPr lang="en-US" altLang="zh-CN" sz="2400" b="1" dirty="0">
                <a:latin typeface="宋体" pitchFamily="2" charset="-122"/>
                <a:ea typeface="宋体" pitchFamily="2" charset="-122"/>
              </a:rPr>
              <a:t> </a:t>
            </a:r>
            <a:endParaRPr lang="zh-CN" altLang="zh-CN" sz="2400" b="1" dirty="0">
              <a:latin typeface="宋体" pitchFamily="2" charset="-122"/>
              <a:ea typeface="宋体" pitchFamily="2" charset="-122"/>
            </a:endParaRPr>
          </a:p>
          <a:p>
            <a:pPr>
              <a:lnSpc>
                <a:spcPts val="4000"/>
              </a:lnSpc>
            </a:pPr>
            <a:r>
              <a:rPr lang="zh-CN" altLang="en-US"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3</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使用</a:t>
            </a:r>
            <a:r>
              <a:rPr lang="en-US" altLang="zh-CN" sz="2400" b="1" dirty="0">
                <a:latin typeface="宋体" pitchFamily="2" charset="-122"/>
                <a:ea typeface="宋体" pitchFamily="2" charset="-122"/>
              </a:rPr>
              <a:t>pH</a:t>
            </a:r>
            <a:r>
              <a:rPr lang="zh-CN" altLang="zh-CN" sz="2400" b="1" dirty="0">
                <a:latin typeface="宋体" pitchFamily="2" charset="-122"/>
                <a:ea typeface="宋体" pitchFamily="2" charset="-122"/>
              </a:rPr>
              <a:t>试纸时的注意事项</a:t>
            </a:r>
          </a:p>
          <a:p>
            <a:pPr>
              <a:lnSpc>
                <a:spcPts val="4000"/>
              </a:lnSpc>
            </a:pPr>
            <a:r>
              <a:rPr lang="en-US" altLang="zh-CN" sz="2400" b="1" dirty="0">
                <a:latin typeface="宋体" pitchFamily="2" charset="-122"/>
                <a:ea typeface="宋体" pitchFamily="2" charset="-122"/>
              </a:rPr>
              <a:t>a.</a:t>
            </a:r>
            <a:r>
              <a:rPr lang="zh-CN" altLang="zh-CN" sz="2400" b="1" dirty="0">
                <a:latin typeface="宋体" pitchFamily="2" charset="-122"/>
                <a:ea typeface="宋体" pitchFamily="2" charset="-122"/>
              </a:rPr>
              <a:t>不能把</a:t>
            </a:r>
            <a:r>
              <a:rPr lang="en-US" altLang="zh-CN" sz="2400" b="1" dirty="0">
                <a:latin typeface="宋体" pitchFamily="2" charset="-122"/>
                <a:ea typeface="宋体" pitchFamily="2" charset="-122"/>
              </a:rPr>
              <a:t>pH</a:t>
            </a:r>
            <a:r>
              <a:rPr lang="zh-CN" altLang="zh-CN" sz="2400" b="1" dirty="0">
                <a:latin typeface="宋体" pitchFamily="2" charset="-122"/>
                <a:ea typeface="宋体" pitchFamily="2" charset="-122"/>
              </a:rPr>
              <a:t>试纸浸在待测液体</a:t>
            </a:r>
            <a:r>
              <a:rPr lang="zh-CN" altLang="zh-CN" sz="2400" b="1" dirty="0" smtClean="0">
                <a:latin typeface="宋体" pitchFamily="2" charset="-122"/>
                <a:ea typeface="宋体" pitchFamily="2" charset="-122"/>
              </a:rPr>
              <a:t>中</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会</a:t>
            </a:r>
            <a:r>
              <a:rPr lang="zh-CN" altLang="zh-CN" sz="2400" b="1" u="sng" dirty="0">
                <a:latin typeface="宋体" pitchFamily="2" charset="-122"/>
                <a:ea typeface="宋体" pitchFamily="2" charset="-122"/>
              </a:rPr>
              <a:t>　　　</a:t>
            </a:r>
            <a:r>
              <a:rPr lang="en-US" altLang="zh-CN" sz="2400" b="1" u="sng" dirty="0" smtClean="0">
                <a:latin typeface="宋体" pitchFamily="2" charset="-122"/>
                <a:ea typeface="宋体" pitchFamily="2" charset="-122"/>
              </a:rPr>
              <a:t>   </a:t>
            </a:r>
            <a:r>
              <a:rPr lang="zh-CN" altLang="zh-CN" sz="2400" b="1" u="sng" dirty="0">
                <a:latin typeface="宋体" pitchFamily="2" charset="-122"/>
                <a:ea typeface="宋体" pitchFamily="2" charset="-122"/>
              </a:rPr>
              <a:t>　</a:t>
            </a:r>
            <a:r>
              <a:rPr lang="zh-CN" altLang="en-US" sz="2400" b="1" dirty="0" smtClean="0">
                <a:latin typeface="宋体" pitchFamily="2" charset="-122"/>
                <a:ea typeface="宋体" pitchFamily="2" charset="-122"/>
              </a:rPr>
              <a:t>；</a:t>
            </a:r>
            <a:r>
              <a:rPr lang="en-US" altLang="zh-CN" sz="2400" b="1" dirty="0">
                <a:latin typeface="宋体" pitchFamily="2" charset="-122"/>
                <a:ea typeface="宋体" pitchFamily="2" charset="-122"/>
              </a:rPr>
              <a:t> </a:t>
            </a:r>
            <a:endParaRPr lang="zh-CN" altLang="zh-CN" sz="2400" b="1" dirty="0">
              <a:latin typeface="宋体" pitchFamily="2" charset="-122"/>
              <a:ea typeface="宋体" pitchFamily="2" charset="-122"/>
            </a:endParaRPr>
          </a:p>
          <a:p>
            <a:pPr>
              <a:lnSpc>
                <a:spcPts val="4000"/>
              </a:lnSpc>
            </a:pPr>
            <a:r>
              <a:rPr lang="en-US" altLang="zh-CN" sz="2400" b="1" dirty="0" err="1" smtClean="0">
                <a:latin typeface="宋体" pitchFamily="2" charset="-122"/>
                <a:ea typeface="宋体" pitchFamily="2" charset="-122"/>
              </a:rPr>
              <a:t>b.pH</a:t>
            </a:r>
            <a:r>
              <a:rPr lang="zh-CN" altLang="zh-CN" sz="2400" b="1" dirty="0" smtClean="0">
                <a:latin typeface="宋体" pitchFamily="2" charset="-122"/>
                <a:ea typeface="宋体" pitchFamily="2" charset="-122"/>
              </a:rPr>
              <a:t>试纸</a:t>
            </a:r>
            <a:r>
              <a:rPr lang="zh-CN" altLang="zh-CN" sz="2400" b="1" dirty="0">
                <a:latin typeface="宋体" pitchFamily="2" charset="-122"/>
                <a:ea typeface="宋体" pitchFamily="2" charset="-122"/>
              </a:rPr>
              <a:t>不能用水润湿。润湿的试纸测碱性溶液</a:t>
            </a:r>
            <a:r>
              <a:rPr lang="en-US" altLang="zh-CN" sz="2400" b="1" dirty="0">
                <a:latin typeface="宋体" pitchFamily="2" charset="-122"/>
                <a:ea typeface="宋体" pitchFamily="2" charset="-122"/>
              </a:rPr>
              <a:t>pH</a:t>
            </a:r>
            <a:r>
              <a:rPr lang="zh-CN" altLang="zh-CN" sz="2400" b="1" dirty="0" smtClean="0">
                <a:latin typeface="宋体" pitchFamily="2" charset="-122"/>
                <a:ea typeface="宋体" pitchFamily="2" charset="-122"/>
              </a:rPr>
              <a:t>偏</a:t>
            </a:r>
            <a:r>
              <a:rPr lang="zh-CN" altLang="zh-CN" sz="2400" b="1" u="sng" dirty="0">
                <a:latin typeface="宋体" pitchFamily="2" charset="-122"/>
                <a:ea typeface="宋体" pitchFamily="2" charset="-122"/>
              </a:rPr>
              <a:t>　　　　</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测</a:t>
            </a:r>
            <a:r>
              <a:rPr lang="zh-CN" altLang="zh-CN" sz="2400" b="1" dirty="0">
                <a:latin typeface="宋体" pitchFamily="2" charset="-122"/>
                <a:ea typeface="宋体" pitchFamily="2" charset="-122"/>
              </a:rPr>
              <a:t>酸性溶液</a:t>
            </a:r>
            <a:r>
              <a:rPr lang="en-US" altLang="zh-CN" sz="2400" b="1" dirty="0">
                <a:latin typeface="宋体" pitchFamily="2" charset="-122"/>
                <a:ea typeface="宋体" pitchFamily="2" charset="-122"/>
              </a:rPr>
              <a:t>pH</a:t>
            </a:r>
            <a:r>
              <a:rPr lang="zh-CN" altLang="zh-CN" sz="2400" b="1" dirty="0" smtClean="0">
                <a:latin typeface="宋体" pitchFamily="2" charset="-122"/>
                <a:ea typeface="宋体" pitchFamily="2" charset="-122"/>
              </a:rPr>
              <a:t>偏</a:t>
            </a:r>
            <a:r>
              <a:rPr lang="zh-CN" altLang="zh-CN" sz="2400" b="1" u="sng" dirty="0">
                <a:latin typeface="宋体" pitchFamily="2" charset="-122"/>
                <a:ea typeface="宋体" pitchFamily="2" charset="-122"/>
              </a:rPr>
              <a:t>　　　　</a:t>
            </a:r>
            <a:r>
              <a:rPr lang="zh-CN" altLang="en-US" sz="2400" b="1" dirty="0" smtClean="0">
                <a:latin typeface="宋体" pitchFamily="2" charset="-122"/>
                <a:ea typeface="宋体" pitchFamily="2" charset="-122"/>
              </a:rPr>
              <a:t>；</a:t>
            </a:r>
            <a:endParaRPr lang="zh-CN" altLang="zh-CN" sz="2400" b="1" dirty="0">
              <a:latin typeface="宋体" pitchFamily="2" charset="-122"/>
              <a:ea typeface="宋体" pitchFamily="2" charset="-122"/>
            </a:endParaRPr>
          </a:p>
          <a:p>
            <a:pPr>
              <a:lnSpc>
                <a:spcPts val="4000"/>
              </a:lnSpc>
            </a:pPr>
            <a:r>
              <a:rPr lang="en-US" altLang="zh-CN" sz="2400" b="1" dirty="0" err="1">
                <a:latin typeface="宋体" pitchFamily="2" charset="-122"/>
                <a:ea typeface="宋体" pitchFamily="2" charset="-122"/>
              </a:rPr>
              <a:t>c.pH</a:t>
            </a:r>
            <a:r>
              <a:rPr lang="zh-CN" altLang="zh-CN" sz="2400" b="1" dirty="0">
                <a:latin typeface="宋体" pitchFamily="2" charset="-122"/>
                <a:ea typeface="宋体" pitchFamily="2" charset="-122"/>
              </a:rPr>
              <a:t>试纸测出的</a:t>
            </a:r>
            <a:r>
              <a:rPr lang="en-US" altLang="zh-CN" sz="2400" b="1" dirty="0">
                <a:latin typeface="宋体" pitchFamily="2" charset="-122"/>
                <a:ea typeface="宋体" pitchFamily="2" charset="-122"/>
              </a:rPr>
              <a:t>pH</a:t>
            </a:r>
            <a:r>
              <a:rPr lang="zh-CN" altLang="zh-CN" sz="2400" b="1" dirty="0">
                <a:latin typeface="宋体" pitchFamily="2" charset="-122"/>
                <a:ea typeface="宋体" pitchFamily="2" charset="-122"/>
              </a:rPr>
              <a:t>是</a:t>
            </a:r>
            <a:r>
              <a:rPr lang="en-US" altLang="zh-CN" sz="2400" b="1" dirty="0">
                <a:latin typeface="宋体" pitchFamily="2" charset="-122"/>
                <a:ea typeface="宋体" pitchFamily="2" charset="-122"/>
              </a:rPr>
              <a:t>1</a:t>
            </a:r>
            <a:r>
              <a:rPr lang="zh-CN" altLang="zh-CN" sz="2400" b="1" dirty="0">
                <a:latin typeface="宋体" pitchFamily="2" charset="-122"/>
                <a:ea typeface="宋体" pitchFamily="2" charset="-122"/>
              </a:rPr>
              <a:t>至</a:t>
            </a:r>
            <a:r>
              <a:rPr lang="en-US" altLang="zh-CN" sz="2400" b="1" dirty="0">
                <a:latin typeface="宋体" pitchFamily="2" charset="-122"/>
                <a:ea typeface="宋体" pitchFamily="2" charset="-122"/>
              </a:rPr>
              <a:t>14</a:t>
            </a:r>
            <a:r>
              <a:rPr lang="zh-CN" altLang="zh-CN" sz="2400" b="1" dirty="0">
                <a:latin typeface="宋体" pitchFamily="2" charset="-122"/>
                <a:ea typeface="宋体" pitchFamily="2" charset="-122"/>
              </a:rPr>
              <a:t>的整数</a:t>
            </a:r>
            <a:r>
              <a:rPr lang="zh-CN" altLang="zh-CN" sz="2400" b="1" dirty="0" smtClean="0">
                <a:latin typeface="宋体" pitchFamily="2" charset="-122"/>
                <a:ea typeface="宋体" pitchFamily="2" charset="-122"/>
              </a:rPr>
              <a:t>。</a:t>
            </a:r>
            <a:endParaRPr lang="zh-CN" altLang="zh-CN" sz="2400" b="1" dirty="0">
              <a:latin typeface="宋体" pitchFamily="2" charset="-122"/>
              <a:ea typeface="宋体" pitchFamily="2" charset="-122"/>
            </a:endParaRPr>
          </a:p>
        </p:txBody>
      </p:sp>
      <p:sp>
        <p:nvSpPr>
          <p:cNvPr id="2" name="TextBox 1"/>
          <p:cNvSpPr txBox="1"/>
          <p:nvPr/>
        </p:nvSpPr>
        <p:spPr>
          <a:xfrm>
            <a:off x="5497284" y="1992085"/>
            <a:ext cx="1317172" cy="461665"/>
          </a:xfrm>
          <a:prstGeom prst="rect">
            <a:avLst/>
          </a:prstGeom>
          <a:noFill/>
        </p:spPr>
        <p:txBody>
          <a:bodyPr wrap="square" rtlCol="0">
            <a:spAutoFit/>
          </a:bodyPr>
          <a:lstStyle/>
          <a:p>
            <a:r>
              <a:rPr lang="en-US" altLang="zh-CN" sz="2400" b="1" dirty="0" smtClean="0">
                <a:solidFill>
                  <a:srgbClr val="FF0000"/>
                </a:solidFill>
                <a:latin typeface="宋体" pitchFamily="2" charset="-122"/>
                <a:ea typeface="宋体" pitchFamily="2" charset="-122"/>
              </a:rPr>
              <a:t>pH</a:t>
            </a:r>
            <a:r>
              <a:rPr lang="zh-CN" altLang="en-US" sz="2400" b="1" dirty="0" smtClean="0">
                <a:solidFill>
                  <a:srgbClr val="FF0000"/>
                </a:solidFill>
                <a:latin typeface="宋体" pitchFamily="2" charset="-122"/>
                <a:ea typeface="宋体" pitchFamily="2" charset="-122"/>
              </a:rPr>
              <a:t>试纸</a:t>
            </a:r>
            <a:endParaRPr lang="zh-CN" altLang="en-US" sz="2400" b="1" dirty="0">
              <a:solidFill>
                <a:srgbClr val="FF0000"/>
              </a:solidFill>
              <a:latin typeface="宋体" pitchFamily="2" charset="-122"/>
              <a:ea typeface="宋体" pitchFamily="2" charset="-122"/>
            </a:endParaRPr>
          </a:p>
        </p:txBody>
      </p:sp>
      <p:sp>
        <p:nvSpPr>
          <p:cNvPr id="8" name="TextBox 7"/>
          <p:cNvSpPr txBox="1"/>
          <p:nvPr/>
        </p:nvSpPr>
        <p:spPr>
          <a:xfrm>
            <a:off x="6574974" y="2993571"/>
            <a:ext cx="1317172" cy="461665"/>
          </a:xfrm>
          <a:prstGeom prst="rect">
            <a:avLst/>
          </a:prstGeom>
          <a:noFill/>
        </p:spPr>
        <p:txBody>
          <a:bodyPr wrap="square" rtlCol="0">
            <a:spAutoFit/>
          </a:bodyPr>
          <a:lstStyle/>
          <a:p>
            <a:r>
              <a:rPr lang="zh-CN" altLang="en-US" sz="2400" b="1" dirty="0" smtClean="0">
                <a:solidFill>
                  <a:srgbClr val="FF0000"/>
                </a:solidFill>
                <a:latin typeface="宋体" pitchFamily="2" charset="-122"/>
                <a:ea typeface="宋体" pitchFamily="2" charset="-122"/>
              </a:rPr>
              <a:t>玻璃棒</a:t>
            </a:r>
            <a:endParaRPr lang="zh-CN" altLang="en-US" sz="2400" b="1" dirty="0">
              <a:solidFill>
                <a:srgbClr val="FF0000"/>
              </a:solidFill>
              <a:latin typeface="宋体" pitchFamily="2" charset="-122"/>
              <a:ea typeface="宋体" pitchFamily="2" charset="-122"/>
            </a:endParaRPr>
          </a:p>
        </p:txBody>
      </p:sp>
      <p:sp>
        <p:nvSpPr>
          <p:cNvPr id="9" name="TextBox 8"/>
          <p:cNvSpPr txBox="1"/>
          <p:nvPr/>
        </p:nvSpPr>
        <p:spPr>
          <a:xfrm>
            <a:off x="4103913" y="3525016"/>
            <a:ext cx="1828802" cy="461665"/>
          </a:xfrm>
          <a:prstGeom prst="rect">
            <a:avLst/>
          </a:prstGeom>
          <a:noFill/>
        </p:spPr>
        <p:txBody>
          <a:bodyPr wrap="square" rtlCol="0">
            <a:spAutoFit/>
          </a:bodyPr>
          <a:lstStyle/>
          <a:p>
            <a:r>
              <a:rPr lang="zh-CN" altLang="en-US" sz="2400" b="1" dirty="0" smtClean="0">
                <a:solidFill>
                  <a:srgbClr val="FF0000"/>
                </a:solidFill>
                <a:latin typeface="宋体" pitchFamily="2" charset="-122"/>
                <a:ea typeface="宋体" pitchFamily="2" charset="-122"/>
              </a:rPr>
              <a:t>标准比色卡</a:t>
            </a:r>
            <a:endParaRPr lang="zh-CN" altLang="en-US" sz="2400" b="1" dirty="0">
              <a:solidFill>
                <a:srgbClr val="FF0000"/>
              </a:solidFill>
              <a:latin typeface="宋体" pitchFamily="2" charset="-122"/>
              <a:ea typeface="宋体" pitchFamily="2" charset="-122"/>
            </a:endParaRPr>
          </a:p>
        </p:txBody>
      </p:sp>
      <p:sp>
        <p:nvSpPr>
          <p:cNvPr id="10" name="TextBox 9"/>
          <p:cNvSpPr txBox="1"/>
          <p:nvPr/>
        </p:nvSpPr>
        <p:spPr>
          <a:xfrm>
            <a:off x="5867404" y="4528734"/>
            <a:ext cx="1529442" cy="461665"/>
          </a:xfrm>
          <a:prstGeom prst="rect">
            <a:avLst/>
          </a:prstGeom>
          <a:noFill/>
        </p:spPr>
        <p:txBody>
          <a:bodyPr wrap="square" rtlCol="0">
            <a:spAutoFit/>
          </a:bodyPr>
          <a:lstStyle/>
          <a:p>
            <a:r>
              <a:rPr lang="zh-CN" altLang="en-US" sz="2400" b="1" dirty="0" smtClean="0">
                <a:solidFill>
                  <a:srgbClr val="FF0000"/>
                </a:solidFill>
                <a:latin typeface="宋体" pitchFamily="2" charset="-122"/>
                <a:ea typeface="宋体" pitchFamily="2" charset="-122"/>
              </a:rPr>
              <a:t>污染试剂</a:t>
            </a:r>
            <a:endParaRPr lang="zh-CN" altLang="en-US" sz="2400" b="1" dirty="0">
              <a:solidFill>
                <a:srgbClr val="FF0000"/>
              </a:solidFill>
              <a:latin typeface="宋体" pitchFamily="2" charset="-122"/>
              <a:ea typeface="宋体" pitchFamily="2" charset="-122"/>
            </a:endParaRPr>
          </a:p>
        </p:txBody>
      </p:sp>
      <p:sp>
        <p:nvSpPr>
          <p:cNvPr id="11" name="TextBox 10"/>
          <p:cNvSpPr txBox="1"/>
          <p:nvPr/>
        </p:nvSpPr>
        <p:spPr>
          <a:xfrm>
            <a:off x="8257756" y="5044829"/>
            <a:ext cx="527018" cy="461665"/>
          </a:xfrm>
          <a:prstGeom prst="rect">
            <a:avLst/>
          </a:prstGeom>
          <a:noFill/>
        </p:spPr>
        <p:txBody>
          <a:bodyPr wrap="square" rtlCol="0">
            <a:spAutoFit/>
          </a:bodyPr>
          <a:lstStyle/>
          <a:p>
            <a:r>
              <a:rPr lang="zh-CN" altLang="en-US" sz="2400" b="1" dirty="0" smtClean="0">
                <a:solidFill>
                  <a:srgbClr val="FF0000"/>
                </a:solidFill>
                <a:latin typeface="宋体" pitchFamily="2" charset="-122"/>
                <a:ea typeface="宋体" pitchFamily="2" charset="-122"/>
              </a:rPr>
              <a:t>小</a:t>
            </a:r>
            <a:endParaRPr lang="zh-CN" altLang="en-US" sz="2400" b="1" dirty="0">
              <a:solidFill>
                <a:srgbClr val="FF0000"/>
              </a:solidFill>
              <a:latin typeface="宋体" pitchFamily="2" charset="-122"/>
              <a:ea typeface="宋体" pitchFamily="2" charset="-122"/>
            </a:endParaRPr>
          </a:p>
        </p:txBody>
      </p:sp>
      <p:sp>
        <p:nvSpPr>
          <p:cNvPr id="12" name="TextBox 11"/>
          <p:cNvSpPr txBox="1"/>
          <p:nvPr/>
        </p:nvSpPr>
        <p:spPr>
          <a:xfrm>
            <a:off x="1453246" y="5528266"/>
            <a:ext cx="527018" cy="461665"/>
          </a:xfrm>
          <a:prstGeom prst="rect">
            <a:avLst/>
          </a:prstGeom>
          <a:noFill/>
        </p:spPr>
        <p:txBody>
          <a:bodyPr wrap="square" rtlCol="0">
            <a:spAutoFit/>
          </a:bodyPr>
          <a:lstStyle/>
          <a:p>
            <a:r>
              <a:rPr lang="zh-CN" altLang="en-US" sz="2400" b="1" dirty="0" smtClean="0">
                <a:solidFill>
                  <a:srgbClr val="FF0000"/>
                </a:solidFill>
                <a:latin typeface="宋体" pitchFamily="2" charset="-122"/>
                <a:ea typeface="宋体" pitchFamily="2" charset="-122"/>
              </a:rPr>
              <a:t>大</a:t>
            </a:r>
            <a:endParaRPr lang="zh-CN" altLang="en-US" sz="2400" b="1" dirty="0">
              <a:solidFill>
                <a:srgbClr val="FF0000"/>
              </a:solidFill>
              <a:latin typeface="宋体" pitchFamily="2" charset="-122"/>
              <a:ea typeface="宋体" pitchFamily="2" charset="-122"/>
            </a:endParaRPr>
          </a:p>
        </p:txBody>
      </p:sp>
      <p:pic>
        <p:nvPicPr>
          <p:cNvPr id="14" name="11858.eps" descr="id:2147507621;FounderCES"/>
          <p:cNvPicPr/>
          <p:nvPr/>
        </p:nvPicPr>
        <p:blipFill>
          <a:blip r:embed="rId3"/>
          <a:stretch>
            <a:fillRect/>
          </a:stretch>
        </p:blipFill>
        <p:spPr>
          <a:xfrm>
            <a:off x="9144000" y="1695237"/>
            <a:ext cx="1604735" cy="1142447"/>
          </a:xfrm>
          <a:prstGeom prst="rect">
            <a:avLst/>
          </a:prstGeom>
        </p:spPr>
      </p:pic>
    </p:spTree>
    <p:extLst>
      <p:ext uri="{BB962C8B-B14F-4D97-AF65-F5344CB8AC3E}">
        <p14:creationId xmlns:p14="http://schemas.microsoft.com/office/powerpoint/2010/main" xmlns="" val="31162857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randombar(horizontal)">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randombar(horizontal)">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randombar(horizontal)">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randombar(horizontal)">
                                      <p:cBhvr>
                                        <p:cTn id="27" dur="500"/>
                                        <p:tgtEl>
                                          <p:spTgt spid="11"/>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grpId="0" nodeType="click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randombar(horizontal)">
                                      <p:cBhvr>
                                        <p:cTn id="3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p:bldP spid="9" grpId="0"/>
      <p:bldP spid="10" grpId="0"/>
      <p:bldP spid="11" grpId="0"/>
      <p:bldP spid="12"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8071557" y="824822"/>
            <a:ext cx="1746910" cy="457900"/>
            <a:chOff x="8480182" y="1575737"/>
            <a:chExt cx="1678579" cy="520692"/>
          </a:xfrm>
        </p:grpSpPr>
        <p:sp>
          <p:nvSpPr>
            <p:cNvPr id="4" name="圆角矩形 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6" name="TextBox 5"/>
          <p:cNvSpPr txBox="1"/>
          <p:nvPr/>
        </p:nvSpPr>
        <p:spPr>
          <a:xfrm>
            <a:off x="729342" y="1480441"/>
            <a:ext cx="10863943" cy="559769"/>
          </a:xfrm>
          <a:prstGeom prst="rect">
            <a:avLst/>
          </a:prstGeom>
          <a:noFill/>
        </p:spPr>
        <p:txBody>
          <a:bodyPr wrap="square" rtlCol="0">
            <a:spAutoFit/>
          </a:bodyPr>
          <a:lstStyle/>
          <a:p>
            <a:pPr>
              <a:lnSpc>
                <a:spcPct val="150000"/>
              </a:lnSpc>
            </a:pPr>
            <a:r>
              <a:rPr lang="en-US" altLang="zh-CN" sz="2400" b="1" dirty="0">
                <a:latin typeface="宋体" pitchFamily="2" charset="-122"/>
                <a:ea typeface="宋体" pitchFamily="2" charset="-122"/>
              </a:rPr>
              <a:t>6.</a:t>
            </a:r>
            <a:r>
              <a:rPr lang="zh-CN" altLang="zh-CN" sz="2400" b="1" dirty="0">
                <a:latin typeface="宋体" pitchFamily="2" charset="-122"/>
                <a:ea typeface="宋体" pitchFamily="2" charset="-122"/>
              </a:rPr>
              <a:t>教材中用到的玻璃棒及其</a:t>
            </a:r>
            <a:r>
              <a:rPr lang="zh-CN" altLang="zh-CN" sz="2400" b="1" dirty="0" smtClean="0">
                <a:latin typeface="宋体" pitchFamily="2" charset="-122"/>
                <a:ea typeface="宋体" pitchFamily="2" charset="-122"/>
              </a:rPr>
              <a:t>作用</a:t>
            </a:r>
            <a:r>
              <a:rPr lang="en-US" altLang="zh-CN" sz="2400" b="1" dirty="0">
                <a:latin typeface="宋体" pitchFamily="2" charset="-122"/>
                <a:ea typeface="宋体" pitchFamily="2" charset="-122"/>
              </a:rPr>
              <a:t> </a:t>
            </a:r>
            <a:endParaRPr lang="zh-CN" altLang="zh-CN" sz="2400" b="1" dirty="0">
              <a:latin typeface="宋体" pitchFamily="2" charset="-122"/>
              <a:ea typeface="宋体" pitchFamily="2" charset="-122"/>
            </a:endParaRPr>
          </a:p>
        </p:txBody>
      </p:sp>
      <p:graphicFrame>
        <p:nvGraphicFramePr>
          <p:cNvPr id="13" name="表格 12"/>
          <p:cNvGraphicFramePr>
            <a:graphicFrameLocks noGrp="1"/>
          </p:cNvGraphicFramePr>
          <p:nvPr>
            <p:extLst>
              <p:ext uri="{D42A27DB-BD31-4B8C-83A1-F6EECF244321}">
                <p14:modId xmlns:p14="http://schemas.microsoft.com/office/powerpoint/2010/main" xmlns="" val="3933974725"/>
              </p:ext>
            </p:extLst>
          </p:nvPr>
        </p:nvGraphicFramePr>
        <p:xfrm>
          <a:off x="880294" y="2173344"/>
          <a:ext cx="9776821" cy="4228544"/>
        </p:xfrm>
        <a:graphic>
          <a:graphicData uri="http://schemas.openxmlformats.org/drawingml/2006/table">
            <a:tbl>
              <a:tblPr firstRow="1" bandRow="1">
                <a:tableStyleId>{5940675A-B579-460E-94D1-54222C63F5DA}</a:tableStyleId>
              </a:tblPr>
              <a:tblGrid>
                <a:gridCol w="3212735"/>
                <a:gridCol w="6564086"/>
              </a:tblGrid>
              <a:tr h="387907">
                <a:tc>
                  <a:txBody>
                    <a:bodyPr/>
                    <a:lstStyle/>
                    <a:p>
                      <a:pPr algn="ctr">
                        <a:lnSpc>
                          <a:spcPct val="150000"/>
                        </a:lnSpc>
                      </a:pPr>
                      <a:r>
                        <a:rPr lang="zh-CN" altLang="en-US" sz="2000" b="1" dirty="0" smtClean="0">
                          <a:latin typeface="宋体" pitchFamily="2" charset="-122"/>
                          <a:ea typeface="宋体" pitchFamily="2" charset="-122"/>
                        </a:rPr>
                        <a:t>实验操作</a:t>
                      </a:r>
                      <a:endParaRPr lang="zh-CN" altLang="en-US" sz="2000" b="1" dirty="0">
                        <a:latin typeface="宋体" pitchFamily="2" charset="-122"/>
                        <a:ea typeface="宋体" pitchFamily="2" charset="-122"/>
                      </a:endParaRPr>
                    </a:p>
                  </a:txBody>
                  <a:tcPr>
                    <a:lnR w="12700" cap="flat" cmpd="sng" algn="ctr">
                      <a:solidFill>
                        <a:schemeClr val="tx1"/>
                      </a:solidFill>
                      <a:prstDash val="solid"/>
                      <a:round/>
                      <a:headEnd type="none" w="med" len="med"/>
                      <a:tailEnd type="none" w="med" len="med"/>
                    </a:lnR>
                    <a:solidFill>
                      <a:srgbClr val="01B0F0"/>
                    </a:solidFill>
                  </a:tcPr>
                </a:tc>
                <a:tc>
                  <a:txBody>
                    <a:bodyPr/>
                    <a:lstStyle/>
                    <a:p>
                      <a:pPr algn="ctr">
                        <a:lnSpc>
                          <a:spcPct val="150000"/>
                        </a:lnSpc>
                      </a:pPr>
                      <a:r>
                        <a:rPr lang="zh-CN" altLang="en-US" sz="2000" b="1" dirty="0" smtClean="0">
                          <a:latin typeface="黑体" pitchFamily="49" charset="-122"/>
                          <a:ea typeface="黑体" pitchFamily="49" charset="-122"/>
                        </a:rPr>
                        <a:t>玻璃棒的作用</a:t>
                      </a:r>
                      <a:endParaRPr lang="zh-CN" altLang="en-US" sz="2000" b="1" dirty="0">
                        <a:latin typeface="黑体" pitchFamily="49" charset="-122"/>
                        <a:ea typeface="黑体" pitchFamily="49" charset="-122"/>
                      </a:endParaRPr>
                    </a:p>
                  </a:txBody>
                  <a:tcPr>
                    <a:lnL w="12700" cap="flat" cmpd="sng" algn="ctr">
                      <a:solidFill>
                        <a:schemeClr val="tx1"/>
                      </a:solidFill>
                      <a:prstDash val="solid"/>
                      <a:round/>
                      <a:headEnd type="none" w="med" len="med"/>
                      <a:tailEnd type="none" w="med" len="med"/>
                    </a:lnL>
                    <a:solidFill>
                      <a:srgbClr val="01B0F0"/>
                    </a:solidFill>
                  </a:tcPr>
                </a:tc>
              </a:tr>
              <a:tr h="559787">
                <a:tc>
                  <a:txBody>
                    <a:bodyPr/>
                    <a:lstStyle/>
                    <a:p>
                      <a:pPr algn="ctr">
                        <a:lnSpc>
                          <a:spcPct val="100000"/>
                        </a:lnSpc>
                        <a:spcAft>
                          <a:spcPts val="0"/>
                        </a:spcAft>
                      </a:pPr>
                      <a:r>
                        <a:rPr lang="zh-CN" sz="2000" b="1" dirty="0">
                          <a:solidFill>
                            <a:srgbClr val="000000"/>
                          </a:solidFill>
                          <a:effectLst/>
                          <a:latin typeface="宋体" pitchFamily="2" charset="-122"/>
                          <a:ea typeface="宋体" pitchFamily="2" charset="-122"/>
                          <a:cs typeface="Times New Roman"/>
                        </a:rPr>
                        <a:t>溶解</a:t>
                      </a:r>
                    </a:p>
                  </a:txBody>
                  <a:tcPr marL="0" marR="0" marT="0" marB="0" anchor="ct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a:txBody>
                    <a:bodyPr/>
                    <a:lstStyle/>
                    <a:p>
                      <a:pPr algn="ctr">
                        <a:lnSpc>
                          <a:spcPct val="100000"/>
                        </a:lnSpc>
                        <a:spcAft>
                          <a:spcPts val="0"/>
                        </a:spcAft>
                      </a:pPr>
                      <a:r>
                        <a:rPr lang="zh-CN" sz="2000" b="1" dirty="0" smtClean="0">
                          <a:solidFill>
                            <a:srgbClr val="000000"/>
                          </a:solidFill>
                          <a:effectLst/>
                          <a:latin typeface="宋体" pitchFamily="2" charset="-122"/>
                          <a:ea typeface="宋体" pitchFamily="2" charset="-122"/>
                          <a:cs typeface="Times New Roman"/>
                        </a:rPr>
                        <a:t>搅拌</a:t>
                      </a:r>
                      <a:r>
                        <a:rPr lang="zh-CN" altLang="en-US" sz="2000" b="1" dirty="0" smtClean="0">
                          <a:solidFill>
                            <a:srgbClr val="000000"/>
                          </a:solidFill>
                          <a:effectLst/>
                          <a:latin typeface="宋体" pitchFamily="2" charset="-122"/>
                          <a:ea typeface="宋体" pitchFamily="2" charset="-122"/>
                          <a:cs typeface="Times New Roman"/>
                        </a:rPr>
                        <a:t>，</a:t>
                      </a:r>
                      <a:r>
                        <a:rPr lang="zh-CN" sz="2000" b="1" dirty="0" smtClean="0">
                          <a:solidFill>
                            <a:srgbClr val="000000"/>
                          </a:solidFill>
                          <a:effectLst/>
                          <a:latin typeface="宋体" pitchFamily="2" charset="-122"/>
                          <a:ea typeface="宋体" pitchFamily="2" charset="-122"/>
                          <a:cs typeface="Times New Roman"/>
                        </a:rPr>
                        <a:t>加速</a:t>
                      </a:r>
                      <a:r>
                        <a:rPr lang="zh-CN" sz="2000" b="1" dirty="0">
                          <a:solidFill>
                            <a:srgbClr val="000000"/>
                          </a:solidFill>
                          <a:effectLst/>
                          <a:latin typeface="宋体" pitchFamily="2" charset="-122"/>
                          <a:ea typeface="宋体" pitchFamily="2" charset="-122"/>
                          <a:cs typeface="Times New Roman"/>
                        </a:rPr>
                        <a:t>溶解</a:t>
                      </a:r>
                    </a:p>
                  </a:txBody>
                  <a:tcPr marL="0" marR="0" marT="0" marB="0" anchor="ct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tcPr>
                </a:tc>
              </a:tr>
              <a:tr h="511629">
                <a:tc>
                  <a:txBody>
                    <a:bodyPr/>
                    <a:lstStyle/>
                    <a:p>
                      <a:pPr algn="ctr">
                        <a:lnSpc>
                          <a:spcPct val="100000"/>
                        </a:lnSpc>
                        <a:spcAft>
                          <a:spcPts val="0"/>
                        </a:spcAft>
                      </a:pPr>
                      <a:r>
                        <a:rPr lang="zh-CN" sz="2000" b="1" dirty="0">
                          <a:solidFill>
                            <a:srgbClr val="000000"/>
                          </a:solidFill>
                          <a:effectLst/>
                          <a:latin typeface="宋体" pitchFamily="2" charset="-122"/>
                          <a:ea typeface="宋体" pitchFamily="2" charset="-122"/>
                          <a:cs typeface="Times New Roman"/>
                        </a:rPr>
                        <a:t>过滤</a:t>
                      </a:r>
                    </a:p>
                  </a:txBody>
                  <a:tcPr marL="0" marR="0" marT="0" marB="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0000"/>
                        </a:lnSpc>
                        <a:spcAft>
                          <a:spcPts val="0"/>
                        </a:spcAft>
                      </a:pPr>
                      <a:r>
                        <a:rPr lang="zh-CN" sz="2000" b="1" dirty="0" smtClean="0">
                          <a:solidFill>
                            <a:srgbClr val="000000"/>
                          </a:solidFill>
                          <a:effectLst/>
                          <a:latin typeface="宋体" pitchFamily="2" charset="-122"/>
                          <a:ea typeface="宋体" pitchFamily="2" charset="-122"/>
                          <a:cs typeface="Times New Roman"/>
                        </a:rPr>
                        <a:t>引流</a:t>
                      </a:r>
                      <a:r>
                        <a:rPr lang="zh-CN" altLang="en-US" sz="2000" b="1" dirty="0" smtClean="0">
                          <a:solidFill>
                            <a:srgbClr val="000000"/>
                          </a:solidFill>
                          <a:effectLst/>
                          <a:latin typeface="宋体" pitchFamily="2" charset="-122"/>
                          <a:ea typeface="宋体" pitchFamily="2" charset="-122"/>
                          <a:cs typeface="Times New Roman"/>
                        </a:rPr>
                        <a:t>，</a:t>
                      </a:r>
                      <a:r>
                        <a:rPr lang="zh-CN" sz="2000" b="1" dirty="0" smtClean="0">
                          <a:solidFill>
                            <a:srgbClr val="000000"/>
                          </a:solidFill>
                          <a:effectLst/>
                          <a:latin typeface="宋体" pitchFamily="2" charset="-122"/>
                          <a:ea typeface="宋体" pitchFamily="2" charset="-122"/>
                          <a:cs typeface="Times New Roman"/>
                        </a:rPr>
                        <a:t>防止</a:t>
                      </a:r>
                      <a:r>
                        <a:rPr lang="zh-CN" sz="2000" b="1" dirty="0">
                          <a:solidFill>
                            <a:srgbClr val="000000"/>
                          </a:solidFill>
                          <a:effectLst/>
                          <a:latin typeface="宋体" pitchFamily="2" charset="-122"/>
                          <a:ea typeface="宋体" pitchFamily="2" charset="-122"/>
                          <a:cs typeface="Times New Roman"/>
                        </a:rPr>
                        <a:t>液体洒落</a:t>
                      </a:r>
                    </a:p>
                  </a:txBody>
                  <a:tcPr marL="0" marR="0" marT="0" marB="0"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33400">
                <a:tc>
                  <a:txBody>
                    <a:bodyPr/>
                    <a:lstStyle/>
                    <a:p>
                      <a:pPr algn="ctr">
                        <a:lnSpc>
                          <a:spcPct val="100000"/>
                        </a:lnSpc>
                        <a:spcAft>
                          <a:spcPts val="0"/>
                        </a:spcAft>
                      </a:pPr>
                      <a:r>
                        <a:rPr lang="zh-CN" sz="2000" b="1" dirty="0">
                          <a:solidFill>
                            <a:srgbClr val="000000"/>
                          </a:solidFill>
                          <a:effectLst/>
                          <a:latin typeface="宋体" pitchFamily="2" charset="-122"/>
                          <a:ea typeface="宋体" pitchFamily="2" charset="-122"/>
                          <a:cs typeface="Times New Roman"/>
                        </a:rPr>
                        <a:t>蒸发</a:t>
                      </a:r>
                    </a:p>
                  </a:txBody>
                  <a:tcPr marL="0" marR="0" marT="0" marB="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0000"/>
                        </a:lnSpc>
                        <a:spcAft>
                          <a:spcPts val="0"/>
                        </a:spcAft>
                      </a:pPr>
                      <a:r>
                        <a:rPr lang="zh-CN" sz="2000" b="1" dirty="0" smtClean="0">
                          <a:solidFill>
                            <a:srgbClr val="000000"/>
                          </a:solidFill>
                          <a:effectLst/>
                          <a:latin typeface="宋体" pitchFamily="2" charset="-122"/>
                          <a:ea typeface="宋体" pitchFamily="2" charset="-122"/>
                          <a:cs typeface="Times New Roman"/>
                        </a:rPr>
                        <a:t>搅拌</a:t>
                      </a:r>
                      <a:r>
                        <a:rPr lang="zh-CN" altLang="en-US" sz="2000" b="1" dirty="0" smtClean="0">
                          <a:solidFill>
                            <a:srgbClr val="000000"/>
                          </a:solidFill>
                          <a:effectLst/>
                          <a:latin typeface="宋体" pitchFamily="2" charset="-122"/>
                          <a:ea typeface="宋体" pitchFamily="2" charset="-122"/>
                          <a:cs typeface="Times New Roman"/>
                        </a:rPr>
                        <a:t>，</a:t>
                      </a:r>
                      <a:r>
                        <a:rPr lang="zh-CN" sz="2000" b="1" dirty="0" smtClean="0">
                          <a:solidFill>
                            <a:srgbClr val="000000"/>
                          </a:solidFill>
                          <a:effectLst/>
                          <a:latin typeface="宋体" pitchFamily="2" charset="-122"/>
                          <a:ea typeface="宋体" pitchFamily="2" charset="-122"/>
                          <a:cs typeface="Times New Roman"/>
                        </a:rPr>
                        <a:t>使</a:t>
                      </a:r>
                      <a:r>
                        <a:rPr lang="zh-CN" sz="2000" b="1" dirty="0">
                          <a:solidFill>
                            <a:srgbClr val="000000"/>
                          </a:solidFill>
                          <a:effectLst/>
                          <a:latin typeface="宋体" pitchFamily="2" charset="-122"/>
                          <a:ea typeface="宋体" pitchFamily="2" charset="-122"/>
                          <a:cs typeface="Times New Roman"/>
                        </a:rPr>
                        <a:t>液体受热</a:t>
                      </a:r>
                      <a:r>
                        <a:rPr lang="zh-CN" sz="2000" b="1" dirty="0" smtClean="0">
                          <a:solidFill>
                            <a:srgbClr val="000000"/>
                          </a:solidFill>
                          <a:effectLst/>
                          <a:latin typeface="宋体" pitchFamily="2" charset="-122"/>
                          <a:ea typeface="宋体" pitchFamily="2" charset="-122"/>
                          <a:cs typeface="Times New Roman"/>
                        </a:rPr>
                        <a:t>均匀</a:t>
                      </a:r>
                      <a:r>
                        <a:rPr lang="zh-CN" altLang="en-US" sz="2000" b="1" dirty="0" smtClean="0">
                          <a:solidFill>
                            <a:srgbClr val="000000"/>
                          </a:solidFill>
                          <a:effectLst/>
                          <a:latin typeface="宋体" pitchFamily="2" charset="-122"/>
                          <a:ea typeface="宋体" pitchFamily="2" charset="-122"/>
                          <a:cs typeface="Times New Roman"/>
                        </a:rPr>
                        <a:t>，</a:t>
                      </a:r>
                      <a:r>
                        <a:rPr lang="zh-CN" sz="2000" b="1" dirty="0" smtClean="0">
                          <a:solidFill>
                            <a:srgbClr val="000000"/>
                          </a:solidFill>
                          <a:effectLst/>
                          <a:latin typeface="宋体" pitchFamily="2" charset="-122"/>
                          <a:ea typeface="宋体" pitchFamily="2" charset="-122"/>
                          <a:cs typeface="Times New Roman"/>
                        </a:rPr>
                        <a:t>防止</a:t>
                      </a:r>
                      <a:r>
                        <a:rPr lang="zh-CN" sz="2000" b="1" dirty="0">
                          <a:solidFill>
                            <a:srgbClr val="000000"/>
                          </a:solidFill>
                          <a:effectLst/>
                          <a:latin typeface="宋体" pitchFamily="2" charset="-122"/>
                          <a:ea typeface="宋体" pitchFamily="2" charset="-122"/>
                          <a:cs typeface="Times New Roman"/>
                        </a:rPr>
                        <a:t>液滴飞溅</a:t>
                      </a:r>
                    </a:p>
                  </a:txBody>
                  <a:tcPr marL="0" marR="0" marT="0" marB="0"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00743">
                <a:tc>
                  <a:txBody>
                    <a:bodyPr/>
                    <a:lstStyle/>
                    <a:p>
                      <a:pPr algn="ctr">
                        <a:lnSpc>
                          <a:spcPct val="100000"/>
                        </a:lnSpc>
                        <a:spcAft>
                          <a:spcPts val="0"/>
                        </a:spcAft>
                      </a:pPr>
                      <a:r>
                        <a:rPr lang="zh-CN" sz="2000" b="1">
                          <a:solidFill>
                            <a:srgbClr val="000000"/>
                          </a:solidFill>
                          <a:effectLst/>
                          <a:latin typeface="宋体" pitchFamily="2" charset="-122"/>
                          <a:ea typeface="宋体" pitchFamily="2" charset="-122"/>
                          <a:cs typeface="Times New Roman"/>
                        </a:rPr>
                        <a:t>粗盐提纯计算产率</a:t>
                      </a:r>
                    </a:p>
                  </a:txBody>
                  <a:tcPr marL="0" marR="0" marT="0" marB="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0000"/>
                        </a:lnSpc>
                        <a:spcAft>
                          <a:spcPts val="0"/>
                        </a:spcAft>
                      </a:pPr>
                      <a:r>
                        <a:rPr lang="zh-CN" sz="2000" b="1" dirty="0">
                          <a:solidFill>
                            <a:srgbClr val="000000"/>
                          </a:solidFill>
                          <a:effectLst/>
                          <a:latin typeface="宋体" pitchFamily="2" charset="-122"/>
                          <a:ea typeface="宋体" pitchFamily="2" charset="-122"/>
                          <a:cs typeface="Times New Roman"/>
                        </a:rPr>
                        <a:t>转移固体</a:t>
                      </a:r>
                    </a:p>
                  </a:txBody>
                  <a:tcPr marL="0" marR="0" marT="0" marB="0"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01559">
                <a:tc>
                  <a:txBody>
                    <a:bodyPr/>
                    <a:lstStyle/>
                    <a:p>
                      <a:pPr algn="ctr">
                        <a:lnSpc>
                          <a:spcPct val="100000"/>
                        </a:lnSpc>
                        <a:spcAft>
                          <a:spcPts val="0"/>
                        </a:spcAft>
                      </a:pPr>
                      <a:r>
                        <a:rPr lang="en-US" sz="2000" b="1">
                          <a:solidFill>
                            <a:srgbClr val="000000"/>
                          </a:solidFill>
                          <a:effectLst/>
                          <a:latin typeface="宋体" pitchFamily="2" charset="-122"/>
                          <a:ea typeface="宋体" pitchFamily="2" charset="-122"/>
                          <a:cs typeface="Times New Roman"/>
                        </a:rPr>
                        <a:t>pH</a:t>
                      </a:r>
                      <a:r>
                        <a:rPr lang="zh-CN" sz="2000" b="1">
                          <a:solidFill>
                            <a:srgbClr val="000000"/>
                          </a:solidFill>
                          <a:effectLst/>
                          <a:latin typeface="宋体" pitchFamily="2" charset="-122"/>
                          <a:ea typeface="宋体" pitchFamily="2" charset="-122"/>
                          <a:cs typeface="Times New Roman"/>
                        </a:rPr>
                        <a:t>试纸使用</a:t>
                      </a:r>
                    </a:p>
                  </a:txBody>
                  <a:tcPr marL="0" marR="0" marT="0" marB="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0000"/>
                        </a:lnSpc>
                        <a:spcAft>
                          <a:spcPts val="0"/>
                        </a:spcAft>
                      </a:pPr>
                      <a:r>
                        <a:rPr lang="zh-CN" sz="2000" b="1" dirty="0">
                          <a:solidFill>
                            <a:srgbClr val="000000"/>
                          </a:solidFill>
                          <a:effectLst/>
                          <a:latin typeface="宋体" pitchFamily="2" charset="-122"/>
                          <a:ea typeface="宋体" pitchFamily="2" charset="-122"/>
                          <a:cs typeface="Times New Roman"/>
                        </a:rPr>
                        <a:t>取少量待测</a:t>
                      </a:r>
                      <a:r>
                        <a:rPr lang="zh-CN" sz="2000" b="1" dirty="0" smtClean="0">
                          <a:solidFill>
                            <a:srgbClr val="000000"/>
                          </a:solidFill>
                          <a:effectLst/>
                          <a:latin typeface="宋体" pitchFamily="2" charset="-122"/>
                          <a:ea typeface="宋体" pitchFamily="2" charset="-122"/>
                          <a:cs typeface="Times New Roman"/>
                        </a:rPr>
                        <a:t>液</a:t>
                      </a:r>
                      <a:r>
                        <a:rPr lang="zh-CN" altLang="en-US" sz="2000" b="1" dirty="0" smtClean="0">
                          <a:solidFill>
                            <a:srgbClr val="000000"/>
                          </a:solidFill>
                          <a:effectLst/>
                          <a:latin typeface="宋体" pitchFamily="2" charset="-122"/>
                          <a:ea typeface="宋体" pitchFamily="2" charset="-122"/>
                          <a:cs typeface="Times New Roman"/>
                        </a:rPr>
                        <a:t>，</a:t>
                      </a:r>
                      <a:r>
                        <a:rPr lang="zh-CN" sz="2000" b="1" dirty="0" smtClean="0">
                          <a:solidFill>
                            <a:srgbClr val="000000"/>
                          </a:solidFill>
                          <a:effectLst/>
                          <a:latin typeface="宋体" pitchFamily="2" charset="-122"/>
                          <a:ea typeface="宋体" pitchFamily="2" charset="-122"/>
                          <a:cs typeface="Times New Roman"/>
                        </a:rPr>
                        <a:t>起</a:t>
                      </a:r>
                      <a:r>
                        <a:rPr lang="zh-CN" sz="2000" b="1" dirty="0">
                          <a:solidFill>
                            <a:srgbClr val="000000"/>
                          </a:solidFill>
                          <a:effectLst/>
                          <a:latin typeface="宋体" pitchFamily="2" charset="-122"/>
                          <a:ea typeface="宋体" pitchFamily="2" charset="-122"/>
                          <a:cs typeface="Times New Roman"/>
                        </a:rPr>
                        <a:t>取样的作用</a:t>
                      </a:r>
                    </a:p>
                  </a:txBody>
                  <a:tcPr marL="0" marR="0" marT="0" marB="0"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36393">
                <a:tc>
                  <a:txBody>
                    <a:bodyPr/>
                    <a:lstStyle/>
                    <a:p>
                      <a:pPr algn="ctr">
                        <a:lnSpc>
                          <a:spcPct val="100000"/>
                        </a:lnSpc>
                        <a:spcAft>
                          <a:spcPts val="0"/>
                        </a:spcAft>
                      </a:pPr>
                      <a:r>
                        <a:rPr lang="zh-CN" sz="2000" b="1" dirty="0">
                          <a:solidFill>
                            <a:srgbClr val="000000"/>
                          </a:solidFill>
                          <a:effectLst/>
                          <a:latin typeface="宋体" pitchFamily="2" charset="-122"/>
                          <a:ea typeface="宋体" pitchFamily="2" charset="-122"/>
                          <a:cs typeface="Times New Roman"/>
                        </a:rPr>
                        <a:t>浓硫酸稀释</a:t>
                      </a:r>
                    </a:p>
                  </a:txBody>
                  <a:tcPr marL="0" marR="0" marT="0" marB="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0000"/>
                        </a:lnSpc>
                        <a:spcAft>
                          <a:spcPts val="0"/>
                        </a:spcAft>
                      </a:pPr>
                      <a:r>
                        <a:rPr lang="zh-CN" sz="2000" b="1" dirty="0" smtClean="0">
                          <a:solidFill>
                            <a:srgbClr val="000000"/>
                          </a:solidFill>
                          <a:effectLst/>
                          <a:latin typeface="宋体" pitchFamily="2" charset="-122"/>
                          <a:ea typeface="宋体" pitchFamily="2" charset="-122"/>
                          <a:cs typeface="Times New Roman"/>
                        </a:rPr>
                        <a:t>搅拌</a:t>
                      </a:r>
                      <a:r>
                        <a:rPr lang="zh-CN" altLang="en-US" sz="2000" b="1" dirty="0" smtClean="0">
                          <a:solidFill>
                            <a:srgbClr val="000000"/>
                          </a:solidFill>
                          <a:effectLst/>
                          <a:latin typeface="宋体" pitchFamily="2" charset="-122"/>
                          <a:ea typeface="宋体" pitchFamily="2" charset="-122"/>
                          <a:cs typeface="Times New Roman"/>
                        </a:rPr>
                        <a:t>，</a:t>
                      </a:r>
                      <a:r>
                        <a:rPr lang="zh-CN" sz="2000" b="1" dirty="0" smtClean="0">
                          <a:solidFill>
                            <a:srgbClr val="000000"/>
                          </a:solidFill>
                          <a:effectLst/>
                          <a:latin typeface="宋体" pitchFamily="2" charset="-122"/>
                          <a:ea typeface="宋体" pitchFamily="2" charset="-122"/>
                          <a:cs typeface="Times New Roman"/>
                        </a:rPr>
                        <a:t>加速</a:t>
                      </a:r>
                      <a:r>
                        <a:rPr lang="zh-CN" sz="2000" b="1" dirty="0">
                          <a:solidFill>
                            <a:srgbClr val="000000"/>
                          </a:solidFill>
                          <a:effectLst/>
                          <a:latin typeface="宋体" pitchFamily="2" charset="-122"/>
                          <a:ea typeface="宋体" pitchFamily="2" charset="-122"/>
                          <a:cs typeface="Times New Roman"/>
                        </a:rPr>
                        <a:t>热量</a:t>
                      </a:r>
                      <a:r>
                        <a:rPr lang="zh-CN" sz="2000" b="1" dirty="0" smtClean="0">
                          <a:solidFill>
                            <a:srgbClr val="000000"/>
                          </a:solidFill>
                          <a:effectLst/>
                          <a:latin typeface="宋体" pitchFamily="2" charset="-122"/>
                          <a:ea typeface="宋体" pitchFamily="2" charset="-122"/>
                          <a:cs typeface="Times New Roman"/>
                        </a:rPr>
                        <a:t>散失</a:t>
                      </a:r>
                      <a:r>
                        <a:rPr lang="zh-CN" altLang="en-US" sz="2000" b="1" dirty="0" smtClean="0">
                          <a:solidFill>
                            <a:srgbClr val="000000"/>
                          </a:solidFill>
                          <a:effectLst/>
                          <a:latin typeface="宋体" pitchFamily="2" charset="-122"/>
                          <a:ea typeface="宋体" pitchFamily="2" charset="-122"/>
                          <a:cs typeface="Times New Roman"/>
                        </a:rPr>
                        <a:t>，</a:t>
                      </a:r>
                      <a:r>
                        <a:rPr lang="zh-CN" sz="2000" b="1" dirty="0" smtClean="0">
                          <a:solidFill>
                            <a:srgbClr val="000000"/>
                          </a:solidFill>
                          <a:effectLst/>
                          <a:latin typeface="宋体" pitchFamily="2" charset="-122"/>
                          <a:ea typeface="宋体" pitchFamily="2" charset="-122"/>
                          <a:cs typeface="Times New Roman"/>
                        </a:rPr>
                        <a:t>同时</a:t>
                      </a:r>
                      <a:r>
                        <a:rPr lang="zh-CN" sz="2000" b="1" dirty="0">
                          <a:solidFill>
                            <a:srgbClr val="000000"/>
                          </a:solidFill>
                          <a:effectLst/>
                          <a:latin typeface="宋体" pitchFamily="2" charset="-122"/>
                          <a:ea typeface="宋体" pitchFamily="2" charset="-122"/>
                          <a:cs typeface="Times New Roman"/>
                        </a:rPr>
                        <a:t>使浓硫酸与水充分混合</a:t>
                      </a:r>
                    </a:p>
                  </a:txBody>
                  <a:tcPr marL="66675" marR="66675" marT="0" marB="0"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36393">
                <a:tc>
                  <a:txBody>
                    <a:bodyPr/>
                    <a:lstStyle/>
                    <a:p>
                      <a:pPr algn="ctr">
                        <a:lnSpc>
                          <a:spcPct val="100000"/>
                        </a:lnSpc>
                        <a:spcAft>
                          <a:spcPts val="0"/>
                        </a:spcAft>
                      </a:pPr>
                      <a:r>
                        <a:rPr lang="zh-CN" sz="2000" b="1">
                          <a:solidFill>
                            <a:srgbClr val="000000"/>
                          </a:solidFill>
                          <a:effectLst/>
                          <a:latin typeface="宋体" pitchFamily="2" charset="-122"/>
                          <a:ea typeface="宋体" pitchFamily="2" charset="-122"/>
                          <a:cs typeface="Times New Roman"/>
                        </a:rPr>
                        <a:t>中和反应</a:t>
                      </a:r>
                    </a:p>
                  </a:txBody>
                  <a:tcPr marL="0" marR="0" marT="0" marB="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c>
                  <a:txBody>
                    <a:bodyPr/>
                    <a:lstStyle/>
                    <a:p>
                      <a:pPr algn="ctr">
                        <a:lnSpc>
                          <a:spcPct val="100000"/>
                        </a:lnSpc>
                        <a:spcAft>
                          <a:spcPts val="0"/>
                        </a:spcAft>
                      </a:pPr>
                      <a:r>
                        <a:rPr lang="zh-CN" sz="2000" b="1" dirty="0">
                          <a:solidFill>
                            <a:srgbClr val="000000"/>
                          </a:solidFill>
                          <a:effectLst/>
                          <a:latin typeface="宋体" pitchFamily="2" charset="-122"/>
                          <a:ea typeface="宋体" pitchFamily="2" charset="-122"/>
                          <a:cs typeface="Times New Roman"/>
                        </a:rPr>
                        <a:t>促进酸碱溶液的充分</a:t>
                      </a:r>
                      <a:r>
                        <a:rPr lang="zh-CN" sz="2000" b="1" dirty="0" smtClean="0">
                          <a:solidFill>
                            <a:srgbClr val="000000"/>
                          </a:solidFill>
                          <a:effectLst/>
                          <a:latin typeface="宋体" pitchFamily="2" charset="-122"/>
                          <a:ea typeface="宋体" pitchFamily="2" charset="-122"/>
                          <a:cs typeface="Times New Roman"/>
                        </a:rPr>
                        <a:t>接触</a:t>
                      </a:r>
                      <a:r>
                        <a:rPr lang="zh-CN" altLang="en-US" sz="2000" b="1" dirty="0" smtClean="0">
                          <a:solidFill>
                            <a:srgbClr val="000000"/>
                          </a:solidFill>
                          <a:effectLst/>
                          <a:latin typeface="宋体" pitchFamily="2" charset="-122"/>
                          <a:ea typeface="宋体" pitchFamily="2" charset="-122"/>
                          <a:cs typeface="Times New Roman"/>
                        </a:rPr>
                        <a:t>，</a:t>
                      </a:r>
                      <a:r>
                        <a:rPr lang="zh-CN" sz="2000" b="1" dirty="0" smtClean="0">
                          <a:solidFill>
                            <a:srgbClr val="000000"/>
                          </a:solidFill>
                          <a:effectLst/>
                          <a:latin typeface="宋体" pitchFamily="2" charset="-122"/>
                          <a:ea typeface="宋体" pitchFamily="2" charset="-122"/>
                          <a:cs typeface="Times New Roman"/>
                        </a:rPr>
                        <a:t>使</a:t>
                      </a:r>
                      <a:r>
                        <a:rPr lang="zh-CN" sz="2000" b="1" dirty="0">
                          <a:solidFill>
                            <a:srgbClr val="000000"/>
                          </a:solidFill>
                          <a:effectLst/>
                          <a:latin typeface="宋体" pitchFamily="2" charset="-122"/>
                          <a:ea typeface="宋体" pitchFamily="2" charset="-122"/>
                          <a:cs typeface="Times New Roman"/>
                        </a:rPr>
                        <a:t>反应更充分</a:t>
                      </a:r>
                    </a:p>
                  </a:txBody>
                  <a:tcPr marL="66675" marR="66675" marT="0" marB="0"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tr>
            </a:tbl>
          </a:graphicData>
        </a:graphic>
      </p:graphicFrame>
    </p:spTree>
    <p:extLst>
      <p:ext uri="{BB962C8B-B14F-4D97-AF65-F5344CB8AC3E}">
        <p14:creationId xmlns:p14="http://schemas.microsoft.com/office/powerpoint/2010/main" xmlns="" val="2993743921"/>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8071557" y="824822"/>
            <a:ext cx="1746910" cy="457900"/>
            <a:chOff x="8480182" y="1575737"/>
            <a:chExt cx="1678579" cy="520692"/>
          </a:xfrm>
        </p:grpSpPr>
        <p:sp>
          <p:nvSpPr>
            <p:cNvPr id="4" name="圆角矩形 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3" name="TextBox 12"/>
          <p:cNvSpPr txBox="1"/>
          <p:nvPr/>
        </p:nvSpPr>
        <p:spPr>
          <a:xfrm>
            <a:off x="872392" y="1271355"/>
            <a:ext cx="3743332" cy="461665"/>
          </a:xfrm>
          <a:prstGeom prst="rect">
            <a:avLst/>
          </a:prstGeom>
          <a:noFill/>
        </p:spPr>
        <p:txBody>
          <a:bodyPr wrap="none" rtlCol="0">
            <a:spAutoFit/>
          </a:bodyPr>
          <a:lstStyle/>
          <a:p>
            <a:r>
              <a:rPr lang="zh-CN" altLang="en-US" sz="2400" b="1" dirty="0" smtClean="0">
                <a:solidFill>
                  <a:schemeClr val="accent2"/>
                </a:solidFill>
                <a:latin typeface="黑体" pitchFamily="49" charset="-122"/>
                <a:ea typeface="黑体" pitchFamily="49" charset="-122"/>
                <a:cs typeface="Times New Roman" pitchFamily="18" charset="0"/>
              </a:rPr>
              <a:t>考点</a:t>
            </a:r>
            <a:r>
              <a:rPr lang="en-US" altLang="zh-CN" sz="2400" b="1" dirty="0" smtClean="0">
                <a:solidFill>
                  <a:schemeClr val="accent2"/>
                </a:solidFill>
                <a:latin typeface="Times New Roman" pitchFamily="18" charset="0"/>
                <a:ea typeface="黑体" pitchFamily="49" charset="-122"/>
                <a:cs typeface="Times New Roman" pitchFamily="18" charset="0"/>
              </a:rPr>
              <a:t>4</a:t>
            </a:r>
            <a:r>
              <a:rPr lang="en-US" altLang="zh-CN" sz="2400" b="1" dirty="0" smtClean="0">
                <a:solidFill>
                  <a:schemeClr val="accent2"/>
                </a:solidFill>
                <a:latin typeface="黑体" pitchFamily="49" charset="-122"/>
                <a:ea typeface="黑体" pitchFamily="49" charset="-122"/>
                <a:cs typeface="Times New Roman" pitchFamily="18" charset="0"/>
              </a:rPr>
              <a:t>  </a:t>
            </a:r>
            <a:r>
              <a:rPr lang="zh-CN" altLang="en-US" sz="2400" b="1" dirty="0">
                <a:solidFill>
                  <a:schemeClr val="accent2"/>
                </a:solidFill>
                <a:latin typeface="黑体" pitchFamily="49" charset="-122"/>
                <a:ea typeface="黑体" pitchFamily="49" charset="-122"/>
                <a:cs typeface="Times New Roman" pitchFamily="18" charset="0"/>
              </a:rPr>
              <a:t>化学</a:t>
            </a:r>
            <a:r>
              <a:rPr lang="zh-CN" altLang="en-US" sz="2400" b="1" dirty="0" smtClean="0">
                <a:solidFill>
                  <a:schemeClr val="accent2"/>
                </a:solidFill>
                <a:latin typeface="黑体" pitchFamily="49" charset="-122"/>
                <a:ea typeface="黑体" pitchFamily="49" charset="-122"/>
                <a:cs typeface="Times New Roman" pitchFamily="18" charset="0"/>
              </a:rPr>
              <a:t>实验安全知识</a:t>
            </a:r>
            <a:endParaRPr lang="zh-CN" altLang="en-US" sz="2400" b="1" dirty="0">
              <a:solidFill>
                <a:schemeClr val="accent2"/>
              </a:solidFill>
              <a:latin typeface="黑体" pitchFamily="49" charset="-122"/>
              <a:ea typeface="黑体" pitchFamily="49" charset="-122"/>
              <a:cs typeface="Times New Roman" pitchFamily="18" charset="0"/>
            </a:endParaRPr>
          </a:p>
        </p:txBody>
      </p:sp>
      <p:sp>
        <p:nvSpPr>
          <p:cNvPr id="7" name="TextBox 6"/>
          <p:cNvSpPr txBox="1"/>
          <p:nvPr/>
        </p:nvSpPr>
        <p:spPr>
          <a:xfrm>
            <a:off x="729342" y="1787450"/>
            <a:ext cx="10798629" cy="4824398"/>
          </a:xfrm>
          <a:prstGeom prst="rect">
            <a:avLst/>
          </a:prstGeom>
          <a:noFill/>
        </p:spPr>
        <p:txBody>
          <a:bodyPr wrap="square" rtlCol="0">
            <a:spAutoFit/>
          </a:bodyPr>
          <a:lstStyle/>
          <a:p>
            <a:pPr>
              <a:lnSpc>
                <a:spcPts val="4100"/>
              </a:lnSpc>
            </a:pPr>
            <a:r>
              <a:rPr lang="en-US" altLang="zh-CN" sz="2400" b="1" dirty="0">
                <a:latin typeface="宋体" pitchFamily="2" charset="-122"/>
                <a:ea typeface="宋体" pitchFamily="2" charset="-122"/>
              </a:rPr>
              <a:t>1.</a:t>
            </a:r>
            <a:r>
              <a:rPr lang="zh-CN" altLang="zh-CN" sz="2400" b="1" dirty="0">
                <a:latin typeface="宋体" pitchFamily="2" charset="-122"/>
                <a:ea typeface="宋体" pitchFamily="2" charset="-122"/>
              </a:rPr>
              <a:t>点燃可燃性气体如</a:t>
            </a:r>
            <a:r>
              <a:rPr lang="en-US" altLang="zh-CN" sz="2400" b="1" dirty="0">
                <a:latin typeface="宋体" pitchFamily="2" charset="-122"/>
                <a:ea typeface="宋体" pitchFamily="2" charset="-122"/>
              </a:rPr>
              <a:t>H</a:t>
            </a:r>
            <a:r>
              <a:rPr lang="en-US" altLang="zh-CN" sz="2400" b="1" baseline="-25000" dirty="0">
                <a:latin typeface="宋体" pitchFamily="2" charset="-122"/>
                <a:ea typeface="宋体" pitchFamily="2" charset="-122"/>
              </a:rPr>
              <a:t>2</a:t>
            </a:r>
            <a:r>
              <a:rPr lang="zh-CN" altLang="zh-CN" sz="2400" b="1" dirty="0">
                <a:latin typeface="宋体" pitchFamily="2" charset="-122"/>
                <a:ea typeface="宋体" pitchFamily="2" charset="-122"/>
              </a:rPr>
              <a:t>、</a:t>
            </a:r>
            <a:r>
              <a:rPr lang="en-US" altLang="zh-CN" sz="2400" b="1" dirty="0">
                <a:latin typeface="宋体" pitchFamily="2" charset="-122"/>
                <a:ea typeface="宋体" pitchFamily="2" charset="-122"/>
              </a:rPr>
              <a:t>CH</a:t>
            </a:r>
            <a:r>
              <a:rPr lang="en-US" altLang="zh-CN" sz="2400" b="1" baseline="-25000" dirty="0">
                <a:latin typeface="宋体" pitchFamily="2" charset="-122"/>
                <a:ea typeface="宋体" pitchFamily="2" charset="-122"/>
              </a:rPr>
              <a:t>4</a:t>
            </a:r>
            <a:r>
              <a:rPr lang="zh-CN" altLang="zh-CN" sz="2400" b="1" dirty="0">
                <a:latin typeface="宋体" pitchFamily="2" charset="-122"/>
                <a:ea typeface="宋体" pitchFamily="2" charset="-122"/>
              </a:rPr>
              <a:t>、</a:t>
            </a:r>
            <a:r>
              <a:rPr lang="en-US" altLang="zh-CN" sz="2400" b="1" dirty="0">
                <a:latin typeface="宋体" pitchFamily="2" charset="-122"/>
                <a:ea typeface="宋体" pitchFamily="2" charset="-122"/>
              </a:rPr>
              <a:t>CO</a:t>
            </a:r>
            <a:r>
              <a:rPr lang="zh-CN" altLang="zh-CN" sz="2400" b="1" dirty="0">
                <a:latin typeface="宋体" pitchFamily="2" charset="-122"/>
                <a:ea typeface="宋体" pitchFamily="2" charset="-122"/>
              </a:rPr>
              <a:t>前一定</a:t>
            </a:r>
            <a:r>
              <a:rPr lang="zh-CN" altLang="zh-CN" sz="2400" b="1" dirty="0" smtClean="0">
                <a:latin typeface="宋体" pitchFamily="2" charset="-122"/>
                <a:ea typeface="宋体" pitchFamily="2" charset="-122"/>
              </a:rPr>
              <a:t>要</a:t>
            </a:r>
            <a:r>
              <a:rPr lang="zh-CN" altLang="zh-CN" sz="2400" b="1" u="sng" dirty="0">
                <a:latin typeface="宋体" pitchFamily="2" charset="-122"/>
                <a:ea typeface="宋体" pitchFamily="2" charset="-122"/>
              </a:rPr>
              <a:t>　　　　　　　　　　</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防止</a:t>
            </a:r>
            <a:r>
              <a:rPr lang="zh-CN" altLang="zh-CN" sz="2400" b="1" dirty="0">
                <a:latin typeface="宋体" pitchFamily="2" charset="-122"/>
                <a:ea typeface="宋体" pitchFamily="2" charset="-122"/>
              </a:rPr>
              <a:t>不纯气体点燃发生爆炸。</a:t>
            </a:r>
            <a:r>
              <a:rPr lang="en-US" altLang="zh-CN" sz="2400" b="1" dirty="0">
                <a:latin typeface="宋体" pitchFamily="2" charset="-122"/>
                <a:ea typeface="宋体" pitchFamily="2" charset="-122"/>
              </a:rPr>
              <a:t> </a:t>
            </a:r>
            <a:endParaRPr lang="zh-CN" altLang="zh-CN" sz="2400" b="1" dirty="0">
              <a:latin typeface="宋体" pitchFamily="2" charset="-122"/>
              <a:ea typeface="宋体" pitchFamily="2" charset="-122"/>
            </a:endParaRPr>
          </a:p>
          <a:p>
            <a:pPr>
              <a:lnSpc>
                <a:spcPts val="4100"/>
              </a:lnSpc>
            </a:pPr>
            <a:r>
              <a:rPr lang="en-US" altLang="zh-CN" sz="2400" b="1" dirty="0">
                <a:latin typeface="宋体" pitchFamily="2" charset="-122"/>
                <a:ea typeface="宋体" pitchFamily="2" charset="-122"/>
              </a:rPr>
              <a:t>2.</a:t>
            </a:r>
            <a:r>
              <a:rPr lang="zh-CN" altLang="zh-CN" sz="2400" b="1" dirty="0">
                <a:latin typeface="宋体" pitchFamily="2" charset="-122"/>
                <a:ea typeface="宋体" pitchFamily="2" charset="-122"/>
              </a:rPr>
              <a:t>做</a:t>
            </a:r>
            <a:r>
              <a:rPr lang="en-US" altLang="zh-CN" sz="2400" b="1" dirty="0">
                <a:latin typeface="宋体" pitchFamily="2" charset="-122"/>
                <a:ea typeface="宋体" pitchFamily="2" charset="-122"/>
              </a:rPr>
              <a:t>CO</a:t>
            </a:r>
            <a:r>
              <a:rPr lang="zh-CN" altLang="zh-CN" sz="2400" b="1" dirty="0">
                <a:latin typeface="宋体" pitchFamily="2" charset="-122"/>
                <a:ea typeface="宋体" pitchFamily="2" charset="-122"/>
              </a:rPr>
              <a:t>还原</a:t>
            </a:r>
            <a:r>
              <a:rPr lang="en-US" altLang="zh-CN" sz="2400" b="1" dirty="0">
                <a:latin typeface="宋体" pitchFamily="2" charset="-122"/>
                <a:ea typeface="宋体" pitchFamily="2" charset="-122"/>
              </a:rPr>
              <a:t>Fe</a:t>
            </a:r>
            <a:r>
              <a:rPr lang="en-US" altLang="zh-CN" sz="2400" b="1" baseline="-25000" dirty="0">
                <a:latin typeface="宋体" pitchFamily="2" charset="-122"/>
                <a:ea typeface="宋体" pitchFamily="2" charset="-122"/>
              </a:rPr>
              <a:t>2</a:t>
            </a:r>
            <a:r>
              <a:rPr lang="en-US" altLang="zh-CN" sz="2400" b="1" dirty="0">
                <a:latin typeface="宋体" pitchFamily="2" charset="-122"/>
                <a:ea typeface="宋体" pitchFamily="2" charset="-122"/>
              </a:rPr>
              <a:t>O</a:t>
            </a:r>
            <a:r>
              <a:rPr lang="en-US" altLang="zh-CN" sz="2400" b="1" baseline="-25000" dirty="0">
                <a:latin typeface="宋体" pitchFamily="2" charset="-122"/>
                <a:ea typeface="宋体" pitchFamily="2" charset="-122"/>
              </a:rPr>
              <a:t>3</a:t>
            </a:r>
            <a:r>
              <a:rPr lang="zh-CN" altLang="zh-CN" sz="2400" b="1" dirty="0">
                <a:latin typeface="宋体" pitchFamily="2" charset="-122"/>
                <a:ea typeface="宋体" pitchFamily="2" charset="-122"/>
              </a:rPr>
              <a:t>实验</a:t>
            </a:r>
            <a:r>
              <a:rPr lang="zh-CN" altLang="zh-CN" sz="2400" b="1" dirty="0" smtClean="0">
                <a:latin typeface="宋体" pitchFamily="2" charset="-122"/>
                <a:ea typeface="宋体" pitchFamily="2" charset="-122"/>
              </a:rPr>
              <a:t>时</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在</a:t>
            </a:r>
            <a:r>
              <a:rPr lang="zh-CN" altLang="zh-CN" sz="2400" b="1" dirty="0">
                <a:latin typeface="宋体" pitchFamily="2" charset="-122"/>
                <a:ea typeface="宋体" pitchFamily="2" charset="-122"/>
              </a:rPr>
              <a:t>加热之前应先通入</a:t>
            </a:r>
            <a:r>
              <a:rPr lang="en-US" altLang="zh-CN" sz="2400" b="1" dirty="0" smtClean="0">
                <a:latin typeface="宋体" pitchFamily="2" charset="-122"/>
                <a:ea typeface="宋体" pitchFamily="2" charset="-122"/>
              </a:rPr>
              <a:t>CO</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这样</a:t>
            </a:r>
            <a:r>
              <a:rPr lang="zh-CN" altLang="zh-CN" sz="2400" b="1" dirty="0">
                <a:latin typeface="宋体" pitchFamily="2" charset="-122"/>
                <a:ea typeface="宋体" pitchFamily="2" charset="-122"/>
              </a:rPr>
              <a:t>做</a:t>
            </a:r>
            <a:r>
              <a:rPr lang="zh-CN" altLang="zh-CN" sz="2400" b="1" dirty="0" smtClean="0">
                <a:latin typeface="宋体" pitchFamily="2" charset="-122"/>
                <a:ea typeface="宋体" pitchFamily="2" charset="-122"/>
              </a:rPr>
              <a:t>可</a:t>
            </a:r>
            <a:r>
              <a:rPr lang="zh-CN" altLang="en-US" sz="2400" b="1" dirty="0" smtClean="0">
                <a:latin typeface="宋体" pitchFamily="2" charset="-122"/>
                <a:ea typeface="宋体" pitchFamily="2" charset="-122"/>
              </a:rPr>
              <a:t>以</a:t>
            </a:r>
            <a:r>
              <a:rPr lang="en-US" altLang="zh-CN" sz="2400" b="1" dirty="0" smtClean="0">
                <a:latin typeface="宋体" pitchFamily="2" charset="-122"/>
                <a:ea typeface="宋体" pitchFamily="2" charset="-122"/>
              </a:rPr>
              <a:t>______________</a:t>
            </a:r>
          </a:p>
          <a:p>
            <a:pPr>
              <a:lnSpc>
                <a:spcPts val="4100"/>
              </a:lnSpc>
            </a:pPr>
            <a:r>
              <a:rPr lang="zh-CN" altLang="zh-CN" sz="2400" b="1" u="sng" dirty="0">
                <a:latin typeface="宋体" pitchFamily="2" charset="-122"/>
                <a:ea typeface="宋体" pitchFamily="2" charset="-122"/>
              </a:rPr>
              <a:t>　　　　</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防止</a:t>
            </a:r>
            <a:r>
              <a:rPr lang="zh-CN" altLang="zh-CN" sz="2400" b="1" dirty="0">
                <a:latin typeface="宋体" pitchFamily="2" charset="-122"/>
                <a:ea typeface="宋体" pitchFamily="2" charset="-122"/>
              </a:rPr>
              <a:t>装置内</a:t>
            </a:r>
            <a:r>
              <a:rPr lang="en-US" altLang="zh-CN" sz="2400" b="1" dirty="0">
                <a:latin typeface="宋体" pitchFamily="2" charset="-122"/>
                <a:ea typeface="宋体" pitchFamily="2" charset="-122"/>
              </a:rPr>
              <a:t>CO</a:t>
            </a:r>
            <a:r>
              <a:rPr lang="zh-CN" altLang="zh-CN" sz="2400" b="1" dirty="0">
                <a:latin typeface="宋体" pitchFamily="2" charset="-122"/>
                <a:ea typeface="宋体" pitchFamily="2" charset="-122"/>
              </a:rPr>
              <a:t>与空气混合受热发生</a:t>
            </a:r>
            <a:r>
              <a:rPr lang="zh-CN" altLang="zh-CN" sz="2400" b="1" dirty="0" smtClean="0">
                <a:latin typeface="宋体" pitchFamily="2" charset="-122"/>
                <a:ea typeface="宋体" pitchFamily="2" charset="-122"/>
              </a:rPr>
              <a:t>爆炸</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同时</a:t>
            </a:r>
            <a:r>
              <a:rPr lang="zh-CN" altLang="zh-CN" sz="2400" b="1" dirty="0">
                <a:latin typeface="宋体" pitchFamily="2" charset="-122"/>
                <a:ea typeface="宋体" pitchFamily="2" charset="-122"/>
              </a:rPr>
              <a:t>还要进行尾气</a:t>
            </a:r>
            <a:r>
              <a:rPr lang="zh-CN" altLang="zh-CN" sz="2400" b="1" dirty="0" smtClean="0">
                <a:latin typeface="宋体" pitchFamily="2" charset="-122"/>
                <a:ea typeface="宋体" pitchFamily="2" charset="-122"/>
              </a:rPr>
              <a:t>处理</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防止</a:t>
            </a:r>
            <a:r>
              <a:rPr lang="en-US" altLang="zh-CN" sz="2400" b="1" dirty="0" smtClean="0">
                <a:latin typeface="宋体" pitchFamily="2" charset="-122"/>
                <a:ea typeface="宋体" pitchFamily="2" charset="-122"/>
              </a:rPr>
              <a:t>CO</a:t>
            </a:r>
            <a:r>
              <a:rPr lang="zh-CN" altLang="zh-CN" sz="2400" b="1" u="sng" dirty="0">
                <a:latin typeface="宋体" pitchFamily="2" charset="-122"/>
                <a:ea typeface="宋体" pitchFamily="2" charset="-122"/>
              </a:rPr>
              <a:t>　</a:t>
            </a:r>
            <a:r>
              <a:rPr lang="en-US" altLang="zh-CN" sz="2400" b="1" u="sng" dirty="0" smtClean="0">
                <a:latin typeface="宋体" pitchFamily="2" charset="-122"/>
                <a:ea typeface="宋体" pitchFamily="2" charset="-122"/>
              </a:rPr>
              <a:t>            </a:t>
            </a:r>
            <a:r>
              <a:rPr lang="zh-CN" altLang="zh-CN" sz="2400" b="1" dirty="0" smtClean="0">
                <a:latin typeface="宋体" pitchFamily="2" charset="-122"/>
                <a:ea typeface="宋体" pitchFamily="2" charset="-122"/>
              </a:rPr>
              <a:t>。</a:t>
            </a:r>
            <a:r>
              <a:rPr lang="en-US" altLang="zh-CN" sz="2400" b="1" dirty="0">
                <a:latin typeface="宋体" pitchFamily="2" charset="-122"/>
                <a:ea typeface="宋体" pitchFamily="2" charset="-122"/>
              </a:rPr>
              <a:t> </a:t>
            </a:r>
            <a:endParaRPr lang="zh-CN" altLang="zh-CN" sz="2400" b="1" dirty="0">
              <a:latin typeface="宋体" pitchFamily="2" charset="-122"/>
              <a:ea typeface="宋体" pitchFamily="2" charset="-122"/>
            </a:endParaRPr>
          </a:p>
          <a:p>
            <a:pPr>
              <a:lnSpc>
                <a:spcPts val="4100"/>
              </a:lnSpc>
            </a:pPr>
            <a:r>
              <a:rPr lang="en-US" altLang="zh-CN" sz="2400" b="1" dirty="0">
                <a:latin typeface="宋体" pitchFamily="2" charset="-122"/>
                <a:ea typeface="宋体" pitchFamily="2" charset="-122"/>
              </a:rPr>
              <a:t>3.</a:t>
            </a:r>
            <a:r>
              <a:rPr lang="zh-CN" altLang="zh-CN" sz="2400" b="1" dirty="0">
                <a:latin typeface="宋体" pitchFamily="2" charset="-122"/>
                <a:ea typeface="宋体" pitchFamily="2" charset="-122"/>
              </a:rPr>
              <a:t>如果遇到燃气</a:t>
            </a:r>
            <a:r>
              <a:rPr lang="zh-CN" altLang="zh-CN" sz="2400" b="1" dirty="0" smtClean="0">
                <a:latin typeface="宋体" pitchFamily="2" charset="-122"/>
                <a:ea typeface="宋体" pitchFamily="2" charset="-122"/>
              </a:rPr>
              <a:t>泄漏</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切不可</a:t>
            </a:r>
            <a:r>
              <a:rPr lang="zh-CN" altLang="zh-CN" sz="2400" b="1" dirty="0">
                <a:latin typeface="宋体" pitchFamily="2" charset="-122"/>
                <a:ea typeface="宋体" pitchFamily="2" charset="-122"/>
              </a:rPr>
              <a:t>开用电器如排风扇或接打手</a:t>
            </a:r>
            <a:r>
              <a:rPr lang="zh-CN" altLang="zh-CN" sz="2400" b="1" dirty="0" smtClean="0">
                <a:latin typeface="宋体" pitchFamily="2" charset="-122"/>
                <a:ea typeface="宋体" pitchFamily="2" charset="-122"/>
              </a:rPr>
              <a:t>机</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应</a:t>
            </a:r>
            <a:r>
              <a:rPr lang="zh-CN" altLang="zh-CN" sz="2400" b="1" dirty="0">
                <a:latin typeface="宋体" pitchFamily="2" charset="-122"/>
                <a:ea typeface="宋体" pitchFamily="2" charset="-122"/>
              </a:rPr>
              <a:t>立即关闭</a:t>
            </a:r>
            <a:r>
              <a:rPr lang="zh-CN" altLang="zh-CN" sz="2400" b="1" dirty="0" smtClean="0">
                <a:latin typeface="宋体" pitchFamily="2" charset="-122"/>
                <a:ea typeface="宋体" pitchFamily="2" charset="-122"/>
              </a:rPr>
              <a:t>阀门</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开窗</a:t>
            </a:r>
            <a:r>
              <a:rPr lang="zh-CN" altLang="zh-CN" sz="2400" b="1" dirty="0">
                <a:latin typeface="宋体" pitchFamily="2" charset="-122"/>
                <a:ea typeface="宋体" pitchFamily="2" charset="-122"/>
              </a:rPr>
              <a:t>通风。</a:t>
            </a:r>
          </a:p>
          <a:p>
            <a:pPr>
              <a:lnSpc>
                <a:spcPts val="4100"/>
              </a:lnSpc>
            </a:pPr>
            <a:r>
              <a:rPr lang="en-US" altLang="zh-CN" sz="2400" b="1" dirty="0">
                <a:latin typeface="宋体" pitchFamily="2" charset="-122"/>
                <a:ea typeface="宋体" pitchFamily="2" charset="-122"/>
              </a:rPr>
              <a:t>4.</a:t>
            </a:r>
            <a:r>
              <a:rPr lang="zh-CN" altLang="zh-CN" sz="2400" b="1" dirty="0">
                <a:latin typeface="宋体" pitchFamily="2" charset="-122"/>
                <a:ea typeface="宋体" pitchFamily="2" charset="-122"/>
              </a:rPr>
              <a:t>做探究燃烧条件的实验</a:t>
            </a:r>
            <a:r>
              <a:rPr lang="zh-CN" altLang="zh-CN" sz="2400" b="1" dirty="0" smtClean="0">
                <a:latin typeface="宋体" pitchFamily="2" charset="-122"/>
                <a:ea typeface="宋体" pitchFamily="2" charset="-122"/>
              </a:rPr>
              <a:t>时</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白磷</a:t>
            </a:r>
            <a:r>
              <a:rPr lang="zh-CN" altLang="zh-CN" sz="2400" b="1" dirty="0">
                <a:latin typeface="宋体" pitchFamily="2" charset="-122"/>
                <a:ea typeface="宋体" pitchFamily="2" charset="-122"/>
              </a:rPr>
              <a:t>的燃烧应在通风橱内</a:t>
            </a:r>
            <a:r>
              <a:rPr lang="zh-CN" altLang="zh-CN" sz="2400" b="1" dirty="0" smtClean="0">
                <a:latin typeface="宋体" pitchFamily="2" charset="-122"/>
                <a:ea typeface="宋体" pitchFamily="2" charset="-122"/>
              </a:rPr>
              <a:t>进行</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或</a:t>
            </a:r>
            <a:r>
              <a:rPr lang="zh-CN" altLang="zh-CN" sz="2400" b="1" dirty="0">
                <a:latin typeface="宋体" pitchFamily="2" charset="-122"/>
                <a:ea typeface="宋体" pitchFamily="2" charset="-122"/>
              </a:rPr>
              <a:t>在密闭装置中进行</a:t>
            </a:r>
            <a:r>
              <a:rPr lang="zh-CN" altLang="zh-CN" sz="2400" b="1" dirty="0" smtClean="0">
                <a:latin typeface="宋体" pitchFamily="2" charset="-122"/>
                <a:ea typeface="宋体" pitchFamily="2" charset="-122"/>
              </a:rPr>
              <a:t>。</a:t>
            </a:r>
            <a:endParaRPr lang="zh-CN" altLang="zh-CN" sz="2400" b="1" dirty="0">
              <a:latin typeface="宋体" pitchFamily="2" charset="-122"/>
              <a:ea typeface="宋体" pitchFamily="2" charset="-122"/>
            </a:endParaRPr>
          </a:p>
        </p:txBody>
      </p:sp>
      <p:sp>
        <p:nvSpPr>
          <p:cNvPr id="15" name="TextBox 14"/>
          <p:cNvSpPr txBox="1"/>
          <p:nvPr/>
        </p:nvSpPr>
        <p:spPr>
          <a:xfrm>
            <a:off x="6803577" y="1841880"/>
            <a:ext cx="2536372" cy="461665"/>
          </a:xfrm>
          <a:prstGeom prst="rect">
            <a:avLst/>
          </a:prstGeom>
          <a:noFill/>
        </p:spPr>
        <p:txBody>
          <a:bodyPr wrap="square" rtlCol="0">
            <a:spAutoFit/>
          </a:bodyPr>
          <a:lstStyle/>
          <a:p>
            <a:r>
              <a:rPr lang="zh-CN" altLang="zh-CN" sz="2400" b="1" dirty="0">
                <a:solidFill>
                  <a:srgbClr val="FF0000"/>
                </a:solidFill>
                <a:latin typeface="宋体" pitchFamily="2" charset="-122"/>
                <a:ea typeface="宋体" pitchFamily="2" charset="-122"/>
              </a:rPr>
              <a:t>检验气体的纯度</a:t>
            </a:r>
            <a:endParaRPr lang="zh-CN" altLang="en-US" sz="2400" b="1" dirty="0">
              <a:solidFill>
                <a:srgbClr val="FF0000"/>
              </a:solidFill>
              <a:latin typeface="宋体" pitchFamily="2" charset="-122"/>
              <a:ea typeface="宋体" pitchFamily="2" charset="-122"/>
            </a:endParaRPr>
          </a:p>
        </p:txBody>
      </p:sp>
      <p:grpSp>
        <p:nvGrpSpPr>
          <p:cNvPr id="20" name="组合 19"/>
          <p:cNvGrpSpPr/>
          <p:nvPr/>
        </p:nvGrpSpPr>
        <p:grpSpPr>
          <a:xfrm>
            <a:off x="1061353" y="2897870"/>
            <a:ext cx="10325106" cy="964992"/>
            <a:chOff x="1061353" y="2897870"/>
            <a:chExt cx="10325106" cy="964992"/>
          </a:xfrm>
        </p:grpSpPr>
        <p:sp>
          <p:nvSpPr>
            <p:cNvPr id="17" name="TextBox 16"/>
            <p:cNvSpPr txBox="1"/>
            <p:nvPr/>
          </p:nvSpPr>
          <p:spPr>
            <a:xfrm>
              <a:off x="9241973" y="2897870"/>
              <a:ext cx="2144486" cy="461665"/>
            </a:xfrm>
            <a:prstGeom prst="rect">
              <a:avLst/>
            </a:prstGeom>
            <a:noFill/>
          </p:spPr>
          <p:txBody>
            <a:bodyPr wrap="square" rtlCol="0">
              <a:spAutoFit/>
            </a:bodyPr>
            <a:lstStyle/>
            <a:p>
              <a:r>
                <a:rPr lang="zh-CN" altLang="zh-CN" sz="2400" b="1" dirty="0">
                  <a:solidFill>
                    <a:srgbClr val="FF0000"/>
                  </a:solidFill>
                  <a:latin typeface="宋体" pitchFamily="2" charset="-122"/>
                  <a:ea typeface="宋体" pitchFamily="2" charset="-122"/>
                </a:rPr>
                <a:t>排净装置</a:t>
              </a:r>
              <a:r>
                <a:rPr lang="zh-CN" altLang="zh-CN" sz="2400" b="1" dirty="0" smtClean="0">
                  <a:solidFill>
                    <a:srgbClr val="FF0000"/>
                  </a:solidFill>
                  <a:latin typeface="宋体" pitchFamily="2" charset="-122"/>
                  <a:ea typeface="宋体" pitchFamily="2" charset="-122"/>
                </a:rPr>
                <a:t>内</a:t>
              </a:r>
              <a:r>
                <a:rPr lang="zh-CN" altLang="en-US" sz="2400" b="1" dirty="0">
                  <a:solidFill>
                    <a:srgbClr val="FF0000"/>
                  </a:solidFill>
                  <a:latin typeface="宋体" pitchFamily="2" charset="-122"/>
                  <a:ea typeface="宋体" pitchFamily="2" charset="-122"/>
                </a:rPr>
                <a:t>的</a:t>
              </a:r>
            </a:p>
          </p:txBody>
        </p:sp>
        <p:sp>
          <p:nvSpPr>
            <p:cNvPr id="18" name="TextBox 17"/>
            <p:cNvSpPr txBox="1"/>
            <p:nvPr/>
          </p:nvSpPr>
          <p:spPr>
            <a:xfrm>
              <a:off x="1061353" y="3401197"/>
              <a:ext cx="903515" cy="461665"/>
            </a:xfrm>
            <a:prstGeom prst="rect">
              <a:avLst/>
            </a:prstGeom>
            <a:noFill/>
          </p:spPr>
          <p:txBody>
            <a:bodyPr wrap="square" rtlCol="0">
              <a:spAutoFit/>
            </a:bodyPr>
            <a:lstStyle/>
            <a:p>
              <a:r>
                <a:rPr lang="zh-CN" altLang="zh-CN" sz="2400" b="1" dirty="0" smtClean="0">
                  <a:solidFill>
                    <a:srgbClr val="FF0000"/>
                  </a:solidFill>
                  <a:latin typeface="宋体" pitchFamily="2" charset="-122"/>
                  <a:ea typeface="宋体" pitchFamily="2" charset="-122"/>
                </a:rPr>
                <a:t>空气</a:t>
              </a:r>
              <a:endParaRPr lang="zh-CN" altLang="en-US" sz="2400" b="1" dirty="0">
                <a:solidFill>
                  <a:srgbClr val="FF0000"/>
                </a:solidFill>
                <a:latin typeface="宋体" pitchFamily="2" charset="-122"/>
                <a:ea typeface="宋体" pitchFamily="2" charset="-122"/>
              </a:endParaRPr>
            </a:p>
          </p:txBody>
        </p:sp>
      </p:grpSp>
      <p:sp>
        <p:nvSpPr>
          <p:cNvPr id="19" name="TextBox 18"/>
          <p:cNvSpPr txBox="1"/>
          <p:nvPr/>
        </p:nvSpPr>
        <p:spPr>
          <a:xfrm>
            <a:off x="2019298" y="3925272"/>
            <a:ext cx="1664656" cy="461665"/>
          </a:xfrm>
          <a:prstGeom prst="rect">
            <a:avLst/>
          </a:prstGeom>
          <a:noFill/>
        </p:spPr>
        <p:txBody>
          <a:bodyPr wrap="square" rtlCol="0">
            <a:spAutoFit/>
          </a:bodyPr>
          <a:lstStyle/>
          <a:p>
            <a:r>
              <a:rPr lang="zh-CN" altLang="zh-CN" sz="2400" b="1" dirty="0">
                <a:solidFill>
                  <a:srgbClr val="FF0000"/>
                </a:solidFill>
                <a:latin typeface="宋体" pitchFamily="2" charset="-122"/>
                <a:ea typeface="宋体" pitchFamily="2" charset="-122"/>
              </a:rPr>
              <a:t>污染空气</a:t>
            </a:r>
            <a:endParaRPr lang="zh-CN" altLang="en-US" sz="2400" b="1" dirty="0">
              <a:solidFill>
                <a:srgbClr val="FF0000"/>
              </a:solidFill>
              <a:latin typeface="宋体" pitchFamily="2" charset="-122"/>
              <a:ea typeface="宋体" pitchFamily="2" charset="-122"/>
            </a:endParaRPr>
          </a:p>
        </p:txBody>
      </p:sp>
    </p:spTree>
    <p:extLst>
      <p:ext uri="{BB962C8B-B14F-4D97-AF65-F5344CB8AC3E}">
        <p14:creationId xmlns:p14="http://schemas.microsoft.com/office/powerpoint/2010/main" xmlns="" val="25165629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randombar(horizontal)">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randombar(horizontal)">
                                      <p:cBhvr>
                                        <p:cTn id="12" dur="500"/>
                                        <p:tgtEl>
                                          <p:spTgt spid="20"/>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randombar(horizontal)">
                                      <p:cBhvr>
                                        <p:cTn id="1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9"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8071557" y="824822"/>
            <a:ext cx="1746910" cy="457900"/>
            <a:chOff x="8480182" y="1575737"/>
            <a:chExt cx="1678579" cy="520692"/>
          </a:xfrm>
        </p:grpSpPr>
        <p:sp>
          <p:nvSpPr>
            <p:cNvPr id="4" name="圆角矩形 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7" name="TextBox 6"/>
          <p:cNvSpPr txBox="1"/>
          <p:nvPr/>
        </p:nvSpPr>
        <p:spPr>
          <a:xfrm>
            <a:off x="729342" y="1656818"/>
            <a:ext cx="10983687" cy="4524315"/>
          </a:xfrm>
          <a:prstGeom prst="rect">
            <a:avLst/>
          </a:prstGeom>
          <a:noFill/>
        </p:spPr>
        <p:txBody>
          <a:bodyPr wrap="square" rtlCol="0">
            <a:spAutoFit/>
          </a:bodyPr>
          <a:lstStyle/>
          <a:p>
            <a:pPr>
              <a:lnSpc>
                <a:spcPct val="150000"/>
              </a:lnSpc>
            </a:pPr>
            <a:r>
              <a:rPr lang="en-US" altLang="zh-CN" sz="2400" b="1" dirty="0">
                <a:latin typeface="宋体" pitchFamily="2" charset="-122"/>
                <a:ea typeface="宋体" pitchFamily="2" charset="-122"/>
              </a:rPr>
              <a:t>5.</a:t>
            </a:r>
            <a:r>
              <a:rPr lang="zh-CN" altLang="zh-CN" sz="2400" b="1" dirty="0">
                <a:latin typeface="宋体" pitchFamily="2" charset="-122"/>
                <a:ea typeface="宋体" pitchFamily="2" charset="-122"/>
              </a:rPr>
              <a:t>蒸馏</a:t>
            </a:r>
            <a:r>
              <a:rPr lang="zh-CN" altLang="zh-CN" sz="2400" b="1" dirty="0" smtClean="0">
                <a:latin typeface="宋体" pitchFamily="2" charset="-122"/>
                <a:ea typeface="宋体" pitchFamily="2" charset="-122"/>
              </a:rPr>
              <a:t>时</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可</a:t>
            </a:r>
            <a:r>
              <a:rPr lang="zh-CN" altLang="zh-CN" sz="2400" b="1" dirty="0">
                <a:latin typeface="宋体" pitchFamily="2" charset="-122"/>
                <a:ea typeface="宋体" pitchFamily="2" charset="-122"/>
              </a:rPr>
              <a:t>在蒸馏烧瓶中加入几粒沸石或碎瓷</a:t>
            </a:r>
            <a:r>
              <a:rPr lang="zh-CN" altLang="zh-CN" sz="2400" b="1" dirty="0" smtClean="0">
                <a:latin typeface="宋体" pitchFamily="2" charset="-122"/>
                <a:ea typeface="宋体" pitchFamily="2" charset="-122"/>
              </a:rPr>
              <a:t>片</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这样</a:t>
            </a:r>
            <a:r>
              <a:rPr lang="zh-CN" altLang="zh-CN" sz="2400" b="1" dirty="0">
                <a:latin typeface="宋体" pitchFamily="2" charset="-122"/>
                <a:ea typeface="宋体" pitchFamily="2" charset="-122"/>
              </a:rPr>
              <a:t>可</a:t>
            </a:r>
            <a:r>
              <a:rPr lang="zh-CN" altLang="zh-CN" sz="2400" b="1" dirty="0" smtClean="0">
                <a:latin typeface="宋体" pitchFamily="2" charset="-122"/>
                <a:ea typeface="宋体" pitchFamily="2" charset="-122"/>
              </a:rPr>
              <a:t>防止</a:t>
            </a:r>
            <a:r>
              <a:rPr lang="zh-CN" altLang="zh-CN" sz="2400" b="1" u="sng" dirty="0">
                <a:latin typeface="宋体" pitchFamily="2" charset="-122"/>
                <a:ea typeface="宋体" pitchFamily="2" charset="-122"/>
              </a:rPr>
              <a:t>　　　</a:t>
            </a:r>
            <a:r>
              <a:rPr lang="en-US" altLang="zh-CN" sz="2400" b="1" u="sng" dirty="0" smtClean="0">
                <a:latin typeface="宋体" pitchFamily="2" charset="-122"/>
                <a:ea typeface="宋体" pitchFamily="2" charset="-122"/>
              </a:rPr>
              <a:t> </a:t>
            </a:r>
            <a:r>
              <a:rPr lang="zh-CN" altLang="zh-CN" sz="2400" b="1" u="sng" dirty="0">
                <a:latin typeface="宋体" pitchFamily="2" charset="-122"/>
                <a:ea typeface="宋体" pitchFamily="2" charset="-122"/>
              </a:rPr>
              <a:t>　　</a:t>
            </a:r>
            <a:r>
              <a:rPr lang="zh-CN" altLang="zh-CN" sz="2400" b="1" dirty="0">
                <a:latin typeface="宋体" pitchFamily="2" charset="-122"/>
                <a:ea typeface="宋体" pitchFamily="2" charset="-122"/>
              </a:rPr>
              <a:t>。</a:t>
            </a:r>
            <a:r>
              <a:rPr lang="en-US" altLang="zh-CN" sz="2400" b="1" dirty="0">
                <a:latin typeface="宋体" pitchFamily="2" charset="-122"/>
                <a:ea typeface="宋体" pitchFamily="2" charset="-122"/>
              </a:rPr>
              <a:t> </a:t>
            </a:r>
            <a:endParaRPr lang="zh-CN" altLang="zh-CN" sz="2400" b="1" dirty="0">
              <a:latin typeface="宋体" pitchFamily="2" charset="-122"/>
              <a:ea typeface="宋体" pitchFamily="2" charset="-122"/>
            </a:endParaRPr>
          </a:p>
          <a:p>
            <a:pPr>
              <a:lnSpc>
                <a:spcPct val="150000"/>
              </a:lnSpc>
            </a:pPr>
            <a:r>
              <a:rPr lang="en-US" altLang="zh-CN" sz="2400" b="1" dirty="0">
                <a:latin typeface="宋体" pitchFamily="2" charset="-122"/>
                <a:ea typeface="宋体" pitchFamily="2" charset="-122"/>
              </a:rPr>
              <a:t>6.</a:t>
            </a:r>
            <a:r>
              <a:rPr lang="zh-CN" altLang="zh-CN" sz="2400" b="1" dirty="0">
                <a:latin typeface="宋体" pitchFamily="2" charset="-122"/>
                <a:ea typeface="宋体" pitchFamily="2" charset="-122"/>
              </a:rPr>
              <a:t>浓硫酸沾到皮肤或衣服</a:t>
            </a:r>
            <a:r>
              <a:rPr lang="zh-CN" altLang="zh-CN" sz="2400" b="1" dirty="0" smtClean="0">
                <a:latin typeface="宋体" pitchFamily="2" charset="-122"/>
                <a:ea typeface="宋体" pitchFamily="2" charset="-122"/>
              </a:rPr>
              <a:t>上</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立即</a:t>
            </a:r>
            <a:r>
              <a:rPr lang="zh-CN" altLang="zh-CN" sz="2400" b="1" dirty="0">
                <a:latin typeface="宋体" pitchFamily="2" charset="-122"/>
                <a:ea typeface="宋体" pitchFamily="2" charset="-122"/>
              </a:rPr>
              <a:t>用大量水冲洗</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再用</a:t>
            </a:r>
            <a:r>
              <a:rPr lang="en-US" altLang="zh-CN" sz="2400" b="1" dirty="0" smtClean="0">
                <a:latin typeface="宋体" pitchFamily="2" charset="-122"/>
                <a:ea typeface="宋体" pitchFamily="2" charset="-122"/>
              </a:rPr>
              <a:t>3</a:t>
            </a:r>
            <a:r>
              <a:rPr lang="en-US" altLang="zh-CN" sz="2400" b="1" dirty="0" smtClean="0">
                <a:latin typeface="Times New Roman" pitchFamily="18" charset="0"/>
                <a:ea typeface="宋体" pitchFamily="2" charset="-122"/>
                <a:cs typeface="Times New Roman" pitchFamily="18" charset="0"/>
              </a:rPr>
              <a:t>~</a:t>
            </a:r>
            <a:r>
              <a:rPr lang="en-US" altLang="zh-CN" sz="2400" b="1" dirty="0" smtClean="0">
                <a:latin typeface="宋体" pitchFamily="2" charset="-122"/>
                <a:ea typeface="宋体" pitchFamily="2" charset="-122"/>
              </a:rPr>
              <a:t>5 </a:t>
            </a:r>
            <a:r>
              <a:rPr lang="zh-CN" altLang="zh-CN" sz="2400" b="1" dirty="0" smtClean="0">
                <a:latin typeface="宋体" pitchFamily="2" charset="-122"/>
                <a:ea typeface="宋体" pitchFamily="2" charset="-122"/>
              </a:rPr>
              <a:t>的</a:t>
            </a:r>
            <a:r>
              <a:rPr lang="zh-CN" altLang="zh-CN" sz="2400" b="1" u="sng" dirty="0">
                <a:latin typeface="宋体" pitchFamily="2" charset="-122"/>
                <a:ea typeface="宋体" pitchFamily="2" charset="-122"/>
              </a:rPr>
              <a:t>　　　　　</a:t>
            </a:r>
            <a:r>
              <a:rPr lang="en-US" altLang="zh-CN" sz="2400" b="1" u="sng" dirty="0" smtClean="0">
                <a:latin typeface="宋体" pitchFamily="2" charset="-122"/>
                <a:ea typeface="宋体" pitchFamily="2" charset="-122"/>
              </a:rPr>
              <a:t> </a:t>
            </a:r>
            <a:r>
              <a:rPr lang="zh-CN" altLang="zh-CN" sz="2400" b="1" dirty="0" smtClean="0">
                <a:latin typeface="宋体" pitchFamily="2" charset="-122"/>
                <a:ea typeface="宋体" pitchFamily="2" charset="-122"/>
              </a:rPr>
              <a:t>溶液</a:t>
            </a:r>
            <a:r>
              <a:rPr lang="zh-CN" altLang="zh-CN" sz="2400" b="1" dirty="0">
                <a:latin typeface="宋体" pitchFamily="2" charset="-122"/>
                <a:ea typeface="宋体" pitchFamily="2" charset="-122"/>
              </a:rPr>
              <a:t>来</a:t>
            </a:r>
            <a:r>
              <a:rPr lang="zh-CN" altLang="zh-CN" sz="2400" b="1" dirty="0" smtClean="0">
                <a:latin typeface="宋体" pitchFamily="2" charset="-122"/>
                <a:ea typeface="宋体" pitchFamily="2" charset="-122"/>
              </a:rPr>
              <a:t>冲洗</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强碱</a:t>
            </a:r>
            <a:r>
              <a:rPr lang="zh-CN" altLang="zh-CN" sz="2400" b="1" dirty="0">
                <a:latin typeface="宋体" pitchFamily="2" charset="-122"/>
                <a:ea typeface="宋体" pitchFamily="2" charset="-122"/>
              </a:rPr>
              <a:t>溶液沾到皮肤</a:t>
            </a:r>
            <a:r>
              <a:rPr lang="zh-CN" altLang="zh-CN" sz="2400" b="1" dirty="0" smtClean="0">
                <a:latin typeface="宋体" pitchFamily="2" charset="-122"/>
                <a:ea typeface="宋体" pitchFamily="2" charset="-122"/>
              </a:rPr>
              <a:t>上</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应用</a:t>
            </a:r>
            <a:r>
              <a:rPr lang="zh-CN" altLang="zh-CN" sz="2400" b="1" dirty="0">
                <a:latin typeface="宋体" pitchFamily="2" charset="-122"/>
                <a:ea typeface="宋体" pitchFamily="2" charset="-122"/>
              </a:rPr>
              <a:t>大量的水</a:t>
            </a:r>
            <a:r>
              <a:rPr lang="zh-CN" altLang="zh-CN" sz="2400" b="1" dirty="0" smtClean="0">
                <a:latin typeface="宋体" pitchFamily="2" charset="-122"/>
                <a:ea typeface="宋体" pitchFamily="2" charset="-122"/>
              </a:rPr>
              <a:t>冲洗</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再</a:t>
            </a:r>
            <a:r>
              <a:rPr lang="zh-CN" altLang="zh-CN" sz="2400" b="1" dirty="0">
                <a:latin typeface="宋体" pitchFamily="2" charset="-122"/>
                <a:ea typeface="宋体" pitchFamily="2" charset="-122"/>
              </a:rPr>
              <a:t>涂</a:t>
            </a:r>
            <a:r>
              <a:rPr lang="zh-CN" altLang="zh-CN" sz="2400" b="1" dirty="0" smtClean="0">
                <a:latin typeface="宋体" pitchFamily="2" charset="-122"/>
                <a:ea typeface="宋体" pitchFamily="2" charset="-122"/>
              </a:rPr>
              <a:t>上</a:t>
            </a:r>
            <a:r>
              <a:rPr lang="zh-CN" altLang="zh-CN" sz="2400" b="1" u="sng" dirty="0">
                <a:latin typeface="宋体" pitchFamily="2" charset="-122"/>
                <a:ea typeface="宋体" pitchFamily="2" charset="-122"/>
              </a:rPr>
              <a:t>　　　　</a:t>
            </a:r>
            <a:r>
              <a:rPr lang="zh-CN" altLang="zh-CN" sz="2400" b="1" dirty="0">
                <a:latin typeface="宋体" pitchFamily="2" charset="-122"/>
                <a:ea typeface="宋体" pitchFamily="2" charset="-122"/>
              </a:rPr>
              <a:t>。</a:t>
            </a:r>
            <a:r>
              <a:rPr lang="en-US" altLang="zh-CN" sz="2400" b="1" dirty="0">
                <a:latin typeface="宋体" pitchFamily="2" charset="-122"/>
                <a:ea typeface="宋体" pitchFamily="2" charset="-122"/>
              </a:rPr>
              <a:t> </a:t>
            </a:r>
            <a:endParaRPr lang="zh-CN" altLang="zh-CN" sz="2400" b="1" dirty="0">
              <a:latin typeface="宋体" pitchFamily="2" charset="-122"/>
              <a:ea typeface="宋体" pitchFamily="2" charset="-122"/>
            </a:endParaRPr>
          </a:p>
          <a:p>
            <a:pPr>
              <a:lnSpc>
                <a:spcPct val="150000"/>
              </a:lnSpc>
            </a:pPr>
            <a:r>
              <a:rPr lang="en-US" altLang="zh-CN" sz="2400" b="1" dirty="0">
                <a:latin typeface="宋体" pitchFamily="2" charset="-122"/>
                <a:ea typeface="宋体" pitchFamily="2" charset="-122"/>
              </a:rPr>
              <a:t>7.</a:t>
            </a:r>
            <a:r>
              <a:rPr lang="zh-CN" altLang="zh-CN" sz="2400" b="1" dirty="0">
                <a:latin typeface="宋体" pitchFamily="2" charset="-122"/>
                <a:ea typeface="宋体" pitchFamily="2" charset="-122"/>
              </a:rPr>
              <a:t>酸或碱溶液流到实验桌上应立即用适量的碳酸氢钠溶液或稀醋酸</a:t>
            </a:r>
            <a:r>
              <a:rPr lang="zh-CN" altLang="zh-CN" sz="2400" b="1" dirty="0" smtClean="0">
                <a:latin typeface="宋体" pitchFamily="2" charset="-122"/>
                <a:ea typeface="宋体" pitchFamily="2" charset="-122"/>
              </a:rPr>
              <a:t>冲洗</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然后</a:t>
            </a:r>
            <a:r>
              <a:rPr lang="zh-CN" altLang="zh-CN" sz="2400" b="1" dirty="0">
                <a:latin typeface="宋体" pitchFamily="2" charset="-122"/>
                <a:ea typeface="宋体" pitchFamily="2" charset="-122"/>
              </a:rPr>
              <a:t>用水</a:t>
            </a:r>
            <a:r>
              <a:rPr lang="zh-CN" altLang="zh-CN" sz="2400" b="1" dirty="0" smtClean="0">
                <a:latin typeface="宋体" pitchFamily="2" charset="-122"/>
                <a:ea typeface="宋体" pitchFamily="2" charset="-122"/>
              </a:rPr>
              <a:t>冲洗</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再</a:t>
            </a:r>
            <a:r>
              <a:rPr lang="zh-CN" altLang="zh-CN" sz="2400" b="1" dirty="0">
                <a:latin typeface="宋体" pitchFamily="2" charset="-122"/>
                <a:ea typeface="宋体" pitchFamily="2" charset="-122"/>
              </a:rPr>
              <a:t>用抹布擦干。如果酸、碱溶液量</a:t>
            </a:r>
            <a:r>
              <a:rPr lang="zh-CN" altLang="zh-CN" sz="2400" b="1" dirty="0" smtClean="0">
                <a:latin typeface="宋体" pitchFamily="2" charset="-122"/>
                <a:ea typeface="宋体" pitchFamily="2" charset="-122"/>
              </a:rPr>
              <a:t>少</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则</a:t>
            </a:r>
            <a:r>
              <a:rPr lang="zh-CN" altLang="zh-CN" sz="2400" b="1" dirty="0">
                <a:latin typeface="宋体" pitchFamily="2" charset="-122"/>
                <a:ea typeface="宋体" pitchFamily="2" charset="-122"/>
              </a:rPr>
              <a:t>立即用湿抹布擦</a:t>
            </a:r>
            <a:r>
              <a:rPr lang="zh-CN" altLang="zh-CN" sz="2400" b="1" dirty="0" smtClean="0">
                <a:latin typeface="宋体" pitchFamily="2" charset="-122"/>
                <a:ea typeface="宋体" pitchFamily="2" charset="-122"/>
              </a:rPr>
              <a:t>净</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再</a:t>
            </a:r>
            <a:r>
              <a:rPr lang="zh-CN" altLang="zh-CN" sz="2400" b="1" dirty="0">
                <a:latin typeface="宋体" pitchFamily="2" charset="-122"/>
                <a:ea typeface="宋体" pitchFamily="2" charset="-122"/>
              </a:rPr>
              <a:t>用水冲洗。</a:t>
            </a:r>
          </a:p>
          <a:p>
            <a:pPr>
              <a:lnSpc>
                <a:spcPct val="150000"/>
              </a:lnSpc>
            </a:pPr>
            <a:r>
              <a:rPr lang="en-US" altLang="zh-CN" sz="2400" b="1" dirty="0">
                <a:latin typeface="宋体" pitchFamily="2" charset="-122"/>
                <a:ea typeface="宋体" pitchFamily="2" charset="-122"/>
              </a:rPr>
              <a:t>8.</a:t>
            </a:r>
            <a:r>
              <a:rPr lang="zh-CN" altLang="zh-CN" sz="2400" b="1" dirty="0">
                <a:latin typeface="宋体" pitchFamily="2" charset="-122"/>
                <a:ea typeface="宋体" pitchFamily="2" charset="-122"/>
              </a:rPr>
              <a:t>白磷保存在水</a:t>
            </a:r>
            <a:r>
              <a:rPr lang="zh-CN" altLang="zh-CN" sz="2400" b="1" dirty="0" smtClean="0">
                <a:latin typeface="宋体" pitchFamily="2" charset="-122"/>
                <a:ea typeface="宋体" pitchFamily="2" charset="-122"/>
              </a:rPr>
              <a:t>中</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用</a:t>
            </a:r>
            <a:r>
              <a:rPr lang="zh-CN" altLang="zh-CN" sz="2400" b="1" dirty="0">
                <a:latin typeface="宋体" pitchFamily="2" charset="-122"/>
                <a:ea typeface="宋体" pitchFamily="2" charset="-122"/>
              </a:rPr>
              <a:t>后不能随意</a:t>
            </a:r>
            <a:r>
              <a:rPr lang="zh-CN" altLang="zh-CN" sz="2400" b="1" dirty="0" smtClean="0">
                <a:latin typeface="宋体" pitchFamily="2" charset="-122"/>
                <a:ea typeface="宋体" pitchFamily="2" charset="-122"/>
              </a:rPr>
              <a:t>丢弃</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因为</a:t>
            </a:r>
            <a:r>
              <a:rPr lang="zh-CN" altLang="zh-CN" sz="2400" b="1" dirty="0">
                <a:latin typeface="宋体" pitchFamily="2" charset="-122"/>
                <a:ea typeface="宋体" pitchFamily="2" charset="-122"/>
              </a:rPr>
              <a:t>白磷着火点</a:t>
            </a:r>
            <a:r>
              <a:rPr lang="zh-CN" altLang="zh-CN" sz="2400" b="1" dirty="0" smtClean="0">
                <a:latin typeface="宋体" pitchFamily="2" charset="-122"/>
                <a:ea typeface="宋体" pitchFamily="2" charset="-122"/>
              </a:rPr>
              <a:t>较低</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易</a:t>
            </a:r>
            <a:r>
              <a:rPr lang="zh-CN" altLang="zh-CN" sz="2400" b="1" dirty="0">
                <a:latin typeface="宋体" pitchFamily="2" charset="-122"/>
                <a:ea typeface="宋体" pitchFamily="2" charset="-122"/>
              </a:rPr>
              <a:t>发生缓慢氧化而</a:t>
            </a:r>
            <a:r>
              <a:rPr lang="zh-CN" altLang="zh-CN" sz="2400" b="1" dirty="0" smtClean="0">
                <a:latin typeface="宋体" pitchFamily="2" charset="-122"/>
                <a:ea typeface="宋体" pitchFamily="2" charset="-122"/>
              </a:rPr>
              <a:t>自燃</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这样</a:t>
            </a:r>
            <a:r>
              <a:rPr lang="zh-CN" altLang="zh-CN" sz="2400" b="1" dirty="0">
                <a:latin typeface="宋体" pitchFamily="2" charset="-122"/>
                <a:ea typeface="宋体" pitchFamily="2" charset="-122"/>
              </a:rPr>
              <a:t>做可避免发生火灾。</a:t>
            </a:r>
          </a:p>
        </p:txBody>
      </p:sp>
      <p:sp>
        <p:nvSpPr>
          <p:cNvPr id="2" name="TextBox 1"/>
          <p:cNvSpPr txBox="1"/>
          <p:nvPr/>
        </p:nvSpPr>
        <p:spPr>
          <a:xfrm>
            <a:off x="9535886" y="1735055"/>
            <a:ext cx="1491341" cy="461665"/>
          </a:xfrm>
          <a:prstGeom prst="rect">
            <a:avLst/>
          </a:prstGeom>
          <a:noFill/>
        </p:spPr>
        <p:txBody>
          <a:bodyPr wrap="square" rtlCol="0">
            <a:spAutoFit/>
          </a:bodyPr>
          <a:lstStyle/>
          <a:p>
            <a:r>
              <a:rPr lang="zh-CN" altLang="zh-CN" sz="2400" b="1" dirty="0">
                <a:solidFill>
                  <a:srgbClr val="FF0000"/>
                </a:solidFill>
                <a:latin typeface="宋体" pitchFamily="2" charset="-122"/>
                <a:ea typeface="宋体" pitchFamily="2" charset="-122"/>
              </a:rPr>
              <a:t>液体暴沸</a:t>
            </a:r>
            <a:endParaRPr lang="zh-CN" altLang="en-US" sz="2400" b="1" dirty="0">
              <a:solidFill>
                <a:srgbClr val="FF0000"/>
              </a:solidFill>
              <a:latin typeface="宋体" pitchFamily="2" charset="-122"/>
              <a:ea typeface="宋体" pitchFamily="2" charset="-122"/>
            </a:endParaRPr>
          </a:p>
        </p:txBody>
      </p:sp>
      <p:sp>
        <p:nvSpPr>
          <p:cNvPr id="8" name="TextBox 7"/>
          <p:cNvSpPr txBox="1"/>
          <p:nvPr/>
        </p:nvSpPr>
        <p:spPr>
          <a:xfrm>
            <a:off x="9063494" y="2288269"/>
            <a:ext cx="1730828" cy="461665"/>
          </a:xfrm>
          <a:prstGeom prst="rect">
            <a:avLst/>
          </a:prstGeom>
          <a:noFill/>
        </p:spPr>
        <p:txBody>
          <a:bodyPr wrap="square" rtlCol="0">
            <a:spAutoFit/>
          </a:bodyPr>
          <a:lstStyle/>
          <a:p>
            <a:r>
              <a:rPr lang="zh-CN" altLang="zh-CN" sz="2400" b="1" dirty="0">
                <a:solidFill>
                  <a:srgbClr val="FF0000"/>
                </a:solidFill>
                <a:latin typeface="宋体" pitchFamily="2" charset="-122"/>
                <a:ea typeface="宋体" pitchFamily="2" charset="-122"/>
              </a:rPr>
              <a:t>碳酸氢钠</a:t>
            </a:r>
            <a:endParaRPr lang="zh-CN" altLang="en-US" sz="2400" b="1" dirty="0">
              <a:solidFill>
                <a:srgbClr val="FF0000"/>
              </a:solidFill>
              <a:latin typeface="宋体" pitchFamily="2" charset="-122"/>
              <a:ea typeface="宋体" pitchFamily="2" charset="-122"/>
            </a:endParaRPr>
          </a:p>
        </p:txBody>
      </p:sp>
      <p:sp>
        <p:nvSpPr>
          <p:cNvPr id="9" name="TextBox 8"/>
          <p:cNvSpPr txBox="1"/>
          <p:nvPr/>
        </p:nvSpPr>
        <p:spPr>
          <a:xfrm>
            <a:off x="8686802" y="2839029"/>
            <a:ext cx="925286" cy="461665"/>
          </a:xfrm>
          <a:prstGeom prst="rect">
            <a:avLst/>
          </a:prstGeom>
          <a:noFill/>
        </p:spPr>
        <p:txBody>
          <a:bodyPr wrap="square" rtlCol="0">
            <a:spAutoFit/>
          </a:bodyPr>
          <a:lstStyle/>
          <a:p>
            <a:r>
              <a:rPr lang="zh-CN" altLang="zh-CN" sz="2400" b="1" dirty="0">
                <a:solidFill>
                  <a:srgbClr val="FF0000"/>
                </a:solidFill>
                <a:latin typeface="宋体" pitchFamily="2" charset="-122"/>
                <a:ea typeface="宋体" pitchFamily="2" charset="-122"/>
              </a:rPr>
              <a:t>硼酸</a:t>
            </a:r>
            <a:endParaRPr lang="zh-CN" altLang="en-US" sz="2400" b="1" dirty="0">
              <a:solidFill>
                <a:srgbClr val="FF0000"/>
              </a:solidFill>
              <a:latin typeface="宋体" pitchFamily="2" charset="-122"/>
              <a:ea typeface="宋体" pitchFamily="2" charset="-122"/>
            </a:endParaRPr>
          </a:p>
        </p:txBody>
      </p:sp>
    </p:spTree>
    <p:extLst>
      <p:ext uri="{BB962C8B-B14F-4D97-AF65-F5344CB8AC3E}">
        <p14:creationId xmlns:p14="http://schemas.microsoft.com/office/powerpoint/2010/main" xmlns="" val="37695186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randombar(horizontal)">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randombar(horizontal)">
                                      <p:cBhvr>
                                        <p:cTn id="1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p:bldP spid="9"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8071557" y="824822"/>
            <a:ext cx="1746910" cy="457900"/>
            <a:chOff x="8480182" y="1575737"/>
            <a:chExt cx="1678579" cy="520692"/>
          </a:xfrm>
        </p:grpSpPr>
        <p:sp>
          <p:nvSpPr>
            <p:cNvPr id="4" name="圆角矩形 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6" name="TextBox 5"/>
          <p:cNvSpPr txBox="1"/>
          <p:nvPr/>
        </p:nvSpPr>
        <p:spPr>
          <a:xfrm>
            <a:off x="729342" y="1426011"/>
            <a:ext cx="10863943" cy="528991"/>
          </a:xfrm>
          <a:prstGeom prst="rect">
            <a:avLst/>
          </a:prstGeom>
          <a:noFill/>
        </p:spPr>
        <p:txBody>
          <a:bodyPr wrap="square" rtlCol="0">
            <a:spAutoFit/>
          </a:bodyPr>
          <a:lstStyle/>
          <a:p>
            <a:pPr>
              <a:lnSpc>
                <a:spcPts val="4000"/>
              </a:lnSpc>
            </a:pPr>
            <a:r>
              <a:rPr lang="en-US" altLang="zh-CN" sz="2400" b="1" dirty="0">
                <a:latin typeface="宋体" pitchFamily="2" charset="-122"/>
                <a:ea typeface="宋体" pitchFamily="2" charset="-122"/>
              </a:rPr>
              <a:t> </a:t>
            </a:r>
            <a:endParaRPr lang="zh-CN" altLang="zh-CN" sz="2400" b="1" dirty="0">
              <a:latin typeface="宋体" pitchFamily="2" charset="-122"/>
              <a:ea typeface="宋体" pitchFamily="2" charset="-122"/>
            </a:endParaRPr>
          </a:p>
        </p:txBody>
      </p:sp>
      <p:sp>
        <p:nvSpPr>
          <p:cNvPr id="7" name="TextBox 6"/>
          <p:cNvSpPr txBox="1"/>
          <p:nvPr/>
        </p:nvSpPr>
        <p:spPr>
          <a:xfrm>
            <a:off x="772886" y="1360695"/>
            <a:ext cx="10798629" cy="5270674"/>
          </a:xfrm>
          <a:prstGeom prst="rect">
            <a:avLst/>
          </a:prstGeom>
          <a:noFill/>
        </p:spPr>
        <p:txBody>
          <a:bodyPr wrap="square" rtlCol="0">
            <a:spAutoFit/>
          </a:bodyPr>
          <a:lstStyle/>
          <a:p>
            <a:pPr>
              <a:lnSpc>
                <a:spcPts val="4100"/>
              </a:lnSpc>
            </a:pPr>
            <a:r>
              <a:rPr lang="en-US" altLang="zh-CN" sz="2400" b="1" dirty="0">
                <a:latin typeface="宋体" pitchFamily="2" charset="-122"/>
                <a:ea typeface="宋体" pitchFamily="2" charset="-122"/>
              </a:rPr>
              <a:t>9.</a:t>
            </a:r>
            <a:r>
              <a:rPr lang="zh-CN" altLang="zh-CN" sz="2400" b="1" dirty="0">
                <a:latin typeface="宋体" pitchFamily="2" charset="-122"/>
                <a:ea typeface="宋体" pitchFamily="2" charset="-122"/>
              </a:rPr>
              <a:t>遇到火灾的应急措施</a:t>
            </a:r>
          </a:p>
          <a:p>
            <a:pPr>
              <a:lnSpc>
                <a:spcPts val="4100"/>
              </a:lnSpc>
            </a:pPr>
            <a:r>
              <a:rPr lang="zh-CN" altLang="en-US"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1</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关上</a:t>
            </a:r>
            <a:r>
              <a:rPr lang="zh-CN" altLang="zh-CN" sz="2400" b="1" dirty="0">
                <a:latin typeface="宋体" pitchFamily="2" charset="-122"/>
                <a:ea typeface="宋体" pitchFamily="2" charset="-122"/>
              </a:rPr>
              <a:t>门和</a:t>
            </a:r>
            <a:r>
              <a:rPr lang="zh-CN" altLang="zh-CN" sz="2400" b="1" dirty="0" smtClean="0">
                <a:latin typeface="宋体" pitchFamily="2" charset="-122"/>
                <a:ea typeface="宋体" pitchFamily="2" charset="-122"/>
              </a:rPr>
              <a:t>窗</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防止</a:t>
            </a:r>
            <a:r>
              <a:rPr lang="zh-CN" altLang="zh-CN" sz="2400" b="1" dirty="0">
                <a:latin typeface="宋体" pitchFamily="2" charset="-122"/>
                <a:ea typeface="宋体" pitchFamily="2" charset="-122"/>
              </a:rPr>
              <a:t>火势蔓延。</a:t>
            </a:r>
          </a:p>
          <a:p>
            <a:pPr>
              <a:lnSpc>
                <a:spcPts val="4100"/>
              </a:lnSpc>
            </a:pPr>
            <a:r>
              <a:rPr lang="zh-CN" altLang="en-US"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2</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火势小</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如</a:t>
            </a:r>
            <a:r>
              <a:rPr lang="zh-CN" altLang="zh-CN" sz="2400" b="1" dirty="0">
                <a:latin typeface="宋体" pitchFamily="2" charset="-122"/>
                <a:ea typeface="宋体" pitchFamily="2" charset="-122"/>
              </a:rPr>
              <a:t>洒在桌面上的酒精</a:t>
            </a:r>
            <a:r>
              <a:rPr lang="zh-CN" altLang="zh-CN" sz="2400" b="1" dirty="0" smtClean="0">
                <a:latin typeface="宋体" pitchFamily="2" charset="-122"/>
                <a:ea typeface="宋体" pitchFamily="2" charset="-122"/>
              </a:rPr>
              <a:t>燃烧</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应</a:t>
            </a:r>
            <a:r>
              <a:rPr lang="zh-CN" altLang="zh-CN" sz="2400" b="1" dirty="0">
                <a:latin typeface="宋体" pitchFamily="2" charset="-122"/>
                <a:ea typeface="宋体" pitchFamily="2" charset="-122"/>
              </a:rPr>
              <a:t>立即用湿抹布盖灭。</a:t>
            </a:r>
          </a:p>
          <a:p>
            <a:pPr>
              <a:lnSpc>
                <a:spcPts val="4100"/>
              </a:lnSpc>
            </a:pPr>
            <a:r>
              <a:rPr lang="zh-CN" altLang="en-US"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3</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火势</a:t>
            </a:r>
            <a:r>
              <a:rPr lang="zh-CN" altLang="zh-CN" sz="2400" b="1" dirty="0">
                <a:latin typeface="宋体" pitchFamily="2" charset="-122"/>
                <a:ea typeface="宋体" pitchFamily="2" charset="-122"/>
              </a:rPr>
              <a:t>稍</a:t>
            </a:r>
            <a:r>
              <a:rPr lang="zh-CN" altLang="zh-CN" sz="2400" b="1" dirty="0" smtClean="0">
                <a:latin typeface="宋体" pitchFamily="2" charset="-122"/>
                <a:ea typeface="宋体" pitchFamily="2" charset="-122"/>
              </a:rPr>
              <a:t>大</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应选</a:t>
            </a:r>
            <a:r>
              <a:rPr lang="zh-CN" altLang="zh-CN" sz="2400" b="1" dirty="0">
                <a:latin typeface="宋体" pitchFamily="2" charset="-122"/>
                <a:ea typeface="宋体" pitchFamily="2" charset="-122"/>
              </a:rPr>
              <a:t>用灭火器</a:t>
            </a:r>
            <a:r>
              <a:rPr lang="zh-CN" altLang="zh-CN" sz="2400" b="1" dirty="0" smtClean="0">
                <a:latin typeface="宋体" pitchFamily="2" charset="-122"/>
                <a:ea typeface="宋体" pitchFamily="2" charset="-122"/>
              </a:rPr>
              <a:t>灭火</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若</a:t>
            </a:r>
            <a:r>
              <a:rPr lang="zh-CN" altLang="zh-CN" sz="2400" b="1" dirty="0">
                <a:latin typeface="宋体" pitchFamily="2" charset="-122"/>
                <a:ea typeface="宋体" pitchFamily="2" charset="-122"/>
              </a:rPr>
              <a:t>有</a:t>
            </a:r>
            <a:r>
              <a:rPr lang="zh-CN" altLang="zh-CN" sz="2400" b="1" dirty="0" smtClean="0">
                <a:latin typeface="宋体" pitchFamily="2" charset="-122"/>
                <a:ea typeface="宋体" pitchFamily="2" charset="-122"/>
              </a:rPr>
              <a:t>必要</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拨打</a:t>
            </a:r>
            <a:r>
              <a:rPr lang="en-US" altLang="zh-CN" sz="2400" b="1" dirty="0">
                <a:latin typeface="宋体" pitchFamily="2" charset="-122"/>
                <a:ea typeface="宋体" pitchFamily="2" charset="-122"/>
              </a:rPr>
              <a:t>119</a:t>
            </a:r>
            <a:r>
              <a:rPr lang="zh-CN" altLang="zh-CN" sz="2400" b="1" dirty="0">
                <a:latin typeface="宋体" pitchFamily="2" charset="-122"/>
                <a:ea typeface="宋体" pitchFamily="2" charset="-122"/>
              </a:rPr>
              <a:t>火警电话求救。</a:t>
            </a:r>
          </a:p>
          <a:p>
            <a:pPr>
              <a:lnSpc>
                <a:spcPts val="4100"/>
              </a:lnSpc>
            </a:pPr>
            <a:r>
              <a:rPr lang="zh-CN" altLang="en-US"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4</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油锅着火</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不能</a:t>
            </a:r>
            <a:r>
              <a:rPr lang="zh-CN" altLang="zh-CN" sz="2400" b="1" dirty="0">
                <a:latin typeface="宋体" pitchFamily="2" charset="-122"/>
                <a:ea typeface="宋体" pitchFamily="2" charset="-122"/>
              </a:rPr>
              <a:t>用水浇</a:t>
            </a:r>
            <a:r>
              <a:rPr lang="zh-CN" altLang="zh-CN" sz="2400" b="1" dirty="0" smtClean="0">
                <a:latin typeface="宋体" pitchFamily="2" charset="-122"/>
                <a:ea typeface="宋体" pitchFamily="2" charset="-122"/>
              </a:rPr>
              <a:t>灭</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应用</a:t>
            </a:r>
            <a:r>
              <a:rPr lang="zh-CN" altLang="zh-CN" sz="2400" b="1" dirty="0">
                <a:latin typeface="宋体" pitchFamily="2" charset="-122"/>
                <a:ea typeface="宋体" pitchFamily="2" charset="-122"/>
              </a:rPr>
              <a:t>锅盖盖</a:t>
            </a:r>
            <a:r>
              <a:rPr lang="zh-CN" altLang="zh-CN" sz="2400" b="1" dirty="0" smtClean="0">
                <a:latin typeface="宋体" pitchFamily="2" charset="-122"/>
                <a:ea typeface="宋体" pitchFamily="2" charset="-122"/>
              </a:rPr>
              <a:t>灭</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或</a:t>
            </a:r>
            <a:r>
              <a:rPr lang="zh-CN" altLang="zh-CN" sz="2400" b="1" dirty="0">
                <a:latin typeface="宋体" pitchFamily="2" charset="-122"/>
                <a:ea typeface="宋体" pitchFamily="2" charset="-122"/>
              </a:rPr>
              <a:t>倒入大量生菜。</a:t>
            </a:r>
          </a:p>
          <a:p>
            <a:pPr>
              <a:lnSpc>
                <a:spcPts val="4100"/>
              </a:lnSpc>
            </a:pPr>
            <a:r>
              <a:rPr lang="zh-CN" altLang="en-US"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5</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由</a:t>
            </a:r>
            <a:r>
              <a:rPr lang="zh-CN" altLang="zh-CN" sz="2400" b="1" dirty="0">
                <a:latin typeface="宋体" pitchFamily="2" charset="-122"/>
                <a:ea typeface="宋体" pitchFamily="2" charset="-122"/>
              </a:rPr>
              <a:t>电引起的</a:t>
            </a:r>
            <a:r>
              <a:rPr lang="zh-CN" altLang="zh-CN" sz="2400" b="1" dirty="0" smtClean="0">
                <a:latin typeface="宋体" pitchFamily="2" charset="-122"/>
                <a:ea typeface="宋体" pitchFamily="2" charset="-122"/>
              </a:rPr>
              <a:t>火灾</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应</a:t>
            </a:r>
            <a:r>
              <a:rPr lang="zh-CN" altLang="zh-CN" sz="2400" b="1" dirty="0">
                <a:latin typeface="宋体" pitchFamily="2" charset="-122"/>
                <a:ea typeface="宋体" pitchFamily="2" charset="-122"/>
              </a:rPr>
              <a:t>先切断电源再进行灭火。</a:t>
            </a:r>
          </a:p>
          <a:p>
            <a:pPr>
              <a:lnSpc>
                <a:spcPts val="4100"/>
              </a:lnSpc>
            </a:pPr>
            <a:r>
              <a:rPr lang="zh-CN" altLang="en-US"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6</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发生</a:t>
            </a:r>
            <a:r>
              <a:rPr lang="zh-CN" altLang="zh-CN" sz="2400" b="1" dirty="0">
                <a:latin typeface="宋体" pitchFamily="2" charset="-122"/>
                <a:ea typeface="宋体" pitchFamily="2" charset="-122"/>
              </a:rPr>
              <a:t>火灾时要用湿毛巾捂住口</a:t>
            </a:r>
            <a:r>
              <a:rPr lang="zh-CN" altLang="zh-CN" sz="2400" b="1" dirty="0" smtClean="0">
                <a:latin typeface="宋体" pitchFamily="2" charset="-122"/>
                <a:ea typeface="宋体" pitchFamily="2" charset="-122"/>
              </a:rPr>
              <a:t>鼻</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防止</a:t>
            </a:r>
            <a:r>
              <a:rPr lang="zh-CN" altLang="zh-CN" sz="2400" b="1" dirty="0">
                <a:latin typeface="宋体" pitchFamily="2" charset="-122"/>
                <a:ea typeface="宋体" pitchFamily="2" charset="-122"/>
              </a:rPr>
              <a:t>吸入</a:t>
            </a:r>
            <a:r>
              <a:rPr lang="zh-CN" altLang="zh-CN" sz="2400" b="1" dirty="0" smtClean="0">
                <a:latin typeface="宋体" pitchFamily="2" charset="-122"/>
                <a:ea typeface="宋体" pitchFamily="2" charset="-122"/>
              </a:rPr>
              <a:t>有毒气体</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如</a:t>
            </a:r>
            <a:r>
              <a:rPr lang="zh-CN" altLang="zh-CN" sz="2400" b="1" dirty="0">
                <a:latin typeface="宋体" pitchFamily="2" charset="-122"/>
                <a:ea typeface="宋体" pitchFamily="2" charset="-122"/>
              </a:rPr>
              <a:t>遇到毒气</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氯气、硫化氢</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泄漏</a:t>
            </a:r>
            <a:r>
              <a:rPr lang="zh-CN" altLang="zh-CN" sz="2400" b="1" dirty="0" smtClean="0">
                <a:latin typeface="宋体" pitchFamily="2" charset="-122"/>
                <a:ea typeface="宋体" pitchFamily="2" charset="-122"/>
              </a:rPr>
              <a:t>时</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要</a:t>
            </a:r>
            <a:r>
              <a:rPr lang="zh-CN" altLang="zh-CN" sz="2400" b="1" dirty="0">
                <a:latin typeface="宋体" pitchFamily="2" charset="-122"/>
                <a:ea typeface="宋体" pitchFamily="2" charset="-122"/>
              </a:rPr>
              <a:t>用湿毛巾捂住口</a:t>
            </a:r>
            <a:r>
              <a:rPr lang="zh-CN" altLang="zh-CN" sz="2400" b="1" dirty="0" smtClean="0">
                <a:latin typeface="宋体" pitchFamily="2" charset="-122"/>
                <a:ea typeface="宋体" pitchFamily="2" charset="-122"/>
              </a:rPr>
              <a:t>鼻</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然后</a:t>
            </a:r>
            <a:r>
              <a:rPr lang="zh-CN" altLang="zh-CN" sz="2400" b="1" dirty="0">
                <a:latin typeface="宋体" pitchFamily="2" charset="-122"/>
                <a:ea typeface="宋体" pitchFamily="2" charset="-122"/>
              </a:rPr>
              <a:t>逃往地势较高的地方。</a:t>
            </a:r>
          </a:p>
          <a:p>
            <a:pPr>
              <a:lnSpc>
                <a:spcPts val="4100"/>
              </a:lnSpc>
            </a:pPr>
            <a:r>
              <a:rPr lang="zh-CN" altLang="en-US"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7</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野外</a:t>
            </a:r>
            <a:r>
              <a:rPr lang="zh-CN" altLang="zh-CN" sz="2400" b="1" dirty="0">
                <a:latin typeface="宋体" pitchFamily="2" charset="-122"/>
                <a:ea typeface="宋体" pitchFamily="2" charset="-122"/>
              </a:rPr>
              <a:t>发生火灾时应逆风逃生。</a:t>
            </a:r>
          </a:p>
          <a:p>
            <a:pPr>
              <a:lnSpc>
                <a:spcPts val="4100"/>
              </a:lnSpc>
            </a:pPr>
            <a:r>
              <a:rPr lang="zh-CN" altLang="en-US"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8</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与</a:t>
            </a:r>
            <a:r>
              <a:rPr lang="zh-CN" altLang="zh-CN" sz="2400" b="1" dirty="0">
                <a:latin typeface="宋体" pitchFamily="2" charset="-122"/>
                <a:ea typeface="宋体" pitchFamily="2" charset="-122"/>
              </a:rPr>
              <a:t>水易发生剧烈反应的物质不能用水</a:t>
            </a:r>
            <a:r>
              <a:rPr lang="zh-CN" altLang="zh-CN" sz="2400" b="1" dirty="0" smtClean="0">
                <a:latin typeface="宋体" pitchFamily="2" charset="-122"/>
                <a:ea typeface="宋体" pitchFamily="2" charset="-122"/>
              </a:rPr>
              <a:t>灭火</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可</a:t>
            </a:r>
            <a:r>
              <a:rPr lang="zh-CN" altLang="zh-CN" sz="2400" b="1" dirty="0">
                <a:latin typeface="宋体" pitchFamily="2" charset="-122"/>
                <a:ea typeface="宋体" pitchFamily="2" charset="-122"/>
              </a:rPr>
              <a:t>尝试用沙土掩埋灭火</a:t>
            </a:r>
            <a:r>
              <a:rPr lang="zh-CN" altLang="zh-CN" sz="2400" b="1" dirty="0" smtClean="0">
                <a:latin typeface="宋体" pitchFamily="2" charset="-122"/>
                <a:ea typeface="宋体" pitchFamily="2" charset="-122"/>
              </a:rPr>
              <a:t>。</a:t>
            </a:r>
            <a:endParaRPr lang="zh-CN" altLang="zh-CN" sz="2400" b="1" dirty="0">
              <a:latin typeface="宋体" pitchFamily="2" charset="-122"/>
              <a:ea typeface="宋体" pitchFamily="2" charset="-122"/>
            </a:endParaRPr>
          </a:p>
        </p:txBody>
      </p:sp>
    </p:spTree>
    <p:extLst>
      <p:ext uri="{BB962C8B-B14F-4D97-AF65-F5344CB8AC3E}">
        <p14:creationId xmlns:p14="http://schemas.microsoft.com/office/powerpoint/2010/main" xmlns="" val="516590657"/>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8071557" y="824822"/>
            <a:ext cx="1746910" cy="457900"/>
            <a:chOff x="8480182" y="1575737"/>
            <a:chExt cx="1678579" cy="520692"/>
          </a:xfrm>
        </p:grpSpPr>
        <p:sp>
          <p:nvSpPr>
            <p:cNvPr id="4" name="圆角矩形 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7" name="TextBox 6"/>
          <p:cNvSpPr txBox="1"/>
          <p:nvPr/>
        </p:nvSpPr>
        <p:spPr>
          <a:xfrm>
            <a:off x="729342" y="1955002"/>
            <a:ext cx="10526487" cy="2308324"/>
          </a:xfrm>
          <a:prstGeom prst="rect">
            <a:avLst/>
          </a:prstGeom>
          <a:noFill/>
        </p:spPr>
        <p:txBody>
          <a:bodyPr wrap="square" rtlCol="0">
            <a:spAutoFit/>
          </a:bodyPr>
          <a:lstStyle/>
          <a:p>
            <a:pPr>
              <a:lnSpc>
                <a:spcPct val="150000"/>
              </a:lnSpc>
            </a:pPr>
            <a:r>
              <a:rPr lang="en-US" altLang="zh-CN" sz="2400" b="1" dirty="0" smtClean="0">
                <a:latin typeface="宋体" pitchFamily="2" charset="-122"/>
                <a:ea typeface="宋体" pitchFamily="2" charset="-122"/>
              </a:rPr>
              <a:t>10</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烫伤或烧伤</a:t>
            </a:r>
            <a:r>
              <a:rPr lang="zh-CN" altLang="zh-CN" sz="2400" b="1" dirty="0" smtClean="0">
                <a:latin typeface="宋体" pitchFamily="2" charset="-122"/>
                <a:ea typeface="宋体" pitchFamily="2" charset="-122"/>
              </a:rPr>
              <a:t>后</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先</a:t>
            </a:r>
            <a:r>
              <a:rPr lang="zh-CN" altLang="zh-CN" sz="2400" b="1" dirty="0">
                <a:latin typeface="宋体" pitchFamily="2" charset="-122"/>
                <a:ea typeface="宋体" pitchFamily="2" charset="-122"/>
              </a:rPr>
              <a:t>用冷水</a:t>
            </a:r>
            <a:r>
              <a:rPr lang="zh-CN" altLang="zh-CN" sz="2400" b="1" dirty="0" smtClean="0">
                <a:latin typeface="宋体" pitchFamily="2" charset="-122"/>
                <a:ea typeface="宋体" pitchFamily="2" charset="-122"/>
              </a:rPr>
              <a:t>冲洗</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再</a:t>
            </a:r>
            <a:r>
              <a:rPr lang="zh-CN" altLang="zh-CN" sz="2400" b="1" dirty="0">
                <a:latin typeface="宋体" pitchFamily="2" charset="-122"/>
                <a:ea typeface="宋体" pitchFamily="2" charset="-122"/>
              </a:rPr>
              <a:t>涂烫</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烧</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伤膏。</a:t>
            </a:r>
          </a:p>
          <a:p>
            <a:pPr>
              <a:lnSpc>
                <a:spcPct val="150000"/>
              </a:lnSpc>
            </a:pPr>
            <a:r>
              <a:rPr lang="en-US" altLang="zh-CN" sz="2400" b="1" dirty="0">
                <a:latin typeface="宋体" pitchFamily="2" charset="-122"/>
                <a:ea typeface="宋体" pitchFamily="2" charset="-122"/>
              </a:rPr>
              <a:t>11.</a:t>
            </a:r>
            <a:r>
              <a:rPr lang="zh-CN" altLang="zh-CN" sz="2400" b="1" dirty="0">
                <a:latin typeface="宋体" pitchFamily="2" charset="-122"/>
                <a:ea typeface="宋体" pitchFamily="2" charset="-122"/>
              </a:rPr>
              <a:t>试剂溅到眼睛</a:t>
            </a:r>
            <a:r>
              <a:rPr lang="zh-CN" altLang="zh-CN" sz="2400" b="1" dirty="0" smtClean="0">
                <a:latin typeface="宋体" pitchFamily="2" charset="-122"/>
                <a:ea typeface="宋体" pitchFamily="2" charset="-122"/>
              </a:rPr>
              <a:t>里</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立即</a:t>
            </a:r>
            <a:r>
              <a:rPr lang="zh-CN" altLang="zh-CN" sz="2400" b="1" dirty="0">
                <a:latin typeface="宋体" pitchFamily="2" charset="-122"/>
                <a:ea typeface="宋体" pitchFamily="2" charset="-122"/>
              </a:rPr>
              <a:t>用大量清水</a:t>
            </a:r>
            <a:r>
              <a:rPr lang="zh-CN" altLang="zh-CN" sz="2400" b="1" dirty="0" smtClean="0">
                <a:latin typeface="宋体" pitchFamily="2" charset="-122"/>
                <a:ea typeface="宋体" pitchFamily="2" charset="-122"/>
              </a:rPr>
              <a:t>冲洗</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切不可</a:t>
            </a:r>
            <a:r>
              <a:rPr lang="zh-CN" altLang="zh-CN" sz="2400" b="1" dirty="0">
                <a:latin typeface="宋体" pitchFamily="2" charset="-122"/>
                <a:ea typeface="宋体" pitchFamily="2" charset="-122"/>
              </a:rPr>
              <a:t>用手揉</a:t>
            </a:r>
            <a:r>
              <a:rPr lang="zh-CN" altLang="zh-CN" sz="2400" b="1" dirty="0" smtClean="0">
                <a:latin typeface="宋体" pitchFamily="2" charset="-122"/>
                <a:ea typeface="宋体" pitchFamily="2" charset="-122"/>
              </a:rPr>
              <a:t>眼睛</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应</a:t>
            </a:r>
            <a:r>
              <a:rPr lang="zh-CN" altLang="zh-CN" sz="2400" b="1" dirty="0">
                <a:latin typeface="宋体" pitchFamily="2" charset="-122"/>
                <a:ea typeface="宋体" pitchFamily="2" charset="-122"/>
              </a:rPr>
              <a:t>及时就医。</a:t>
            </a:r>
          </a:p>
          <a:p>
            <a:pPr>
              <a:lnSpc>
                <a:spcPct val="150000"/>
              </a:lnSpc>
            </a:pPr>
            <a:r>
              <a:rPr lang="en-US" altLang="zh-CN" sz="2400" b="1" dirty="0">
                <a:latin typeface="宋体" pitchFamily="2" charset="-122"/>
                <a:ea typeface="宋体" pitchFamily="2" charset="-122"/>
              </a:rPr>
              <a:t>12.</a:t>
            </a:r>
            <a:r>
              <a:rPr lang="zh-CN" altLang="zh-CN" sz="2400" b="1" dirty="0">
                <a:latin typeface="宋体" pitchFamily="2" charset="-122"/>
                <a:ea typeface="宋体" pitchFamily="2" charset="-122"/>
              </a:rPr>
              <a:t>使用水银温度计</a:t>
            </a:r>
            <a:r>
              <a:rPr lang="zh-CN" altLang="zh-CN" sz="2400" b="1" dirty="0" smtClean="0">
                <a:latin typeface="宋体" pitchFamily="2" charset="-122"/>
                <a:ea typeface="宋体" pitchFamily="2" charset="-122"/>
              </a:rPr>
              <a:t>时</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不慎</a:t>
            </a:r>
            <a:r>
              <a:rPr lang="zh-CN" altLang="zh-CN" sz="2400" b="1" dirty="0">
                <a:latin typeface="宋体" pitchFamily="2" charset="-122"/>
                <a:ea typeface="宋体" pitchFamily="2" charset="-122"/>
              </a:rPr>
              <a:t>使水银球</a:t>
            </a:r>
            <a:r>
              <a:rPr lang="zh-CN" altLang="zh-CN" sz="2400" b="1" dirty="0" smtClean="0">
                <a:latin typeface="宋体" pitchFamily="2" charset="-122"/>
                <a:ea typeface="宋体" pitchFamily="2" charset="-122"/>
              </a:rPr>
              <a:t>破裂</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水银流出</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可用</a:t>
            </a:r>
            <a:r>
              <a:rPr lang="zh-CN" altLang="zh-CN" sz="2400" b="1" dirty="0">
                <a:latin typeface="宋体" pitchFamily="2" charset="-122"/>
                <a:ea typeface="宋体" pitchFamily="2" charset="-122"/>
              </a:rPr>
              <a:t>硫粉覆盖</a:t>
            </a:r>
            <a:r>
              <a:rPr lang="zh-CN" altLang="zh-CN" sz="2400" b="1" dirty="0" smtClean="0">
                <a:latin typeface="宋体" pitchFamily="2" charset="-122"/>
                <a:ea typeface="宋体" pitchFamily="2" charset="-122"/>
              </a:rPr>
              <a:t>吸收</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再</a:t>
            </a:r>
            <a:r>
              <a:rPr lang="zh-CN" altLang="zh-CN" sz="2400" b="1" dirty="0">
                <a:latin typeface="宋体" pitchFamily="2" charset="-122"/>
                <a:ea typeface="宋体" pitchFamily="2" charset="-122"/>
              </a:rPr>
              <a:t>进行处理。</a:t>
            </a:r>
          </a:p>
        </p:txBody>
      </p:sp>
    </p:spTree>
    <p:extLst>
      <p:ext uri="{BB962C8B-B14F-4D97-AF65-F5344CB8AC3E}">
        <p14:creationId xmlns:p14="http://schemas.microsoft.com/office/powerpoint/2010/main" xmlns="" val="2766525738"/>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8071557" y="824822"/>
            <a:ext cx="1746910" cy="457900"/>
            <a:chOff x="8480182" y="1575737"/>
            <a:chExt cx="1678579" cy="520692"/>
          </a:xfrm>
        </p:grpSpPr>
        <p:sp>
          <p:nvSpPr>
            <p:cNvPr id="4" name="圆角矩形 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3" name="TextBox 12"/>
          <p:cNvSpPr txBox="1"/>
          <p:nvPr/>
        </p:nvSpPr>
        <p:spPr>
          <a:xfrm>
            <a:off x="632900" y="1053635"/>
            <a:ext cx="3743332" cy="461665"/>
          </a:xfrm>
          <a:prstGeom prst="rect">
            <a:avLst/>
          </a:prstGeom>
          <a:noFill/>
        </p:spPr>
        <p:txBody>
          <a:bodyPr wrap="none" rtlCol="0">
            <a:spAutoFit/>
          </a:bodyPr>
          <a:lstStyle/>
          <a:p>
            <a:r>
              <a:rPr lang="zh-CN" altLang="en-US" sz="2400" b="1" dirty="0" smtClean="0">
                <a:solidFill>
                  <a:schemeClr val="accent2"/>
                </a:solidFill>
                <a:latin typeface="黑体" pitchFamily="49" charset="-122"/>
                <a:ea typeface="黑体" pitchFamily="49" charset="-122"/>
                <a:cs typeface="Times New Roman" pitchFamily="18" charset="0"/>
              </a:rPr>
              <a:t>考点</a:t>
            </a:r>
            <a:r>
              <a:rPr lang="en-US" altLang="zh-CN" sz="2400" b="1" dirty="0" smtClean="0">
                <a:solidFill>
                  <a:schemeClr val="accent2"/>
                </a:solidFill>
                <a:latin typeface="Times New Roman" pitchFamily="18" charset="0"/>
                <a:ea typeface="黑体" pitchFamily="49" charset="-122"/>
                <a:cs typeface="Times New Roman" pitchFamily="18" charset="0"/>
              </a:rPr>
              <a:t>5</a:t>
            </a:r>
            <a:r>
              <a:rPr lang="en-US" altLang="zh-CN" sz="2400" b="1" dirty="0" smtClean="0">
                <a:solidFill>
                  <a:schemeClr val="accent2"/>
                </a:solidFill>
                <a:latin typeface="黑体" pitchFamily="49" charset="-122"/>
                <a:ea typeface="黑体" pitchFamily="49" charset="-122"/>
                <a:cs typeface="Times New Roman" pitchFamily="18" charset="0"/>
              </a:rPr>
              <a:t>  </a:t>
            </a:r>
            <a:r>
              <a:rPr lang="zh-CN" altLang="en-US" sz="2400" b="1" dirty="0" smtClean="0">
                <a:solidFill>
                  <a:schemeClr val="accent2"/>
                </a:solidFill>
                <a:latin typeface="黑体" pitchFamily="49" charset="-122"/>
                <a:ea typeface="黑体" pitchFamily="49" charset="-122"/>
                <a:cs typeface="Times New Roman" pitchFamily="18" charset="0"/>
              </a:rPr>
              <a:t>教材基础实验探究</a:t>
            </a:r>
            <a:endParaRPr lang="zh-CN" altLang="en-US" sz="2400" b="1" dirty="0">
              <a:solidFill>
                <a:schemeClr val="accent2"/>
              </a:solidFill>
              <a:latin typeface="黑体" pitchFamily="49" charset="-122"/>
              <a:ea typeface="黑体" pitchFamily="49" charset="-122"/>
              <a:cs typeface="Times New Roman" pitchFamily="18" charset="0"/>
            </a:endParaRPr>
          </a:p>
        </p:txBody>
      </p:sp>
      <p:sp>
        <p:nvSpPr>
          <p:cNvPr id="7" name="TextBox 6"/>
          <p:cNvSpPr txBox="1"/>
          <p:nvPr/>
        </p:nvSpPr>
        <p:spPr>
          <a:xfrm>
            <a:off x="674912" y="1439098"/>
            <a:ext cx="5181601" cy="529953"/>
          </a:xfrm>
          <a:prstGeom prst="rect">
            <a:avLst/>
          </a:prstGeom>
          <a:noFill/>
        </p:spPr>
        <p:txBody>
          <a:bodyPr wrap="square" rtlCol="0">
            <a:spAutoFit/>
          </a:bodyPr>
          <a:lstStyle/>
          <a:p>
            <a:pPr>
              <a:lnSpc>
                <a:spcPts val="4100"/>
              </a:lnSpc>
            </a:pPr>
            <a:r>
              <a:rPr lang="en-US" altLang="zh-CN" sz="2200" b="1" dirty="0">
                <a:latin typeface="宋体" pitchFamily="2" charset="-122"/>
                <a:ea typeface="宋体" pitchFamily="2" charset="-122"/>
              </a:rPr>
              <a:t>1</a:t>
            </a:r>
            <a:r>
              <a:rPr lang="en-US" altLang="zh-CN" sz="2200" b="1" dirty="0" smtClean="0">
                <a:latin typeface="宋体" pitchFamily="2" charset="-122"/>
                <a:ea typeface="宋体" pitchFamily="2" charset="-122"/>
              </a:rPr>
              <a:t>.</a:t>
            </a:r>
            <a:r>
              <a:rPr lang="zh-CN" altLang="en-US" sz="2200" b="1" dirty="0" smtClean="0">
                <a:latin typeface="宋体" pitchFamily="2" charset="-122"/>
                <a:ea typeface="宋体" pitchFamily="2" charset="-122"/>
              </a:rPr>
              <a:t>对蜡烛及其燃烧的探究</a:t>
            </a:r>
            <a:endParaRPr lang="zh-CN" altLang="zh-CN" sz="2200" b="1" dirty="0">
              <a:latin typeface="宋体" pitchFamily="2" charset="-122"/>
              <a:ea typeface="宋体" pitchFamily="2" charset="-122"/>
            </a:endParaRPr>
          </a:p>
        </p:txBody>
      </p:sp>
      <p:graphicFrame>
        <p:nvGraphicFramePr>
          <p:cNvPr id="11" name="表格 10"/>
          <p:cNvGraphicFramePr>
            <a:graphicFrameLocks noGrp="1"/>
          </p:cNvGraphicFramePr>
          <p:nvPr>
            <p:extLst>
              <p:ext uri="{D42A27DB-BD31-4B8C-83A1-F6EECF244321}">
                <p14:modId xmlns:p14="http://schemas.microsoft.com/office/powerpoint/2010/main" xmlns="" val="511791874"/>
              </p:ext>
            </p:extLst>
          </p:nvPr>
        </p:nvGraphicFramePr>
        <p:xfrm>
          <a:off x="599478" y="2024558"/>
          <a:ext cx="11080893" cy="4506871"/>
        </p:xfrm>
        <a:graphic>
          <a:graphicData uri="http://schemas.openxmlformats.org/drawingml/2006/table">
            <a:tbl>
              <a:tblPr firstRow="1" bandRow="1">
                <a:tableStyleId>{5940675A-B579-460E-94D1-54222C63F5DA}</a:tableStyleId>
              </a:tblPr>
              <a:tblGrid>
                <a:gridCol w="5568631"/>
                <a:gridCol w="2783586"/>
                <a:gridCol w="2728676"/>
              </a:tblGrid>
              <a:tr h="549445">
                <a:tc>
                  <a:txBody>
                    <a:bodyPr/>
                    <a:lstStyle/>
                    <a:p>
                      <a:pPr algn="ctr">
                        <a:lnSpc>
                          <a:spcPct val="150000"/>
                        </a:lnSpc>
                      </a:pPr>
                      <a:r>
                        <a:rPr lang="zh-CN" altLang="en-US" sz="2000" b="1" dirty="0" smtClean="0">
                          <a:latin typeface="宋体" pitchFamily="2" charset="-122"/>
                          <a:ea typeface="宋体" pitchFamily="2" charset="-122"/>
                        </a:rPr>
                        <a:t>实验探究步骤</a:t>
                      </a:r>
                      <a:endParaRPr lang="zh-CN" altLang="en-US" sz="2000" b="1" dirty="0">
                        <a:latin typeface="宋体" pitchFamily="2" charset="-122"/>
                        <a:ea typeface="宋体" pitchFamily="2" charset="-122"/>
                      </a:endParaRPr>
                    </a:p>
                  </a:txBody>
                  <a:tcPr>
                    <a:lnR w="12700" cap="flat" cmpd="sng" algn="ctr">
                      <a:solidFill>
                        <a:schemeClr val="tx1"/>
                      </a:solidFill>
                      <a:prstDash val="solid"/>
                      <a:round/>
                      <a:headEnd type="none" w="med" len="med"/>
                      <a:tailEnd type="none" w="med" len="med"/>
                    </a:lnR>
                    <a:solidFill>
                      <a:srgbClr val="01B0F0"/>
                    </a:solidFill>
                  </a:tcPr>
                </a:tc>
                <a:tc>
                  <a:txBody>
                    <a:bodyPr/>
                    <a:lstStyle/>
                    <a:p>
                      <a:pPr algn="ctr">
                        <a:lnSpc>
                          <a:spcPct val="150000"/>
                        </a:lnSpc>
                      </a:pPr>
                      <a:r>
                        <a:rPr lang="zh-CN" altLang="en-US" sz="2000" b="1" dirty="0" smtClean="0">
                          <a:latin typeface="黑体" pitchFamily="49" charset="-122"/>
                          <a:ea typeface="黑体" pitchFamily="49" charset="-122"/>
                        </a:rPr>
                        <a:t>观察现象</a:t>
                      </a:r>
                      <a:endParaRPr lang="zh-CN" altLang="en-US" sz="2000" b="1" dirty="0">
                        <a:latin typeface="黑体" pitchFamily="49" charset="-122"/>
                        <a:ea typeface="黑体" pitchFamily="49"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01B0F0"/>
                    </a:solidFill>
                  </a:tcPr>
                </a:tc>
                <a:tc>
                  <a:txBody>
                    <a:bodyPr/>
                    <a:lstStyle/>
                    <a:p>
                      <a:pPr algn="ctr">
                        <a:lnSpc>
                          <a:spcPct val="150000"/>
                        </a:lnSpc>
                      </a:pPr>
                      <a:r>
                        <a:rPr lang="zh-CN" altLang="en-US" sz="2000" b="1" dirty="0" smtClean="0">
                          <a:latin typeface="黑体" pitchFamily="49" charset="-122"/>
                          <a:ea typeface="黑体" pitchFamily="49" charset="-122"/>
                        </a:rPr>
                        <a:t>结论</a:t>
                      </a:r>
                      <a:endParaRPr lang="zh-CN" altLang="en-US" sz="2000" b="1" dirty="0">
                        <a:latin typeface="黑体" pitchFamily="49" charset="-122"/>
                        <a:ea typeface="黑体" pitchFamily="49" charset="-122"/>
                      </a:endParaRPr>
                    </a:p>
                  </a:txBody>
                  <a:tcPr>
                    <a:lnL w="12700" cap="flat" cmpd="sng" algn="ctr">
                      <a:solidFill>
                        <a:schemeClr val="tx1"/>
                      </a:solidFill>
                      <a:prstDash val="solid"/>
                      <a:round/>
                      <a:headEnd type="none" w="med" len="med"/>
                      <a:tailEnd type="none" w="med" len="med"/>
                    </a:lnL>
                    <a:solidFill>
                      <a:srgbClr val="01B0F0"/>
                    </a:solidFill>
                  </a:tcPr>
                </a:tc>
              </a:tr>
              <a:tr h="1159797">
                <a:tc>
                  <a:txBody>
                    <a:bodyPr/>
                    <a:lstStyle/>
                    <a:p>
                      <a:pPr algn="l">
                        <a:lnSpc>
                          <a:spcPts val="2700"/>
                        </a:lnSpc>
                      </a:pPr>
                      <a:r>
                        <a:rPr lang="en-US" altLang="zh-CN" sz="2000" b="1" kern="1200" dirty="0" smtClean="0">
                          <a:solidFill>
                            <a:schemeClr val="tx1"/>
                          </a:solidFill>
                          <a:effectLst/>
                          <a:latin typeface="宋体" pitchFamily="2" charset="-122"/>
                          <a:ea typeface="宋体" pitchFamily="2" charset="-122"/>
                          <a:cs typeface="+mn-cs"/>
                        </a:rPr>
                        <a:t> </a:t>
                      </a:r>
                      <a:r>
                        <a:rPr lang="zh-CN" altLang="zh-CN" sz="2000" b="1" kern="1200" dirty="0" smtClean="0">
                          <a:solidFill>
                            <a:schemeClr val="tx1"/>
                          </a:solidFill>
                          <a:effectLst/>
                          <a:latin typeface="宋体" pitchFamily="2" charset="-122"/>
                          <a:ea typeface="宋体" pitchFamily="2" charset="-122"/>
                          <a:cs typeface="+mn-cs"/>
                        </a:rPr>
                        <a:t>点燃前</a:t>
                      </a:r>
                    </a:p>
                    <a:p>
                      <a:pPr algn="l">
                        <a:lnSpc>
                          <a:spcPts val="2700"/>
                        </a:lnSpc>
                      </a:pPr>
                      <a:r>
                        <a:rPr lang="zh-CN" altLang="en-US" sz="2000" b="1" kern="1200" dirty="0" smtClean="0">
                          <a:solidFill>
                            <a:schemeClr val="tx1"/>
                          </a:solidFill>
                          <a:effectLst/>
                          <a:latin typeface="宋体" pitchFamily="2" charset="-122"/>
                          <a:ea typeface="宋体" pitchFamily="2" charset="-122"/>
                          <a:cs typeface="+mn-cs"/>
                        </a:rPr>
                        <a:t>（</a:t>
                      </a:r>
                      <a:r>
                        <a:rPr lang="en-US" altLang="zh-CN" sz="2000" b="1" kern="1200" dirty="0" smtClean="0">
                          <a:solidFill>
                            <a:schemeClr val="tx1"/>
                          </a:solidFill>
                          <a:effectLst/>
                          <a:latin typeface="宋体" pitchFamily="2" charset="-122"/>
                          <a:ea typeface="宋体" pitchFamily="2" charset="-122"/>
                          <a:cs typeface="+mn-cs"/>
                        </a:rPr>
                        <a:t>1</a:t>
                      </a:r>
                      <a:r>
                        <a:rPr lang="zh-CN" altLang="en-US" sz="2000" b="1" kern="1200" dirty="0" smtClean="0">
                          <a:solidFill>
                            <a:schemeClr val="tx1"/>
                          </a:solidFill>
                          <a:effectLst/>
                          <a:latin typeface="宋体" pitchFamily="2" charset="-122"/>
                          <a:ea typeface="宋体" pitchFamily="2" charset="-122"/>
                          <a:cs typeface="+mn-cs"/>
                        </a:rPr>
                        <a:t>）</a:t>
                      </a:r>
                      <a:r>
                        <a:rPr lang="zh-CN" altLang="zh-CN" sz="2000" b="1" kern="1200" dirty="0" smtClean="0">
                          <a:solidFill>
                            <a:schemeClr val="tx1"/>
                          </a:solidFill>
                          <a:effectLst/>
                          <a:latin typeface="宋体" pitchFamily="2" charset="-122"/>
                          <a:ea typeface="宋体" pitchFamily="2" charset="-122"/>
                          <a:cs typeface="+mn-cs"/>
                        </a:rPr>
                        <a:t>观察蜡烛的颜色、状态、形状</a:t>
                      </a:r>
                    </a:p>
                    <a:p>
                      <a:pPr algn="l">
                        <a:lnSpc>
                          <a:spcPts val="2700"/>
                        </a:lnSpc>
                      </a:pPr>
                      <a:r>
                        <a:rPr lang="zh-CN" altLang="en-US" sz="2000" b="1" kern="1200" dirty="0" smtClean="0">
                          <a:solidFill>
                            <a:schemeClr val="tx1"/>
                          </a:solidFill>
                          <a:effectLst/>
                          <a:latin typeface="宋体" pitchFamily="2" charset="-122"/>
                          <a:ea typeface="宋体" pitchFamily="2" charset="-122"/>
                          <a:cs typeface="+mn-cs"/>
                        </a:rPr>
                        <a:t>（</a:t>
                      </a:r>
                      <a:r>
                        <a:rPr lang="en-US" altLang="zh-CN" sz="2000" b="1" kern="1200" dirty="0" smtClean="0">
                          <a:solidFill>
                            <a:schemeClr val="tx1"/>
                          </a:solidFill>
                          <a:effectLst/>
                          <a:latin typeface="宋体" pitchFamily="2" charset="-122"/>
                          <a:ea typeface="宋体" pitchFamily="2" charset="-122"/>
                          <a:cs typeface="+mn-cs"/>
                        </a:rPr>
                        <a:t>2</a:t>
                      </a:r>
                      <a:r>
                        <a:rPr lang="zh-CN" altLang="en-US" sz="2000" b="1" kern="1200" dirty="0" smtClean="0">
                          <a:solidFill>
                            <a:schemeClr val="tx1"/>
                          </a:solidFill>
                          <a:effectLst/>
                          <a:latin typeface="宋体" pitchFamily="2" charset="-122"/>
                          <a:ea typeface="宋体" pitchFamily="2" charset="-122"/>
                          <a:cs typeface="+mn-cs"/>
                        </a:rPr>
                        <a:t>）</a:t>
                      </a:r>
                      <a:r>
                        <a:rPr lang="zh-CN" altLang="zh-CN" sz="2000" b="1" kern="1200" dirty="0" smtClean="0">
                          <a:solidFill>
                            <a:schemeClr val="tx1"/>
                          </a:solidFill>
                          <a:effectLst/>
                          <a:latin typeface="宋体" pitchFamily="2" charset="-122"/>
                          <a:ea typeface="宋体" pitchFamily="2" charset="-122"/>
                          <a:cs typeface="+mn-cs"/>
                        </a:rPr>
                        <a:t>用小刀切下一块石蜡</a:t>
                      </a:r>
                      <a:r>
                        <a:rPr lang="en-US" altLang="zh-CN" sz="2000" b="1" kern="1200" dirty="0" smtClean="0">
                          <a:solidFill>
                            <a:schemeClr val="tx1"/>
                          </a:solidFill>
                          <a:effectLst/>
                          <a:latin typeface="宋体" pitchFamily="2" charset="-122"/>
                          <a:ea typeface="宋体" pitchFamily="2" charset="-122"/>
                          <a:cs typeface="+mn-cs"/>
                        </a:rPr>
                        <a:t>,</a:t>
                      </a:r>
                      <a:r>
                        <a:rPr lang="zh-CN" altLang="zh-CN" sz="2000" b="1" kern="1200" dirty="0" smtClean="0">
                          <a:solidFill>
                            <a:schemeClr val="tx1"/>
                          </a:solidFill>
                          <a:effectLst/>
                          <a:latin typeface="宋体" pitchFamily="2" charset="-122"/>
                          <a:ea typeface="宋体" pitchFamily="2" charset="-122"/>
                          <a:cs typeface="+mn-cs"/>
                        </a:rPr>
                        <a:t>投入水中</a:t>
                      </a:r>
                      <a:endParaRPr lang="en-US" altLang="zh-CN" sz="1800" b="0" kern="1200" dirty="0" smtClean="0">
                        <a:solidFill>
                          <a:schemeClr val="tx1"/>
                        </a:solidFill>
                        <a:effectLst/>
                        <a:latin typeface="+mn-lt"/>
                        <a:ea typeface="+mn-ea"/>
                        <a:cs typeface="+mn-cs"/>
                      </a:endParaRPr>
                    </a:p>
                  </a:txBody>
                  <a:tcPr marL="0" marR="0" marT="0" marB="0" anchor="ct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a:txBody>
                    <a:bodyPr/>
                    <a:lstStyle/>
                    <a:p>
                      <a:pPr>
                        <a:lnSpc>
                          <a:spcPts val="2700"/>
                        </a:lnSpc>
                        <a:spcAft>
                          <a:spcPts val="0"/>
                        </a:spcAft>
                      </a:pPr>
                      <a:r>
                        <a:rPr lang="zh-CN" altLang="en-US" sz="2000" b="1" dirty="0" smtClean="0">
                          <a:solidFill>
                            <a:srgbClr val="000000"/>
                          </a:solidFill>
                          <a:effectLst/>
                          <a:latin typeface="宋体" pitchFamily="2" charset="-122"/>
                          <a:ea typeface="宋体" pitchFamily="2" charset="-122"/>
                          <a:cs typeface="Times New Roman"/>
                        </a:rPr>
                        <a:t>（</a:t>
                      </a:r>
                      <a:r>
                        <a:rPr lang="en-US" altLang="zh-CN" sz="2000" b="1" dirty="0" smtClean="0">
                          <a:solidFill>
                            <a:srgbClr val="000000"/>
                          </a:solidFill>
                          <a:effectLst/>
                          <a:latin typeface="宋体" pitchFamily="2" charset="-122"/>
                          <a:ea typeface="宋体" pitchFamily="2" charset="-122"/>
                          <a:cs typeface="Times New Roman"/>
                        </a:rPr>
                        <a:t>1</a:t>
                      </a:r>
                      <a:r>
                        <a:rPr lang="zh-CN" altLang="en-US" sz="2000" b="1" dirty="0" smtClean="0">
                          <a:solidFill>
                            <a:srgbClr val="000000"/>
                          </a:solidFill>
                          <a:effectLst/>
                          <a:latin typeface="宋体" pitchFamily="2" charset="-122"/>
                          <a:ea typeface="宋体" pitchFamily="2" charset="-122"/>
                          <a:cs typeface="Times New Roman"/>
                        </a:rPr>
                        <a:t>）</a:t>
                      </a:r>
                      <a:r>
                        <a:rPr lang="zh-CN" sz="2000" b="1" dirty="0" smtClean="0">
                          <a:solidFill>
                            <a:srgbClr val="000000"/>
                          </a:solidFill>
                          <a:effectLst/>
                          <a:latin typeface="宋体" pitchFamily="2" charset="-122"/>
                          <a:ea typeface="宋体" pitchFamily="2" charset="-122"/>
                          <a:cs typeface="Times New Roman"/>
                        </a:rPr>
                        <a:t>白色</a:t>
                      </a:r>
                      <a:r>
                        <a:rPr lang="zh-CN" sz="2000" b="1" dirty="0">
                          <a:solidFill>
                            <a:srgbClr val="000000"/>
                          </a:solidFill>
                          <a:effectLst/>
                          <a:latin typeface="宋体" pitchFamily="2" charset="-122"/>
                          <a:ea typeface="宋体" pitchFamily="2" charset="-122"/>
                          <a:cs typeface="Times New Roman"/>
                        </a:rPr>
                        <a:t>、固体、圆柱形</a:t>
                      </a:r>
                    </a:p>
                    <a:p>
                      <a:pPr>
                        <a:lnSpc>
                          <a:spcPts val="2700"/>
                        </a:lnSpc>
                        <a:spcAft>
                          <a:spcPts val="0"/>
                        </a:spcAft>
                      </a:pPr>
                      <a:r>
                        <a:rPr lang="zh-CN" altLang="en-US" sz="2000" b="1" dirty="0" smtClean="0">
                          <a:solidFill>
                            <a:srgbClr val="000000"/>
                          </a:solidFill>
                          <a:effectLst/>
                          <a:latin typeface="宋体" pitchFamily="2" charset="-122"/>
                          <a:ea typeface="宋体" pitchFamily="2" charset="-122"/>
                          <a:cs typeface="Times New Roman"/>
                        </a:rPr>
                        <a:t>（</a:t>
                      </a:r>
                      <a:r>
                        <a:rPr lang="en-US" altLang="zh-CN" sz="2000" b="1" dirty="0" smtClean="0">
                          <a:solidFill>
                            <a:srgbClr val="000000"/>
                          </a:solidFill>
                          <a:effectLst/>
                          <a:latin typeface="宋体" pitchFamily="2" charset="-122"/>
                          <a:ea typeface="宋体" pitchFamily="2" charset="-122"/>
                          <a:cs typeface="Times New Roman"/>
                        </a:rPr>
                        <a:t>2</a:t>
                      </a:r>
                      <a:r>
                        <a:rPr lang="zh-CN" altLang="en-US" sz="2000" b="1" dirty="0" smtClean="0">
                          <a:solidFill>
                            <a:srgbClr val="000000"/>
                          </a:solidFill>
                          <a:effectLst/>
                          <a:latin typeface="宋体" pitchFamily="2" charset="-122"/>
                          <a:ea typeface="宋体" pitchFamily="2" charset="-122"/>
                          <a:cs typeface="Times New Roman"/>
                        </a:rPr>
                        <a:t>）</a:t>
                      </a:r>
                      <a:r>
                        <a:rPr lang="zh-CN" sz="2000" b="1" dirty="0" smtClean="0">
                          <a:solidFill>
                            <a:srgbClr val="000000"/>
                          </a:solidFill>
                          <a:effectLst/>
                          <a:latin typeface="宋体" pitchFamily="2" charset="-122"/>
                          <a:ea typeface="宋体" pitchFamily="2" charset="-122"/>
                          <a:cs typeface="Times New Roman"/>
                        </a:rPr>
                        <a:t>浮</a:t>
                      </a:r>
                      <a:r>
                        <a:rPr lang="zh-CN" sz="2000" b="1" dirty="0">
                          <a:solidFill>
                            <a:srgbClr val="000000"/>
                          </a:solidFill>
                          <a:effectLst/>
                          <a:latin typeface="宋体" pitchFamily="2" charset="-122"/>
                          <a:ea typeface="宋体" pitchFamily="2" charset="-122"/>
                          <a:cs typeface="Times New Roman"/>
                        </a:rPr>
                        <a:t>在水面上</a:t>
                      </a:r>
                    </a:p>
                  </a:txBody>
                  <a:tcPr marL="38100" marR="381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a:txBody>
                    <a:bodyPr/>
                    <a:lstStyle/>
                    <a:p>
                      <a:pPr>
                        <a:lnSpc>
                          <a:spcPts val="2700"/>
                        </a:lnSpc>
                        <a:spcAft>
                          <a:spcPts val="0"/>
                        </a:spcAft>
                      </a:pPr>
                      <a:r>
                        <a:rPr lang="zh-CN" altLang="en-US" sz="2000" b="1" dirty="0" smtClean="0">
                          <a:solidFill>
                            <a:srgbClr val="000000"/>
                          </a:solidFill>
                          <a:effectLst/>
                          <a:latin typeface="宋体" pitchFamily="2" charset="-122"/>
                          <a:ea typeface="宋体" pitchFamily="2" charset="-122"/>
                          <a:cs typeface="Times New Roman"/>
                        </a:rPr>
                        <a:t>（</a:t>
                      </a:r>
                      <a:r>
                        <a:rPr lang="en-US" altLang="zh-CN" sz="2000" b="1" dirty="0" smtClean="0">
                          <a:solidFill>
                            <a:srgbClr val="000000"/>
                          </a:solidFill>
                          <a:effectLst/>
                          <a:latin typeface="宋体" pitchFamily="2" charset="-122"/>
                          <a:ea typeface="宋体" pitchFamily="2" charset="-122"/>
                          <a:cs typeface="Times New Roman"/>
                        </a:rPr>
                        <a:t>1</a:t>
                      </a:r>
                      <a:r>
                        <a:rPr lang="zh-CN" altLang="en-US" sz="2000" b="1" dirty="0" smtClean="0">
                          <a:solidFill>
                            <a:srgbClr val="000000"/>
                          </a:solidFill>
                          <a:effectLst/>
                          <a:latin typeface="宋体" pitchFamily="2" charset="-122"/>
                          <a:ea typeface="宋体" pitchFamily="2" charset="-122"/>
                          <a:cs typeface="Times New Roman"/>
                        </a:rPr>
                        <a:t>）</a:t>
                      </a:r>
                      <a:r>
                        <a:rPr lang="zh-CN" sz="2000" b="1" dirty="0" smtClean="0">
                          <a:solidFill>
                            <a:srgbClr val="000000"/>
                          </a:solidFill>
                          <a:effectLst/>
                          <a:latin typeface="宋体" pitchFamily="2" charset="-122"/>
                          <a:ea typeface="宋体" pitchFamily="2" charset="-122"/>
                          <a:cs typeface="Times New Roman"/>
                        </a:rPr>
                        <a:t>硬度</a:t>
                      </a:r>
                      <a:r>
                        <a:rPr lang="zh-CN" sz="2000" b="1" u="sng" dirty="0">
                          <a:solidFill>
                            <a:srgbClr val="000000"/>
                          </a:solidFill>
                          <a:effectLst/>
                          <a:uFill>
                            <a:solidFill>
                              <a:srgbClr val="000000"/>
                            </a:solidFill>
                          </a:uFill>
                          <a:latin typeface="宋体" pitchFamily="2" charset="-122"/>
                          <a:ea typeface="宋体" pitchFamily="2" charset="-122"/>
                          <a:cs typeface="Times New Roman"/>
                        </a:rPr>
                        <a:t>　　　</a:t>
                      </a:r>
                      <a:r>
                        <a:rPr lang="en-US" sz="2000" b="1" u="sng" dirty="0">
                          <a:solidFill>
                            <a:srgbClr val="000000"/>
                          </a:solidFill>
                          <a:effectLst/>
                          <a:uFill>
                            <a:solidFill>
                              <a:srgbClr val="000000"/>
                            </a:solidFill>
                          </a:uFill>
                          <a:latin typeface="宋体" pitchFamily="2" charset="-122"/>
                          <a:ea typeface="宋体" pitchFamily="2" charset="-122"/>
                          <a:cs typeface="Times New Roman"/>
                        </a:rPr>
                        <a:t> </a:t>
                      </a:r>
                      <a:endParaRPr lang="zh-CN" sz="2000" b="1" dirty="0">
                        <a:solidFill>
                          <a:srgbClr val="000000"/>
                        </a:solidFill>
                        <a:effectLst/>
                        <a:latin typeface="宋体" pitchFamily="2" charset="-122"/>
                        <a:ea typeface="宋体" pitchFamily="2" charset="-122"/>
                        <a:cs typeface="Times New Roman"/>
                      </a:endParaRPr>
                    </a:p>
                    <a:p>
                      <a:pPr>
                        <a:lnSpc>
                          <a:spcPts val="2700"/>
                        </a:lnSpc>
                        <a:spcAft>
                          <a:spcPts val="0"/>
                        </a:spcAft>
                      </a:pPr>
                      <a:r>
                        <a:rPr lang="zh-CN" altLang="en-US" sz="2000" b="1" u="none" dirty="0" smtClean="0">
                          <a:solidFill>
                            <a:srgbClr val="000000"/>
                          </a:solidFill>
                          <a:effectLst/>
                          <a:uFill>
                            <a:solidFill>
                              <a:srgbClr val="000000"/>
                            </a:solidFill>
                          </a:uFill>
                          <a:latin typeface="宋体" pitchFamily="2" charset="-122"/>
                          <a:ea typeface="宋体" pitchFamily="2" charset="-122"/>
                          <a:cs typeface="Times New Roman"/>
                        </a:rPr>
                        <a:t>（</a:t>
                      </a:r>
                      <a:r>
                        <a:rPr lang="en-US" altLang="zh-CN" sz="2000" b="1" u="none" dirty="0" smtClean="0">
                          <a:solidFill>
                            <a:srgbClr val="000000"/>
                          </a:solidFill>
                          <a:effectLst/>
                          <a:uFill>
                            <a:solidFill>
                              <a:srgbClr val="000000"/>
                            </a:solidFill>
                          </a:uFill>
                          <a:latin typeface="宋体" pitchFamily="2" charset="-122"/>
                          <a:ea typeface="宋体" pitchFamily="2" charset="-122"/>
                          <a:cs typeface="Times New Roman"/>
                        </a:rPr>
                        <a:t>2</a:t>
                      </a:r>
                      <a:r>
                        <a:rPr lang="zh-CN" altLang="en-US" sz="2000" b="1" u="none" dirty="0" smtClean="0">
                          <a:solidFill>
                            <a:srgbClr val="000000"/>
                          </a:solidFill>
                          <a:effectLst/>
                          <a:uFill>
                            <a:solidFill>
                              <a:srgbClr val="000000"/>
                            </a:solidFill>
                          </a:uFill>
                          <a:latin typeface="宋体" pitchFamily="2" charset="-122"/>
                          <a:ea typeface="宋体" pitchFamily="2" charset="-122"/>
                          <a:cs typeface="Times New Roman"/>
                        </a:rPr>
                        <a:t>）</a:t>
                      </a:r>
                      <a:r>
                        <a:rPr lang="zh-CN" sz="2000" b="1" u="sng" dirty="0">
                          <a:solidFill>
                            <a:srgbClr val="000000"/>
                          </a:solidFill>
                          <a:effectLst/>
                          <a:uFill>
                            <a:solidFill>
                              <a:srgbClr val="000000"/>
                            </a:solidFill>
                          </a:uFill>
                          <a:latin typeface="宋体" pitchFamily="2" charset="-122"/>
                          <a:ea typeface="宋体" pitchFamily="2" charset="-122"/>
                          <a:cs typeface="Times New Roman"/>
                        </a:rPr>
                        <a:t>　　</a:t>
                      </a:r>
                      <a:r>
                        <a:rPr lang="en-US" altLang="zh-CN" sz="2000" b="1" u="sng" baseline="0" dirty="0" smtClean="0">
                          <a:solidFill>
                            <a:srgbClr val="000000"/>
                          </a:solidFill>
                          <a:effectLst/>
                          <a:uFill>
                            <a:solidFill>
                              <a:srgbClr val="000000"/>
                            </a:solidFill>
                          </a:uFill>
                          <a:latin typeface="宋体" pitchFamily="2" charset="-122"/>
                          <a:ea typeface="宋体" pitchFamily="2" charset="-122"/>
                          <a:cs typeface="Times New Roman"/>
                        </a:rPr>
                        <a:t> </a:t>
                      </a:r>
                      <a:r>
                        <a:rPr lang="zh-CN" sz="2000" b="1" dirty="0" smtClean="0">
                          <a:solidFill>
                            <a:srgbClr val="000000"/>
                          </a:solidFill>
                          <a:effectLst/>
                          <a:latin typeface="宋体" pitchFamily="2" charset="-122"/>
                          <a:ea typeface="宋体" pitchFamily="2" charset="-122"/>
                          <a:cs typeface="Times New Roman"/>
                        </a:rPr>
                        <a:t>溶</a:t>
                      </a:r>
                      <a:r>
                        <a:rPr lang="zh-CN" sz="2000" b="1" dirty="0">
                          <a:solidFill>
                            <a:srgbClr val="000000"/>
                          </a:solidFill>
                          <a:effectLst/>
                          <a:latin typeface="宋体" pitchFamily="2" charset="-122"/>
                          <a:ea typeface="宋体" pitchFamily="2" charset="-122"/>
                          <a:cs typeface="Times New Roman"/>
                        </a:rPr>
                        <a:t>于</a:t>
                      </a:r>
                      <a:r>
                        <a:rPr lang="zh-CN" sz="2000" b="1" dirty="0" smtClean="0">
                          <a:solidFill>
                            <a:srgbClr val="000000"/>
                          </a:solidFill>
                          <a:effectLst/>
                          <a:latin typeface="宋体" pitchFamily="2" charset="-122"/>
                          <a:ea typeface="宋体" pitchFamily="2" charset="-122"/>
                          <a:cs typeface="Times New Roman"/>
                        </a:rPr>
                        <a:t>水</a:t>
                      </a:r>
                      <a:r>
                        <a:rPr lang="zh-CN" altLang="en-US" sz="2000" b="1" dirty="0" smtClean="0">
                          <a:solidFill>
                            <a:srgbClr val="000000"/>
                          </a:solidFill>
                          <a:effectLst/>
                          <a:latin typeface="宋体" pitchFamily="2" charset="-122"/>
                          <a:ea typeface="宋体" pitchFamily="2" charset="-122"/>
                          <a:cs typeface="Times New Roman"/>
                        </a:rPr>
                        <a:t>，</a:t>
                      </a:r>
                      <a:r>
                        <a:rPr lang="zh-CN" sz="2000" b="1" dirty="0" smtClean="0">
                          <a:solidFill>
                            <a:srgbClr val="000000"/>
                          </a:solidFill>
                          <a:effectLst/>
                          <a:latin typeface="宋体" pitchFamily="2" charset="-122"/>
                          <a:ea typeface="宋体" pitchFamily="2" charset="-122"/>
                          <a:cs typeface="Times New Roman"/>
                        </a:rPr>
                        <a:t>密度</a:t>
                      </a:r>
                      <a:r>
                        <a:rPr lang="zh-CN" sz="2000" b="1" u="sng" dirty="0">
                          <a:solidFill>
                            <a:srgbClr val="000000"/>
                          </a:solidFill>
                          <a:effectLst/>
                          <a:uFill>
                            <a:solidFill>
                              <a:srgbClr val="000000"/>
                            </a:solidFill>
                          </a:uFill>
                          <a:latin typeface="宋体" pitchFamily="2" charset="-122"/>
                          <a:ea typeface="宋体" pitchFamily="2" charset="-122"/>
                          <a:cs typeface="Times New Roman"/>
                        </a:rPr>
                        <a:t>　　</a:t>
                      </a:r>
                      <a:r>
                        <a:rPr lang="en-US" altLang="zh-CN" sz="2000" b="1" u="sng" dirty="0" smtClean="0">
                          <a:solidFill>
                            <a:srgbClr val="000000"/>
                          </a:solidFill>
                          <a:effectLst/>
                          <a:uFill>
                            <a:solidFill>
                              <a:srgbClr val="000000"/>
                            </a:solidFill>
                          </a:uFill>
                          <a:latin typeface="宋体" pitchFamily="2" charset="-122"/>
                          <a:ea typeface="宋体" pitchFamily="2" charset="-122"/>
                          <a:cs typeface="Times New Roman"/>
                        </a:rPr>
                        <a:t> </a:t>
                      </a:r>
                      <a:r>
                        <a:rPr lang="zh-CN" sz="2000" b="1" dirty="0" smtClean="0">
                          <a:solidFill>
                            <a:srgbClr val="000000"/>
                          </a:solidFill>
                          <a:effectLst/>
                          <a:latin typeface="宋体" pitchFamily="2" charset="-122"/>
                          <a:ea typeface="宋体" pitchFamily="2" charset="-122"/>
                          <a:cs typeface="Times New Roman"/>
                        </a:rPr>
                        <a:t>于</a:t>
                      </a:r>
                      <a:r>
                        <a:rPr lang="zh-CN" sz="2000" b="1" dirty="0">
                          <a:solidFill>
                            <a:srgbClr val="000000"/>
                          </a:solidFill>
                          <a:effectLst/>
                          <a:latin typeface="宋体" pitchFamily="2" charset="-122"/>
                          <a:ea typeface="宋体" pitchFamily="2" charset="-122"/>
                          <a:cs typeface="Times New Roman"/>
                        </a:rPr>
                        <a:t>水</a:t>
                      </a:r>
                      <a:r>
                        <a:rPr lang="en-US" sz="2000" b="1" dirty="0">
                          <a:solidFill>
                            <a:srgbClr val="000000"/>
                          </a:solidFill>
                          <a:effectLst/>
                          <a:latin typeface="宋体" pitchFamily="2" charset="-122"/>
                          <a:ea typeface="宋体" pitchFamily="2" charset="-122"/>
                          <a:cs typeface="Times New Roman"/>
                        </a:rPr>
                        <a:t> </a:t>
                      </a:r>
                      <a:endParaRPr lang="zh-CN" sz="2000" b="1" dirty="0">
                        <a:solidFill>
                          <a:srgbClr val="000000"/>
                        </a:solidFill>
                        <a:effectLst/>
                        <a:latin typeface="宋体" pitchFamily="2" charset="-122"/>
                        <a:ea typeface="宋体" pitchFamily="2" charset="-122"/>
                        <a:cs typeface="Times New Roman"/>
                      </a:endParaRPr>
                    </a:p>
                  </a:txBody>
                  <a:tcPr marL="38100" marR="38100" marT="0" marB="0" anchor="ct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tcPr>
                </a:tc>
              </a:tr>
              <a:tr h="2797629">
                <a:tc>
                  <a:txBody>
                    <a:bodyPr/>
                    <a:lstStyle/>
                    <a:p>
                      <a:pPr>
                        <a:lnSpc>
                          <a:spcPts val="2700"/>
                        </a:lnSpc>
                      </a:pPr>
                      <a:r>
                        <a:rPr lang="zh-CN" altLang="zh-CN" sz="2000" b="1" kern="1200" dirty="0" smtClean="0">
                          <a:solidFill>
                            <a:schemeClr val="tx1"/>
                          </a:solidFill>
                          <a:effectLst/>
                          <a:latin typeface="宋体" pitchFamily="2" charset="-122"/>
                          <a:ea typeface="宋体" pitchFamily="2" charset="-122"/>
                          <a:cs typeface="+mn-cs"/>
                        </a:rPr>
                        <a:t>点燃蜡烛</a:t>
                      </a:r>
                    </a:p>
                    <a:p>
                      <a:pPr>
                        <a:lnSpc>
                          <a:spcPts val="2700"/>
                        </a:lnSpc>
                      </a:pPr>
                      <a:r>
                        <a:rPr lang="zh-CN" altLang="en-US" sz="2000" b="1" kern="1200" dirty="0" smtClean="0">
                          <a:solidFill>
                            <a:schemeClr val="tx1"/>
                          </a:solidFill>
                          <a:effectLst/>
                          <a:latin typeface="宋体" pitchFamily="2" charset="-122"/>
                          <a:ea typeface="宋体" pitchFamily="2" charset="-122"/>
                          <a:cs typeface="+mn-cs"/>
                        </a:rPr>
                        <a:t>（</a:t>
                      </a:r>
                      <a:r>
                        <a:rPr lang="en-US" altLang="zh-CN" sz="2000" b="1" kern="1200" dirty="0" smtClean="0">
                          <a:solidFill>
                            <a:schemeClr val="tx1"/>
                          </a:solidFill>
                          <a:effectLst/>
                          <a:latin typeface="宋体" pitchFamily="2" charset="-122"/>
                          <a:ea typeface="宋体" pitchFamily="2" charset="-122"/>
                          <a:cs typeface="+mn-cs"/>
                        </a:rPr>
                        <a:t>1</a:t>
                      </a:r>
                      <a:r>
                        <a:rPr lang="zh-CN" altLang="en-US" sz="2000" b="1" kern="1200" dirty="0" smtClean="0">
                          <a:solidFill>
                            <a:schemeClr val="tx1"/>
                          </a:solidFill>
                          <a:effectLst/>
                          <a:latin typeface="宋体" pitchFamily="2" charset="-122"/>
                          <a:ea typeface="宋体" pitchFamily="2" charset="-122"/>
                          <a:cs typeface="+mn-cs"/>
                        </a:rPr>
                        <a:t>）</a:t>
                      </a:r>
                      <a:r>
                        <a:rPr lang="zh-CN" altLang="zh-CN" sz="2000" b="1" kern="1200" dirty="0" smtClean="0">
                          <a:solidFill>
                            <a:schemeClr val="tx1"/>
                          </a:solidFill>
                          <a:effectLst/>
                          <a:latin typeface="宋体" pitchFamily="2" charset="-122"/>
                          <a:ea typeface="宋体" pitchFamily="2" charset="-122"/>
                          <a:cs typeface="+mn-cs"/>
                        </a:rPr>
                        <a:t>用火柴点燃蜡烛</a:t>
                      </a:r>
                      <a:r>
                        <a:rPr lang="zh-CN" altLang="en-US" sz="2000" b="1" kern="1200" dirty="0" smtClean="0">
                          <a:solidFill>
                            <a:schemeClr val="tx1"/>
                          </a:solidFill>
                          <a:effectLst/>
                          <a:latin typeface="宋体" pitchFamily="2" charset="-122"/>
                          <a:ea typeface="宋体" pitchFamily="2" charset="-122"/>
                          <a:cs typeface="+mn-cs"/>
                        </a:rPr>
                        <a:t>，</a:t>
                      </a:r>
                      <a:r>
                        <a:rPr lang="zh-CN" altLang="zh-CN" sz="2000" b="1" kern="1200" dirty="0" smtClean="0">
                          <a:solidFill>
                            <a:schemeClr val="tx1"/>
                          </a:solidFill>
                          <a:effectLst/>
                          <a:latin typeface="宋体" pitchFamily="2" charset="-122"/>
                          <a:ea typeface="宋体" pitchFamily="2" charset="-122"/>
                          <a:cs typeface="+mn-cs"/>
                        </a:rPr>
                        <a:t>观察火焰</a:t>
                      </a:r>
                    </a:p>
                    <a:p>
                      <a:pPr>
                        <a:lnSpc>
                          <a:spcPts val="2700"/>
                        </a:lnSpc>
                      </a:pPr>
                      <a:r>
                        <a:rPr lang="zh-CN" altLang="en-US" sz="2000" b="1" kern="1200" dirty="0" smtClean="0">
                          <a:solidFill>
                            <a:schemeClr val="tx1"/>
                          </a:solidFill>
                          <a:effectLst/>
                          <a:latin typeface="宋体" pitchFamily="2" charset="-122"/>
                          <a:ea typeface="宋体" pitchFamily="2" charset="-122"/>
                          <a:cs typeface="+mn-cs"/>
                        </a:rPr>
                        <a:t>（</a:t>
                      </a:r>
                      <a:r>
                        <a:rPr lang="en-US" altLang="zh-CN" sz="2000" b="1" kern="1200" dirty="0" smtClean="0">
                          <a:solidFill>
                            <a:schemeClr val="tx1"/>
                          </a:solidFill>
                          <a:effectLst/>
                          <a:latin typeface="宋体" pitchFamily="2" charset="-122"/>
                          <a:ea typeface="宋体" pitchFamily="2" charset="-122"/>
                          <a:cs typeface="+mn-cs"/>
                        </a:rPr>
                        <a:t>2</a:t>
                      </a:r>
                      <a:r>
                        <a:rPr lang="zh-CN" altLang="en-US" sz="2000" b="1" kern="1200" dirty="0" smtClean="0">
                          <a:solidFill>
                            <a:schemeClr val="tx1"/>
                          </a:solidFill>
                          <a:effectLst/>
                          <a:latin typeface="宋体" pitchFamily="2" charset="-122"/>
                          <a:ea typeface="宋体" pitchFamily="2" charset="-122"/>
                          <a:cs typeface="+mn-cs"/>
                        </a:rPr>
                        <a:t>）</a:t>
                      </a:r>
                      <a:r>
                        <a:rPr lang="zh-CN" altLang="zh-CN" sz="2000" b="1" kern="1200" dirty="0" smtClean="0">
                          <a:solidFill>
                            <a:schemeClr val="tx1"/>
                          </a:solidFill>
                          <a:effectLst/>
                          <a:latin typeface="宋体" pitchFamily="2" charset="-122"/>
                          <a:ea typeface="宋体" pitchFamily="2" charset="-122"/>
                          <a:cs typeface="+mn-cs"/>
                        </a:rPr>
                        <a:t>取一根火柴</a:t>
                      </a:r>
                      <a:r>
                        <a:rPr lang="zh-CN" altLang="en-US" sz="2000" b="1" kern="1200" dirty="0" smtClean="0">
                          <a:solidFill>
                            <a:schemeClr val="tx1"/>
                          </a:solidFill>
                          <a:effectLst/>
                          <a:latin typeface="宋体" pitchFamily="2" charset="-122"/>
                          <a:ea typeface="宋体" pitchFamily="2" charset="-122"/>
                          <a:cs typeface="+mn-cs"/>
                        </a:rPr>
                        <a:t>，</a:t>
                      </a:r>
                      <a:r>
                        <a:rPr lang="zh-CN" altLang="zh-CN" sz="2000" b="1" kern="1200" dirty="0" smtClean="0">
                          <a:solidFill>
                            <a:schemeClr val="tx1"/>
                          </a:solidFill>
                          <a:effectLst/>
                          <a:latin typeface="宋体" pitchFamily="2" charset="-122"/>
                          <a:ea typeface="宋体" pitchFamily="2" charset="-122"/>
                          <a:cs typeface="+mn-cs"/>
                        </a:rPr>
                        <a:t>迅速平放在</a:t>
                      </a:r>
                      <a:endParaRPr lang="en-US" altLang="zh-CN" sz="2000" b="1" kern="1200" dirty="0" smtClean="0">
                        <a:solidFill>
                          <a:schemeClr val="tx1"/>
                        </a:solidFill>
                        <a:effectLst/>
                        <a:latin typeface="宋体" pitchFamily="2" charset="-122"/>
                        <a:ea typeface="宋体" pitchFamily="2" charset="-122"/>
                        <a:cs typeface="+mn-cs"/>
                      </a:endParaRPr>
                    </a:p>
                    <a:p>
                      <a:pPr>
                        <a:lnSpc>
                          <a:spcPts val="2700"/>
                        </a:lnSpc>
                      </a:pPr>
                      <a:r>
                        <a:rPr lang="en-US" altLang="zh-CN" sz="2000" b="1" kern="1200" dirty="0" smtClean="0">
                          <a:solidFill>
                            <a:schemeClr val="tx1"/>
                          </a:solidFill>
                          <a:effectLst/>
                          <a:latin typeface="宋体" pitchFamily="2" charset="-122"/>
                          <a:ea typeface="宋体" pitchFamily="2" charset="-122"/>
                          <a:cs typeface="+mn-cs"/>
                        </a:rPr>
                        <a:t>     </a:t>
                      </a:r>
                      <a:r>
                        <a:rPr lang="zh-CN" altLang="zh-CN" sz="2000" b="1" kern="1200" dirty="0" smtClean="0">
                          <a:solidFill>
                            <a:schemeClr val="tx1"/>
                          </a:solidFill>
                          <a:effectLst/>
                          <a:latin typeface="宋体" pitchFamily="2" charset="-122"/>
                          <a:ea typeface="宋体" pitchFamily="2" charset="-122"/>
                          <a:cs typeface="+mn-cs"/>
                        </a:rPr>
                        <a:t>火焰中</a:t>
                      </a:r>
                      <a:r>
                        <a:rPr lang="en-US" altLang="zh-CN" sz="2000" b="1" kern="1200" dirty="0" smtClean="0">
                          <a:solidFill>
                            <a:schemeClr val="tx1"/>
                          </a:solidFill>
                          <a:effectLst/>
                          <a:latin typeface="宋体" pitchFamily="2" charset="-122"/>
                          <a:ea typeface="宋体" pitchFamily="2" charset="-122"/>
                          <a:cs typeface="+mn-cs"/>
                        </a:rPr>
                        <a:t>1 s,</a:t>
                      </a:r>
                      <a:r>
                        <a:rPr lang="zh-CN" altLang="zh-CN" sz="2000" b="1" kern="1200" dirty="0" smtClean="0">
                          <a:solidFill>
                            <a:schemeClr val="tx1"/>
                          </a:solidFill>
                          <a:effectLst/>
                          <a:latin typeface="宋体" pitchFamily="2" charset="-122"/>
                          <a:ea typeface="宋体" pitchFamily="2" charset="-122"/>
                          <a:cs typeface="+mn-cs"/>
                        </a:rPr>
                        <a:t>取出</a:t>
                      </a:r>
                      <a:endParaRPr lang="en-US" altLang="zh-CN" sz="2000" b="1" kern="1200" dirty="0" smtClean="0">
                        <a:solidFill>
                          <a:schemeClr val="tx1"/>
                        </a:solidFill>
                        <a:effectLst/>
                        <a:latin typeface="宋体" pitchFamily="2" charset="-122"/>
                        <a:ea typeface="宋体" pitchFamily="2" charset="-122"/>
                        <a:cs typeface="+mn-cs"/>
                      </a:endParaRPr>
                    </a:p>
                    <a:p>
                      <a:pPr>
                        <a:lnSpc>
                          <a:spcPts val="2700"/>
                        </a:lnSpc>
                      </a:pPr>
                      <a:r>
                        <a:rPr lang="zh-CN" altLang="en-US" sz="2000" b="1" kern="1200" dirty="0" smtClean="0">
                          <a:solidFill>
                            <a:schemeClr val="tx1"/>
                          </a:solidFill>
                          <a:effectLst/>
                          <a:latin typeface="宋体" pitchFamily="2" charset="-122"/>
                          <a:ea typeface="宋体" pitchFamily="2" charset="-122"/>
                          <a:cs typeface="+mn-cs"/>
                        </a:rPr>
                        <a:t>（</a:t>
                      </a:r>
                      <a:r>
                        <a:rPr lang="en-US" altLang="zh-CN" sz="2000" b="1" kern="1200" dirty="0" smtClean="0">
                          <a:solidFill>
                            <a:schemeClr val="tx1"/>
                          </a:solidFill>
                          <a:effectLst/>
                          <a:latin typeface="宋体" pitchFamily="2" charset="-122"/>
                          <a:ea typeface="宋体" pitchFamily="2" charset="-122"/>
                          <a:cs typeface="+mn-cs"/>
                        </a:rPr>
                        <a:t>3</a:t>
                      </a:r>
                      <a:r>
                        <a:rPr lang="zh-CN" altLang="en-US" sz="2000" b="1" kern="1200" dirty="0" smtClean="0">
                          <a:solidFill>
                            <a:schemeClr val="tx1"/>
                          </a:solidFill>
                          <a:effectLst/>
                          <a:latin typeface="宋体" pitchFamily="2" charset="-122"/>
                          <a:ea typeface="宋体" pitchFamily="2" charset="-122"/>
                          <a:cs typeface="+mn-cs"/>
                        </a:rPr>
                        <a:t>）</a:t>
                      </a:r>
                      <a:r>
                        <a:rPr lang="zh-CN" altLang="zh-CN" sz="2000" b="1" kern="1200" dirty="0" smtClean="0">
                          <a:solidFill>
                            <a:schemeClr val="tx1"/>
                          </a:solidFill>
                          <a:effectLst/>
                          <a:latin typeface="宋体" pitchFamily="2" charset="-122"/>
                          <a:ea typeface="宋体" pitchFamily="2" charset="-122"/>
                          <a:cs typeface="+mn-cs"/>
                        </a:rPr>
                        <a:t>用一干燥烧杯</a:t>
                      </a:r>
                      <a:r>
                        <a:rPr lang="zh-CN" altLang="en-US" sz="2000" b="1" kern="1200" dirty="0" smtClean="0">
                          <a:solidFill>
                            <a:schemeClr val="tx1"/>
                          </a:solidFill>
                          <a:effectLst/>
                          <a:latin typeface="宋体" pitchFamily="2" charset="-122"/>
                          <a:ea typeface="宋体" pitchFamily="2" charset="-122"/>
                          <a:cs typeface="+mn-cs"/>
                        </a:rPr>
                        <a:t>，</a:t>
                      </a:r>
                      <a:r>
                        <a:rPr lang="zh-CN" altLang="zh-CN" sz="2000" b="1" kern="1200" dirty="0" smtClean="0">
                          <a:solidFill>
                            <a:schemeClr val="tx1"/>
                          </a:solidFill>
                          <a:effectLst/>
                          <a:latin typeface="宋体" pitchFamily="2" charset="-122"/>
                          <a:ea typeface="宋体" pitchFamily="2" charset="-122"/>
                          <a:cs typeface="+mn-cs"/>
                        </a:rPr>
                        <a:t>罩在火焰</a:t>
                      </a:r>
                      <a:endParaRPr lang="en-US" altLang="zh-CN" sz="2000" b="1" kern="1200" dirty="0" smtClean="0">
                        <a:solidFill>
                          <a:schemeClr val="tx1"/>
                        </a:solidFill>
                        <a:effectLst/>
                        <a:latin typeface="宋体" pitchFamily="2" charset="-122"/>
                        <a:ea typeface="宋体" pitchFamily="2" charset="-122"/>
                        <a:cs typeface="+mn-cs"/>
                      </a:endParaRPr>
                    </a:p>
                    <a:p>
                      <a:pPr>
                        <a:lnSpc>
                          <a:spcPts val="2700"/>
                        </a:lnSpc>
                      </a:pPr>
                      <a:r>
                        <a:rPr lang="en-US" altLang="zh-CN" sz="2000" b="1" kern="1200" dirty="0" smtClean="0">
                          <a:solidFill>
                            <a:schemeClr val="tx1"/>
                          </a:solidFill>
                          <a:effectLst/>
                          <a:latin typeface="宋体" pitchFamily="2" charset="-122"/>
                          <a:ea typeface="宋体" pitchFamily="2" charset="-122"/>
                          <a:cs typeface="+mn-cs"/>
                        </a:rPr>
                        <a:t>     </a:t>
                      </a:r>
                      <a:r>
                        <a:rPr lang="zh-CN" altLang="zh-CN" sz="2000" b="1" kern="1200" dirty="0" smtClean="0">
                          <a:solidFill>
                            <a:schemeClr val="tx1"/>
                          </a:solidFill>
                          <a:effectLst/>
                          <a:latin typeface="宋体" pitchFamily="2" charset="-122"/>
                          <a:ea typeface="宋体" pitchFamily="2" charset="-122"/>
                          <a:cs typeface="+mn-cs"/>
                        </a:rPr>
                        <a:t>上方</a:t>
                      </a:r>
                      <a:r>
                        <a:rPr lang="zh-CN" altLang="en-US" sz="2000" b="1" kern="1200" dirty="0" smtClean="0">
                          <a:solidFill>
                            <a:schemeClr val="tx1"/>
                          </a:solidFill>
                          <a:effectLst/>
                          <a:latin typeface="宋体" pitchFamily="2" charset="-122"/>
                          <a:ea typeface="宋体" pitchFamily="2" charset="-122"/>
                          <a:cs typeface="+mn-cs"/>
                        </a:rPr>
                        <a:t>，</a:t>
                      </a:r>
                      <a:r>
                        <a:rPr lang="zh-CN" altLang="zh-CN" sz="2000" b="1" kern="1200" dirty="0" smtClean="0">
                          <a:solidFill>
                            <a:schemeClr val="tx1"/>
                          </a:solidFill>
                          <a:effectLst/>
                          <a:latin typeface="宋体" pitchFamily="2" charset="-122"/>
                          <a:ea typeface="宋体" pitchFamily="2" charset="-122"/>
                          <a:cs typeface="+mn-cs"/>
                        </a:rPr>
                        <a:t>片刻取下</a:t>
                      </a:r>
                      <a:r>
                        <a:rPr lang="zh-CN" altLang="en-US" sz="2000" b="1" kern="1200" dirty="0" smtClean="0">
                          <a:solidFill>
                            <a:schemeClr val="tx1"/>
                          </a:solidFill>
                          <a:effectLst/>
                          <a:latin typeface="宋体" pitchFamily="2" charset="-122"/>
                          <a:ea typeface="宋体" pitchFamily="2" charset="-122"/>
                          <a:cs typeface="+mn-cs"/>
                        </a:rPr>
                        <a:t>，</a:t>
                      </a:r>
                      <a:r>
                        <a:rPr lang="zh-CN" altLang="zh-CN" sz="2000" b="1" kern="1200" dirty="0" smtClean="0">
                          <a:solidFill>
                            <a:schemeClr val="tx1"/>
                          </a:solidFill>
                          <a:effectLst/>
                          <a:latin typeface="宋体" pitchFamily="2" charset="-122"/>
                          <a:ea typeface="宋体" pitchFamily="2" charset="-122"/>
                          <a:cs typeface="+mn-cs"/>
                        </a:rPr>
                        <a:t>迅速翻转</a:t>
                      </a:r>
                      <a:r>
                        <a:rPr lang="zh-CN" altLang="en-US" sz="2000" b="1" kern="1200" dirty="0" smtClean="0">
                          <a:solidFill>
                            <a:schemeClr val="tx1"/>
                          </a:solidFill>
                          <a:effectLst/>
                          <a:latin typeface="宋体" pitchFamily="2" charset="-122"/>
                          <a:ea typeface="宋体" pitchFamily="2" charset="-122"/>
                          <a:cs typeface="+mn-cs"/>
                        </a:rPr>
                        <a:t>，</a:t>
                      </a:r>
                      <a:r>
                        <a:rPr lang="zh-CN" altLang="zh-CN" sz="2000" b="1" kern="1200" dirty="0" smtClean="0">
                          <a:solidFill>
                            <a:schemeClr val="tx1"/>
                          </a:solidFill>
                          <a:effectLst/>
                          <a:latin typeface="宋体" pitchFamily="2" charset="-122"/>
                          <a:ea typeface="宋体" pitchFamily="2" charset="-122"/>
                          <a:cs typeface="+mn-cs"/>
                        </a:rPr>
                        <a:t>向烧</a:t>
                      </a:r>
                      <a:endParaRPr lang="en-US" altLang="zh-CN" sz="2000" b="1" kern="1200" dirty="0" smtClean="0">
                        <a:solidFill>
                          <a:schemeClr val="tx1"/>
                        </a:solidFill>
                        <a:effectLst/>
                        <a:latin typeface="宋体" pitchFamily="2" charset="-122"/>
                        <a:ea typeface="宋体" pitchFamily="2" charset="-122"/>
                        <a:cs typeface="+mn-cs"/>
                      </a:endParaRPr>
                    </a:p>
                    <a:p>
                      <a:pPr>
                        <a:lnSpc>
                          <a:spcPts val="2700"/>
                        </a:lnSpc>
                      </a:pPr>
                      <a:r>
                        <a:rPr lang="en-US" altLang="zh-CN" sz="2000" b="1" kern="1200" dirty="0" smtClean="0">
                          <a:solidFill>
                            <a:schemeClr val="tx1"/>
                          </a:solidFill>
                          <a:effectLst/>
                          <a:latin typeface="宋体" pitchFamily="2" charset="-122"/>
                          <a:ea typeface="宋体" pitchFamily="2" charset="-122"/>
                          <a:cs typeface="+mn-cs"/>
                        </a:rPr>
                        <a:t>     </a:t>
                      </a:r>
                      <a:r>
                        <a:rPr lang="zh-CN" altLang="zh-CN" sz="2000" b="1" kern="1200" dirty="0" smtClean="0">
                          <a:solidFill>
                            <a:schemeClr val="tx1"/>
                          </a:solidFill>
                          <a:effectLst/>
                          <a:latin typeface="宋体" pitchFamily="2" charset="-122"/>
                          <a:ea typeface="宋体" pitchFamily="2" charset="-122"/>
                          <a:cs typeface="+mn-cs"/>
                        </a:rPr>
                        <a:t>杯内倒入少量石灰水</a:t>
                      </a:r>
                      <a:r>
                        <a:rPr lang="zh-CN" altLang="en-US" sz="2000" b="1" kern="1200" dirty="0" smtClean="0">
                          <a:solidFill>
                            <a:schemeClr val="tx1"/>
                          </a:solidFill>
                          <a:effectLst/>
                          <a:latin typeface="宋体" pitchFamily="2" charset="-122"/>
                          <a:ea typeface="宋体" pitchFamily="2" charset="-122"/>
                          <a:cs typeface="+mn-cs"/>
                        </a:rPr>
                        <a:t>，</a:t>
                      </a:r>
                      <a:r>
                        <a:rPr lang="zh-CN" altLang="zh-CN" sz="2000" b="1" kern="1200" dirty="0" smtClean="0">
                          <a:solidFill>
                            <a:schemeClr val="tx1"/>
                          </a:solidFill>
                          <a:effectLst/>
                          <a:latin typeface="宋体" pitchFamily="2" charset="-122"/>
                          <a:ea typeface="宋体" pitchFamily="2" charset="-122"/>
                          <a:cs typeface="+mn-cs"/>
                        </a:rPr>
                        <a:t>振荡</a:t>
                      </a:r>
                    </a:p>
                  </a:txBody>
                  <a:tcPr marL="0" marR="0" marT="0" marB="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ts val="2700"/>
                        </a:lnSpc>
                        <a:spcAft>
                          <a:spcPts val="0"/>
                        </a:spcAft>
                      </a:pPr>
                      <a:r>
                        <a:rPr lang="zh-CN" altLang="en-US" sz="2000" b="1" dirty="0" smtClean="0">
                          <a:solidFill>
                            <a:srgbClr val="000000"/>
                          </a:solidFill>
                          <a:effectLst/>
                          <a:latin typeface="宋体" pitchFamily="2" charset="-122"/>
                          <a:ea typeface="宋体" pitchFamily="2" charset="-122"/>
                          <a:cs typeface="Times New Roman"/>
                        </a:rPr>
                        <a:t>（</a:t>
                      </a:r>
                      <a:r>
                        <a:rPr lang="en-US" altLang="zh-CN" sz="2000" b="1" dirty="0" smtClean="0">
                          <a:solidFill>
                            <a:srgbClr val="000000"/>
                          </a:solidFill>
                          <a:effectLst/>
                          <a:latin typeface="宋体" pitchFamily="2" charset="-122"/>
                          <a:ea typeface="宋体" pitchFamily="2" charset="-122"/>
                          <a:cs typeface="Times New Roman"/>
                        </a:rPr>
                        <a:t>1</a:t>
                      </a:r>
                      <a:r>
                        <a:rPr lang="zh-CN" altLang="en-US" sz="2000" b="1" dirty="0" smtClean="0">
                          <a:solidFill>
                            <a:srgbClr val="000000"/>
                          </a:solidFill>
                          <a:effectLst/>
                          <a:latin typeface="宋体" pitchFamily="2" charset="-122"/>
                          <a:ea typeface="宋体" pitchFamily="2" charset="-122"/>
                          <a:cs typeface="Times New Roman"/>
                        </a:rPr>
                        <a:t>）</a:t>
                      </a:r>
                      <a:r>
                        <a:rPr lang="zh-CN" sz="2000" b="1" dirty="0" smtClean="0">
                          <a:solidFill>
                            <a:srgbClr val="000000"/>
                          </a:solidFill>
                          <a:effectLst/>
                          <a:latin typeface="宋体" pitchFamily="2" charset="-122"/>
                          <a:ea typeface="宋体" pitchFamily="2" charset="-122"/>
                          <a:cs typeface="Times New Roman"/>
                        </a:rPr>
                        <a:t>火焰分</a:t>
                      </a:r>
                      <a:r>
                        <a:rPr lang="zh-CN" sz="2000" b="1" u="sng" dirty="0">
                          <a:solidFill>
                            <a:srgbClr val="000000"/>
                          </a:solidFill>
                          <a:effectLst/>
                          <a:uFill>
                            <a:solidFill>
                              <a:srgbClr val="000000"/>
                            </a:solidFill>
                          </a:uFill>
                          <a:latin typeface="宋体" pitchFamily="2" charset="-122"/>
                          <a:ea typeface="宋体" pitchFamily="2" charset="-122"/>
                          <a:cs typeface="Times New Roman"/>
                        </a:rPr>
                        <a:t>　　</a:t>
                      </a:r>
                      <a:r>
                        <a:rPr lang="en-US" altLang="zh-CN" sz="2000" b="1" u="sng" dirty="0" smtClean="0">
                          <a:solidFill>
                            <a:srgbClr val="000000"/>
                          </a:solidFill>
                          <a:effectLst/>
                          <a:uFill>
                            <a:solidFill>
                              <a:srgbClr val="000000"/>
                            </a:solidFill>
                          </a:uFill>
                          <a:latin typeface="宋体" pitchFamily="2" charset="-122"/>
                          <a:ea typeface="宋体" pitchFamily="2" charset="-122"/>
                          <a:cs typeface="Times New Roman"/>
                        </a:rPr>
                        <a:t>  </a:t>
                      </a:r>
                      <a:r>
                        <a:rPr lang="zh-CN" sz="2000" b="1" dirty="0" smtClean="0">
                          <a:solidFill>
                            <a:srgbClr val="000000"/>
                          </a:solidFill>
                          <a:effectLst/>
                          <a:latin typeface="宋体" pitchFamily="2" charset="-122"/>
                          <a:ea typeface="宋体" pitchFamily="2" charset="-122"/>
                          <a:cs typeface="Times New Roman"/>
                        </a:rPr>
                        <a:t>层</a:t>
                      </a:r>
                      <a:r>
                        <a:rPr lang="en-US" sz="2000" b="1" dirty="0">
                          <a:solidFill>
                            <a:srgbClr val="000000"/>
                          </a:solidFill>
                          <a:effectLst/>
                          <a:latin typeface="宋体" pitchFamily="2" charset="-122"/>
                          <a:ea typeface="宋体" pitchFamily="2" charset="-122"/>
                          <a:cs typeface="Times New Roman"/>
                        </a:rPr>
                        <a:t>,</a:t>
                      </a:r>
                      <a:r>
                        <a:rPr lang="zh-CN" sz="2000" b="1" dirty="0">
                          <a:solidFill>
                            <a:srgbClr val="000000"/>
                          </a:solidFill>
                          <a:effectLst/>
                          <a:latin typeface="宋体" pitchFamily="2" charset="-122"/>
                          <a:ea typeface="宋体" pitchFamily="2" charset="-122"/>
                          <a:cs typeface="Times New Roman"/>
                        </a:rPr>
                        <a:t>外焰最</a:t>
                      </a:r>
                      <a:r>
                        <a:rPr lang="zh-CN" sz="2000" b="1" dirty="0" smtClean="0">
                          <a:solidFill>
                            <a:srgbClr val="000000"/>
                          </a:solidFill>
                          <a:effectLst/>
                          <a:latin typeface="宋体" pitchFamily="2" charset="-122"/>
                          <a:ea typeface="宋体" pitchFamily="2" charset="-122"/>
                          <a:cs typeface="Times New Roman"/>
                        </a:rPr>
                        <a:t>亮</a:t>
                      </a:r>
                      <a:r>
                        <a:rPr lang="zh-CN" altLang="en-US" sz="2000" b="1" dirty="0" smtClean="0">
                          <a:solidFill>
                            <a:srgbClr val="000000"/>
                          </a:solidFill>
                          <a:effectLst/>
                          <a:latin typeface="宋体" pitchFamily="2" charset="-122"/>
                          <a:ea typeface="宋体" pitchFamily="2" charset="-122"/>
                          <a:cs typeface="Times New Roman"/>
                        </a:rPr>
                        <a:t>，</a:t>
                      </a:r>
                      <a:r>
                        <a:rPr lang="zh-CN" sz="2000" b="1" dirty="0" smtClean="0">
                          <a:solidFill>
                            <a:srgbClr val="000000"/>
                          </a:solidFill>
                          <a:effectLst/>
                          <a:latin typeface="宋体" pitchFamily="2" charset="-122"/>
                          <a:ea typeface="宋体" pitchFamily="2" charset="-122"/>
                          <a:cs typeface="Times New Roman"/>
                        </a:rPr>
                        <a:t>焰心</a:t>
                      </a:r>
                      <a:r>
                        <a:rPr lang="zh-CN" sz="2000" b="1" dirty="0">
                          <a:solidFill>
                            <a:srgbClr val="000000"/>
                          </a:solidFill>
                          <a:effectLst/>
                          <a:latin typeface="宋体" pitchFamily="2" charset="-122"/>
                          <a:ea typeface="宋体" pitchFamily="2" charset="-122"/>
                          <a:cs typeface="Times New Roman"/>
                        </a:rPr>
                        <a:t>最暗</a:t>
                      </a:r>
                      <a:r>
                        <a:rPr lang="en-US" sz="2000" b="1" dirty="0">
                          <a:solidFill>
                            <a:srgbClr val="000000"/>
                          </a:solidFill>
                          <a:effectLst/>
                          <a:latin typeface="宋体" pitchFamily="2" charset="-122"/>
                          <a:ea typeface="宋体" pitchFamily="2" charset="-122"/>
                          <a:cs typeface="Times New Roman"/>
                        </a:rPr>
                        <a:t> </a:t>
                      </a:r>
                      <a:endParaRPr lang="zh-CN" sz="2000" b="1" dirty="0">
                        <a:solidFill>
                          <a:srgbClr val="000000"/>
                        </a:solidFill>
                        <a:effectLst/>
                        <a:latin typeface="宋体" pitchFamily="2" charset="-122"/>
                        <a:ea typeface="宋体" pitchFamily="2" charset="-122"/>
                        <a:cs typeface="Times New Roman"/>
                      </a:endParaRPr>
                    </a:p>
                    <a:p>
                      <a:pPr>
                        <a:lnSpc>
                          <a:spcPts val="2700"/>
                        </a:lnSpc>
                        <a:spcAft>
                          <a:spcPts val="0"/>
                        </a:spcAft>
                      </a:pPr>
                      <a:r>
                        <a:rPr lang="zh-CN" altLang="en-US" sz="2000" b="1" dirty="0" smtClean="0">
                          <a:solidFill>
                            <a:srgbClr val="000000"/>
                          </a:solidFill>
                          <a:effectLst/>
                          <a:latin typeface="宋体" pitchFamily="2" charset="-122"/>
                          <a:ea typeface="宋体" pitchFamily="2" charset="-122"/>
                          <a:cs typeface="Times New Roman"/>
                        </a:rPr>
                        <a:t>（</a:t>
                      </a:r>
                      <a:r>
                        <a:rPr lang="en-US" altLang="zh-CN" sz="2000" b="1" dirty="0" smtClean="0">
                          <a:solidFill>
                            <a:srgbClr val="000000"/>
                          </a:solidFill>
                          <a:effectLst/>
                          <a:latin typeface="宋体" pitchFamily="2" charset="-122"/>
                          <a:ea typeface="宋体" pitchFamily="2" charset="-122"/>
                          <a:cs typeface="Times New Roman"/>
                        </a:rPr>
                        <a:t>2</a:t>
                      </a:r>
                      <a:r>
                        <a:rPr lang="zh-CN" altLang="en-US" sz="2000" b="1" dirty="0" smtClean="0">
                          <a:solidFill>
                            <a:srgbClr val="000000"/>
                          </a:solidFill>
                          <a:effectLst/>
                          <a:latin typeface="宋体" pitchFamily="2" charset="-122"/>
                          <a:ea typeface="宋体" pitchFamily="2" charset="-122"/>
                          <a:cs typeface="Times New Roman"/>
                        </a:rPr>
                        <a:t>）</a:t>
                      </a:r>
                      <a:r>
                        <a:rPr lang="zh-CN" sz="2000" b="1" dirty="0" smtClean="0">
                          <a:solidFill>
                            <a:srgbClr val="000000"/>
                          </a:solidFill>
                          <a:effectLst/>
                          <a:latin typeface="宋体" pitchFamily="2" charset="-122"/>
                          <a:ea typeface="宋体" pitchFamily="2" charset="-122"/>
                          <a:cs typeface="Times New Roman"/>
                        </a:rPr>
                        <a:t>火柴</a:t>
                      </a:r>
                      <a:r>
                        <a:rPr lang="zh-CN" sz="2000" b="1" dirty="0">
                          <a:solidFill>
                            <a:srgbClr val="000000"/>
                          </a:solidFill>
                          <a:effectLst/>
                          <a:latin typeface="宋体" pitchFamily="2" charset="-122"/>
                          <a:ea typeface="宋体" pitchFamily="2" charset="-122"/>
                          <a:cs typeface="Times New Roman"/>
                        </a:rPr>
                        <a:t>在外焰部分被烧得最</a:t>
                      </a:r>
                      <a:r>
                        <a:rPr lang="zh-CN" sz="2000" b="1" dirty="0" smtClean="0">
                          <a:solidFill>
                            <a:srgbClr val="000000"/>
                          </a:solidFill>
                          <a:effectLst/>
                          <a:latin typeface="宋体" pitchFamily="2" charset="-122"/>
                          <a:ea typeface="宋体" pitchFamily="2" charset="-122"/>
                          <a:cs typeface="Times New Roman"/>
                        </a:rPr>
                        <a:t>黑</a:t>
                      </a:r>
                      <a:r>
                        <a:rPr lang="zh-CN" altLang="en-US" sz="2000" b="1" dirty="0" smtClean="0">
                          <a:solidFill>
                            <a:srgbClr val="000000"/>
                          </a:solidFill>
                          <a:effectLst/>
                          <a:latin typeface="宋体" pitchFamily="2" charset="-122"/>
                          <a:ea typeface="宋体" pitchFamily="2" charset="-122"/>
                          <a:cs typeface="Times New Roman"/>
                        </a:rPr>
                        <a:t>，</a:t>
                      </a:r>
                      <a:r>
                        <a:rPr lang="zh-CN" sz="2000" b="1" dirty="0" smtClean="0">
                          <a:solidFill>
                            <a:srgbClr val="000000"/>
                          </a:solidFill>
                          <a:effectLst/>
                          <a:latin typeface="宋体" pitchFamily="2" charset="-122"/>
                          <a:ea typeface="宋体" pitchFamily="2" charset="-122"/>
                          <a:cs typeface="Times New Roman"/>
                        </a:rPr>
                        <a:t>焰心</a:t>
                      </a:r>
                      <a:r>
                        <a:rPr lang="zh-CN" sz="2000" b="1" dirty="0">
                          <a:solidFill>
                            <a:srgbClr val="000000"/>
                          </a:solidFill>
                          <a:effectLst/>
                          <a:latin typeface="宋体" pitchFamily="2" charset="-122"/>
                          <a:ea typeface="宋体" pitchFamily="2" charset="-122"/>
                          <a:cs typeface="Times New Roman"/>
                        </a:rPr>
                        <a:t>部分几乎不变</a:t>
                      </a:r>
                    </a:p>
                    <a:p>
                      <a:pPr>
                        <a:lnSpc>
                          <a:spcPts val="2700"/>
                        </a:lnSpc>
                        <a:spcAft>
                          <a:spcPts val="0"/>
                        </a:spcAft>
                      </a:pPr>
                      <a:r>
                        <a:rPr lang="zh-CN" altLang="en-US" sz="2000" b="1" dirty="0" smtClean="0">
                          <a:solidFill>
                            <a:srgbClr val="000000"/>
                          </a:solidFill>
                          <a:effectLst/>
                          <a:latin typeface="宋体" pitchFamily="2" charset="-122"/>
                          <a:ea typeface="宋体" pitchFamily="2" charset="-122"/>
                          <a:cs typeface="Times New Roman"/>
                        </a:rPr>
                        <a:t>（</a:t>
                      </a:r>
                      <a:r>
                        <a:rPr lang="en-US" altLang="zh-CN" sz="2000" b="1" dirty="0" smtClean="0">
                          <a:solidFill>
                            <a:srgbClr val="000000"/>
                          </a:solidFill>
                          <a:effectLst/>
                          <a:latin typeface="宋体" pitchFamily="2" charset="-122"/>
                          <a:ea typeface="宋体" pitchFamily="2" charset="-122"/>
                          <a:cs typeface="Times New Roman"/>
                        </a:rPr>
                        <a:t>3</a:t>
                      </a:r>
                      <a:r>
                        <a:rPr lang="zh-CN" altLang="en-US" sz="2000" b="1" dirty="0" smtClean="0">
                          <a:solidFill>
                            <a:srgbClr val="000000"/>
                          </a:solidFill>
                          <a:effectLst/>
                          <a:latin typeface="宋体" pitchFamily="2" charset="-122"/>
                          <a:ea typeface="宋体" pitchFamily="2" charset="-122"/>
                          <a:cs typeface="Times New Roman"/>
                        </a:rPr>
                        <a:t>）</a:t>
                      </a:r>
                      <a:r>
                        <a:rPr lang="zh-CN" sz="2000" b="1" dirty="0" smtClean="0">
                          <a:solidFill>
                            <a:srgbClr val="000000"/>
                          </a:solidFill>
                          <a:effectLst/>
                          <a:latin typeface="宋体" pitchFamily="2" charset="-122"/>
                          <a:ea typeface="宋体" pitchFamily="2" charset="-122"/>
                          <a:cs typeface="Times New Roman"/>
                        </a:rPr>
                        <a:t>烧杯内壁</a:t>
                      </a:r>
                      <a:r>
                        <a:rPr lang="en-US" altLang="zh-CN" sz="2000" b="1" dirty="0" smtClean="0">
                          <a:solidFill>
                            <a:srgbClr val="000000"/>
                          </a:solidFill>
                          <a:effectLst/>
                          <a:latin typeface="宋体" pitchFamily="2" charset="-122"/>
                          <a:ea typeface="宋体" pitchFamily="2" charset="-122"/>
                          <a:cs typeface="Times New Roman"/>
                        </a:rPr>
                        <a:t>_______</a:t>
                      </a:r>
                    </a:p>
                    <a:p>
                      <a:pPr>
                        <a:lnSpc>
                          <a:spcPts val="2700"/>
                        </a:lnSpc>
                        <a:spcAft>
                          <a:spcPts val="0"/>
                        </a:spcAft>
                      </a:pPr>
                      <a:r>
                        <a:rPr lang="zh-CN" sz="2000" b="1" u="sng" dirty="0">
                          <a:solidFill>
                            <a:srgbClr val="000000"/>
                          </a:solidFill>
                          <a:effectLst/>
                          <a:uFill>
                            <a:solidFill>
                              <a:srgbClr val="000000"/>
                            </a:solidFill>
                          </a:uFill>
                          <a:latin typeface="宋体" pitchFamily="2" charset="-122"/>
                          <a:ea typeface="宋体" pitchFamily="2" charset="-122"/>
                          <a:cs typeface="Times New Roman"/>
                        </a:rPr>
                        <a:t>　</a:t>
                      </a:r>
                      <a:r>
                        <a:rPr lang="en-US" altLang="zh-CN" sz="2000" b="1" u="sng" dirty="0" smtClean="0">
                          <a:solidFill>
                            <a:srgbClr val="000000"/>
                          </a:solidFill>
                          <a:effectLst/>
                          <a:uFill>
                            <a:solidFill>
                              <a:srgbClr val="000000"/>
                            </a:solidFill>
                          </a:uFill>
                          <a:latin typeface="宋体" pitchFamily="2" charset="-122"/>
                          <a:ea typeface="宋体" pitchFamily="2" charset="-122"/>
                          <a:cs typeface="Times New Roman"/>
                        </a:rPr>
                        <a:t>      </a:t>
                      </a:r>
                      <a:r>
                        <a:rPr lang="en-US" sz="2000" b="1" dirty="0" smtClean="0">
                          <a:solidFill>
                            <a:srgbClr val="000000"/>
                          </a:solidFill>
                          <a:effectLst/>
                          <a:latin typeface="宋体" pitchFamily="2" charset="-122"/>
                          <a:ea typeface="宋体" pitchFamily="2" charset="-122"/>
                          <a:cs typeface="Times New Roman"/>
                        </a:rPr>
                        <a:t>,</a:t>
                      </a:r>
                      <a:r>
                        <a:rPr lang="zh-CN" sz="2000" b="1" dirty="0">
                          <a:solidFill>
                            <a:srgbClr val="000000"/>
                          </a:solidFill>
                          <a:effectLst/>
                          <a:latin typeface="宋体" pitchFamily="2" charset="-122"/>
                          <a:ea typeface="宋体" pitchFamily="2" charset="-122"/>
                          <a:cs typeface="Times New Roman"/>
                        </a:rPr>
                        <a:t>石灰水</a:t>
                      </a:r>
                      <a:r>
                        <a:rPr lang="zh-CN" sz="2000" b="1" dirty="0" smtClean="0">
                          <a:solidFill>
                            <a:srgbClr val="000000"/>
                          </a:solidFill>
                          <a:effectLst/>
                          <a:latin typeface="宋体" pitchFamily="2" charset="-122"/>
                          <a:ea typeface="宋体" pitchFamily="2" charset="-122"/>
                          <a:cs typeface="Times New Roman"/>
                        </a:rPr>
                        <a:t>变</a:t>
                      </a:r>
                      <a:endParaRPr lang="en-US" altLang="zh-CN" sz="2000" b="1" dirty="0" smtClean="0">
                        <a:solidFill>
                          <a:srgbClr val="000000"/>
                        </a:solidFill>
                        <a:effectLst/>
                        <a:latin typeface="宋体" pitchFamily="2" charset="-122"/>
                        <a:ea typeface="宋体" pitchFamily="2" charset="-122"/>
                        <a:cs typeface="Times New Roman"/>
                      </a:endParaRPr>
                    </a:p>
                    <a:p>
                      <a:pPr>
                        <a:lnSpc>
                          <a:spcPts val="2700"/>
                        </a:lnSpc>
                        <a:spcAft>
                          <a:spcPts val="0"/>
                        </a:spcAft>
                      </a:pPr>
                      <a:r>
                        <a:rPr lang="zh-CN" sz="2000" b="1" u="sng" dirty="0">
                          <a:solidFill>
                            <a:srgbClr val="000000"/>
                          </a:solidFill>
                          <a:effectLst/>
                          <a:uFill>
                            <a:solidFill>
                              <a:srgbClr val="000000"/>
                            </a:solidFill>
                          </a:uFill>
                          <a:latin typeface="宋体" pitchFamily="2" charset="-122"/>
                          <a:ea typeface="宋体" pitchFamily="2" charset="-122"/>
                          <a:cs typeface="Times New Roman"/>
                        </a:rPr>
                        <a:t>　　　</a:t>
                      </a:r>
                      <a:r>
                        <a:rPr lang="en-US" sz="2000" b="1" u="sng" dirty="0">
                          <a:solidFill>
                            <a:srgbClr val="000000"/>
                          </a:solidFill>
                          <a:effectLst/>
                          <a:uFill>
                            <a:solidFill>
                              <a:srgbClr val="000000"/>
                            </a:solidFill>
                          </a:uFill>
                          <a:latin typeface="宋体" pitchFamily="2" charset="-122"/>
                          <a:ea typeface="宋体" pitchFamily="2" charset="-122"/>
                          <a:cs typeface="Times New Roman"/>
                        </a:rPr>
                        <a:t> </a:t>
                      </a:r>
                      <a:endParaRPr lang="zh-CN" sz="2000" b="1" dirty="0">
                        <a:solidFill>
                          <a:srgbClr val="000000"/>
                        </a:solidFill>
                        <a:effectLst/>
                        <a:latin typeface="宋体" pitchFamily="2" charset="-122"/>
                        <a:ea typeface="宋体" pitchFamily="2" charset="-122"/>
                        <a:cs typeface="Times New Roman"/>
                      </a:endParaRPr>
                    </a:p>
                  </a:txBody>
                  <a:tcPr marL="38100" marR="381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ts val="2700"/>
                        </a:lnSpc>
                        <a:spcAft>
                          <a:spcPts val="0"/>
                        </a:spcAft>
                      </a:pPr>
                      <a:r>
                        <a:rPr lang="zh-CN" altLang="en-US" sz="2000" b="1" dirty="0" smtClean="0">
                          <a:solidFill>
                            <a:srgbClr val="000000"/>
                          </a:solidFill>
                          <a:effectLst/>
                          <a:latin typeface="宋体" pitchFamily="2" charset="-122"/>
                          <a:ea typeface="宋体" pitchFamily="2" charset="-122"/>
                          <a:cs typeface="Times New Roman"/>
                        </a:rPr>
                        <a:t>（</a:t>
                      </a:r>
                      <a:r>
                        <a:rPr lang="en-US" altLang="zh-CN" sz="2000" b="1" dirty="0" smtClean="0">
                          <a:solidFill>
                            <a:srgbClr val="000000"/>
                          </a:solidFill>
                          <a:effectLst/>
                          <a:latin typeface="宋体" pitchFamily="2" charset="-122"/>
                          <a:ea typeface="宋体" pitchFamily="2" charset="-122"/>
                          <a:cs typeface="Times New Roman"/>
                        </a:rPr>
                        <a:t>1</a:t>
                      </a:r>
                      <a:r>
                        <a:rPr lang="zh-CN" altLang="en-US" sz="2000" b="1" dirty="0" smtClean="0">
                          <a:solidFill>
                            <a:srgbClr val="000000"/>
                          </a:solidFill>
                          <a:effectLst/>
                          <a:latin typeface="宋体" pitchFamily="2" charset="-122"/>
                          <a:ea typeface="宋体" pitchFamily="2" charset="-122"/>
                          <a:cs typeface="Times New Roman"/>
                        </a:rPr>
                        <a:t>）</a:t>
                      </a:r>
                      <a:r>
                        <a:rPr lang="zh-CN" sz="2000" b="1" dirty="0" smtClean="0">
                          <a:solidFill>
                            <a:srgbClr val="000000"/>
                          </a:solidFill>
                          <a:effectLst/>
                          <a:latin typeface="宋体" pitchFamily="2" charset="-122"/>
                          <a:ea typeface="宋体" pitchFamily="2" charset="-122"/>
                          <a:cs typeface="Times New Roman"/>
                        </a:rPr>
                        <a:t>蜡烛</a:t>
                      </a:r>
                      <a:r>
                        <a:rPr lang="zh-CN" sz="2000" b="1" dirty="0">
                          <a:solidFill>
                            <a:srgbClr val="000000"/>
                          </a:solidFill>
                          <a:effectLst/>
                          <a:latin typeface="宋体" pitchFamily="2" charset="-122"/>
                          <a:ea typeface="宋体" pitchFamily="2" charset="-122"/>
                          <a:cs typeface="Times New Roman"/>
                        </a:rPr>
                        <a:t>可燃烧</a:t>
                      </a:r>
                    </a:p>
                    <a:p>
                      <a:pPr>
                        <a:lnSpc>
                          <a:spcPts val="2700"/>
                        </a:lnSpc>
                        <a:spcAft>
                          <a:spcPts val="0"/>
                        </a:spcAft>
                      </a:pPr>
                      <a:r>
                        <a:rPr lang="zh-CN" altLang="en-US" sz="2000" b="1" dirty="0" smtClean="0">
                          <a:solidFill>
                            <a:srgbClr val="000000"/>
                          </a:solidFill>
                          <a:effectLst/>
                          <a:latin typeface="宋体" pitchFamily="2" charset="-122"/>
                          <a:ea typeface="宋体" pitchFamily="2" charset="-122"/>
                          <a:cs typeface="Times New Roman"/>
                        </a:rPr>
                        <a:t>（</a:t>
                      </a:r>
                      <a:r>
                        <a:rPr lang="en-US" altLang="zh-CN" sz="2000" b="1" dirty="0" smtClean="0">
                          <a:solidFill>
                            <a:srgbClr val="000000"/>
                          </a:solidFill>
                          <a:effectLst/>
                          <a:latin typeface="宋体" pitchFamily="2" charset="-122"/>
                          <a:ea typeface="宋体" pitchFamily="2" charset="-122"/>
                          <a:cs typeface="Times New Roman"/>
                        </a:rPr>
                        <a:t>2</a:t>
                      </a:r>
                      <a:r>
                        <a:rPr lang="zh-CN" altLang="en-US" sz="2000" b="1" dirty="0" smtClean="0">
                          <a:solidFill>
                            <a:srgbClr val="000000"/>
                          </a:solidFill>
                          <a:effectLst/>
                          <a:latin typeface="宋体" pitchFamily="2" charset="-122"/>
                          <a:ea typeface="宋体" pitchFamily="2" charset="-122"/>
                          <a:cs typeface="Times New Roman"/>
                        </a:rPr>
                        <a:t>）</a:t>
                      </a:r>
                      <a:r>
                        <a:rPr lang="zh-CN" sz="2000" b="1" u="sng" dirty="0">
                          <a:solidFill>
                            <a:srgbClr val="000000"/>
                          </a:solidFill>
                          <a:effectLst/>
                          <a:uFill>
                            <a:solidFill>
                              <a:srgbClr val="000000"/>
                            </a:solidFill>
                          </a:uFill>
                          <a:latin typeface="宋体" pitchFamily="2" charset="-122"/>
                          <a:ea typeface="宋体" pitchFamily="2" charset="-122"/>
                          <a:cs typeface="Times New Roman"/>
                        </a:rPr>
                        <a:t>　　</a:t>
                      </a:r>
                      <a:r>
                        <a:rPr lang="en-US" altLang="zh-CN" sz="2000" b="1" u="sng" dirty="0" smtClean="0">
                          <a:solidFill>
                            <a:srgbClr val="000000"/>
                          </a:solidFill>
                          <a:effectLst/>
                          <a:uFill>
                            <a:solidFill>
                              <a:srgbClr val="000000"/>
                            </a:solidFill>
                          </a:uFill>
                          <a:latin typeface="宋体" pitchFamily="2" charset="-122"/>
                          <a:ea typeface="宋体" pitchFamily="2" charset="-122"/>
                          <a:cs typeface="Times New Roman"/>
                        </a:rPr>
                        <a:t>    </a:t>
                      </a:r>
                      <a:r>
                        <a:rPr lang="zh-CN" sz="2000" b="1" dirty="0" smtClean="0">
                          <a:solidFill>
                            <a:srgbClr val="000000"/>
                          </a:solidFill>
                          <a:effectLst/>
                          <a:latin typeface="宋体" pitchFamily="2" charset="-122"/>
                          <a:ea typeface="宋体" pitchFamily="2" charset="-122"/>
                          <a:cs typeface="Times New Roman"/>
                        </a:rPr>
                        <a:t>温度</a:t>
                      </a:r>
                      <a:r>
                        <a:rPr lang="zh-CN" sz="2000" b="1" dirty="0">
                          <a:solidFill>
                            <a:srgbClr val="000000"/>
                          </a:solidFill>
                          <a:effectLst/>
                          <a:latin typeface="宋体" pitchFamily="2" charset="-122"/>
                          <a:ea typeface="宋体" pitchFamily="2" charset="-122"/>
                          <a:cs typeface="Times New Roman"/>
                        </a:rPr>
                        <a:t>最高</a:t>
                      </a:r>
                      <a:r>
                        <a:rPr lang="en-US" sz="2000" b="1" dirty="0" smtClean="0">
                          <a:solidFill>
                            <a:srgbClr val="000000"/>
                          </a:solidFill>
                          <a:effectLst/>
                          <a:latin typeface="宋体" pitchFamily="2" charset="-122"/>
                          <a:ea typeface="宋体" pitchFamily="2" charset="-122"/>
                          <a:cs typeface="Times New Roman"/>
                        </a:rPr>
                        <a:t>,</a:t>
                      </a:r>
                      <a:r>
                        <a:rPr lang="zh-CN" sz="2000" b="1" u="sng" dirty="0">
                          <a:solidFill>
                            <a:srgbClr val="000000"/>
                          </a:solidFill>
                          <a:effectLst/>
                          <a:uFill>
                            <a:solidFill>
                              <a:srgbClr val="000000"/>
                            </a:solidFill>
                          </a:uFill>
                          <a:latin typeface="宋体" pitchFamily="2" charset="-122"/>
                          <a:ea typeface="宋体" pitchFamily="2" charset="-122"/>
                          <a:cs typeface="Times New Roman"/>
                        </a:rPr>
                        <a:t>　　</a:t>
                      </a:r>
                      <a:r>
                        <a:rPr lang="en-US" altLang="zh-CN" sz="2000" b="1" u="sng" dirty="0" smtClean="0">
                          <a:solidFill>
                            <a:srgbClr val="000000"/>
                          </a:solidFill>
                          <a:effectLst/>
                          <a:uFill>
                            <a:solidFill>
                              <a:srgbClr val="000000"/>
                            </a:solidFill>
                          </a:uFill>
                          <a:latin typeface="宋体" pitchFamily="2" charset="-122"/>
                          <a:ea typeface="宋体" pitchFamily="2" charset="-122"/>
                          <a:cs typeface="Times New Roman"/>
                        </a:rPr>
                        <a:t>    </a:t>
                      </a:r>
                      <a:r>
                        <a:rPr lang="zh-CN" sz="2000" b="1" dirty="0" smtClean="0">
                          <a:solidFill>
                            <a:srgbClr val="000000"/>
                          </a:solidFill>
                          <a:effectLst/>
                          <a:latin typeface="宋体" pitchFamily="2" charset="-122"/>
                          <a:ea typeface="宋体" pitchFamily="2" charset="-122"/>
                          <a:cs typeface="Times New Roman"/>
                        </a:rPr>
                        <a:t>温度</a:t>
                      </a:r>
                      <a:r>
                        <a:rPr lang="zh-CN" sz="2000" b="1" dirty="0">
                          <a:solidFill>
                            <a:srgbClr val="000000"/>
                          </a:solidFill>
                          <a:effectLst/>
                          <a:latin typeface="宋体" pitchFamily="2" charset="-122"/>
                          <a:ea typeface="宋体" pitchFamily="2" charset="-122"/>
                          <a:cs typeface="Times New Roman"/>
                        </a:rPr>
                        <a:t>最低</a:t>
                      </a:r>
                      <a:r>
                        <a:rPr lang="en-US" sz="2000" b="1" dirty="0">
                          <a:solidFill>
                            <a:srgbClr val="000000"/>
                          </a:solidFill>
                          <a:effectLst/>
                          <a:latin typeface="宋体" pitchFamily="2" charset="-122"/>
                          <a:ea typeface="宋体" pitchFamily="2" charset="-122"/>
                          <a:cs typeface="Times New Roman"/>
                        </a:rPr>
                        <a:t> </a:t>
                      </a:r>
                      <a:endParaRPr lang="zh-CN" sz="2000" b="1" dirty="0">
                        <a:solidFill>
                          <a:srgbClr val="000000"/>
                        </a:solidFill>
                        <a:effectLst/>
                        <a:latin typeface="宋体" pitchFamily="2" charset="-122"/>
                        <a:ea typeface="宋体" pitchFamily="2" charset="-122"/>
                        <a:cs typeface="Times New Roman"/>
                      </a:endParaRPr>
                    </a:p>
                    <a:p>
                      <a:pPr>
                        <a:lnSpc>
                          <a:spcPts val="2700"/>
                        </a:lnSpc>
                        <a:spcAft>
                          <a:spcPts val="0"/>
                        </a:spcAft>
                      </a:pPr>
                      <a:r>
                        <a:rPr lang="zh-CN" altLang="en-US" sz="2000" b="1" dirty="0" smtClean="0">
                          <a:solidFill>
                            <a:srgbClr val="000000"/>
                          </a:solidFill>
                          <a:effectLst/>
                          <a:latin typeface="宋体" pitchFamily="2" charset="-122"/>
                          <a:ea typeface="宋体" pitchFamily="2" charset="-122"/>
                          <a:cs typeface="Times New Roman"/>
                        </a:rPr>
                        <a:t>（</a:t>
                      </a:r>
                      <a:r>
                        <a:rPr lang="en-US" altLang="zh-CN" sz="2000" b="1" dirty="0" smtClean="0">
                          <a:solidFill>
                            <a:srgbClr val="000000"/>
                          </a:solidFill>
                          <a:effectLst/>
                          <a:latin typeface="宋体" pitchFamily="2" charset="-122"/>
                          <a:ea typeface="宋体" pitchFamily="2" charset="-122"/>
                          <a:cs typeface="Times New Roman"/>
                        </a:rPr>
                        <a:t>3</a:t>
                      </a:r>
                      <a:r>
                        <a:rPr lang="zh-CN" altLang="en-US" sz="2000" b="1" dirty="0" smtClean="0">
                          <a:solidFill>
                            <a:srgbClr val="000000"/>
                          </a:solidFill>
                          <a:effectLst/>
                          <a:latin typeface="宋体" pitchFamily="2" charset="-122"/>
                          <a:ea typeface="宋体" pitchFamily="2" charset="-122"/>
                          <a:cs typeface="Times New Roman"/>
                        </a:rPr>
                        <a:t>）</a:t>
                      </a:r>
                      <a:r>
                        <a:rPr lang="zh-CN" sz="2000" b="1" dirty="0" smtClean="0">
                          <a:solidFill>
                            <a:srgbClr val="000000"/>
                          </a:solidFill>
                          <a:effectLst/>
                          <a:latin typeface="宋体" pitchFamily="2" charset="-122"/>
                          <a:ea typeface="宋体" pitchFamily="2" charset="-122"/>
                          <a:cs typeface="Times New Roman"/>
                        </a:rPr>
                        <a:t>蜡烛</a:t>
                      </a:r>
                      <a:r>
                        <a:rPr lang="zh-CN" sz="2000" b="1" dirty="0">
                          <a:solidFill>
                            <a:srgbClr val="000000"/>
                          </a:solidFill>
                          <a:effectLst/>
                          <a:latin typeface="宋体" pitchFamily="2" charset="-122"/>
                          <a:ea typeface="宋体" pitchFamily="2" charset="-122"/>
                          <a:cs typeface="Times New Roman"/>
                        </a:rPr>
                        <a:t>燃烧后生成了水和二氧化碳</a:t>
                      </a:r>
                    </a:p>
                  </a:txBody>
                  <a:tcPr marL="38100" marR="38100" marT="0" marB="0"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pic>
        <p:nvPicPr>
          <p:cNvPr id="12" name="11859.eps"/>
          <p:cNvPicPr/>
          <p:nvPr/>
        </p:nvPicPr>
        <p:blipFill>
          <a:blip r:embed="rId3"/>
          <a:stretch>
            <a:fillRect/>
          </a:stretch>
        </p:blipFill>
        <p:spPr>
          <a:xfrm>
            <a:off x="4310737" y="4686215"/>
            <a:ext cx="1556656" cy="800189"/>
          </a:xfrm>
          <a:prstGeom prst="rect">
            <a:avLst/>
          </a:prstGeom>
        </p:spPr>
      </p:pic>
      <p:pic>
        <p:nvPicPr>
          <p:cNvPr id="14" name="11860.eps"/>
          <p:cNvPicPr/>
          <p:nvPr/>
        </p:nvPicPr>
        <p:blipFill>
          <a:blip r:embed="rId4"/>
          <a:stretch>
            <a:fillRect/>
          </a:stretch>
        </p:blipFill>
        <p:spPr>
          <a:xfrm>
            <a:off x="5379537" y="5557923"/>
            <a:ext cx="542290" cy="883285"/>
          </a:xfrm>
          <a:prstGeom prst="rect">
            <a:avLst/>
          </a:prstGeom>
        </p:spPr>
      </p:pic>
      <p:sp>
        <p:nvSpPr>
          <p:cNvPr id="2" name="TextBox 1"/>
          <p:cNvSpPr txBox="1"/>
          <p:nvPr/>
        </p:nvSpPr>
        <p:spPr>
          <a:xfrm>
            <a:off x="10384972" y="2601684"/>
            <a:ext cx="567049" cy="400110"/>
          </a:xfrm>
          <a:prstGeom prst="rect">
            <a:avLst/>
          </a:prstGeom>
          <a:noFill/>
        </p:spPr>
        <p:txBody>
          <a:bodyPr wrap="square" rtlCol="0">
            <a:spAutoFit/>
          </a:bodyPr>
          <a:lstStyle/>
          <a:p>
            <a:r>
              <a:rPr lang="zh-CN" altLang="en-US" sz="2000" b="1" dirty="0" smtClean="0">
                <a:solidFill>
                  <a:srgbClr val="FF0000"/>
                </a:solidFill>
                <a:latin typeface="宋体" pitchFamily="2" charset="-122"/>
                <a:ea typeface="宋体" pitchFamily="2" charset="-122"/>
              </a:rPr>
              <a:t>小</a:t>
            </a:r>
            <a:endParaRPr lang="zh-CN" altLang="en-US" sz="2000" b="1" dirty="0">
              <a:solidFill>
                <a:srgbClr val="FF0000"/>
              </a:solidFill>
              <a:latin typeface="宋体" pitchFamily="2" charset="-122"/>
              <a:ea typeface="宋体" pitchFamily="2" charset="-122"/>
            </a:endParaRPr>
          </a:p>
        </p:txBody>
      </p:sp>
      <p:sp>
        <p:nvSpPr>
          <p:cNvPr id="6" name="TextBox 5"/>
          <p:cNvSpPr txBox="1"/>
          <p:nvPr/>
        </p:nvSpPr>
        <p:spPr>
          <a:xfrm>
            <a:off x="9760372" y="2950026"/>
            <a:ext cx="542290" cy="400110"/>
          </a:xfrm>
          <a:prstGeom prst="rect">
            <a:avLst/>
          </a:prstGeom>
          <a:noFill/>
        </p:spPr>
        <p:txBody>
          <a:bodyPr wrap="square" rtlCol="0">
            <a:spAutoFit/>
          </a:bodyPr>
          <a:lstStyle/>
          <a:p>
            <a:r>
              <a:rPr lang="zh-CN" altLang="en-US" sz="2000" b="1" dirty="0" smtClean="0">
                <a:solidFill>
                  <a:srgbClr val="FF0000"/>
                </a:solidFill>
                <a:latin typeface="宋体" pitchFamily="2" charset="-122"/>
                <a:ea typeface="宋体" pitchFamily="2" charset="-122"/>
              </a:rPr>
              <a:t>难</a:t>
            </a:r>
            <a:endParaRPr lang="zh-CN" altLang="en-US" sz="2000" b="1" dirty="0">
              <a:solidFill>
                <a:srgbClr val="FF0000"/>
              </a:solidFill>
              <a:latin typeface="宋体" pitchFamily="2" charset="-122"/>
              <a:ea typeface="宋体" pitchFamily="2" charset="-122"/>
            </a:endParaRPr>
          </a:p>
        </p:txBody>
      </p:sp>
      <p:sp>
        <p:nvSpPr>
          <p:cNvPr id="16" name="TextBox 15"/>
          <p:cNvSpPr txBox="1"/>
          <p:nvPr/>
        </p:nvSpPr>
        <p:spPr>
          <a:xfrm>
            <a:off x="9356104" y="3295713"/>
            <a:ext cx="567049" cy="400110"/>
          </a:xfrm>
          <a:prstGeom prst="rect">
            <a:avLst/>
          </a:prstGeom>
          <a:noFill/>
        </p:spPr>
        <p:txBody>
          <a:bodyPr wrap="square" rtlCol="0">
            <a:spAutoFit/>
          </a:bodyPr>
          <a:lstStyle/>
          <a:p>
            <a:r>
              <a:rPr lang="zh-CN" altLang="en-US" sz="2000" b="1" dirty="0" smtClean="0">
                <a:solidFill>
                  <a:srgbClr val="FF0000"/>
                </a:solidFill>
                <a:latin typeface="宋体" pitchFamily="2" charset="-122"/>
                <a:ea typeface="宋体" pitchFamily="2" charset="-122"/>
              </a:rPr>
              <a:t>小</a:t>
            </a:r>
            <a:endParaRPr lang="zh-CN" altLang="en-US" sz="2000" b="1" dirty="0">
              <a:solidFill>
                <a:srgbClr val="FF0000"/>
              </a:solidFill>
              <a:latin typeface="宋体" pitchFamily="2" charset="-122"/>
              <a:ea typeface="宋体" pitchFamily="2" charset="-122"/>
            </a:endParaRPr>
          </a:p>
        </p:txBody>
      </p:sp>
      <p:sp>
        <p:nvSpPr>
          <p:cNvPr id="8" name="TextBox 7"/>
          <p:cNvSpPr txBox="1"/>
          <p:nvPr/>
        </p:nvSpPr>
        <p:spPr>
          <a:xfrm>
            <a:off x="7821185" y="3737087"/>
            <a:ext cx="500743" cy="400110"/>
          </a:xfrm>
          <a:prstGeom prst="rect">
            <a:avLst/>
          </a:prstGeom>
          <a:noFill/>
        </p:spPr>
        <p:txBody>
          <a:bodyPr wrap="square" rtlCol="0">
            <a:spAutoFit/>
          </a:bodyPr>
          <a:lstStyle/>
          <a:p>
            <a:r>
              <a:rPr lang="zh-CN" altLang="en-US" sz="2000" b="1" dirty="0">
                <a:solidFill>
                  <a:srgbClr val="FF0000"/>
                </a:solidFill>
                <a:latin typeface="宋体" pitchFamily="2" charset="-122"/>
                <a:ea typeface="宋体" pitchFamily="2" charset="-122"/>
              </a:rPr>
              <a:t>三</a:t>
            </a:r>
          </a:p>
        </p:txBody>
      </p:sp>
      <p:grpSp>
        <p:nvGrpSpPr>
          <p:cNvPr id="9" name="组合 8"/>
          <p:cNvGrpSpPr/>
          <p:nvPr/>
        </p:nvGrpSpPr>
        <p:grpSpPr>
          <a:xfrm>
            <a:off x="6309209" y="5435262"/>
            <a:ext cx="2581373" cy="753472"/>
            <a:chOff x="6309209" y="5467920"/>
            <a:chExt cx="2581373" cy="753472"/>
          </a:xfrm>
        </p:grpSpPr>
        <p:sp>
          <p:nvSpPr>
            <p:cNvPr id="20" name="TextBox 19"/>
            <p:cNvSpPr txBox="1"/>
            <p:nvPr/>
          </p:nvSpPr>
          <p:spPr>
            <a:xfrm>
              <a:off x="7865866" y="5467920"/>
              <a:ext cx="1024716" cy="400110"/>
            </a:xfrm>
            <a:prstGeom prst="rect">
              <a:avLst/>
            </a:prstGeom>
            <a:noFill/>
          </p:spPr>
          <p:txBody>
            <a:bodyPr wrap="square" rtlCol="0">
              <a:spAutoFit/>
            </a:bodyPr>
            <a:lstStyle/>
            <a:p>
              <a:r>
                <a:rPr lang="zh-CN" altLang="en-US" sz="2000" b="1" dirty="0" smtClean="0">
                  <a:solidFill>
                    <a:srgbClr val="FF0000"/>
                  </a:solidFill>
                  <a:latin typeface="宋体" pitchFamily="2" charset="-122"/>
                  <a:ea typeface="宋体" pitchFamily="2" charset="-122"/>
                </a:rPr>
                <a:t>有水雾</a:t>
              </a:r>
              <a:endParaRPr lang="zh-CN" altLang="en-US" sz="2000" b="1" dirty="0">
                <a:solidFill>
                  <a:srgbClr val="FF0000"/>
                </a:solidFill>
                <a:latin typeface="宋体" pitchFamily="2" charset="-122"/>
                <a:ea typeface="宋体" pitchFamily="2" charset="-122"/>
              </a:endParaRPr>
            </a:p>
          </p:txBody>
        </p:sp>
        <p:sp>
          <p:nvSpPr>
            <p:cNvPr id="21" name="TextBox 20"/>
            <p:cNvSpPr txBox="1"/>
            <p:nvPr/>
          </p:nvSpPr>
          <p:spPr>
            <a:xfrm>
              <a:off x="6309209" y="5821282"/>
              <a:ext cx="733848" cy="400110"/>
            </a:xfrm>
            <a:prstGeom prst="rect">
              <a:avLst/>
            </a:prstGeom>
            <a:noFill/>
          </p:spPr>
          <p:txBody>
            <a:bodyPr wrap="square" rtlCol="0">
              <a:spAutoFit/>
            </a:bodyPr>
            <a:lstStyle/>
            <a:p>
              <a:r>
                <a:rPr lang="zh-CN" altLang="en-US" sz="2000" b="1" dirty="0" smtClean="0">
                  <a:solidFill>
                    <a:srgbClr val="FF0000"/>
                  </a:solidFill>
                  <a:latin typeface="宋体" pitchFamily="2" charset="-122"/>
                  <a:ea typeface="宋体" pitchFamily="2" charset="-122"/>
                </a:rPr>
                <a:t>生成</a:t>
              </a:r>
              <a:endParaRPr lang="zh-CN" altLang="en-US" sz="2000" b="1" dirty="0">
                <a:solidFill>
                  <a:srgbClr val="FF0000"/>
                </a:solidFill>
                <a:latin typeface="宋体" pitchFamily="2" charset="-122"/>
                <a:ea typeface="宋体" pitchFamily="2" charset="-122"/>
              </a:endParaRPr>
            </a:p>
          </p:txBody>
        </p:sp>
      </p:grpSp>
      <p:sp>
        <p:nvSpPr>
          <p:cNvPr id="22" name="TextBox 21"/>
          <p:cNvSpPr txBox="1"/>
          <p:nvPr/>
        </p:nvSpPr>
        <p:spPr>
          <a:xfrm>
            <a:off x="6309209" y="6123418"/>
            <a:ext cx="733848" cy="400110"/>
          </a:xfrm>
          <a:prstGeom prst="rect">
            <a:avLst/>
          </a:prstGeom>
          <a:noFill/>
        </p:spPr>
        <p:txBody>
          <a:bodyPr wrap="square" rtlCol="0">
            <a:spAutoFit/>
          </a:bodyPr>
          <a:lstStyle/>
          <a:p>
            <a:r>
              <a:rPr lang="zh-CN" altLang="en-US" sz="2000" b="1" dirty="0" smtClean="0">
                <a:solidFill>
                  <a:srgbClr val="FF0000"/>
                </a:solidFill>
                <a:latin typeface="宋体" pitchFamily="2" charset="-122"/>
                <a:ea typeface="宋体" pitchFamily="2" charset="-122"/>
              </a:rPr>
              <a:t>浑浊</a:t>
            </a:r>
            <a:endParaRPr lang="zh-CN" altLang="en-US" sz="2000" b="1" dirty="0">
              <a:solidFill>
                <a:srgbClr val="FF0000"/>
              </a:solidFill>
              <a:latin typeface="宋体" pitchFamily="2" charset="-122"/>
              <a:ea typeface="宋体" pitchFamily="2" charset="-122"/>
            </a:endParaRPr>
          </a:p>
        </p:txBody>
      </p:sp>
      <p:sp>
        <p:nvSpPr>
          <p:cNvPr id="10" name="TextBox 9"/>
          <p:cNvSpPr txBox="1"/>
          <p:nvPr/>
        </p:nvSpPr>
        <p:spPr>
          <a:xfrm>
            <a:off x="9794026" y="4585160"/>
            <a:ext cx="778328" cy="400110"/>
          </a:xfrm>
          <a:prstGeom prst="rect">
            <a:avLst/>
          </a:prstGeom>
          <a:noFill/>
        </p:spPr>
        <p:txBody>
          <a:bodyPr wrap="square" rtlCol="0">
            <a:spAutoFit/>
          </a:bodyPr>
          <a:lstStyle/>
          <a:p>
            <a:r>
              <a:rPr lang="zh-CN" altLang="en-US" sz="2000" b="1" dirty="0" smtClean="0">
                <a:solidFill>
                  <a:srgbClr val="FF0000"/>
                </a:solidFill>
                <a:latin typeface="宋体" pitchFamily="2" charset="-122"/>
                <a:ea typeface="宋体" pitchFamily="2" charset="-122"/>
              </a:rPr>
              <a:t>外焰</a:t>
            </a:r>
            <a:endParaRPr lang="zh-CN" altLang="en-US" sz="2000" b="1" dirty="0">
              <a:solidFill>
                <a:srgbClr val="FF0000"/>
              </a:solidFill>
              <a:latin typeface="宋体" pitchFamily="2" charset="-122"/>
              <a:ea typeface="宋体" pitchFamily="2" charset="-122"/>
            </a:endParaRPr>
          </a:p>
        </p:txBody>
      </p:sp>
      <p:sp>
        <p:nvSpPr>
          <p:cNvPr id="23" name="TextBox 22"/>
          <p:cNvSpPr txBox="1"/>
          <p:nvPr/>
        </p:nvSpPr>
        <p:spPr>
          <a:xfrm>
            <a:off x="9552214" y="4941726"/>
            <a:ext cx="778328" cy="400110"/>
          </a:xfrm>
          <a:prstGeom prst="rect">
            <a:avLst/>
          </a:prstGeom>
          <a:noFill/>
        </p:spPr>
        <p:txBody>
          <a:bodyPr wrap="square" rtlCol="0">
            <a:spAutoFit/>
          </a:bodyPr>
          <a:lstStyle/>
          <a:p>
            <a:r>
              <a:rPr lang="zh-CN" altLang="en-US" sz="2000" b="1" dirty="0" smtClean="0">
                <a:solidFill>
                  <a:srgbClr val="FF0000"/>
                </a:solidFill>
                <a:latin typeface="宋体" pitchFamily="2" charset="-122"/>
                <a:ea typeface="宋体" pitchFamily="2" charset="-122"/>
              </a:rPr>
              <a:t>焰心</a:t>
            </a:r>
            <a:endParaRPr lang="zh-CN" altLang="en-US" sz="2000" b="1" dirty="0">
              <a:solidFill>
                <a:srgbClr val="FF0000"/>
              </a:solidFill>
              <a:latin typeface="宋体" pitchFamily="2" charset="-122"/>
              <a:ea typeface="宋体" pitchFamily="2" charset="-122"/>
            </a:endParaRPr>
          </a:p>
        </p:txBody>
      </p:sp>
    </p:spTree>
    <p:extLst>
      <p:ext uri="{BB962C8B-B14F-4D97-AF65-F5344CB8AC3E}">
        <p14:creationId xmlns:p14="http://schemas.microsoft.com/office/powerpoint/2010/main" xmlns="" val="28807718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randombar(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randombar(horizontal)">
                                      <p:cBhvr>
                                        <p:cTn id="17" dur="500"/>
                                        <p:tgtEl>
                                          <p:spTgt spid="16"/>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randombar(horizontal)">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randombar(horizontal)">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grpId="0" nodeType="click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randombar(horizontal)">
                                      <p:cBhvr>
                                        <p:cTn id="32" dur="500"/>
                                        <p:tgtEl>
                                          <p:spTgt spid="22"/>
                                        </p:tgtEl>
                                      </p:cBhvr>
                                    </p:animEffect>
                                  </p:childTnLst>
                                </p:cTn>
                              </p:par>
                            </p:childTnLst>
                          </p:cTn>
                        </p:par>
                      </p:childTnLst>
                    </p:cTn>
                  </p:par>
                  <p:par>
                    <p:cTn id="33" fill="hold">
                      <p:stCondLst>
                        <p:cond delay="indefinite"/>
                      </p:stCondLst>
                      <p:childTnLst>
                        <p:par>
                          <p:cTn id="34" fill="hold">
                            <p:stCondLst>
                              <p:cond delay="0"/>
                            </p:stCondLst>
                            <p:childTnLst>
                              <p:par>
                                <p:cTn id="35" presetID="14" presetClass="entr" presetSubtype="10"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randombar(horizontal)">
                                      <p:cBhvr>
                                        <p:cTn id="37" dur="500"/>
                                        <p:tgtEl>
                                          <p:spTgt spid="10"/>
                                        </p:tgtEl>
                                      </p:cBhvr>
                                    </p:animEffect>
                                  </p:childTnLst>
                                </p:cTn>
                              </p:par>
                            </p:childTnLst>
                          </p:cTn>
                        </p:par>
                      </p:childTnLst>
                    </p:cTn>
                  </p:par>
                  <p:par>
                    <p:cTn id="38" fill="hold">
                      <p:stCondLst>
                        <p:cond delay="indefinite"/>
                      </p:stCondLst>
                      <p:childTnLst>
                        <p:par>
                          <p:cTn id="39" fill="hold">
                            <p:stCondLst>
                              <p:cond delay="0"/>
                            </p:stCondLst>
                            <p:childTnLst>
                              <p:par>
                                <p:cTn id="40" presetID="14" presetClass="entr" presetSubtype="10" fill="hold" grpId="0" nodeType="clickEffect">
                                  <p:stCondLst>
                                    <p:cond delay="0"/>
                                  </p:stCondLst>
                                  <p:childTnLst>
                                    <p:set>
                                      <p:cBhvr>
                                        <p:cTn id="41" dur="1" fill="hold">
                                          <p:stCondLst>
                                            <p:cond delay="0"/>
                                          </p:stCondLst>
                                        </p:cTn>
                                        <p:tgtEl>
                                          <p:spTgt spid="23"/>
                                        </p:tgtEl>
                                        <p:attrNameLst>
                                          <p:attrName>style.visibility</p:attrName>
                                        </p:attrNameLst>
                                      </p:cBhvr>
                                      <p:to>
                                        <p:strVal val="visible"/>
                                      </p:to>
                                    </p:set>
                                    <p:animEffect transition="in" filter="randombar(horizontal)">
                                      <p:cBhvr>
                                        <p:cTn id="42"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P spid="16" grpId="0"/>
      <p:bldP spid="8" grpId="0"/>
      <p:bldP spid="22" grpId="0"/>
      <p:bldP spid="10" grpId="0"/>
      <p:bldP spid="23"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8071557" y="824822"/>
            <a:ext cx="1746910" cy="457900"/>
            <a:chOff x="8480182" y="1575737"/>
            <a:chExt cx="1678579" cy="520692"/>
          </a:xfrm>
        </p:grpSpPr>
        <p:sp>
          <p:nvSpPr>
            <p:cNvPr id="4" name="圆角矩形 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7" name="TextBox 6"/>
          <p:cNvSpPr txBox="1"/>
          <p:nvPr/>
        </p:nvSpPr>
        <p:spPr>
          <a:xfrm>
            <a:off x="10809513" y="1467784"/>
            <a:ext cx="957945" cy="618118"/>
          </a:xfrm>
          <a:prstGeom prst="rect">
            <a:avLst/>
          </a:prstGeom>
          <a:noFill/>
        </p:spPr>
        <p:txBody>
          <a:bodyPr wrap="square" rtlCol="0">
            <a:spAutoFit/>
          </a:bodyPr>
          <a:lstStyle/>
          <a:p>
            <a:pPr>
              <a:lnSpc>
                <a:spcPts val="4100"/>
              </a:lnSpc>
            </a:pPr>
            <a:r>
              <a:rPr lang="zh-CN" altLang="en-US" sz="2200" b="1" dirty="0" smtClean="0">
                <a:latin typeface="宋体" pitchFamily="2" charset="-122"/>
                <a:ea typeface="宋体" pitchFamily="2" charset="-122"/>
              </a:rPr>
              <a:t>续表</a:t>
            </a:r>
            <a:endParaRPr lang="zh-CN" altLang="zh-CN" sz="2200" b="1" dirty="0">
              <a:latin typeface="宋体" pitchFamily="2" charset="-122"/>
              <a:ea typeface="宋体" pitchFamily="2" charset="-122"/>
            </a:endParaRPr>
          </a:p>
        </p:txBody>
      </p:sp>
      <p:graphicFrame>
        <p:nvGraphicFramePr>
          <p:cNvPr id="11" name="表格 10"/>
          <p:cNvGraphicFramePr>
            <a:graphicFrameLocks noGrp="1"/>
          </p:cNvGraphicFramePr>
          <p:nvPr>
            <p:extLst>
              <p:ext uri="{D42A27DB-BD31-4B8C-83A1-F6EECF244321}">
                <p14:modId xmlns:p14="http://schemas.microsoft.com/office/powerpoint/2010/main" xmlns="" val="3923992506"/>
              </p:ext>
            </p:extLst>
          </p:nvPr>
        </p:nvGraphicFramePr>
        <p:xfrm>
          <a:off x="942177" y="2085902"/>
          <a:ext cx="10574909" cy="4108069"/>
        </p:xfrm>
        <a:graphic>
          <a:graphicData uri="http://schemas.openxmlformats.org/drawingml/2006/table">
            <a:tbl>
              <a:tblPr firstRow="1" bandRow="1">
                <a:tableStyleId>{5940675A-B579-460E-94D1-54222C63F5DA}</a:tableStyleId>
              </a:tblPr>
              <a:tblGrid>
                <a:gridCol w="4048726"/>
                <a:gridCol w="3298371"/>
                <a:gridCol w="3227812"/>
              </a:tblGrid>
              <a:tr h="549445">
                <a:tc>
                  <a:txBody>
                    <a:bodyPr/>
                    <a:lstStyle/>
                    <a:p>
                      <a:pPr algn="ctr">
                        <a:lnSpc>
                          <a:spcPct val="150000"/>
                        </a:lnSpc>
                      </a:pPr>
                      <a:r>
                        <a:rPr lang="zh-CN" altLang="en-US" sz="2000" b="1" dirty="0" smtClean="0">
                          <a:latin typeface="宋体" pitchFamily="2" charset="-122"/>
                          <a:ea typeface="宋体" pitchFamily="2" charset="-122"/>
                        </a:rPr>
                        <a:t>实验探究步骤</a:t>
                      </a:r>
                      <a:endParaRPr lang="zh-CN" altLang="en-US" sz="2000" b="1" dirty="0">
                        <a:latin typeface="宋体" pitchFamily="2" charset="-122"/>
                        <a:ea typeface="宋体" pitchFamily="2" charset="-122"/>
                      </a:endParaRPr>
                    </a:p>
                  </a:txBody>
                  <a:tcPr>
                    <a:lnR w="12700" cap="flat" cmpd="sng" algn="ctr">
                      <a:solidFill>
                        <a:schemeClr val="tx1"/>
                      </a:solidFill>
                      <a:prstDash val="solid"/>
                      <a:round/>
                      <a:headEnd type="none" w="med" len="med"/>
                      <a:tailEnd type="none" w="med" len="med"/>
                    </a:lnR>
                    <a:solidFill>
                      <a:srgbClr val="01B0F0"/>
                    </a:solidFill>
                  </a:tcPr>
                </a:tc>
                <a:tc>
                  <a:txBody>
                    <a:bodyPr/>
                    <a:lstStyle/>
                    <a:p>
                      <a:pPr algn="ctr">
                        <a:lnSpc>
                          <a:spcPct val="150000"/>
                        </a:lnSpc>
                      </a:pPr>
                      <a:r>
                        <a:rPr lang="zh-CN" altLang="en-US" sz="2000" b="1" dirty="0" smtClean="0">
                          <a:latin typeface="黑体" pitchFamily="49" charset="-122"/>
                          <a:ea typeface="黑体" pitchFamily="49" charset="-122"/>
                        </a:rPr>
                        <a:t>观察现象</a:t>
                      </a:r>
                      <a:endParaRPr lang="zh-CN" altLang="en-US" sz="2000" b="1" dirty="0">
                        <a:latin typeface="黑体" pitchFamily="49" charset="-122"/>
                        <a:ea typeface="黑体" pitchFamily="49"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01B0F0"/>
                    </a:solidFill>
                  </a:tcPr>
                </a:tc>
                <a:tc>
                  <a:txBody>
                    <a:bodyPr/>
                    <a:lstStyle/>
                    <a:p>
                      <a:pPr algn="ctr">
                        <a:lnSpc>
                          <a:spcPct val="150000"/>
                        </a:lnSpc>
                      </a:pPr>
                      <a:r>
                        <a:rPr lang="zh-CN" altLang="en-US" sz="2000" b="1" dirty="0" smtClean="0">
                          <a:latin typeface="黑体" pitchFamily="49" charset="-122"/>
                          <a:ea typeface="黑体" pitchFamily="49" charset="-122"/>
                        </a:rPr>
                        <a:t>结论</a:t>
                      </a:r>
                      <a:endParaRPr lang="zh-CN" altLang="en-US" sz="2000" b="1" dirty="0">
                        <a:latin typeface="黑体" pitchFamily="49" charset="-122"/>
                        <a:ea typeface="黑体" pitchFamily="49" charset="-122"/>
                      </a:endParaRPr>
                    </a:p>
                  </a:txBody>
                  <a:tcPr>
                    <a:lnL w="12700" cap="flat" cmpd="sng" algn="ctr">
                      <a:solidFill>
                        <a:schemeClr val="tx1"/>
                      </a:solidFill>
                      <a:prstDash val="solid"/>
                      <a:round/>
                      <a:headEnd type="none" w="med" len="med"/>
                      <a:tailEnd type="none" w="med" len="med"/>
                    </a:lnL>
                    <a:solidFill>
                      <a:srgbClr val="01B0F0"/>
                    </a:solidFill>
                  </a:tcPr>
                </a:tc>
              </a:tr>
              <a:tr h="2204825">
                <a:tc>
                  <a:txBody>
                    <a:bodyPr/>
                    <a:lstStyle/>
                    <a:p>
                      <a:pPr>
                        <a:lnSpc>
                          <a:spcPts val="2700"/>
                        </a:lnSpc>
                      </a:pPr>
                      <a:endParaRPr lang="en-US" altLang="zh-CN" sz="2000" b="1" kern="1200" dirty="0" smtClean="0">
                        <a:solidFill>
                          <a:schemeClr val="tx1"/>
                        </a:solidFill>
                        <a:effectLst/>
                        <a:latin typeface="宋体" pitchFamily="2" charset="-122"/>
                        <a:ea typeface="宋体" pitchFamily="2" charset="-122"/>
                        <a:cs typeface="+mn-cs"/>
                      </a:endParaRPr>
                    </a:p>
                    <a:p>
                      <a:pPr>
                        <a:lnSpc>
                          <a:spcPts val="2700"/>
                        </a:lnSpc>
                      </a:pPr>
                      <a:r>
                        <a:rPr lang="en-US" altLang="zh-CN" sz="2000" b="1" kern="1200" dirty="0" smtClean="0">
                          <a:solidFill>
                            <a:schemeClr val="tx1"/>
                          </a:solidFill>
                          <a:effectLst/>
                          <a:latin typeface="宋体" pitchFamily="2" charset="-122"/>
                          <a:ea typeface="宋体" pitchFamily="2" charset="-122"/>
                          <a:cs typeface="+mn-cs"/>
                        </a:rPr>
                        <a:t> </a:t>
                      </a:r>
                      <a:r>
                        <a:rPr lang="zh-CN" altLang="zh-CN" sz="2000" b="1" kern="1200" dirty="0" smtClean="0">
                          <a:solidFill>
                            <a:schemeClr val="tx1"/>
                          </a:solidFill>
                          <a:effectLst/>
                          <a:latin typeface="宋体" pitchFamily="2" charset="-122"/>
                          <a:ea typeface="宋体" pitchFamily="2" charset="-122"/>
                          <a:cs typeface="+mn-cs"/>
                        </a:rPr>
                        <a:t>熄灭蜡烛</a:t>
                      </a:r>
                    </a:p>
                    <a:p>
                      <a:pPr>
                        <a:lnSpc>
                          <a:spcPts val="2700"/>
                        </a:lnSpc>
                      </a:pPr>
                      <a:r>
                        <a:rPr lang="zh-CN" altLang="en-US" sz="2000" b="1" kern="1200" dirty="0" smtClean="0">
                          <a:solidFill>
                            <a:schemeClr val="tx1"/>
                          </a:solidFill>
                          <a:effectLst/>
                          <a:latin typeface="宋体" pitchFamily="2" charset="-122"/>
                          <a:ea typeface="宋体" pitchFamily="2" charset="-122"/>
                          <a:cs typeface="+mn-cs"/>
                        </a:rPr>
                        <a:t>（</a:t>
                      </a:r>
                      <a:r>
                        <a:rPr lang="en-US" altLang="zh-CN" sz="2000" b="1" kern="1200" dirty="0" smtClean="0">
                          <a:solidFill>
                            <a:schemeClr val="tx1"/>
                          </a:solidFill>
                          <a:effectLst/>
                          <a:latin typeface="宋体" pitchFamily="2" charset="-122"/>
                          <a:ea typeface="宋体" pitchFamily="2" charset="-122"/>
                          <a:cs typeface="+mn-cs"/>
                        </a:rPr>
                        <a:t>1</a:t>
                      </a:r>
                      <a:r>
                        <a:rPr lang="zh-CN" altLang="en-US" sz="2000" b="1" kern="1200" dirty="0" smtClean="0">
                          <a:solidFill>
                            <a:schemeClr val="tx1"/>
                          </a:solidFill>
                          <a:effectLst/>
                          <a:latin typeface="宋体" pitchFamily="2" charset="-122"/>
                          <a:ea typeface="宋体" pitchFamily="2" charset="-122"/>
                          <a:cs typeface="+mn-cs"/>
                        </a:rPr>
                        <a:t>）</a:t>
                      </a:r>
                      <a:r>
                        <a:rPr lang="zh-CN" altLang="zh-CN" sz="2000" b="1" kern="1200" dirty="0" smtClean="0">
                          <a:solidFill>
                            <a:schemeClr val="tx1"/>
                          </a:solidFill>
                          <a:effectLst/>
                          <a:latin typeface="宋体" pitchFamily="2" charset="-122"/>
                          <a:ea typeface="宋体" pitchFamily="2" charset="-122"/>
                          <a:cs typeface="+mn-cs"/>
                        </a:rPr>
                        <a:t>将蜡烛熄灭观察</a:t>
                      </a:r>
                    </a:p>
                    <a:p>
                      <a:pPr>
                        <a:lnSpc>
                          <a:spcPts val="2700"/>
                        </a:lnSpc>
                      </a:pPr>
                      <a:r>
                        <a:rPr lang="zh-CN" altLang="en-US" sz="2000" b="1" kern="1200" dirty="0" smtClean="0">
                          <a:solidFill>
                            <a:schemeClr val="tx1"/>
                          </a:solidFill>
                          <a:effectLst/>
                          <a:latin typeface="宋体" pitchFamily="2" charset="-122"/>
                          <a:ea typeface="宋体" pitchFamily="2" charset="-122"/>
                          <a:cs typeface="+mn-cs"/>
                        </a:rPr>
                        <a:t>（</a:t>
                      </a:r>
                      <a:r>
                        <a:rPr lang="en-US" altLang="zh-CN" sz="2000" b="1" kern="1200" dirty="0" smtClean="0">
                          <a:solidFill>
                            <a:schemeClr val="tx1"/>
                          </a:solidFill>
                          <a:effectLst/>
                          <a:latin typeface="宋体" pitchFamily="2" charset="-122"/>
                          <a:ea typeface="宋体" pitchFamily="2" charset="-122"/>
                          <a:cs typeface="+mn-cs"/>
                        </a:rPr>
                        <a:t>2</a:t>
                      </a:r>
                      <a:r>
                        <a:rPr lang="zh-CN" altLang="en-US" sz="2000" b="1" kern="1200" dirty="0" smtClean="0">
                          <a:solidFill>
                            <a:schemeClr val="tx1"/>
                          </a:solidFill>
                          <a:effectLst/>
                          <a:latin typeface="宋体" pitchFamily="2" charset="-122"/>
                          <a:ea typeface="宋体" pitchFamily="2" charset="-122"/>
                          <a:cs typeface="+mn-cs"/>
                        </a:rPr>
                        <a:t>）</a:t>
                      </a:r>
                      <a:r>
                        <a:rPr lang="zh-CN" altLang="zh-CN" sz="2000" b="1" kern="1200" dirty="0" smtClean="0">
                          <a:solidFill>
                            <a:schemeClr val="tx1"/>
                          </a:solidFill>
                          <a:effectLst/>
                          <a:latin typeface="宋体" pitchFamily="2" charset="-122"/>
                          <a:ea typeface="宋体" pitchFamily="2" charset="-122"/>
                          <a:cs typeface="+mn-cs"/>
                        </a:rPr>
                        <a:t>用火柴点白烟</a:t>
                      </a:r>
                      <a:endParaRPr lang="en-US" altLang="zh-CN" sz="1800" kern="1200" dirty="0" smtClean="0">
                        <a:solidFill>
                          <a:schemeClr val="tx1"/>
                        </a:solidFill>
                        <a:effectLst/>
                        <a:latin typeface="+mn-lt"/>
                        <a:ea typeface="+mn-ea"/>
                        <a:cs typeface="+mn-cs"/>
                      </a:endParaRPr>
                    </a:p>
                    <a:p>
                      <a:endParaRPr lang="zh-CN" altLang="zh-CN" sz="1800" kern="1200" dirty="0">
                        <a:solidFill>
                          <a:schemeClr val="tx1"/>
                        </a:solidFill>
                        <a:effectLst/>
                        <a:latin typeface="+mn-lt"/>
                        <a:ea typeface="+mn-ea"/>
                        <a:cs typeface="+mn-cs"/>
                      </a:endParaRPr>
                    </a:p>
                  </a:txBody>
                  <a:tcPr marL="0" marR="0" marT="0" marB="0" anchor="ctr">
                    <a:lnR w="12700" cap="flat" cmpd="sng" algn="ctr">
                      <a:solidFill>
                        <a:schemeClr val="tx1"/>
                      </a:solidFill>
                      <a:prstDash val="solid"/>
                      <a:round/>
                      <a:headEnd type="none" w="med" len="med"/>
                      <a:tailEnd type="none" w="med" len="med"/>
                    </a:lnR>
                  </a:tcPr>
                </a:tc>
                <a:tc>
                  <a:txBody>
                    <a:bodyPr/>
                    <a:lstStyle/>
                    <a:p>
                      <a:pPr marL="0" algn="l" defTabSz="914400" rtl="0" eaLnBrk="1" latinLnBrk="0" hangingPunct="1">
                        <a:lnSpc>
                          <a:spcPts val="2700"/>
                        </a:lnSpc>
                      </a:pPr>
                      <a:r>
                        <a:rPr lang="zh-CN" altLang="en-US" sz="2000" b="1" kern="1200" dirty="0" smtClean="0">
                          <a:solidFill>
                            <a:schemeClr val="tx1"/>
                          </a:solidFill>
                          <a:effectLst/>
                          <a:latin typeface="宋体" pitchFamily="2" charset="-122"/>
                          <a:ea typeface="宋体" pitchFamily="2" charset="-122"/>
                          <a:cs typeface="+mn-cs"/>
                        </a:rPr>
                        <a:t>（</a:t>
                      </a:r>
                      <a:r>
                        <a:rPr lang="en-US" altLang="zh-CN" sz="2000" b="1" kern="1200" dirty="0" smtClean="0">
                          <a:solidFill>
                            <a:schemeClr val="tx1"/>
                          </a:solidFill>
                          <a:effectLst/>
                          <a:latin typeface="宋体" pitchFamily="2" charset="-122"/>
                          <a:ea typeface="宋体" pitchFamily="2" charset="-122"/>
                          <a:cs typeface="+mn-cs"/>
                        </a:rPr>
                        <a:t>1</a:t>
                      </a:r>
                      <a:r>
                        <a:rPr lang="zh-CN" altLang="en-US" sz="2000" b="1" kern="1200" dirty="0" smtClean="0">
                          <a:solidFill>
                            <a:schemeClr val="tx1"/>
                          </a:solidFill>
                          <a:effectLst/>
                          <a:latin typeface="宋体" pitchFamily="2" charset="-122"/>
                          <a:ea typeface="宋体" pitchFamily="2" charset="-122"/>
                          <a:cs typeface="+mn-cs"/>
                        </a:rPr>
                        <a:t>）</a:t>
                      </a:r>
                      <a:r>
                        <a:rPr lang="zh-CN" altLang="zh-CN" sz="2000" b="1" kern="1200" dirty="0" smtClean="0">
                          <a:solidFill>
                            <a:schemeClr val="tx1"/>
                          </a:solidFill>
                          <a:effectLst/>
                          <a:latin typeface="宋体" pitchFamily="2" charset="-122"/>
                          <a:ea typeface="宋体" pitchFamily="2" charset="-122"/>
                          <a:cs typeface="+mn-cs"/>
                        </a:rPr>
                        <a:t>生成一缕白烟</a:t>
                      </a:r>
                    </a:p>
                    <a:p>
                      <a:pPr marL="0" algn="l" defTabSz="914400" rtl="0" eaLnBrk="1" latinLnBrk="0" hangingPunct="1">
                        <a:lnSpc>
                          <a:spcPts val="2700"/>
                        </a:lnSpc>
                      </a:pPr>
                      <a:r>
                        <a:rPr lang="zh-CN" altLang="en-US" sz="2000" b="1" kern="1200" dirty="0" smtClean="0">
                          <a:solidFill>
                            <a:schemeClr val="tx1"/>
                          </a:solidFill>
                          <a:effectLst/>
                          <a:latin typeface="宋体" pitchFamily="2" charset="-122"/>
                          <a:ea typeface="宋体" pitchFamily="2" charset="-122"/>
                          <a:cs typeface="+mn-cs"/>
                        </a:rPr>
                        <a:t>（</a:t>
                      </a:r>
                      <a:r>
                        <a:rPr lang="en-US" altLang="zh-CN" sz="2000" b="1" kern="1200" dirty="0" smtClean="0">
                          <a:solidFill>
                            <a:schemeClr val="tx1"/>
                          </a:solidFill>
                          <a:effectLst/>
                          <a:latin typeface="宋体" pitchFamily="2" charset="-122"/>
                          <a:ea typeface="宋体" pitchFamily="2" charset="-122"/>
                          <a:cs typeface="+mn-cs"/>
                        </a:rPr>
                        <a:t>2</a:t>
                      </a:r>
                      <a:r>
                        <a:rPr lang="zh-CN" altLang="en-US" sz="2000" b="1" kern="1200" dirty="0" smtClean="0">
                          <a:solidFill>
                            <a:schemeClr val="tx1"/>
                          </a:solidFill>
                          <a:effectLst/>
                          <a:latin typeface="宋体" pitchFamily="2" charset="-122"/>
                          <a:ea typeface="宋体" pitchFamily="2" charset="-122"/>
                          <a:cs typeface="+mn-cs"/>
                        </a:rPr>
                        <a:t>）</a:t>
                      </a:r>
                      <a:r>
                        <a:rPr lang="zh-CN" altLang="zh-CN" sz="2000" b="1" kern="1200" dirty="0" smtClean="0">
                          <a:solidFill>
                            <a:schemeClr val="tx1"/>
                          </a:solidFill>
                          <a:effectLst/>
                          <a:latin typeface="宋体" pitchFamily="2" charset="-122"/>
                          <a:ea typeface="宋体" pitchFamily="2" charset="-122"/>
                          <a:cs typeface="+mn-cs"/>
                        </a:rPr>
                        <a:t>白烟引燃蜡烛</a:t>
                      </a:r>
                      <a:endParaRPr lang="zh-CN" sz="2000" b="1" kern="1200" dirty="0">
                        <a:solidFill>
                          <a:schemeClr val="tx1"/>
                        </a:solidFill>
                        <a:effectLst/>
                        <a:latin typeface="宋体" pitchFamily="2" charset="-122"/>
                        <a:ea typeface="宋体" pitchFamily="2" charset="-122"/>
                        <a:cs typeface="+mn-cs"/>
                      </a:endParaRPr>
                    </a:p>
                  </a:txBody>
                  <a:tcPr marL="38100" marR="381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a:lnSpc>
                          <a:spcPts val="2700"/>
                        </a:lnSpc>
                        <a:spcAft>
                          <a:spcPts val="0"/>
                        </a:spcAft>
                      </a:pPr>
                      <a:r>
                        <a:rPr lang="en-US" altLang="zh-CN" sz="2000" b="1" kern="1200" dirty="0" smtClean="0">
                          <a:solidFill>
                            <a:schemeClr val="tx1"/>
                          </a:solidFill>
                          <a:effectLst/>
                          <a:latin typeface="宋体" pitchFamily="2" charset="-122"/>
                          <a:ea typeface="宋体" pitchFamily="2" charset="-122"/>
                          <a:cs typeface="+mn-cs"/>
                        </a:rPr>
                        <a:t> </a:t>
                      </a:r>
                      <a:r>
                        <a:rPr lang="zh-CN" altLang="zh-CN" sz="2000" b="1" kern="1200" dirty="0" smtClean="0">
                          <a:solidFill>
                            <a:schemeClr val="tx1"/>
                          </a:solidFill>
                          <a:effectLst/>
                          <a:latin typeface="宋体" pitchFamily="2" charset="-122"/>
                          <a:ea typeface="宋体" pitchFamily="2" charset="-122"/>
                          <a:cs typeface="+mn-cs"/>
                        </a:rPr>
                        <a:t>蜡烛燃烧时先</a:t>
                      </a:r>
                      <a:r>
                        <a:rPr lang="en-US" altLang="zh-CN" sz="2000" b="1" kern="1200" dirty="0" smtClean="0">
                          <a:solidFill>
                            <a:schemeClr val="tx1"/>
                          </a:solidFill>
                          <a:effectLst/>
                          <a:latin typeface="宋体" pitchFamily="2" charset="-122"/>
                          <a:ea typeface="宋体" pitchFamily="2" charset="-122"/>
                          <a:cs typeface="+mn-cs"/>
                        </a:rPr>
                        <a:t>________</a:t>
                      </a:r>
                      <a:r>
                        <a:rPr lang="zh-CN" altLang="en-US" sz="2000" b="1" kern="1200" dirty="0" smtClean="0">
                          <a:solidFill>
                            <a:schemeClr val="tx1"/>
                          </a:solidFill>
                          <a:effectLst/>
                          <a:latin typeface="宋体" pitchFamily="2" charset="-122"/>
                          <a:ea typeface="宋体" pitchFamily="2" charset="-122"/>
                          <a:cs typeface="+mn-cs"/>
                        </a:rPr>
                        <a:t>，   </a:t>
                      </a:r>
                      <a:endParaRPr lang="en-US" altLang="zh-CN" sz="2000" b="1" kern="1200" dirty="0" smtClean="0">
                        <a:solidFill>
                          <a:schemeClr val="tx1"/>
                        </a:solidFill>
                        <a:effectLst/>
                        <a:latin typeface="宋体" pitchFamily="2" charset="-122"/>
                        <a:ea typeface="宋体" pitchFamily="2" charset="-122"/>
                        <a:cs typeface="+mn-cs"/>
                      </a:endParaRPr>
                    </a:p>
                    <a:p>
                      <a:pPr>
                        <a:lnSpc>
                          <a:spcPts val="2700"/>
                        </a:lnSpc>
                        <a:spcAft>
                          <a:spcPts val="0"/>
                        </a:spcAft>
                      </a:pPr>
                      <a:r>
                        <a:rPr lang="en-US" altLang="zh-CN" sz="2000" b="1" kern="1200" dirty="0" smtClean="0">
                          <a:solidFill>
                            <a:schemeClr val="tx1"/>
                          </a:solidFill>
                          <a:effectLst/>
                          <a:latin typeface="宋体" pitchFamily="2" charset="-122"/>
                          <a:ea typeface="宋体" pitchFamily="2" charset="-122"/>
                          <a:cs typeface="+mn-cs"/>
                        </a:rPr>
                        <a:t> </a:t>
                      </a:r>
                      <a:r>
                        <a:rPr lang="zh-CN" altLang="zh-CN" sz="2000" b="1" kern="1200" dirty="0" smtClean="0">
                          <a:solidFill>
                            <a:schemeClr val="tx1"/>
                          </a:solidFill>
                          <a:effectLst/>
                          <a:latin typeface="宋体" pitchFamily="2" charset="-122"/>
                          <a:ea typeface="宋体" pitchFamily="2" charset="-122"/>
                          <a:cs typeface="+mn-cs"/>
                        </a:rPr>
                        <a:t>再</a:t>
                      </a:r>
                      <a:r>
                        <a:rPr lang="zh-CN" altLang="zh-CN" sz="2000" b="1" u="sng" kern="1200" dirty="0" smtClean="0">
                          <a:solidFill>
                            <a:schemeClr val="tx1"/>
                          </a:solidFill>
                          <a:effectLst/>
                          <a:latin typeface="宋体" pitchFamily="2" charset="-122"/>
                          <a:ea typeface="宋体" pitchFamily="2" charset="-122"/>
                          <a:cs typeface="+mn-cs"/>
                        </a:rPr>
                        <a:t>　　</a:t>
                      </a:r>
                      <a:r>
                        <a:rPr lang="en-US" altLang="zh-CN" sz="2000" b="1" u="sng" kern="1200" dirty="0" smtClean="0">
                          <a:solidFill>
                            <a:schemeClr val="tx1"/>
                          </a:solidFill>
                          <a:effectLst/>
                          <a:latin typeface="宋体" pitchFamily="2" charset="-122"/>
                          <a:ea typeface="宋体" pitchFamily="2" charset="-122"/>
                          <a:cs typeface="+mn-cs"/>
                        </a:rPr>
                        <a:t> </a:t>
                      </a:r>
                      <a:r>
                        <a:rPr lang="zh-CN" altLang="zh-CN" sz="2000" b="1" u="sng" kern="1200" dirty="0" smtClean="0">
                          <a:solidFill>
                            <a:schemeClr val="tx1"/>
                          </a:solidFill>
                          <a:effectLst/>
                          <a:latin typeface="宋体" pitchFamily="2" charset="-122"/>
                          <a:ea typeface="宋体" pitchFamily="2" charset="-122"/>
                          <a:cs typeface="+mn-cs"/>
                        </a:rPr>
                        <a:t>　</a:t>
                      </a:r>
                      <a:r>
                        <a:rPr lang="en-US" altLang="zh-CN" sz="2000" b="1" kern="1200" dirty="0" smtClean="0">
                          <a:solidFill>
                            <a:schemeClr val="tx1"/>
                          </a:solidFill>
                          <a:effectLst/>
                          <a:latin typeface="宋体" pitchFamily="2" charset="-122"/>
                          <a:ea typeface="宋体" pitchFamily="2" charset="-122"/>
                          <a:cs typeface="+mn-cs"/>
                        </a:rPr>
                        <a:t>,</a:t>
                      </a:r>
                      <a:r>
                        <a:rPr lang="zh-CN" altLang="zh-CN" sz="2000" b="1" kern="1200" dirty="0" smtClean="0">
                          <a:solidFill>
                            <a:schemeClr val="tx1"/>
                          </a:solidFill>
                          <a:effectLst/>
                          <a:latin typeface="宋体" pitchFamily="2" charset="-122"/>
                          <a:ea typeface="宋体" pitchFamily="2" charset="-122"/>
                          <a:cs typeface="+mn-cs"/>
                        </a:rPr>
                        <a:t>而后</a:t>
                      </a:r>
                      <a:r>
                        <a:rPr lang="zh-CN" altLang="zh-CN" sz="2000" b="1" u="sng" kern="1200" dirty="0" smtClean="0">
                          <a:solidFill>
                            <a:schemeClr val="tx1"/>
                          </a:solidFill>
                          <a:effectLst/>
                          <a:latin typeface="宋体" pitchFamily="2" charset="-122"/>
                          <a:ea typeface="宋体" pitchFamily="2" charset="-122"/>
                          <a:cs typeface="+mn-cs"/>
                        </a:rPr>
                        <a:t>　　　</a:t>
                      </a:r>
                      <a:r>
                        <a:rPr lang="en-US" altLang="zh-CN" sz="2000" b="1" u="sng" kern="1200" dirty="0" smtClean="0">
                          <a:solidFill>
                            <a:schemeClr val="tx1"/>
                          </a:solidFill>
                          <a:effectLst/>
                          <a:latin typeface="宋体" pitchFamily="2" charset="-122"/>
                          <a:ea typeface="宋体" pitchFamily="2" charset="-122"/>
                          <a:cs typeface="+mn-cs"/>
                        </a:rPr>
                        <a:t> </a:t>
                      </a:r>
                      <a:endParaRPr lang="zh-CN" sz="2400" b="1" dirty="0">
                        <a:solidFill>
                          <a:srgbClr val="000000"/>
                        </a:solidFill>
                        <a:effectLst/>
                        <a:latin typeface="宋体" pitchFamily="2" charset="-122"/>
                        <a:ea typeface="宋体" pitchFamily="2" charset="-122"/>
                        <a:cs typeface="Times New Roman"/>
                      </a:endParaRPr>
                    </a:p>
                  </a:txBody>
                  <a:tcPr marL="38100" marR="38100" marT="0" marB="0" anchor="ctr">
                    <a:lnL w="12700" cap="flat" cmpd="sng" algn="ctr">
                      <a:solidFill>
                        <a:schemeClr val="tx1"/>
                      </a:solidFill>
                      <a:prstDash val="solid"/>
                      <a:round/>
                      <a:headEnd type="none" w="med" len="med"/>
                      <a:tailEnd type="none" w="med" len="med"/>
                    </a:lnL>
                  </a:tcPr>
                </a:tc>
              </a:tr>
              <a:tr h="1353799">
                <a:tc>
                  <a:txBody>
                    <a:bodyPr/>
                    <a:lstStyle/>
                    <a:p>
                      <a:r>
                        <a:rPr lang="en-US" altLang="zh-CN" sz="2000" b="1" kern="1200" dirty="0" smtClean="0">
                          <a:solidFill>
                            <a:schemeClr val="tx1"/>
                          </a:solidFill>
                          <a:effectLst/>
                          <a:latin typeface="宋体" pitchFamily="2" charset="-122"/>
                          <a:ea typeface="宋体" pitchFamily="2" charset="-122"/>
                          <a:cs typeface="+mn-cs"/>
                        </a:rPr>
                        <a:t>      </a:t>
                      </a:r>
                      <a:r>
                        <a:rPr lang="zh-CN" altLang="zh-CN" sz="2000" b="1" kern="1200" dirty="0" smtClean="0">
                          <a:solidFill>
                            <a:schemeClr val="tx1"/>
                          </a:solidFill>
                          <a:effectLst/>
                          <a:latin typeface="宋体" pitchFamily="2" charset="-122"/>
                          <a:ea typeface="宋体" pitchFamily="2" charset="-122"/>
                          <a:cs typeface="+mn-cs"/>
                        </a:rPr>
                        <a:t>蜡烛燃烧的文字表达式</a:t>
                      </a:r>
                      <a:endParaRPr lang="zh-CN" altLang="zh-CN" sz="2000" b="1" kern="1200" dirty="0">
                        <a:solidFill>
                          <a:schemeClr val="tx1"/>
                        </a:solidFill>
                        <a:effectLst/>
                        <a:latin typeface="宋体" pitchFamily="2" charset="-122"/>
                        <a:ea typeface="宋体" pitchFamily="2" charset="-122"/>
                        <a:cs typeface="+mn-cs"/>
                      </a:endParaRPr>
                    </a:p>
                  </a:txBody>
                  <a:tcPr marL="0" marR="0" marT="0" marB="0" anchor="ct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gridSpan="2">
                  <a:txBody>
                    <a:bodyPr/>
                    <a:lstStyle/>
                    <a:p>
                      <a:pPr marL="0" algn="ctr" defTabSz="914400" rtl="0" eaLnBrk="1" latinLnBrk="0" hangingPunct="1">
                        <a:lnSpc>
                          <a:spcPts val="2700"/>
                        </a:lnSpc>
                      </a:pPr>
                      <a:r>
                        <a:rPr lang="zh-CN" altLang="zh-CN" sz="2000" b="1" kern="1200" dirty="0" smtClean="0">
                          <a:solidFill>
                            <a:schemeClr val="tx1"/>
                          </a:solidFill>
                          <a:effectLst/>
                          <a:latin typeface="宋体" pitchFamily="2" charset="-122"/>
                          <a:ea typeface="宋体" pitchFamily="2" charset="-122"/>
                          <a:cs typeface="+mn-cs"/>
                        </a:rPr>
                        <a:t>石蜡</a:t>
                      </a:r>
                      <a:r>
                        <a:rPr lang="en-US" altLang="zh-CN" sz="2000" b="1" kern="1200" dirty="0" smtClean="0">
                          <a:solidFill>
                            <a:schemeClr val="tx1"/>
                          </a:solidFill>
                          <a:effectLst/>
                          <a:latin typeface="宋体" pitchFamily="2" charset="-122"/>
                          <a:ea typeface="宋体" pitchFamily="2" charset="-122"/>
                          <a:cs typeface="+mn-cs"/>
                        </a:rPr>
                        <a:t>+</a:t>
                      </a:r>
                      <a:r>
                        <a:rPr lang="zh-CN" altLang="zh-CN" sz="2000" b="1" kern="1200" dirty="0" smtClean="0">
                          <a:solidFill>
                            <a:schemeClr val="tx1"/>
                          </a:solidFill>
                          <a:effectLst/>
                          <a:latin typeface="宋体" pitchFamily="2" charset="-122"/>
                          <a:ea typeface="宋体" pitchFamily="2" charset="-122"/>
                          <a:cs typeface="+mn-cs"/>
                        </a:rPr>
                        <a:t>氧气</a:t>
                      </a:r>
                      <a:r>
                        <a:rPr lang="en-US" altLang="zh-CN" sz="2000" b="1" kern="1200" dirty="0" smtClean="0">
                          <a:solidFill>
                            <a:schemeClr val="tx1"/>
                          </a:solidFill>
                          <a:effectLst/>
                          <a:latin typeface="宋体" pitchFamily="2" charset="-122"/>
                          <a:ea typeface="宋体" pitchFamily="2" charset="-122"/>
                          <a:cs typeface="+mn-cs"/>
                        </a:rPr>
                        <a:t> </a:t>
                      </a:r>
                      <a:r>
                        <a:rPr lang="en-US" altLang="zh-CN" sz="2000" b="1" kern="1200" baseline="0" dirty="0" smtClean="0">
                          <a:solidFill>
                            <a:schemeClr val="tx1"/>
                          </a:solidFill>
                          <a:effectLst/>
                          <a:latin typeface="宋体" pitchFamily="2" charset="-122"/>
                          <a:ea typeface="宋体" pitchFamily="2" charset="-122"/>
                          <a:cs typeface="+mn-cs"/>
                        </a:rPr>
                        <a:t>      </a:t>
                      </a:r>
                      <a:r>
                        <a:rPr lang="zh-CN" altLang="zh-CN" sz="2000" b="1" kern="1200" dirty="0" smtClean="0">
                          <a:solidFill>
                            <a:schemeClr val="tx1"/>
                          </a:solidFill>
                          <a:effectLst/>
                          <a:latin typeface="宋体" pitchFamily="2" charset="-122"/>
                          <a:ea typeface="宋体" pitchFamily="2" charset="-122"/>
                          <a:cs typeface="+mn-cs"/>
                        </a:rPr>
                        <a:t>二氧化碳</a:t>
                      </a:r>
                      <a:r>
                        <a:rPr lang="en-US" altLang="zh-CN" sz="2000" b="1" kern="1200" dirty="0" smtClean="0">
                          <a:solidFill>
                            <a:schemeClr val="tx1"/>
                          </a:solidFill>
                          <a:effectLst/>
                          <a:latin typeface="宋体" pitchFamily="2" charset="-122"/>
                          <a:ea typeface="宋体" pitchFamily="2" charset="-122"/>
                          <a:cs typeface="+mn-cs"/>
                        </a:rPr>
                        <a:t>+</a:t>
                      </a:r>
                      <a:r>
                        <a:rPr lang="zh-CN" altLang="zh-CN" sz="2000" b="1" kern="1200" dirty="0" smtClean="0">
                          <a:solidFill>
                            <a:schemeClr val="tx1"/>
                          </a:solidFill>
                          <a:effectLst/>
                          <a:latin typeface="宋体" pitchFamily="2" charset="-122"/>
                          <a:ea typeface="宋体" pitchFamily="2" charset="-122"/>
                          <a:cs typeface="+mn-cs"/>
                        </a:rPr>
                        <a:t>水</a:t>
                      </a:r>
                      <a:endParaRPr lang="zh-CN" sz="2400" b="1" kern="1200" dirty="0">
                        <a:solidFill>
                          <a:schemeClr val="tx1"/>
                        </a:solidFill>
                        <a:effectLst/>
                        <a:latin typeface="宋体" pitchFamily="2" charset="-122"/>
                        <a:ea typeface="宋体" pitchFamily="2" charset="-122"/>
                        <a:cs typeface="+mn-cs"/>
                      </a:endParaRPr>
                    </a:p>
                  </a:txBody>
                  <a:tcPr marL="38100" marR="38100" marT="0" marB="0" anchor="ct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tcPr>
                </a:tc>
                <a:tc hMerge="1">
                  <a:txBody>
                    <a:bodyPr/>
                    <a:lstStyle/>
                    <a:p>
                      <a:pPr>
                        <a:lnSpc>
                          <a:spcPts val="2700"/>
                        </a:lnSpc>
                        <a:spcAft>
                          <a:spcPts val="0"/>
                        </a:spcAft>
                      </a:pPr>
                      <a:endParaRPr lang="zh-CN" sz="2000" b="1" dirty="0">
                        <a:solidFill>
                          <a:srgbClr val="000000"/>
                        </a:solidFill>
                        <a:effectLst/>
                        <a:latin typeface="宋体" pitchFamily="2" charset="-122"/>
                        <a:ea typeface="宋体" pitchFamily="2" charset="-122"/>
                        <a:cs typeface="Times New Roman"/>
                      </a:endParaRPr>
                    </a:p>
                  </a:txBody>
                  <a:tcPr marL="38100" marR="38100" marT="0" marB="0" anchor="ct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tcPr>
                </a:tc>
              </a:tr>
            </a:tbl>
          </a:graphicData>
        </a:graphic>
      </p:graphicFrame>
      <p:sp>
        <p:nvSpPr>
          <p:cNvPr id="2" name="TextBox 1"/>
          <p:cNvSpPr txBox="1"/>
          <p:nvPr/>
        </p:nvSpPr>
        <p:spPr>
          <a:xfrm>
            <a:off x="10199920" y="3339402"/>
            <a:ext cx="740228" cy="400110"/>
          </a:xfrm>
          <a:prstGeom prst="rect">
            <a:avLst/>
          </a:prstGeom>
          <a:noFill/>
        </p:spPr>
        <p:txBody>
          <a:bodyPr wrap="square" rtlCol="0">
            <a:spAutoFit/>
          </a:bodyPr>
          <a:lstStyle/>
          <a:p>
            <a:r>
              <a:rPr lang="zh-CN" altLang="en-US" sz="2000" b="1" dirty="0">
                <a:solidFill>
                  <a:srgbClr val="FF0000"/>
                </a:solidFill>
                <a:latin typeface="宋体" pitchFamily="2" charset="-122"/>
                <a:ea typeface="宋体" pitchFamily="2" charset="-122"/>
              </a:rPr>
              <a:t>熔化</a:t>
            </a:r>
          </a:p>
        </p:txBody>
      </p:sp>
      <p:pic>
        <p:nvPicPr>
          <p:cNvPr id="24" name="11861.eps"/>
          <p:cNvPicPr/>
          <p:nvPr/>
        </p:nvPicPr>
        <p:blipFill>
          <a:blip r:embed="rId3"/>
          <a:stretch>
            <a:fillRect/>
          </a:stretch>
        </p:blipFill>
        <p:spPr>
          <a:xfrm>
            <a:off x="3846421" y="3320141"/>
            <a:ext cx="798014" cy="1012373"/>
          </a:xfrm>
          <a:prstGeom prst="rect">
            <a:avLst/>
          </a:prstGeom>
        </p:spPr>
      </p:pic>
      <p:sp>
        <p:nvSpPr>
          <p:cNvPr id="25" name="TextBox 24"/>
          <p:cNvSpPr txBox="1"/>
          <p:nvPr/>
        </p:nvSpPr>
        <p:spPr>
          <a:xfrm>
            <a:off x="8828314" y="3709363"/>
            <a:ext cx="740228" cy="400110"/>
          </a:xfrm>
          <a:prstGeom prst="rect">
            <a:avLst/>
          </a:prstGeom>
          <a:noFill/>
        </p:spPr>
        <p:txBody>
          <a:bodyPr wrap="square" rtlCol="0">
            <a:spAutoFit/>
          </a:bodyPr>
          <a:lstStyle/>
          <a:p>
            <a:r>
              <a:rPr lang="zh-CN" altLang="en-US" sz="2000" b="1" dirty="0" smtClean="0">
                <a:solidFill>
                  <a:srgbClr val="FF0000"/>
                </a:solidFill>
                <a:latin typeface="宋体" pitchFamily="2" charset="-122"/>
                <a:ea typeface="宋体" pitchFamily="2" charset="-122"/>
              </a:rPr>
              <a:t>汽化</a:t>
            </a:r>
            <a:endParaRPr lang="zh-CN" altLang="en-US" sz="2000" b="1" dirty="0">
              <a:solidFill>
                <a:srgbClr val="FF0000"/>
              </a:solidFill>
              <a:latin typeface="宋体" pitchFamily="2" charset="-122"/>
              <a:ea typeface="宋体" pitchFamily="2" charset="-122"/>
            </a:endParaRPr>
          </a:p>
        </p:txBody>
      </p:sp>
      <p:sp>
        <p:nvSpPr>
          <p:cNvPr id="26" name="TextBox 25"/>
          <p:cNvSpPr txBox="1"/>
          <p:nvPr/>
        </p:nvSpPr>
        <p:spPr>
          <a:xfrm>
            <a:off x="10374083" y="3696685"/>
            <a:ext cx="740228" cy="400110"/>
          </a:xfrm>
          <a:prstGeom prst="rect">
            <a:avLst/>
          </a:prstGeom>
          <a:noFill/>
        </p:spPr>
        <p:txBody>
          <a:bodyPr wrap="square" rtlCol="0">
            <a:spAutoFit/>
          </a:bodyPr>
          <a:lstStyle/>
          <a:p>
            <a:r>
              <a:rPr lang="zh-CN" altLang="en-US" sz="2000" b="1" dirty="0" smtClean="0">
                <a:solidFill>
                  <a:srgbClr val="FF0000"/>
                </a:solidFill>
                <a:latin typeface="宋体" pitchFamily="2" charset="-122"/>
                <a:ea typeface="宋体" pitchFamily="2" charset="-122"/>
              </a:rPr>
              <a:t>燃烧</a:t>
            </a:r>
            <a:endParaRPr lang="zh-CN" altLang="en-US" sz="2000" b="1" dirty="0">
              <a:solidFill>
                <a:srgbClr val="FF0000"/>
              </a:solidFill>
              <a:latin typeface="宋体" pitchFamily="2" charset="-122"/>
              <a:ea typeface="宋体" pitchFamily="2" charset="-122"/>
            </a:endParaRPr>
          </a:p>
        </p:txBody>
      </p:sp>
      <p:cxnSp>
        <p:nvCxnSpPr>
          <p:cNvPr id="8" name="直接箭头连接符 7"/>
          <p:cNvCxnSpPr/>
          <p:nvPr/>
        </p:nvCxnSpPr>
        <p:spPr>
          <a:xfrm>
            <a:off x="7717971" y="5562601"/>
            <a:ext cx="752053" cy="0"/>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sp>
        <p:nvSpPr>
          <p:cNvPr id="9" name="TextBox 8"/>
          <p:cNvSpPr txBox="1"/>
          <p:nvPr/>
        </p:nvSpPr>
        <p:spPr>
          <a:xfrm>
            <a:off x="7784224" y="5279572"/>
            <a:ext cx="664028" cy="338554"/>
          </a:xfrm>
          <a:prstGeom prst="rect">
            <a:avLst/>
          </a:prstGeom>
          <a:noFill/>
        </p:spPr>
        <p:txBody>
          <a:bodyPr wrap="square" rtlCol="0">
            <a:spAutoFit/>
          </a:bodyPr>
          <a:lstStyle/>
          <a:p>
            <a:r>
              <a:rPr lang="zh-CN" altLang="en-US" sz="1600" b="1" dirty="0" smtClean="0">
                <a:latin typeface="宋体" pitchFamily="2" charset="-122"/>
                <a:ea typeface="宋体" pitchFamily="2" charset="-122"/>
              </a:rPr>
              <a:t>点燃</a:t>
            </a:r>
            <a:endParaRPr lang="zh-CN" altLang="en-US" sz="1600" b="1" dirty="0">
              <a:latin typeface="宋体" pitchFamily="2" charset="-122"/>
              <a:ea typeface="宋体" pitchFamily="2" charset="-122"/>
            </a:endParaRPr>
          </a:p>
        </p:txBody>
      </p:sp>
    </p:spTree>
    <p:extLst>
      <p:ext uri="{BB962C8B-B14F-4D97-AF65-F5344CB8AC3E}">
        <p14:creationId xmlns:p14="http://schemas.microsoft.com/office/powerpoint/2010/main" xmlns="" val="191547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25"/>
                                        </p:tgtEl>
                                        <p:attrNameLst>
                                          <p:attrName>style.visibility</p:attrName>
                                        </p:attrNameLst>
                                      </p:cBhvr>
                                      <p:to>
                                        <p:strVal val="visible"/>
                                      </p:to>
                                    </p:set>
                                    <p:animEffect transition="in" filter="randombar(horizontal)">
                                      <p:cBhvr>
                                        <p:cTn id="12" dur="500"/>
                                        <p:tgtEl>
                                          <p:spTgt spid="25"/>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26"/>
                                        </p:tgtEl>
                                        <p:attrNameLst>
                                          <p:attrName>style.visibility</p:attrName>
                                        </p:attrNameLst>
                                      </p:cBhvr>
                                      <p:to>
                                        <p:strVal val="visible"/>
                                      </p:to>
                                    </p:set>
                                    <p:animEffect transition="in" filter="randombar(horizontal)">
                                      <p:cBhvr>
                                        <p:cTn id="17"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5" grpId="0"/>
      <p:bldP spid="26"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8071557" y="824822"/>
            <a:ext cx="1746910" cy="457900"/>
            <a:chOff x="8480182" y="1575737"/>
            <a:chExt cx="1678579" cy="520692"/>
          </a:xfrm>
        </p:grpSpPr>
        <p:sp>
          <p:nvSpPr>
            <p:cNvPr id="4" name="圆角矩形 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6" name="TextBox 5"/>
          <p:cNvSpPr txBox="1"/>
          <p:nvPr/>
        </p:nvSpPr>
        <p:spPr>
          <a:xfrm>
            <a:off x="720000" y="1881159"/>
            <a:ext cx="10760799" cy="1754326"/>
          </a:xfrm>
          <a:prstGeom prst="rect">
            <a:avLst/>
          </a:prstGeom>
          <a:solidFill>
            <a:schemeClr val="accent4">
              <a:lumMod val="60000"/>
              <a:lumOff val="40000"/>
            </a:schemeClr>
          </a:solidFill>
        </p:spPr>
        <p:txBody>
          <a:bodyPr wrap="square" rtlCol="0">
            <a:spAutoFit/>
          </a:bodyPr>
          <a:lstStyle/>
          <a:p>
            <a:pPr>
              <a:lnSpc>
                <a:spcPct val="150000"/>
              </a:lnSpc>
            </a:pPr>
            <a:r>
              <a:rPr lang="en-US" altLang="zh-CN" sz="2400" b="1" dirty="0" smtClean="0">
                <a:latin typeface="Times New Roman" pitchFamily="18" charset="0"/>
                <a:ea typeface="黑体" pitchFamily="49" charset="-122"/>
                <a:cs typeface="Times New Roman" pitchFamily="18" charset="0"/>
              </a:rPr>
              <a:t>【</a:t>
            </a:r>
            <a:r>
              <a:rPr lang="zh-CN" altLang="en-US" sz="2400" b="1" dirty="0">
                <a:latin typeface="Times New Roman" pitchFamily="18" charset="0"/>
                <a:ea typeface="黑体" pitchFamily="49" charset="-122"/>
                <a:cs typeface="Times New Roman" pitchFamily="18" charset="0"/>
              </a:rPr>
              <a:t>温馨提示</a:t>
            </a:r>
            <a:r>
              <a:rPr lang="en-US" altLang="zh-CN" sz="2400" b="1" dirty="0" smtClean="0">
                <a:latin typeface="Times New Roman" pitchFamily="18" charset="0"/>
                <a:ea typeface="黑体" pitchFamily="49" charset="-122"/>
                <a:cs typeface="Times New Roman" pitchFamily="18" charset="0"/>
              </a:rPr>
              <a:t>】</a:t>
            </a:r>
          </a:p>
          <a:p>
            <a:pPr>
              <a:lnSpc>
                <a:spcPct val="150000"/>
              </a:lnSpc>
            </a:pPr>
            <a:r>
              <a:rPr lang="zh-CN" altLang="zh-CN" sz="2400" b="1" dirty="0">
                <a:latin typeface="宋体" pitchFamily="2" charset="-122"/>
                <a:ea typeface="宋体" pitchFamily="2" charset="-122"/>
              </a:rPr>
              <a:t>烟与雾的</a:t>
            </a:r>
            <a:r>
              <a:rPr lang="zh-CN" altLang="zh-CN" sz="2400" b="1" dirty="0" smtClean="0">
                <a:latin typeface="宋体" pitchFamily="2" charset="-122"/>
                <a:ea typeface="宋体" pitchFamily="2" charset="-122"/>
              </a:rPr>
              <a:t>区别</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烟</a:t>
            </a:r>
            <a:r>
              <a:rPr lang="zh-CN" altLang="zh-CN" sz="2400" b="1" dirty="0">
                <a:latin typeface="宋体" pitchFamily="2" charset="-122"/>
                <a:ea typeface="宋体" pitchFamily="2" charset="-122"/>
              </a:rPr>
              <a:t>是固体小</a:t>
            </a:r>
            <a:r>
              <a:rPr lang="zh-CN" altLang="zh-CN" sz="2400" b="1" dirty="0" smtClean="0">
                <a:latin typeface="宋体" pitchFamily="2" charset="-122"/>
                <a:ea typeface="宋体" pitchFamily="2" charset="-122"/>
              </a:rPr>
              <a:t>颗粒</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雾</a:t>
            </a:r>
            <a:r>
              <a:rPr lang="zh-CN" altLang="zh-CN" sz="2400" b="1" dirty="0">
                <a:latin typeface="宋体" pitchFamily="2" charset="-122"/>
                <a:ea typeface="宋体" pitchFamily="2" charset="-122"/>
              </a:rPr>
              <a:t>是小液滴。蜡烛燃烧时产生的“黑烟”是蜡烛燃烧不充分生成的炭黑</a:t>
            </a:r>
            <a:r>
              <a:rPr lang="zh-CN" altLang="zh-CN" sz="2400" b="1" dirty="0" smtClean="0">
                <a:latin typeface="宋体" pitchFamily="2" charset="-122"/>
                <a:ea typeface="宋体" pitchFamily="2" charset="-122"/>
              </a:rPr>
              <a:t>颗粒</a:t>
            </a:r>
            <a:r>
              <a:rPr lang="zh-CN" altLang="en-US" sz="2400" b="1" dirty="0" smtClean="0">
                <a:latin typeface="宋体" pitchFamily="2" charset="-122"/>
                <a:ea typeface="宋体" pitchFamily="2" charset="-122"/>
              </a:rPr>
              <a:t>。</a:t>
            </a:r>
            <a:endParaRPr lang="en-US" altLang="zh-CN" sz="2400" b="1" dirty="0">
              <a:latin typeface="宋体" pitchFamily="2" charset="-122"/>
              <a:ea typeface="宋体" pitchFamily="2" charset="-122"/>
              <a:cs typeface="Times New Roman" pitchFamily="18" charset="0"/>
            </a:endParaRPr>
          </a:p>
        </p:txBody>
      </p:sp>
    </p:spTree>
    <p:extLst>
      <p:ext uri="{BB962C8B-B14F-4D97-AF65-F5344CB8AC3E}">
        <p14:creationId xmlns:p14="http://schemas.microsoft.com/office/powerpoint/2010/main" xmlns="" val="11127486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54" name="文本框 99"/>
          <p:cNvSpPr txBox="1">
            <a:spLocks noChangeArrowheads="1"/>
          </p:cNvSpPr>
          <p:nvPr/>
        </p:nvSpPr>
        <p:spPr bwMode="auto">
          <a:xfrm>
            <a:off x="1024809" y="1950174"/>
            <a:ext cx="9436370" cy="230832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50000"/>
              </a:lnSpc>
            </a:pPr>
            <a:r>
              <a:rPr lang="en-US" altLang="zh-CN" sz="2400" b="1" dirty="0">
                <a:latin typeface="宋体" pitchFamily="2" charset="-122"/>
                <a:ea typeface="宋体" pitchFamily="2" charset="-122"/>
              </a:rPr>
              <a:t>4.[2021</a:t>
            </a:r>
            <a:r>
              <a:rPr lang="zh-CN" altLang="zh-CN" sz="2400" b="1" dirty="0">
                <a:latin typeface="宋体" pitchFamily="2" charset="-122"/>
                <a:ea typeface="宋体" pitchFamily="2" charset="-122"/>
              </a:rPr>
              <a:t>·河北</a:t>
            </a:r>
            <a:r>
              <a:rPr lang="en-US" altLang="zh-CN" sz="2400" b="1" dirty="0">
                <a:latin typeface="宋体" pitchFamily="2" charset="-122"/>
                <a:ea typeface="宋体" pitchFamily="2" charset="-122"/>
              </a:rPr>
              <a:t>30(1)]</a:t>
            </a:r>
            <a:r>
              <a:rPr lang="zh-CN" altLang="zh-CN" sz="2400" b="1" dirty="0">
                <a:latin typeface="宋体" pitchFamily="2" charset="-122"/>
                <a:ea typeface="宋体" pitchFamily="2" charset="-122"/>
              </a:rPr>
              <a:t>根据如图所示的实验回答问题。</a:t>
            </a:r>
          </a:p>
          <a:p>
            <a:pPr>
              <a:lnSpc>
                <a:spcPct val="150000"/>
              </a:lnSpc>
            </a:pPr>
            <a:r>
              <a:rPr lang="zh-CN" altLang="zh-CN" sz="2400" b="1" dirty="0">
                <a:latin typeface="宋体" pitchFamily="2" charset="-122"/>
                <a:ea typeface="宋体" pitchFamily="2" charset="-122"/>
              </a:rPr>
              <a:t>装置中仪器</a:t>
            </a:r>
            <a:r>
              <a:rPr lang="en-US" altLang="zh-CN" sz="2400" b="1" dirty="0">
                <a:latin typeface="宋体" pitchFamily="2" charset="-122"/>
                <a:ea typeface="宋体" pitchFamily="2" charset="-122"/>
              </a:rPr>
              <a:t>a</a:t>
            </a:r>
            <a:r>
              <a:rPr lang="zh-CN" altLang="zh-CN" sz="2400" b="1" dirty="0">
                <a:latin typeface="宋体" pitchFamily="2" charset="-122"/>
                <a:ea typeface="宋体" pitchFamily="2" charset="-122"/>
              </a:rPr>
              <a:t>的名称为</a:t>
            </a:r>
            <a:r>
              <a:rPr lang="zh-CN" altLang="zh-CN" sz="2400" b="1" u="sng" dirty="0">
                <a:latin typeface="宋体" pitchFamily="2" charset="-122"/>
                <a:ea typeface="宋体" pitchFamily="2" charset="-122"/>
              </a:rPr>
              <a:t>　　　</a:t>
            </a:r>
            <a:r>
              <a:rPr lang="en-US" altLang="zh-CN" sz="2400" b="1" u="sng" dirty="0" smtClean="0">
                <a:latin typeface="宋体" pitchFamily="2" charset="-122"/>
                <a:ea typeface="宋体" pitchFamily="2" charset="-122"/>
              </a:rPr>
              <a:t>  </a:t>
            </a:r>
            <a:r>
              <a:rPr lang="zh-CN" altLang="zh-CN" sz="2400" b="1" u="sng" dirty="0">
                <a:latin typeface="宋体" pitchFamily="2" charset="-122"/>
                <a:ea typeface="宋体" pitchFamily="2" charset="-122"/>
              </a:rPr>
              <a:t>　</a:t>
            </a:r>
            <a:r>
              <a:rPr lang="en-US" altLang="zh-CN" sz="2400" b="1" u="sng" dirty="0" smtClean="0">
                <a:latin typeface="宋体" pitchFamily="2" charset="-122"/>
                <a:ea typeface="宋体" pitchFamily="2" charset="-122"/>
              </a:rPr>
              <a:t> </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用</a:t>
            </a:r>
            <a:r>
              <a:rPr lang="zh-CN" altLang="zh-CN" sz="2400" b="1" dirty="0">
                <a:latin typeface="宋体" pitchFamily="2" charset="-122"/>
                <a:ea typeface="宋体" pitchFamily="2" charset="-122"/>
              </a:rPr>
              <a:t>该装置收集</a:t>
            </a:r>
            <a:r>
              <a:rPr lang="zh-CN" altLang="zh-CN" sz="2400" b="1" dirty="0" smtClean="0">
                <a:latin typeface="宋体" pitchFamily="2" charset="-122"/>
                <a:ea typeface="宋体" pitchFamily="2" charset="-122"/>
              </a:rPr>
              <a:t>气体</a:t>
            </a:r>
            <a:r>
              <a:rPr lang="zh-CN" altLang="en-US" sz="2400" b="1" dirty="0" smtClean="0">
                <a:latin typeface="宋体" pitchFamily="2" charset="-122"/>
                <a:ea typeface="宋体" pitchFamily="2" charset="-122"/>
              </a:rPr>
              <a:t>，</a:t>
            </a:r>
            <a:endParaRPr lang="en-US" altLang="zh-CN" sz="2400" b="1" dirty="0" smtClean="0">
              <a:latin typeface="宋体" pitchFamily="2" charset="-122"/>
              <a:ea typeface="宋体" pitchFamily="2" charset="-122"/>
            </a:endParaRPr>
          </a:p>
          <a:p>
            <a:pPr>
              <a:lnSpc>
                <a:spcPct val="150000"/>
              </a:lnSpc>
            </a:pPr>
            <a:r>
              <a:rPr lang="zh-CN" altLang="zh-CN" sz="2400" b="1" dirty="0" smtClean="0">
                <a:latin typeface="宋体" pitchFamily="2" charset="-122"/>
                <a:ea typeface="宋体" pitchFamily="2" charset="-122"/>
              </a:rPr>
              <a:t>气体</a:t>
            </a:r>
            <a:r>
              <a:rPr lang="zh-CN" altLang="zh-CN" sz="2400" b="1" dirty="0">
                <a:latin typeface="宋体" pitchFamily="2" charset="-122"/>
                <a:ea typeface="宋体" pitchFamily="2" charset="-122"/>
              </a:rPr>
              <a:t>应满足的条件是</a:t>
            </a:r>
            <a:r>
              <a:rPr lang="zh-CN" altLang="zh-CN" sz="2400" b="1" u="sng" dirty="0">
                <a:latin typeface="宋体" pitchFamily="2" charset="-122"/>
                <a:ea typeface="宋体" pitchFamily="2" charset="-122"/>
              </a:rPr>
              <a:t>　　　　　</a:t>
            </a:r>
            <a:r>
              <a:rPr lang="en-US" altLang="zh-CN" sz="2400" b="1" u="sng" dirty="0" smtClean="0">
                <a:latin typeface="宋体" pitchFamily="2" charset="-122"/>
                <a:ea typeface="宋体" pitchFamily="2" charset="-122"/>
              </a:rPr>
              <a:t>   </a:t>
            </a:r>
            <a:r>
              <a:rPr lang="zh-CN" altLang="zh-CN" sz="2400" b="1" u="sng" dirty="0">
                <a:latin typeface="宋体" pitchFamily="2" charset="-122"/>
                <a:ea typeface="宋体" pitchFamily="2" charset="-122"/>
              </a:rPr>
              <a:t>　　</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实验</a:t>
            </a:r>
            <a:r>
              <a:rPr lang="zh-CN" altLang="zh-CN" sz="2400" b="1" dirty="0">
                <a:latin typeface="宋体" pitchFamily="2" charset="-122"/>
                <a:ea typeface="宋体" pitchFamily="2" charset="-122"/>
              </a:rPr>
              <a:t>时导管</a:t>
            </a:r>
            <a:r>
              <a:rPr lang="zh-CN" altLang="zh-CN" sz="2400" b="1" dirty="0" smtClean="0">
                <a:latin typeface="宋体" pitchFamily="2" charset="-122"/>
                <a:ea typeface="宋体" pitchFamily="2" charset="-122"/>
              </a:rPr>
              <a:t>接</a:t>
            </a:r>
            <a:endParaRPr lang="en-US" altLang="zh-CN" sz="2400" b="1" dirty="0" smtClean="0">
              <a:latin typeface="宋体" pitchFamily="2" charset="-122"/>
              <a:ea typeface="宋体" pitchFamily="2" charset="-122"/>
            </a:endParaRPr>
          </a:p>
          <a:p>
            <a:pPr>
              <a:lnSpc>
                <a:spcPct val="150000"/>
              </a:lnSpc>
            </a:pPr>
            <a:r>
              <a:rPr lang="zh-CN" altLang="zh-CN" sz="2400" b="1" dirty="0" smtClean="0">
                <a:latin typeface="宋体" pitchFamily="2" charset="-122"/>
                <a:ea typeface="宋体" pitchFamily="2" charset="-122"/>
              </a:rPr>
              <a:t>近</a:t>
            </a:r>
            <a:r>
              <a:rPr lang="zh-CN" altLang="zh-CN" sz="2400" b="1" dirty="0">
                <a:latin typeface="宋体" pitchFamily="2" charset="-122"/>
                <a:ea typeface="宋体" pitchFamily="2" charset="-122"/>
              </a:rPr>
              <a:t>集气瓶底部的目的是</a:t>
            </a:r>
            <a:r>
              <a:rPr lang="zh-CN" altLang="zh-CN" sz="2400" b="1" u="sng" dirty="0">
                <a:latin typeface="宋体" pitchFamily="2" charset="-122"/>
                <a:ea typeface="宋体" pitchFamily="2" charset="-122"/>
              </a:rPr>
              <a:t>　</a:t>
            </a:r>
            <a:r>
              <a:rPr lang="en-US" altLang="zh-CN" sz="2400" b="1" u="sng" dirty="0" smtClean="0">
                <a:latin typeface="宋体" pitchFamily="2" charset="-122"/>
                <a:ea typeface="宋体" pitchFamily="2" charset="-122"/>
              </a:rPr>
              <a:t>                         </a:t>
            </a:r>
            <a:r>
              <a:rPr lang="zh-CN" altLang="zh-CN" sz="2400" b="1" dirty="0" smtClean="0">
                <a:latin typeface="宋体" pitchFamily="2" charset="-122"/>
                <a:ea typeface="宋体" pitchFamily="2" charset="-122"/>
              </a:rPr>
              <a:t>。</a:t>
            </a:r>
            <a:r>
              <a:rPr lang="en-US" altLang="zh-CN" sz="2400" b="1" dirty="0">
                <a:latin typeface="宋体" pitchFamily="2" charset="-122"/>
                <a:ea typeface="宋体" pitchFamily="2" charset="-122"/>
              </a:rPr>
              <a:t> </a:t>
            </a:r>
            <a:endParaRPr lang="zh-CN" altLang="zh-CN" sz="2400" b="1" dirty="0">
              <a:latin typeface="宋体" pitchFamily="2" charset="-122"/>
              <a:ea typeface="宋体" pitchFamily="2" charset="-122"/>
            </a:endParaRPr>
          </a:p>
        </p:txBody>
      </p:sp>
      <p:grpSp>
        <p:nvGrpSpPr>
          <p:cNvPr id="6" name="组合 5"/>
          <p:cNvGrpSpPr/>
          <p:nvPr/>
        </p:nvGrpSpPr>
        <p:grpSpPr>
          <a:xfrm>
            <a:off x="8071557" y="824822"/>
            <a:ext cx="1746910" cy="457900"/>
            <a:chOff x="8480182" y="1575737"/>
            <a:chExt cx="1678579" cy="520692"/>
          </a:xfrm>
        </p:grpSpPr>
        <p:sp>
          <p:nvSpPr>
            <p:cNvPr id="5" name="圆角矩形 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2" name="TextBox 1"/>
          <p:cNvSpPr txBox="1"/>
          <p:nvPr/>
        </p:nvSpPr>
        <p:spPr>
          <a:xfrm>
            <a:off x="4180124" y="2577772"/>
            <a:ext cx="1567543" cy="461665"/>
          </a:xfrm>
          <a:prstGeom prst="rect">
            <a:avLst/>
          </a:prstGeom>
          <a:noFill/>
        </p:spPr>
        <p:txBody>
          <a:bodyPr wrap="square" rtlCol="0">
            <a:spAutoFit/>
          </a:bodyPr>
          <a:lstStyle/>
          <a:p>
            <a:r>
              <a:rPr lang="zh-CN" altLang="en-US" sz="2400" b="1" dirty="0" smtClean="0">
                <a:solidFill>
                  <a:srgbClr val="FF0000"/>
                </a:solidFill>
                <a:latin typeface="宋体" pitchFamily="2" charset="-122"/>
                <a:ea typeface="宋体" pitchFamily="2" charset="-122"/>
              </a:rPr>
              <a:t>长颈漏斗</a:t>
            </a:r>
            <a:endParaRPr lang="zh-CN" altLang="en-US" sz="2400" b="1" dirty="0">
              <a:solidFill>
                <a:srgbClr val="FF0000"/>
              </a:solidFill>
              <a:latin typeface="宋体" pitchFamily="2" charset="-122"/>
              <a:ea typeface="宋体" pitchFamily="2" charset="-122"/>
            </a:endParaRPr>
          </a:p>
        </p:txBody>
      </p:sp>
      <p:sp>
        <p:nvSpPr>
          <p:cNvPr id="9" name="TextBox 8"/>
          <p:cNvSpPr txBox="1"/>
          <p:nvPr/>
        </p:nvSpPr>
        <p:spPr>
          <a:xfrm>
            <a:off x="4212842" y="3134852"/>
            <a:ext cx="2177141" cy="461665"/>
          </a:xfrm>
          <a:prstGeom prst="rect">
            <a:avLst/>
          </a:prstGeom>
          <a:noFill/>
        </p:spPr>
        <p:txBody>
          <a:bodyPr wrap="square" rtlCol="0">
            <a:spAutoFit/>
          </a:bodyPr>
          <a:lstStyle/>
          <a:p>
            <a:r>
              <a:rPr lang="zh-CN" altLang="en-US" sz="2400" b="1" dirty="0" smtClean="0">
                <a:solidFill>
                  <a:srgbClr val="FF0000"/>
                </a:solidFill>
                <a:latin typeface="宋体" pitchFamily="2" charset="-122"/>
                <a:ea typeface="宋体" pitchFamily="2" charset="-122"/>
              </a:rPr>
              <a:t>密度大于空气</a:t>
            </a:r>
            <a:endParaRPr lang="zh-CN" altLang="en-US" sz="2400" b="1" dirty="0">
              <a:solidFill>
                <a:srgbClr val="FF0000"/>
              </a:solidFill>
              <a:latin typeface="宋体" pitchFamily="2" charset="-122"/>
              <a:ea typeface="宋体" pitchFamily="2" charset="-122"/>
            </a:endParaRPr>
          </a:p>
        </p:txBody>
      </p:sp>
      <p:sp>
        <p:nvSpPr>
          <p:cNvPr id="10" name="TextBox 9"/>
          <p:cNvSpPr txBox="1"/>
          <p:nvPr/>
        </p:nvSpPr>
        <p:spPr>
          <a:xfrm>
            <a:off x="4566379" y="3672719"/>
            <a:ext cx="3516064" cy="461665"/>
          </a:xfrm>
          <a:prstGeom prst="rect">
            <a:avLst/>
          </a:prstGeom>
          <a:noFill/>
        </p:spPr>
        <p:txBody>
          <a:bodyPr wrap="square" rtlCol="0">
            <a:spAutoFit/>
          </a:bodyPr>
          <a:lstStyle/>
          <a:p>
            <a:r>
              <a:rPr lang="zh-CN" altLang="en-US" sz="2400" b="1" dirty="0" smtClean="0">
                <a:solidFill>
                  <a:srgbClr val="FF0000"/>
                </a:solidFill>
                <a:latin typeface="宋体" pitchFamily="2" charset="-122"/>
                <a:ea typeface="宋体" pitchFamily="2" charset="-122"/>
              </a:rPr>
              <a:t>便于排尽装置内的空气</a:t>
            </a:r>
            <a:endParaRPr lang="zh-CN" altLang="en-US" sz="2400" b="1" dirty="0">
              <a:solidFill>
                <a:srgbClr val="FF0000"/>
              </a:solidFill>
              <a:latin typeface="宋体" pitchFamily="2" charset="-122"/>
              <a:ea typeface="宋体" pitchFamily="2" charset="-122"/>
            </a:endParaRPr>
          </a:p>
        </p:txBody>
      </p:sp>
      <p:pic>
        <p:nvPicPr>
          <p:cNvPr id="11" name="XD+156.eps" descr="id:2147507325;FounderCES"/>
          <p:cNvPicPr/>
          <p:nvPr/>
        </p:nvPicPr>
        <p:blipFill>
          <a:blip r:embed="rId4"/>
          <a:stretch>
            <a:fillRect/>
          </a:stretch>
        </p:blipFill>
        <p:spPr>
          <a:xfrm>
            <a:off x="8866407" y="2668425"/>
            <a:ext cx="1982978" cy="1716713"/>
          </a:xfrm>
          <a:prstGeom prst="rect">
            <a:avLst/>
          </a:prstGeom>
        </p:spPr>
      </p:pic>
    </p:spTree>
    <p:extLst>
      <p:ext uri="{BB962C8B-B14F-4D97-AF65-F5344CB8AC3E}">
        <p14:creationId xmlns:p14="http://schemas.microsoft.com/office/powerpoint/2010/main" xmlns="" val="28360022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randombar(horizontal)">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randombar(horizontal)">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p:bldP spid="10"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8071557" y="824822"/>
            <a:ext cx="1746910" cy="457900"/>
            <a:chOff x="8480182" y="1575737"/>
            <a:chExt cx="1678579" cy="520692"/>
          </a:xfrm>
        </p:grpSpPr>
        <p:sp>
          <p:nvSpPr>
            <p:cNvPr id="4" name="圆角矩形 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7" name="TextBox 6"/>
          <p:cNvSpPr txBox="1"/>
          <p:nvPr/>
        </p:nvSpPr>
        <p:spPr>
          <a:xfrm>
            <a:off x="576939" y="1203880"/>
            <a:ext cx="9329058" cy="646331"/>
          </a:xfrm>
          <a:prstGeom prst="rect">
            <a:avLst/>
          </a:prstGeom>
          <a:noFill/>
        </p:spPr>
        <p:txBody>
          <a:bodyPr wrap="square" rtlCol="0">
            <a:spAutoFit/>
          </a:bodyPr>
          <a:lstStyle/>
          <a:p>
            <a:pPr>
              <a:lnSpc>
                <a:spcPct val="150000"/>
              </a:lnSpc>
            </a:pPr>
            <a:r>
              <a:rPr lang="en-US" altLang="zh-CN" sz="2400" b="1" dirty="0" smtClean="0">
                <a:latin typeface="宋体" pitchFamily="2" charset="-122"/>
                <a:ea typeface="宋体" pitchFamily="2" charset="-122"/>
              </a:rPr>
              <a:t>2.</a:t>
            </a:r>
            <a:r>
              <a:rPr lang="zh-CN" altLang="en-US" sz="2400" b="1" dirty="0" smtClean="0">
                <a:latin typeface="宋体" pitchFamily="2" charset="-122"/>
                <a:ea typeface="宋体" pitchFamily="2" charset="-122"/>
              </a:rPr>
              <a:t>对人体吸入的空气和呼出的气体的探究</a:t>
            </a:r>
            <a:endParaRPr lang="zh-CN" altLang="zh-CN" sz="2400" b="1" dirty="0">
              <a:latin typeface="宋体" pitchFamily="2" charset="-122"/>
              <a:ea typeface="宋体" pitchFamily="2" charset="-122"/>
            </a:endParaRPr>
          </a:p>
        </p:txBody>
      </p:sp>
      <p:graphicFrame>
        <p:nvGraphicFramePr>
          <p:cNvPr id="6" name="表格 5"/>
          <p:cNvGraphicFramePr>
            <a:graphicFrameLocks noGrp="1"/>
          </p:cNvGraphicFramePr>
          <p:nvPr>
            <p:extLst>
              <p:ext uri="{D42A27DB-BD31-4B8C-83A1-F6EECF244321}">
                <p14:modId xmlns:p14="http://schemas.microsoft.com/office/powerpoint/2010/main" xmlns="" val="3994414423"/>
              </p:ext>
            </p:extLst>
          </p:nvPr>
        </p:nvGraphicFramePr>
        <p:xfrm>
          <a:off x="637372" y="1882869"/>
          <a:ext cx="10825280" cy="4625340"/>
        </p:xfrm>
        <a:graphic>
          <a:graphicData uri="http://schemas.openxmlformats.org/drawingml/2006/table">
            <a:tbl>
              <a:tblPr firstRow="1" bandRow="1">
                <a:tableStyleId>{5940675A-B579-460E-94D1-54222C63F5DA}</a:tableStyleId>
              </a:tblPr>
              <a:tblGrid>
                <a:gridCol w="5240912"/>
                <a:gridCol w="2677886"/>
                <a:gridCol w="2906482"/>
              </a:tblGrid>
              <a:tr h="457556">
                <a:tc>
                  <a:txBody>
                    <a:bodyPr/>
                    <a:lstStyle/>
                    <a:p>
                      <a:pPr algn="ctr">
                        <a:lnSpc>
                          <a:spcPct val="150000"/>
                        </a:lnSpc>
                      </a:pPr>
                      <a:r>
                        <a:rPr lang="zh-CN" altLang="en-US" sz="2000" b="1" dirty="0" smtClean="0">
                          <a:latin typeface="宋体" pitchFamily="2" charset="-122"/>
                          <a:ea typeface="宋体" pitchFamily="2" charset="-122"/>
                        </a:rPr>
                        <a:t>实验步骤</a:t>
                      </a:r>
                      <a:endParaRPr lang="zh-CN" altLang="en-US" sz="2000" b="1" dirty="0">
                        <a:latin typeface="宋体" pitchFamily="2" charset="-122"/>
                        <a:ea typeface="宋体" pitchFamily="2" charset="-122"/>
                      </a:endParaRPr>
                    </a:p>
                  </a:txBody>
                  <a:tcPr>
                    <a:lnR w="12700" cap="flat" cmpd="sng" algn="ctr">
                      <a:solidFill>
                        <a:schemeClr val="tx1"/>
                      </a:solidFill>
                      <a:prstDash val="solid"/>
                      <a:round/>
                      <a:headEnd type="none" w="med" len="med"/>
                      <a:tailEnd type="none" w="med" len="med"/>
                    </a:lnR>
                    <a:solidFill>
                      <a:srgbClr val="01B0F0"/>
                    </a:solidFill>
                  </a:tcPr>
                </a:tc>
                <a:tc>
                  <a:txBody>
                    <a:bodyPr/>
                    <a:lstStyle/>
                    <a:p>
                      <a:pPr algn="ctr">
                        <a:lnSpc>
                          <a:spcPct val="150000"/>
                        </a:lnSpc>
                      </a:pPr>
                      <a:r>
                        <a:rPr lang="zh-CN" altLang="en-US" sz="2000" b="1" dirty="0" smtClean="0">
                          <a:latin typeface="黑体" pitchFamily="49" charset="-122"/>
                          <a:ea typeface="黑体" pitchFamily="49" charset="-122"/>
                        </a:rPr>
                        <a:t>实验现象</a:t>
                      </a:r>
                      <a:endParaRPr lang="zh-CN" altLang="en-US" sz="2000" b="1" dirty="0">
                        <a:latin typeface="黑体" pitchFamily="49" charset="-122"/>
                        <a:ea typeface="黑体" pitchFamily="49"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01B0F0"/>
                    </a:solidFill>
                  </a:tcPr>
                </a:tc>
                <a:tc>
                  <a:txBody>
                    <a:bodyPr/>
                    <a:lstStyle/>
                    <a:p>
                      <a:pPr algn="ctr">
                        <a:lnSpc>
                          <a:spcPct val="150000"/>
                        </a:lnSpc>
                      </a:pPr>
                      <a:r>
                        <a:rPr lang="zh-CN" altLang="en-US" sz="2000" b="1" dirty="0" smtClean="0">
                          <a:latin typeface="黑体" pitchFamily="49" charset="-122"/>
                          <a:ea typeface="黑体" pitchFamily="49" charset="-122"/>
                        </a:rPr>
                        <a:t>结论</a:t>
                      </a:r>
                      <a:endParaRPr lang="zh-CN" altLang="en-US" sz="2000" b="1" dirty="0">
                        <a:latin typeface="黑体" pitchFamily="49" charset="-122"/>
                        <a:ea typeface="黑体" pitchFamily="49" charset="-122"/>
                      </a:endParaRPr>
                    </a:p>
                  </a:txBody>
                  <a:tcPr>
                    <a:lnL w="12700" cap="flat" cmpd="sng" algn="ctr">
                      <a:solidFill>
                        <a:schemeClr val="tx1"/>
                      </a:solidFill>
                      <a:prstDash val="solid"/>
                      <a:round/>
                      <a:headEnd type="none" w="med" len="med"/>
                      <a:tailEnd type="none" w="med" len="med"/>
                    </a:lnL>
                    <a:solidFill>
                      <a:srgbClr val="01B0F0"/>
                    </a:solidFill>
                  </a:tcPr>
                </a:tc>
              </a:tr>
              <a:tr h="118173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altLang="zh-CN" sz="2000" b="1" kern="1200" dirty="0" smtClean="0">
                        <a:solidFill>
                          <a:schemeClr val="tx1"/>
                        </a:solidFill>
                        <a:effectLst/>
                        <a:latin typeface="宋体" pitchFamily="2" charset="-122"/>
                        <a:ea typeface="宋体" pitchFamily="2" charset="-122"/>
                        <a:cs typeface="+mn-cs"/>
                      </a:endParaRPr>
                    </a:p>
                    <a:p>
                      <a:pPr marL="0" marR="0" indent="0" algn="l" defTabSz="914400" rtl="0" eaLnBrk="1" fontAlgn="auto" latinLnBrk="0" hangingPunct="1">
                        <a:lnSpc>
                          <a:spcPts val="2700"/>
                        </a:lnSpc>
                        <a:spcBef>
                          <a:spcPts val="0"/>
                        </a:spcBef>
                        <a:spcAft>
                          <a:spcPts val="0"/>
                        </a:spcAft>
                        <a:buClrTx/>
                        <a:buSzTx/>
                        <a:buFontTx/>
                        <a:buNone/>
                        <a:tabLst/>
                        <a:defRPr/>
                      </a:pPr>
                      <a:r>
                        <a:rPr lang="zh-CN" altLang="en-US" sz="2000" b="1" kern="1200" dirty="0" smtClean="0">
                          <a:solidFill>
                            <a:schemeClr val="tx1"/>
                          </a:solidFill>
                          <a:effectLst/>
                          <a:latin typeface="宋体" pitchFamily="2" charset="-122"/>
                          <a:ea typeface="宋体" pitchFamily="2" charset="-122"/>
                          <a:cs typeface="+mn-cs"/>
                        </a:rPr>
                        <a:t>（</a:t>
                      </a:r>
                      <a:r>
                        <a:rPr lang="en-US" altLang="zh-CN" sz="2000" b="1" kern="1200" dirty="0" smtClean="0">
                          <a:solidFill>
                            <a:schemeClr val="tx1"/>
                          </a:solidFill>
                          <a:effectLst/>
                          <a:latin typeface="宋体" pitchFamily="2" charset="-122"/>
                          <a:ea typeface="宋体" pitchFamily="2" charset="-122"/>
                          <a:cs typeface="+mn-cs"/>
                        </a:rPr>
                        <a:t>1</a:t>
                      </a:r>
                      <a:r>
                        <a:rPr lang="zh-CN" altLang="en-US" sz="2000" b="1" kern="1200" dirty="0" smtClean="0">
                          <a:solidFill>
                            <a:schemeClr val="tx1"/>
                          </a:solidFill>
                          <a:effectLst/>
                          <a:latin typeface="宋体" pitchFamily="2" charset="-122"/>
                          <a:ea typeface="宋体" pitchFamily="2" charset="-122"/>
                          <a:cs typeface="+mn-cs"/>
                        </a:rPr>
                        <a:t>）</a:t>
                      </a:r>
                      <a:r>
                        <a:rPr lang="zh-CN" altLang="zh-CN" sz="2000" b="1" kern="1200" dirty="0" smtClean="0">
                          <a:solidFill>
                            <a:schemeClr val="tx1"/>
                          </a:solidFill>
                          <a:effectLst/>
                          <a:latin typeface="宋体" pitchFamily="2" charset="-122"/>
                          <a:ea typeface="宋体" pitchFamily="2" charset="-122"/>
                          <a:cs typeface="+mn-cs"/>
                        </a:rPr>
                        <a:t>利用排水法收集两瓶呼出气体</a:t>
                      </a:r>
                      <a:r>
                        <a:rPr lang="zh-CN" altLang="en-US" sz="2000" b="1" kern="1200" dirty="0" smtClean="0">
                          <a:solidFill>
                            <a:schemeClr val="tx1"/>
                          </a:solidFill>
                          <a:effectLst/>
                          <a:latin typeface="宋体" pitchFamily="2" charset="-122"/>
                          <a:ea typeface="宋体" pitchFamily="2" charset="-122"/>
                          <a:cs typeface="+mn-cs"/>
                        </a:rPr>
                        <a:t>，</a:t>
                      </a:r>
                      <a:r>
                        <a:rPr lang="zh-CN" altLang="zh-CN" sz="2000" b="1" kern="1200" dirty="0" smtClean="0">
                          <a:solidFill>
                            <a:schemeClr val="tx1"/>
                          </a:solidFill>
                          <a:effectLst/>
                          <a:latin typeface="宋体" pitchFamily="2" charset="-122"/>
                          <a:ea typeface="宋体" pitchFamily="2" charset="-122"/>
                          <a:cs typeface="+mn-cs"/>
                        </a:rPr>
                        <a:t>另取两</a:t>
                      </a:r>
                      <a:endParaRPr lang="en-US" altLang="zh-CN" sz="2000" b="1" kern="1200" dirty="0" smtClean="0">
                        <a:solidFill>
                          <a:schemeClr val="tx1"/>
                        </a:solidFill>
                        <a:effectLst/>
                        <a:latin typeface="宋体" pitchFamily="2" charset="-122"/>
                        <a:ea typeface="宋体" pitchFamily="2" charset="-122"/>
                        <a:cs typeface="+mn-cs"/>
                      </a:endParaRPr>
                    </a:p>
                    <a:p>
                      <a:pPr marL="0" marR="0" indent="0" algn="l" defTabSz="914400" rtl="0" eaLnBrk="1" fontAlgn="auto" latinLnBrk="0" hangingPunct="1">
                        <a:lnSpc>
                          <a:spcPts val="2700"/>
                        </a:lnSpc>
                        <a:spcBef>
                          <a:spcPts val="0"/>
                        </a:spcBef>
                        <a:spcAft>
                          <a:spcPts val="0"/>
                        </a:spcAft>
                        <a:buClrTx/>
                        <a:buSzTx/>
                        <a:buFontTx/>
                        <a:buNone/>
                        <a:tabLst/>
                        <a:defRPr/>
                      </a:pPr>
                      <a:r>
                        <a:rPr lang="en-US" altLang="zh-CN" sz="2000" b="1" kern="1200" dirty="0" smtClean="0">
                          <a:solidFill>
                            <a:schemeClr val="tx1"/>
                          </a:solidFill>
                          <a:effectLst/>
                          <a:latin typeface="宋体" pitchFamily="2" charset="-122"/>
                          <a:ea typeface="宋体" pitchFamily="2" charset="-122"/>
                          <a:cs typeface="+mn-cs"/>
                        </a:rPr>
                        <a:t> </a:t>
                      </a:r>
                      <a:r>
                        <a:rPr lang="zh-CN" altLang="zh-CN" sz="2000" b="1" kern="1200" dirty="0" smtClean="0">
                          <a:solidFill>
                            <a:schemeClr val="tx1"/>
                          </a:solidFill>
                          <a:effectLst/>
                          <a:latin typeface="宋体" pitchFamily="2" charset="-122"/>
                          <a:ea typeface="宋体" pitchFamily="2" charset="-122"/>
                          <a:cs typeface="+mn-cs"/>
                        </a:rPr>
                        <a:t>瓶空气</a:t>
                      </a:r>
                      <a:r>
                        <a:rPr lang="zh-CN" altLang="en-US" sz="2000" b="1" kern="1200" dirty="0" smtClean="0">
                          <a:solidFill>
                            <a:schemeClr val="tx1"/>
                          </a:solidFill>
                          <a:effectLst/>
                          <a:latin typeface="宋体" pitchFamily="2" charset="-122"/>
                          <a:ea typeface="宋体" pitchFamily="2" charset="-122"/>
                          <a:cs typeface="+mn-cs"/>
                        </a:rPr>
                        <a:t>，</a:t>
                      </a:r>
                      <a:r>
                        <a:rPr lang="zh-CN" altLang="zh-CN" sz="2000" b="1" kern="1200" dirty="0" smtClean="0">
                          <a:solidFill>
                            <a:schemeClr val="tx1"/>
                          </a:solidFill>
                          <a:effectLst/>
                          <a:latin typeface="宋体" pitchFamily="2" charset="-122"/>
                          <a:ea typeface="宋体" pitchFamily="2" charset="-122"/>
                          <a:cs typeface="+mn-cs"/>
                        </a:rPr>
                        <a:t>向呼出气体和空气中分别滴入数滴</a:t>
                      </a:r>
                      <a:r>
                        <a:rPr lang="en-US" altLang="zh-CN" sz="2000" b="1" kern="1200" dirty="0" smtClean="0">
                          <a:solidFill>
                            <a:schemeClr val="tx1"/>
                          </a:solidFill>
                          <a:effectLst/>
                          <a:latin typeface="宋体" pitchFamily="2" charset="-122"/>
                          <a:ea typeface="宋体" pitchFamily="2" charset="-122"/>
                          <a:cs typeface="+mn-cs"/>
                        </a:rPr>
                        <a:t> </a:t>
                      </a:r>
                    </a:p>
                    <a:p>
                      <a:pPr marL="0" marR="0" indent="0" algn="l" defTabSz="914400" rtl="0" eaLnBrk="1" fontAlgn="auto" latinLnBrk="0" hangingPunct="1">
                        <a:lnSpc>
                          <a:spcPts val="2700"/>
                        </a:lnSpc>
                        <a:spcBef>
                          <a:spcPts val="0"/>
                        </a:spcBef>
                        <a:spcAft>
                          <a:spcPts val="0"/>
                        </a:spcAft>
                        <a:buClrTx/>
                        <a:buSzTx/>
                        <a:buFontTx/>
                        <a:buNone/>
                        <a:tabLst/>
                        <a:defRPr/>
                      </a:pPr>
                      <a:r>
                        <a:rPr lang="en-US" altLang="zh-CN" sz="2000" b="1" kern="1200" dirty="0" smtClean="0">
                          <a:solidFill>
                            <a:schemeClr val="tx1"/>
                          </a:solidFill>
                          <a:effectLst/>
                          <a:latin typeface="宋体" pitchFamily="2" charset="-122"/>
                          <a:ea typeface="宋体" pitchFamily="2" charset="-122"/>
                          <a:cs typeface="+mn-cs"/>
                        </a:rPr>
                        <a:t> </a:t>
                      </a:r>
                      <a:r>
                        <a:rPr lang="zh-CN" altLang="zh-CN" sz="2000" b="1" kern="1200" dirty="0" smtClean="0">
                          <a:solidFill>
                            <a:schemeClr val="tx1"/>
                          </a:solidFill>
                          <a:effectLst/>
                          <a:latin typeface="宋体" pitchFamily="2" charset="-122"/>
                          <a:ea typeface="宋体" pitchFamily="2" charset="-122"/>
                          <a:cs typeface="+mn-cs"/>
                        </a:rPr>
                        <a:t>澄清石灰水</a:t>
                      </a:r>
                      <a:endParaRPr lang="en-US" altLang="zh-CN" sz="2000" b="1" kern="1200" dirty="0" smtClean="0">
                        <a:solidFill>
                          <a:schemeClr val="tx1"/>
                        </a:solidFill>
                        <a:effectLst/>
                        <a:latin typeface="宋体" pitchFamily="2" charset="-122"/>
                        <a:ea typeface="宋体" pitchFamily="2" charset="-122"/>
                        <a:cs typeface="+mn-cs"/>
                      </a:endParaRPr>
                    </a:p>
                    <a:p>
                      <a:pPr marL="0" marR="0" indent="0" algn="l" defTabSz="914400" rtl="0" eaLnBrk="1" fontAlgn="auto" latinLnBrk="0" hangingPunct="1">
                        <a:lnSpc>
                          <a:spcPts val="2700"/>
                        </a:lnSpc>
                        <a:spcBef>
                          <a:spcPts val="0"/>
                        </a:spcBef>
                        <a:spcAft>
                          <a:spcPts val="0"/>
                        </a:spcAft>
                        <a:buClrTx/>
                        <a:buSzTx/>
                        <a:buFontTx/>
                        <a:buNone/>
                        <a:tabLst/>
                        <a:defRPr/>
                      </a:pPr>
                      <a:endParaRPr lang="zh-CN" altLang="zh-CN" sz="1800" kern="1200" dirty="0" smtClean="0">
                        <a:solidFill>
                          <a:schemeClr val="tx1"/>
                        </a:solidFill>
                        <a:effectLst/>
                        <a:latin typeface="+mn-lt"/>
                        <a:ea typeface="+mn-ea"/>
                        <a:cs typeface="+mn-cs"/>
                      </a:endParaRPr>
                    </a:p>
                    <a:p>
                      <a:pPr>
                        <a:lnSpc>
                          <a:spcPts val="2700"/>
                        </a:lnSpc>
                      </a:pPr>
                      <a:endParaRPr lang="en-US" altLang="zh-CN" sz="1800" kern="1200" dirty="0" smtClean="0">
                        <a:solidFill>
                          <a:schemeClr val="tx1"/>
                        </a:solidFill>
                        <a:effectLst/>
                        <a:latin typeface="+mn-lt"/>
                        <a:ea typeface="+mn-ea"/>
                        <a:cs typeface="+mn-cs"/>
                      </a:endParaRPr>
                    </a:p>
                    <a:p>
                      <a:pPr>
                        <a:lnSpc>
                          <a:spcPts val="2700"/>
                        </a:lnSpc>
                      </a:pPr>
                      <a:endParaRPr lang="en-US" altLang="zh-CN" sz="1800" kern="1200" dirty="0" smtClean="0">
                        <a:solidFill>
                          <a:schemeClr val="tx1"/>
                        </a:solidFill>
                        <a:effectLst/>
                        <a:latin typeface="+mn-lt"/>
                        <a:ea typeface="+mn-ea"/>
                        <a:cs typeface="+mn-cs"/>
                      </a:endParaRPr>
                    </a:p>
                    <a:p>
                      <a:pPr>
                        <a:lnSpc>
                          <a:spcPts val="2700"/>
                        </a:lnSpc>
                      </a:pPr>
                      <a:endParaRPr lang="en-US" altLang="zh-CN" sz="1800" kern="1200" dirty="0" smtClean="0">
                        <a:solidFill>
                          <a:schemeClr val="tx1"/>
                        </a:solidFill>
                        <a:effectLst/>
                        <a:latin typeface="+mn-lt"/>
                        <a:ea typeface="+mn-ea"/>
                        <a:cs typeface="+mn-cs"/>
                      </a:endParaRPr>
                    </a:p>
                    <a:p>
                      <a:pPr>
                        <a:lnSpc>
                          <a:spcPts val="2700"/>
                        </a:lnSpc>
                      </a:pPr>
                      <a:endParaRPr lang="en-US" altLang="zh-CN" sz="1800" kern="1200" dirty="0" smtClean="0">
                        <a:solidFill>
                          <a:schemeClr val="tx1"/>
                        </a:solidFill>
                        <a:effectLst/>
                        <a:latin typeface="+mn-lt"/>
                        <a:ea typeface="+mn-ea"/>
                        <a:cs typeface="+mn-cs"/>
                      </a:endParaRPr>
                    </a:p>
                    <a:p>
                      <a:pPr>
                        <a:lnSpc>
                          <a:spcPts val="2700"/>
                        </a:lnSpc>
                      </a:pPr>
                      <a:endParaRPr lang="en-US" altLang="zh-CN" sz="1800" kern="1200" dirty="0" smtClean="0">
                        <a:solidFill>
                          <a:schemeClr val="tx1"/>
                        </a:solidFill>
                        <a:effectLst/>
                        <a:latin typeface="+mn-lt"/>
                        <a:ea typeface="+mn-ea"/>
                        <a:cs typeface="+mn-cs"/>
                      </a:endParaRPr>
                    </a:p>
                    <a:p>
                      <a:pPr>
                        <a:lnSpc>
                          <a:spcPts val="2700"/>
                        </a:lnSpc>
                      </a:pPr>
                      <a:endParaRPr lang="en-US" altLang="zh-CN" sz="1800" kern="1200" dirty="0" smtClean="0">
                        <a:solidFill>
                          <a:schemeClr val="tx1"/>
                        </a:solidFill>
                        <a:effectLst/>
                        <a:latin typeface="+mn-lt"/>
                        <a:ea typeface="+mn-ea"/>
                        <a:cs typeface="+mn-cs"/>
                      </a:endParaRPr>
                    </a:p>
                    <a:p>
                      <a:pPr>
                        <a:lnSpc>
                          <a:spcPts val="2700"/>
                        </a:lnSpc>
                      </a:pPr>
                      <a:endParaRPr lang="zh-CN" altLang="zh-CN" sz="1800" kern="1200" dirty="0">
                        <a:solidFill>
                          <a:schemeClr val="tx1"/>
                        </a:solidFill>
                        <a:effectLst/>
                        <a:latin typeface="+mn-lt"/>
                        <a:ea typeface="+mn-ea"/>
                        <a:cs typeface="+mn-cs"/>
                      </a:endParaRPr>
                    </a:p>
                  </a:txBody>
                  <a:tcPr marL="0" marR="0" marT="0" marB="0" anchor="ctr">
                    <a:lnR w="12700" cap="flat" cmpd="sng" algn="ctr">
                      <a:solidFill>
                        <a:schemeClr val="tx1"/>
                      </a:solidFill>
                      <a:prstDash val="solid"/>
                      <a:round/>
                      <a:headEnd type="none" w="med" len="med"/>
                      <a:tailEnd type="none" w="med" len="med"/>
                    </a:lnR>
                  </a:tcPr>
                </a:tc>
                <a:tc>
                  <a:txBody>
                    <a:bodyPr/>
                    <a:lstStyle/>
                    <a:p>
                      <a:pPr>
                        <a:lnSpc>
                          <a:spcPts val="2700"/>
                        </a:lnSpc>
                        <a:spcAft>
                          <a:spcPts val="0"/>
                        </a:spcAft>
                      </a:pPr>
                      <a:r>
                        <a:rPr lang="zh-CN" sz="2000" b="1" dirty="0" smtClean="0">
                          <a:solidFill>
                            <a:srgbClr val="000000"/>
                          </a:solidFill>
                          <a:effectLst/>
                          <a:latin typeface="宋体" pitchFamily="2" charset="-122"/>
                          <a:ea typeface="宋体" pitchFamily="2" charset="-122"/>
                          <a:cs typeface="Times New Roman"/>
                        </a:rPr>
                        <a:t>空气瓶无明显变化</a:t>
                      </a:r>
                      <a:r>
                        <a:rPr lang="en-US" sz="2000" b="1" dirty="0" smtClean="0">
                          <a:solidFill>
                            <a:srgbClr val="000000"/>
                          </a:solidFill>
                          <a:effectLst/>
                          <a:latin typeface="宋体" pitchFamily="2" charset="-122"/>
                          <a:ea typeface="宋体" pitchFamily="2" charset="-122"/>
                          <a:cs typeface="Times New Roman"/>
                        </a:rPr>
                        <a:t>,</a:t>
                      </a:r>
                      <a:r>
                        <a:rPr lang="zh-CN" sz="2000" b="1" dirty="0" smtClean="0">
                          <a:solidFill>
                            <a:srgbClr val="000000"/>
                          </a:solidFill>
                          <a:effectLst/>
                          <a:latin typeface="宋体" pitchFamily="2" charset="-122"/>
                          <a:ea typeface="宋体" pitchFamily="2" charset="-122"/>
                          <a:cs typeface="Times New Roman"/>
                        </a:rPr>
                        <a:t>呼出气体能使澄清石灰水变浑浊</a:t>
                      </a:r>
                      <a:endParaRPr lang="zh-CN" sz="2000" b="1" dirty="0">
                        <a:solidFill>
                          <a:srgbClr val="000000"/>
                        </a:solidFill>
                        <a:effectLst/>
                        <a:latin typeface="宋体" pitchFamily="2" charset="-122"/>
                        <a:ea typeface="宋体" pitchFamily="2" charset="-122"/>
                        <a:cs typeface="Times New Roman"/>
                      </a:endParaRPr>
                    </a:p>
                  </a:txBody>
                  <a:tcPr marL="66675" marR="6667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a:lnSpc>
                          <a:spcPts val="2700"/>
                        </a:lnSpc>
                        <a:spcAft>
                          <a:spcPts val="0"/>
                        </a:spcAft>
                      </a:pPr>
                      <a:r>
                        <a:rPr lang="zh-CN" sz="2000" b="1" dirty="0">
                          <a:solidFill>
                            <a:srgbClr val="000000"/>
                          </a:solidFill>
                          <a:effectLst/>
                          <a:latin typeface="宋体" pitchFamily="2" charset="-122"/>
                          <a:ea typeface="宋体" pitchFamily="2" charset="-122"/>
                          <a:cs typeface="Times New Roman"/>
                        </a:rPr>
                        <a:t>空气中二氧化碳的含量比呼出气体</a:t>
                      </a:r>
                      <a:r>
                        <a:rPr lang="zh-CN" sz="2000" b="1" dirty="0" smtClean="0">
                          <a:solidFill>
                            <a:srgbClr val="000000"/>
                          </a:solidFill>
                          <a:effectLst/>
                          <a:latin typeface="宋体" pitchFamily="2" charset="-122"/>
                          <a:ea typeface="宋体" pitchFamily="2" charset="-122"/>
                          <a:cs typeface="Times New Roman"/>
                        </a:rPr>
                        <a:t>中</a:t>
                      </a:r>
                      <a:r>
                        <a:rPr lang="zh-CN" sz="2000" b="1" u="sng" dirty="0">
                          <a:solidFill>
                            <a:srgbClr val="000000"/>
                          </a:solidFill>
                          <a:effectLst/>
                          <a:uFill>
                            <a:solidFill>
                              <a:srgbClr val="000000"/>
                            </a:solidFill>
                          </a:uFill>
                          <a:latin typeface="宋体" pitchFamily="2" charset="-122"/>
                          <a:ea typeface="宋体" pitchFamily="2" charset="-122"/>
                          <a:cs typeface="Times New Roman"/>
                        </a:rPr>
                        <a:t>　　</a:t>
                      </a:r>
                      <a:r>
                        <a:rPr lang="en-US" altLang="zh-CN" sz="2000" b="1" u="sng" dirty="0" smtClean="0">
                          <a:solidFill>
                            <a:srgbClr val="000000"/>
                          </a:solidFill>
                          <a:effectLst/>
                          <a:uFill>
                            <a:solidFill>
                              <a:srgbClr val="000000"/>
                            </a:solidFill>
                          </a:uFill>
                          <a:latin typeface="宋体" pitchFamily="2" charset="-122"/>
                          <a:ea typeface="宋体" pitchFamily="2" charset="-122"/>
                          <a:cs typeface="Times New Roman"/>
                        </a:rPr>
                        <a:t>  </a:t>
                      </a:r>
                      <a:r>
                        <a:rPr lang="en-US" sz="2000" b="1" u="sng" dirty="0">
                          <a:solidFill>
                            <a:srgbClr val="000000"/>
                          </a:solidFill>
                          <a:effectLst/>
                          <a:uFill>
                            <a:solidFill>
                              <a:srgbClr val="000000"/>
                            </a:solidFill>
                          </a:uFill>
                          <a:latin typeface="宋体" pitchFamily="2" charset="-122"/>
                          <a:ea typeface="宋体" pitchFamily="2" charset="-122"/>
                          <a:cs typeface="Times New Roman"/>
                        </a:rPr>
                        <a:t> </a:t>
                      </a:r>
                      <a:endParaRPr lang="zh-CN" sz="2000" b="1" dirty="0">
                        <a:solidFill>
                          <a:srgbClr val="000000"/>
                        </a:solidFill>
                        <a:effectLst/>
                        <a:latin typeface="宋体" pitchFamily="2" charset="-122"/>
                        <a:ea typeface="宋体" pitchFamily="2" charset="-122"/>
                        <a:cs typeface="Times New Roman"/>
                      </a:endParaRPr>
                    </a:p>
                  </a:txBody>
                  <a:tcPr marL="66675" marR="66675" marT="0" marB="0" anchor="ctr">
                    <a:lnL w="12700" cap="flat" cmpd="sng" algn="ctr">
                      <a:solidFill>
                        <a:schemeClr val="tx1"/>
                      </a:solidFill>
                      <a:prstDash val="solid"/>
                      <a:round/>
                      <a:headEnd type="none" w="med" len="med"/>
                      <a:tailEnd type="none" w="med" len="med"/>
                    </a:lnL>
                  </a:tcPr>
                </a:tc>
              </a:tr>
            </a:tbl>
          </a:graphicData>
        </a:graphic>
      </p:graphicFrame>
      <p:pic>
        <p:nvPicPr>
          <p:cNvPr id="8" name="11862.eps"/>
          <p:cNvPicPr/>
          <p:nvPr/>
        </p:nvPicPr>
        <p:blipFill>
          <a:blip r:embed="rId3"/>
          <a:stretch>
            <a:fillRect/>
          </a:stretch>
        </p:blipFill>
        <p:spPr>
          <a:xfrm>
            <a:off x="1645176" y="3812450"/>
            <a:ext cx="3247003" cy="1178742"/>
          </a:xfrm>
          <a:prstGeom prst="rect">
            <a:avLst/>
          </a:prstGeom>
        </p:spPr>
      </p:pic>
      <p:pic>
        <p:nvPicPr>
          <p:cNvPr id="9" name="11863.eps"/>
          <p:cNvPicPr/>
          <p:nvPr/>
        </p:nvPicPr>
        <p:blipFill>
          <a:blip r:embed="rId4"/>
          <a:stretch>
            <a:fillRect/>
          </a:stretch>
        </p:blipFill>
        <p:spPr>
          <a:xfrm>
            <a:off x="2582789" y="5110849"/>
            <a:ext cx="1567724" cy="1241152"/>
          </a:xfrm>
          <a:prstGeom prst="rect">
            <a:avLst/>
          </a:prstGeom>
        </p:spPr>
      </p:pic>
      <p:sp>
        <p:nvSpPr>
          <p:cNvPr id="2" name="TextBox 1"/>
          <p:cNvSpPr txBox="1"/>
          <p:nvPr/>
        </p:nvSpPr>
        <p:spPr>
          <a:xfrm>
            <a:off x="10406743" y="4434479"/>
            <a:ext cx="451757" cy="400110"/>
          </a:xfrm>
          <a:prstGeom prst="rect">
            <a:avLst/>
          </a:prstGeom>
          <a:noFill/>
        </p:spPr>
        <p:txBody>
          <a:bodyPr wrap="square" rtlCol="0">
            <a:spAutoFit/>
          </a:bodyPr>
          <a:lstStyle/>
          <a:p>
            <a:r>
              <a:rPr lang="zh-CN" altLang="en-US" sz="2000" b="1" dirty="0" smtClean="0">
                <a:solidFill>
                  <a:srgbClr val="FF0000"/>
                </a:solidFill>
                <a:latin typeface="宋体" pitchFamily="2" charset="-122"/>
                <a:ea typeface="宋体" pitchFamily="2" charset="-122"/>
              </a:rPr>
              <a:t>低</a:t>
            </a:r>
            <a:endParaRPr lang="zh-CN" altLang="en-US" sz="2000" b="1" dirty="0">
              <a:solidFill>
                <a:srgbClr val="FF0000"/>
              </a:solidFill>
              <a:latin typeface="宋体" pitchFamily="2" charset="-122"/>
              <a:ea typeface="宋体" pitchFamily="2" charset="-122"/>
            </a:endParaRPr>
          </a:p>
        </p:txBody>
      </p:sp>
    </p:spTree>
    <p:extLst>
      <p:ext uri="{BB962C8B-B14F-4D97-AF65-F5344CB8AC3E}">
        <p14:creationId xmlns:p14="http://schemas.microsoft.com/office/powerpoint/2010/main" xmlns="" val="26374475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8071557" y="824822"/>
            <a:ext cx="1746910" cy="457900"/>
            <a:chOff x="8480182" y="1575737"/>
            <a:chExt cx="1678579" cy="520692"/>
          </a:xfrm>
        </p:grpSpPr>
        <p:sp>
          <p:nvSpPr>
            <p:cNvPr id="4" name="圆角矩形 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aphicFrame>
        <p:nvGraphicFramePr>
          <p:cNvPr id="6" name="表格 5"/>
          <p:cNvGraphicFramePr>
            <a:graphicFrameLocks noGrp="1"/>
          </p:cNvGraphicFramePr>
          <p:nvPr>
            <p:extLst>
              <p:ext uri="{D42A27DB-BD31-4B8C-83A1-F6EECF244321}">
                <p14:modId xmlns:p14="http://schemas.microsoft.com/office/powerpoint/2010/main" xmlns="" val="4256429643"/>
              </p:ext>
            </p:extLst>
          </p:nvPr>
        </p:nvGraphicFramePr>
        <p:xfrm>
          <a:off x="691801" y="1882879"/>
          <a:ext cx="10825280" cy="4309954"/>
        </p:xfrm>
        <a:graphic>
          <a:graphicData uri="http://schemas.openxmlformats.org/drawingml/2006/table">
            <a:tbl>
              <a:tblPr firstRow="1" bandRow="1">
                <a:tableStyleId>{5940675A-B579-460E-94D1-54222C63F5DA}</a:tableStyleId>
              </a:tblPr>
              <a:tblGrid>
                <a:gridCol w="5240912"/>
                <a:gridCol w="2677886"/>
                <a:gridCol w="2906482"/>
              </a:tblGrid>
              <a:tr h="457556">
                <a:tc>
                  <a:txBody>
                    <a:bodyPr/>
                    <a:lstStyle/>
                    <a:p>
                      <a:pPr algn="ctr">
                        <a:lnSpc>
                          <a:spcPct val="150000"/>
                        </a:lnSpc>
                      </a:pPr>
                      <a:r>
                        <a:rPr lang="zh-CN" altLang="en-US" sz="2000" b="1" dirty="0" smtClean="0">
                          <a:latin typeface="宋体" pitchFamily="2" charset="-122"/>
                          <a:ea typeface="宋体" pitchFamily="2" charset="-122"/>
                        </a:rPr>
                        <a:t>实验步骤</a:t>
                      </a:r>
                      <a:endParaRPr lang="zh-CN" altLang="en-US" sz="2000" b="1" dirty="0">
                        <a:latin typeface="宋体" pitchFamily="2" charset="-122"/>
                        <a:ea typeface="宋体" pitchFamily="2" charset="-122"/>
                      </a:endParaRPr>
                    </a:p>
                  </a:txBody>
                  <a:tcPr>
                    <a:lnR w="12700" cap="flat" cmpd="sng" algn="ctr">
                      <a:solidFill>
                        <a:schemeClr val="tx1"/>
                      </a:solidFill>
                      <a:prstDash val="solid"/>
                      <a:round/>
                      <a:headEnd type="none" w="med" len="med"/>
                      <a:tailEnd type="none" w="med" len="med"/>
                    </a:lnR>
                    <a:solidFill>
                      <a:srgbClr val="01B0F0"/>
                    </a:solidFill>
                  </a:tcPr>
                </a:tc>
                <a:tc>
                  <a:txBody>
                    <a:bodyPr/>
                    <a:lstStyle/>
                    <a:p>
                      <a:pPr algn="ctr">
                        <a:lnSpc>
                          <a:spcPct val="150000"/>
                        </a:lnSpc>
                      </a:pPr>
                      <a:r>
                        <a:rPr lang="zh-CN" altLang="en-US" sz="2000" b="1" dirty="0" smtClean="0">
                          <a:latin typeface="黑体" pitchFamily="49" charset="-122"/>
                          <a:ea typeface="黑体" pitchFamily="49" charset="-122"/>
                        </a:rPr>
                        <a:t>实验现象</a:t>
                      </a:r>
                      <a:endParaRPr lang="zh-CN" altLang="en-US" sz="2000" b="1" dirty="0">
                        <a:latin typeface="黑体" pitchFamily="49" charset="-122"/>
                        <a:ea typeface="黑体" pitchFamily="49"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01B0F0"/>
                    </a:solidFill>
                  </a:tcPr>
                </a:tc>
                <a:tc>
                  <a:txBody>
                    <a:bodyPr/>
                    <a:lstStyle/>
                    <a:p>
                      <a:pPr algn="ctr">
                        <a:lnSpc>
                          <a:spcPct val="150000"/>
                        </a:lnSpc>
                      </a:pPr>
                      <a:r>
                        <a:rPr lang="zh-CN" altLang="en-US" sz="2000" b="1" dirty="0" smtClean="0">
                          <a:latin typeface="黑体" pitchFamily="49" charset="-122"/>
                          <a:ea typeface="黑体" pitchFamily="49" charset="-122"/>
                        </a:rPr>
                        <a:t>结论</a:t>
                      </a:r>
                      <a:endParaRPr lang="zh-CN" altLang="en-US" sz="2000" b="1" dirty="0">
                        <a:latin typeface="黑体" pitchFamily="49" charset="-122"/>
                        <a:ea typeface="黑体" pitchFamily="49" charset="-122"/>
                      </a:endParaRPr>
                    </a:p>
                  </a:txBody>
                  <a:tcPr>
                    <a:lnL w="12700" cap="flat" cmpd="sng" algn="ctr">
                      <a:solidFill>
                        <a:schemeClr val="tx1"/>
                      </a:solidFill>
                      <a:prstDash val="solid"/>
                      <a:round/>
                      <a:headEnd type="none" w="med" len="med"/>
                      <a:tailEnd type="none" w="med" len="med"/>
                    </a:lnL>
                    <a:solidFill>
                      <a:srgbClr val="01B0F0"/>
                    </a:solidFill>
                  </a:tcPr>
                </a:tc>
              </a:tr>
              <a:tr h="2031624">
                <a:tc>
                  <a:txBody>
                    <a:bodyPr/>
                    <a:lstStyle/>
                    <a:p>
                      <a:pPr>
                        <a:lnSpc>
                          <a:spcPct val="150000"/>
                        </a:lnSpc>
                      </a:pPr>
                      <a:r>
                        <a:rPr lang="zh-CN" altLang="en-US" sz="2000" b="1" kern="1200" dirty="0" smtClean="0">
                          <a:solidFill>
                            <a:schemeClr val="tx1"/>
                          </a:solidFill>
                          <a:effectLst/>
                          <a:latin typeface="宋体" pitchFamily="2" charset="-122"/>
                          <a:ea typeface="宋体" pitchFamily="2" charset="-122"/>
                          <a:cs typeface="+mn-cs"/>
                        </a:rPr>
                        <a:t> （</a:t>
                      </a:r>
                      <a:r>
                        <a:rPr lang="en-US" altLang="zh-CN" sz="2000" b="1" kern="1200" dirty="0" smtClean="0">
                          <a:solidFill>
                            <a:schemeClr val="tx1"/>
                          </a:solidFill>
                          <a:effectLst/>
                          <a:latin typeface="宋体" pitchFamily="2" charset="-122"/>
                          <a:ea typeface="宋体" pitchFamily="2" charset="-122"/>
                          <a:cs typeface="+mn-cs"/>
                        </a:rPr>
                        <a:t>2</a:t>
                      </a:r>
                      <a:r>
                        <a:rPr lang="zh-CN" altLang="en-US" sz="2000" b="1" kern="1200" dirty="0" smtClean="0">
                          <a:solidFill>
                            <a:schemeClr val="tx1"/>
                          </a:solidFill>
                          <a:effectLst/>
                          <a:latin typeface="宋体" pitchFamily="2" charset="-122"/>
                          <a:ea typeface="宋体" pitchFamily="2" charset="-122"/>
                          <a:cs typeface="+mn-cs"/>
                        </a:rPr>
                        <a:t>）</a:t>
                      </a:r>
                      <a:r>
                        <a:rPr lang="zh-CN" altLang="zh-CN" sz="2000" b="1" kern="1200" dirty="0" smtClean="0">
                          <a:solidFill>
                            <a:schemeClr val="tx1"/>
                          </a:solidFill>
                          <a:effectLst/>
                          <a:latin typeface="宋体" pitchFamily="2" charset="-122"/>
                          <a:ea typeface="宋体" pitchFamily="2" charset="-122"/>
                          <a:cs typeface="+mn-cs"/>
                        </a:rPr>
                        <a:t>将燃着的木条分别</a:t>
                      </a:r>
                      <a:endParaRPr lang="en-US" altLang="zh-CN" sz="2000" b="1" kern="1200" dirty="0" smtClean="0">
                        <a:solidFill>
                          <a:schemeClr val="tx1"/>
                        </a:solidFill>
                        <a:effectLst/>
                        <a:latin typeface="宋体" pitchFamily="2" charset="-122"/>
                        <a:ea typeface="宋体" pitchFamily="2" charset="-122"/>
                        <a:cs typeface="+mn-cs"/>
                      </a:endParaRPr>
                    </a:p>
                    <a:p>
                      <a:pPr>
                        <a:lnSpc>
                          <a:spcPct val="150000"/>
                        </a:lnSpc>
                      </a:pPr>
                      <a:r>
                        <a:rPr lang="en-US" altLang="zh-CN" sz="2000" b="1" kern="1200" dirty="0" smtClean="0">
                          <a:solidFill>
                            <a:schemeClr val="tx1"/>
                          </a:solidFill>
                          <a:effectLst/>
                          <a:latin typeface="宋体" pitchFamily="2" charset="-122"/>
                          <a:ea typeface="宋体" pitchFamily="2" charset="-122"/>
                          <a:cs typeface="+mn-cs"/>
                        </a:rPr>
                        <a:t>  </a:t>
                      </a:r>
                      <a:r>
                        <a:rPr lang="zh-CN" altLang="zh-CN" sz="2000" b="1" kern="1200" dirty="0" smtClean="0">
                          <a:solidFill>
                            <a:schemeClr val="tx1"/>
                          </a:solidFill>
                          <a:effectLst/>
                          <a:latin typeface="宋体" pitchFamily="2" charset="-122"/>
                          <a:ea typeface="宋体" pitchFamily="2" charset="-122"/>
                          <a:cs typeface="+mn-cs"/>
                        </a:rPr>
                        <a:t>伸入空气瓶和呼出气体</a:t>
                      </a:r>
                      <a:endParaRPr lang="en-US" altLang="zh-CN" sz="2000" b="1" kern="1200" dirty="0" smtClean="0">
                        <a:solidFill>
                          <a:schemeClr val="tx1"/>
                        </a:solidFill>
                        <a:effectLst/>
                        <a:latin typeface="宋体" pitchFamily="2" charset="-122"/>
                        <a:ea typeface="宋体" pitchFamily="2" charset="-122"/>
                        <a:cs typeface="+mn-cs"/>
                      </a:endParaRPr>
                    </a:p>
                    <a:p>
                      <a:pPr>
                        <a:lnSpc>
                          <a:spcPct val="150000"/>
                        </a:lnSpc>
                      </a:pPr>
                      <a:r>
                        <a:rPr lang="en-US" altLang="zh-CN" sz="2000" b="1" kern="1200" dirty="0" smtClean="0">
                          <a:solidFill>
                            <a:schemeClr val="tx1"/>
                          </a:solidFill>
                          <a:effectLst/>
                          <a:latin typeface="宋体" pitchFamily="2" charset="-122"/>
                          <a:ea typeface="宋体" pitchFamily="2" charset="-122"/>
                          <a:cs typeface="+mn-cs"/>
                        </a:rPr>
                        <a:t>  </a:t>
                      </a:r>
                      <a:r>
                        <a:rPr lang="zh-CN" altLang="zh-CN" sz="2000" b="1" kern="1200" dirty="0" smtClean="0">
                          <a:solidFill>
                            <a:schemeClr val="tx1"/>
                          </a:solidFill>
                          <a:effectLst/>
                          <a:latin typeface="宋体" pitchFamily="2" charset="-122"/>
                          <a:ea typeface="宋体" pitchFamily="2" charset="-122"/>
                          <a:cs typeface="+mn-cs"/>
                        </a:rPr>
                        <a:t>瓶中</a:t>
                      </a:r>
                      <a:endParaRPr lang="en-US" altLang="zh-CN" sz="2000" b="1" kern="1200" dirty="0" smtClean="0">
                        <a:solidFill>
                          <a:schemeClr val="tx1"/>
                        </a:solidFill>
                        <a:effectLst/>
                        <a:latin typeface="宋体" pitchFamily="2" charset="-122"/>
                        <a:ea typeface="宋体" pitchFamily="2" charset="-122"/>
                        <a:cs typeface="+mn-cs"/>
                      </a:endParaRPr>
                    </a:p>
                  </a:txBody>
                  <a:tcPr marL="0" marR="0" marT="0" marB="0" anchor="ctr">
                    <a:lnR w="12700" cap="flat" cmpd="sng" algn="ctr">
                      <a:solidFill>
                        <a:schemeClr val="tx1"/>
                      </a:solidFill>
                      <a:prstDash val="solid"/>
                      <a:round/>
                      <a:headEnd type="none" w="med" len="med"/>
                      <a:tailEnd type="none" w="med" len="med"/>
                    </a:lnR>
                  </a:tcPr>
                </a:tc>
                <a:tc>
                  <a:txBody>
                    <a:bodyPr/>
                    <a:lstStyle/>
                    <a:p>
                      <a:pPr>
                        <a:lnSpc>
                          <a:spcPct val="150000"/>
                        </a:lnSpc>
                        <a:spcAft>
                          <a:spcPts val="0"/>
                        </a:spcAft>
                      </a:pPr>
                      <a:r>
                        <a:rPr lang="zh-CN" sz="2000" b="1" dirty="0">
                          <a:solidFill>
                            <a:srgbClr val="000000"/>
                          </a:solidFill>
                          <a:effectLst/>
                          <a:latin typeface="宋体" pitchFamily="2" charset="-122"/>
                          <a:ea typeface="宋体" pitchFamily="2" charset="-122"/>
                          <a:cs typeface="Times New Roman"/>
                        </a:rPr>
                        <a:t>空气瓶正常燃烧较长时间后熄灭</a:t>
                      </a:r>
                      <a:r>
                        <a:rPr lang="en-US" sz="2000" b="1" dirty="0">
                          <a:solidFill>
                            <a:srgbClr val="000000"/>
                          </a:solidFill>
                          <a:effectLst/>
                          <a:latin typeface="宋体" pitchFamily="2" charset="-122"/>
                          <a:ea typeface="宋体" pitchFamily="2" charset="-122"/>
                          <a:cs typeface="Times New Roman"/>
                        </a:rPr>
                        <a:t>,</a:t>
                      </a:r>
                      <a:r>
                        <a:rPr lang="zh-CN" sz="2000" b="1" dirty="0">
                          <a:solidFill>
                            <a:srgbClr val="000000"/>
                          </a:solidFill>
                          <a:effectLst/>
                          <a:latin typeface="宋体" pitchFamily="2" charset="-122"/>
                          <a:ea typeface="宋体" pitchFamily="2" charset="-122"/>
                          <a:cs typeface="Times New Roman"/>
                        </a:rPr>
                        <a:t>呼出气体瓶燃烧不旺</a:t>
                      </a:r>
                      <a:r>
                        <a:rPr lang="en-US" sz="2000" b="1" dirty="0">
                          <a:solidFill>
                            <a:srgbClr val="000000"/>
                          </a:solidFill>
                          <a:effectLst/>
                          <a:latin typeface="宋体" pitchFamily="2" charset="-122"/>
                          <a:ea typeface="宋体" pitchFamily="2" charset="-122"/>
                          <a:cs typeface="Times New Roman"/>
                        </a:rPr>
                        <a:t>,</a:t>
                      </a:r>
                      <a:r>
                        <a:rPr lang="zh-CN" sz="2000" b="1" dirty="0">
                          <a:solidFill>
                            <a:srgbClr val="000000"/>
                          </a:solidFill>
                          <a:effectLst/>
                          <a:latin typeface="宋体" pitchFamily="2" charset="-122"/>
                          <a:ea typeface="宋体" pitchFamily="2" charset="-122"/>
                          <a:cs typeface="Times New Roman"/>
                        </a:rPr>
                        <a:t>很快熄灭</a:t>
                      </a:r>
                      <a:endParaRPr lang="zh-CN" sz="2800" b="1" dirty="0">
                        <a:solidFill>
                          <a:srgbClr val="000000"/>
                        </a:solidFill>
                        <a:effectLst/>
                        <a:latin typeface="宋体" pitchFamily="2" charset="-122"/>
                        <a:ea typeface="宋体" pitchFamily="2" charset="-122"/>
                        <a:cs typeface="Times New Roman"/>
                      </a:endParaRPr>
                    </a:p>
                  </a:txBody>
                  <a:tcPr marL="66675" marR="6667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algn="ctr">
                        <a:lnSpc>
                          <a:spcPct val="150000"/>
                        </a:lnSpc>
                        <a:spcAft>
                          <a:spcPts val="0"/>
                        </a:spcAft>
                      </a:pPr>
                      <a:r>
                        <a:rPr lang="zh-CN" sz="2000" b="1" dirty="0">
                          <a:solidFill>
                            <a:srgbClr val="000000"/>
                          </a:solidFill>
                          <a:effectLst/>
                          <a:latin typeface="宋体" pitchFamily="2" charset="-122"/>
                          <a:ea typeface="宋体" pitchFamily="2" charset="-122"/>
                          <a:cs typeface="Times New Roman"/>
                        </a:rPr>
                        <a:t>空气中氧气的含量</a:t>
                      </a:r>
                      <a:r>
                        <a:rPr lang="zh-CN" sz="2000" b="1" dirty="0" smtClean="0">
                          <a:solidFill>
                            <a:srgbClr val="000000"/>
                          </a:solidFill>
                          <a:effectLst/>
                          <a:latin typeface="宋体" pitchFamily="2" charset="-122"/>
                          <a:ea typeface="宋体" pitchFamily="2" charset="-122"/>
                          <a:cs typeface="Times New Roman"/>
                        </a:rPr>
                        <a:t>比</a:t>
                      </a:r>
                      <a:endParaRPr lang="en-US" altLang="zh-CN" sz="2000" b="1" dirty="0" smtClean="0">
                        <a:solidFill>
                          <a:srgbClr val="000000"/>
                        </a:solidFill>
                        <a:effectLst/>
                        <a:latin typeface="宋体" pitchFamily="2" charset="-122"/>
                        <a:ea typeface="宋体" pitchFamily="2" charset="-122"/>
                        <a:cs typeface="Times New Roman"/>
                      </a:endParaRPr>
                    </a:p>
                    <a:p>
                      <a:pPr algn="ctr">
                        <a:lnSpc>
                          <a:spcPct val="150000"/>
                        </a:lnSpc>
                        <a:spcAft>
                          <a:spcPts val="0"/>
                        </a:spcAft>
                      </a:pPr>
                      <a:r>
                        <a:rPr lang="zh-CN" sz="2000" b="1" dirty="0" smtClean="0">
                          <a:solidFill>
                            <a:srgbClr val="000000"/>
                          </a:solidFill>
                          <a:effectLst/>
                          <a:latin typeface="宋体" pitchFamily="2" charset="-122"/>
                          <a:ea typeface="宋体" pitchFamily="2" charset="-122"/>
                          <a:cs typeface="Times New Roman"/>
                        </a:rPr>
                        <a:t>呼出气</a:t>
                      </a:r>
                      <a:r>
                        <a:rPr lang="zh-CN" sz="2000" b="1" dirty="0">
                          <a:solidFill>
                            <a:srgbClr val="000000"/>
                          </a:solidFill>
                          <a:effectLst/>
                          <a:latin typeface="宋体" pitchFamily="2" charset="-122"/>
                          <a:ea typeface="宋体" pitchFamily="2" charset="-122"/>
                          <a:cs typeface="Times New Roman"/>
                        </a:rPr>
                        <a:t>体</a:t>
                      </a:r>
                      <a:r>
                        <a:rPr lang="zh-CN" sz="2000" b="1" dirty="0" smtClean="0">
                          <a:solidFill>
                            <a:srgbClr val="000000"/>
                          </a:solidFill>
                          <a:effectLst/>
                          <a:latin typeface="宋体" pitchFamily="2" charset="-122"/>
                          <a:ea typeface="宋体" pitchFamily="2" charset="-122"/>
                          <a:cs typeface="Times New Roman"/>
                        </a:rPr>
                        <a:t>中</a:t>
                      </a:r>
                      <a:r>
                        <a:rPr lang="zh-CN" sz="2000" b="1" u="sng" dirty="0">
                          <a:solidFill>
                            <a:srgbClr val="000000"/>
                          </a:solidFill>
                          <a:effectLst/>
                          <a:uFill>
                            <a:solidFill>
                              <a:srgbClr val="000000"/>
                            </a:solidFill>
                          </a:uFill>
                          <a:latin typeface="宋体" pitchFamily="2" charset="-122"/>
                          <a:ea typeface="宋体" pitchFamily="2" charset="-122"/>
                          <a:cs typeface="Times New Roman"/>
                        </a:rPr>
                        <a:t>　　</a:t>
                      </a:r>
                      <a:r>
                        <a:rPr lang="en-US" altLang="zh-CN" sz="2000" b="1" u="sng" dirty="0" smtClean="0">
                          <a:solidFill>
                            <a:srgbClr val="000000"/>
                          </a:solidFill>
                          <a:effectLst/>
                          <a:uFill>
                            <a:solidFill>
                              <a:srgbClr val="000000"/>
                            </a:solidFill>
                          </a:uFill>
                          <a:latin typeface="宋体" pitchFamily="2" charset="-122"/>
                          <a:ea typeface="宋体" pitchFamily="2" charset="-122"/>
                          <a:cs typeface="Times New Roman"/>
                        </a:rPr>
                        <a:t>  </a:t>
                      </a:r>
                      <a:r>
                        <a:rPr lang="en-US" sz="2000" b="1" u="sng" dirty="0">
                          <a:solidFill>
                            <a:srgbClr val="000000"/>
                          </a:solidFill>
                          <a:effectLst/>
                          <a:uFill>
                            <a:solidFill>
                              <a:srgbClr val="000000"/>
                            </a:solidFill>
                          </a:uFill>
                          <a:latin typeface="宋体" pitchFamily="2" charset="-122"/>
                          <a:ea typeface="宋体" pitchFamily="2" charset="-122"/>
                          <a:cs typeface="Times New Roman"/>
                        </a:rPr>
                        <a:t> </a:t>
                      </a:r>
                      <a:endParaRPr lang="zh-CN" sz="2800" b="1" dirty="0">
                        <a:solidFill>
                          <a:srgbClr val="000000"/>
                        </a:solidFill>
                        <a:effectLst/>
                        <a:latin typeface="宋体" pitchFamily="2" charset="-122"/>
                        <a:ea typeface="宋体" pitchFamily="2" charset="-122"/>
                        <a:cs typeface="Times New Roman"/>
                      </a:endParaRPr>
                    </a:p>
                  </a:txBody>
                  <a:tcPr marL="66675" marR="66675" marT="0" marB="0" anchor="ctr">
                    <a:lnL w="12700" cap="flat" cmpd="sng" algn="ctr">
                      <a:solidFill>
                        <a:schemeClr val="tx1"/>
                      </a:solidFill>
                      <a:prstDash val="solid"/>
                      <a:round/>
                      <a:headEnd type="none" w="med" len="med"/>
                      <a:tailEnd type="none" w="med" len="med"/>
                    </a:lnL>
                  </a:tcPr>
                </a:tc>
              </a:tr>
              <a:tr h="1729690">
                <a:tc>
                  <a:txBody>
                    <a:bodyPr/>
                    <a:lstStyle/>
                    <a:p>
                      <a:pPr>
                        <a:lnSpc>
                          <a:spcPct val="150000"/>
                        </a:lnSpc>
                      </a:pPr>
                      <a:r>
                        <a:rPr lang="en-US" altLang="zh-CN" sz="2000" b="1" kern="1200" dirty="0" smtClean="0">
                          <a:solidFill>
                            <a:schemeClr val="tx1"/>
                          </a:solidFill>
                          <a:effectLst/>
                          <a:latin typeface="宋体" pitchFamily="2" charset="-122"/>
                          <a:ea typeface="宋体" pitchFamily="2" charset="-122"/>
                          <a:cs typeface="+mn-cs"/>
                        </a:rPr>
                        <a:t> </a:t>
                      </a:r>
                      <a:r>
                        <a:rPr lang="zh-CN" altLang="en-US" sz="2000" b="1" kern="1200" dirty="0" smtClean="0">
                          <a:solidFill>
                            <a:schemeClr val="tx1"/>
                          </a:solidFill>
                          <a:effectLst/>
                          <a:latin typeface="宋体" pitchFamily="2" charset="-122"/>
                          <a:ea typeface="宋体" pitchFamily="2" charset="-122"/>
                          <a:cs typeface="+mn-cs"/>
                        </a:rPr>
                        <a:t>（</a:t>
                      </a:r>
                      <a:r>
                        <a:rPr lang="en-US" altLang="zh-CN" sz="2000" b="1" kern="1200" dirty="0" smtClean="0">
                          <a:solidFill>
                            <a:schemeClr val="tx1"/>
                          </a:solidFill>
                          <a:effectLst/>
                          <a:latin typeface="宋体" pitchFamily="2" charset="-122"/>
                          <a:ea typeface="宋体" pitchFamily="2" charset="-122"/>
                          <a:cs typeface="+mn-cs"/>
                        </a:rPr>
                        <a:t>3</a:t>
                      </a:r>
                      <a:r>
                        <a:rPr lang="zh-CN" altLang="en-US" sz="2000" b="1" kern="1200" dirty="0" smtClean="0">
                          <a:solidFill>
                            <a:schemeClr val="tx1"/>
                          </a:solidFill>
                          <a:effectLst/>
                          <a:latin typeface="宋体" pitchFamily="2" charset="-122"/>
                          <a:ea typeface="宋体" pitchFamily="2" charset="-122"/>
                          <a:cs typeface="+mn-cs"/>
                        </a:rPr>
                        <a:t>）</a:t>
                      </a:r>
                      <a:r>
                        <a:rPr lang="zh-CN" altLang="zh-CN" sz="2000" b="1" kern="1200" dirty="0" smtClean="0">
                          <a:solidFill>
                            <a:schemeClr val="tx1"/>
                          </a:solidFill>
                          <a:effectLst/>
                          <a:latin typeface="宋体" pitchFamily="2" charset="-122"/>
                          <a:ea typeface="宋体" pitchFamily="2" charset="-122"/>
                          <a:cs typeface="+mn-cs"/>
                        </a:rPr>
                        <a:t>取两片干燥玻璃片</a:t>
                      </a:r>
                      <a:r>
                        <a:rPr lang="en-US" altLang="zh-CN" sz="2000" b="1" kern="1200" dirty="0" smtClean="0">
                          <a:solidFill>
                            <a:schemeClr val="tx1"/>
                          </a:solidFill>
                          <a:effectLst/>
                          <a:latin typeface="宋体" pitchFamily="2" charset="-122"/>
                          <a:ea typeface="宋体" pitchFamily="2" charset="-122"/>
                          <a:cs typeface="+mn-cs"/>
                        </a:rPr>
                        <a:t>,</a:t>
                      </a:r>
                    </a:p>
                    <a:p>
                      <a:pPr>
                        <a:lnSpc>
                          <a:spcPct val="150000"/>
                        </a:lnSpc>
                      </a:pPr>
                      <a:r>
                        <a:rPr lang="en-US" altLang="zh-CN" sz="2000" b="1" kern="1200" dirty="0" smtClean="0">
                          <a:solidFill>
                            <a:schemeClr val="tx1"/>
                          </a:solidFill>
                          <a:effectLst/>
                          <a:latin typeface="宋体" pitchFamily="2" charset="-122"/>
                          <a:ea typeface="宋体" pitchFamily="2" charset="-122"/>
                          <a:cs typeface="+mn-cs"/>
                        </a:rPr>
                        <a:t>  </a:t>
                      </a:r>
                      <a:r>
                        <a:rPr lang="zh-CN" altLang="zh-CN" sz="2000" b="1" kern="1200" dirty="0" smtClean="0">
                          <a:solidFill>
                            <a:schemeClr val="tx1"/>
                          </a:solidFill>
                          <a:effectLst/>
                          <a:latin typeface="宋体" pitchFamily="2" charset="-122"/>
                          <a:ea typeface="宋体" pitchFamily="2" charset="-122"/>
                          <a:cs typeface="+mn-cs"/>
                        </a:rPr>
                        <a:t>对着一片呼气</a:t>
                      </a:r>
                      <a:r>
                        <a:rPr lang="en-US" altLang="zh-CN" sz="2000" b="1" kern="1200" dirty="0" smtClean="0">
                          <a:solidFill>
                            <a:schemeClr val="tx1"/>
                          </a:solidFill>
                          <a:effectLst/>
                          <a:latin typeface="宋体" pitchFamily="2" charset="-122"/>
                          <a:ea typeface="宋体" pitchFamily="2" charset="-122"/>
                          <a:cs typeface="+mn-cs"/>
                        </a:rPr>
                        <a:t>,</a:t>
                      </a:r>
                      <a:r>
                        <a:rPr lang="zh-CN" altLang="zh-CN" sz="2000" b="1" kern="1200" dirty="0" smtClean="0">
                          <a:solidFill>
                            <a:schemeClr val="tx1"/>
                          </a:solidFill>
                          <a:effectLst/>
                          <a:latin typeface="宋体" pitchFamily="2" charset="-122"/>
                          <a:ea typeface="宋体" pitchFamily="2" charset="-122"/>
                          <a:cs typeface="+mn-cs"/>
                        </a:rPr>
                        <a:t>另一片放</a:t>
                      </a:r>
                      <a:endParaRPr lang="en-US" altLang="zh-CN" sz="2000" b="1" kern="1200" dirty="0" smtClean="0">
                        <a:solidFill>
                          <a:schemeClr val="tx1"/>
                        </a:solidFill>
                        <a:effectLst/>
                        <a:latin typeface="宋体" pitchFamily="2" charset="-122"/>
                        <a:ea typeface="宋体" pitchFamily="2" charset="-122"/>
                        <a:cs typeface="+mn-cs"/>
                      </a:endParaRPr>
                    </a:p>
                    <a:p>
                      <a:pPr>
                        <a:lnSpc>
                          <a:spcPct val="150000"/>
                        </a:lnSpc>
                      </a:pPr>
                      <a:r>
                        <a:rPr lang="en-US" altLang="zh-CN" sz="2000" b="1" kern="1200" dirty="0" smtClean="0">
                          <a:solidFill>
                            <a:schemeClr val="tx1"/>
                          </a:solidFill>
                          <a:effectLst/>
                          <a:latin typeface="宋体" pitchFamily="2" charset="-122"/>
                          <a:ea typeface="宋体" pitchFamily="2" charset="-122"/>
                          <a:cs typeface="+mn-cs"/>
                        </a:rPr>
                        <a:t>  </a:t>
                      </a:r>
                      <a:r>
                        <a:rPr lang="zh-CN" altLang="zh-CN" sz="2000" b="1" kern="1200" dirty="0" smtClean="0">
                          <a:solidFill>
                            <a:schemeClr val="tx1"/>
                          </a:solidFill>
                          <a:effectLst/>
                          <a:latin typeface="宋体" pitchFamily="2" charset="-122"/>
                          <a:ea typeface="宋体" pitchFamily="2" charset="-122"/>
                          <a:cs typeface="+mn-cs"/>
                        </a:rPr>
                        <a:t>在空气中</a:t>
                      </a:r>
                      <a:endParaRPr lang="en-US" altLang="zh-CN" sz="2000" b="1" kern="1200" dirty="0" smtClean="0">
                        <a:solidFill>
                          <a:schemeClr val="tx1"/>
                        </a:solidFill>
                        <a:effectLst/>
                        <a:latin typeface="宋体" pitchFamily="2" charset="-122"/>
                        <a:ea typeface="宋体" pitchFamily="2" charset="-122"/>
                        <a:cs typeface="+mn-cs"/>
                      </a:endParaRPr>
                    </a:p>
                  </a:txBody>
                  <a:tcPr marL="0" marR="0" marT="0" marB="0" anchor="ctr">
                    <a:lnR w="12700" cap="flat" cmpd="sng" algn="ctr">
                      <a:solidFill>
                        <a:schemeClr val="tx1"/>
                      </a:solidFill>
                      <a:prstDash val="solid"/>
                      <a:round/>
                      <a:headEnd type="none" w="med" len="med"/>
                      <a:tailEnd type="none" w="med" len="med"/>
                    </a:lnR>
                  </a:tcPr>
                </a:tc>
                <a:tc>
                  <a:txBody>
                    <a:bodyPr/>
                    <a:lstStyle/>
                    <a:p>
                      <a:pPr>
                        <a:lnSpc>
                          <a:spcPct val="150000"/>
                        </a:lnSpc>
                        <a:spcAft>
                          <a:spcPts val="0"/>
                        </a:spcAft>
                      </a:pPr>
                      <a:r>
                        <a:rPr lang="zh-CN" sz="2000" b="1">
                          <a:solidFill>
                            <a:srgbClr val="000000"/>
                          </a:solidFill>
                          <a:effectLst/>
                          <a:latin typeface="宋体" pitchFamily="2" charset="-122"/>
                          <a:ea typeface="宋体" pitchFamily="2" charset="-122"/>
                          <a:cs typeface="Times New Roman"/>
                        </a:rPr>
                        <a:t>对着呼气的玻璃片上有水雾生成</a:t>
                      </a:r>
                      <a:r>
                        <a:rPr lang="en-US" sz="2000" b="1">
                          <a:solidFill>
                            <a:srgbClr val="000000"/>
                          </a:solidFill>
                          <a:effectLst/>
                          <a:latin typeface="宋体" pitchFamily="2" charset="-122"/>
                          <a:ea typeface="宋体" pitchFamily="2" charset="-122"/>
                          <a:cs typeface="Times New Roman"/>
                        </a:rPr>
                        <a:t>,</a:t>
                      </a:r>
                      <a:r>
                        <a:rPr lang="zh-CN" sz="2000" b="1">
                          <a:solidFill>
                            <a:srgbClr val="000000"/>
                          </a:solidFill>
                          <a:effectLst/>
                          <a:latin typeface="宋体" pitchFamily="2" charset="-122"/>
                          <a:ea typeface="宋体" pitchFamily="2" charset="-122"/>
                          <a:cs typeface="Times New Roman"/>
                        </a:rPr>
                        <a:t>空气中的玻璃片无明显变化</a:t>
                      </a:r>
                      <a:endParaRPr lang="zh-CN" sz="2800" b="1">
                        <a:solidFill>
                          <a:srgbClr val="000000"/>
                        </a:solidFill>
                        <a:effectLst/>
                        <a:latin typeface="宋体" pitchFamily="2" charset="-122"/>
                        <a:ea typeface="宋体" pitchFamily="2" charset="-122"/>
                        <a:cs typeface="Times New Roman"/>
                      </a:endParaRPr>
                    </a:p>
                  </a:txBody>
                  <a:tcPr marL="66675" marR="6667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algn="ctr">
                        <a:lnSpc>
                          <a:spcPct val="150000"/>
                        </a:lnSpc>
                        <a:spcAft>
                          <a:spcPts val="0"/>
                        </a:spcAft>
                      </a:pPr>
                      <a:r>
                        <a:rPr lang="zh-CN" sz="2000" b="1" dirty="0">
                          <a:solidFill>
                            <a:srgbClr val="000000"/>
                          </a:solidFill>
                          <a:effectLst/>
                          <a:latin typeface="宋体" pitchFamily="2" charset="-122"/>
                          <a:ea typeface="宋体" pitchFamily="2" charset="-122"/>
                          <a:cs typeface="Times New Roman"/>
                        </a:rPr>
                        <a:t>空气中水蒸气的含量比呼出气体</a:t>
                      </a:r>
                      <a:r>
                        <a:rPr lang="zh-CN" sz="2000" b="1" dirty="0" smtClean="0">
                          <a:solidFill>
                            <a:srgbClr val="000000"/>
                          </a:solidFill>
                          <a:effectLst/>
                          <a:latin typeface="宋体" pitchFamily="2" charset="-122"/>
                          <a:ea typeface="宋体" pitchFamily="2" charset="-122"/>
                          <a:cs typeface="Times New Roman"/>
                        </a:rPr>
                        <a:t>中</a:t>
                      </a:r>
                      <a:r>
                        <a:rPr lang="zh-CN" sz="2000" b="1" u="sng" dirty="0">
                          <a:solidFill>
                            <a:srgbClr val="000000"/>
                          </a:solidFill>
                          <a:effectLst/>
                          <a:uFill>
                            <a:solidFill>
                              <a:srgbClr val="000000"/>
                            </a:solidFill>
                          </a:uFill>
                          <a:latin typeface="宋体" pitchFamily="2" charset="-122"/>
                          <a:ea typeface="宋体" pitchFamily="2" charset="-122"/>
                          <a:cs typeface="Times New Roman"/>
                        </a:rPr>
                        <a:t>　　</a:t>
                      </a:r>
                      <a:r>
                        <a:rPr lang="en-US" altLang="zh-CN" sz="2000" b="1" u="sng" dirty="0" smtClean="0">
                          <a:solidFill>
                            <a:srgbClr val="000000"/>
                          </a:solidFill>
                          <a:effectLst/>
                          <a:uFill>
                            <a:solidFill>
                              <a:srgbClr val="000000"/>
                            </a:solidFill>
                          </a:uFill>
                          <a:latin typeface="宋体" pitchFamily="2" charset="-122"/>
                          <a:ea typeface="宋体" pitchFamily="2" charset="-122"/>
                          <a:cs typeface="Times New Roman"/>
                        </a:rPr>
                        <a:t>  </a:t>
                      </a:r>
                      <a:r>
                        <a:rPr lang="en-US" sz="2000" b="1" u="sng" dirty="0">
                          <a:solidFill>
                            <a:srgbClr val="000000"/>
                          </a:solidFill>
                          <a:effectLst/>
                          <a:uFill>
                            <a:solidFill>
                              <a:srgbClr val="000000"/>
                            </a:solidFill>
                          </a:uFill>
                          <a:latin typeface="宋体" pitchFamily="2" charset="-122"/>
                          <a:ea typeface="宋体" pitchFamily="2" charset="-122"/>
                          <a:cs typeface="Times New Roman"/>
                        </a:rPr>
                        <a:t> </a:t>
                      </a:r>
                      <a:endParaRPr lang="zh-CN" sz="2800" b="1" dirty="0">
                        <a:solidFill>
                          <a:srgbClr val="000000"/>
                        </a:solidFill>
                        <a:effectLst/>
                        <a:latin typeface="宋体" pitchFamily="2" charset="-122"/>
                        <a:ea typeface="宋体" pitchFamily="2" charset="-122"/>
                        <a:cs typeface="Times New Roman"/>
                      </a:endParaRPr>
                    </a:p>
                  </a:txBody>
                  <a:tcPr marL="66675" marR="66675" marT="0" marB="0" anchor="ctr">
                    <a:lnL w="12700" cap="flat" cmpd="sng" algn="ctr">
                      <a:solidFill>
                        <a:schemeClr val="tx1"/>
                      </a:solidFill>
                      <a:prstDash val="solid"/>
                      <a:round/>
                      <a:headEnd type="none" w="med" len="med"/>
                      <a:tailEnd type="none" w="med" len="med"/>
                    </a:lnL>
                  </a:tcPr>
                </a:tc>
              </a:tr>
            </a:tbl>
          </a:graphicData>
        </a:graphic>
      </p:graphicFrame>
      <p:sp>
        <p:nvSpPr>
          <p:cNvPr id="2" name="TextBox 1"/>
          <p:cNvSpPr txBox="1"/>
          <p:nvPr/>
        </p:nvSpPr>
        <p:spPr>
          <a:xfrm>
            <a:off x="10755089" y="1450034"/>
            <a:ext cx="1001486" cy="430887"/>
          </a:xfrm>
          <a:prstGeom prst="rect">
            <a:avLst/>
          </a:prstGeom>
          <a:noFill/>
        </p:spPr>
        <p:txBody>
          <a:bodyPr wrap="square" rtlCol="0">
            <a:spAutoFit/>
          </a:bodyPr>
          <a:lstStyle/>
          <a:p>
            <a:r>
              <a:rPr lang="zh-CN" altLang="en-US" sz="2200" b="1" dirty="0">
                <a:latin typeface="宋体" pitchFamily="2" charset="-122"/>
                <a:ea typeface="宋体" pitchFamily="2" charset="-122"/>
              </a:rPr>
              <a:t>续表</a:t>
            </a:r>
          </a:p>
        </p:txBody>
      </p:sp>
      <p:pic>
        <p:nvPicPr>
          <p:cNvPr id="8" name="11864.eps"/>
          <p:cNvPicPr/>
          <p:nvPr/>
        </p:nvPicPr>
        <p:blipFill>
          <a:blip r:embed="rId3"/>
          <a:stretch>
            <a:fillRect/>
          </a:stretch>
        </p:blipFill>
        <p:spPr>
          <a:xfrm>
            <a:off x="3831769" y="2971338"/>
            <a:ext cx="1822313" cy="1084399"/>
          </a:xfrm>
          <a:prstGeom prst="rect">
            <a:avLst/>
          </a:prstGeom>
        </p:spPr>
      </p:pic>
      <p:pic>
        <p:nvPicPr>
          <p:cNvPr id="9" name="11865.eps"/>
          <p:cNvPicPr/>
          <p:nvPr/>
        </p:nvPicPr>
        <p:blipFill>
          <a:blip r:embed="rId4"/>
          <a:stretch>
            <a:fillRect/>
          </a:stretch>
        </p:blipFill>
        <p:spPr>
          <a:xfrm>
            <a:off x="4093030" y="4811440"/>
            <a:ext cx="1356858" cy="1121274"/>
          </a:xfrm>
          <a:prstGeom prst="rect">
            <a:avLst/>
          </a:prstGeom>
        </p:spPr>
      </p:pic>
      <p:sp>
        <p:nvSpPr>
          <p:cNvPr id="10" name="TextBox 9"/>
          <p:cNvSpPr txBox="1"/>
          <p:nvPr/>
        </p:nvSpPr>
        <p:spPr>
          <a:xfrm>
            <a:off x="10510160" y="3491765"/>
            <a:ext cx="489857" cy="400110"/>
          </a:xfrm>
          <a:prstGeom prst="rect">
            <a:avLst/>
          </a:prstGeom>
          <a:noFill/>
        </p:spPr>
        <p:txBody>
          <a:bodyPr wrap="square" rtlCol="0">
            <a:spAutoFit/>
          </a:bodyPr>
          <a:lstStyle/>
          <a:p>
            <a:r>
              <a:rPr lang="zh-CN" altLang="en-US" sz="2000" b="1" dirty="0" smtClean="0">
                <a:solidFill>
                  <a:srgbClr val="FF0000"/>
                </a:solidFill>
                <a:latin typeface="宋体" pitchFamily="2" charset="-122"/>
                <a:ea typeface="宋体" pitchFamily="2" charset="-122"/>
              </a:rPr>
              <a:t>高</a:t>
            </a:r>
            <a:endParaRPr lang="zh-CN" altLang="en-US" sz="2000" b="1" dirty="0">
              <a:solidFill>
                <a:srgbClr val="FF0000"/>
              </a:solidFill>
              <a:latin typeface="宋体" pitchFamily="2" charset="-122"/>
              <a:ea typeface="宋体" pitchFamily="2" charset="-122"/>
            </a:endParaRPr>
          </a:p>
        </p:txBody>
      </p:sp>
      <p:sp>
        <p:nvSpPr>
          <p:cNvPr id="11" name="TextBox 10"/>
          <p:cNvSpPr txBox="1"/>
          <p:nvPr/>
        </p:nvSpPr>
        <p:spPr>
          <a:xfrm>
            <a:off x="10526493" y="5361191"/>
            <a:ext cx="489857" cy="400110"/>
          </a:xfrm>
          <a:prstGeom prst="rect">
            <a:avLst/>
          </a:prstGeom>
          <a:noFill/>
        </p:spPr>
        <p:txBody>
          <a:bodyPr wrap="square" rtlCol="0">
            <a:spAutoFit/>
          </a:bodyPr>
          <a:lstStyle/>
          <a:p>
            <a:r>
              <a:rPr lang="zh-CN" altLang="en-US" sz="2000" b="1" dirty="0" smtClean="0">
                <a:solidFill>
                  <a:srgbClr val="FF0000"/>
                </a:solidFill>
                <a:latin typeface="宋体" pitchFamily="2" charset="-122"/>
                <a:ea typeface="宋体" pitchFamily="2" charset="-122"/>
              </a:rPr>
              <a:t>低</a:t>
            </a:r>
            <a:endParaRPr lang="zh-CN" altLang="en-US" sz="2000" b="1" dirty="0">
              <a:solidFill>
                <a:srgbClr val="FF0000"/>
              </a:solidFill>
              <a:latin typeface="宋体" pitchFamily="2" charset="-122"/>
              <a:ea typeface="宋体" pitchFamily="2" charset="-122"/>
            </a:endParaRPr>
          </a:p>
        </p:txBody>
      </p:sp>
    </p:spTree>
    <p:extLst>
      <p:ext uri="{BB962C8B-B14F-4D97-AF65-F5344CB8AC3E}">
        <p14:creationId xmlns:p14="http://schemas.microsoft.com/office/powerpoint/2010/main" xmlns="" val="11760327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randombar(horizont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randombar(horizontal)">
                                      <p:cBhvr>
                                        <p:cTn id="1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a:extLst>
              <a:ext uri="{FF2B5EF4-FFF2-40B4-BE49-F238E27FC236}">
                <a16:creationId xmlns:a16="http://schemas.microsoft.com/office/drawing/2014/main" xmlns="" id="{A0FEA59D-C2AE-DF42-8BCB-C8C0259D0B16}"/>
              </a:ext>
            </a:extLst>
          </p:cNvPr>
          <p:cNvSpPr/>
          <p:nvPr/>
        </p:nvSpPr>
        <p:spPr>
          <a:xfrm>
            <a:off x="1389563" y="2157324"/>
            <a:ext cx="3360089" cy="3221549"/>
          </a:xfrm>
          <a:prstGeom prst="roundRect">
            <a:avLst>
              <a:gd name="adj" fmla="val 4007"/>
            </a:avLst>
          </a:prstGeom>
          <a:solidFill>
            <a:schemeClr val="bg1">
              <a:lumMod val="95000"/>
            </a:schemeClr>
          </a:solidFill>
          <a:ln>
            <a:noFill/>
          </a:ln>
          <a:effectLst>
            <a:outerShdw blurRad="50800" dist="50800" dir="5400000" algn="ctr" rotWithShape="0">
              <a:srgbClr val="000000">
                <a:alpha val="15652"/>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5" name="文本框 4"/>
          <p:cNvSpPr txBox="1"/>
          <p:nvPr/>
        </p:nvSpPr>
        <p:spPr>
          <a:xfrm>
            <a:off x="1742418" y="2957815"/>
            <a:ext cx="2849714" cy="1446550"/>
          </a:xfrm>
          <a:prstGeom prst="rect">
            <a:avLst/>
          </a:prstGeom>
          <a:noFill/>
        </p:spPr>
        <p:txBody>
          <a:bodyPr wrap="square" rtlCol="0">
            <a:spAutoFit/>
          </a:bodyPr>
          <a:lstStyle/>
          <a:p>
            <a:r>
              <a:rPr lang="zh-CN" altLang="en-US"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rPr>
              <a:t>数据剖析  </a:t>
            </a:r>
            <a:endParaRPr lang="en-US" altLang="zh-CN"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endParaRPr>
          </a:p>
          <a:p>
            <a:r>
              <a:rPr lang="zh-CN" altLang="en-US"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rPr>
              <a:t>题型突破</a:t>
            </a:r>
          </a:p>
        </p:txBody>
      </p:sp>
      <p:sp>
        <p:nvSpPr>
          <p:cNvPr id="4" name="圆角矩形 3">
            <a:extLst>
              <a:ext uri="{FF2B5EF4-FFF2-40B4-BE49-F238E27FC236}">
                <a16:creationId xmlns:a16="http://schemas.microsoft.com/office/drawing/2014/main" xmlns="" id="{A964C95F-2FCC-314C-AFE2-CBA7E3267291}"/>
              </a:ext>
            </a:extLst>
          </p:cNvPr>
          <p:cNvSpPr/>
          <p:nvPr/>
        </p:nvSpPr>
        <p:spPr>
          <a:xfrm>
            <a:off x="4624261" y="1642717"/>
            <a:ext cx="286756" cy="4851699"/>
          </a:xfrm>
          <a:prstGeom prst="roundRect">
            <a:avLst>
              <a:gd name="adj" fmla="val 0"/>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 name="三角形 7">
            <a:extLst>
              <a:ext uri="{FF2B5EF4-FFF2-40B4-BE49-F238E27FC236}">
                <a16:creationId xmlns:a16="http://schemas.microsoft.com/office/drawing/2014/main" xmlns="" id="{D9ABA66B-E34B-3749-821C-2A104C7ACF98}"/>
              </a:ext>
            </a:extLst>
          </p:cNvPr>
          <p:cNvSpPr/>
          <p:nvPr/>
        </p:nvSpPr>
        <p:spPr>
          <a:xfrm>
            <a:off x="4407329" y="1117978"/>
            <a:ext cx="720619" cy="621223"/>
          </a:xfrm>
          <a:prstGeom prst="triangl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1" name="椭圆 20">
            <a:extLst>
              <a:ext uri="{FF2B5EF4-FFF2-40B4-BE49-F238E27FC236}">
                <a16:creationId xmlns:a16="http://schemas.microsoft.com/office/drawing/2014/main" xmlns="" id="{097CE391-17D6-1348-B001-A9F01EE6070D}"/>
              </a:ext>
            </a:extLst>
          </p:cNvPr>
          <p:cNvSpPr/>
          <p:nvPr/>
        </p:nvSpPr>
        <p:spPr>
          <a:xfrm>
            <a:off x="5905399" y="3210516"/>
            <a:ext cx="350062" cy="350062"/>
          </a:xfrm>
          <a:prstGeom prst="ellipse">
            <a:avLst/>
          </a:prstGeom>
          <a:solidFill>
            <a:srgbClr val="FAB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2" name="椭圆 21">
            <a:extLst>
              <a:ext uri="{FF2B5EF4-FFF2-40B4-BE49-F238E27FC236}">
                <a16:creationId xmlns:a16="http://schemas.microsoft.com/office/drawing/2014/main" xmlns="" id="{62E685FC-60A4-F341-ABC6-326D6EC66351}"/>
              </a:ext>
            </a:extLst>
          </p:cNvPr>
          <p:cNvSpPr/>
          <p:nvPr/>
        </p:nvSpPr>
        <p:spPr>
          <a:xfrm>
            <a:off x="5905399" y="3997916"/>
            <a:ext cx="350062" cy="350062"/>
          </a:xfrm>
          <a:prstGeom prst="ellipse">
            <a:avLst/>
          </a:prstGeom>
          <a:solidFill>
            <a:srgbClr val="FAB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16" name="组合 15"/>
          <p:cNvGrpSpPr/>
          <p:nvPr/>
        </p:nvGrpSpPr>
        <p:grpSpPr>
          <a:xfrm>
            <a:off x="4760065" y="3107667"/>
            <a:ext cx="6264284" cy="1258395"/>
            <a:chOff x="3559940" y="2778783"/>
            <a:chExt cx="6264284" cy="1258395"/>
          </a:xfrm>
        </p:grpSpPr>
        <p:sp>
          <p:nvSpPr>
            <p:cNvPr id="20" name="文本框 2">
              <a:hlinkClick r:id="rId2" action="ppaction://hlinksldjump"/>
            </p:cNvPr>
            <p:cNvSpPr txBox="1"/>
            <p:nvPr/>
          </p:nvSpPr>
          <p:spPr>
            <a:xfrm>
              <a:off x="3559940" y="2778783"/>
              <a:ext cx="6264284" cy="461665"/>
            </a:xfrm>
            <a:prstGeom prst="rect">
              <a:avLst/>
            </a:prstGeom>
            <a:noFill/>
            <a:ln w="9525">
              <a:noFill/>
            </a:ln>
          </p:spPr>
          <p:txBody>
            <a:bodyPr wrap="square" anchor="t">
              <a:spAutoFit/>
            </a:bodyPr>
            <a:lstStyle/>
            <a:p>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  </a:t>
              </a:r>
              <a:r>
                <a:rPr lang="zh-CN" altLang="en-US" sz="2400" b="1" dirty="0">
                  <a:latin typeface="黑体" panose="02010609060101010101" pitchFamily="49" charset="-122"/>
                  <a:ea typeface="黑体" panose="02010609060101010101" pitchFamily="49" charset="-122"/>
                  <a:sym typeface="宋体" panose="02010600030101010101" pitchFamily="2" charset="-122"/>
                </a:rPr>
                <a:t>题型</a:t>
              </a:r>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 </a:t>
              </a:r>
              <a:r>
                <a:rPr lang="zh-CN" altLang="en-US" sz="24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一  </a:t>
              </a:r>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常见仪器的识别及使用</a:t>
              </a:r>
              <a:endParaRPr lang="zh-CN" altLang="zh-CN" sz="2400" dirty="0">
                <a:latin typeface="黑体" panose="02010609060101010101" pitchFamily="49" charset="-122"/>
                <a:ea typeface="黑体" panose="02010609060101010101" pitchFamily="49" charset="-122"/>
              </a:endParaRPr>
            </a:p>
          </p:txBody>
        </p:sp>
        <p:sp>
          <p:nvSpPr>
            <p:cNvPr id="23" name="文本框 2">
              <a:hlinkClick r:id="rId3" action="ppaction://hlinksldjump"/>
            </p:cNvPr>
            <p:cNvSpPr txBox="1"/>
            <p:nvPr/>
          </p:nvSpPr>
          <p:spPr>
            <a:xfrm>
              <a:off x="3559940" y="3575513"/>
              <a:ext cx="6264284" cy="461665"/>
            </a:xfrm>
            <a:prstGeom prst="rect">
              <a:avLst/>
            </a:prstGeom>
            <a:noFill/>
            <a:ln w="9525">
              <a:noFill/>
            </a:ln>
          </p:spPr>
          <p:txBody>
            <a:bodyPr wrap="square" anchor="t">
              <a:spAutoFit/>
            </a:bodyPr>
            <a:lstStyle/>
            <a:p>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  </a:t>
              </a:r>
              <a:r>
                <a:rPr lang="zh-CN" altLang="en-US" sz="2400" b="1" dirty="0">
                  <a:latin typeface="黑体" panose="02010609060101010101" pitchFamily="49" charset="-122"/>
                  <a:ea typeface="黑体" panose="02010609060101010101" pitchFamily="49" charset="-122"/>
                  <a:sym typeface="宋体" panose="02010600030101010101" pitchFamily="2" charset="-122"/>
                </a:rPr>
                <a:t>题型</a:t>
              </a:r>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 </a:t>
              </a:r>
              <a:r>
                <a:rPr lang="zh-CN" altLang="en-US" sz="24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二  </a:t>
              </a:r>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基本实验操作正误的判断</a:t>
              </a:r>
              <a:endParaRPr lang="zh-CN" altLang="zh-CN" sz="2400" dirty="0">
                <a:latin typeface="黑体" panose="02010609060101010101" pitchFamily="49" charset="-122"/>
                <a:ea typeface="黑体" panose="02010609060101010101" pitchFamily="49" charset="-122"/>
              </a:endParaRPr>
            </a:p>
          </p:txBody>
        </p:sp>
      </p:grpSp>
    </p:spTree>
    <p:extLst>
      <p:ext uri="{BB962C8B-B14F-4D97-AF65-F5344CB8AC3E}">
        <p14:creationId xmlns:p14="http://schemas.microsoft.com/office/powerpoint/2010/main" xmlns="" val="1373266662"/>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720000" y="2548297"/>
            <a:ext cx="5985600" cy="627895"/>
            <a:chOff x="1034884" y="629878"/>
            <a:chExt cx="5985600" cy="627895"/>
          </a:xfrm>
        </p:grpSpPr>
        <p:sp>
          <p:nvSpPr>
            <p:cNvPr id="17" name="圆角矩形 6">
              <a:hlinkClick r:id="rId4" action="ppaction://hlinksldjump"/>
            </p:cNvPr>
            <p:cNvSpPr/>
            <p:nvPr>
              <p:custDataLst>
                <p:tags r:id="rId1"/>
              </p:custDataLst>
            </p:nvPr>
          </p:nvSpPr>
          <p:spPr>
            <a:xfrm flipH="1">
              <a:off x="2642683" y="664479"/>
              <a:ext cx="4377801" cy="580638"/>
            </a:xfrm>
            <a:prstGeom prst="snip1Rect">
              <a:avLst/>
            </a:prstGeom>
            <a:noFill/>
            <a:ln w="22225">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r>
                <a:rPr lang="zh-CN" altLang="en-US" sz="2400" dirty="0" smtClean="0">
                  <a:latin typeface="黑体" panose="02010609060101010101" pitchFamily="49" charset="-122"/>
                  <a:ea typeface="黑体" panose="02010609060101010101" pitchFamily="49" charset="-122"/>
                </a:rPr>
                <a:t> 常见仪器的识别与使用</a:t>
              </a:r>
              <a:endParaRPr lang="zh-CN" altLang="zh-CN" sz="2400" dirty="0">
                <a:latin typeface="黑体" panose="02010609060101010101" pitchFamily="49" charset="-122"/>
                <a:ea typeface="黑体" panose="02010609060101010101" pitchFamily="49" charset="-122"/>
              </a:endParaRPr>
            </a:p>
          </p:txBody>
        </p:sp>
        <p:sp>
          <p:nvSpPr>
            <p:cNvPr id="18" name="椭圆 7"/>
            <p:cNvSpPr>
              <a:spLocks noChangeAspect="1"/>
            </p:cNvSpPr>
            <p:nvPr>
              <p:custDataLst>
                <p:tags r:id="rId2"/>
              </p:custDataLst>
            </p:nvPr>
          </p:nvSpPr>
          <p:spPr>
            <a:xfrm>
              <a:off x="1034884" y="629878"/>
              <a:ext cx="1511539"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400" b="1" noProof="1" smtClean="0">
                  <a:solidFill>
                    <a:schemeClr val="bg1"/>
                  </a:solidFill>
                  <a:latin typeface="黑体" panose="02010609060101010101" pitchFamily="49" charset="-122"/>
                  <a:ea typeface="黑体" panose="02010609060101010101" pitchFamily="49" charset="-122"/>
                  <a:sym typeface="宋体" panose="02010600030101010101" pitchFamily="2" charset="-122"/>
                </a:rPr>
                <a:t>题型一</a:t>
              </a:r>
              <a:endParaRPr lang="zh-CN" altLang="en-US" sz="2400" b="1" strike="noStrike" noProof="1">
                <a:solidFill>
                  <a:schemeClr val="bg1"/>
                </a:solidFill>
              </a:endParaRPr>
            </a:p>
          </p:txBody>
        </p:sp>
        <p:sp>
          <p:nvSpPr>
            <p:cNvPr id="19" name="圆角矩形 18"/>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solidFill>
                  <a:prstClr val="white"/>
                </a:solidFill>
              </a:endParaRPr>
            </a:p>
          </p:txBody>
        </p:sp>
      </p:grpSp>
      <p:sp>
        <p:nvSpPr>
          <p:cNvPr id="20" name="文本框 99"/>
          <p:cNvSpPr txBox="1">
            <a:spLocks noChangeArrowheads="1"/>
          </p:cNvSpPr>
          <p:nvPr/>
        </p:nvSpPr>
        <p:spPr bwMode="auto">
          <a:xfrm>
            <a:off x="654684" y="3311419"/>
            <a:ext cx="10851514" cy="120032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50000"/>
              </a:lnSpc>
            </a:pPr>
            <a:r>
              <a:rPr lang="zh-CN" altLang="zh-CN" sz="2400" b="1" dirty="0">
                <a:latin typeface="宋体" pitchFamily="2" charset="-122"/>
                <a:ea typeface="宋体" pitchFamily="2" charset="-122"/>
              </a:rPr>
              <a:t>例</a:t>
            </a:r>
            <a:r>
              <a:rPr lang="en-US" altLang="zh-CN" sz="2400" b="1" dirty="0">
                <a:latin typeface="宋体" pitchFamily="2" charset="-122"/>
                <a:ea typeface="宋体" pitchFamily="2" charset="-122"/>
              </a:rPr>
              <a:t>1</a:t>
            </a:r>
            <a:r>
              <a:rPr lang="zh-CN" altLang="zh-CN" sz="2400" b="1" dirty="0">
                <a:latin typeface="宋体" pitchFamily="2" charset="-122"/>
                <a:ea typeface="宋体" pitchFamily="2" charset="-122"/>
              </a:rPr>
              <a:t>　</a:t>
            </a:r>
            <a:r>
              <a:rPr lang="en-US" altLang="zh-CN" sz="2400" b="1" dirty="0">
                <a:latin typeface="宋体" pitchFamily="2" charset="-122"/>
                <a:ea typeface="宋体" pitchFamily="2" charset="-122"/>
              </a:rPr>
              <a:t>(2021</a:t>
            </a:r>
            <a:r>
              <a:rPr lang="zh-CN" altLang="zh-CN" sz="2400" b="1" dirty="0">
                <a:latin typeface="宋体" pitchFamily="2" charset="-122"/>
                <a:ea typeface="宋体" pitchFamily="2" charset="-122"/>
              </a:rPr>
              <a:t>·秦皇岛卢龙县期末</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化学实验是学生学习化学的主要</a:t>
            </a:r>
            <a:r>
              <a:rPr lang="zh-CN" altLang="zh-CN" sz="2400" b="1" dirty="0" smtClean="0">
                <a:latin typeface="宋体" pitchFamily="2" charset="-122"/>
                <a:ea typeface="宋体" pitchFamily="2" charset="-122"/>
              </a:rPr>
              <a:t>途径</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也</a:t>
            </a:r>
            <a:r>
              <a:rPr lang="zh-CN" altLang="zh-CN" sz="2400" b="1" dirty="0">
                <a:latin typeface="宋体" pitchFamily="2" charset="-122"/>
                <a:ea typeface="宋体" pitchFamily="2" charset="-122"/>
              </a:rPr>
              <a:t>是形成科学探究素养的必要手段。下列化学仪器对应的名称书写正确的</a:t>
            </a:r>
            <a:r>
              <a:rPr lang="zh-CN" altLang="zh-CN" sz="2400" b="1" dirty="0" smtClean="0">
                <a:latin typeface="宋体" pitchFamily="2" charset="-122"/>
                <a:ea typeface="宋体" pitchFamily="2" charset="-122"/>
              </a:rPr>
              <a:t>是</a:t>
            </a:r>
            <a:r>
              <a:rPr lang="en-US" altLang="zh-CN" sz="2400" b="1" dirty="0" smtClean="0">
                <a:latin typeface="宋体" pitchFamily="2" charset="-122"/>
                <a:ea typeface="宋体" pitchFamily="2" charset="-122"/>
              </a:rPr>
              <a:t>(</a:t>
            </a:r>
            <a:r>
              <a:rPr lang="zh-CN" altLang="zh-CN" sz="2400" b="1" dirty="0">
                <a:latin typeface="宋体" pitchFamily="2" charset="-122"/>
                <a:ea typeface="宋体" pitchFamily="2" charset="-122"/>
              </a:rPr>
              <a:t>　　</a:t>
            </a:r>
            <a:r>
              <a:rPr lang="en-US" altLang="zh-CN" sz="2400" b="1" dirty="0">
                <a:latin typeface="宋体" pitchFamily="2" charset="-122"/>
                <a:ea typeface="宋体" pitchFamily="2" charset="-122"/>
              </a:rPr>
              <a:t>)</a:t>
            </a:r>
            <a:endParaRPr lang="zh-CN" altLang="zh-CN" sz="2400" b="1" dirty="0">
              <a:latin typeface="宋体" pitchFamily="2" charset="-122"/>
              <a:ea typeface="宋体" pitchFamily="2" charset="-122"/>
            </a:endParaRPr>
          </a:p>
        </p:txBody>
      </p:sp>
      <p:grpSp>
        <p:nvGrpSpPr>
          <p:cNvPr id="24" name="组合 23"/>
          <p:cNvGrpSpPr/>
          <p:nvPr/>
        </p:nvGrpSpPr>
        <p:grpSpPr>
          <a:xfrm>
            <a:off x="8071557" y="824822"/>
            <a:ext cx="1746910" cy="457900"/>
            <a:chOff x="8480182" y="1575737"/>
            <a:chExt cx="1678579" cy="520692"/>
          </a:xfrm>
        </p:grpSpPr>
        <p:sp>
          <p:nvSpPr>
            <p:cNvPr id="25" name="圆角矩形 2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文本框 25">
              <a:hlinkClick r:id="rId5"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pSp>
        <p:nvGrpSpPr>
          <p:cNvPr id="15" name="组合 14"/>
          <p:cNvGrpSpPr/>
          <p:nvPr/>
        </p:nvGrpSpPr>
        <p:grpSpPr>
          <a:xfrm>
            <a:off x="2574681" y="1510040"/>
            <a:ext cx="5882885" cy="729465"/>
            <a:chOff x="823582" y="935961"/>
            <a:chExt cx="5767939" cy="729465"/>
          </a:xfrm>
        </p:grpSpPr>
        <p:sp>
          <p:nvSpPr>
            <p:cNvPr id="21" name="圆角矩形 20">
              <a:extLst>
                <a:ext uri="{FF2B5EF4-FFF2-40B4-BE49-F238E27FC236}">
                  <a16:creationId xmlns:a16="http://schemas.microsoft.com/office/drawing/2014/main" xmlns="" id="{4EC6608A-B202-7A41-BC30-4412A8F4D3B5}"/>
                </a:ext>
              </a:extLst>
            </p:cNvPr>
            <p:cNvSpPr/>
            <p:nvPr/>
          </p:nvSpPr>
          <p:spPr>
            <a:xfrm>
              <a:off x="823582" y="1085850"/>
              <a:ext cx="3659311" cy="503434"/>
            </a:xfrm>
            <a:prstGeom prst="roundRect">
              <a:avLst/>
            </a:prstGeom>
            <a:ln w="19050">
              <a:solidFill>
                <a:srgbClr val="01B0F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dirty="0"/>
            </a:p>
          </p:txBody>
        </p:sp>
        <p:sp>
          <p:nvSpPr>
            <p:cNvPr id="22" name="矩形 21">
              <a:extLst>
                <a:ext uri="{FF2B5EF4-FFF2-40B4-BE49-F238E27FC236}">
                  <a16:creationId xmlns:a16="http://schemas.microsoft.com/office/drawing/2014/main" xmlns="" id="{DF2E1927-ACF9-BF46-B1D7-698A0C93C3AE}"/>
                </a:ext>
              </a:extLst>
            </p:cNvPr>
            <p:cNvSpPr/>
            <p:nvPr/>
          </p:nvSpPr>
          <p:spPr>
            <a:xfrm>
              <a:off x="1732415" y="1062568"/>
              <a:ext cx="4859106" cy="503434"/>
            </a:xfrm>
            <a:prstGeom prst="rect">
              <a:avLst/>
            </a:prstGeom>
            <a:solidFill>
              <a:srgbClr val="01B0F0"/>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2800" b="1" dirty="0" smtClean="0">
                  <a:latin typeface="宋体" pitchFamily="2" charset="-122"/>
                  <a:ea typeface="宋体" pitchFamily="2" charset="-122"/>
                </a:rPr>
                <a:t>数据剖析</a:t>
              </a:r>
              <a:r>
                <a:rPr kumimoji="1" lang="en-US" altLang="zh-CN" sz="2800" b="1" dirty="0" smtClean="0">
                  <a:latin typeface="宋体" pitchFamily="2" charset="-122"/>
                  <a:ea typeface="宋体" pitchFamily="2" charset="-122"/>
                </a:rPr>
                <a:t>  </a:t>
              </a:r>
              <a:r>
                <a:rPr kumimoji="1" lang="zh-CN" altLang="en-US" sz="2800" b="1" dirty="0">
                  <a:latin typeface="宋体" pitchFamily="2" charset="-122"/>
                  <a:ea typeface="宋体" pitchFamily="2" charset="-122"/>
                </a:rPr>
                <a:t>题型突破</a:t>
              </a:r>
            </a:p>
          </p:txBody>
        </p:sp>
        <p:sp>
          <p:nvSpPr>
            <p:cNvPr id="23" name="椭圆 22">
              <a:extLst>
                <a:ext uri="{FF2B5EF4-FFF2-40B4-BE49-F238E27FC236}">
                  <a16:creationId xmlns:a16="http://schemas.microsoft.com/office/drawing/2014/main" xmlns="" id="{5920A314-74D5-1E43-9B9B-B3ABE0865528}"/>
                </a:ext>
              </a:extLst>
            </p:cNvPr>
            <p:cNvSpPr/>
            <p:nvPr/>
          </p:nvSpPr>
          <p:spPr>
            <a:xfrm>
              <a:off x="1173503" y="935961"/>
              <a:ext cx="729465" cy="729465"/>
            </a:xfrm>
            <a:prstGeom prst="ellipse">
              <a:avLst/>
            </a:prstGeom>
            <a:solidFill>
              <a:srgbClr val="01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7" name="TextBox 26"/>
            <p:cNvSpPr txBox="1"/>
            <p:nvPr/>
          </p:nvSpPr>
          <p:spPr>
            <a:xfrm>
              <a:off x="1245421" y="1049837"/>
              <a:ext cx="585627" cy="523220"/>
            </a:xfrm>
            <a:prstGeom prst="rect">
              <a:avLst/>
            </a:prstGeom>
            <a:noFill/>
          </p:spPr>
          <p:txBody>
            <a:bodyPr wrap="square" rtlCol="0">
              <a:spAutoFit/>
            </a:bodyPr>
            <a:lstStyle/>
            <a:p>
              <a:pPr algn="ctr"/>
              <a:r>
                <a:rPr lang="en-US" altLang="zh-CN" sz="2800" b="1" dirty="0">
                  <a:solidFill>
                    <a:schemeClr val="bg1"/>
                  </a:solidFill>
                  <a:latin typeface="Times New Roman" pitchFamily="18" charset="0"/>
                  <a:ea typeface="宋体" pitchFamily="2" charset="-122"/>
                  <a:cs typeface="Times New Roman" pitchFamily="18" charset="0"/>
                </a:rPr>
                <a:t>3</a:t>
              </a:r>
              <a:endParaRPr lang="zh-CN" altLang="en-US" sz="2800" b="1" dirty="0">
                <a:solidFill>
                  <a:schemeClr val="bg1"/>
                </a:solidFill>
                <a:latin typeface="Times New Roman" pitchFamily="18" charset="0"/>
                <a:ea typeface="宋体" pitchFamily="2" charset="-122"/>
                <a:cs typeface="Times New Roman" pitchFamily="18" charset="0"/>
              </a:endParaRPr>
            </a:p>
          </p:txBody>
        </p:sp>
      </p:grpSp>
      <p:sp>
        <p:nvSpPr>
          <p:cNvPr id="28" name="矩形 27"/>
          <p:cNvSpPr/>
          <p:nvPr/>
        </p:nvSpPr>
        <p:spPr>
          <a:xfrm>
            <a:off x="10245820" y="3970450"/>
            <a:ext cx="516894" cy="46166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b="1" noProof="1" smtClean="0">
                <a:solidFill>
                  <a:srgbClr val="FF0000"/>
                </a:solidFill>
                <a:latin typeface="Times New Roman" pitchFamily="18" charset="0"/>
                <a:ea typeface="宋体" panose="02010600030101010101" pitchFamily="2" charset="-122"/>
                <a:cs typeface="Times New Roman" pitchFamily="18" charset="0"/>
              </a:rPr>
              <a:t>B</a:t>
            </a:r>
            <a:endParaRPr lang="zh-CN" altLang="en-US" sz="2400" dirty="0">
              <a:latin typeface="Times New Roman" pitchFamily="18" charset="0"/>
              <a:cs typeface="Times New Roman" pitchFamily="18" charset="0"/>
            </a:endParaRPr>
          </a:p>
        </p:txBody>
      </p:sp>
      <p:pic>
        <p:nvPicPr>
          <p:cNvPr id="29" name="XD+158.eps" descr="id:2147507704;FounderCES"/>
          <p:cNvPicPr/>
          <p:nvPr/>
        </p:nvPicPr>
        <p:blipFill rotWithShape="1">
          <a:blip r:embed="rId6"/>
          <a:srcRect b="22469"/>
          <a:stretch/>
        </p:blipFill>
        <p:spPr>
          <a:xfrm>
            <a:off x="2931576" y="4664151"/>
            <a:ext cx="5037568" cy="1170591"/>
          </a:xfrm>
          <a:prstGeom prst="rect">
            <a:avLst/>
          </a:prstGeom>
        </p:spPr>
      </p:pic>
      <p:sp>
        <p:nvSpPr>
          <p:cNvPr id="2" name="TextBox 1"/>
          <p:cNvSpPr txBox="1"/>
          <p:nvPr/>
        </p:nvSpPr>
        <p:spPr>
          <a:xfrm>
            <a:off x="2696891" y="5889169"/>
            <a:ext cx="5598023" cy="400110"/>
          </a:xfrm>
          <a:prstGeom prst="rect">
            <a:avLst/>
          </a:prstGeom>
          <a:noFill/>
        </p:spPr>
        <p:txBody>
          <a:bodyPr wrap="square" rtlCol="0">
            <a:spAutoFit/>
          </a:bodyPr>
          <a:lstStyle/>
          <a:p>
            <a:r>
              <a:rPr lang="en-US" altLang="zh-CN" sz="2000" b="1" dirty="0" smtClean="0">
                <a:latin typeface="宋体" pitchFamily="2" charset="-122"/>
                <a:ea typeface="宋体" pitchFamily="2" charset="-122"/>
              </a:rPr>
              <a:t>A.</a:t>
            </a:r>
            <a:r>
              <a:rPr lang="zh-CN" altLang="en-US" sz="2000" b="1" dirty="0" smtClean="0">
                <a:latin typeface="宋体" pitchFamily="2" charset="-122"/>
                <a:ea typeface="宋体" pitchFamily="2" charset="-122"/>
              </a:rPr>
              <a:t>分液漏斗   </a:t>
            </a:r>
            <a:r>
              <a:rPr lang="en-US" altLang="zh-CN" sz="2000" b="1" dirty="0" smtClean="0">
                <a:latin typeface="宋体" pitchFamily="2" charset="-122"/>
                <a:ea typeface="宋体" pitchFamily="2" charset="-122"/>
              </a:rPr>
              <a:t>B.</a:t>
            </a:r>
            <a:r>
              <a:rPr lang="zh-CN" altLang="en-US" sz="2000" b="1" dirty="0" smtClean="0">
                <a:latin typeface="宋体" pitchFamily="2" charset="-122"/>
                <a:ea typeface="宋体" pitchFamily="2" charset="-122"/>
              </a:rPr>
              <a:t>量筒    </a:t>
            </a:r>
            <a:r>
              <a:rPr lang="en-US" altLang="zh-CN" sz="2000" b="1" dirty="0" smtClean="0">
                <a:latin typeface="宋体" pitchFamily="2" charset="-122"/>
                <a:ea typeface="宋体" pitchFamily="2" charset="-122"/>
              </a:rPr>
              <a:t>C.</a:t>
            </a:r>
            <a:r>
              <a:rPr lang="zh-CN" altLang="en-US" sz="2000" b="1" dirty="0" smtClean="0">
                <a:latin typeface="宋体" pitchFamily="2" charset="-122"/>
                <a:ea typeface="宋体" pitchFamily="2" charset="-122"/>
              </a:rPr>
              <a:t>铁夹     </a:t>
            </a:r>
            <a:r>
              <a:rPr lang="en-US" altLang="zh-CN" sz="2000" b="1" dirty="0" smtClean="0">
                <a:latin typeface="宋体" pitchFamily="2" charset="-122"/>
                <a:ea typeface="宋体" pitchFamily="2" charset="-122"/>
              </a:rPr>
              <a:t>D.</a:t>
            </a:r>
            <a:r>
              <a:rPr lang="zh-CN" altLang="en-US" sz="2000" b="1" dirty="0" smtClean="0">
                <a:latin typeface="宋体" pitchFamily="2" charset="-122"/>
                <a:ea typeface="宋体" pitchFamily="2" charset="-122"/>
              </a:rPr>
              <a:t>水槽</a:t>
            </a:r>
            <a:endParaRPr lang="zh-CN" altLang="en-US" sz="2000" b="1" dirty="0">
              <a:latin typeface="宋体" pitchFamily="2" charset="-122"/>
              <a:ea typeface="宋体" pitchFamily="2" charset="-122"/>
            </a:endParaRPr>
          </a:p>
        </p:txBody>
      </p:sp>
    </p:spTree>
    <p:extLst>
      <p:ext uri="{BB962C8B-B14F-4D97-AF65-F5344CB8AC3E}">
        <p14:creationId xmlns:p14="http://schemas.microsoft.com/office/powerpoint/2010/main" xmlns="" val="19361252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randombar(horizontal)">
                                      <p:cBhvr>
                                        <p:cTn id="7"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8071557" y="824822"/>
            <a:ext cx="1746910" cy="457900"/>
            <a:chOff x="8480182" y="1575737"/>
            <a:chExt cx="1678579" cy="520692"/>
          </a:xfrm>
        </p:grpSpPr>
        <p:sp>
          <p:nvSpPr>
            <p:cNvPr id="9" name="圆角矩形 8"/>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2" name="TextBox 11"/>
          <p:cNvSpPr txBox="1"/>
          <p:nvPr/>
        </p:nvSpPr>
        <p:spPr>
          <a:xfrm>
            <a:off x="905057" y="1898497"/>
            <a:ext cx="10481401" cy="2862322"/>
          </a:xfrm>
          <a:prstGeom prst="rect">
            <a:avLst/>
          </a:prstGeom>
          <a:noFill/>
        </p:spPr>
        <p:txBody>
          <a:bodyPr wrap="square" rtlCol="0">
            <a:spAutoFit/>
          </a:bodyPr>
          <a:lstStyle/>
          <a:p>
            <a:pPr>
              <a:lnSpc>
                <a:spcPct val="150000"/>
              </a:lnSpc>
            </a:pPr>
            <a:r>
              <a:rPr lang="zh-CN" altLang="en-US" sz="2400" b="1" dirty="0" smtClean="0">
                <a:solidFill>
                  <a:schemeClr val="accent2"/>
                </a:solidFill>
                <a:latin typeface="Times New Roman" pitchFamily="18" charset="0"/>
                <a:ea typeface="黑体" pitchFamily="49" charset="-122"/>
                <a:cs typeface="Times New Roman" pitchFamily="18" charset="0"/>
              </a:rPr>
              <a:t>题型解法</a:t>
            </a:r>
            <a:endParaRPr lang="en-US" altLang="zh-CN" sz="2400" b="1" dirty="0" smtClean="0">
              <a:solidFill>
                <a:schemeClr val="accent2"/>
              </a:solidFill>
              <a:latin typeface="Times New Roman" pitchFamily="18" charset="0"/>
              <a:ea typeface="黑体" pitchFamily="49" charset="-122"/>
              <a:cs typeface="Times New Roman" pitchFamily="18" charset="0"/>
            </a:endParaRPr>
          </a:p>
          <a:p>
            <a:pPr>
              <a:lnSpc>
                <a:spcPct val="150000"/>
              </a:lnSpc>
            </a:pPr>
            <a:r>
              <a:rPr lang="zh-CN" altLang="zh-CN" sz="2400" b="1" dirty="0">
                <a:latin typeface="宋体" pitchFamily="2" charset="-122"/>
                <a:ea typeface="宋体" pitchFamily="2" charset="-122"/>
              </a:rPr>
              <a:t>熟悉实验室常见仪器的名称及用途即可顺利解答此类</a:t>
            </a:r>
            <a:r>
              <a:rPr lang="zh-CN" altLang="zh-CN" sz="2400" b="1" dirty="0" smtClean="0">
                <a:latin typeface="宋体" pitchFamily="2" charset="-122"/>
                <a:ea typeface="宋体" pitchFamily="2" charset="-122"/>
              </a:rPr>
              <a:t>题</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注意</a:t>
            </a:r>
            <a:r>
              <a:rPr lang="zh-CN" altLang="zh-CN" sz="2400" b="1" dirty="0">
                <a:latin typeface="宋体" pitchFamily="2" charset="-122"/>
                <a:ea typeface="宋体" pitchFamily="2" charset="-122"/>
              </a:rPr>
              <a:t>对常见仪器分类要</a:t>
            </a:r>
            <a:r>
              <a:rPr lang="zh-CN" altLang="zh-CN" sz="2400" b="1" dirty="0" smtClean="0">
                <a:latin typeface="宋体" pitchFamily="2" charset="-122"/>
                <a:ea typeface="宋体" pitchFamily="2" charset="-122"/>
              </a:rPr>
              <a:t>细化</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如</a:t>
            </a:r>
            <a:r>
              <a:rPr lang="zh-CN" altLang="zh-CN" sz="2400" b="1" dirty="0">
                <a:latin typeface="宋体" pitchFamily="2" charset="-122"/>
                <a:ea typeface="宋体" pitchFamily="2" charset="-122"/>
              </a:rPr>
              <a:t>仪器分为反应容器、存放容器、取用仪器、夹持仪器、计量仪器</a:t>
            </a:r>
            <a:r>
              <a:rPr lang="zh-CN" altLang="zh-CN" sz="2400" b="1" dirty="0" smtClean="0">
                <a:latin typeface="宋体" pitchFamily="2" charset="-122"/>
                <a:ea typeface="宋体" pitchFamily="2" charset="-122"/>
              </a:rPr>
              <a:t>等</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而</a:t>
            </a:r>
            <a:r>
              <a:rPr lang="zh-CN" altLang="zh-CN" sz="2400" b="1" dirty="0">
                <a:latin typeface="宋体" pitchFamily="2" charset="-122"/>
                <a:ea typeface="宋体" pitchFamily="2" charset="-122"/>
              </a:rPr>
              <a:t>反应容器又包括能直接加热仪器、不能直接加热仪器</a:t>
            </a:r>
            <a:r>
              <a:rPr lang="zh-CN" altLang="zh-CN" sz="2400" b="1" dirty="0" smtClean="0">
                <a:latin typeface="宋体" pitchFamily="2" charset="-122"/>
                <a:ea typeface="宋体" pitchFamily="2" charset="-122"/>
              </a:rPr>
              <a:t>等</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这样</a:t>
            </a:r>
            <a:r>
              <a:rPr lang="zh-CN" altLang="zh-CN" sz="2400" b="1" dirty="0">
                <a:latin typeface="宋体" pitchFamily="2" charset="-122"/>
                <a:ea typeface="宋体" pitchFamily="2" charset="-122"/>
              </a:rPr>
              <a:t>才能根据需要进行选择。</a:t>
            </a:r>
            <a:endParaRPr lang="zh-CN" altLang="en-US" sz="2400" b="1" dirty="0">
              <a:latin typeface="宋体" pitchFamily="2" charset="-122"/>
              <a:ea typeface="宋体" pitchFamily="2" charset="-122"/>
              <a:cs typeface="Times New Roman" pitchFamily="18" charset="0"/>
            </a:endParaRPr>
          </a:p>
        </p:txBody>
      </p:sp>
    </p:spTree>
    <p:extLst>
      <p:ext uri="{BB962C8B-B14F-4D97-AF65-F5344CB8AC3E}">
        <p14:creationId xmlns:p14="http://schemas.microsoft.com/office/powerpoint/2010/main" xmlns="" val="3650504792"/>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8071557" y="824822"/>
            <a:ext cx="1746910" cy="457900"/>
            <a:chOff x="8480182" y="1575737"/>
            <a:chExt cx="1678579" cy="520692"/>
          </a:xfrm>
        </p:grpSpPr>
        <p:sp>
          <p:nvSpPr>
            <p:cNvPr id="9" name="圆角矩形 8"/>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2" name="TextBox 11"/>
          <p:cNvSpPr txBox="1"/>
          <p:nvPr/>
        </p:nvSpPr>
        <p:spPr>
          <a:xfrm>
            <a:off x="959485" y="2196847"/>
            <a:ext cx="10749511" cy="1200329"/>
          </a:xfrm>
          <a:prstGeom prst="rect">
            <a:avLst/>
          </a:prstGeom>
          <a:noFill/>
        </p:spPr>
        <p:txBody>
          <a:bodyPr wrap="square" rtlCol="0">
            <a:spAutoFit/>
          </a:bodyPr>
          <a:lstStyle/>
          <a:p>
            <a:pPr>
              <a:lnSpc>
                <a:spcPct val="150000"/>
              </a:lnSpc>
            </a:pPr>
            <a:r>
              <a:rPr lang="zh-CN" altLang="en-US" sz="2400" b="1" dirty="0" smtClean="0">
                <a:solidFill>
                  <a:schemeClr val="accent2"/>
                </a:solidFill>
                <a:latin typeface="Times New Roman" pitchFamily="18" charset="0"/>
                <a:ea typeface="黑体" pitchFamily="49" charset="-122"/>
                <a:cs typeface="Times New Roman" pitchFamily="18" charset="0"/>
              </a:rPr>
              <a:t>题型演练</a:t>
            </a:r>
            <a:endParaRPr lang="en-US" altLang="zh-CN" sz="2400" b="1" dirty="0" smtClean="0">
              <a:latin typeface="Times New Roman" pitchFamily="18" charset="0"/>
              <a:ea typeface="宋体" pitchFamily="2" charset="-122"/>
              <a:cs typeface="Times New Roman" pitchFamily="18" charset="0"/>
            </a:endParaRPr>
          </a:p>
          <a:p>
            <a:pPr>
              <a:lnSpc>
                <a:spcPct val="150000"/>
              </a:lnSpc>
            </a:pPr>
            <a:r>
              <a:rPr lang="en-US" altLang="zh-CN" sz="2400" b="1" dirty="0">
                <a:latin typeface="宋体" pitchFamily="2" charset="-122"/>
                <a:ea typeface="宋体" pitchFamily="2" charset="-122"/>
              </a:rPr>
              <a:t>1.(2021</a:t>
            </a:r>
            <a:r>
              <a:rPr lang="zh-CN" altLang="zh-CN" sz="2400" b="1" dirty="0">
                <a:latin typeface="宋体" pitchFamily="2" charset="-122"/>
                <a:ea typeface="宋体" pitchFamily="2" charset="-122"/>
              </a:rPr>
              <a:t>·唐山丰南区期中</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如图所示仪器没有经过磨砂处理的</a:t>
            </a:r>
            <a:r>
              <a:rPr lang="zh-CN" altLang="zh-CN" sz="2400" b="1" dirty="0" smtClean="0">
                <a:latin typeface="宋体" pitchFamily="2" charset="-122"/>
                <a:ea typeface="宋体" pitchFamily="2" charset="-122"/>
              </a:rPr>
              <a:t>是</a:t>
            </a:r>
            <a:r>
              <a:rPr lang="en-US" altLang="zh-CN" sz="2400" b="1" dirty="0" smtClean="0">
                <a:latin typeface="宋体" pitchFamily="2" charset="-122"/>
                <a:ea typeface="宋体" pitchFamily="2" charset="-122"/>
              </a:rPr>
              <a:t>(</a:t>
            </a:r>
            <a:r>
              <a:rPr lang="zh-CN" altLang="zh-CN" sz="2400" b="1" dirty="0">
                <a:latin typeface="宋体" pitchFamily="2" charset="-122"/>
                <a:ea typeface="宋体" pitchFamily="2" charset="-122"/>
              </a:rPr>
              <a:t>　　</a:t>
            </a:r>
            <a:r>
              <a:rPr lang="en-US" altLang="zh-CN" sz="2400" b="1" dirty="0">
                <a:latin typeface="宋体" pitchFamily="2" charset="-122"/>
                <a:ea typeface="宋体" pitchFamily="2" charset="-122"/>
              </a:rPr>
              <a:t>)</a:t>
            </a:r>
            <a:endParaRPr lang="zh-CN" altLang="zh-CN" sz="2400" b="1" dirty="0">
              <a:latin typeface="宋体" pitchFamily="2" charset="-122"/>
              <a:ea typeface="宋体" pitchFamily="2" charset="-122"/>
            </a:endParaRPr>
          </a:p>
        </p:txBody>
      </p:sp>
      <p:sp>
        <p:nvSpPr>
          <p:cNvPr id="6" name="矩形 5"/>
          <p:cNvSpPr/>
          <p:nvPr/>
        </p:nvSpPr>
        <p:spPr>
          <a:xfrm>
            <a:off x="9955105" y="2866680"/>
            <a:ext cx="516894" cy="46166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b="1" noProof="1" smtClean="0">
                <a:solidFill>
                  <a:srgbClr val="FF0000"/>
                </a:solidFill>
                <a:latin typeface="Times New Roman" pitchFamily="18" charset="0"/>
                <a:ea typeface="宋体" panose="02010600030101010101" pitchFamily="2" charset="-122"/>
                <a:cs typeface="Times New Roman" pitchFamily="18" charset="0"/>
              </a:rPr>
              <a:t>D</a:t>
            </a:r>
            <a:endParaRPr lang="zh-CN" altLang="en-US" sz="2400" dirty="0">
              <a:latin typeface="Times New Roman" pitchFamily="18" charset="0"/>
              <a:cs typeface="Times New Roman" pitchFamily="18" charset="0"/>
            </a:endParaRPr>
          </a:p>
        </p:txBody>
      </p:sp>
      <p:pic>
        <p:nvPicPr>
          <p:cNvPr id="7" name="XD+159.eps" descr="id:2147507718;FounderCES"/>
          <p:cNvPicPr/>
          <p:nvPr/>
        </p:nvPicPr>
        <p:blipFill>
          <a:blip r:embed="rId3"/>
          <a:stretch>
            <a:fillRect/>
          </a:stretch>
        </p:blipFill>
        <p:spPr>
          <a:xfrm>
            <a:off x="3048000" y="3526967"/>
            <a:ext cx="5339742" cy="1545776"/>
          </a:xfrm>
          <a:prstGeom prst="rect">
            <a:avLst/>
          </a:prstGeom>
        </p:spPr>
      </p:pic>
    </p:spTree>
    <p:extLst>
      <p:ext uri="{BB962C8B-B14F-4D97-AF65-F5344CB8AC3E}">
        <p14:creationId xmlns:p14="http://schemas.microsoft.com/office/powerpoint/2010/main" xmlns="" val="25048690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8071557" y="824822"/>
            <a:ext cx="1746910" cy="457900"/>
            <a:chOff x="8480182" y="1575737"/>
            <a:chExt cx="1678579" cy="520692"/>
          </a:xfrm>
        </p:grpSpPr>
        <p:sp>
          <p:nvSpPr>
            <p:cNvPr id="9" name="圆角矩形 8"/>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2" name="TextBox 11"/>
          <p:cNvSpPr txBox="1"/>
          <p:nvPr/>
        </p:nvSpPr>
        <p:spPr>
          <a:xfrm>
            <a:off x="828859" y="1878166"/>
            <a:ext cx="10749511" cy="646331"/>
          </a:xfrm>
          <a:prstGeom prst="rect">
            <a:avLst/>
          </a:prstGeom>
          <a:noFill/>
        </p:spPr>
        <p:txBody>
          <a:bodyPr wrap="square" rtlCol="0">
            <a:spAutoFit/>
          </a:bodyPr>
          <a:lstStyle/>
          <a:p>
            <a:pPr>
              <a:lnSpc>
                <a:spcPct val="150000"/>
              </a:lnSpc>
            </a:pPr>
            <a:r>
              <a:rPr lang="en-US" altLang="zh-CN" sz="2400" b="1" dirty="0">
                <a:latin typeface="宋体" pitchFamily="2" charset="-122"/>
                <a:ea typeface="宋体" pitchFamily="2" charset="-122"/>
              </a:rPr>
              <a:t>2.(2021</a:t>
            </a:r>
            <a:r>
              <a:rPr lang="zh-CN" altLang="zh-CN" sz="2400" b="1" dirty="0">
                <a:latin typeface="宋体" pitchFamily="2" charset="-122"/>
                <a:ea typeface="宋体" pitchFamily="2" charset="-122"/>
              </a:rPr>
              <a:t>·秦皇岛卢龙县期中</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下列化学仪器对应的名称正确的</a:t>
            </a:r>
            <a:r>
              <a:rPr lang="zh-CN" altLang="zh-CN" sz="2400" b="1" dirty="0" smtClean="0">
                <a:latin typeface="宋体" pitchFamily="2" charset="-122"/>
                <a:ea typeface="宋体" pitchFamily="2" charset="-122"/>
              </a:rPr>
              <a:t>是</a:t>
            </a:r>
            <a:r>
              <a:rPr lang="en-US" altLang="zh-CN" sz="2400" b="1" dirty="0" smtClean="0">
                <a:latin typeface="宋体" pitchFamily="2" charset="-122"/>
                <a:ea typeface="宋体" pitchFamily="2" charset="-122"/>
              </a:rPr>
              <a:t>(</a:t>
            </a:r>
            <a:r>
              <a:rPr lang="zh-CN" altLang="zh-CN" sz="2400" b="1" dirty="0">
                <a:latin typeface="宋体" pitchFamily="2" charset="-122"/>
                <a:ea typeface="宋体" pitchFamily="2" charset="-122"/>
              </a:rPr>
              <a:t>　　</a:t>
            </a:r>
            <a:r>
              <a:rPr lang="en-US" altLang="zh-CN" sz="2400" b="1" dirty="0">
                <a:latin typeface="宋体" pitchFamily="2" charset="-122"/>
                <a:ea typeface="宋体" pitchFamily="2" charset="-122"/>
              </a:rPr>
              <a:t>)</a:t>
            </a:r>
            <a:endParaRPr lang="zh-CN" altLang="zh-CN" sz="2400" b="1" dirty="0">
              <a:latin typeface="宋体" pitchFamily="2" charset="-122"/>
              <a:ea typeface="宋体" pitchFamily="2" charset="-122"/>
            </a:endParaRPr>
          </a:p>
        </p:txBody>
      </p:sp>
      <p:sp>
        <p:nvSpPr>
          <p:cNvPr id="6" name="矩形 5"/>
          <p:cNvSpPr/>
          <p:nvPr/>
        </p:nvSpPr>
        <p:spPr>
          <a:xfrm>
            <a:off x="9818467" y="1992270"/>
            <a:ext cx="516894" cy="46166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b="1" dirty="0" smtClean="0">
                <a:solidFill>
                  <a:srgbClr val="FF0000"/>
                </a:solidFill>
                <a:latin typeface="Times New Roman" pitchFamily="18" charset="0"/>
                <a:cs typeface="Times New Roman" pitchFamily="18" charset="0"/>
              </a:rPr>
              <a:t>A</a:t>
            </a:r>
            <a:endParaRPr lang="zh-CN" altLang="en-US" sz="2400" b="1" dirty="0">
              <a:solidFill>
                <a:srgbClr val="FF0000"/>
              </a:solidFill>
              <a:latin typeface="Times New Roman" pitchFamily="18" charset="0"/>
              <a:cs typeface="Times New Roman" pitchFamily="18" charset="0"/>
            </a:endParaRPr>
          </a:p>
        </p:txBody>
      </p:sp>
      <p:pic>
        <p:nvPicPr>
          <p:cNvPr id="7" name="XD+160.eps" descr="id:2147507725;FounderCES"/>
          <p:cNvPicPr/>
          <p:nvPr/>
        </p:nvPicPr>
        <p:blipFill>
          <a:blip r:embed="rId3"/>
          <a:stretch>
            <a:fillRect/>
          </a:stretch>
        </p:blipFill>
        <p:spPr>
          <a:xfrm>
            <a:off x="3298371" y="2623955"/>
            <a:ext cx="5481896" cy="1479959"/>
          </a:xfrm>
          <a:prstGeom prst="rect">
            <a:avLst/>
          </a:prstGeom>
        </p:spPr>
      </p:pic>
    </p:spTree>
    <p:extLst>
      <p:ext uri="{BB962C8B-B14F-4D97-AF65-F5344CB8AC3E}">
        <p14:creationId xmlns:p14="http://schemas.microsoft.com/office/powerpoint/2010/main" xmlns="" val="17486661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8071557" y="824822"/>
            <a:ext cx="1746910" cy="457900"/>
            <a:chOff x="8480182" y="1575737"/>
            <a:chExt cx="1678579" cy="520692"/>
          </a:xfrm>
        </p:grpSpPr>
        <p:sp>
          <p:nvSpPr>
            <p:cNvPr id="9" name="圆角矩形 8"/>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2" name="TextBox 11"/>
          <p:cNvSpPr txBox="1"/>
          <p:nvPr/>
        </p:nvSpPr>
        <p:spPr>
          <a:xfrm>
            <a:off x="719999" y="1859390"/>
            <a:ext cx="10749511" cy="2862322"/>
          </a:xfrm>
          <a:prstGeom prst="rect">
            <a:avLst/>
          </a:prstGeom>
          <a:noFill/>
        </p:spPr>
        <p:txBody>
          <a:bodyPr wrap="square" rtlCol="0">
            <a:spAutoFit/>
          </a:bodyPr>
          <a:lstStyle/>
          <a:p>
            <a:pPr>
              <a:lnSpc>
                <a:spcPct val="150000"/>
              </a:lnSpc>
            </a:pPr>
            <a:r>
              <a:rPr lang="en-US" altLang="zh-CN" sz="2400" b="1" dirty="0">
                <a:latin typeface="宋体" pitchFamily="2" charset="-122"/>
                <a:ea typeface="宋体" pitchFamily="2" charset="-122"/>
              </a:rPr>
              <a:t>3.(2021</a:t>
            </a:r>
            <a:r>
              <a:rPr lang="zh-CN" altLang="zh-CN" sz="2400" b="1" dirty="0">
                <a:latin typeface="宋体" pitchFamily="2" charset="-122"/>
                <a:ea typeface="宋体" pitchFamily="2" charset="-122"/>
              </a:rPr>
              <a:t>·承德期末</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下列实验项目所选的仪器错误的</a:t>
            </a:r>
            <a:r>
              <a:rPr lang="zh-CN" altLang="zh-CN" sz="2400" b="1" dirty="0" smtClean="0">
                <a:latin typeface="宋体" pitchFamily="2" charset="-122"/>
                <a:ea typeface="宋体" pitchFamily="2" charset="-122"/>
              </a:rPr>
              <a:t>是</a:t>
            </a:r>
            <a:r>
              <a:rPr lang="en-US" altLang="zh-CN" sz="2400" b="1" dirty="0" smtClean="0">
                <a:latin typeface="宋体" pitchFamily="2" charset="-122"/>
                <a:ea typeface="宋体" pitchFamily="2" charset="-122"/>
              </a:rPr>
              <a:t>(</a:t>
            </a:r>
            <a:r>
              <a:rPr lang="zh-CN" altLang="zh-CN" sz="2400" b="1" dirty="0">
                <a:latin typeface="宋体" pitchFamily="2" charset="-122"/>
                <a:ea typeface="宋体" pitchFamily="2" charset="-122"/>
              </a:rPr>
              <a:t>　　</a:t>
            </a:r>
            <a:r>
              <a:rPr lang="en-US" altLang="zh-CN" sz="2400" b="1" dirty="0">
                <a:latin typeface="宋体" pitchFamily="2" charset="-122"/>
                <a:ea typeface="宋体" pitchFamily="2" charset="-122"/>
              </a:rPr>
              <a:t>)</a:t>
            </a:r>
            <a:endParaRPr lang="zh-CN" altLang="zh-CN" sz="2400" b="1" dirty="0">
              <a:latin typeface="宋体" pitchFamily="2" charset="-122"/>
              <a:ea typeface="宋体" pitchFamily="2" charset="-122"/>
            </a:endParaRPr>
          </a:p>
          <a:p>
            <a:pPr>
              <a:lnSpc>
                <a:spcPct val="150000"/>
              </a:lnSpc>
            </a:pPr>
            <a:r>
              <a:rPr lang="en-US" altLang="zh-CN" sz="2400" b="1" dirty="0" smtClean="0">
                <a:latin typeface="宋体" pitchFamily="2" charset="-122"/>
                <a:ea typeface="宋体" pitchFamily="2" charset="-122"/>
              </a:rPr>
              <a:t> A</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吸取和滴加少量液体——胶头滴管</a:t>
            </a:r>
          </a:p>
          <a:p>
            <a:pPr>
              <a:lnSpc>
                <a:spcPct val="150000"/>
              </a:lnSpc>
            </a:pPr>
            <a:r>
              <a:rPr lang="en-US" altLang="zh-CN" sz="2400" b="1" dirty="0" smtClean="0">
                <a:latin typeface="宋体" pitchFamily="2" charset="-122"/>
                <a:ea typeface="宋体" pitchFamily="2" charset="-122"/>
              </a:rPr>
              <a:t> B</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给较多量液体加热——烧杯</a:t>
            </a:r>
          </a:p>
          <a:p>
            <a:pPr>
              <a:lnSpc>
                <a:spcPct val="150000"/>
              </a:lnSpc>
            </a:pPr>
            <a:r>
              <a:rPr lang="en-US" altLang="zh-CN" sz="2400" b="1" dirty="0" smtClean="0">
                <a:latin typeface="宋体" pitchFamily="2" charset="-122"/>
                <a:ea typeface="宋体" pitchFamily="2" charset="-122"/>
              </a:rPr>
              <a:t> C</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盛放液体药品——广口瓶</a:t>
            </a:r>
          </a:p>
          <a:p>
            <a:pPr>
              <a:lnSpc>
                <a:spcPct val="150000"/>
              </a:lnSpc>
            </a:pPr>
            <a:r>
              <a:rPr lang="en-US" altLang="zh-CN" sz="2400" b="1" dirty="0" smtClean="0">
                <a:latin typeface="宋体" pitchFamily="2" charset="-122"/>
                <a:ea typeface="宋体" pitchFamily="2" charset="-122"/>
              </a:rPr>
              <a:t> D</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移取刚蒸发完毕的蒸发皿——坩埚钳</a:t>
            </a:r>
          </a:p>
        </p:txBody>
      </p:sp>
      <p:sp>
        <p:nvSpPr>
          <p:cNvPr id="6" name="矩形 5"/>
          <p:cNvSpPr/>
          <p:nvPr/>
        </p:nvSpPr>
        <p:spPr>
          <a:xfrm>
            <a:off x="8470398" y="1973698"/>
            <a:ext cx="516894" cy="46166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b="1" noProof="1" smtClean="0">
                <a:solidFill>
                  <a:srgbClr val="FF0000"/>
                </a:solidFill>
                <a:latin typeface="Times New Roman" pitchFamily="18" charset="0"/>
                <a:ea typeface="宋体" panose="02010600030101010101" pitchFamily="2" charset="-122"/>
                <a:cs typeface="Times New Roman" pitchFamily="18" charset="0"/>
              </a:rPr>
              <a:t>C</a:t>
            </a:r>
            <a:endParaRPr lang="zh-CN" altLang="en-US" sz="2400" dirty="0">
              <a:latin typeface="Times New Roman" pitchFamily="18" charset="0"/>
              <a:cs typeface="Times New Roman" pitchFamily="18" charset="0"/>
            </a:endParaRPr>
          </a:p>
        </p:txBody>
      </p:sp>
    </p:spTree>
    <p:extLst>
      <p:ext uri="{BB962C8B-B14F-4D97-AF65-F5344CB8AC3E}">
        <p14:creationId xmlns:p14="http://schemas.microsoft.com/office/powerpoint/2010/main" xmlns="" val="8631132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8071557" y="824822"/>
            <a:ext cx="1746910" cy="457900"/>
            <a:chOff x="8480182" y="1575737"/>
            <a:chExt cx="1678579" cy="520692"/>
          </a:xfrm>
        </p:grpSpPr>
        <p:sp>
          <p:nvSpPr>
            <p:cNvPr id="9" name="圆角矩形 8"/>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2" name="TextBox 11"/>
          <p:cNvSpPr txBox="1"/>
          <p:nvPr/>
        </p:nvSpPr>
        <p:spPr>
          <a:xfrm>
            <a:off x="720000" y="1859390"/>
            <a:ext cx="9806486" cy="3416320"/>
          </a:xfrm>
          <a:prstGeom prst="rect">
            <a:avLst/>
          </a:prstGeom>
          <a:noFill/>
        </p:spPr>
        <p:txBody>
          <a:bodyPr wrap="square" rtlCol="0">
            <a:spAutoFit/>
          </a:bodyPr>
          <a:lstStyle/>
          <a:p>
            <a:pPr>
              <a:lnSpc>
                <a:spcPct val="150000"/>
              </a:lnSpc>
            </a:pPr>
            <a:r>
              <a:rPr lang="en-US" altLang="zh-CN" sz="2400" b="1" dirty="0">
                <a:latin typeface="宋体" pitchFamily="2" charset="-122"/>
                <a:ea typeface="宋体" pitchFamily="2" charset="-122"/>
              </a:rPr>
              <a:t>4.(2021</a:t>
            </a:r>
            <a:r>
              <a:rPr lang="zh-CN" altLang="zh-CN" sz="2400" b="1" dirty="0">
                <a:latin typeface="宋体" pitchFamily="2" charset="-122"/>
                <a:ea typeface="宋体" pitchFamily="2" charset="-122"/>
              </a:rPr>
              <a:t>·山东莱阳市期末</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小林对“实验仪器——用途——注意事项”连线如下</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正确的</a:t>
            </a:r>
            <a:r>
              <a:rPr lang="zh-CN" altLang="zh-CN" sz="2400" b="1" dirty="0" smtClean="0">
                <a:latin typeface="宋体" pitchFamily="2" charset="-122"/>
                <a:ea typeface="宋体" pitchFamily="2" charset="-122"/>
              </a:rPr>
              <a:t>是</a:t>
            </a:r>
            <a:r>
              <a:rPr lang="en-US" altLang="zh-CN" sz="2400" b="1" dirty="0" smtClean="0">
                <a:latin typeface="宋体" pitchFamily="2" charset="-122"/>
                <a:ea typeface="宋体" pitchFamily="2" charset="-122"/>
              </a:rPr>
              <a:t>(</a:t>
            </a:r>
            <a:r>
              <a:rPr lang="zh-CN" altLang="zh-CN" sz="2400" b="1" dirty="0">
                <a:latin typeface="宋体" pitchFamily="2" charset="-122"/>
                <a:ea typeface="宋体" pitchFamily="2" charset="-122"/>
              </a:rPr>
              <a:t>　　</a:t>
            </a:r>
            <a:r>
              <a:rPr lang="en-US" altLang="zh-CN" sz="2400" b="1" dirty="0">
                <a:latin typeface="宋体" pitchFamily="2" charset="-122"/>
                <a:ea typeface="宋体" pitchFamily="2" charset="-122"/>
              </a:rPr>
              <a:t>)</a:t>
            </a:r>
            <a:endParaRPr lang="zh-CN" altLang="zh-CN" sz="2400" b="1" dirty="0">
              <a:latin typeface="宋体" pitchFamily="2" charset="-122"/>
              <a:ea typeface="宋体" pitchFamily="2" charset="-122"/>
            </a:endParaRPr>
          </a:p>
          <a:p>
            <a:pPr>
              <a:lnSpc>
                <a:spcPct val="150000"/>
              </a:lnSpc>
            </a:pPr>
            <a:r>
              <a:rPr lang="en-US" altLang="zh-CN" sz="2400" b="1" dirty="0" smtClean="0">
                <a:latin typeface="宋体" pitchFamily="2" charset="-122"/>
                <a:ea typeface="宋体" pitchFamily="2" charset="-122"/>
              </a:rPr>
              <a:t> A</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烧杯——用于灼烧固体——加热时要垫石棉网</a:t>
            </a:r>
          </a:p>
          <a:p>
            <a:pPr>
              <a:lnSpc>
                <a:spcPct val="150000"/>
              </a:lnSpc>
            </a:pPr>
            <a:r>
              <a:rPr lang="en-US" altLang="zh-CN" sz="2400" b="1" dirty="0" smtClean="0">
                <a:latin typeface="宋体" pitchFamily="2" charset="-122"/>
                <a:ea typeface="宋体" pitchFamily="2" charset="-122"/>
              </a:rPr>
              <a:t> B</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试管——作少量试剂的反应容器——不能直接加热</a:t>
            </a:r>
          </a:p>
          <a:p>
            <a:pPr>
              <a:lnSpc>
                <a:spcPct val="150000"/>
              </a:lnSpc>
            </a:pPr>
            <a:r>
              <a:rPr lang="en-US" altLang="zh-CN" sz="2400" b="1" dirty="0" smtClean="0">
                <a:latin typeface="宋体" pitchFamily="2" charset="-122"/>
                <a:ea typeface="宋体" pitchFamily="2" charset="-122"/>
              </a:rPr>
              <a:t> C</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锥形瓶——作大量液体反应容器——加热时要垫石棉网</a:t>
            </a:r>
          </a:p>
          <a:p>
            <a:pPr>
              <a:lnSpc>
                <a:spcPct val="150000"/>
              </a:lnSpc>
            </a:pPr>
            <a:r>
              <a:rPr lang="en-US" altLang="zh-CN" sz="2400" b="1" dirty="0" smtClean="0">
                <a:latin typeface="宋体" pitchFamily="2" charset="-122"/>
                <a:ea typeface="宋体" pitchFamily="2" charset="-122"/>
              </a:rPr>
              <a:t> D</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量筒——配制溶液——不能加热</a:t>
            </a:r>
          </a:p>
        </p:txBody>
      </p:sp>
      <p:sp>
        <p:nvSpPr>
          <p:cNvPr id="6" name="矩形 5"/>
          <p:cNvSpPr/>
          <p:nvPr/>
        </p:nvSpPr>
        <p:spPr>
          <a:xfrm>
            <a:off x="3718243" y="2508068"/>
            <a:ext cx="516894" cy="46166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b="1" noProof="1" smtClean="0">
                <a:solidFill>
                  <a:srgbClr val="FF0000"/>
                </a:solidFill>
                <a:latin typeface="Times New Roman" pitchFamily="18" charset="0"/>
                <a:ea typeface="宋体" panose="02010600030101010101" pitchFamily="2" charset="-122"/>
                <a:cs typeface="Times New Roman" pitchFamily="18" charset="0"/>
              </a:rPr>
              <a:t>A</a:t>
            </a:r>
            <a:endParaRPr lang="zh-CN" altLang="en-US" sz="2400" dirty="0">
              <a:latin typeface="Times New Roman" pitchFamily="18" charset="0"/>
              <a:cs typeface="Times New Roman" pitchFamily="18" charset="0"/>
            </a:endParaRPr>
          </a:p>
        </p:txBody>
      </p:sp>
    </p:spTree>
    <p:extLst>
      <p:ext uri="{BB962C8B-B14F-4D97-AF65-F5344CB8AC3E}">
        <p14:creationId xmlns:p14="http://schemas.microsoft.com/office/powerpoint/2010/main" xmlns="" val="8631132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8071557" y="824822"/>
            <a:ext cx="1746910" cy="457900"/>
            <a:chOff x="8480182" y="1575737"/>
            <a:chExt cx="1678579" cy="520692"/>
          </a:xfrm>
        </p:grpSpPr>
        <p:sp>
          <p:nvSpPr>
            <p:cNvPr id="9" name="圆角矩形 8"/>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2" name="TextBox 11"/>
          <p:cNvSpPr txBox="1"/>
          <p:nvPr/>
        </p:nvSpPr>
        <p:spPr>
          <a:xfrm>
            <a:off x="719999" y="1859390"/>
            <a:ext cx="10749511" cy="3416320"/>
          </a:xfrm>
          <a:prstGeom prst="rect">
            <a:avLst/>
          </a:prstGeom>
          <a:noFill/>
        </p:spPr>
        <p:txBody>
          <a:bodyPr wrap="square" rtlCol="0">
            <a:spAutoFit/>
          </a:bodyPr>
          <a:lstStyle/>
          <a:p>
            <a:pPr>
              <a:lnSpc>
                <a:spcPct val="150000"/>
              </a:lnSpc>
            </a:pPr>
            <a:r>
              <a:rPr lang="en-US" altLang="zh-CN" sz="2400" b="1" dirty="0">
                <a:latin typeface="宋体" pitchFamily="2" charset="-122"/>
                <a:ea typeface="宋体" pitchFamily="2" charset="-122"/>
              </a:rPr>
              <a:t>5.(2021</a:t>
            </a:r>
            <a:r>
              <a:rPr lang="zh-CN" altLang="zh-CN" sz="2400" b="1" dirty="0">
                <a:latin typeface="宋体" pitchFamily="2" charset="-122"/>
                <a:ea typeface="宋体" pitchFamily="2" charset="-122"/>
              </a:rPr>
              <a:t>·上海黄浦区期末</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粗盐提纯的实验</a:t>
            </a:r>
            <a:r>
              <a:rPr lang="zh-CN" altLang="zh-CN" sz="2400" b="1" dirty="0" smtClean="0">
                <a:latin typeface="宋体" pitchFamily="2" charset="-122"/>
                <a:ea typeface="宋体" pitchFamily="2" charset="-122"/>
              </a:rPr>
              <a:t>中</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有关</a:t>
            </a:r>
            <a:r>
              <a:rPr lang="zh-CN" altLang="zh-CN" sz="2400" b="1" dirty="0">
                <a:latin typeface="宋体" pitchFamily="2" charset="-122"/>
                <a:ea typeface="宋体" pitchFamily="2" charset="-122"/>
              </a:rPr>
              <a:t>仪器的选择及目的均正确的</a:t>
            </a:r>
            <a:r>
              <a:rPr lang="zh-CN" altLang="zh-CN" sz="2400" b="1" dirty="0" smtClean="0">
                <a:latin typeface="宋体" pitchFamily="2" charset="-122"/>
                <a:ea typeface="宋体" pitchFamily="2" charset="-122"/>
              </a:rPr>
              <a:t>是</a:t>
            </a:r>
            <a:r>
              <a:rPr lang="en-US" altLang="zh-CN" sz="2400" b="1" dirty="0" smtClean="0">
                <a:latin typeface="宋体" pitchFamily="2" charset="-122"/>
                <a:ea typeface="宋体" pitchFamily="2" charset="-122"/>
              </a:rPr>
              <a:t>(</a:t>
            </a:r>
            <a:r>
              <a:rPr lang="zh-CN" altLang="zh-CN" sz="2400" b="1" dirty="0">
                <a:latin typeface="宋体" pitchFamily="2" charset="-122"/>
                <a:ea typeface="宋体" pitchFamily="2" charset="-122"/>
              </a:rPr>
              <a:t>　　</a:t>
            </a:r>
            <a:r>
              <a:rPr lang="en-US" altLang="zh-CN" sz="2400" b="1" dirty="0">
                <a:latin typeface="宋体" pitchFamily="2" charset="-122"/>
                <a:ea typeface="宋体" pitchFamily="2" charset="-122"/>
              </a:rPr>
              <a:t>)</a:t>
            </a:r>
            <a:endParaRPr lang="zh-CN" altLang="zh-CN" sz="2400" b="1" dirty="0">
              <a:latin typeface="宋体" pitchFamily="2" charset="-122"/>
              <a:ea typeface="宋体" pitchFamily="2" charset="-122"/>
            </a:endParaRPr>
          </a:p>
          <a:p>
            <a:pPr>
              <a:lnSpc>
                <a:spcPct val="150000"/>
              </a:lnSpc>
            </a:pPr>
            <a:r>
              <a:rPr lang="en-US" altLang="zh-CN" sz="2400" b="1" dirty="0" smtClean="0">
                <a:latin typeface="宋体" pitchFamily="2" charset="-122"/>
                <a:ea typeface="宋体" pitchFamily="2" charset="-122"/>
              </a:rPr>
              <a:t> A</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药</a:t>
            </a:r>
            <a:r>
              <a:rPr lang="zh-CN" altLang="zh-CN" sz="2400" b="1" dirty="0" smtClean="0">
                <a:latin typeface="宋体" pitchFamily="2" charset="-122"/>
                <a:ea typeface="宋体" pitchFamily="2" charset="-122"/>
              </a:rPr>
              <a:t>匙</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取</a:t>
            </a:r>
            <a:r>
              <a:rPr lang="zh-CN" altLang="zh-CN" sz="2400" b="1" dirty="0">
                <a:latin typeface="宋体" pitchFamily="2" charset="-122"/>
                <a:ea typeface="宋体" pitchFamily="2" charset="-122"/>
              </a:rPr>
              <a:t>用粗盐</a:t>
            </a:r>
            <a:r>
              <a:rPr lang="en-US" altLang="zh-CN" sz="2400" b="1" dirty="0">
                <a:latin typeface="宋体" pitchFamily="2" charset="-122"/>
                <a:ea typeface="宋体" pitchFamily="2" charset="-122"/>
              </a:rPr>
              <a:t>	</a:t>
            </a:r>
            <a:r>
              <a:rPr lang="zh-CN" altLang="zh-CN" sz="2400" b="1" dirty="0">
                <a:latin typeface="宋体" pitchFamily="2" charset="-122"/>
                <a:ea typeface="宋体" pitchFamily="2" charset="-122"/>
              </a:rPr>
              <a:t>　</a:t>
            </a:r>
            <a:endParaRPr lang="en-US" altLang="zh-CN" sz="2400" b="1" dirty="0" smtClean="0">
              <a:latin typeface="宋体" pitchFamily="2" charset="-122"/>
              <a:ea typeface="宋体" pitchFamily="2" charset="-122"/>
            </a:endParaRPr>
          </a:p>
          <a:p>
            <a:pPr>
              <a:lnSpc>
                <a:spcPct val="150000"/>
              </a:lnSpc>
            </a:pPr>
            <a:r>
              <a:rPr lang="en-US" altLang="zh-CN" sz="2400" b="1" dirty="0">
                <a:latin typeface="宋体" pitchFamily="2" charset="-122"/>
                <a:ea typeface="宋体" pitchFamily="2" charset="-122"/>
              </a:rPr>
              <a:t> </a:t>
            </a:r>
            <a:r>
              <a:rPr lang="en-US" altLang="zh-CN" sz="2400" b="1" dirty="0" smtClean="0">
                <a:latin typeface="宋体" pitchFamily="2" charset="-122"/>
                <a:ea typeface="宋体" pitchFamily="2" charset="-122"/>
              </a:rPr>
              <a:t>B</a:t>
            </a:r>
            <a:r>
              <a:rPr lang="en-US" altLang="zh-CN" sz="2400" b="1" dirty="0">
                <a:latin typeface="宋体" pitchFamily="2" charset="-122"/>
                <a:ea typeface="宋体" pitchFamily="2" charset="-122"/>
              </a:rPr>
              <a:t>.</a:t>
            </a:r>
            <a:r>
              <a:rPr lang="zh-CN" altLang="zh-CN" sz="2400" b="1" dirty="0" smtClean="0">
                <a:latin typeface="宋体" pitchFamily="2" charset="-122"/>
                <a:ea typeface="宋体" pitchFamily="2" charset="-122"/>
              </a:rPr>
              <a:t>量筒</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溶解</a:t>
            </a:r>
            <a:r>
              <a:rPr lang="zh-CN" altLang="zh-CN" sz="2400" b="1" dirty="0">
                <a:latin typeface="宋体" pitchFamily="2" charset="-122"/>
                <a:ea typeface="宋体" pitchFamily="2" charset="-122"/>
              </a:rPr>
              <a:t>粗盐</a:t>
            </a:r>
          </a:p>
          <a:p>
            <a:pPr>
              <a:lnSpc>
                <a:spcPct val="150000"/>
              </a:lnSpc>
            </a:pPr>
            <a:r>
              <a:rPr lang="en-US" altLang="zh-CN" sz="2400" b="1" dirty="0" smtClean="0">
                <a:latin typeface="宋体" pitchFamily="2" charset="-122"/>
                <a:ea typeface="宋体" pitchFamily="2" charset="-122"/>
              </a:rPr>
              <a:t> C</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分液</a:t>
            </a:r>
            <a:r>
              <a:rPr lang="zh-CN" altLang="zh-CN" sz="2400" b="1" dirty="0" smtClean="0">
                <a:latin typeface="宋体" pitchFamily="2" charset="-122"/>
                <a:ea typeface="宋体" pitchFamily="2" charset="-122"/>
              </a:rPr>
              <a:t>漏斗</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制作</a:t>
            </a:r>
            <a:r>
              <a:rPr lang="zh-CN" altLang="zh-CN" sz="2400" b="1" dirty="0">
                <a:latin typeface="宋体" pitchFamily="2" charset="-122"/>
                <a:ea typeface="宋体" pitchFamily="2" charset="-122"/>
              </a:rPr>
              <a:t>过滤器</a:t>
            </a:r>
            <a:r>
              <a:rPr lang="en-US" altLang="zh-CN" sz="2400" b="1" dirty="0">
                <a:latin typeface="宋体" pitchFamily="2" charset="-122"/>
                <a:ea typeface="宋体" pitchFamily="2" charset="-122"/>
              </a:rPr>
              <a:t>	</a:t>
            </a:r>
            <a:r>
              <a:rPr lang="zh-CN" altLang="zh-CN" sz="2400" b="1" dirty="0">
                <a:latin typeface="宋体" pitchFamily="2" charset="-122"/>
                <a:ea typeface="宋体" pitchFamily="2" charset="-122"/>
              </a:rPr>
              <a:t>　</a:t>
            </a:r>
            <a:endParaRPr lang="en-US" altLang="zh-CN" sz="2400" b="1" dirty="0" smtClean="0">
              <a:latin typeface="宋体" pitchFamily="2" charset="-122"/>
              <a:ea typeface="宋体" pitchFamily="2" charset="-122"/>
            </a:endParaRPr>
          </a:p>
          <a:p>
            <a:pPr>
              <a:lnSpc>
                <a:spcPct val="150000"/>
              </a:lnSpc>
            </a:pPr>
            <a:r>
              <a:rPr lang="en-US" altLang="zh-CN" sz="2400" b="1" dirty="0">
                <a:latin typeface="宋体" pitchFamily="2" charset="-122"/>
                <a:ea typeface="宋体" pitchFamily="2" charset="-122"/>
              </a:rPr>
              <a:t> </a:t>
            </a:r>
            <a:r>
              <a:rPr lang="en-US" altLang="zh-CN" sz="2400" b="1" dirty="0" smtClean="0">
                <a:latin typeface="宋体" pitchFamily="2" charset="-122"/>
                <a:ea typeface="宋体" pitchFamily="2" charset="-122"/>
              </a:rPr>
              <a:t>D</a:t>
            </a:r>
            <a:r>
              <a:rPr lang="en-US" altLang="zh-CN" sz="2400" b="1" dirty="0">
                <a:latin typeface="宋体" pitchFamily="2" charset="-122"/>
                <a:ea typeface="宋体" pitchFamily="2" charset="-122"/>
              </a:rPr>
              <a:t>.</a:t>
            </a:r>
            <a:r>
              <a:rPr lang="zh-CN" altLang="zh-CN" sz="2400" b="1" dirty="0" smtClean="0">
                <a:latin typeface="宋体" pitchFamily="2" charset="-122"/>
                <a:ea typeface="宋体" pitchFamily="2" charset="-122"/>
              </a:rPr>
              <a:t>表面皿</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蒸发</a:t>
            </a:r>
            <a:r>
              <a:rPr lang="zh-CN" altLang="zh-CN" sz="2400" b="1" dirty="0">
                <a:latin typeface="宋体" pitchFamily="2" charset="-122"/>
                <a:ea typeface="宋体" pitchFamily="2" charset="-122"/>
              </a:rPr>
              <a:t>滤液</a:t>
            </a:r>
          </a:p>
        </p:txBody>
      </p:sp>
      <p:sp>
        <p:nvSpPr>
          <p:cNvPr id="6" name="矩形 5"/>
          <p:cNvSpPr/>
          <p:nvPr/>
        </p:nvSpPr>
        <p:spPr>
          <a:xfrm>
            <a:off x="1702977" y="2510300"/>
            <a:ext cx="516894" cy="46166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b="1" noProof="1" smtClean="0">
                <a:solidFill>
                  <a:srgbClr val="FF0000"/>
                </a:solidFill>
                <a:latin typeface="Times New Roman" pitchFamily="18" charset="0"/>
                <a:ea typeface="宋体" panose="02010600030101010101" pitchFamily="2" charset="-122"/>
                <a:cs typeface="Times New Roman" pitchFamily="18" charset="0"/>
              </a:rPr>
              <a:t>A</a:t>
            </a:r>
            <a:endParaRPr lang="zh-CN" altLang="en-US" sz="2400" dirty="0">
              <a:latin typeface="Times New Roman" pitchFamily="18" charset="0"/>
              <a:cs typeface="Times New Roman" pitchFamily="18" charset="0"/>
            </a:endParaRPr>
          </a:p>
        </p:txBody>
      </p:sp>
    </p:spTree>
    <p:extLst>
      <p:ext uri="{BB962C8B-B14F-4D97-AF65-F5344CB8AC3E}">
        <p14:creationId xmlns:p14="http://schemas.microsoft.com/office/powerpoint/2010/main" xmlns="" val="8631132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54" name="文本框 99"/>
          <p:cNvSpPr txBox="1">
            <a:spLocks noChangeArrowheads="1"/>
          </p:cNvSpPr>
          <p:nvPr/>
        </p:nvSpPr>
        <p:spPr bwMode="auto">
          <a:xfrm>
            <a:off x="1238401" y="2228828"/>
            <a:ext cx="8521971" cy="156966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50000"/>
              </a:lnSpc>
            </a:pPr>
            <a:r>
              <a:rPr lang="en-US" altLang="zh-CN" sz="2400" b="1" dirty="0">
                <a:latin typeface="宋体" pitchFamily="2" charset="-122"/>
                <a:ea typeface="宋体" pitchFamily="2" charset="-122"/>
              </a:rPr>
              <a:t>5.</a:t>
            </a:r>
            <a:r>
              <a:rPr lang="zh-CN" altLang="zh-CN" sz="2400" b="1" dirty="0">
                <a:latin typeface="宋体" pitchFamily="2" charset="-122"/>
                <a:ea typeface="宋体" pitchFamily="2" charset="-122"/>
              </a:rPr>
              <a:t>【</a:t>
            </a:r>
            <a:r>
              <a:rPr lang="en-US" altLang="zh-CN" sz="2400" b="1" dirty="0">
                <a:latin typeface="宋体" pitchFamily="2" charset="-122"/>
                <a:ea typeface="宋体" pitchFamily="2" charset="-122"/>
              </a:rPr>
              <a:t>2018</a:t>
            </a:r>
            <a:r>
              <a:rPr lang="zh-CN" altLang="zh-CN" sz="2400" b="1" dirty="0">
                <a:latin typeface="宋体" pitchFamily="2" charset="-122"/>
                <a:ea typeface="宋体" pitchFamily="2" charset="-122"/>
              </a:rPr>
              <a:t>·河北</a:t>
            </a:r>
            <a:r>
              <a:rPr lang="en-US" altLang="zh-CN" sz="2400" b="1" dirty="0">
                <a:latin typeface="宋体" pitchFamily="2" charset="-122"/>
                <a:ea typeface="宋体" pitchFamily="2" charset="-122"/>
              </a:rPr>
              <a:t>,30(1)</a:t>
            </a:r>
            <a:r>
              <a:rPr lang="zh-CN" altLang="zh-CN" sz="2400" b="1" dirty="0">
                <a:latin typeface="宋体" pitchFamily="2" charset="-122"/>
                <a:ea typeface="宋体" pitchFamily="2" charset="-122"/>
              </a:rPr>
              <a:t>】根据如图所示的实验回答问题</a:t>
            </a:r>
            <a:r>
              <a:rPr lang="zh-CN" altLang="zh-CN" sz="2400" b="1" dirty="0" smtClean="0">
                <a:latin typeface="宋体" pitchFamily="2" charset="-122"/>
                <a:ea typeface="宋体" pitchFamily="2" charset="-122"/>
              </a:rPr>
              <a:t>。</a:t>
            </a:r>
            <a:endParaRPr lang="en-US" altLang="zh-CN" sz="2400" b="1" dirty="0" smtClean="0">
              <a:latin typeface="宋体" pitchFamily="2" charset="-122"/>
              <a:ea typeface="宋体" pitchFamily="2" charset="-122"/>
            </a:endParaRPr>
          </a:p>
          <a:p>
            <a:pPr>
              <a:lnSpc>
                <a:spcPct val="150000"/>
              </a:lnSpc>
            </a:pPr>
            <a:r>
              <a:rPr lang="zh-CN" altLang="zh-CN" sz="2400" b="1" dirty="0">
                <a:latin typeface="宋体" pitchFamily="2" charset="-122"/>
                <a:ea typeface="宋体" pitchFamily="2" charset="-122"/>
              </a:rPr>
              <a:t>装置中仪器</a:t>
            </a:r>
            <a:r>
              <a:rPr lang="en-US" altLang="zh-CN" sz="2400" b="1" dirty="0">
                <a:latin typeface="宋体" pitchFamily="2" charset="-122"/>
                <a:ea typeface="宋体" pitchFamily="2" charset="-122"/>
              </a:rPr>
              <a:t>a</a:t>
            </a:r>
            <a:r>
              <a:rPr lang="zh-CN" altLang="zh-CN" sz="2400" b="1" dirty="0">
                <a:latin typeface="宋体" pitchFamily="2" charset="-122"/>
                <a:ea typeface="宋体" pitchFamily="2" charset="-122"/>
              </a:rPr>
              <a:t>的名称是</a:t>
            </a:r>
            <a:r>
              <a:rPr lang="zh-CN" altLang="zh-CN" sz="2400" b="1" u="sng" dirty="0">
                <a:latin typeface="宋体" pitchFamily="2" charset="-122"/>
                <a:ea typeface="宋体" pitchFamily="2" charset="-122"/>
              </a:rPr>
              <a:t>　　　　　</a:t>
            </a:r>
            <a:r>
              <a:rPr lang="zh-CN" altLang="zh-CN" sz="2400" b="1" dirty="0" smtClean="0">
                <a:latin typeface="宋体" pitchFamily="2" charset="-122"/>
                <a:ea typeface="宋体" pitchFamily="2" charset="-122"/>
              </a:rPr>
              <a:t>。</a:t>
            </a:r>
            <a:r>
              <a:rPr lang="en-US" altLang="zh-CN" sz="2400" b="1" dirty="0">
                <a:latin typeface="宋体" pitchFamily="2" charset="-122"/>
                <a:ea typeface="宋体" pitchFamily="2" charset="-122"/>
              </a:rPr>
              <a:t> </a:t>
            </a:r>
            <a:endParaRPr lang="zh-CN" altLang="zh-CN" sz="2400" b="1" dirty="0">
              <a:latin typeface="宋体" pitchFamily="2" charset="-122"/>
              <a:ea typeface="宋体" pitchFamily="2" charset="-122"/>
            </a:endParaRPr>
          </a:p>
          <a:p>
            <a:endParaRPr lang="zh-CN" altLang="zh-CN" sz="2400" dirty="0"/>
          </a:p>
        </p:txBody>
      </p:sp>
      <p:grpSp>
        <p:nvGrpSpPr>
          <p:cNvPr id="6" name="组合 5"/>
          <p:cNvGrpSpPr/>
          <p:nvPr/>
        </p:nvGrpSpPr>
        <p:grpSpPr>
          <a:xfrm>
            <a:off x="8071557" y="824822"/>
            <a:ext cx="1746910" cy="457900"/>
            <a:chOff x="8480182" y="1575737"/>
            <a:chExt cx="1678579" cy="520692"/>
          </a:xfrm>
        </p:grpSpPr>
        <p:sp>
          <p:nvSpPr>
            <p:cNvPr id="5" name="圆角矩形 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2" name="TextBox 1"/>
          <p:cNvSpPr txBox="1"/>
          <p:nvPr/>
        </p:nvSpPr>
        <p:spPr>
          <a:xfrm>
            <a:off x="4481457" y="2883421"/>
            <a:ext cx="1451258" cy="461665"/>
          </a:xfrm>
          <a:prstGeom prst="rect">
            <a:avLst/>
          </a:prstGeom>
          <a:noFill/>
        </p:spPr>
        <p:txBody>
          <a:bodyPr wrap="square" rtlCol="0">
            <a:spAutoFit/>
          </a:bodyPr>
          <a:lstStyle/>
          <a:p>
            <a:r>
              <a:rPr lang="zh-CN" altLang="en-US" sz="2400" b="1" dirty="0" smtClean="0">
                <a:solidFill>
                  <a:srgbClr val="FF0000"/>
                </a:solidFill>
              </a:rPr>
              <a:t>锥形瓶</a:t>
            </a:r>
            <a:endParaRPr lang="zh-CN" altLang="en-US" sz="2400" b="1" dirty="0">
              <a:solidFill>
                <a:srgbClr val="FF0000"/>
              </a:solidFill>
            </a:endParaRPr>
          </a:p>
        </p:txBody>
      </p:sp>
      <p:pic>
        <p:nvPicPr>
          <p:cNvPr id="8" name="11802.eps" descr="id:2147507332;FounderCES"/>
          <p:cNvPicPr/>
          <p:nvPr/>
        </p:nvPicPr>
        <p:blipFill>
          <a:blip r:embed="rId4"/>
          <a:stretch>
            <a:fillRect/>
          </a:stretch>
        </p:blipFill>
        <p:spPr>
          <a:xfrm>
            <a:off x="7226073" y="3013658"/>
            <a:ext cx="1771326" cy="1948543"/>
          </a:xfrm>
          <a:prstGeom prst="rect">
            <a:avLst/>
          </a:prstGeom>
        </p:spPr>
      </p:pic>
    </p:spTree>
    <p:extLst>
      <p:ext uri="{BB962C8B-B14F-4D97-AF65-F5344CB8AC3E}">
        <p14:creationId xmlns:p14="http://schemas.microsoft.com/office/powerpoint/2010/main" xmlns="" val="21489612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720000" y="1711626"/>
            <a:ext cx="6377486" cy="627895"/>
            <a:chOff x="1034884" y="629878"/>
            <a:chExt cx="6377486" cy="627895"/>
          </a:xfrm>
        </p:grpSpPr>
        <p:sp>
          <p:nvSpPr>
            <p:cNvPr id="17" name="圆角矩形 6">
              <a:hlinkClick r:id="rId4" action="ppaction://hlinksldjump"/>
            </p:cNvPr>
            <p:cNvSpPr/>
            <p:nvPr>
              <p:custDataLst>
                <p:tags r:id="rId1"/>
              </p:custDataLst>
            </p:nvPr>
          </p:nvSpPr>
          <p:spPr>
            <a:xfrm flipH="1">
              <a:off x="2642683" y="664479"/>
              <a:ext cx="4769687" cy="580638"/>
            </a:xfrm>
            <a:prstGeom prst="snip1Rect">
              <a:avLst/>
            </a:prstGeom>
            <a:noFill/>
            <a:ln w="22225">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 基本实验操作正误的判断</a:t>
              </a:r>
              <a:endParaRPr lang="zh-CN" altLang="zh-CN" sz="2400" dirty="0">
                <a:latin typeface="黑体" panose="02010609060101010101" pitchFamily="49" charset="-122"/>
                <a:ea typeface="黑体" panose="02010609060101010101" pitchFamily="49" charset="-122"/>
              </a:endParaRPr>
            </a:p>
          </p:txBody>
        </p:sp>
        <p:sp>
          <p:nvSpPr>
            <p:cNvPr id="18" name="椭圆 7"/>
            <p:cNvSpPr>
              <a:spLocks noChangeAspect="1"/>
            </p:cNvSpPr>
            <p:nvPr>
              <p:custDataLst>
                <p:tags r:id="rId2"/>
              </p:custDataLst>
            </p:nvPr>
          </p:nvSpPr>
          <p:spPr>
            <a:xfrm>
              <a:off x="1034884" y="629878"/>
              <a:ext cx="1511539"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400" b="1" noProof="1" smtClean="0">
                  <a:solidFill>
                    <a:schemeClr val="bg1"/>
                  </a:solidFill>
                  <a:latin typeface="黑体" panose="02010609060101010101" pitchFamily="49" charset="-122"/>
                  <a:ea typeface="黑体" panose="02010609060101010101" pitchFamily="49" charset="-122"/>
                  <a:sym typeface="宋体" panose="02010600030101010101" pitchFamily="2" charset="-122"/>
                </a:rPr>
                <a:t>题型二</a:t>
              </a:r>
              <a:endParaRPr lang="zh-CN" altLang="en-US" sz="2400" b="1" strike="noStrike" noProof="1">
                <a:solidFill>
                  <a:schemeClr val="bg1"/>
                </a:solidFill>
              </a:endParaRPr>
            </a:p>
          </p:txBody>
        </p:sp>
        <p:sp>
          <p:nvSpPr>
            <p:cNvPr id="19" name="圆角矩形 18"/>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solidFill>
                  <a:prstClr val="white"/>
                </a:solidFill>
              </a:endParaRPr>
            </a:p>
          </p:txBody>
        </p:sp>
      </p:grpSp>
      <p:sp>
        <p:nvSpPr>
          <p:cNvPr id="20" name="文本框 99"/>
          <p:cNvSpPr txBox="1">
            <a:spLocks noChangeArrowheads="1"/>
          </p:cNvSpPr>
          <p:nvPr/>
        </p:nvSpPr>
        <p:spPr bwMode="auto">
          <a:xfrm>
            <a:off x="687342" y="2515976"/>
            <a:ext cx="10984232" cy="55976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50000"/>
              </a:lnSpc>
            </a:pPr>
            <a:r>
              <a:rPr lang="zh-CN" altLang="zh-CN" sz="2400" b="1" dirty="0">
                <a:latin typeface="宋体" pitchFamily="2" charset="-122"/>
                <a:ea typeface="宋体" pitchFamily="2" charset="-122"/>
              </a:rPr>
              <a:t>例</a:t>
            </a:r>
            <a:r>
              <a:rPr lang="en-US" altLang="zh-CN" sz="2400" b="1" dirty="0">
                <a:latin typeface="宋体" pitchFamily="2" charset="-122"/>
                <a:ea typeface="宋体" pitchFamily="2" charset="-122"/>
              </a:rPr>
              <a:t>2</a:t>
            </a:r>
            <a:r>
              <a:rPr lang="zh-CN" altLang="zh-CN" sz="2400" b="1" dirty="0">
                <a:latin typeface="宋体" pitchFamily="2" charset="-122"/>
                <a:ea typeface="宋体" pitchFamily="2" charset="-122"/>
              </a:rPr>
              <a:t>　</a:t>
            </a:r>
            <a:r>
              <a:rPr lang="en-US" altLang="zh-CN" sz="2400" b="1" dirty="0">
                <a:latin typeface="宋体" pitchFamily="2" charset="-122"/>
                <a:ea typeface="宋体" pitchFamily="2" charset="-122"/>
              </a:rPr>
              <a:t>(2021</a:t>
            </a:r>
            <a:r>
              <a:rPr lang="zh-CN" altLang="zh-CN" sz="2400" b="1" dirty="0">
                <a:latin typeface="宋体" pitchFamily="2" charset="-122"/>
                <a:ea typeface="宋体" pitchFamily="2" charset="-122"/>
              </a:rPr>
              <a:t>·保定模拟</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如图所示实验操作正确的</a:t>
            </a:r>
            <a:r>
              <a:rPr lang="zh-CN" altLang="zh-CN" sz="2400" b="1" dirty="0" smtClean="0">
                <a:latin typeface="宋体" pitchFamily="2" charset="-122"/>
                <a:ea typeface="宋体" pitchFamily="2" charset="-122"/>
              </a:rPr>
              <a:t>是</a:t>
            </a:r>
            <a:r>
              <a:rPr lang="en-US" altLang="zh-CN" sz="2400" b="1" dirty="0" smtClean="0">
                <a:latin typeface="宋体" pitchFamily="2" charset="-122"/>
                <a:ea typeface="宋体" pitchFamily="2" charset="-122"/>
              </a:rPr>
              <a:t>(</a:t>
            </a:r>
            <a:r>
              <a:rPr lang="zh-CN" altLang="zh-CN" sz="2400" b="1" dirty="0">
                <a:latin typeface="宋体" pitchFamily="2" charset="-122"/>
                <a:ea typeface="宋体" pitchFamily="2" charset="-122"/>
              </a:rPr>
              <a:t>　　</a:t>
            </a:r>
            <a:r>
              <a:rPr lang="en-US" altLang="zh-CN" sz="2400" b="1" dirty="0">
                <a:latin typeface="宋体" pitchFamily="2" charset="-122"/>
                <a:ea typeface="宋体" pitchFamily="2" charset="-122"/>
              </a:rPr>
              <a:t>)</a:t>
            </a:r>
            <a:endParaRPr lang="zh-CN" altLang="zh-CN" sz="2400" b="1" dirty="0">
              <a:latin typeface="宋体" pitchFamily="2" charset="-122"/>
              <a:ea typeface="宋体" pitchFamily="2" charset="-122"/>
            </a:endParaRPr>
          </a:p>
        </p:txBody>
      </p:sp>
      <p:grpSp>
        <p:nvGrpSpPr>
          <p:cNvPr id="24" name="组合 23"/>
          <p:cNvGrpSpPr/>
          <p:nvPr/>
        </p:nvGrpSpPr>
        <p:grpSpPr>
          <a:xfrm>
            <a:off x="8071557" y="824822"/>
            <a:ext cx="1746910" cy="457900"/>
            <a:chOff x="8480182" y="1575737"/>
            <a:chExt cx="1678579" cy="520692"/>
          </a:xfrm>
        </p:grpSpPr>
        <p:sp>
          <p:nvSpPr>
            <p:cNvPr id="25" name="圆角矩形 2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文本框 25">
              <a:hlinkClick r:id="rId5"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28" name="矩形 27"/>
          <p:cNvSpPr/>
          <p:nvPr/>
        </p:nvSpPr>
        <p:spPr>
          <a:xfrm>
            <a:off x="8010195" y="2624456"/>
            <a:ext cx="516894" cy="46166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b="1" noProof="1" smtClean="0">
                <a:solidFill>
                  <a:srgbClr val="FF0000"/>
                </a:solidFill>
                <a:latin typeface="Times New Roman" pitchFamily="18" charset="0"/>
                <a:ea typeface="宋体" panose="02010600030101010101" pitchFamily="2" charset="-122"/>
                <a:cs typeface="Times New Roman" pitchFamily="18" charset="0"/>
              </a:rPr>
              <a:t>B</a:t>
            </a:r>
            <a:endParaRPr lang="zh-CN" altLang="en-US" sz="2400" dirty="0">
              <a:latin typeface="Times New Roman" pitchFamily="18" charset="0"/>
              <a:cs typeface="Times New Roman" pitchFamily="18" charset="0"/>
            </a:endParaRPr>
          </a:p>
        </p:txBody>
      </p:sp>
      <p:pic>
        <p:nvPicPr>
          <p:cNvPr id="12" name="XD+161.eps" descr="id:2147507740;FounderCES"/>
          <p:cNvPicPr/>
          <p:nvPr/>
        </p:nvPicPr>
        <p:blipFill rotWithShape="1">
          <a:blip r:embed="rId6"/>
          <a:srcRect b="44300"/>
          <a:stretch/>
        </p:blipFill>
        <p:spPr>
          <a:xfrm>
            <a:off x="1303056" y="3339055"/>
            <a:ext cx="3409586" cy="1671093"/>
          </a:xfrm>
          <a:prstGeom prst="rect">
            <a:avLst/>
          </a:prstGeom>
        </p:spPr>
      </p:pic>
      <p:pic>
        <p:nvPicPr>
          <p:cNvPr id="13" name="XD+161.eps" descr="id:2147507740;FounderCES"/>
          <p:cNvPicPr/>
          <p:nvPr/>
        </p:nvPicPr>
        <p:blipFill rotWithShape="1">
          <a:blip r:embed="rId6"/>
          <a:srcRect t="56175"/>
          <a:stretch/>
        </p:blipFill>
        <p:spPr>
          <a:xfrm>
            <a:off x="5616523" y="3529555"/>
            <a:ext cx="3350261" cy="1464268"/>
          </a:xfrm>
          <a:prstGeom prst="rect">
            <a:avLst/>
          </a:prstGeom>
        </p:spPr>
      </p:pic>
    </p:spTree>
    <p:extLst>
      <p:ext uri="{BB962C8B-B14F-4D97-AF65-F5344CB8AC3E}">
        <p14:creationId xmlns:p14="http://schemas.microsoft.com/office/powerpoint/2010/main" xmlns="" val="12450281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randombar(horizontal)">
                                      <p:cBhvr>
                                        <p:cTn id="7"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8071557" y="824822"/>
            <a:ext cx="1746910" cy="457900"/>
            <a:chOff x="8480182" y="1575737"/>
            <a:chExt cx="1678579" cy="520692"/>
          </a:xfrm>
        </p:grpSpPr>
        <p:sp>
          <p:nvSpPr>
            <p:cNvPr id="9" name="圆角矩形 8"/>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2" name="TextBox 11"/>
          <p:cNvSpPr txBox="1"/>
          <p:nvPr/>
        </p:nvSpPr>
        <p:spPr>
          <a:xfrm>
            <a:off x="948605" y="1811413"/>
            <a:ext cx="10263687" cy="2308324"/>
          </a:xfrm>
          <a:prstGeom prst="rect">
            <a:avLst/>
          </a:prstGeom>
          <a:noFill/>
        </p:spPr>
        <p:txBody>
          <a:bodyPr wrap="square" rtlCol="0">
            <a:spAutoFit/>
          </a:bodyPr>
          <a:lstStyle/>
          <a:p>
            <a:pPr>
              <a:lnSpc>
                <a:spcPct val="150000"/>
              </a:lnSpc>
            </a:pPr>
            <a:r>
              <a:rPr lang="zh-CN" altLang="en-US" sz="2400" b="1" dirty="0" smtClean="0">
                <a:solidFill>
                  <a:schemeClr val="accent2"/>
                </a:solidFill>
                <a:latin typeface="Times New Roman" pitchFamily="18" charset="0"/>
                <a:ea typeface="黑体" pitchFamily="49" charset="-122"/>
                <a:cs typeface="Times New Roman" pitchFamily="18" charset="0"/>
              </a:rPr>
              <a:t>题型解法</a:t>
            </a:r>
            <a:endParaRPr lang="en-US" altLang="zh-CN" sz="2400" b="1" dirty="0" smtClean="0">
              <a:solidFill>
                <a:schemeClr val="accent2"/>
              </a:solidFill>
              <a:latin typeface="Times New Roman" pitchFamily="18" charset="0"/>
              <a:ea typeface="黑体" pitchFamily="49" charset="-122"/>
              <a:cs typeface="Times New Roman" pitchFamily="18" charset="0"/>
            </a:endParaRPr>
          </a:p>
          <a:p>
            <a:pPr>
              <a:lnSpc>
                <a:spcPct val="150000"/>
              </a:lnSpc>
            </a:pPr>
            <a:r>
              <a:rPr lang="zh-CN" altLang="zh-CN" sz="2400" b="1" dirty="0">
                <a:latin typeface="宋体" pitchFamily="2" charset="-122"/>
                <a:ea typeface="宋体" pitchFamily="2" charset="-122"/>
              </a:rPr>
              <a:t>先仔细观察</a:t>
            </a:r>
            <a:r>
              <a:rPr lang="zh-CN" altLang="zh-CN" sz="2400" b="1" dirty="0" smtClean="0">
                <a:latin typeface="宋体" pitchFamily="2" charset="-122"/>
                <a:ea typeface="宋体" pitchFamily="2" charset="-122"/>
              </a:rPr>
              <a:t>图示</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再</a:t>
            </a:r>
            <a:r>
              <a:rPr lang="zh-CN" altLang="zh-CN" sz="2400" b="1" dirty="0">
                <a:latin typeface="宋体" pitchFamily="2" charset="-122"/>
                <a:ea typeface="宋体" pitchFamily="2" charset="-122"/>
              </a:rPr>
              <a:t>结合有关仪器的性能、实验操作</a:t>
            </a:r>
            <a:r>
              <a:rPr lang="zh-CN" altLang="zh-CN" sz="2400" b="1" dirty="0" smtClean="0">
                <a:latin typeface="宋体" pitchFamily="2" charset="-122"/>
                <a:ea typeface="宋体" pitchFamily="2" charset="-122"/>
              </a:rPr>
              <a:t>要点</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逐一</a:t>
            </a:r>
            <a:r>
              <a:rPr lang="zh-CN" altLang="zh-CN" sz="2400" b="1" dirty="0">
                <a:latin typeface="宋体" pitchFamily="2" charset="-122"/>
                <a:ea typeface="宋体" pitchFamily="2" charset="-122"/>
              </a:rPr>
              <a:t>作出判断。判断依据</a:t>
            </a:r>
            <a:r>
              <a:rPr lang="zh-CN" altLang="zh-CN" sz="2400" b="1" dirty="0" smtClean="0">
                <a:latin typeface="宋体" pitchFamily="2" charset="-122"/>
                <a:ea typeface="宋体" pitchFamily="2" charset="-122"/>
              </a:rPr>
              <a:t>有</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是否</a:t>
            </a:r>
            <a:r>
              <a:rPr lang="zh-CN" altLang="zh-CN" sz="2400" b="1" dirty="0">
                <a:latin typeface="宋体" pitchFamily="2" charset="-122"/>
                <a:ea typeface="宋体" pitchFamily="2" charset="-122"/>
              </a:rPr>
              <a:t>容易造成人身伤害、药品是否会受到污染、是否会引起实验失败、是否对实验结果造成影响等</a:t>
            </a:r>
            <a:r>
              <a:rPr lang="zh-CN" altLang="zh-CN" sz="2400" b="1" dirty="0" smtClean="0">
                <a:latin typeface="宋体" pitchFamily="2" charset="-122"/>
                <a:ea typeface="宋体" pitchFamily="2" charset="-122"/>
              </a:rPr>
              <a:t>。</a:t>
            </a:r>
            <a:endParaRPr lang="zh-CN" altLang="zh-CN" sz="2400" b="1" dirty="0">
              <a:latin typeface="宋体" pitchFamily="2" charset="-122"/>
              <a:ea typeface="宋体" pitchFamily="2" charset="-122"/>
            </a:endParaRPr>
          </a:p>
        </p:txBody>
      </p:sp>
    </p:spTree>
    <p:extLst>
      <p:ext uri="{BB962C8B-B14F-4D97-AF65-F5344CB8AC3E}">
        <p14:creationId xmlns:p14="http://schemas.microsoft.com/office/powerpoint/2010/main" xmlns="" val="790249692"/>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8071557" y="824822"/>
            <a:ext cx="1746910" cy="457900"/>
            <a:chOff x="8480182" y="1575737"/>
            <a:chExt cx="1678579" cy="520692"/>
          </a:xfrm>
        </p:grpSpPr>
        <p:sp>
          <p:nvSpPr>
            <p:cNvPr id="9" name="圆角矩形 8"/>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2" name="TextBox 11"/>
          <p:cNvSpPr txBox="1"/>
          <p:nvPr/>
        </p:nvSpPr>
        <p:spPr>
          <a:xfrm>
            <a:off x="719999" y="1859390"/>
            <a:ext cx="10614045" cy="1754326"/>
          </a:xfrm>
          <a:prstGeom prst="rect">
            <a:avLst/>
          </a:prstGeom>
          <a:noFill/>
        </p:spPr>
        <p:txBody>
          <a:bodyPr wrap="square" rtlCol="0">
            <a:spAutoFit/>
          </a:bodyPr>
          <a:lstStyle/>
          <a:p>
            <a:pPr>
              <a:lnSpc>
                <a:spcPct val="150000"/>
              </a:lnSpc>
            </a:pPr>
            <a:r>
              <a:rPr lang="zh-CN" altLang="en-US" sz="2400" b="1" dirty="0" smtClean="0">
                <a:solidFill>
                  <a:schemeClr val="accent2"/>
                </a:solidFill>
                <a:latin typeface="Times New Roman" pitchFamily="18" charset="0"/>
                <a:ea typeface="黑体" pitchFamily="49" charset="-122"/>
                <a:cs typeface="Times New Roman" pitchFamily="18" charset="0"/>
              </a:rPr>
              <a:t>题型演练</a:t>
            </a:r>
            <a:endParaRPr lang="en-US" altLang="zh-CN" sz="2400" b="1" dirty="0" smtClean="0">
              <a:solidFill>
                <a:schemeClr val="accent2"/>
              </a:solidFill>
              <a:latin typeface="Times New Roman" pitchFamily="18" charset="0"/>
              <a:ea typeface="黑体" pitchFamily="49" charset="-122"/>
              <a:cs typeface="Times New Roman" pitchFamily="18" charset="0"/>
            </a:endParaRPr>
          </a:p>
          <a:p>
            <a:pPr>
              <a:lnSpc>
                <a:spcPct val="150000"/>
              </a:lnSpc>
            </a:pPr>
            <a:r>
              <a:rPr lang="en-US" altLang="zh-CN" sz="2400" b="1" dirty="0">
                <a:latin typeface="宋体" pitchFamily="2" charset="-122"/>
                <a:ea typeface="宋体" pitchFamily="2" charset="-122"/>
              </a:rPr>
              <a:t>1.(2021</a:t>
            </a:r>
            <a:r>
              <a:rPr lang="zh-CN" altLang="zh-CN" sz="2400" b="1" dirty="0">
                <a:latin typeface="宋体" pitchFamily="2" charset="-122"/>
                <a:ea typeface="宋体" pitchFamily="2" charset="-122"/>
              </a:rPr>
              <a:t>·河北模拟</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实验结束</a:t>
            </a:r>
            <a:r>
              <a:rPr lang="zh-CN" altLang="zh-CN" sz="2400" b="1" dirty="0" smtClean="0">
                <a:latin typeface="宋体" pitchFamily="2" charset="-122"/>
                <a:ea typeface="宋体" pitchFamily="2" charset="-122"/>
              </a:rPr>
              <a:t>后</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下列</a:t>
            </a:r>
            <a:r>
              <a:rPr lang="zh-CN" altLang="zh-CN" sz="2400" b="1" dirty="0">
                <a:latin typeface="宋体" pitchFamily="2" charset="-122"/>
                <a:ea typeface="宋体" pitchFamily="2" charset="-122"/>
              </a:rPr>
              <a:t>仪器放置的方法正确的</a:t>
            </a:r>
            <a:r>
              <a:rPr lang="zh-CN" altLang="zh-CN" sz="2400" b="1" dirty="0" smtClean="0">
                <a:latin typeface="宋体" pitchFamily="2" charset="-122"/>
                <a:ea typeface="宋体" pitchFamily="2" charset="-122"/>
              </a:rPr>
              <a:t>是</a:t>
            </a:r>
            <a:r>
              <a:rPr lang="en-US" altLang="zh-CN" sz="2400" b="1" dirty="0" smtClean="0">
                <a:latin typeface="宋体" pitchFamily="2" charset="-122"/>
                <a:ea typeface="宋体" pitchFamily="2" charset="-122"/>
              </a:rPr>
              <a:t>(</a:t>
            </a:r>
            <a:r>
              <a:rPr lang="zh-CN" altLang="zh-CN" sz="2400" b="1" dirty="0">
                <a:latin typeface="宋体" pitchFamily="2" charset="-122"/>
                <a:ea typeface="宋体" pitchFamily="2" charset="-122"/>
              </a:rPr>
              <a:t>　　</a:t>
            </a:r>
            <a:r>
              <a:rPr lang="en-US" altLang="zh-CN" sz="2400" b="1" dirty="0" smtClean="0">
                <a:latin typeface="宋体" pitchFamily="2" charset="-122"/>
                <a:ea typeface="宋体" pitchFamily="2" charset="-122"/>
              </a:rPr>
              <a:t>)</a:t>
            </a:r>
          </a:p>
          <a:p>
            <a:pPr>
              <a:lnSpc>
                <a:spcPct val="150000"/>
              </a:lnSpc>
            </a:pPr>
            <a:endParaRPr lang="zh-CN" altLang="zh-CN" sz="2400" b="1" dirty="0">
              <a:latin typeface="宋体" pitchFamily="2" charset="-122"/>
              <a:ea typeface="宋体" pitchFamily="2" charset="-122"/>
            </a:endParaRPr>
          </a:p>
        </p:txBody>
      </p:sp>
      <p:sp>
        <p:nvSpPr>
          <p:cNvPr id="6" name="矩形 5"/>
          <p:cNvSpPr/>
          <p:nvPr/>
        </p:nvSpPr>
        <p:spPr>
          <a:xfrm>
            <a:off x="9719641" y="2527492"/>
            <a:ext cx="516894" cy="46166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b="1" noProof="1" smtClean="0">
                <a:solidFill>
                  <a:srgbClr val="FF0000"/>
                </a:solidFill>
                <a:latin typeface="Times New Roman" pitchFamily="18" charset="0"/>
                <a:ea typeface="宋体" panose="02010600030101010101" pitchFamily="2" charset="-122"/>
                <a:cs typeface="Times New Roman" pitchFamily="18" charset="0"/>
              </a:rPr>
              <a:t>D</a:t>
            </a:r>
            <a:endParaRPr lang="zh-CN" altLang="en-US" sz="2400" dirty="0">
              <a:latin typeface="Times New Roman" pitchFamily="18" charset="0"/>
              <a:cs typeface="Times New Roman" pitchFamily="18" charset="0"/>
            </a:endParaRPr>
          </a:p>
        </p:txBody>
      </p:sp>
      <p:pic>
        <p:nvPicPr>
          <p:cNvPr id="7" name="XD+165.eps" descr="id:2147507754;FounderCES"/>
          <p:cNvPicPr/>
          <p:nvPr/>
        </p:nvPicPr>
        <p:blipFill rotWithShape="1">
          <a:blip r:embed="rId3"/>
          <a:srcRect b="57202"/>
          <a:stretch/>
        </p:blipFill>
        <p:spPr>
          <a:xfrm>
            <a:off x="1328049" y="3245041"/>
            <a:ext cx="3765368" cy="1556657"/>
          </a:xfrm>
          <a:prstGeom prst="rect">
            <a:avLst/>
          </a:prstGeom>
        </p:spPr>
      </p:pic>
      <p:pic>
        <p:nvPicPr>
          <p:cNvPr id="11" name="XD+165.eps" descr="id:2147507754;FounderCES"/>
          <p:cNvPicPr/>
          <p:nvPr/>
        </p:nvPicPr>
        <p:blipFill rotWithShape="1">
          <a:blip r:embed="rId3"/>
          <a:srcRect t="44005"/>
          <a:stretch/>
        </p:blipFill>
        <p:spPr>
          <a:xfrm>
            <a:off x="5584371" y="3166118"/>
            <a:ext cx="4361059" cy="1714502"/>
          </a:xfrm>
          <a:prstGeom prst="rect">
            <a:avLst/>
          </a:prstGeom>
        </p:spPr>
      </p:pic>
    </p:spTree>
    <p:extLst>
      <p:ext uri="{BB962C8B-B14F-4D97-AF65-F5344CB8AC3E}">
        <p14:creationId xmlns:p14="http://schemas.microsoft.com/office/powerpoint/2010/main" xmlns="" val="26920242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8071557" y="824822"/>
            <a:ext cx="1746910" cy="457900"/>
            <a:chOff x="8480182" y="1575737"/>
            <a:chExt cx="1678579" cy="520692"/>
          </a:xfrm>
        </p:grpSpPr>
        <p:sp>
          <p:nvSpPr>
            <p:cNvPr id="9" name="圆角矩形 8"/>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2" name="TextBox 11"/>
          <p:cNvSpPr txBox="1"/>
          <p:nvPr/>
        </p:nvSpPr>
        <p:spPr>
          <a:xfrm>
            <a:off x="719999" y="2220638"/>
            <a:ext cx="10749511" cy="646331"/>
          </a:xfrm>
          <a:prstGeom prst="rect">
            <a:avLst/>
          </a:prstGeom>
          <a:noFill/>
        </p:spPr>
        <p:txBody>
          <a:bodyPr wrap="square" rtlCol="0">
            <a:spAutoFit/>
          </a:bodyPr>
          <a:lstStyle/>
          <a:p>
            <a:pPr>
              <a:lnSpc>
                <a:spcPct val="150000"/>
              </a:lnSpc>
            </a:pPr>
            <a:r>
              <a:rPr lang="en-US" altLang="zh-CN" sz="2400" b="1" dirty="0">
                <a:latin typeface="宋体" pitchFamily="2" charset="-122"/>
                <a:ea typeface="宋体" pitchFamily="2" charset="-122"/>
              </a:rPr>
              <a:t>2.(2021</a:t>
            </a:r>
            <a:r>
              <a:rPr lang="zh-CN" altLang="zh-CN" sz="2400" b="1" dirty="0">
                <a:latin typeface="宋体" pitchFamily="2" charset="-122"/>
                <a:ea typeface="宋体" pitchFamily="2" charset="-122"/>
              </a:rPr>
              <a:t>·张家口宣化区模拟</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下列图示实验操作中不正确的</a:t>
            </a:r>
            <a:r>
              <a:rPr lang="zh-CN" altLang="zh-CN" sz="2400" b="1" dirty="0" smtClean="0">
                <a:latin typeface="宋体" pitchFamily="2" charset="-122"/>
                <a:ea typeface="宋体" pitchFamily="2" charset="-122"/>
              </a:rPr>
              <a:t>是</a:t>
            </a:r>
            <a:r>
              <a:rPr lang="en-US" altLang="zh-CN" sz="2400" b="1" dirty="0" smtClean="0">
                <a:latin typeface="宋体" pitchFamily="2" charset="-122"/>
                <a:ea typeface="宋体" pitchFamily="2" charset="-122"/>
              </a:rPr>
              <a:t>(</a:t>
            </a:r>
            <a:r>
              <a:rPr lang="zh-CN" altLang="zh-CN" sz="2400" b="1" dirty="0">
                <a:latin typeface="宋体" pitchFamily="2" charset="-122"/>
                <a:ea typeface="宋体" pitchFamily="2" charset="-122"/>
              </a:rPr>
              <a:t>　　</a:t>
            </a:r>
            <a:r>
              <a:rPr lang="en-US" altLang="zh-CN" sz="2400" b="1" dirty="0">
                <a:latin typeface="宋体" pitchFamily="2" charset="-122"/>
                <a:ea typeface="宋体" pitchFamily="2" charset="-122"/>
              </a:rPr>
              <a:t>)</a:t>
            </a:r>
            <a:endParaRPr lang="zh-CN" altLang="zh-CN" sz="2400" b="1" dirty="0">
              <a:latin typeface="宋体" pitchFamily="2" charset="-122"/>
              <a:ea typeface="宋体" pitchFamily="2" charset="-122"/>
            </a:endParaRPr>
          </a:p>
        </p:txBody>
      </p:sp>
      <p:sp>
        <p:nvSpPr>
          <p:cNvPr id="6" name="矩形 5"/>
          <p:cNvSpPr/>
          <p:nvPr/>
        </p:nvSpPr>
        <p:spPr>
          <a:xfrm>
            <a:off x="9403981" y="2345628"/>
            <a:ext cx="516894" cy="46166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b="1" noProof="1" smtClean="0">
                <a:solidFill>
                  <a:srgbClr val="FF0000"/>
                </a:solidFill>
                <a:latin typeface="Times New Roman" pitchFamily="18" charset="0"/>
                <a:ea typeface="宋体" panose="02010600030101010101" pitchFamily="2" charset="-122"/>
                <a:cs typeface="Times New Roman" pitchFamily="18" charset="0"/>
              </a:rPr>
              <a:t>B</a:t>
            </a:r>
            <a:endParaRPr lang="zh-CN" altLang="en-US" sz="2400" dirty="0">
              <a:latin typeface="Times New Roman" pitchFamily="18" charset="0"/>
              <a:cs typeface="Times New Roman" pitchFamily="18" charset="0"/>
            </a:endParaRPr>
          </a:p>
        </p:txBody>
      </p:sp>
      <p:pic>
        <p:nvPicPr>
          <p:cNvPr id="7" name="XD+169.eps" descr="id:2147507761;FounderCES"/>
          <p:cNvPicPr/>
          <p:nvPr/>
        </p:nvPicPr>
        <p:blipFill>
          <a:blip r:embed="rId3"/>
          <a:stretch>
            <a:fillRect/>
          </a:stretch>
        </p:blipFill>
        <p:spPr>
          <a:xfrm>
            <a:off x="1456463" y="2905568"/>
            <a:ext cx="3674926" cy="1925774"/>
          </a:xfrm>
          <a:prstGeom prst="rect">
            <a:avLst/>
          </a:prstGeom>
        </p:spPr>
      </p:pic>
      <p:pic>
        <p:nvPicPr>
          <p:cNvPr id="11" name="XD+169A.eps" descr="id:2147507768;FounderCES"/>
          <p:cNvPicPr/>
          <p:nvPr/>
        </p:nvPicPr>
        <p:blipFill>
          <a:blip r:embed="rId4"/>
          <a:stretch>
            <a:fillRect/>
          </a:stretch>
        </p:blipFill>
        <p:spPr>
          <a:xfrm>
            <a:off x="5638801" y="3265532"/>
            <a:ext cx="3306212" cy="1565809"/>
          </a:xfrm>
          <a:prstGeom prst="rect">
            <a:avLst/>
          </a:prstGeom>
        </p:spPr>
      </p:pic>
    </p:spTree>
    <p:extLst>
      <p:ext uri="{BB962C8B-B14F-4D97-AF65-F5344CB8AC3E}">
        <p14:creationId xmlns:p14="http://schemas.microsoft.com/office/powerpoint/2010/main" xmlns="" val="8631132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8071557" y="824822"/>
            <a:ext cx="1746910" cy="457900"/>
            <a:chOff x="8480182" y="1575737"/>
            <a:chExt cx="1678579" cy="520692"/>
          </a:xfrm>
        </p:grpSpPr>
        <p:sp>
          <p:nvSpPr>
            <p:cNvPr id="9" name="圆角矩形 8"/>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2" name="TextBox 11"/>
          <p:cNvSpPr txBox="1"/>
          <p:nvPr/>
        </p:nvSpPr>
        <p:spPr>
          <a:xfrm>
            <a:off x="1057457" y="1859390"/>
            <a:ext cx="9066258" cy="646331"/>
          </a:xfrm>
          <a:prstGeom prst="rect">
            <a:avLst/>
          </a:prstGeom>
          <a:noFill/>
        </p:spPr>
        <p:txBody>
          <a:bodyPr wrap="square" rtlCol="0">
            <a:spAutoFit/>
          </a:bodyPr>
          <a:lstStyle/>
          <a:p>
            <a:pPr>
              <a:lnSpc>
                <a:spcPct val="150000"/>
              </a:lnSpc>
            </a:pPr>
            <a:r>
              <a:rPr lang="en-US" altLang="zh-CN" sz="2400" b="1" dirty="0">
                <a:latin typeface="宋体" pitchFamily="2" charset="-122"/>
                <a:ea typeface="宋体" pitchFamily="2" charset="-122"/>
              </a:rPr>
              <a:t>3.(2021</a:t>
            </a:r>
            <a:r>
              <a:rPr lang="zh-CN" altLang="zh-CN" sz="2400" b="1" dirty="0">
                <a:latin typeface="宋体" pitchFamily="2" charset="-122"/>
                <a:ea typeface="宋体" pitchFamily="2" charset="-122"/>
              </a:rPr>
              <a:t>·石家庄一模</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下列图示的实验操作中</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正确的</a:t>
            </a:r>
            <a:r>
              <a:rPr lang="zh-CN" altLang="zh-CN" sz="2400" b="1" dirty="0" smtClean="0">
                <a:latin typeface="宋体" pitchFamily="2" charset="-122"/>
                <a:ea typeface="宋体" pitchFamily="2" charset="-122"/>
              </a:rPr>
              <a:t>是</a:t>
            </a:r>
            <a:r>
              <a:rPr lang="en-US" altLang="zh-CN" sz="2400" b="1" dirty="0" smtClean="0">
                <a:latin typeface="宋体" pitchFamily="2" charset="-122"/>
                <a:ea typeface="宋体" pitchFamily="2" charset="-122"/>
              </a:rPr>
              <a:t>(</a:t>
            </a:r>
            <a:r>
              <a:rPr lang="zh-CN" altLang="zh-CN" sz="2400" b="1" dirty="0">
                <a:latin typeface="宋体" pitchFamily="2" charset="-122"/>
                <a:ea typeface="宋体" pitchFamily="2" charset="-122"/>
              </a:rPr>
              <a:t>　　</a:t>
            </a:r>
            <a:r>
              <a:rPr lang="en-US" altLang="zh-CN" sz="2400" b="1" dirty="0">
                <a:latin typeface="宋体" pitchFamily="2" charset="-122"/>
                <a:ea typeface="宋体" pitchFamily="2" charset="-122"/>
              </a:rPr>
              <a:t>)</a:t>
            </a:r>
            <a:endParaRPr lang="zh-CN" altLang="zh-CN" sz="2400" b="1" dirty="0">
              <a:latin typeface="宋体" pitchFamily="2" charset="-122"/>
              <a:ea typeface="宋体" pitchFamily="2" charset="-122"/>
            </a:endParaRPr>
          </a:p>
        </p:txBody>
      </p:sp>
      <p:sp>
        <p:nvSpPr>
          <p:cNvPr id="6" name="矩形 5"/>
          <p:cNvSpPr/>
          <p:nvPr/>
        </p:nvSpPr>
        <p:spPr>
          <a:xfrm>
            <a:off x="4603002" y="2503095"/>
            <a:ext cx="516894" cy="46166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b="1" noProof="1">
                <a:solidFill>
                  <a:srgbClr val="FF0000"/>
                </a:solidFill>
                <a:latin typeface="Times New Roman" pitchFamily="18" charset="0"/>
                <a:ea typeface="宋体" panose="02010600030101010101" pitchFamily="2" charset="-122"/>
                <a:cs typeface="Times New Roman" pitchFamily="18" charset="0"/>
              </a:rPr>
              <a:t>D</a:t>
            </a:r>
            <a:endParaRPr lang="zh-CN" altLang="en-US" sz="2400" dirty="0">
              <a:latin typeface="Times New Roman" pitchFamily="18" charset="0"/>
              <a:cs typeface="Times New Roman" pitchFamily="18" charset="0"/>
            </a:endParaRPr>
          </a:p>
        </p:txBody>
      </p:sp>
      <p:pic>
        <p:nvPicPr>
          <p:cNvPr id="11" name="XD+173.eps" descr="id:2147507775;FounderCES"/>
          <p:cNvPicPr/>
          <p:nvPr/>
        </p:nvPicPr>
        <p:blipFill rotWithShape="1">
          <a:blip r:embed="rId3"/>
          <a:srcRect t="50000"/>
          <a:stretch/>
        </p:blipFill>
        <p:spPr>
          <a:xfrm>
            <a:off x="5718288" y="2845154"/>
            <a:ext cx="3294063" cy="1661533"/>
          </a:xfrm>
          <a:prstGeom prst="rect">
            <a:avLst/>
          </a:prstGeom>
        </p:spPr>
      </p:pic>
      <p:pic>
        <p:nvPicPr>
          <p:cNvPr id="13" name="XD+173.eps" descr="id:2147507775;FounderCES"/>
          <p:cNvPicPr/>
          <p:nvPr/>
        </p:nvPicPr>
        <p:blipFill rotWithShape="1">
          <a:blip r:embed="rId3"/>
          <a:srcRect b="50000"/>
          <a:stretch/>
        </p:blipFill>
        <p:spPr>
          <a:xfrm>
            <a:off x="1415142" y="2635955"/>
            <a:ext cx="3862773" cy="1838074"/>
          </a:xfrm>
          <a:prstGeom prst="rect">
            <a:avLst/>
          </a:prstGeom>
        </p:spPr>
      </p:pic>
      <p:sp>
        <p:nvSpPr>
          <p:cNvPr id="14" name="矩形 13"/>
          <p:cNvSpPr/>
          <p:nvPr/>
        </p:nvSpPr>
        <p:spPr>
          <a:xfrm>
            <a:off x="8966784" y="1976114"/>
            <a:ext cx="516894" cy="46166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b="1" noProof="1" smtClean="0">
                <a:solidFill>
                  <a:srgbClr val="FF0000"/>
                </a:solidFill>
                <a:latin typeface="Times New Roman" pitchFamily="18" charset="0"/>
                <a:ea typeface="宋体" panose="02010600030101010101" pitchFamily="2" charset="-122"/>
                <a:cs typeface="Times New Roman" pitchFamily="18" charset="0"/>
              </a:rPr>
              <a:t>B</a:t>
            </a:r>
            <a:endParaRPr lang="zh-CN" altLang="en-US" sz="2400" dirty="0">
              <a:latin typeface="Times New Roman" pitchFamily="18" charset="0"/>
              <a:cs typeface="Times New Roman" pitchFamily="18" charset="0"/>
            </a:endParaRPr>
          </a:p>
        </p:txBody>
      </p:sp>
    </p:spTree>
    <p:extLst>
      <p:ext uri="{BB962C8B-B14F-4D97-AF65-F5344CB8AC3E}">
        <p14:creationId xmlns:p14="http://schemas.microsoft.com/office/powerpoint/2010/main" xmlns="" val="8631132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randombar(horizontal)">
                                      <p:cBhvr>
                                        <p:cTn id="1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4"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8071557" y="824822"/>
            <a:ext cx="1746910" cy="457900"/>
            <a:chOff x="8480182" y="1575737"/>
            <a:chExt cx="1678579" cy="520692"/>
          </a:xfrm>
        </p:grpSpPr>
        <p:sp>
          <p:nvSpPr>
            <p:cNvPr id="9" name="圆角矩形 8"/>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2" name="TextBox 11"/>
          <p:cNvSpPr txBox="1"/>
          <p:nvPr/>
        </p:nvSpPr>
        <p:spPr>
          <a:xfrm>
            <a:off x="883286" y="1835551"/>
            <a:ext cx="10285457" cy="1200329"/>
          </a:xfrm>
          <a:prstGeom prst="rect">
            <a:avLst/>
          </a:prstGeom>
          <a:noFill/>
        </p:spPr>
        <p:txBody>
          <a:bodyPr wrap="square" rtlCol="0">
            <a:spAutoFit/>
          </a:bodyPr>
          <a:lstStyle/>
          <a:p>
            <a:pPr>
              <a:lnSpc>
                <a:spcPct val="150000"/>
              </a:lnSpc>
            </a:pPr>
            <a:r>
              <a:rPr lang="en-US" altLang="zh-CN" sz="2400" b="1" dirty="0">
                <a:latin typeface="宋体" pitchFamily="2" charset="-122"/>
                <a:ea typeface="宋体" pitchFamily="2" charset="-122"/>
              </a:rPr>
              <a:t>4.(2021</a:t>
            </a:r>
            <a:r>
              <a:rPr lang="zh-CN" altLang="zh-CN" sz="2400" b="1" dirty="0">
                <a:latin typeface="宋体" pitchFamily="2" charset="-122"/>
                <a:ea typeface="宋体" pitchFamily="2" charset="-122"/>
              </a:rPr>
              <a:t>·保定模拟</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规范实验操作是我们完成实验的基本保障</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你认为以下操作正确的</a:t>
            </a:r>
            <a:r>
              <a:rPr lang="zh-CN" altLang="zh-CN" sz="2400" b="1" dirty="0" smtClean="0">
                <a:latin typeface="宋体" pitchFamily="2" charset="-122"/>
                <a:ea typeface="宋体" pitchFamily="2" charset="-122"/>
              </a:rPr>
              <a:t>是</a:t>
            </a:r>
            <a:r>
              <a:rPr lang="en-US" altLang="zh-CN" sz="2400" b="1" dirty="0" smtClean="0">
                <a:latin typeface="宋体" pitchFamily="2" charset="-122"/>
                <a:ea typeface="宋体" pitchFamily="2" charset="-122"/>
              </a:rPr>
              <a:t>(</a:t>
            </a:r>
            <a:r>
              <a:rPr lang="zh-CN" altLang="zh-CN" sz="2400" b="1" dirty="0">
                <a:latin typeface="宋体" pitchFamily="2" charset="-122"/>
                <a:ea typeface="宋体" pitchFamily="2" charset="-122"/>
              </a:rPr>
              <a:t>　</a:t>
            </a:r>
            <a:r>
              <a:rPr lang="en-US" altLang="zh-CN" sz="2400" b="1" dirty="0" smtClean="0">
                <a:latin typeface="宋体" pitchFamily="2" charset="-122"/>
                <a:ea typeface="宋体" pitchFamily="2" charset="-122"/>
              </a:rPr>
              <a:t>  )</a:t>
            </a:r>
            <a:endParaRPr lang="zh-CN" altLang="zh-CN" sz="2400" b="1" dirty="0">
              <a:latin typeface="宋体" pitchFamily="2" charset="-122"/>
              <a:ea typeface="宋体" pitchFamily="2" charset="-122"/>
            </a:endParaRPr>
          </a:p>
        </p:txBody>
      </p:sp>
      <p:pic>
        <p:nvPicPr>
          <p:cNvPr id="14" name="XD+177.eps" descr="id:2147507782;FounderCES"/>
          <p:cNvPicPr/>
          <p:nvPr/>
        </p:nvPicPr>
        <p:blipFill rotWithShape="1">
          <a:blip r:embed="rId3"/>
          <a:srcRect b="50000"/>
          <a:stretch/>
        </p:blipFill>
        <p:spPr>
          <a:xfrm>
            <a:off x="1719949" y="3194955"/>
            <a:ext cx="3001781" cy="1736272"/>
          </a:xfrm>
          <a:prstGeom prst="rect">
            <a:avLst/>
          </a:prstGeom>
        </p:spPr>
      </p:pic>
      <p:pic>
        <p:nvPicPr>
          <p:cNvPr id="15" name="XD+177.eps" descr="id:2147507782;FounderCES"/>
          <p:cNvPicPr/>
          <p:nvPr/>
        </p:nvPicPr>
        <p:blipFill rotWithShape="1">
          <a:blip r:embed="rId3"/>
          <a:srcRect t="46268"/>
          <a:stretch/>
        </p:blipFill>
        <p:spPr>
          <a:xfrm>
            <a:off x="5623232" y="3194955"/>
            <a:ext cx="3351952" cy="1703614"/>
          </a:xfrm>
          <a:prstGeom prst="rect">
            <a:avLst/>
          </a:prstGeom>
        </p:spPr>
      </p:pic>
      <p:sp>
        <p:nvSpPr>
          <p:cNvPr id="16" name="矩形 15"/>
          <p:cNvSpPr/>
          <p:nvPr/>
        </p:nvSpPr>
        <p:spPr>
          <a:xfrm>
            <a:off x="3121157" y="2492209"/>
            <a:ext cx="516894" cy="46166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b="1" noProof="1" smtClean="0">
                <a:solidFill>
                  <a:srgbClr val="FF0000"/>
                </a:solidFill>
                <a:latin typeface="Times New Roman" pitchFamily="18" charset="0"/>
                <a:ea typeface="宋体" panose="02010600030101010101" pitchFamily="2" charset="-122"/>
                <a:cs typeface="Times New Roman" pitchFamily="18" charset="0"/>
              </a:rPr>
              <a:t>C</a:t>
            </a:r>
            <a:endParaRPr lang="zh-CN" altLang="en-US" sz="2400" dirty="0">
              <a:latin typeface="Times New Roman" pitchFamily="18" charset="0"/>
              <a:cs typeface="Times New Roman" pitchFamily="18" charset="0"/>
            </a:endParaRPr>
          </a:p>
        </p:txBody>
      </p:sp>
    </p:spTree>
    <p:extLst>
      <p:ext uri="{BB962C8B-B14F-4D97-AF65-F5344CB8AC3E}">
        <p14:creationId xmlns:p14="http://schemas.microsoft.com/office/powerpoint/2010/main" xmlns="" val="8631132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randombar(horizontal)">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8071557" y="824822"/>
            <a:ext cx="1746910" cy="457900"/>
            <a:chOff x="8480182" y="1575737"/>
            <a:chExt cx="1678579" cy="520692"/>
          </a:xfrm>
        </p:grpSpPr>
        <p:sp>
          <p:nvSpPr>
            <p:cNvPr id="9" name="圆角矩形 8"/>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2" name="TextBox 11"/>
          <p:cNvSpPr txBox="1"/>
          <p:nvPr/>
        </p:nvSpPr>
        <p:spPr>
          <a:xfrm>
            <a:off x="883286" y="1835551"/>
            <a:ext cx="10285457" cy="646331"/>
          </a:xfrm>
          <a:prstGeom prst="rect">
            <a:avLst/>
          </a:prstGeom>
          <a:noFill/>
        </p:spPr>
        <p:txBody>
          <a:bodyPr wrap="square" rtlCol="0">
            <a:spAutoFit/>
          </a:bodyPr>
          <a:lstStyle/>
          <a:p>
            <a:pPr>
              <a:lnSpc>
                <a:spcPct val="150000"/>
              </a:lnSpc>
            </a:pPr>
            <a:r>
              <a:rPr lang="en-US" altLang="zh-CN" sz="2400" b="1" dirty="0">
                <a:latin typeface="宋体" pitchFamily="2" charset="-122"/>
                <a:ea typeface="宋体" pitchFamily="2" charset="-122"/>
              </a:rPr>
              <a:t>5.(2021</a:t>
            </a:r>
            <a:r>
              <a:rPr lang="zh-CN" altLang="zh-CN" sz="2400" b="1" dirty="0">
                <a:latin typeface="宋体" pitchFamily="2" charset="-122"/>
                <a:ea typeface="宋体" pitchFamily="2" charset="-122"/>
              </a:rPr>
              <a:t>·石家庄新华区一模</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下列所示实验操作正确的</a:t>
            </a:r>
            <a:r>
              <a:rPr lang="zh-CN" altLang="zh-CN" sz="2400" b="1" dirty="0" smtClean="0">
                <a:latin typeface="宋体" pitchFamily="2" charset="-122"/>
                <a:ea typeface="宋体" pitchFamily="2" charset="-122"/>
              </a:rPr>
              <a:t>是</a:t>
            </a:r>
            <a:r>
              <a:rPr lang="en-US" altLang="zh-CN" sz="2400" b="1" dirty="0" smtClean="0">
                <a:latin typeface="宋体" pitchFamily="2" charset="-122"/>
                <a:ea typeface="宋体" pitchFamily="2" charset="-122"/>
              </a:rPr>
              <a:t>(</a:t>
            </a:r>
            <a:r>
              <a:rPr lang="zh-CN" altLang="zh-CN" sz="2400" b="1" dirty="0">
                <a:latin typeface="宋体" pitchFamily="2" charset="-122"/>
                <a:ea typeface="宋体" pitchFamily="2" charset="-122"/>
              </a:rPr>
              <a:t>　　</a:t>
            </a:r>
            <a:r>
              <a:rPr lang="en-US" altLang="zh-CN" sz="2400" b="1" dirty="0" smtClean="0">
                <a:latin typeface="宋体" pitchFamily="2" charset="-122"/>
                <a:ea typeface="宋体" pitchFamily="2" charset="-122"/>
              </a:rPr>
              <a:t>)</a:t>
            </a:r>
            <a:endParaRPr lang="zh-CN" altLang="zh-CN" sz="2400" dirty="0"/>
          </a:p>
        </p:txBody>
      </p:sp>
      <p:sp>
        <p:nvSpPr>
          <p:cNvPr id="16" name="矩形 15"/>
          <p:cNvSpPr/>
          <p:nvPr/>
        </p:nvSpPr>
        <p:spPr>
          <a:xfrm>
            <a:off x="8943748" y="1960541"/>
            <a:ext cx="516894" cy="46166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b="1" noProof="1" smtClean="0">
                <a:solidFill>
                  <a:srgbClr val="FF0000"/>
                </a:solidFill>
                <a:latin typeface="Times New Roman" pitchFamily="18" charset="0"/>
                <a:ea typeface="宋体" panose="02010600030101010101" pitchFamily="2" charset="-122"/>
                <a:cs typeface="Times New Roman" pitchFamily="18" charset="0"/>
              </a:rPr>
              <a:t>C</a:t>
            </a:r>
            <a:endParaRPr lang="zh-CN" altLang="en-US" sz="2400" dirty="0">
              <a:latin typeface="Times New Roman" pitchFamily="18" charset="0"/>
              <a:cs typeface="Times New Roman" pitchFamily="18" charset="0"/>
            </a:endParaRPr>
          </a:p>
        </p:txBody>
      </p:sp>
      <p:pic>
        <p:nvPicPr>
          <p:cNvPr id="11" name="XD+181.eps" descr="id:2147507789;FounderCES"/>
          <p:cNvPicPr/>
          <p:nvPr/>
        </p:nvPicPr>
        <p:blipFill rotWithShape="1">
          <a:blip r:embed="rId3"/>
          <a:srcRect b="50000"/>
          <a:stretch/>
        </p:blipFill>
        <p:spPr>
          <a:xfrm>
            <a:off x="1474148" y="2701269"/>
            <a:ext cx="3533503" cy="1598587"/>
          </a:xfrm>
          <a:prstGeom prst="rect">
            <a:avLst/>
          </a:prstGeom>
        </p:spPr>
      </p:pic>
      <p:pic>
        <p:nvPicPr>
          <p:cNvPr id="13" name="XD+181.eps" descr="id:2147507789;FounderCES"/>
          <p:cNvPicPr/>
          <p:nvPr/>
        </p:nvPicPr>
        <p:blipFill rotWithShape="1">
          <a:blip r:embed="rId3"/>
          <a:srcRect t="50000"/>
          <a:stretch/>
        </p:blipFill>
        <p:spPr>
          <a:xfrm>
            <a:off x="5562600" y="2744214"/>
            <a:ext cx="3531326" cy="1556239"/>
          </a:xfrm>
          <a:prstGeom prst="rect">
            <a:avLst/>
          </a:prstGeom>
        </p:spPr>
      </p:pic>
    </p:spTree>
    <p:extLst>
      <p:ext uri="{BB962C8B-B14F-4D97-AF65-F5344CB8AC3E}">
        <p14:creationId xmlns:p14="http://schemas.microsoft.com/office/powerpoint/2010/main" xmlns="" val="2880514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randombar(horizontal)">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组合 35"/>
          <p:cNvGrpSpPr/>
          <p:nvPr/>
        </p:nvGrpSpPr>
        <p:grpSpPr>
          <a:xfrm>
            <a:off x="730886" y="1939199"/>
            <a:ext cx="4505143" cy="627895"/>
            <a:chOff x="1034884" y="629878"/>
            <a:chExt cx="4505143" cy="627895"/>
          </a:xfrm>
        </p:grpSpPr>
        <p:sp>
          <p:nvSpPr>
            <p:cNvPr id="7" name="圆角矩形 6">
              <a:hlinkClick r:id="rId5" action="ppaction://hlinksldjump"/>
            </p:cNvPr>
            <p:cNvSpPr/>
            <p:nvPr>
              <p:custDataLst>
                <p:tags r:id="rId1"/>
              </p:custDataLst>
            </p:nvPr>
          </p:nvSpPr>
          <p:spPr>
            <a:xfrm flipH="1">
              <a:off x="2642677" y="664479"/>
              <a:ext cx="2897350" cy="580638"/>
            </a:xfrm>
            <a:prstGeom prst="snip1Rect">
              <a:avLst/>
            </a:prstGeom>
            <a:noFill/>
            <a:ln w="19050">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fontAlgn="auto"/>
              <a:r>
                <a:rPr lang="zh-CN" altLang="en-US" sz="2400" b="1" strike="noStrike" noProof="1" smtClean="0">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基本实验操作</a:t>
              </a:r>
              <a:endParaRPr lang="zh-CN" altLang="en-US" sz="24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22" name="椭圆 7"/>
            <p:cNvSpPr>
              <a:spLocks noChangeAspect="1"/>
            </p:cNvSpPr>
            <p:nvPr>
              <p:custDataLst>
                <p:tags r:id="rId2"/>
              </p:custDataLst>
            </p:nvPr>
          </p:nvSpPr>
          <p:spPr>
            <a:xfrm>
              <a:off x="1034884" y="629878"/>
              <a:ext cx="1511539"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400" b="1" dirty="0">
                  <a:solidFill>
                    <a:schemeClr val="bg1"/>
                  </a:solidFill>
                  <a:latin typeface="黑体" panose="02010609060101010101" pitchFamily="49" charset="-122"/>
                  <a:ea typeface="黑体" panose="02010609060101010101" pitchFamily="49" charset="-122"/>
                  <a:sym typeface="宋体" panose="02010600030101010101" pitchFamily="2" charset="-122"/>
                </a:rPr>
                <a:t>命题</a:t>
              </a:r>
              <a:r>
                <a:rPr lang="zh-CN" altLang="en-US" sz="24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点 </a:t>
              </a:r>
              <a:r>
                <a:rPr lang="en-US" altLang="zh-CN" sz="2400" b="1" dirty="0" smtClean="0">
                  <a:solidFill>
                    <a:schemeClr val="bg1"/>
                  </a:solidFill>
                  <a:latin typeface="Times New Roman" pitchFamily="18" charset="0"/>
                  <a:ea typeface="黑体" panose="02010609060101010101" pitchFamily="49" charset="-122"/>
                  <a:cs typeface="Times New Roman" pitchFamily="18" charset="0"/>
                  <a:sym typeface="宋体" panose="02010600030101010101" pitchFamily="2" charset="-122"/>
                </a:rPr>
                <a:t>2</a:t>
              </a:r>
              <a:endParaRPr lang="zh-CN" altLang="en-US" sz="2400" b="1" strike="noStrike" noProof="1">
                <a:solidFill>
                  <a:schemeClr val="bg1"/>
                </a:solidFill>
                <a:latin typeface="Times New Roman" pitchFamily="18" charset="0"/>
                <a:cs typeface="Times New Roman" pitchFamily="18" charset="0"/>
              </a:endParaRPr>
            </a:p>
          </p:txBody>
        </p:sp>
        <p:sp>
          <p:nvSpPr>
            <p:cNvPr id="32" name="圆角矩形 31"/>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solidFill>
                  <a:prstClr val="white"/>
                </a:solidFill>
              </a:endParaRPr>
            </a:p>
          </p:txBody>
        </p:sp>
      </p:grpSp>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54" name="文本框 99"/>
          <p:cNvSpPr txBox="1">
            <a:spLocks noChangeArrowheads="1"/>
          </p:cNvSpPr>
          <p:nvPr/>
        </p:nvSpPr>
        <p:spPr bwMode="auto">
          <a:xfrm>
            <a:off x="719999" y="2748989"/>
            <a:ext cx="9698813" cy="6463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50000"/>
              </a:lnSpc>
            </a:pPr>
            <a:r>
              <a:rPr lang="en-US" altLang="zh-CN" sz="2400" b="1" dirty="0">
                <a:latin typeface="宋体" pitchFamily="2" charset="-122"/>
                <a:ea typeface="宋体" pitchFamily="2" charset="-122"/>
              </a:rPr>
              <a:t>6.(2021</a:t>
            </a:r>
            <a:r>
              <a:rPr lang="zh-CN" altLang="zh-CN" sz="2400" b="1" dirty="0">
                <a:latin typeface="宋体" pitchFamily="2" charset="-122"/>
                <a:ea typeface="宋体" pitchFamily="2" charset="-122"/>
              </a:rPr>
              <a:t>·</a:t>
            </a:r>
            <a:r>
              <a:rPr lang="zh-CN" altLang="zh-CN" sz="2400" b="1" dirty="0" smtClean="0">
                <a:latin typeface="宋体" pitchFamily="2" charset="-122"/>
                <a:ea typeface="宋体" pitchFamily="2" charset="-122"/>
              </a:rPr>
              <a:t>河北</a:t>
            </a:r>
            <a:r>
              <a:rPr lang="zh-CN" altLang="en-US"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2</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如图所示实验操作正确的</a:t>
            </a:r>
            <a:r>
              <a:rPr lang="zh-CN" altLang="zh-CN" sz="2400" b="1" dirty="0" smtClean="0">
                <a:latin typeface="宋体" pitchFamily="2" charset="-122"/>
                <a:ea typeface="宋体" pitchFamily="2" charset="-122"/>
              </a:rPr>
              <a:t>是</a:t>
            </a:r>
            <a:r>
              <a:rPr lang="en-US" altLang="zh-CN" sz="2400" b="1" dirty="0" smtClean="0">
                <a:latin typeface="宋体" pitchFamily="2" charset="-122"/>
                <a:ea typeface="宋体" pitchFamily="2" charset="-122"/>
              </a:rPr>
              <a:t>(</a:t>
            </a:r>
            <a:r>
              <a:rPr lang="zh-CN" altLang="zh-CN" sz="2400" b="1" dirty="0">
                <a:latin typeface="宋体" pitchFamily="2" charset="-122"/>
                <a:ea typeface="宋体" pitchFamily="2" charset="-122"/>
              </a:rPr>
              <a:t>　　</a:t>
            </a:r>
            <a:r>
              <a:rPr lang="en-US" altLang="zh-CN" sz="2400" b="1" dirty="0">
                <a:latin typeface="宋体" pitchFamily="2" charset="-122"/>
                <a:ea typeface="宋体" pitchFamily="2" charset="-122"/>
              </a:rPr>
              <a:t>)</a:t>
            </a:r>
            <a:endParaRPr lang="zh-CN" altLang="zh-CN" sz="2400" b="1" dirty="0">
              <a:latin typeface="宋体" pitchFamily="2" charset="-122"/>
              <a:ea typeface="宋体" pitchFamily="2" charset="-122"/>
            </a:endParaRPr>
          </a:p>
        </p:txBody>
      </p:sp>
      <p:grpSp>
        <p:nvGrpSpPr>
          <p:cNvPr id="6" name="组合 5"/>
          <p:cNvGrpSpPr/>
          <p:nvPr/>
        </p:nvGrpSpPr>
        <p:grpSpPr>
          <a:xfrm>
            <a:off x="8071557" y="824822"/>
            <a:ext cx="1746910" cy="457900"/>
            <a:chOff x="8480182" y="1575737"/>
            <a:chExt cx="1678579" cy="520692"/>
          </a:xfrm>
        </p:grpSpPr>
        <p:sp>
          <p:nvSpPr>
            <p:cNvPr id="5" name="圆角矩形 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6"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8" name="矩形 7"/>
          <p:cNvSpPr/>
          <p:nvPr/>
        </p:nvSpPr>
        <p:spPr>
          <a:xfrm>
            <a:off x="7415006" y="2863093"/>
            <a:ext cx="611624" cy="461665"/>
          </a:xfrm>
          <a:prstGeom prst="rect">
            <a:avLst/>
          </a:prstGeom>
        </p:spPr>
        <p:txBody>
          <a:bodyPr wrap="square">
            <a:spAutoFit/>
          </a:bodyPr>
          <a:lstStyle/>
          <a:p>
            <a:r>
              <a:rPr lang="en-US" altLang="zh-CN" sz="2400" b="1" dirty="0" smtClean="0">
                <a:solidFill>
                  <a:srgbClr val="FF0000"/>
                </a:solidFill>
                <a:latin typeface="Times New Roman" pitchFamily="18" charset="0"/>
                <a:cs typeface="Times New Roman" pitchFamily="18" charset="0"/>
              </a:rPr>
              <a:t>B</a:t>
            </a:r>
            <a:endParaRPr lang="zh-CN" altLang="en-US" sz="2400" b="1" dirty="0">
              <a:solidFill>
                <a:srgbClr val="FF0000"/>
              </a:solidFill>
              <a:latin typeface="Times New Roman" pitchFamily="18" charset="0"/>
              <a:cs typeface="Times New Roman" pitchFamily="18" charset="0"/>
            </a:endParaRPr>
          </a:p>
        </p:txBody>
      </p:sp>
      <p:pic>
        <p:nvPicPr>
          <p:cNvPr id="12" name="XD+157.eps" descr="id:2147507347;FounderCES"/>
          <p:cNvPicPr/>
          <p:nvPr/>
        </p:nvPicPr>
        <p:blipFill rotWithShape="1">
          <a:blip r:embed="rId7"/>
          <a:srcRect b="48420"/>
          <a:stretch/>
        </p:blipFill>
        <p:spPr>
          <a:xfrm>
            <a:off x="1219200" y="3516165"/>
            <a:ext cx="3421620" cy="1582373"/>
          </a:xfrm>
          <a:prstGeom prst="rect">
            <a:avLst/>
          </a:prstGeom>
        </p:spPr>
      </p:pic>
      <p:pic>
        <p:nvPicPr>
          <p:cNvPr id="13" name="XD+157.eps" descr="id:2147507347;FounderCES"/>
          <p:cNvPicPr/>
          <p:nvPr/>
        </p:nvPicPr>
        <p:blipFill rotWithShape="1">
          <a:blip r:embed="rId7"/>
          <a:srcRect t="50000"/>
          <a:stretch/>
        </p:blipFill>
        <p:spPr>
          <a:xfrm>
            <a:off x="5442863" y="3668565"/>
            <a:ext cx="3207916" cy="1429973"/>
          </a:xfrm>
          <a:prstGeom prst="rect">
            <a:avLst/>
          </a:prstGeom>
        </p:spPr>
      </p:pic>
    </p:spTree>
    <p:extLst>
      <p:ext uri="{BB962C8B-B14F-4D97-AF65-F5344CB8AC3E}">
        <p14:creationId xmlns:p14="http://schemas.microsoft.com/office/powerpoint/2010/main" xmlns="" val="15056923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randombar(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54" name="文本框 99"/>
          <p:cNvSpPr txBox="1">
            <a:spLocks noChangeArrowheads="1"/>
          </p:cNvSpPr>
          <p:nvPr/>
        </p:nvSpPr>
        <p:spPr bwMode="auto">
          <a:xfrm>
            <a:off x="986382" y="2013234"/>
            <a:ext cx="8084944" cy="6463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50000"/>
              </a:lnSpc>
            </a:pPr>
            <a:r>
              <a:rPr lang="en-US" altLang="zh-CN" sz="2400" b="1" dirty="0">
                <a:latin typeface="宋体" pitchFamily="2" charset="-122"/>
                <a:ea typeface="宋体" pitchFamily="2" charset="-122"/>
              </a:rPr>
              <a:t>7.(2018</a:t>
            </a:r>
            <a:r>
              <a:rPr lang="zh-CN" altLang="zh-CN" sz="2400" b="1" dirty="0">
                <a:latin typeface="宋体" pitchFamily="2" charset="-122"/>
                <a:ea typeface="宋体" pitchFamily="2" charset="-122"/>
              </a:rPr>
              <a:t>·</a:t>
            </a:r>
            <a:r>
              <a:rPr lang="zh-CN" altLang="zh-CN" sz="2400" b="1" dirty="0" smtClean="0">
                <a:latin typeface="宋体" pitchFamily="2" charset="-122"/>
                <a:ea typeface="宋体" pitchFamily="2" charset="-122"/>
              </a:rPr>
              <a:t>河北</a:t>
            </a:r>
            <a:r>
              <a:rPr lang="zh-CN" altLang="en-US"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2</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如图所示实验操作正确的</a:t>
            </a:r>
            <a:r>
              <a:rPr lang="zh-CN" altLang="zh-CN" sz="2400" b="1" dirty="0" smtClean="0">
                <a:latin typeface="宋体" pitchFamily="2" charset="-122"/>
                <a:ea typeface="宋体" pitchFamily="2" charset="-122"/>
              </a:rPr>
              <a:t>是</a:t>
            </a:r>
            <a:r>
              <a:rPr lang="en-US" altLang="zh-CN" sz="2400" b="1" dirty="0" smtClean="0">
                <a:latin typeface="宋体" pitchFamily="2" charset="-122"/>
                <a:ea typeface="宋体" pitchFamily="2" charset="-122"/>
              </a:rPr>
              <a:t>(</a:t>
            </a:r>
            <a:r>
              <a:rPr lang="zh-CN" altLang="zh-CN" sz="2400" b="1" dirty="0">
                <a:latin typeface="宋体" pitchFamily="2" charset="-122"/>
                <a:ea typeface="宋体" pitchFamily="2" charset="-122"/>
              </a:rPr>
              <a:t>　　</a:t>
            </a:r>
            <a:r>
              <a:rPr lang="en-US" altLang="zh-CN" sz="2400" b="1" dirty="0">
                <a:latin typeface="宋体" pitchFamily="2" charset="-122"/>
                <a:ea typeface="宋体" pitchFamily="2" charset="-122"/>
              </a:rPr>
              <a:t>)</a:t>
            </a:r>
            <a:endParaRPr lang="zh-CN" altLang="zh-CN" sz="2400" b="1" dirty="0">
              <a:latin typeface="宋体" pitchFamily="2" charset="-122"/>
              <a:ea typeface="宋体" pitchFamily="2" charset="-122"/>
            </a:endParaRPr>
          </a:p>
        </p:txBody>
      </p:sp>
      <p:grpSp>
        <p:nvGrpSpPr>
          <p:cNvPr id="6" name="组合 5"/>
          <p:cNvGrpSpPr/>
          <p:nvPr/>
        </p:nvGrpSpPr>
        <p:grpSpPr>
          <a:xfrm>
            <a:off x="8071557" y="824822"/>
            <a:ext cx="1746910" cy="457900"/>
            <a:chOff x="8480182" y="1575737"/>
            <a:chExt cx="1678579" cy="520692"/>
          </a:xfrm>
        </p:grpSpPr>
        <p:sp>
          <p:nvSpPr>
            <p:cNvPr id="5" name="圆角矩形 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7" name="矩形 16"/>
          <p:cNvSpPr/>
          <p:nvPr/>
        </p:nvSpPr>
        <p:spPr>
          <a:xfrm>
            <a:off x="7685347" y="2105566"/>
            <a:ext cx="696655" cy="461665"/>
          </a:xfrm>
          <a:prstGeom prst="rect">
            <a:avLst/>
          </a:prstGeom>
        </p:spPr>
        <p:txBody>
          <a:bodyPr wrap="square">
            <a:spAutoFit/>
          </a:bodyPr>
          <a:lstStyle/>
          <a:p>
            <a:r>
              <a:rPr lang="en-US" altLang="zh-CN" sz="2400" b="1" dirty="0" smtClean="0">
                <a:solidFill>
                  <a:srgbClr val="FF0000"/>
                </a:solidFill>
                <a:latin typeface="宋体" pitchFamily="2" charset="-122"/>
                <a:ea typeface="宋体" pitchFamily="2" charset="-122"/>
              </a:rPr>
              <a:t>D</a:t>
            </a:r>
            <a:endParaRPr lang="zh-CN" altLang="en-US" sz="2400" b="1" dirty="0">
              <a:solidFill>
                <a:srgbClr val="FF0000"/>
              </a:solidFill>
              <a:latin typeface="宋体" pitchFamily="2" charset="-122"/>
              <a:ea typeface="宋体" pitchFamily="2" charset="-122"/>
              <a:cs typeface="Times New Roman" pitchFamily="18" charset="0"/>
            </a:endParaRPr>
          </a:p>
        </p:txBody>
      </p:sp>
      <p:pic>
        <p:nvPicPr>
          <p:cNvPr id="12" name="11803.eps" descr="id:2147507354;FounderCES"/>
          <p:cNvPicPr/>
          <p:nvPr/>
        </p:nvPicPr>
        <p:blipFill rotWithShape="1">
          <a:blip r:embed="rId4"/>
          <a:srcRect t="50000"/>
          <a:stretch/>
        </p:blipFill>
        <p:spPr>
          <a:xfrm>
            <a:off x="5256770" y="2852508"/>
            <a:ext cx="3170104" cy="1469118"/>
          </a:xfrm>
          <a:prstGeom prst="rect">
            <a:avLst/>
          </a:prstGeom>
        </p:spPr>
      </p:pic>
      <p:pic>
        <p:nvPicPr>
          <p:cNvPr id="13" name="11803.eps" descr="id:2147507354;FounderCES"/>
          <p:cNvPicPr/>
          <p:nvPr/>
        </p:nvPicPr>
        <p:blipFill rotWithShape="1">
          <a:blip r:embed="rId4"/>
          <a:srcRect b="50000"/>
          <a:stretch/>
        </p:blipFill>
        <p:spPr>
          <a:xfrm>
            <a:off x="1491334" y="2852508"/>
            <a:ext cx="3014350" cy="1414236"/>
          </a:xfrm>
          <a:prstGeom prst="rect">
            <a:avLst/>
          </a:prstGeom>
        </p:spPr>
      </p:pic>
    </p:spTree>
    <p:extLst>
      <p:ext uri="{BB962C8B-B14F-4D97-AF65-F5344CB8AC3E}">
        <p14:creationId xmlns:p14="http://schemas.microsoft.com/office/powerpoint/2010/main" xmlns="" val="31976694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randombar(horizontal)">
                                      <p:cBhvr>
                                        <p:cTn id="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tags/tag1.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0.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1.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2.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3.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4.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5.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2.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3.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4.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5.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6.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7.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8.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9.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2_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1_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5.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6.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7.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3454</TotalTime>
  <Words>3394</Words>
  <Application>Microsoft Office PowerPoint</Application>
  <PresentationFormat>自定义</PresentationFormat>
  <Paragraphs>755</Paragraphs>
  <Slides>76</Slides>
  <Notes>33</Notes>
  <HiddenSlides>0</HiddenSlides>
  <MMClips>0</MMClips>
  <ScaleCrop>false</ScaleCrop>
  <HeadingPairs>
    <vt:vector size="4" baseType="variant">
      <vt:variant>
        <vt:lpstr>主题</vt:lpstr>
      </vt:variant>
      <vt:variant>
        <vt:i4>5</vt:i4>
      </vt:variant>
      <vt:variant>
        <vt:lpstr>幻灯片标题</vt:lpstr>
      </vt:variant>
      <vt:variant>
        <vt:i4>76</vt:i4>
      </vt:variant>
    </vt:vector>
  </HeadingPairs>
  <TitlesOfParts>
    <vt:vector size="81" baseType="lpstr">
      <vt:lpstr>Office 主题​​</vt:lpstr>
      <vt:lpstr>2_自定义设计方案</vt:lpstr>
      <vt:lpstr>1_自定义设计方案</vt:lpstr>
      <vt:lpstr>自定义设计方案</vt:lpstr>
      <vt:lpstr>1_Office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lpstr>幻灯片 57</vt:lpstr>
      <vt:lpstr>幻灯片 58</vt:lpstr>
      <vt:lpstr>幻灯片 59</vt:lpstr>
      <vt:lpstr>幻灯片 60</vt:lpstr>
      <vt:lpstr>幻灯片 61</vt:lpstr>
      <vt:lpstr>幻灯片 62</vt:lpstr>
      <vt:lpstr>幻灯片 63</vt:lpstr>
      <vt:lpstr>幻灯片 64</vt:lpstr>
      <vt:lpstr>幻灯片 65</vt:lpstr>
      <vt:lpstr>幻灯片 66</vt:lpstr>
      <vt:lpstr>幻灯片 67</vt:lpstr>
      <vt:lpstr>幻灯片 68</vt:lpstr>
      <vt:lpstr>幻灯片 69</vt:lpstr>
      <vt:lpstr>幻灯片 70</vt:lpstr>
      <vt:lpstr>幻灯片 71</vt:lpstr>
      <vt:lpstr>幻灯片 72</vt:lpstr>
      <vt:lpstr>幻灯片 73</vt:lpstr>
      <vt:lpstr>幻灯片 74</vt:lpstr>
      <vt:lpstr>幻灯片 75</vt:lpstr>
      <vt:lpstr>幻灯片 76</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lrsff</dc:creator>
  <cp:lastModifiedBy>dell</cp:lastModifiedBy>
  <cp:revision>411</cp:revision>
  <dcterms:created xsi:type="dcterms:W3CDTF">2020-07-19T08:35:37Z</dcterms:created>
  <dcterms:modified xsi:type="dcterms:W3CDTF">2022-02-25T15:03:08Z</dcterms:modified>
</cp:coreProperties>
</file>