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45"/>
  </p:notesMasterIdLst>
  <p:handoutMasterIdLst>
    <p:handoutMasterId r:id="rId46"/>
  </p:handoutMasterIdLst>
  <p:sldIdLst>
    <p:sldId id="277" r:id="rId6"/>
    <p:sldId id="275" r:id="rId7"/>
    <p:sldId id="261" r:id="rId8"/>
    <p:sldId id="280" r:id="rId9"/>
    <p:sldId id="281" r:id="rId10"/>
    <p:sldId id="282" r:id="rId11"/>
    <p:sldId id="322" r:id="rId12"/>
    <p:sldId id="293" r:id="rId13"/>
    <p:sldId id="331" r:id="rId14"/>
    <p:sldId id="393" r:id="rId15"/>
    <p:sldId id="394" r:id="rId16"/>
    <p:sldId id="395" r:id="rId17"/>
    <p:sldId id="294" r:id="rId18"/>
    <p:sldId id="295" r:id="rId19"/>
    <p:sldId id="396" r:id="rId20"/>
    <p:sldId id="397" r:id="rId21"/>
    <p:sldId id="332" r:id="rId22"/>
    <p:sldId id="398" r:id="rId23"/>
    <p:sldId id="399" r:id="rId24"/>
    <p:sldId id="341" r:id="rId25"/>
    <p:sldId id="344" r:id="rId26"/>
    <p:sldId id="400" r:id="rId27"/>
    <p:sldId id="401" r:id="rId28"/>
    <p:sldId id="402" r:id="rId29"/>
    <p:sldId id="279" r:id="rId30"/>
    <p:sldId id="273" r:id="rId31"/>
    <p:sldId id="298" r:id="rId32"/>
    <p:sldId id="352" r:id="rId33"/>
    <p:sldId id="353" r:id="rId34"/>
    <p:sldId id="354" r:id="rId35"/>
    <p:sldId id="355" r:id="rId36"/>
    <p:sldId id="356" r:id="rId37"/>
    <p:sldId id="360" r:id="rId38"/>
    <p:sldId id="361" r:id="rId39"/>
    <p:sldId id="362" r:id="rId40"/>
    <p:sldId id="403" r:id="rId41"/>
    <p:sldId id="404" r:id="rId42"/>
    <p:sldId id="405" r:id="rId43"/>
    <p:sldId id="357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7EB1EE"/>
    <a:srgbClr val="FFDC6D"/>
    <a:srgbClr val="01B0F0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78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513774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054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182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87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144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0240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物质的检验与鉴别、分离与除杂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9634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物质的检验与鉴别、分离与除杂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9581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物质的检验与鉴别、分离与除杂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673" r:id="rId10"/>
    <p:sldLayoutId id="2147483672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5.xml"/><Relationship Id="rId5" Type="http://schemas.openxmlformats.org/officeDocument/2006/relationships/tags" Target="../tags/tag5.xml"/><Relationship Id="rId10" Type="http://schemas.openxmlformats.org/officeDocument/2006/relationships/slide" Target="slide7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slide25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730298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961489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115823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10278710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物质的检验与鉴别、分离与除杂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:a16="http://schemas.microsoft.com/office/drawing/2014/main" xmlns="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678888" y="1425991"/>
            <a:ext cx="91439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续表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5342945"/>
              </p:ext>
            </p:extLst>
          </p:nvPr>
        </p:nvGraphicFramePr>
        <p:xfrm>
          <a:off x="736204" y="2111447"/>
          <a:ext cx="10802653" cy="30048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7910"/>
                <a:gridCol w="5268686"/>
                <a:gridCol w="4376057"/>
              </a:tblGrid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气体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检验方法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实验现象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15457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火焰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颜色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火焰上方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罩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干冷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烧杯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一段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时间后取下迅速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翻转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倒入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石灰水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振荡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色火焰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烧杯内壁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澄清石灰水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012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将湿润的红色石蕊试纸放在试管口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红色石蕊试纸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变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9928" y="2950030"/>
            <a:ext cx="511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蓝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221685" y="2945881"/>
            <a:ext cx="1230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无水雾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14118" y="3407156"/>
            <a:ext cx="1230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变浑浊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83783" y="4463144"/>
            <a:ext cx="511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蓝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05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74912" y="979665"/>
            <a:ext cx="2797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常见离子的检验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4026023"/>
              </p:ext>
            </p:extLst>
          </p:nvPr>
        </p:nvGraphicFramePr>
        <p:xfrm>
          <a:off x="736204" y="1599806"/>
          <a:ext cx="10802653" cy="49425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796"/>
                <a:gridCol w="783771"/>
                <a:gridCol w="5812972"/>
                <a:gridCol w="3799114"/>
              </a:tblGrid>
              <a:tr h="44669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离子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检验方法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现象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411843">
                <a:tc rowSpan="1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阳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离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子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+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（酸）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取适量待测液滴加紫色石蕊溶液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溶液变红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73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试纸测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＜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7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64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取适量待测液加入适量锌粒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有气泡冒出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55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取适量待测液加入适量氧化铁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固体逐渐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减少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变为黄色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28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取适量待测液加入适量氢氧化铜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固体逐渐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减少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变为蓝色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取适量待测液加入适量碳酸钠溶液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有气泡冒出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29998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NH4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+</a:t>
                      </a:r>
                      <a:endParaRPr lang="zh-CN" sz="2000" b="1" baseline="300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取样品于研钵中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加适量熟石灰研磨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闻到刺激性氨味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85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取样品于试管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溶解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适量氢氧化钠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微热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试管口放一张湿润的红色石蕊试纸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试纸变蓝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+</a:t>
                      </a:r>
                      <a:endParaRPr lang="zh-CN" sz="2000" b="1" baseline="300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观察颜色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溶液呈蓝色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686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2+</a:t>
                      </a:r>
                      <a:endParaRPr lang="zh-CN" sz="2000" b="1" baseline="300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观察颜色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溶液呈浅绿色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48345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3+</a:t>
                      </a:r>
                      <a:endParaRPr lang="zh-CN" altLang="zh-CN" sz="2000" b="1" baseline="300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观察颜色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溶液呈黄色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856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787742" y="1306245"/>
            <a:ext cx="968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续表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7696463"/>
              </p:ext>
            </p:extLst>
          </p:nvPr>
        </p:nvGraphicFramePr>
        <p:xfrm>
          <a:off x="736204" y="2004045"/>
          <a:ext cx="10802653" cy="4082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996"/>
                <a:gridCol w="859971"/>
                <a:gridCol w="5050972"/>
                <a:gridCol w="4408714"/>
              </a:tblGrid>
              <a:tr h="44669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离子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检验方法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现象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9603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阴离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子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OH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-</a:t>
                      </a:r>
                      <a:endParaRPr lang="zh-CN" altLang="zh-CN" sz="2000" b="1" baseline="300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（碱）</a:t>
                      </a:r>
                      <a:endParaRPr lang="zh-CN" sz="2000" b="1" baseline="300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取适量待测液滴加紫色石蕊溶液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溶液变蓝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878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取适量待测液滴加无色酚酞溶液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溶液变红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769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</a:t>
                      </a:r>
                      <a:r>
                        <a:rPr lang="en-US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r>
                        <a:rPr lang="zh-CN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试纸测</a:t>
                      </a:r>
                      <a:r>
                        <a:rPr lang="en-US" sz="2000" b="1" u="none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endParaRPr lang="zh-CN" sz="2000" b="1" u="none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pH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＞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7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89857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baseline="3000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none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取适量待测液加入适量可溶性铜盐或铁盐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有蓝色或红褐色沉淀产生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371600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altLang="zh-CN" sz="20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en-US" altLang="zh-CN" sz="2000" b="1" baseline="30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2-</a:t>
                      </a:r>
                      <a:endParaRPr lang="zh-CN" altLang="zh-CN" sz="2000" b="1" baseline="3000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取适量待测液加入足量稀盐酸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将产生的气体通入澄清的石灰水中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澄清石灰水变浑浊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07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746247" y="1877716"/>
            <a:ext cx="1064021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对比两种物质的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性质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寻找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差异性。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一般原则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方法选择应先简后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首先分析能否根据色、态、味、溶解性等物理性质上的明显差异来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区分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然后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再考虑化学性质中有特征现象的反应来区分。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物理方法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颜色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、二闻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、三溶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溶解性或溶解时的吸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放热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物质或离子的特殊化学性质进行鉴别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89791" y="1408850"/>
            <a:ext cx="4484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物质的鉴别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42257" y="1349826"/>
            <a:ext cx="108966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常见物质的鉴别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8232245"/>
              </p:ext>
            </p:extLst>
          </p:nvPr>
        </p:nvGraphicFramePr>
        <p:xfrm>
          <a:off x="649116" y="2047589"/>
          <a:ext cx="10955054" cy="43423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0797"/>
                <a:gridCol w="3614057"/>
                <a:gridCol w="5410200"/>
              </a:tblGrid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物质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鉴别方法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现象及结论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7605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硬水和软水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分别取待测液于试管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滴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加等量肥皂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振荡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泡沫较多的是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软水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泡沫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少、出现浮渣的是硬水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055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天然纤维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合成纤维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闻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气味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燃烧后易结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球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且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灰烬不易碎的是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合成纤维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烧焦羽毛气味的是蚕丝或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羊毛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烧纸气味的是棉纤维或麻纤维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硝酸铵固体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氢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氧化钠固体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加水溶解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溶于水后使溶液温度升高的是氢氧化钠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溶液温度降低的是硝酸铵固体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6057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黄金和黄铜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铜锌合金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)</a:t>
                      </a:r>
                      <a:endParaRPr lang="zh-CN" altLang="zh-CN" sz="2000" b="1" baseline="0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滴加稀酸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有气泡产生的是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黄铜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现象的是黄金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灼烧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金属表面变黑的是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黄铜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现象的是黄金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386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842176" y="1284507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续表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4600902"/>
              </p:ext>
            </p:extLst>
          </p:nvPr>
        </p:nvGraphicFramePr>
        <p:xfrm>
          <a:off x="649116" y="1906071"/>
          <a:ext cx="10955054" cy="40157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1284"/>
                <a:gridCol w="2525486"/>
                <a:gridCol w="5878284"/>
              </a:tblGrid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物质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鉴别方法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现象及结论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7605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合金和组成合金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纯金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属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相互刻划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有划痕的是纯金属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无划痕的是合金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05548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化肥的鉴别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看颜色或加水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灰白色粉末且难溶于水的是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磷肥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白色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固体且易溶于水的是钾肥或氮肥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60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闻气味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有刺激性氨味的是碳酸氢铵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(NH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42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与碱混合研磨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有刺激性氨味的气体产生的是铵态氮肥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铵盐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926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热固性与热塑性塑料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受热能熔化的是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热塑性塑料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不能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熔化的是热固性塑料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17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711543" y="1284507"/>
            <a:ext cx="1349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续表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8404258"/>
              </p:ext>
            </p:extLst>
          </p:nvPr>
        </p:nvGraphicFramePr>
        <p:xfrm>
          <a:off x="649116" y="1906071"/>
          <a:ext cx="10955054" cy="2762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3341"/>
                <a:gridCol w="3483429"/>
                <a:gridCol w="5878284"/>
              </a:tblGrid>
              <a:tr h="5105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物质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鉴别方法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现象及结论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553719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CO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与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CO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2</a:t>
                      </a:r>
                      <a:endParaRPr lang="zh-CN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的鉴别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通入澄清石灰水中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澄清石灰水变浑浊的为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60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通入紫色石蕊溶液中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溶液变红的为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87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通过灼热的氧化铜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粉末变为红色的为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3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能燃烧的为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050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1140" y="1201469"/>
            <a:ext cx="9832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物质的分离与提纯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140" y="1806555"/>
            <a:ext cx="11101889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过滤法</a:t>
            </a:r>
          </a:p>
          <a:p>
            <a:pPr>
              <a:lnSpc>
                <a:spcPts val="3800"/>
              </a:lnSpc>
            </a:pP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适用于固体和液体的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分离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或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可溶性固体与不溶性固体组成的混合物。如粗盐中难溶性杂质的分离。</a:t>
            </a:r>
          </a:p>
          <a:p>
            <a:pPr>
              <a:lnSpc>
                <a:spcPts val="3800"/>
              </a:lnSpc>
            </a:pP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结晶法</a:t>
            </a:r>
          </a:p>
          <a:p>
            <a:pPr>
              <a:lnSpc>
                <a:spcPts val="3800"/>
              </a:lnSpc>
            </a:pP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2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蒸发结晶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适用于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分离溶解度受温度影响不大的物质。如提纯含有少量</a:t>
            </a: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KNO</a:t>
            </a:r>
            <a:r>
              <a:rPr lang="en-US" altLang="zh-CN" sz="22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200" b="1" dirty="0" err="1">
                <a:latin typeface="宋体" pitchFamily="2" charset="-122"/>
                <a:ea typeface="宋体" pitchFamily="2" charset="-122"/>
              </a:rPr>
              <a:t>NaCl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固体。</a:t>
            </a:r>
          </a:p>
          <a:p>
            <a:pPr>
              <a:lnSpc>
                <a:spcPts val="3800"/>
              </a:lnSpc>
            </a:pP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2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降温结晶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适用于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分离溶解度受温度影响不同的物质。如提纯含有少量</a:t>
            </a:r>
            <a:r>
              <a:rPr lang="en-US" altLang="zh-CN" sz="2200" b="1" dirty="0" err="1">
                <a:latin typeface="宋体" pitchFamily="2" charset="-122"/>
                <a:ea typeface="宋体" pitchFamily="2" charset="-122"/>
              </a:rPr>
              <a:t>NaCl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KNO</a:t>
            </a:r>
            <a:r>
              <a:rPr lang="en-US" altLang="zh-CN" sz="22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固体。</a:t>
            </a:r>
          </a:p>
          <a:p>
            <a:pPr>
              <a:lnSpc>
                <a:spcPts val="3800"/>
              </a:lnSpc>
            </a:pP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其他方法</a:t>
            </a:r>
          </a:p>
          <a:p>
            <a:pPr>
              <a:lnSpc>
                <a:spcPts val="3800"/>
              </a:lnSpc>
            </a:pP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根据沸点不同分离液氮和液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氧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磁铁分离铁粉和碳粉等。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7798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1140" y="1168811"/>
            <a:ext cx="9832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物质的除杂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910" y="1686809"/>
            <a:ext cx="11101889" cy="499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除杂原则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不增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除去杂质的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同时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引入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增加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新杂质。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减少被提纯物质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主成分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的质量。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易分离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杂后生成的产物的状态与被提纯物质的状态要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分离。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除杂方法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沉淀法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加入一种试剂与杂质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生成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沉淀经过滤除去。如用碳酸钠除去氯化钠中少量的氯化钙。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气化法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加入一种试剂与杂质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生成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气体而除去。如用稀盐酸除去</a:t>
            </a:r>
            <a:r>
              <a:rPr lang="en-US" altLang="zh-CN" sz="2400" b="1" dirty="0" err="1">
                <a:latin typeface="宋体" pitchFamily="2" charset="-122"/>
                <a:ea typeface="宋体" pitchFamily="2" charset="-122"/>
              </a:rPr>
              <a:t>NaCl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溶液中混有的少量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4455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45822" y="1621493"/>
            <a:ext cx="11101889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转化法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通过化学反应把杂质转化为被提纯的物质。如用灼热的氧化铜除去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中少量的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加热法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通过加热的方法使杂质转化为气体或使杂质分解变成气体而除去。如加热除去碳酸钠中少量的碳酸氢钠。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吸收法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把混合气体通入一种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溶液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杂质被吸收。如用氢氧化钠溶液除去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中混有的少量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酸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碱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利用酸碱中和的原理。如用盐酸除去氯化钙溶液中的氢氧化钙。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186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2">
            <a:hlinkClick r:id="rId2" action="ppaction://hlinksldjump"/>
          </p:cNvPr>
          <p:cNvSpPr txBox="1"/>
          <p:nvPr/>
        </p:nvSpPr>
        <p:spPr>
          <a:xfrm>
            <a:off x="4522231" y="3419480"/>
            <a:ext cx="720168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物质的检验与鉴别、分离与除杂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928254" y="353871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TextBox 10"/>
              <p:cNvSpPr txBox="1"/>
              <p:nvPr/>
            </p:nvSpPr>
            <p:spPr>
              <a:xfrm>
                <a:off x="915943" y="2133144"/>
                <a:ext cx="10405200" cy="1754326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温馨提示</a:t>
                </a:r>
                <a:r>
                  <a:rPr lang="en-US" altLang="zh-CN" sz="2400" b="1" dirty="0" smtClean="0"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用点燃的方法不能除去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CO</a:t>
                </a:r>
                <a:r>
                  <a:rPr lang="en-US" altLang="zh-CN" sz="2400" b="1" baseline="-25000" dirty="0"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中少量的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CO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。原因是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CO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含量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很少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不能点燃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其次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通入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过多</a:t>
                </a:r>
                <a:r>
                  <a:rPr lang="zh-CN" altLang="en-US" sz="2400" b="1" dirty="0" smtClean="0">
                    <a:latin typeface="宋体" pitchFamily="2" charset="-122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会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引入新杂质</a:t>
                </a:r>
                <a:r>
                  <a:rPr lang="en-US" altLang="zh-CN" sz="2400" b="1" dirty="0" smtClean="0">
                    <a:latin typeface="宋体" pitchFamily="2" charset="-122"/>
                    <a:ea typeface="宋体" pitchFamily="2" charset="-122"/>
                  </a:rPr>
                  <a:t>O</a:t>
                </a:r>
                <a:r>
                  <a:rPr lang="en-US" altLang="zh-CN" sz="2400" b="1" baseline="-25000" dirty="0" smtClean="0">
                    <a:latin typeface="宋体" pitchFamily="2" charset="-122"/>
                    <a:ea typeface="宋体" pitchFamily="2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zh-CN" altLang="en-US" sz="2400" b="1" baseline="-25000" dirty="0">
                        <a:latin typeface="Cambria Math"/>
                        <a:ea typeface="宋体" pitchFamily="2" charset="-122"/>
                      </a:rPr>
                      <m:t>。</m:t>
                    </m:r>
                  </m:oMath>
                </a14:m>
                <a:endParaRPr lang="zh-CN" altLang="zh-CN" sz="2400" b="1" dirty="0"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943" y="2133144"/>
                <a:ext cx="10405200" cy="1754326"/>
              </a:xfrm>
              <a:prstGeom prst="rect">
                <a:avLst/>
              </a:prstGeom>
              <a:blipFill rotWithShape="1">
                <a:blip r:embed="rId3"/>
                <a:stretch>
                  <a:fillRect l="-879" r="-937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5369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6170592"/>
              </p:ext>
            </p:extLst>
          </p:nvPr>
        </p:nvGraphicFramePr>
        <p:xfrm>
          <a:off x="782322" y="2921821"/>
          <a:ext cx="10600267" cy="3271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0478"/>
                <a:gridCol w="2242457"/>
                <a:gridCol w="5787332"/>
              </a:tblGrid>
              <a:tr h="509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除杂方法</a:t>
                      </a: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662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通过灼热的氧化铜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先通过氢氧化钠溶液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再通过浓硫酸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先通过氢氧化钠溶液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再通过浓硫酸或碱石灰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水蒸气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通过浓硫酸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先通过饱和碳酸氢钠溶液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再通过浓硫酸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0000" y="1716778"/>
            <a:ext cx="3307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常见物质的除杂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）常见气体的除杂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310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8277675"/>
              </p:ext>
            </p:extLst>
          </p:nvPr>
        </p:nvGraphicFramePr>
        <p:xfrm>
          <a:off x="782322" y="2004896"/>
          <a:ext cx="10723878" cy="43091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6964"/>
                <a:gridCol w="2286000"/>
                <a:gridCol w="6770914"/>
              </a:tblGrid>
              <a:tr h="509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除杂方法</a:t>
                      </a: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4681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在空气或氧气中灼烧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9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碳粉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在氧气中加热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Fe/CuO/Zn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加入足量的稀硫酸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过滤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洗涤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干燥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89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铁粉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铜粉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用磁铁吸引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7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铁粉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镁粉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加适量硫酸亚铁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洗涤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干燥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磁铁吸引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7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高温煅烧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MnO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加水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溶解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蒸发结晶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8482" y="1350854"/>
            <a:ext cx="3307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）常见固体的除杂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050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4140099"/>
              </p:ext>
            </p:extLst>
          </p:nvPr>
        </p:nvGraphicFramePr>
        <p:xfrm>
          <a:off x="782322" y="1787176"/>
          <a:ext cx="10723878" cy="46898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6964"/>
                <a:gridCol w="2286000"/>
                <a:gridCol w="6770914"/>
              </a:tblGrid>
              <a:tr h="509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除杂方法</a:t>
                      </a: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116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/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加入适量的稀盐酸</a:t>
                      </a:r>
                    </a:p>
                  </a:txBody>
                  <a:tcPr marL="66675" marR="6667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6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加入适量的氯化钡溶液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8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CaCl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加入适量的碳酸钠溶液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加入适量的氢氧化钙溶液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Ca(OH)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加入适量的碳酸钠溶液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加入适量的稀硫酸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加入适量的硝酸钡溶液或硝酸钙溶液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CaCl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加入足量的碳酸钙粉末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8482" y="1154906"/>
            <a:ext cx="3307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）常见液体的除杂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295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1435069"/>
              </p:ext>
            </p:extLst>
          </p:nvPr>
        </p:nvGraphicFramePr>
        <p:xfrm>
          <a:off x="782322" y="2102870"/>
          <a:ext cx="10723878" cy="3154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6964"/>
                <a:gridCol w="2286000"/>
                <a:gridCol w="6770914"/>
              </a:tblGrid>
              <a:tr h="477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除杂方法</a:t>
                      </a: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5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加入适量氯化钡溶液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Cu(NO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AgNO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加入足量的铜粉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加入足量的铁粉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蒸发结晶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降温结晶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或冷却热饱和溶液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13082" y="1427043"/>
            <a:ext cx="880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19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5A88B17-CAB7-7742-9C70-37C1F1ED5887}"/>
              </a:ext>
            </a:extLst>
          </p:cNvPr>
          <p:cNvSpPr/>
          <p:nvPr/>
        </p:nvSpPr>
        <p:spPr>
          <a:xfrm>
            <a:off x="5916285" y="324863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911601" y="3947260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60065" y="3180753"/>
            <a:ext cx="6404646" cy="1139713"/>
            <a:chOff x="3559940" y="2100735"/>
            <a:chExt cx="6404646" cy="1139713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物质的检验与鉴别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277878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物质的除杂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417665"/>
            <a:ext cx="5691686" cy="627895"/>
            <a:chOff x="1034884" y="629878"/>
            <a:chExt cx="569168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4083887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物质的检验与鉴别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3148121"/>
            <a:ext cx="1033988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·北京顺义区二模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下列方法能鉴别空气、氧气和二氧化碳三瓶气体的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闻气味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将集气瓶倒扣在水中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观察颜色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将燃着的木条伸入集气瓶中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22952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360457" y="378044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03029" y="2018239"/>
            <a:ext cx="99697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解答此类题的关键是熟悉各种物质的性质。解题时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要根据物质的性质差异进行分析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可针对每个选项逐一分析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首先分析被检验或被区分的物质的性质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然后对方法的正误作出判断。实验现象要明显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实验方法要简便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主要通过是否有特殊现象来区别。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·唐山迁西县期末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如图是老师放置在实验桌上的三瓶无色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它们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可能是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。下列关于这三种气体的鉴别方法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向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中加入少量酚酞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试液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变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红色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则存放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用带火星的木条放入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若复燃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存放的是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用点燃的木条伸入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火焰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熄灭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存放的是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倒置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判断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中存放的是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2407" y="307169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39742" y="1859390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·唐山遵化市一模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下列检验和区分物质的方法中正确的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用燃着的木条区分二氧化碳和氮气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用酚酞溶液检验液体为酸性还是中性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用熟石灰区分硫酸钾和硫酸铵两种化肥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用碳酸钠溶液区分稀盐酸和稀硫酸</a:t>
            </a:r>
          </a:p>
        </p:txBody>
      </p:sp>
      <p:sp>
        <p:nvSpPr>
          <p:cNvPr id="6" name="矩形 5"/>
          <p:cNvSpPr/>
          <p:nvPr/>
        </p:nvSpPr>
        <p:spPr>
          <a:xfrm>
            <a:off x="10123781" y="198026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828860" y="2621495"/>
            <a:ext cx="7351556" cy="627895"/>
            <a:chOff x="1034884" y="629878"/>
            <a:chExt cx="7351556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9" y="664479"/>
              <a:ext cx="5743761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物质的检验与鉴别、分离与除杂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3324118"/>
            <a:ext cx="111283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下列实验方案不能达到目的的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</a:t>
            </a:r>
            <a:r>
              <a:rPr lang="en-US" altLang="zh-CN" sz="2400" b="1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NaCl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中的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BaCl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 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用点燃的方法鉴别涤纶和羊毛线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用点燃的方法除去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中的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用水鉴别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NH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NaOH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017126" y="3454750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4681" y="1483029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00133" y="1957362"/>
            <a:ext cx="9403715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·承德一模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下列物质不能用来鉴别氢氧化钠溶液和稀盐酸的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　　　 　　　　　　　　　　　　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 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碳酸钠溶液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紫色石蕊试液</a:t>
            </a:r>
          </a:p>
        </p:txBody>
      </p:sp>
      <p:sp>
        <p:nvSpPr>
          <p:cNvPr id="6" name="矩形 5"/>
          <p:cNvSpPr/>
          <p:nvPr/>
        </p:nvSpPr>
        <p:spPr>
          <a:xfrm>
            <a:off x="2001669" y="260657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8" y="1859390"/>
            <a:ext cx="107208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·唐山开平区一模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下列各组物质的鉴别方法与结论不正确的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用相互刻划的方法鉴别黄铜片与铜片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表面上留下痕迹的是黄铜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用加入肥皂水的方法鉴别软水和硬水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产生大量泡沫的是软水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用燃着的木条鉴别氧气和二氧化碳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使木条火焰熄灭的是二氧化碳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用加水溶解的方法鉴别固体氯化钠和氢氧化钠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溶解前后温度不变的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氯化钠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4497" y="197031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96942" y="1846222"/>
            <a:ext cx="94254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·石家庄桥西区模拟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下列鉴别物质的方法中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不能达到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目的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用氯化钡溶液鉴别碳酸钠溶液和硫酸钠溶液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用水鉴别硝酸铵固体和氢氧化钠固体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用燃着的木条鉴别氧气和二氧化碳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用熟石灰鉴别氯化钾和氯化铵</a:t>
            </a:r>
          </a:p>
        </p:txBody>
      </p:sp>
      <p:sp>
        <p:nvSpPr>
          <p:cNvPr id="6" name="矩形 5"/>
          <p:cNvSpPr/>
          <p:nvPr/>
        </p:nvSpPr>
        <p:spPr>
          <a:xfrm>
            <a:off x="2315389" y="249696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1787828"/>
            <a:ext cx="4570457" cy="627895"/>
            <a:chOff x="1034884" y="629878"/>
            <a:chExt cx="4570457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2962658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物质的除杂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2613947"/>
            <a:ext cx="998065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·保定定州市期末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除去一氧化碳中混有的少量的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二氧化碳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采用的方法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把混合气体点燃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把混合气体通过澄清的石灰水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混合气体通过灼热氧化铜粉末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把混合气体由一个容器倾入另一个容器中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3572453" y="327448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506605"/>
            <a:ext cx="107495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确定除杂试剂和实验操作方法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遵循“四原则”和“三必须”。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“四原则”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增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除杂过程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增加新的杂质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不减少原有物质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分离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被提纯物质与杂质容易分离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复原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被提纯物质要容易复原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“三必须”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杂试剂必须适量或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试剂必须除尽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因为过量试剂是带入的新杂质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杂途径必须选最佳。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解答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此类题的基本思路是把杂质变为沉淀、气体或水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确定被提纯物质和杂质→确定被提纯物质和杂质的性质差异→确定除杂原理→确定除杂试剂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方法是将杂质转化为被提纯的物质。</a:t>
            </a: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489266"/>
            <a:ext cx="106140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·石家庄裕华区校级一模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除去下列物质中的少量杂质所选用的试剂及操作方法正确的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0129" y="270946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2082071"/>
              </p:ext>
            </p:extLst>
          </p:nvPr>
        </p:nvGraphicFramePr>
        <p:xfrm>
          <a:off x="850631" y="3374224"/>
          <a:ext cx="10318115" cy="2610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2601"/>
                <a:gridCol w="1970314"/>
                <a:gridCol w="2264229"/>
                <a:gridCol w="5050971"/>
              </a:tblGrid>
              <a:tr h="477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所加试剂和操作方法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5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铁粉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木炭粉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加入足量稀硫酸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过滤、洗涤、干燥</a:t>
                      </a:r>
                    </a:p>
                  </a:txBody>
                  <a:tcPr marL="66675" marR="6667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B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氯化钠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碳酸钠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加入适量稀盐酸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蒸发结晶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氧化铜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铜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加入足量稀硫酸过滤、洗涤、干燥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D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硫酸亚铁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硫酸铜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加水溶解后加入足量金属锌过滤、结晶</a:t>
                      </a: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20000" y="1837618"/>
            <a:ext cx="10568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·河北模拟冲刺型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除去下列物质中的杂质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所选试剂及操作方法均不正确的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0921" y="250262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4393048"/>
              </p:ext>
            </p:extLst>
          </p:nvPr>
        </p:nvGraphicFramePr>
        <p:xfrm>
          <a:off x="850631" y="3167390"/>
          <a:ext cx="10024198" cy="2610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9683"/>
                <a:gridCol w="3407229"/>
                <a:gridCol w="5497286"/>
              </a:tblGrid>
              <a:tr h="477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物质（括号内为杂质）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除去杂质的方法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5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(NaOH)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滴加适量的稀硫酸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B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金粉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铁粉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加入足量稀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硫酸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、洗涤、干燥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CO(CO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通过足量的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干燥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D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(CaCl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通入过量的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6765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5062" y="1924706"/>
            <a:ext cx="9937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·石家庄桥西区模拟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除去下列各物质中少量杂质的方法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9806" y="257868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687459"/>
              </p:ext>
            </p:extLst>
          </p:nvPr>
        </p:nvGraphicFramePr>
        <p:xfrm>
          <a:off x="1128218" y="3178275"/>
          <a:ext cx="9360169" cy="2610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646"/>
                <a:gridCol w="2080180"/>
                <a:gridCol w="2264229"/>
                <a:gridCol w="4180114"/>
              </a:tblGrid>
              <a:tr h="477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除杂方法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5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NaCl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加入适量的氯化钙溶液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B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通过足量灼热的氧化铜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MnO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KCl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溶解、过滤、蒸发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D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通入氧气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568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5947" y="1935592"/>
            <a:ext cx="9762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·石家庄新华区月考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下列除去杂质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少量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错误的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9806" y="257868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66359873"/>
              </p:ext>
            </p:extLst>
          </p:nvPr>
        </p:nvGraphicFramePr>
        <p:xfrm>
          <a:off x="1128218" y="3178275"/>
          <a:ext cx="9060811" cy="2610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5646"/>
                <a:gridCol w="2080180"/>
                <a:gridCol w="2264229"/>
                <a:gridCol w="3880756"/>
              </a:tblGrid>
              <a:tr h="477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选项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杂质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除杂质的方法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01B0F0"/>
                    </a:solidFill>
                  </a:tcPr>
                </a:tc>
              </a:tr>
              <a:tr h="55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A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稀硫酸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铜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B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通入氧气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点燃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5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FeCl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CuCl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加入过量铁粉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过滤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D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</a:t>
                      </a:r>
                      <a:endParaRPr lang="zh-CN" sz="28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在氧气流中加热固体</a:t>
                      </a:r>
                      <a:endParaRPr lang="zh-CN" sz="28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124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0999" y="1883184"/>
            <a:ext cx="100568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·唐山市乐亭县期中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某同学用如图装置除去氧气中混有的少量二氧化碳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中都盛放足量的澄清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石灰水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中澄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清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石灰水的作用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当看到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已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尽。反应的化学方程式为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3869674" y="3061966"/>
            <a:ext cx="431074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检验二氧化碳是否完全被除尽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7" name="XD+193.eps" descr="id:21475083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664357" y="2488840"/>
            <a:ext cx="2242904" cy="16034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13019" y="3616910"/>
            <a:ext cx="330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中澄清石灰水无明显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5084401" y="4146737"/>
                <a:ext cx="5116286" cy="539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</m:t>
                            </m:r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CaCO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401" y="4146737"/>
                <a:ext cx="5116286" cy="539700"/>
              </a:xfrm>
              <a:prstGeom prst="rect">
                <a:avLst/>
              </a:prstGeom>
              <a:blipFill rotWithShape="1">
                <a:blip r:embed="rId4"/>
                <a:stretch>
                  <a:fillRect l="-1788" t="-8989" b="-10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046580" y="2063468"/>
            <a:ext cx="1001324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下列关于科学知识应用的说法正确的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用红外线能验钞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使用杠杆是为了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省力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加入熟石灰研磨可以检验铵态氮肥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用活性炭吸附可以除去水中的不溶性杂质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437151" y="2184443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1893731"/>
            <a:ext cx="1069637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】化学与我们的生产、生活有着密切的联系。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将一小块布料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点燃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观察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到燃烧比较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缓慢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特殊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趁热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可以拉成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该布料是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选填“纯棉”“蚕丝”或“涤纶”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276931" y="3078000"/>
            <a:ext cx="1036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涤纶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93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28333" y="2102593"/>
            <a:ext cx="103398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】化学与生活、生产密切相关。请回答下列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生活中常用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方法来鉴别合成纤维和天然纤维。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 flipH="1">
            <a:off x="2782401" y="2724529"/>
            <a:ext cx="10384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灼烧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96079" y="3466805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9999" y="2288957"/>
            <a:ext cx="2735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物质的检验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74430" y="1519800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9999" y="2811468"/>
            <a:ext cx="10775315" cy="388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</a:t>
            </a:r>
          </a:p>
          <a:p>
            <a:pPr>
              <a:lnSpc>
                <a:spcPts val="37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根据物质具有的不同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特性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这种特性上的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差异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选择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适当的、实际的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物质检验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出来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现象明显。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检验方法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物理方法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根据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物质的特殊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物理性质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颜色、气味、水溶性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通过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观察、分析、判断得出结论。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化学方法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物质的特殊化学性质、反应时产生的特征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现象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所给物质进行检验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27315" y="1415124"/>
            <a:ext cx="6640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常见气体的检验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0914671"/>
              </p:ext>
            </p:extLst>
          </p:nvPr>
        </p:nvGraphicFramePr>
        <p:xfrm>
          <a:off x="736204" y="2111447"/>
          <a:ext cx="10802653" cy="4224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7910"/>
                <a:gridCol w="5660572"/>
                <a:gridCol w="3984171"/>
              </a:tblGrid>
              <a:tr h="44669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气体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检验方法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实验现象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5878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将带火星的木条伸入集气瓶内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u="none" dirty="0" smtClean="0">
                          <a:solidFill>
                            <a:srgbClr val="000000"/>
                          </a:solidFill>
                          <a:effectLst/>
                          <a:uFillTx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_____________</a:t>
                      </a: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926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将气体通入澄清石灰水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中或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向集气瓶中倒入适量澄清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石灰水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振荡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___________________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212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将气体点燃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观察火焰颜色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在火焰上方罩一干冷烧杯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一段时间后取下迅速翻转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倒入澄清石灰水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振荡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观察现象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none" baseline="0" dirty="0" smtClean="0">
                          <a:solidFill>
                            <a:srgbClr val="000000"/>
                          </a:solidFill>
                          <a:effectLst/>
                          <a:uFillTx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 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色火焰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烧杯内壁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石灰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_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1756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将气体点燃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观察火焰颜色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在火焰上方罩一干冷烧杯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一段时间后取下迅速翻转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倒入澄清石灰水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振荡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观察现象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色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火焰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烧杯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内壁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澄清石灰水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　　　　</a:t>
                      </a: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26294" y="2630212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木条复燃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47316" y="3379553"/>
            <a:ext cx="2318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澄清石灰水变浑浊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94916" y="4226366"/>
            <a:ext cx="772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淡蓝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4357" y="4680091"/>
            <a:ext cx="106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有水雾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62757" y="4680140"/>
            <a:ext cx="1212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不变浑浊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40338" y="5350303"/>
            <a:ext cx="549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蓝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35764" y="5350303"/>
            <a:ext cx="1066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无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水雾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05560" y="5825897"/>
            <a:ext cx="1212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变浑浊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3183</TotalTime>
  <Words>2717</Words>
  <Application>Microsoft Office PowerPoint</Application>
  <PresentationFormat>自定义</PresentationFormat>
  <Paragraphs>521</Paragraphs>
  <Slides>39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386</cp:revision>
  <dcterms:created xsi:type="dcterms:W3CDTF">2020-07-19T08:35:37Z</dcterms:created>
  <dcterms:modified xsi:type="dcterms:W3CDTF">2022-02-25T15:04:12Z</dcterms:modified>
</cp:coreProperties>
</file>