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46" r:id="rId2"/>
    <p:sldId id="263" r:id="rId3"/>
    <p:sldId id="275" r:id="rId4"/>
    <p:sldId id="276" r:id="rId5"/>
    <p:sldId id="277" r:id="rId6"/>
    <p:sldId id="278" r:id="rId7"/>
    <p:sldId id="279" r:id="rId8"/>
    <p:sldId id="280" r:id="rId9"/>
    <p:sldId id="321" r:id="rId10"/>
    <p:sldId id="322" r:id="rId11"/>
    <p:sldId id="323" r:id="rId12"/>
    <p:sldId id="324" r:id="rId13"/>
    <p:sldId id="326" r:id="rId14"/>
    <p:sldId id="327" r:id="rId15"/>
    <p:sldId id="328" r:id="rId16"/>
    <p:sldId id="329" r:id="rId17"/>
    <p:sldId id="330" r:id="rId18"/>
    <p:sldId id="331" r:id="rId19"/>
    <p:sldId id="332" r:id="rId20"/>
    <p:sldId id="333" r:id="rId21"/>
    <p:sldId id="334" r:id="rId22"/>
    <p:sldId id="335" r:id="rId23"/>
    <p:sldId id="336" r:id="rId24"/>
    <p:sldId id="337" r:id="rId25"/>
    <p:sldId id="338" r:id="rId26"/>
    <p:sldId id="339" r:id="rId27"/>
    <p:sldId id="271" r:id="rId28"/>
    <p:sldId id="281" r:id="rId29"/>
    <p:sldId id="282" r:id="rId30"/>
    <p:sldId id="283" r:id="rId31"/>
    <p:sldId id="284" r:id="rId32"/>
    <p:sldId id="285" r:id="rId33"/>
    <p:sldId id="286" r:id="rId34"/>
    <p:sldId id="287" r:id="rId35"/>
    <p:sldId id="288" r:id="rId36"/>
    <p:sldId id="340" r:id="rId37"/>
    <p:sldId id="341" r:id="rId38"/>
    <p:sldId id="342" r:id="rId39"/>
    <p:sldId id="343" r:id="rId40"/>
    <p:sldId id="347" r:id="rId41"/>
    <p:sldId id="269" r:id="rId42"/>
    <p:sldId id="289" r:id="rId43"/>
    <p:sldId id="290" r:id="rId44"/>
    <p:sldId id="291" r:id="rId45"/>
    <p:sldId id="264" r:id="rId46"/>
    <p:sldId id="293" r:id="rId47"/>
    <p:sldId id="294" r:id="rId48"/>
    <p:sldId id="266" r:id="rId49"/>
    <p:sldId id="299" r:id="rId50"/>
    <p:sldId id="268" r:id="rId51"/>
    <p:sldId id="303" r:id="rId52"/>
    <p:sldId id="304" r:id="rId53"/>
    <p:sldId id="305" r:id="rId54"/>
    <p:sldId id="270" r:id="rId55"/>
    <p:sldId id="307" r:id="rId56"/>
    <p:sldId id="308" r:id="rId57"/>
    <p:sldId id="272" r:id="rId58"/>
    <p:sldId id="311" r:id="rId59"/>
    <p:sldId id="312" r:id="rId60"/>
    <p:sldId id="349" r:id="rId6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userDrawn="1">
          <p15:clr>
            <a:srgbClr val="A4A3A4"/>
          </p15:clr>
        </p15:guide>
        <p15:guide id="2" pos="483" userDrawn="1">
          <p15:clr>
            <a:srgbClr val="A4A3A4"/>
          </p15:clr>
        </p15:guide>
        <p15:guide id="3" orient="horz" pos="28" userDrawn="1">
          <p15:clr>
            <a:srgbClr val="A4A3A4"/>
          </p15:clr>
        </p15:guide>
        <p15:guide id="4" orient="horz" pos="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66" d="100"/>
          <a:sy n="66" d="100"/>
        </p:scale>
        <p:origin x="-668" y="-76"/>
      </p:cViewPr>
      <p:guideLst>
        <p:guide orient="horz" pos="482"/>
        <p:guide orient="horz" pos="28"/>
        <p:guide orient="horz" pos="391"/>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45.xml"/><Relationship Id="rId7" Type="http://schemas.openxmlformats.org/officeDocument/2006/relationships/slide" Target="../slides/slide57.xml"/><Relationship Id="rId2" Type="http://schemas.openxmlformats.org/officeDocument/2006/relationships/slide" Target="../slides/slide41.xml"/><Relationship Id="rId1" Type="http://schemas.openxmlformats.org/officeDocument/2006/relationships/slideMaster" Target="../slideMasters/slideMaster1.xml"/><Relationship Id="rId6" Type="http://schemas.openxmlformats.org/officeDocument/2006/relationships/slide" Target="../slides/slide54.xml"/><Relationship Id="rId5" Type="http://schemas.openxmlformats.org/officeDocument/2006/relationships/slide" Target="../slides/slide50.xml"/><Relationship Id="rId4" Type="http://schemas.openxmlformats.org/officeDocument/2006/relationships/slide" Target="../slides/slide4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rId3"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189862776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430757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5620498"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6933422"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归类示例三</a:t>
            </a:r>
            <a:endParaRPr lang="zh-CN" altLang="en-US" sz="1400" dirty="0">
              <a:ln>
                <a:solidFill>
                  <a:schemeClr val="bg1"/>
                </a:solidFill>
              </a:ln>
              <a:solidFill>
                <a:schemeClr val="bg1"/>
              </a:solidFill>
            </a:endParaRPr>
          </a:p>
        </p:txBody>
      </p:sp>
      <p:sp>
        <p:nvSpPr>
          <p:cNvPr id="5" name="圆角矩形 4">
            <a:hlinkClick r:id="rId5" action="ppaction://hlinksldjump"/>
          </p:cNvPr>
          <p:cNvSpPr/>
          <p:nvPr userDrawn="1"/>
        </p:nvSpPr>
        <p:spPr>
          <a:xfrm>
            <a:off x="824634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归类示例四</a:t>
            </a:r>
            <a:endParaRPr lang="zh-CN" altLang="en-US" sz="1400" dirty="0">
              <a:ln>
                <a:solidFill>
                  <a:schemeClr val="bg1"/>
                </a:solidFill>
              </a:ln>
              <a:solidFill>
                <a:schemeClr val="bg1"/>
              </a:solidFill>
            </a:endParaRPr>
          </a:p>
        </p:txBody>
      </p:sp>
      <p:sp>
        <p:nvSpPr>
          <p:cNvPr id="6" name="圆角矩形 5">
            <a:hlinkClick r:id="rId6"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归类示例五</a:t>
            </a:r>
            <a:endParaRPr lang="zh-CN" altLang="en-US" sz="1400" dirty="0">
              <a:ln>
                <a:solidFill>
                  <a:schemeClr val="bg1"/>
                </a:solidFill>
              </a:ln>
              <a:solidFill>
                <a:schemeClr val="bg1"/>
              </a:solidFill>
            </a:endParaRPr>
          </a:p>
        </p:txBody>
      </p:sp>
      <p:sp>
        <p:nvSpPr>
          <p:cNvPr id="10" name="圆角矩形 9">
            <a:hlinkClick r:id="rId7"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归类示例六</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369613960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035154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432085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2380671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1.xml"/><Relationship Id="rId1" Type="http://schemas.openxmlformats.org/officeDocument/2006/relationships/vmlDrawing" Target="../drawings/vmlDrawing7.v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1.xml"/><Relationship Id="rId1" Type="http://schemas.openxmlformats.org/officeDocument/2006/relationships/vmlDrawing" Target="../drawings/vmlDrawing8.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1.xml"/><Relationship Id="rId1" Type="http://schemas.openxmlformats.org/officeDocument/2006/relationships/vmlDrawing" Target="../drawings/vmlDrawing9.v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1.xml"/><Relationship Id="rId1" Type="http://schemas.openxmlformats.org/officeDocument/2006/relationships/vmlDrawing" Target="../drawings/vmlDrawing10.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1.xml"/><Relationship Id="rId1" Type="http://schemas.openxmlformats.org/officeDocument/2006/relationships/vmlDrawing" Target="../drawings/vmlDrawing11.v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1.xml"/><Relationship Id="rId1" Type="http://schemas.openxmlformats.org/officeDocument/2006/relationships/vmlDrawing" Target="../drawings/vmlDrawing12.v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1.xml"/><Relationship Id="rId1" Type="http://schemas.openxmlformats.org/officeDocument/2006/relationships/vmlDrawing" Target="../drawings/vmlDrawing13.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xml"/><Relationship Id="rId1" Type="http://schemas.openxmlformats.org/officeDocument/2006/relationships/vmlDrawing" Target="../drawings/vmlDrawing14.vml"/><Relationship Id="rId4" Type="http://schemas.openxmlformats.org/officeDocument/2006/relationships/package" Target="../embeddings/Microsoft_Office_Word___16.docx"/></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__17.docx"/><Relationship Id="rId2" Type="http://schemas.openxmlformats.org/officeDocument/2006/relationships/slideLayout" Target="../slideLayouts/slideLayout1.xml"/><Relationship Id="rId1" Type="http://schemas.openxmlformats.org/officeDocument/2006/relationships/vmlDrawing" Target="../drawings/vmlDrawing15.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package" Target="../embeddings/Microsoft_Office_Word___18.docx"/><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package" Target="../embeddings/Microsoft_Office_Word___3.docx"/></Relationships>
</file>

<file path=ppt/slides/_rels/slide6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package" Target="../embeddings/Microsoft_Office_Word___5.docx"/></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基础自主导学</a:t>
            </a:r>
          </a:p>
        </p:txBody>
      </p:sp>
    </p:spTree>
    <p:extLst>
      <p:ext uri="{BB962C8B-B14F-4D97-AF65-F5344CB8AC3E}">
        <p14:creationId xmlns:p14="http://schemas.microsoft.com/office/powerpoint/2010/main" xmlns="" val="176796581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2144779"/>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净化空气的措施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化石燃料</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开发</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新能源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植树造林。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空气质量日报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主要内容包括</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空气质量指数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首要污染物</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、空气质量级别等。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5181067" y="2212513"/>
            <a:ext cx="162613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5181067" y="2679856"/>
            <a:ext cx="16261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8984795" y="2212513"/>
            <a:ext cx="120970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8984794" y="2679856"/>
            <a:ext cx="1209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410133" y="3378722"/>
            <a:ext cx="244115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410132" y="3846065"/>
            <a:ext cx="24411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9200444" y="3378722"/>
            <a:ext cx="211456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9200444" y="3846065"/>
            <a:ext cx="21145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5393961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778581"/>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三、氧气的性质和用途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氧气的物理性质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通常情况下氧气是一种</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没有颜色、没有气味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降到一定温度时变成</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淡蓝色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液体或</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淡蓝色雪花状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密度比空气略</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溶于水。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氧气的化学性质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氧气是一种化学性质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比较活泼</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氧化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助燃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不具有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可燃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5147199" y="2012163"/>
            <a:ext cx="366942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5147199" y="2490795"/>
            <a:ext cx="36694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3249627" y="2599185"/>
            <a:ext cx="121052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3249627" y="3077817"/>
            <a:ext cx="12105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5692064" y="2599185"/>
            <a:ext cx="244937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5692064" y="3077817"/>
            <a:ext cx="24493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210107" y="3186207"/>
            <a:ext cx="38352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210107" y="3664839"/>
            <a:ext cx="3835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1720661" y="3186207"/>
            <a:ext cx="77029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1720661" y="3664839"/>
            <a:ext cx="7702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4761727" y="4360252"/>
            <a:ext cx="160624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4761727" y="4838884"/>
            <a:ext cx="16062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8493037" y="4351936"/>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8493037" y="483056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10143434" y="4351936"/>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10143434" y="483056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2016217" y="493836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2016217" y="541699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3939709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4"/>
                                        </p:tgtEl>
                                      </p:cBhvr>
                                    </p:animEffect>
                                    <p:set>
                                      <p:cBhvr>
                                        <p:cTn id="42" dur="1" fill="hold">
                                          <p:stCondLst>
                                            <p:cond delay="499"/>
                                          </p:stCondLst>
                                        </p:cTn>
                                        <p:tgtEl>
                                          <p:spTgt spid="2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6"/>
                                        </p:tgtEl>
                                      </p:cBhvr>
                                    </p:animEffect>
                                    <p:set>
                                      <p:cBhvr>
                                        <p:cTn id="47"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6" grpId="0" animBg="1"/>
      <p:bldP spid="19" grpId="0" animBg="1"/>
      <p:bldP spid="22" grpId="0" animBg="1"/>
      <p:bldP spid="24"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4996561"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氧气与常见物质的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反应</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17139686"/>
              </p:ext>
            </p:extLst>
          </p:nvPr>
        </p:nvGraphicFramePr>
        <p:xfrm>
          <a:off x="692150" y="1485510"/>
          <a:ext cx="10807700" cy="4948784"/>
        </p:xfrm>
        <a:graphic>
          <a:graphicData uri="http://schemas.openxmlformats.org/presentationml/2006/ole">
            <p:oleObj spid="_x0000_s4119" name="文档" r:id="rId3" imgW="3826154" imgH="1751974"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2773030" y="474728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5574413" y="3396465"/>
            <a:ext cx="20293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A90BD6A-DAC1-4175-BADE-A70FD2E31095}"/>
              </a:ext>
            </a:extLst>
          </p:cNvPr>
          <p:cNvSpPr/>
          <p:nvPr/>
        </p:nvSpPr>
        <p:spPr>
          <a:xfrm>
            <a:off x="6233356" y="3406856"/>
            <a:ext cx="17352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8A90BD6A-DAC1-4175-BADE-A70FD2E31095}"/>
              </a:ext>
            </a:extLst>
          </p:cNvPr>
          <p:cNvSpPr/>
          <p:nvPr/>
        </p:nvSpPr>
        <p:spPr>
          <a:xfrm>
            <a:off x="5572652" y="3982036"/>
            <a:ext cx="994402"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41170812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212703323"/>
              </p:ext>
            </p:extLst>
          </p:nvPr>
        </p:nvGraphicFramePr>
        <p:xfrm>
          <a:off x="692150" y="1195909"/>
          <a:ext cx="10807700" cy="4948784"/>
        </p:xfrm>
        <a:graphic>
          <a:graphicData uri="http://schemas.openxmlformats.org/presentationml/2006/ole">
            <p:oleObj spid="_x0000_s5143" name="文档" r:id="rId3" imgW="3826154" imgH="1751974" progId="Word.Document.12">
              <p:embed/>
            </p:oleObj>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3495184" y="2419720"/>
            <a:ext cx="111965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8A90BD6A-DAC1-4175-BADE-A70FD2E31095}"/>
              </a:ext>
            </a:extLst>
          </p:cNvPr>
          <p:cNvSpPr/>
          <p:nvPr/>
        </p:nvSpPr>
        <p:spPr>
          <a:xfrm>
            <a:off x="4232938" y="3593893"/>
            <a:ext cx="118072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2314458" y="4757675"/>
            <a:ext cx="191848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A90BD6A-DAC1-4175-BADE-A70FD2E31095}"/>
              </a:ext>
            </a:extLst>
          </p:cNvPr>
          <p:cNvSpPr/>
          <p:nvPr/>
        </p:nvSpPr>
        <p:spPr>
          <a:xfrm>
            <a:off x="7056753" y="3391983"/>
            <a:ext cx="78838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371100824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27373253"/>
              </p:ext>
            </p:extLst>
          </p:nvPr>
        </p:nvGraphicFramePr>
        <p:xfrm>
          <a:off x="692150" y="1509557"/>
          <a:ext cx="10807700" cy="4363051"/>
        </p:xfrm>
        <a:graphic>
          <a:graphicData uri="http://schemas.openxmlformats.org/presentationml/2006/ole">
            <p:oleObj spid="_x0000_s6167" name="文档" r:id="rId3" imgW="3826154" imgH="1544612" progId="Word.Document.12">
              <p:embed/>
            </p:oleObj>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3072009" y="3323729"/>
            <a:ext cx="79007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8A90BD6A-DAC1-4175-BADE-A70FD2E31095}"/>
              </a:ext>
            </a:extLst>
          </p:cNvPr>
          <p:cNvSpPr/>
          <p:nvPr/>
        </p:nvSpPr>
        <p:spPr>
          <a:xfrm>
            <a:off x="5628173" y="3723607"/>
            <a:ext cx="790076"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8798628" y="3068980"/>
            <a:ext cx="766840"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306134285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466921876"/>
              </p:ext>
            </p:extLst>
          </p:nvPr>
        </p:nvGraphicFramePr>
        <p:xfrm>
          <a:off x="692150" y="934723"/>
          <a:ext cx="10807700" cy="5533501"/>
        </p:xfrm>
        <a:graphic>
          <a:graphicData uri="http://schemas.openxmlformats.org/presentationml/2006/ole">
            <p:oleObj spid="_x0000_s7191" name="文档" r:id="rId3" imgW="3826154" imgH="1958976" progId="Word.Document.12">
              <p:embed/>
            </p:oleObj>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2315389" y="3625066"/>
            <a:ext cx="153614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8A90BD6A-DAC1-4175-BADE-A70FD2E31095}"/>
              </a:ext>
            </a:extLst>
          </p:cNvPr>
          <p:cNvSpPr/>
          <p:nvPr/>
        </p:nvSpPr>
        <p:spPr>
          <a:xfrm>
            <a:off x="4871553" y="3157476"/>
            <a:ext cx="18882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5682044" y="3157476"/>
            <a:ext cx="18882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A90BD6A-DAC1-4175-BADE-A70FD2E31095}"/>
              </a:ext>
            </a:extLst>
          </p:cNvPr>
          <p:cNvSpPr/>
          <p:nvPr/>
        </p:nvSpPr>
        <p:spPr>
          <a:xfrm>
            <a:off x="4862054" y="3771423"/>
            <a:ext cx="97763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8A90BD6A-DAC1-4175-BADE-A70FD2E31095}"/>
              </a:ext>
            </a:extLst>
          </p:cNvPr>
          <p:cNvSpPr/>
          <p:nvPr/>
        </p:nvSpPr>
        <p:spPr>
          <a:xfrm>
            <a:off x="7158445" y="5136742"/>
            <a:ext cx="4178037" cy="43578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92383817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992438256"/>
              </p:ext>
            </p:extLst>
          </p:nvPr>
        </p:nvGraphicFramePr>
        <p:xfrm>
          <a:off x="692150" y="1666834"/>
          <a:ext cx="10807700" cy="3778333"/>
        </p:xfrm>
        <a:graphic>
          <a:graphicData uri="http://schemas.openxmlformats.org/presentationml/2006/ole">
            <p:oleObj spid="_x0000_s8215" name="文档" r:id="rId3" imgW="3826154" imgH="1337610" progId="Word.Document.12">
              <p:embed/>
            </p:oleObj>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2301502" y="288731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8A90BD6A-DAC1-4175-BADE-A70FD2E31095}"/>
              </a:ext>
            </a:extLst>
          </p:cNvPr>
          <p:cNvSpPr/>
          <p:nvPr/>
        </p:nvSpPr>
        <p:spPr>
          <a:xfrm>
            <a:off x="6648210" y="3027488"/>
            <a:ext cx="18394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6625883" y="3639820"/>
            <a:ext cx="1167298"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196628750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60520"/>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用途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氧气的两个重要用途是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支持燃烧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供给呼吸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危害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各种事物都具有两面性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氧气对人有有利的一面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但也有有害的一面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如缓慢氧化造成的钢铁腐蚀、食物腐烂。</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5145541" y="2419719"/>
            <a:ext cx="162201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5145541" y="2887062"/>
            <a:ext cx="162201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7174049" y="2419719"/>
            <a:ext cx="163823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7174049" y="2887062"/>
            <a:ext cx="16382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632427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66407"/>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四、氧气的制法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氧气的实验室制法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63564996"/>
              </p:ext>
            </p:extLst>
          </p:nvPr>
        </p:nvGraphicFramePr>
        <p:xfrm>
          <a:off x="692150" y="1562683"/>
          <a:ext cx="10807700" cy="4892951"/>
        </p:xfrm>
        <a:graphic>
          <a:graphicData uri="http://schemas.openxmlformats.org/presentationml/2006/ole">
            <p:oleObj spid="_x0000_s9239" name="文档" r:id="rId3" imgW="3826154" imgH="1739755"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2841829" y="1808014"/>
            <a:ext cx="2239325" cy="65184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A90BD6A-DAC1-4175-BADE-A70FD2E31095}"/>
              </a:ext>
            </a:extLst>
          </p:cNvPr>
          <p:cNvSpPr/>
          <p:nvPr/>
        </p:nvSpPr>
        <p:spPr>
          <a:xfrm>
            <a:off x="2841829" y="2587397"/>
            <a:ext cx="2239325" cy="394363"/>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8A90BD6A-DAC1-4175-BADE-A70FD2E31095}"/>
              </a:ext>
            </a:extLst>
          </p:cNvPr>
          <p:cNvSpPr/>
          <p:nvPr/>
        </p:nvSpPr>
        <p:spPr>
          <a:xfrm>
            <a:off x="5514421" y="1674193"/>
            <a:ext cx="5508204" cy="56619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xmlns="" id="{8A90BD6A-DAC1-4175-BADE-A70FD2E31095}"/>
              </a:ext>
            </a:extLst>
          </p:cNvPr>
          <p:cNvSpPr/>
          <p:nvPr/>
        </p:nvSpPr>
        <p:spPr>
          <a:xfrm>
            <a:off x="5514421" y="2361130"/>
            <a:ext cx="5508204" cy="827289"/>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14413435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264812411"/>
              </p:ext>
            </p:extLst>
          </p:nvPr>
        </p:nvGraphicFramePr>
        <p:xfrm>
          <a:off x="692150" y="1714432"/>
          <a:ext cx="10807700" cy="3849391"/>
        </p:xfrm>
        <a:graphic>
          <a:graphicData uri="http://schemas.openxmlformats.org/presentationml/2006/ole">
            <p:oleObj spid="_x0000_s10263" name="文档" r:id="rId3" imgW="3826154" imgH="1362766" progId="Word.Document.12">
              <p:embed/>
            </p:oleObj>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2809411" y="2441194"/>
            <a:ext cx="1129989"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8A90BD6A-DAC1-4175-BADE-A70FD2E31095}"/>
              </a:ext>
            </a:extLst>
          </p:cNvPr>
          <p:cNvSpPr/>
          <p:nvPr/>
        </p:nvSpPr>
        <p:spPr>
          <a:xfrm>
            <a:off x="4368046" y="2441194"/>
            <a:ext cx="274972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A90BD6A-DAC1-4175-BADE-A70FD2E31095}"/>
              </a:ext>
            </a:extLst>
          </p:cNvPr>
          <p:cNvSpPr/>
          <p:nvPr/>
        </p:nvSpPr>
        <p:spPr>
          <a:xfrm>
            <a:off x="3193873" y="3054258"/>
            <a:ext cx="114300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8A90BD6A-DAC1-4175-BADE-A70FD2E31095}"/>
              </a:ext>
            </a:extLst>
          </p:cNvPr>
          <p:cNvSpPr/>
          <p:nvPr/>
        </p:nvSpPr>
        <p:spPr>
          <a:xfrm>
            <a:off x="4187373" y="3667322"/>
            <a:ext cx="3402018"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xmlns="" id="{8A90BD6A-DAC1-4175-BADE-A70FD2E31095}"/>
              </a:ext>
            </a:extLst>
          </p:cNvPr>
          <p:cNvSpPr/>
          <p:nvPr/>
        </p:nvSpPr>
        <p:spPr>
          <a:xfrm>
            <a:off x="10089572" y="3667322"/>
            <a:ext cx="119898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a16="http://schemas.microsoft.com/office/drawing/2014/main" xmlns="" id="{8A90BD6A-DAC1-4175-BADE-A70FD2E31095}"/>
              </a:ext>
            </a:extLst>
          </p:cNvPr>
          <p:cNvSpPr/>
          <p:nvPr/>
        </p:nvSpPr>
        <p:spPr>
          <a:xfrm>
            <a:off x="2875206" y="4260574"/>
            <a:ext cx="3501365" cy="40646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67559921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16" presetClass="exit" presetSubtype="21" fill="hold" grpId="0" nodeType="withEffect">
                                  <p:stCondLst>
                                    <p:cond delay="0"/>
                                  </p:stCondLst>
                                  <p:childTnLst>
                                    <p:animEffect transition="out" filter="barn(inVertical)">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30481"/>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一、空气的成分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对空气的成分的研究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法国化学家</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拉瓦锡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通过实验得出了空气是由</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氮气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氧气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组成的结论。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a16="http://schemas.microsoft.com/office/drawing/2014/main" xmlns="" id="{8A90BD6A-DAC1-4175-BADE-A70FD2E31095}"/>
              </a:ext>
            </a:extLst>
          </p:cNvPr>
          <p:cNvSpPr/>
          <p:nvPr/>
        </p:nvSpPr>
        <p:spPr>
          <a:xfrm>
            <a:off x="3109251" y="3271774"/>
            <a:ext cx="120571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109251" y="3739117"/>
            <a:ext cx="120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8795819" y="3271774"/>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8795819" y="373911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10032337" y="3271774"/>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10032337" y="373911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考点梳理</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513636"/>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用高锰酸钾制氧气并采用排水法收集时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高锰酸钾要平铺在试管底部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试管口要塞一团棉花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且试管口略向下倾斜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防止水倒流使试管炸裂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实验结束时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要先取出导管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再熄灭酒精灯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防止因水倒吸而使试管炸裂。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用过氧化氢制氧气时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长颈漏斗下端要插入液面以下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防止氧气从长颈漏斗中逸出。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394034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54039"/>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氧气的工业制法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分离液态空气制氧气。通过</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降温加压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使空气变为液态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然后蒸发。</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液态氮</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先蒸发出来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剩下的主要是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液态氧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。此过程是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物理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利用膜分离技术制氧气。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6429055" y="2513238"/>
            <a:ext cx="162153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6429055" y="2980581"/>
            <a:ext cx="16215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2813019" y="3095129"/>
            <a:ext cx="123943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2813019" y="3562472"/>
            <a:ext cx="12394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8652710" y="3095129"/>
            <a:ext cx="123943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8652710" y="3562472"/>
            <a:ext cx="12394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1609341" y="3666629"/>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1609341" y="4144363"/>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4627800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36573"/>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五、几组概念</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纯净物和混合物</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45817193"/>
              </p:ext>
            </p:extLst>
          </p:nvPr>
        </p:nvGraphicFramePr>
        <p:xfrm>
          <a:off x="692150" y="1881301"/>
          <a:ext cx="10807700" cy="4435125"/>
        </p:xfrm>
        <a:graphic>
          <a:graphicData uri="http://schemas.openxmlformats.org/presentationml/2006/ole">
            <p:oleObj spid="_x0000_s11287" name="文档" r:id="rId3" imgW="3826154" imgH="1570128"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3347789" y="2607447"/>
            <a:ext cx="749425"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A90BD6A-DAC1-4175-BADE-A70FD2E31095}"/>
              </a:ext>
            </a:extLst>
          </p:cNvPr>
          <p:cNvSpPr/>
          <p:nvPr/>
        </p:nvSpPr>
        <p:spPr>
          <a:xfrm>
            <a:off x="6402716" y="2607447"/>
            <a:ext cx="749425"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8A90BD6A-DAC1-4175-BADE-A70FD2E31095}"/>
              </a:ext>
            </a:extLst>
          </p:cNvPr>
          <p:cNvSpPr/>
          <p:nvPr/>
        </p:nvSpPr>
        <p:spPr>
          <a:xfrm>
            <a:off x="7557537" y="2600178"/>
            <a:ext cx="150190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177809657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67745"/>
            <a:ext cx="7880362"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氧化反应、化合反应与分解反应的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比较</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004367423"/>
              </p:ext>
            </p:extLst>
          </p:nvPr>
        </p:nvGraphicFramePr>
        <p:xfrm>
          <a:off x="692150" y="1318725"/>
          <a:ext cx="10807700" cy="4984313"/>
        </p:xfrm>
        <a:graphic>
          <a:graphicData uri="http://schemas.openxmlformats.org/presentationml/2006/ole">
            <p:oleObj spid="_x0000_s12311" name="文档" r:id="rId3" imgW="3826154" imgH="1764552" progId="Word.Document.12">
              <p:embed/>
            </p:oleObj>
          </a:graphicData>
        </a:graphic>
      </p:graphicFrame>
    </p:spTree>
    <p:extLst>
      <p:ext uri="{BB962C8B-B14F-4D97-AF65-F5344CB8AC3E}">
        <p14:creationId xmlns:p14="http://schemas.microsoft.com/office/powerpoint/2010/main" xmlns="" val="285551959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677994858"/>
              </p:ext>
            </p:extLst>
          </p:nvPr>
        </p:nvGraphicFramePr>
        <p:xfrm>
          <a:off x="692150" y="1666834"/>
          <a:ext cx="10807700" cy="3778333"/>
        </p:xfrm>
        <a:graphic>
          <a:graphicData uri="http://schemas.openxmlformats.org/presentationml/2006/ole">
            <p:oleObj spid="_x0000_s13335" name="文档" r:id="rId3" imgW="3826154" imgH="1337610" progId="Word.Document.12">
              <p:embed/>
            </p:oleObj>
          </a:graphicData>
        </a:graphic>
      </p:graphicFrame>
    </p:spTree>
    <p:extLst>
      <p:ext uri="{BB962C8B-B14F-4D97-AF65-F5344CB8AC3E}">
        <p14:creationId xmlns:p14="http://schemas.microsoft.com/office/powerpoint/2010/main" xmlns="" val="382663158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62570"/>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催化剂和催化作用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催化剂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又叫触媒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在化学反应里能</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改变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其他物质的化学反应速率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而本身的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质量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化学性质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在化学反应前后都没有改变的物质。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催化作用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催化剂在化学反应中所起的作用</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7621648" y="2513237"/>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7621648" y="298058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161476" y="309512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161476" y="356247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5379683" y="3095128"/>
            <a:ext cx="161092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5379683" y="3562471"/>
            <a:ext cx="16109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8742239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17544"/>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学习催化剂概念时要注意以下三点。</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催化剂只改变反应速率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可增大反应速率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也可减小反应速率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催化剂的质量在化学反应前后不改变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催化剂的化学性质在化学反应前后不改变。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要证明某一物质是否为某一化学反应的催化剂应抓住这三点。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97251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026818"/>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下列关于空气成分的说法错误的是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氧气约占空气体积的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饼干在空气中变软是因为空气中含有水蒸气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稀有气体通电发光是化学变化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空气中的氧气主要来自植物的光合作用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稀有气体通电发光的过程中没有新物质生成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属于物理变化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a:solidFill>
                  <a:srgbClr val="E88651">
                    <a:lumMod val="75000"/>
                  </a:srgbClr>
                </a:solidFill>
                <a:latin typeface="黑体" panose="02010609060101010101" pitchFamily="49" charset="-122"/>
                <a:ea typeface="方正姚体" panose="02010601030101010101"/>
                <a:cs typeface="方正姚体" panose="02010601030101010101" charset="-122"/>
              </a:rPr>
              <a:t>自主测试</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15165190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arn(inVertic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barn(inVertical)">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774507"/>
            <a:ext cx="10807700" cy="48197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如图所示装置可用于测定空气中氧气的含量。下列说法中不正确的是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红磷燃烧一停止立即打开弹簧夹</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实验前一定要检验装置的气密性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此实验可以证明氧气约占空气体积</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将红磷换成硫粉</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瓶中的水换成浓氢</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氧</a:t>
            </a:r>
            <a:endPar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化</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钠溶液进行实验</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也能得出相同结论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20N43.eps" descr="id:2147503939;FounderCES"/>
          <p:cNvPicPr/>
          <p:nvPr/>
        </p:nvPicPr>
        <p:blipFill>
          <a:blip r:embed="rId3">
            <a:clrChange>
              <a:clrFrom>
                <a:srgbClr val="FFFFFF"/>
              </a:clrFrom>
              <a:clrTo>
                <a:srgbClr val="FFFFFF">
                  <a:alpha val="0"/>
                </a:srgbClr>
              </a:clrTo>
            </a:clrChange>
          </a:blip>
          <a:stretch>
            <a:fillRect/>
          </a:stretch>
        </p:blipFill>
        <p:spPr>
          <a:xfrm>
            <a:off x="8198427" y="1738803"/>
            <a:ext cx="3535032" cy="2941328"/>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xmlns="" val="1886289469"/>
              </p:ext>
            </p:extLst>
          </p:nvPr>
        </p:nvGraphicFramePr>
        <p:xfrm>
          <a:off x="7676850" y="3068764"/>
          <a:ext cx="339923" cy="664341"/>
        </p:xfrm>
        <a:graphic>
          <a:graphicData uri="http://schemas.openxmlformats.org/presentationml/2006/ole">
            <p:oleObj spid="_x0000_s14358" name="文档" r:id="rId4" imgW="168445" imgH="314457" progId="Word.Document.12">
              <p:embed/>
            </p:oleObj>
          </a:graphicData>
        </a:graphic>
      </p:graphicFrame>
    </p:spTree>
    <p:extLst>
      <p:ext uri="{BB962C8B-B14F-4D97-AF65-F5344CB8AC3E}">
        <p14:creationId xmlns:p14="http://schemas.microsoft.com/office/powerpoint/2010/main" xmlns="" val="16196826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arn(inVertic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852145"/>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3.</a:t>
            </a:r>
            <a:r>
              <a:rPr lang="zh-CN" altLang="zh-CN" sz="3200" b="1" dirty="0">
                <a:solidFill>
                  <a:srgbClr val="000000"/>
                </a:solidFill>
                <a:latin typeface="Times New Roman" panose="02020603050405020304" pitchFamily="18" charset="0"/>
                <a:cs typeface="Times New Roman" panose="02020603050405020304" pitchFamily="18" charset="0"/>
              </a:rPr>
              <a:t>下列措施不利于保护空气资源的是</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　　</a:t>
            </a:r>
            <a:r>
              <a:rPr lang="en-US" altLang="zh-CN" sz="3200" b="1" dirty="0">
                <a:solidFill>
                  <a:srgbClr val="000000"/>
                </a:solidFill>
                <a:latin typeface="Times New Roman" panose="02020603050405020304" pitchFamily="18" charset="0"/>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A.</a:t>
            </a:r>
            <a:r>
              <a:rPr lang="zh-CN" altLang="zh-CN" sz="3200" b="1" dirty="0">
                <a:solidFill>
                  <a:srgbClr val="000000"/>
                </a:solidFill>
                <a:latin typeface="Times New Roman" panose="02020603050405020304" pitchFamily="18" charset="0"/>
                <a:cs typeface="Times New Roman" panose="02020603050405020304" pitchFamily="18" charset="0"/>
              </a:rPr>
              <a:t>发展公共交通</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提倡绿色出行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B.</a:t>
            </a:r>
            <a:r>
              <a:rPr lang="zh-CN" altLang="zh-CN" sz="3200" b="1" dirty="0">
                <a:solidFill>
                  <a:srgbClr val="000000"/>
                </a:solidFill>
                <a:latin typeface="Times New Roman" panose="02020603050405020304" pitchFamily="18" charset="0"/>
                <a:cs typeface="Times New Roman" panose="02020603050405020304" pitchFamily="18" charset="0"/>
              </a:rPr>
              <a:t>增加使用太阳能、核能等新能源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C.</a:t>
            </a:r>
            <a:r>
              <a:rPr lang="zh-CN" altLang="zh-CN" sz="3200" b="1" dirty="0">
                <a:solidFill>
                  <a:srgbClr val="000000"/>
                </a:solidFill>
                <a:latin typeface="Times New Roman" panose="02020603050405020304" pitchFamily="18" charset="0"/>
                <a:cs typeface="Times New Roman" panose="02020603050405020304" pitchFamily="18" charset="0"/>
              </a:rPr>
              <a:t>改进燃煤锅炉烟囱</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将废气排到高空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D.</a:t>
            </a:r>
            <a:r>
              <a:rPr lang="zh-CN" altLang="zh-CN" sz="3200" b="1" dirty="0">
                <a:solidFill>
                  <a:srgbClr val="000000"/>
                </a:solidFill>
                <a:latin typeface="Times New Roman" panose="02020603050405020304" pitchFamily="18" charset="0"/>
                <a:cs typeface="Times New Roman" panose="02020603050405020304" pitchFamily="18" charset="0"/>
              </a:rPr>
              <a:t>改进燃煤技术</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减少</a:t>
            </a:r>
            <a:r>
              <a:rPr lang="en-US" altLang="zh-CN" sz="3200" b="1" dirty="0">
                <a:solidFill>
                  <a:srgbClr val="000000"/>
                </a:solidFill>
                <a:latin typeface="Times New Roman" panose="02020603050405020304" pitchFamily="18" charset="0"/>
                <a:cs typeface="Times New Roman" panose="02020603050405020304" pitchFamily="18" charset="0"/>
              </a:rPr>
              <a:t>SO</a:t>
            </a:r>
            <a:r>
              <a:rPr lang="en-US" altLang="zh-CN" sz="3200" b="1" baseline="-25000"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cs typeface="Times New Roman" panose="02020603050405020304" pitchFamily="18" charset="0"/>
              </a:rPr>
              <a:t>与粉尘排放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30582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17066"/>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空气的成分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空气的成分。</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60378501"/>
              </p:ext>
            </p:extLst>
          </p:nvPr>
        </p:nvGraphicFramePr>
        <p:xfrm>
          <a:off x="692150" y="1583507"/>
          <a:ext cx="10807700" cy="2022148"/>
        </p:xfrm>
        <a:graphic>
          <a:graphicData uri="http://schemas.openxmlformats.org/presentationml/2006/ole">
            <p:oleObj spid="_x0000_s1048" name="文档" r:id="rId3" imgW="3826154" imgH="715883" progId="Word.Document.12">
              <p:embed/>
            </p:oleObj>
          </a:graphicData>
        </a:graphic>
      </p:graphicFrame>
      <p:sp>
        <p:nvSpPr>
          <p:cNvPr id="4" name="矩形 3"/>
          <p:cNvSpPr>
            <a:spLocks noChangeAspect="1"/>
          </p:cNvSpPr>
          <p:nvPr/>
        </p:nvSpPr>
        <p:spPr>
          <a:xfrm>
            <a:off x="692150" y="3031986"/>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空气中各成分的含量指的是气体体积分数而不是质量分数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一般来说空气的成分比较固定。这是因为动植物的呼吸、物质的腐烂、钢铁的锈蚀等都需要消耗大量的氧气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但是绿色植物在日光下进行光合作用会放出大量氧气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使氧气含量保持相对稳定。</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3319811" y="2316117"/>
            <a:ext cx="524825" cy="3658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8A90BD6A-DAC1-4175-BADE-A70FD2E31095}"/>
              </a:ext>
            </a:extLst>
          </p:cNvPr>
          <p:cNvSpPr/>
          <p:nvPr/>
        </p:nvSpPr>
        <p:spPr>
          <a:xfrm>
            <a:off x="4338120" y="2316117"/>
            <a:ext cx="524825" cy="3658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xmlns="" id="{8A90BD6A-DAC1-4175-BADE-A70FD2E31095}"/>
              </a:ext>
            </a:extLst>
          </p:cNvPr>
          <p:cNvSpPr/>
          <p:nvPr/>
        </p:nvSpPr>
        <p:spPr>
          <a:xfrm>
            <a:off x="5065483" y="2326508"/>
            <a:ext cx="763816" cy="3658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6792288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02112"/>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提倡绿色出行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发展公共交通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可减少污染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有效减少有害气体和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故不符合题意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使用太阳能与核能等绿色能源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能减少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故不符合题意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将废气排放到高空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不会减少污染气体和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故符合题意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改善燃料结构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与粉尘的排放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也就减少了扬尘污染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故不符合题意。故选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293369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87192"/>
            <a:ext cx="10807700" cy="59450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关于物质燃烧的现象描述正确的是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红磷在空气中燃烧产生浓厚的烟雾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铁丝在空气中燃烧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火星四射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生成黑色固体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木炭在氧气中燃烧发出白光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有无色刺激性气味气体生成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硫在氧气中燃烧发出蓝紫色火焰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有刺激性气味的气体生成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红磷在氧气中燃烧产生浓厚的白烟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铁丝在空气中不能燃烧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木炭在氧气中燃烧发出白光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有无色无气味的气体生成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73517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15791"/>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实验室用如图所示装置制取氧气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下列实验操作正确的是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加热前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将集气瓶注满水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片盖着倒立在盛水的水槽中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先将导管口移入集气瓶</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开始加热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将集气瓶移出水槽</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盖上玻璃片</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停止加热时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先熄灭酒精灯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再移出导气管</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D58.eps" descr="id:2147503946;FounderCES"/>
          <p:cNvPicPr/>
          <p:nvPr/>
        </p:nvPicPr>
        <p:blipFill>
          <a:blip r:embed="rId2">
            <a:clrChange>
              <a:clrFrom>
                <a:srgbClr val="FFFFFF"/>
              </a:clrFrom>
              <a:clrTo>
                <a:srgbClr val="FFFFFF">
                  <a:alpha val="0"/>
                </a:srgbClr>
              </a:clrTo>
            </a:clrChange>
          </a:blip>
          <a:stretch>
            <a:fillRect/>
          </a:stretch>
        </p:blipFill>
        <p:spPr>
          <a:xfrm>
            <a:off x="6590721" y="1754903"/>
            <a:ext cx="5152319" cy="2932488"/>
          </a:xfrm>
          <a:prstGeom prst="rect">
            <a:avLst/>
          </a:prstGeom>
        </p:spPr>
      </p:pic>
    </p:spTree>
    <p:extLst>
      <p:ext uri="{BB962C8B-B14F-4D97-AF65-F5344CB8AC3E}">
        <p14:creationId xmlns:p14="http://schemas.microsoft.com/office/powerpoint/2010/main" xmlns="" val="10233728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85211"/>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先开始加热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待导管口有气泡连续、均匀地冒出时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再将导管管口移入集气瓶收集气体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先用玻璃片盖住集气瓶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再将集气瓶移出水槽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停止加热时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先移出导气管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再熄灭酒精灯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99862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39148"/>
            <a:ext cx="10807700" cy="59450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下列有关物质的分类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空气属于化合物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水属于氧化物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氮气属于纯净物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乙醇属于有机物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物质与氧气发生的反应是化合反应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物质与氧气发生的反应都能产生燃烧现象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物质与氧气发生的化合反应一定是氧化反应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只有物质与氧气发生的反应才是氧化反应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61046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9" end="9"/>
                                            </p:txEl>
                                          </p:spTgt>
                                        </p:tgtEl>
                                        <p:attrNameLst>
                                          <p:attrName>style.visibility</p:attrName>
                                        </p:attrNameLst>
                                      </p:cBhvr>
                                      <p:to>
                                        <p:strVal val="visible"/>
                                      </p:to>
                                    </p:set>
                                    <p:animEffect transition="in" filter="barn(inVertical)">
                                      <p:cBhvr>
                                        <p:cTn id="1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00225"/>
            <a:ext cx="10807700" cy="30469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下列关于催化剂的说法正确的是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催化剂不能改变生成物的质量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催化剂能增大化学反应速率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但本身的性质变化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二氧化锰可做任何反应的催化剂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没有催化剂就不能进行</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93422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616398"/>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催化剂只改变化学反应速率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而本身的化学性质和质量在反应前后没有改变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催化剂不仅可以增大化学反应速率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也可减小化学反应速率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二氧化锰可作过氧化氢或氯酸钾的催化剂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但不能做任何反应的催化剂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有些化学反应没有催化剂仍然可以进行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472703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1089"/>
            <a:ext cx="10807700" cy="12176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实验室制取气体常常用到下列装置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根据给出的装置回答下列问题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D18.eps" descr="id:2147503953;FounderCES"/>
          <p:cNvPicPr>
            <a:picLocks noChangeAspect="1"/>
          </p:cNvPicPr>
          <p:nvPr/>
        </p:nvPicPr>
        <p:blipFill>
          <a:blip r:embed="rId2">
            <a:clrChange>
              <a:clrFrom>
                <a:srgbClr val="FFFFFF"/>
              </a:clrFrom>
              <a:clrTo>
                <a:srgbClr val="FFFFFF">
                  <a:alpha val="0"/>
                </a:srgbClr>
              </a:clrTo>
            </a:clrChange>
          </a:blip>
          <a:stretch>
            <a:fillRect/>
          </a:stretch>
        </p:blipFill>
        <p:spPr>
          <a:xfrm>
            <a:off x="2903485" y="1011890"/>
            <a:ext cx="6385031" cy="5437269"/>
          </a:xfrm>
          <a:prstGeom prst="rect">
            <a:avLst/>
          </a:prstGeom>
        </p:spPr>
      </p:pic>
    </p:spTree>
    <p:extLst>
      <p:ext uri="{BB962C8B-B14F-4D97-AF65-F5344CB8AC3E}">
        <p14:creationId xmlns:p14="http://schemas.microsoft.com/office/powerpoint/2010/main" xmlns="" val="102577329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05403"/>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写出标号仪器的名称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若该实验选择装置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来制取氧气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请写出该反应的化学方程式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若选择高锰酸钾制取并收集较纯净的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则应选择装置</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该套装置有一处不足的地方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请你指出并加以改进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装置可收集和干燥氧气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若将广口瓶充满水来收集氧气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气体应从</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端通入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若气体从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端通入广口瓶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广口瓶内应盛装</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填试剂的名称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来干燥氧气</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755958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89268"/>
            <a:ext cx="4608954"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锥形瓶　集气</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瓶</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49396082"/>
              </p:ext>
            </p:extLst>
          </p:nvPr>
        </p:nvGraphicFramePr>
        <p:xfrm>
          <a:off x="787545" y="2362141"/>
          <a:ext cx="10807700" cy="772519"/>
        </p:xfrm>
        <a:graphic>
          <a:graphicData uri="http://schemas.openxmlformats.org/presentationml/2006/ole">
            <p:oleObj spid="_x0000_s15382" name="文档" r:id="rId3" imgW="3826154" imgH="273488" progId="Word.Document.12">
              <p:embed/>
            </p:oleObj>
          </a:graphicData>
        </a:graphic>
      </p:graphicFrame>
      <p:sp>
        <p:nvSpPr>
          <p:cNvPr id="4" name="矩形 3"/>
          <p:cNvSpPr>
            <a:spLocks noChangeAspect="1"/>
          </p:cNvSpPr>
          <p:nvPr/>
        </p:nvSpPr>
        <p:spPr>
          <a:xfrm>
            <a:off x="692150" y="3124269"/>
            <a:ext cx="10807700" cy="180857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(3)BC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大试管口应塞一团棉花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的颗粒随气流进入导管堵塞导管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凡合理答案均可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浓硫酸</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173947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75969"/>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氮气和稀有气体。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都是无色无味的气体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氮气在常温下化学性质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很稳定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稀有气体几乎不与任何物质发生化学反应。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氮气可生产硝酸和化肥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保护气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稀有气体可用于制作</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电光源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9855693" y="2534020"/>
            <a:ext cx="124179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9855693" y="2990972"/>
            <a:ext cx="12417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6582556" y="3697802"/>
            <a:ext cx="124179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6582556" y="4165145"/>
            <a:ext cx="12417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1197267" y="4290084"/>
            <a:ext cx="124179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1197267" y="4757427"/>
            <a:ext cx="12417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048096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规律方法探究</a:t>
            </a:r>
          </a:p>
        </p:txBody>
      </p:sp>
    </p:spTree>
    <p:extLst>
      <p:ext uri="{BB962C8B-B14F-4D97-AF65-F5344CB8AC3E}">
        <p14:creationId xmlns:p14="http://schemas.microsoft.com/office/powerpoint/2010/main" xmlns="" val="142732687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880848"/>
            <a:ext cx="7028444" cy="4819781"/>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暖宝宝贴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主要成分为铁粉、木炭、食盐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的热量来源于铁粉的氧化。小涛同学设计使用暖宝宝贴来测定空气中氧气的含量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实验开始前的装置如图所示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实验后从量筒中流入玻璃瓶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容积为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250 mL)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中的水的体积为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45 mL(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铁粉生锈消耗的水忽略不计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20N44.eps" descr="id:2147503967;FounderCES"/>
          <p:cNvPicPr/>
          <p:nvPr/>
        </p:nvPicPr>
        <p:blipFill>
          <a:blip r:embed="rId2">
            <a:clrChange>
              <a:clrFrom>
                <a:srgbClr val="FFFFFF"/>
              </a:clrFrom>
              <a:clrTo>
                <a:srgbClr val="FFFFFF">
                  <a:alpha val="0"/>
                </a:srgbClr>
              </a:clrTo>
            </a:clrChange>
          </a:blip>
          <a:stretch>
            <a:fillRect/>
          </a:stretch>
        </p:blipFill>
        <p:spPr>
          <a:xfrm>
            <a:off x="7824504" y="1558212"/>
            <a:ext cx="3779256" cy="3402706"/>
          </a:xfrm>
          <a:prstGeom prst="rect">
            <a:avLst/>
          </a:prstGeom>
        </p:spPr>
      </p:pic>
      <p:grpSp>
        <p:nvGrpSpPr>
          <p:cNvPr id="7" name="组合 6"/>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示例一</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测定空气中氧气体积分数的实验</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26598"/>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实验前必须检查装置的气密性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通过本次实验数据测得空气中氧气的体积分数为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若实验测得空气中氧气体积分数偏低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可能是暖宝宝贴的使用量不足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必须等温度计的读数恢复至实验前的温度后才能记录量筒内剩余水的体积</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53051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1953"/>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如果装置漏气</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会使进入的水偏少</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测定的结果偏小</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实验前必须检查装置的气密性</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故正确</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铁生锈消耗氧气</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使装置内的气压减小</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进入水的体积就是消耗氧气的体积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集气瓶内空气的体积是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(250-20)</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mL=230</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mL,</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进入水的体积是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45</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mL,</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即氧气的体积是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45</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mL,</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因此氧气的体积分数</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100</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19.6%,</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故错误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发热剂的量必须足量</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因为只有足量的发热剂才能把氧气消耗完</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使结果准确</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若实验测得空气中氧气体积分数偏低</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可能是暖宝宝贴的使用量不足</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故正确</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必须等温度计的读数恢复至实验前的温度后才能记录量筒内剩余水的体积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使结果准确</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故正确。</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28492143"/>
              </p:ext>
            </p:extLst>
          </p:nvPr>
        </p:nvGraphicFramePr>
        <p:xfrm>
          <a:off x="9417142" y="2372216"/>
          <a:ext cx="1338223" cy="709783"/>
        </p:xfrm>
        <a:graphic>
          <a:graphicData uri="http://schemas.openxmlformats.org/presentationml/2006/ole">
            <p:oleObj spid="_x0000_s16403" name="文档" r:id="rId3" imgW="584546" imgH="303675" progId="Word.Document.12">
              <p:embed/>
            </p:oleObj>
          </a:graphicData>
        </a:graphic>
      </p:graphicFrame>
    </p:spTree>
    <p:extLst>
      <p:ext uri="{BB962C8B-B14F-4D97-AF65-F5344CB8AC3E}">
        <p14:creationId xmlns:p14="http://schemas.microsoft.com/office/powerpoint/2010/main" xmlns="" val="6034251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775566"/>
            <a:ext cx="10807700" cy="4701463"/>
          </a:xfrm>
          <a:prstGeom prst="rect">
            <a:avLst/>
          </a:prstGeom>
        </p:spPr>
      </p:pic>
    </p:spTree>
    <p:extLst>
      <p:ext uri="{BB962C8B-B14F-4D97-AF65-F5344CB8AC3E}">
        <p14:creationId xmlns:p14="http://schemas.microsoft.com/office/powerpoint/2010/main" xmlns="" val="215664187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6941"/>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某市为了治理雾霾天气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对城区机动车单双号限行。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雾霾多出现于冬季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可能的原因是</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专用口罩中使用了活性炭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这是利用了活性炭</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机动车限行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请你再提出一条治理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雾霾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的合理建议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排放到空气中的污染物包括有害气体和烟尘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目前计入空气质量指数的有害气体有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臭氧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9" name="组合 8"/>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示例二</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空气的污染和防治</a:t>
                </a: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29405"/>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冬季取暖消耗更多燃煤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会产生大量烟尘和有害气体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所以雾霾多出现于冬季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活性炭具有吸附性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能吸附有毒的气体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减少化石燃料的使用以及使用清洁能源等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都可以减少雾霾产生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目前计入空气质量指数的有害气体有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臭氧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冬季取暖消耗更多燃煤</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使用清洁能源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77432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arn(inVertical)">
                                      <p:cBhvr>
                                        <p:cTn id="13" dur="500"/>
                                        <p:tgtEl>
                                          <p:spTgt spid="2">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barn(inVertical)">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2121128"/>
            <a:ext cx="10807700" cy="2204725"/>
          </a:xfrm>
          <a:prstGeom prst="rect">
            <a:avLst/>
          </a:prstGeom>
        </p:spPr>
      </p:pic>
    </p:spTree>
    <p:extLst>
      <p:ext uri="{BB962C8B-B14F-4D97-AF65-F5344CB8AC3E}">
        <p14:creationId xmlns:p14="http://schemas.microsoft.com/office/powerpoint/2010/main" xmlns="" val="275483601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木炭燃烧后生成红色固体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一氧化碳在空气中燃烧发出蓝色火焰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红磷在空气中燃烧产生大量白雾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铁丝伸入盛有氧气的集气瓶中剧烈燃烧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木炭燃烧后生成一种能使澄清石灰水变浑浊的气体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一氧化碳在空气中燃烧发出蓝色火焰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红磷在空气中燃烧产生大量白烟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不是白雾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将红热的铁丝伸入盛有氧气的集气瓶中才会剧烈燃烧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示例三</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氧气的化学性质</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479016"/>
            <a:ext cx="10807700" cy="5426603"/>
          </a:xfrm>
          <a:prstGeom prst="rect">
            <a:avLst/>
          </a:prstGeom>
        </p:spPr>
      </p:pic>
    </p:spTree>
    <p:extLst>
      <p:ext uri="{BB962C8B-B14F-4D97-AF65-F5344CB8AC3E}">
        <p14:creationId xmlns:p14="http://schemas.microsoft.com/office/powerpoint/2010/main" xmlns="" val="37979845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48239"/>
            <a:ext cx="10807700" cy="1274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空气中氧气的含量测定实验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实验装置如右图所示</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20N41.eps" descr="id:2147503878;FounderCES"/>
          <p:cNvPicPr/>
          <p:nvPr/>
        </p:nvPicPr>
        <p:blipFill>
          <a:blip r:embed="rId2">
            <a:clrChange>
              <a:clrFrom>
                <a:srgbClr val="FFFFFF"/>
              </a:clrFrom>
              <a:clrTo>
                <a:srgbClr val="FFFFFF">
                  <a:alpha val="0"/>
                </a:srgbClr>
              </a:clrTo>
            </a:clrChange>
          </a:blip>
          <a:stretch>
            <a:fillRect/>
          </a:stretch>
        </p:blipFill>
        <p:spPr>
          <a:xfrm>
            <a:off x="4539520" y="1638615"/>
            <a:ext cx="3112959" cy="2632047"/>
          </a:xfrm>
          <a:prstGeom prst="rect">
            <a:avLst/>
          </a:prstGeom>
        </p:spPr>
      </p:pic>
      <p:sp>
        <p:nvSpPr>
          <p:cNvPr id="3" name="矩形 2"/>
          <p:cNvSpPr>
            <a:spLocks noChangeAspect="1"/>
          </p:cNvSpPr>
          <p:nvPr/>
        </p:nvSpPr>
        <p:spPr>
          <a:xfrm>
            <a:off x="692150" y="4376327"/>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实验原理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利用红磷燃烧消耗密闭容器内空气中的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使密闭容器内的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压强减小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在大气压的作用下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将水压入集气瓶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进入瓶中水的体积即是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氧气的体积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10229765" y="4445946"/>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0229765" y="4923680"/>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628310" y="5027837"/>
            <a:ext cx="16327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628310" y="5495180"/>
            <a:ext cx="16327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5384373" y="5630510"/>
            <a:ext cx="205551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5384373" y="6087462"/>
            <a:ext cx="20555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087163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根据下图回答问题</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实验仪器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的名称是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实验室用高锰酸钾制取氧气的化学方程式为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所选用的发生装置是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填字母序号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9W68.eps" descr="id:2147503974;FounderCES"/>
          <p:cNvPicPr>
            <a:picLocks noChangeAspect="1"/>
          </p:cNvPicPr>
          <p:nvPr/>
        </p:nvPicPr>
        <p:blipFill>
          <a:blip r:embed="rId2">
            <a:clrChange>
              <a:clrFrom>
                <a:srgbClr val="FFFFFF"/>
              </a:clrFrom>
              <a:clrTo>
                <a:srgbClr val="FFFFFF">
                  <a:alpha val="0"/>
                </a:srgbClr>
              </a:clrTo>
            </a:clrChange>
          </a:blip>
          <a:stretch>
            <a:fillRect/>
          </a:stretch>
        </p:blipFill>
        <p:spPr>
          <a:xfrm>
            <a:off x="2036008" y="1323815"/>
            <a:ext cx="8119985" cy="2760259"/>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示例四</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氧气的实验室制法</a:t>
                </a:r>
              </a:p>
            </p:txBody>
          </p:sp>
        </p:grpSp>
      </p:grpSp>
    </p:spTree>
    <p:extLst>
      <p:ext uri="{BB962C8B-B14F-4D97-AF65-F5344CB8AC3E}">
        <p14:creationId xmlns:p14="http://schemas.microsoft.com/office/powerpoint/2010/main" xmlns="" val="14283697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89121"/>
            <a:ext cx="10807700" cy="24560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实验室用过氧化氢溶液和二氧化锰制取氧气时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二氧化锰起</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所选用的收集装置是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用排空气法收集一瓶氧气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验满时将带火星的木条放在瓶口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若观察到</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说明瓶中已充满氧气。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67114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0609"/>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仪器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为长颈漏斗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利用高锰酸钾分解制氧气时所选药品为固体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且反应需加热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则应选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在过氧化氢分解制氧气的过程中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起催化作用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氧气的密度比空气的大且不易溶于水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可选用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收集气体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将带火星的木条放在集气瓶口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若木条复燃证明已收集满。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长颈漏斗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(2)2KMnO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MnO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+MnO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催化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木条复燃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p:nvPr/>
        </p:nvPicPr>
        <p:blipFill>
          <a:blip r:embed="rId2">
            <a:clrChange>
              <a:clrFrom>
                <a:srgbClr val="FFFFFF"/>
              </a:clrFrom>
              <a:clrTo>
                <a:srgbClr val="FFFFFF">
                  <a:alpha val="0"/>
                </a:srgbClr>
              </a:clrTo>
            </a:clrChange>
          </a:blip>
          <a:stretch>
            <a:fillRect/>
          </a:stretch>
        </p:blipFill>
        <p:spPr>
          <a:xfrm>
            <a:off x="3228774" y="4181316"/>
            <a:ext cx="684998" cy="608887"/>
          </a:xfrm>
          <a:prstGeom prst="rect">
            <a:avLst/>
          </a:prstGeom>
        </p:spPr>
      </p:pic>
    </p:spTree>
    <p:extLst>
      <p:ext uri="{BB962C8B-B14F-4D97-AF65-F5344CB8AC3E}">
        <p14:creationId xmlns:p14="http://schemas.microsoft.com/office/powerpoint/2010/main" xmlns="" val="18498769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arn(inVertical)">
                                      <p:cBhvr>
                                        <p:cTn id="13" dur="500"/>
                                        <p:tgtEl>
                                          <p:spTgt spid="2">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barn(inVertical)">
                                      <p:cBhvr>
                                        <p:cTn id="16" dur="500"/>
                                        <p:tgtEl>
                                          <p:spTgt spid="2">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145589"/>
            <a:ext cx="10807700" cy="4135021"/>
          </a:xfrm>
          <a:prstGeom prst="rect">
            <a:avLst/>
          </a:prstGeom>
        </p:spPr>
      </p:pic>
    </p:spTree>
    <p:extLst>
      <p:ext uri="{BB962C8B-B14F-4D97-AF65-F5344CB8AC3E}">
        <p14:creationId xmlns:p14="http://schemas.microsoft.com/office/powerpoint/2010/main" xmlns="" val="226878908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533272"/>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下列物质中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前者属于纯净物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后者属于混合物的是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净化后的空气、氧化镁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水和冰相混合、啤酒</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生锈的铁钉、高锰酸钾加热后的混合物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氯化钾、液氧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示例五</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纯净物与混合物的判断</a:t>
                </a:r>
              </a:p>
            </p:txBody>
          </p:sp>
        </p:grpSp>
      </p:grpSp>
    </p:spTree>
    <p:extLst>
      <p:ext uri="{BB962C8B-B14F-4D97-AF65-F5344CB8AC3E}">
        <p14:creationId xmlns:p14="http://schemas.microsoft.com/office/powerpoint/2010/main" xmlns="" val="40625635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08596"/>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净化后的空气中有氧气和氮气等多种物质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氧化镁是一种物质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属于纯净物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水和冰相混合只有水一种物质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属于纯净物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啤酒中有水和酒精等多种物质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生锈的铁钉中有铁和铁的氧化物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高锰酸钾加热后的混合物中有二氧化锰和锰酸钾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氯化钾是一种物质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属于纯净物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液氧是一种物质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属于纯净物。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0730515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534740"/>
            <a:ext cx="10807700" cy="3439845"/>
          </a:xfrm>
          <a:prstGeom prst="rect">
            <a:avLst/>
          </a:prstGeom>
        </p:spPr>
      </p:pic>
    </p:spTree>
    <p:extLst>
      <p:ext uri="{BB962C8B-B14F-4D97-AF65-F5344CB8AC3E}">
        <p14:creationId xmlns:p14="http://schemas.microsoft.com/office/powerpoint/2010/main" xmlns="" val="56603141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570240"/>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氧气是我们身边常见的物质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以下有关氧气的叙述正确的是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物质与氧气发生的反应都是氧化反应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用过氧化氢制氧气的反应不属于分解反应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氧气具有可燃性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物质在氧气中燃烧的反应一定是</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化合反应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9" name="组合 8"/>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示例六</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化合反应、分解反应、氧化反应的比较</a:t>
                </a:r>
              </a:p>
            </p:txBody>
          </p:sp>
        </p:grpSp>
      </p:grpSp>
    </p:spTree>
    <p:extLst>
      <p:ext uri="{BB962C8B-B14F-4D97-AF65-F5344CB8AC3E}">
        <p14:creationId xmlns:p14="http://schemas.microsoft.com/office/powerpoint/2010/main" xmlns="" val="223180216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512489"/>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物质与氧气发生的反应属于氧化反应</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过氧化氢制氧气是由一种物质生成两种物质的反应</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属于分解反应</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氧气能支持燃烧</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具有助燃性</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但不具有可燃性</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物质在氧气中燃烧的反应不一定是化合反应</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如甲烷的燃烧</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A</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388259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792606"/>
            <a:ext cx="10807700" cy="4716294"/>
          </a:xfrm>
          <a:prstGeom prst="rect">
            <a:avLst/>
          </a:prstGeom>
        </p:spPr>
      </p:pic>
    </p:spTree>
    <p:extLst>
      <p:ext uri="{BB962C8B-B14F-4D97-AF65-F5344CB8AC3E}">
        <p14:creationId xmlns:p14="http://schemas.microsoft.com/office/powerpoint/2010/main" xmlns="" val="83607232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83286"/>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实验步骤</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检查装置的</a:t>
            </a:r>
            <a:r>
              <a:rPr lang="zh-CN" altLang="zh-CN" sz="32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气密性</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集气瓶内加入少量水</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以水面为基准线</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把集气瓶水面上方分成五等份</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点燃</a:t>
            </a:r>
            <a:r>
              <a:rPr lang="zh-CN" altLang="zh-CN" sz="32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过量的红磷</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立即伸入瓶中</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把塞子塞紧</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红磷燃烧停止后</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冷却到</a:t>
            </a:r>
            <a:r>
              <a:rPr lang="zh-CN" altLang="zh-CN" sz="32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室温</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打开弹簧夹</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观察现象。</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实验现象</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烧杯中的水进入集气瓶内</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水面上升到集气瓶中原空气体积的</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约</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处</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。红磷燃烧产生大量白烟。</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334043298"/>
              </p:ext>
            </p:extLst>
          </p:nvPr>
        </p:nvGraphicFramePr>
        <p:xfrm>
          <a:off x="4034016" y="4015300"/>
          <a:ext cx="339923" cy="664341"/>
        </p:xfrm>
        <a:graphic>
          <a:graphicData uri="http://schemas.openxmlformats.org/presentationml/2006/ole">
            <p:oleObj spid="_x0000_s2094" name="文档" r:id="rId3" imgW="168445" imgH="314457" progId="Word.Document.12">
              <p:embed/>
            </p:oleObj>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xmlns="" val="3559421234"/>
              </p:ext>
            </p:extLst>
          </p:nvPr>
        </p:nvGraphicFramePr>
        <p:xfrm>
          <a:off x="240333" y="4710814"/>
          <a:ext cx="11669770" cy="804541"/>
        </p:xfrm>
        <a:graphic>
          <a:graphicData uri="http://schemas.openxmlformats.org/presentationml/2006/ole">
            <p:oleObj spid="_x0000_s2095" name="文档" r:id="rId4" imgW="3826154" imgH="263784" progId="Word.Document.12">
              <p:embed/>
            </p:oleObj>
          </a:graphicData>
        </a:graphic>
      </p:graphicFrame>
      <p:sp>
        <p:nvSpPr>
          <p:cNvPr id="6" name="矩形 5">
            <a:extLst>
              <a:ext uri="{FF2B5EF4-FFF2-40B4-BE49-F238E27FC236}">
                <a16:creationId xmlns:a16="http://schemas.microsoft.com/office/drawing/2014/main" xmlns="" id="{8A90BD6A-DAC1-4175-BADE-A70FD2E31095}"/>
              </a:ext>
            </a:extLst>
          </p:cNvPr>
          <p:cNvSpPr/>
          <p:nvPr/>
        </p:nvSpPr>
        <p:spPr>
          <a:xfrm>
            <a:off x="5339985" y="1152029"/>
            <a:ext cx="122273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5339985" y="1629763"/>
            <a:ext cx="12227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195422" y="1754702"/>
            <a:ext cx="201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195423" y="2211654"/>
            <a:ext cx="201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9689438" y="232809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9689438" y="279543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8371014" y="4795366"/>
            <a:ext cx="57555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8371014" y="5262709"/>
            <a:ext cx="575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4035357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365818356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85851"/>
            <a:ext cx="10807700" cy="36379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误差分析</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effectLst/>
                <a:latin typeface="NEU-BZ-S92"/>
                <a:ea typeface="宋体" panose="02010600030101010101" pitchFamily="2" charset="-122"/>
                <a:cs typeface="宋体" panose="02010600030101010101" pitchFamily="2" charset="-122"/>
              </a:rPr>
              <a:t>①</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测量结果</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小于</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红磷用量不足</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氧气未消耗尽</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装置的气密性不好</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当集气瓶内氧气消耗尽时</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瓶内压强减小</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瓶外空气进入集气瓶</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装置未冷却至室温就打开弹簧夹。</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effectLst/>
                <a:latin typeface="NEU-BZ-S92"/>
                <a:ea typeface="宋体" panose="02010600030101010101" pitchFamily="2" charset="-122"/>
                <a:cs typeface="宋体" panose="02010600030101010101" pitchFamily="2" charset="-122"/>
              </a:rPr>
              <a:t>②</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测量结果</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大于</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原因可能是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弹簧夹未夹紧胶皮管</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在红磷燃烧过程中</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有少量瓶内气体沿导管排出。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194001108"/>
              </p:ext>
            </p:extLst>
          </p:nvPr>
        </p:nvGraphicFramePr>
        <p:xfrm>
          <a:off x="3898935" y="2029674"/>
          <a:ext cx="339923" cy="664341"/>
        </p:xfrm>
        <a:graphic>
          <a:graphicData uri="http://schemas.openxmlformats.org/presentationml/2006/ole">
            <p:oleObj spid="_x0000_s3118" name="文档" r:id="rId3" imgW="168445" imgH="314457"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834519940"/>
              </p:ext>
            </p:extLst>
          </p:nvPr>
        </p:nvGraphicFramePr>
        <p:xfrm>
          <a:off x="3898934" y="3848083"/>
          <a:ext cx="339923" cy="664341"/>
        </p:xfrm>
        <a:graphic>
          <a:graphicData uri="http://schemas.openxmlformats.org/presentationml/2006/ole">
            <p:oleObj spid="_x0000_s3119" name="文档" r:id="rId4" imgW="168445" imgH="314457" progId="Word.Document.12">
              <p:embed/>
            </p:oleObj>
          </a:graphicData>
        </a:graphic>
      </p:graphicFrame>
    </p:spTree>
    <p:extLst>
      <p:ext uri="{BB962C8B-B14F-4D97-AF65-F5344CB8AC3E}">
        <p14:creationId xmlns:p14="http://schemas.microsoft.com/office/powerpoint/2010/main" xmlns="" val="366063159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75503"/>
            <a:ext cx="10807700" cy="62671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其他装置</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20N42.eps" descr="id:2147503885;FounderCES"/>
          <p:cNvPicPr>
            <a:picLocks noChangeAspect="1"/>
          </p:cNvPicPr>
          <p:nvPr/>
        </p:nvPicPr>
        <p:blipFill>
          <a:blip r:embed="rId2">
            <a:clrChange>
              <a:clrFrom>
                <a:srgbClr val="FFFFFF"/>
              </a:clrFrom>
              <a:clrTo>
                <a:srgbClr val="FFFFFF">
                  <a:alpha val="0"/>
                </a:srgbClr>
              </a:clrTo>
            </a:clrChange>
          </a:blip>
          <a:stretch>
            <a:fillRect/>
          </a:stretch>
        </p:blipFill>
        <p:spPr>
          <a:xfrm>
            <a:off x="1183409" y="911252"/>
            <a:ext cx="9825182" cy="3460692"/>
          </a:xfrm>
          <a:prstGeom prst="rect">
            <a:avLst/>
          </a:prstGeom>
        </p:spPr>
      </p:pic>
      <p:sp>
        <p:nvSpPr>
          <p:cNvPr id="3" name="矩形 2"/>
          <p:cNvSpPr>
            <a:spLocks noChangeAspect="1"/>
          </p:cNvSpPr>
          <p:nvPr/>
        </p:nvSpPr>
        <p:spPr>
          <a:xfrm>
            <a:off x="692150" y="4443329"/>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测量氧气的体积必须采用易与氧气反应且没有气体生成的物质。此装置中铁、木炭、硫不能用作测定氧气含量的反应物。</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测量的反应物一定要足量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装置必须密封。</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053845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692150" y="955231"/>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二、空气的污染和防治</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污染物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目前计入空气质量评价的主要污染物为有害气体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PM</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污染源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煤、石油等化石燃料的燃烧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工厂排出的废气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汽车尾气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农作物秸秆的焚烧等。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被污染的空气会严重损害人体健康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影响农作物生长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破坏生态环境。</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全球气候变暖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臭氧层破坏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酸雨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等都与空气污染有关。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1337226" y="2180728"/>
            <a:ext cx="61418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1337225" y="2648071"/>
            <a:ext cx="6141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2220453" y="2222292"/>
            <a:ext cx="82408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2220452" y="2700026"/>
            <a:ext cx="8240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3344749" y="2222292"/>
            <a:ext cx="82408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3344748" y="2700026"/>
            <a:ext cx="8240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4578626" y="2222292"/>
            <a:ext cx="45057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4578625" y="2700026"/>
            <a:ext cx="4505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3558802" y="4539464"/>
            <a:ext cx="255105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3558802" y="5006807"/>
            <a:ext cx="25510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6463145" y="4539464"/>
            <a:ext cx="206779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6463145" y="5006807"/>
            <a:ext cx="206779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8956964" y="4539464"/>
            <a:ext cx="78970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8956964" y="5006807"/>
            <a:ext cx="7897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7913148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2" grpId="0" animBg="1"/>
      <p:bldP spid="15" grpId="0" animBg="1"/>
      <p:bldP spid="18" grpId="0" animBg="1"/>
      <p:bldP spid="21" grpId="0" animBg="1"/>
    </p:bld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8F4E9"/>
        </a:solidFill>
        <a:ln>
          <a:noFill/>
        </a:ln>
      </a:spPr>
      <a:bodyPr rtlCol="0" anchor="ctr"/>
      <a:lstStyle>
        <a:defPPr algn="ctr">
          <a:defRPr sz="135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317</TotalTime>
  <Words>2380</Words>
  <Application>Microsoft Office PowerPoint</Application>
  <PresentationFormat>自定义</PresentationFormat>
  <Paragraphs>184</Paragraphs>
  <Slides>60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60</vt:i4>
      </vt:variant>
    </vt:vector>
  </HeadingPairs>
  <TitlesOfParts>
    <vt:vector size="62"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58</cp:revision>
  <dcterms:created xsi:type="dcterms:W3CDTF">2020-12-05T02:41:23Z</dcterms:created>
  <dcterms:modified xsi:type="dcterms:W3CDTF">2022-04-27T09:08:07Z</dcterms:modified>
</cp:coreProperties>
</file>