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6" r:id="rId3"/>
    <p:sldMasterId id="2147483688" r:id="rId4"/>
    <p:sldMasterId id="2147483698" r:id="rId5"/>
    <p:sldMasterId id="2147483708" r:id="rId6"/>
  </p:sldMasterIdLst>
  <p:notesMasterIdLst>
    <p:notesMasterId r:id="rId65"/>
  </p:notesMasterIdLst>
  <p:handoutMasterIdLst>
    <p:handoutMasterId r:id="rId66"/>
  </p:handoutMasterIdLst>
  <p:sldIdLst>
    <p:sldId id="277" r:id="rId7"/>
    <p:sldId id="275" r:id="rId8"/>
    <p:sldId id="261" r:id="rId9"/>
    <p:sldId id="280" r:id="rId10"/>
    <p:sldId id="285" r:id="rId11"/>
    <p:sldId id="286" r:id="rId12"/>
    <p:sldId id="382" r:id="rId13"/>
    <p:sldId id="383" r:id="rId14"/>
    <p:sldId id="384" r:id="rId15"/>
    <p:sldId id="385" r:id="rId16"/>
    <p:sldId id="287" r:id="rId17"/>
    <p:sldId id="288" r:id="rId18"/>
    <p:sldId id="289" r:id="rId19"/>
    <p:sldId id="324" r:id="rId20"/>
    <p:sldId id="325" r:id="rId21"/>
    <p:sldId id="322" r:id="rId22"/>
    <p:sldId id="272" r:id="rId23"/>
    <p:sldId id="292" r:id="rId24"/>
    <p:sldId id="386" r:id="rId25"/>
    <p:sldId id="387" r:id="rId26"/>
    <p:sldId id="388" r:id="rId27"/>
    <p:sldId id="293" r:id="rId28"/>
    <p:sldId id="391" r:id="rId29"/>
    <p:sldId id="390" r:id="rId30"/>
    <p:sldId id="392" r:id="rId31"/>
    <p:sldId id="393" r:id="rId32"/>
    <p:sldId id="394" r:id="rId33"/>
    <p:sldId id="395" r:id="rId34"/>
    <p:sldId id="279" r:id="rId35"/>
    <p:sldId id="273" r:id="rId36"/>
    <p:sldId id="300" r:id="rId37"/>
    <p:sldId id="396" r:id="rId38"/>
    <p:sldId id="398" r:id="rId39"/>
    <p:sldId id="397" r:id="rId40"/>
    <p:sldId id="399" r:id="rId41"/>
    <p:sldId id="400" r:id="rId42"/>
    <p:sldId id="401" r:id="rId43"/>
    <p:sldId id="403" r:id="rId44"/>
    <p:sldId id="402" r:id="rId45"/>
    <p:sldId id="404" r:id="rId46"/>
    <p:sldId id="405" r:id="rId47"/>
    <p:sldId id="406" r:id="rId48"/>
    <p:sldId id="407" r:id="rId49"/>
    <p:sldId id="422" r:id="rId50"/>
    <p:sldId id="408" r:id="rId51"/>
    <p:sldId id="409" r:id="rId52"/>
    <p:sldId id="410" r:id="rId53"/>
    <p:sldId id="411" r:id="rId54"/>
    <p:sldId id="412" r:id="rId55"/>
    <p:sldId id="413" r:id="rId56"/>
    <p:sldId id="414" r:id="rId57"/>
    <p:sldId id="415" r:id="rId58"/>
    <p:sldId id="416" r:id="rId59"/>
    <p:sldId id="417" r:id="rId60"/>
    <p:sldId id="418" r:id="rId61"/>
    <p:sldId id="419" r:id="rId62"/>
    <p:sldId id="420" r:id="rId63"/>
    <p:sldId id="421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05" autoAdjust="0"/>
    <p:restoredTop sz="71259" autoAdjust="0"/>
  </p:normalViewPr>
  <p:slideViewPr>
    <p:cSldViewPr snapToGrid="0">
      <p:cViewPr varScale="1">
        <p:scale>
          <a:sx n="66" d="100"/>
          <a:sy n="66" d="100"/>
        </p:scale>
        <p:origin x="-432" y="-72"/>
      </p:cViewPr>
      <p:guideLst>
        <p:guide orient="horz" pos="2164"/>
        <p:guide pos="3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410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525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80771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5726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4151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061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892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708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1319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自然界的水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dirty="0" smtClean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662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8740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5415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251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24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925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65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74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707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碳和碳的氧化物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dirty="0" smtClean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7176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41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9998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690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2860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526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2831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742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空气 氧气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544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空气  氧气</a:t>
            </a:r>
            <a:r>
              <a:rPr lang="en-US" altLang="zh-CN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559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空气  氧气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497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144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17315278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7594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0958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495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自然界的水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7469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空气  氧气</a:t>
            </a:r>
            <a:r>
              <a:rPr lang="en-US" altLang="zh-CN" sz="32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dirty="0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dirty="0" smtClean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223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自然界的水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自然界的水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03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12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6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29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3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2.xml"/><Relationship Id="rId14" Type="http://schemas.openxmlformats.org/officeDocument/2006/relationships/slide" Target="slide4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5.jpeg"/><Relationship Id="rId5" Type="http://schemas.openxmlformats.org/officeDocument/2006/relationships/slide" Target="slide2.xml"/><Relationship Id="rId4" Type="http://schemas.openxmlformats.org/officeDocument/2006/relationships/slide" Target="slide3.xml"/><Relationship Id="rId9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4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10" Type="http://schemas.openxmlformats.org/officeDocument/2006/relationships/image" Target="../media/image4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60.jpeg"/><Relationship Id="rId5" Type="http://schemas.openxmlformats.org/officeDocument/2006/relationships/image" Target="../media/image50.jpeg"/><Relationship Id="rId4" Type="http://schemas.openxmlformats.org/officeDocument/2006/relationships/image" Target="../media/image5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" Target="slide44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523464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602251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rId12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464772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自然界的水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132754" y="5705760"/>
            <a:ext cx="5990707" cy="872524"/>
            <a:chOff x="3027246" y="4456098"/>
            <a:chExt cx="5990707" cy="872524"/>
          </a:xfrm>
        </p:grpSpPr>
        <p:sp>
          <p:nvSpPr>
            <p:cNvPr id="2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4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16">
              <a:hlinkClick r:id="rId14" action="ppaction://hlinksldjump"/>
            </p:cNvPr>
            <p:cNvSpPr txBox="1"/>
            <p:nvPr/>
          </p:nvSpPr>
          <p:spPr>
            <a:xfrm>
              <a:off x="4859829" y="4477069"/>
              <a:ext cx="40158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实验剖析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99490" y="2042795"/>
            <a:ext cx="100190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2014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29(1)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】化学与生活、生产密切相关。请回答下列问题: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生活中可用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比较自来水煮沸前后的硬度。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719705" y="2642959"/>
            <a:ext cx="1406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肥皂水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63421" y="3169464"/>
            <a:ext cx="111283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9.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2016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9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下列生产、</a:t>
            </a:r>
            <a:r>
              <a:rPr altLang="zh-CN" sz="2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生活中的做法正确的是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)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戴耳罩防止噪声的产生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用工业污水直接灌溉农田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油锅着火立即用水浇灭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给门合页的轴上加润滑剂减小摩擦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546818" y="3266726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3421" y="2031853"/>
            <a:ext cx="4044315" cy="627895"/>
            <a:chOff x="1034884" y="629878"/>
            <a:chExt cx="4044315" cy="627895"/>
          </a:xfrm>
        </p:grpSpPr>
        <p:sp>
          <p:nvSpPr>
            <p:cNvPr id="11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704" y="664168"/>
              <a:ext cx="2436495" cy="592455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水的净化</a:t>
              </a:r>
            </a:p>
          </p:txBody>
        </p:sp>
        <p:sp>
          <p:nvSpPr>
            <p:cNvPr id="1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531671" y="2080555"/>
            <a:ext cx="111283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10.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2013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29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)】化学源于生活,生活中蕴含着许多化学知识。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生活用水在净化过程中常用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吸附色素和异味。一般可以通过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　　的方法降低水的硬度。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64050" y="2680970"/>
            <a:ext cx="1182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活性炭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054590" y="2669540"/>
            <a:ext cx="91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煮沸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533451" y="1841068"/>
            <a:ext cx="10667949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11.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2011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29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)】</a:t>
            </a:r>
            <a:r>
              <a:rPr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化学就在我们身边,它与我们的生活息息相关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净水器中经常使用活性炭,</a:t>
            </a:r>
            <a:r>
              <a:rPr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主要是利用活性炭的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性。生活中既能降低水的硬度,又能杀菌消毒的方法是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33994" y="2448964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吸附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311544" y="2981719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煮沸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4740" y="905850"/>
            <a:ext cx="3944620" cy="627895"/>
            <a:chOff x="1034884" y="629878"/>
            <a:chExt cx="3944620" cy="627895"/>
          </a:xfrm>
        </p:grpSpPr>
        <p:sp>
          <p:nvSpPr>
            <p:cNvPr id="4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069" y="664168"/>
              <a:ext cx="2337435" cy="592455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水的组成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4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73723" y="2063262"/>
            <a:ext cx="111874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12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2021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12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)利用如图所示器材不能完成的实验是(　　)</a:t>
            </a:r>
          </a:p>
          <a:p>
            <a:pPr algn="l">
              <a:lnSpc>
                <a:spcPct val="150000"/>
              </a:lnSpc>
            </a:pP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97531" y="2195147"/>
            <a:ext cx="336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242" name="XD+30.eps" descr="id:2147502420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475" y="2869565"/>
            <a:ext cx="819785" cy="1933575"/>
          </a:xfrm>
          <a:prstGeom prst="rect">
            <a:avLst/>
          </a:prstGeom>
        </p:spPr>
      </p:pic>
      <p:pic>
        <p:nvPicPr>
          <p:cNvPr id="243" name="XD+31.eps" descr="id:2147502427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5815" y="3252453"/>
            <a:ext cx="1164590" cy="1148113"/>
          </a:xfrm>
          <a:prstGeom prst="rect">
            <a:avLst/>
          </a:prstGeom>
        </p:spPr>
      </p:pic>
      <p:pic>
        <p:nvPicPr>
          <p:cNvPr id="244" name="XD+32.eps" descr="id:2147502434;FounderCE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1980" y="3303270"/>
            <a:ext cx="2202936" cy="1046480"/>
          </a:xfrm>
          <a:prstGeom prst="rect">
            <a:avLst/>
          </a:prstGeom>
        </p:spPr>
      </p:pic>
      <p:pic>
        <p:nvPicPr>
          <p:cNvPr id="245" name="XD+33.eps" descr="id:2147502441;FounderCE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2510" y="3002857"/>
            <a:ext cx="2171699" cy="16749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4355" y="5055870"/>
            <a:ext cx="2032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A.</a:t>
            </a:r>
            <a:r>
              <a:rPr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探究水的组成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7640" y="5055870"/>
            <a:ext cx="2531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B.</a:t>
            </a:r>
            <a:r>
              <a:rPr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验证燃烧需要氧气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82895" y="5055870"/>
            <a:ext cx="262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C.</a:t>
            </a:r>
            <a:r>
              <a:rPr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检验物体是否带电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46415" y="4932680"/>
            <a:ext cx="3451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D.</a:t>
            </a:r>
            <a:r>
              <a:rPr altLang="zh-CN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探究电流通过导体产生热量的多少与电流大小的关系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2610" y="1652905"/>
            <a:ext cx="1002093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13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2017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28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)如图所示的是电解水的实验过程。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altLang="zh-CN" sz="2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气体</a:t>
            </a:r>
            <a:r>
              <a:rPr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altLang="zh-CN" sz="2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altLang="zh-CN" sz="2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通电时反应的化学方程式为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_____________________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通电后中间球形容器内液面上升的原因是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____________________________________________________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61731" y="2253635"/>
            <a:ext cx="1765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氢气(或</a:t>
            </a:r>
            <a:r>
              <a:rPr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>
              <a:hlinkClick r:id="rId4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246" name="1303.eps" descr="id:2147502448;FounderCES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58910" y="2016760"/>
            <a:ext cx="2453005" cy="22098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4"/>
              <p:cNvSpPr txBox="1"/>
              <p:nvPr/>
            </p:nvSpPr>
            <p:spPr>
              <a:xfrm>
                <a:off x="4820426" y="2683530"/>
                <a:ext cx="40386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24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r>
                      <a:rPr lang="zh-CN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0426" y="2683530"/>
                <a:ext cx="403860" cy="460375"/>
              </a:xfrm>
              <a:prstGeom prst="rect">
                <a:avLst/>
              </a:prstGeom>
              <a:blipFill rotWithShape="1">
                <a:blip r:embed="rId6"/>
                <a:stretch>
                  <a:fillRect l="-35" t="-4" r="-1505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4"/>
              <p:cNvSpPr txBox="1"/>
              <p:nvPr/>
            </p:nvSpPr>
            <p:spPr>
              <a:xfrm>
                <a:off x="5231617" y="2719653"/>
                <a:ext cx="3086101" cy="585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通电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↑+ 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617" y="2719653"/>
                <a:ext cx="3086101" cy="585481"/>
              </a:xfrm>
              <a:prstGeom prst="rect">
                <a:avLst/>
              </a:prstGeom>
              <a:blipFill rotWithShape="1">
                <a:blip r:embed="rId7"/>
                <a:stretch>
                  <a:fillRect l="-2964" r="-2372" b="-1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p:oleObj spid="_x0000_s1154" r:id="rId8" imgW="914400" imgH="215640" progId="Equation.3">
              <p:embed/>
            </p:oleObj>
          </a:graphicData>
        </a:graphic>
      </p:graphicFrame>
      <p:sp>
        <p:nvSpPr>
          <p:cNvPr id="11" name="TextBox 4"/>
          <p:cNvSpPr txBox="1"/>
          <p:nvPr/>
        </p:nvSpPr>
        <p:spPr>
          <a:xfrm>
            <a:off x="591185" y="3926834"/>
            <a:ext cx="8244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两管内汇聚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气体，压强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大，将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水压入中间球形容器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17197" y="3041126"/>
            <a:ext cx="6041328" cy="2152827"/>
            <a:chOff x="3689573" y="2559513"/>
            <a:chExt cx="6264284" cy="289337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689573" y="2559513"/>
              <a:ext cx="4926903" cy="97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化学方程式清单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">
              <a:hlinkClick r:id="rId3" action="ppaction://hlinksldjump"/>
            </p:cNvPr>
            <p:cNvSpPr txBox="1"/>
            <p:nvPr/>
          </p:nvSpPr>
          <p:spPr>
            <a:xfrm>
              <a:off x="3689573" y="4170578"/>
              <a:ext cx="6264284" cy="1282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知识考点清单</a:t>
              </a:r>
              <a:endPara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059739" y="2238912"/>
            <a:ext cx="3381402" cy="545182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4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化学方程式清单</a:t>
            </a:r>
            <a:endParaRPr lang="zh-CN" altLang="en-US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293475"/>
            <a:ext cx="5882885" cy="729465"/>
            <a:chOff x="823582" y="935961"/>
            <a:chExt cx="5767939" cy="729465"/>
          </a:xfrm>
        </p:grpSpPr>
        <p:sp>
          <p:nvSpPr>
            <p:cNvPr id="32" name="圆角矩形 31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数据聚集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考点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梳理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34479" y="3014926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一、有水参与的反应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4745" y="3576238"/>
            <a:ext cx="921639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1.水在直流电的作用下分解: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2.二氧化碳和水反应: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</a:t>
            </a:r>
            <a:r>
              <a:rPr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3.生石灰作干燥剂:</a:t>
            </a:r>
            <a:r>
              <a:rPr 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</a:t>
            </a:r>
            <a:r>
              <a:rPr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 </a:t>
            </a:r>
          </a:p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/>
              <p:cNvSpPr txBox="1"/>
              <p:nvPr/>
            </p:nvSpPr>
            <p:spPr>
              <a:xfrm>
                <a:off x="4120832" y="4782956"/>
                <a:ext cx="3451543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CaO 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bar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   </m:t>
                            </m:r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Ca(OH)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0832" y="4782956"/>
                <a:ext cx="3451543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827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4896676" y="3562316"/>
                <a:ext cx="2930610" cy="585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通电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↑+ 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676" y="3562316"/>
                <a:ext cx="2930610" cy="585481"/>
              </a:xfrm>
              <a:prstGeom prst="rect">
                <a:avLst/>
              </a:prstGeom>
              <a:blipFill rotWithShape="1">
                <a:blip r:embed="rId5"/>
                <a:stretch>
                  <a:fillRect l="-3119" r="-2495" b="-1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284812" y="4230091"/>
                <a:ext cx="3015569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barPr>
                          <m:e>
                            <m: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3</a:t>
                </a: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812" y="4230091"/>
                <a:ext cx="3015569" cy="465064"/>
              </a:xfrm>
              <a:prstGeom prst="rect">
                <a:avLst/>
              </a:prstGeom>
              <a:blipFill rotWithShape="1">
                <a:blip r:embed="rId6"/>
                <a:stretch>
                  <a:fillRect l="-3232" t="-18421" r="-202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90431" y="1271355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二、有水生成的反应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431" y="1793325"/>
            <a:ext cx="9361046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(一)化合反应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4.氢气在空气中燃烧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(二)分解反应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5.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实验室用双氧水制氧气: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____________________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6.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碳酸不稳定而分解: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7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碳酸氢钠受热分解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____________________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8.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碳酸氢铵受热分解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____________________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014778" y="2346086"/>
                <a:ext cx="3098344" cy="810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+ 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4778" y="2346086"/>
                <a:ext cx="3098344" cy="810991"/>
              </a:xfrm>
              <a:prstGeom prst="rect">
                <a:avLst/>
              </a:prstGeom>
              <a:blipFill rotWithShape="1">
                <a:blip r:embed="rId3"/>
                <a:stretch>
                  <a:fillRect l="-3150" t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4559008" y="3475399"/>
                <a:ext cx="3167855" cy="541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i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m:rPr>
                                <m:sty m:val="p"/>
                              </m:rPr>
                              <a:rPr lang="en-US" altLang="zh-CN" sz="2000" b="1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MnO</m:t>
                            </m:r>
                            <m:r>
                              <a:rPr lang="en-US" altLang="zh-CN" sz="2000" b="1" baseline="-800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2000" b="1" i="0" baseline="-800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0" smtClean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008" y="3475399"/>
                <a:ext cx="3167855" cy="541943"/>
              </a:xfrm>
              <a:prstGeom prst="rect">
                <a:avLst/>
              </a:prstGeom>
              <a:blipFill rotWithShape="1">
                <a:blip r:embed="rId4"/>
                <a:stretch>
                  <a:fillRect l="-3077" t="-4494" r="-1923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3957629" y="4086215"/>
                <a:ext cx="3357572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7629" y="4086215"/>
                <a:ext cx="3357572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2722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3959514" y="4597467"/>
                <a:ext cx="4814101" cy="520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514" y="4597467"/>
                <a:ext cx="4814101" cy="520592"/>
              </a:xfrm>
              <a:prstGeom prst="rect">
                <a:avLst/>
              </a:prstGeom>
              <a:blipFill rotWithShape="1">
                <a:blip r:embed="rId6"/>
                <a:stretch>
                  <a:fillRect l="-2028" t="-8140" r="-887" b="-15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145450" y="5153301"/>
                <a:ext cx="4814101" cy="520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5450" y="5153301"/>
                <a:ext cx="4814101" cy="520592"/>
              </a:xfrm>
              <a:prstGeom prst="rect">
                <a:avLst/>
              </a:prstGeom>
              <a:blipFill rotWithShape="1">
                <a:blip r:embed="rId7"/>
                <a:stretch>
                  <a:fillRect l="-1899" t="-8140" b="-15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90430" y="1294872"/>
            <a:ext cx="1036336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置换反应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氢气还原氧化铜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四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复分解反应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盐酸除铁锈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硫酸除铁锈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氧化铜与硫酸反应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稀盐酸与氢氧化钠反应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稀盐酸与氢氧化钙反应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____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氢氧化铝药物治疗胃酸过多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3581271" y="1903583"/>
                <a:ext cx="3204723" cy="540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CuO+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271" y="1903583"/>
                <a:ext cx="3204723" cy="540404"/>
              </a:xfrm>
              <a:prstGeom prst="rect">
                <a:avLst/>
              </a:prstGeom>
              <a:blipFill rotWithShape="1">
                <a:blip r:embed="rId3"/>
                <a:stretch>
                  <a:fillRect l="-2852" t="-4494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3198847" y="3051805"/>
                <a:ext cx="4606881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+6HCl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2FeCl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847" y="3051805"/>
                <a:ext cx="4606881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119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3198847" y="3606519"/>
                <a:ext cx="5449853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)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847" y="3606519"/>
                <a:ext cx="5449853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1790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092389" y="4147783"/>
                <a:ext cx="4394386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CuO+H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2389" y="4147783"/>
                <a:ext cx="4394386" cy="465064"/>
              </a:xfrm>
              <a:prstGeom prst="rect">
                <a:avLst/>
              </a:prstGeom>
              <a:blipFill rotWithShape="1">
                <a:blip r:embed="rId6"/>
                <a:stretch>
                  <a:fillRect l="-2080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4737788" y="4711382"/>
                <a:ext cx="3882337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NaOH+HCl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7788" y="4711382"/>
                <a:ext cx="3882337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2355" t="-18421" r="-785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4702183" y="5244885"/>
                <a:ext cx="4727567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2183" y="5244885"/>
                <a:ext cx="4727567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1933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5320441" y="5805199"/>
                <a:ext cx="500465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Al(OH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0441" y="5805199"/>
                <a:ext cx="5004659" cy="465064"/>
              </a:xfrm>
              <a:prstGeom prst="rect">
                <a:avLst/>
              </a:prstGeom>
              <a:blipFill rotWithShape="1">
                <a:blip r:embed="rId9"/>
                <a:stretch>
                  <a:fillRect l="-1949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8421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871654" y="2478147"/>
            <a:ext cx="5013490" cy="1904231"/>
            <a:chOff x="3499963" y="2343033"/>
            <a:chExt cx="5013490" cy="68588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499963" y="2343033"/>
              <a:ext cx="5013490" cy="1880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  爱护水资源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09488" y="2840908"/>
              <a:ext cx="4838313" cy="1880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  水的净化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111803" y="257350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1803" y="2231897"/>
            <a:ext cx="4428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kumimoji="1" lang="en-US" altLang="zh-CN" sz="2400" b="1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104728" y="3939882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文本框 2">
            <a:hlinkClick r:id="rId2" action="ppaction://hlinksldjump"/>
          </p:cNvPr>
          <p:cNvSpPr txBox="1"/>
          <p:nvPr/>
        </p:nvSpPr>
        <p:spPr>
          <a:xfrm>
            <a:off x="4881179" y="3192384"/>
            <a:ext cx="5489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  区分硬水和软水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11803" y="327029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9" name="文本框 2">
            <a:hlinkClick r:id="rId4" action="ppaction://hlinksldjump"/>
          </p:cNvPr>
          <p:cNvSpPr txBox="1"/>
          <p:nvPr/>
        </p:nvSpPr>
        <p:spPr>
          <a:xfrm>
            <a:off x="4871654" y="4501636"/>
            <a:ext cx="4838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  水的组成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111803" y="4585448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90430" y="1684869"/>
            <a:ext cx="1087771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氢氧化镁药物治疗胃酸过多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稀硫酸与氢氧化钠反应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</a:t>
            </a:r>
            <a:r>
              <a:rPr lang="zh-CN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用熟石灰中和硫酸厂的废酸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大理石与稀盐酸反应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碳酸钠与稀盐酸反应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碳酸氢钠与稀盐酸反应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碳酸钾与稀盐酸反应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硫酸铵与氢氧化钙反应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　　　　　　</a:t>
            </a:r>
            <a:r>
              <a:rPr lang="zh-CN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321308" y="1761342"/>
                <a:ext cx="4727567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1308" y="1761342"/>
                <a:ext cx="4727567" cy="465064"/>
              </a:xfrm>
              <a:prstGeom prst="rect">
                <a:avLst/>
              </a:prstGeom>
              <a:blipFill rotWithShape="1">
                <a:blip r:embed="rId3"/>
                <a:stretch>
                  <a:fillRect l="-2065" t="-18421" r="-1935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756838" y="2332842"/>
                <a:ext cx="4672912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2NaOH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838" y="2332842"/>
                <a:ext cx="4672912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956" t="-18421" r="-1043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321307" y="2868952"/>
                <a:ext cx="4727567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1307" y="2868952"/>
                <a:ext cx="4727567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2065" t="-18421" r="-1806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432644" y="3429985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644" y="3429985"/>
                <a:ext cx="5283199" cy="465064"/>
              </a:xfrm>
              <a:prstGeom prst="rect">
                <a:avLst/>
              </a:prstGeom>
              <a:blipFill rotWithShape="1">
                <a:blip r:embed="rId6"/>
                <a:stretch>
                  <a:fillRect l="-1730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4413593" y="3979717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3593" y="3979717"/>
                <a:ext cx="5283199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1730" t="-18421" r="-115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699001" y="4520981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001" y="4520981"/>
                <a:ext cx="5283199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1845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4328212" y="5079562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2KCl+H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8212" y="5079562"/>
                <a:ext cx="5283199" cy="465064"/>
              </a:xfrm>
              <a:prstGeom prst="rect">
                <a:avLst/>
              </a:prstGeom>
              <a:blipFill rotWithShape="1">
                <a:blip r:embed="rId9"/>
                <a:stretch>
                  <a:fillRect l="-1730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4740281" y="5566386"/>
                <a:ext cx="6661144" cy="540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(NH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Ca(OH)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↑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0281" y="5566386"/>
                <a:ext cx="6661144" cy="540404"/>
              </a:xfrm>
              <a:prstGeom prst="rect">
                <a:avLst/>
              </a:prstGeom>
              <a:blipFill rotWithShape="1">
                <a:blip r:embed="rId10"/>
                <a:stretch>
                  <a:fillRect l="-1465" t="-4494" r="-275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6830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5300" y="1294872"/>
            <a:ext cx="115443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其他类型的反应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24.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二氧化碳与澄清石灰水反应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r>
              <a:rPr lang="zh-CN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二氧化碳与氢氧化钠反应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　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26.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二氧化硫与氢氧化钠反应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27.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三氧化硫与氢氧化钠反应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28.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甲烷燃烧的反应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天然气、沼气、瓦斯的燃烧或爆炸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29.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乙醇燃烧的反应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4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　　　　　　　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7960393" y="4057892"/>
                <a:ext cx="3599957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0393" y="4057892"/>
                <a:ext cx="3599957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2712" t="-1136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851615" y="1940218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615" y="1940218"/>
                <a:ext cx="5283199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845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4582893" y="2484747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2893" y="2484747"/>
                <a:ext cx="5283199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1848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3187397" y="4604624"/>
                <a:ext cx="4360489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OH+3O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7397" y="4604624"/>
                <a:ext cx="4360489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2238" t="-1124" r="-1259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4477173" y="3028449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7173" y="3028449"/>
                <a:ext cx="5283199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1730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487642" y="3583303"/>
                <a:ext cx="4430253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642" y="3583303"/>
                <a:ext cx="4430253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2063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694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93835" y="1142211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1924" y="1931492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爱护水资源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0516" y="2393157"/>
            <a:ext cx="102085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爱护水资源的原因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是一切生命活动必需的物质。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地球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上水资源总储量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丰富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但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淡水资源有限。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我国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水资源总量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丰富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但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人均水量很少。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是一种重要的化学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资源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可以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广泛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用于溶解、洗涤、加热、冷却物质等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也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可以参与很多反应</a:t>
            </a:r>
            <a:r>
              <a:rPr lang="zh-CN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104897" y="1194590"/>
            <a:ext cx="98583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爱护水资源的措施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一方面要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另一方面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要防治水体污染。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节约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用水的措施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农业上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改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大水漫灌为滴灌或喷灌。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生活上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使用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节水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器具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用完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水后及时关闭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水龙头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水多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用淘米水浇花等。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工业上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提倡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工业用水重复利用或循环使用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）节水标志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0356" y="181076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节约用水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3475" y="4324351"/>
            <a:ext cx="1680419" cy="19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84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57221" y="824822"/>
            <a:ext cx="9858375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）水污染及防治措施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1139937"/>
              </p:ext>
            </p:extLst>
          </p:nvPr>
        </p:nvGraphicFramePr>
        <p:xfrm>
          <a:off x="1304924" y="1552576"/>
          <a:ext cx="9563101" cy="3695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8063"/>
                <a:gridCol w="3214744"/>
                <a:gridCol w="5170294"/>
              </a:tblGrid>
              <a:tr h="5650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污染类型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aseline="0" dirty="0"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</a:rPr>
                        <a:t>污染来源</a:t>
                      </a:r>
                      <a:endParaRPr lang="zh-CN" sz="1800" baseline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aseline="0" dirty="0"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</a:rPr>
                        <a:t>防治措施</a:t>
                      </a:r>
                      <a:endParaRPr lang="zh-CN" sz="1800" baseline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885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工业污染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工业“三废”的任意排放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应用新技术、新工艺减少污染的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产生</a:t>
                      </a:r>
                      <a:r>
                        <a:rPr lang="zh-CN" altLang="en-US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加强监管</a:t>
                      </a:r>
                      <a:r>
                        <a:rPr lang="zh-CN" altLang="en-US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工业</a:t>
                      </a: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“三废”达标后排放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59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农业污染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农药、化肥的不合理使用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提倡使用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农家肥</a:t>
                      </a:r>
                      <a:r>
                        <a:rPr lang="zh-CN" altLang="en-US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合理</a:t>
                      </a: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使用化肥和农药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587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生活污染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生活污水</a:t>
                      </a: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的任意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排放</a:t>
                      </a:r>
                      <a:r>
                        <a:rPr lang="zh-CN" altLang="en-US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生活</a:t>
                      </a: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垃圾的随意丢弃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生活污水集中处理和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排放</a:t>
                      </a:r>
                      <a:r>
                        <a:rPr lang="zh-CN" altLang="en-US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18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</a:t>
                      </a:r>
                      <a:r>
                        <a:rPr lang="zh-CN" sz="18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使用含磷洗衣粉等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1995" y="5432760"/>
            <a:ext cx="11322330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r>
              <a:rPr lang="zh-CN" altLang="zh-CN" sz="2400" b="1" dirty="0">
                <a:ea typeface="宋体" panose="02010600030101010101" pitchFamily="2" charset="-122"/>
              </a:rPr>
              <a:t>水体有自净</a:t>
            </a:r>
            <a:r>
              <a:rPr lang="zh-CN" altLang="zh-CN" sz="2400" b="1" dirty="0" smtClean="0">
                <a:ea typeface="宋体" panose="02010600030101010101" pitchFamily="2" charset="-122"/>
              </a:rPr>
              <a:t>能力</a:t>
            </a:r>
            <a:r>
              <a:rPr lang="zh-CN" altLang="en-US" sz="2400" b="1" dirty="0" smtClean="0"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ea typeface="宋体" panose="02010600030101010101" pitchFamily="2" charset="-122"/>
              </a:rPr>
              <a:t>但是</a:t>
            </a:r>
            <a:r>
              <a:rPr lang="zh-CN" altLang="zh-CN" sz="2400" b="1" dirty="0">
                <a:ea typeface="宋体" panose="02010600030101010101" pitchFamily="2" charset="-122"/>
              </a:rPr>
              <a:t>大量污染物的肆意排放会超出水的自净</a:t>
            </a:r>
            <a:r>
              <a:rPr lang="zh-CN" altLang="zh-CN" sz="2400" b="1" dirty="0" smtClean="0">
                <a:ea typeface="宋体" panose="02010600030101010101" pitchFamily="2" charset="-122"/>
              </a:rPr>
              <a:t>能力</a:t>
            </a:r>
            <a:r>
              <a:rPr lang="zh-CN" altLang="en-US" sz="2400" b="1" dirty="0" smtClean="0">
                <a:ea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ea typeface="宋体" panose="02010600030101010101" pitchFamily="2" charset="-122"/>
              </a:rPr>
              <a:t>使</a:t>
            </a:r>
            <a:r>
              <a:rPr lang="zh-CN" altLang="zh-CN" sz="2400" b="1" dirty="0">
                <a:ea typeface="宋体" panose="02010600030101010101" pitchFamily="2" charset="-122"/>
              </a:rPr>
              <a:t>水质</a:t>
            </a:r>
            <a:r>
              <a:rPr lang="zh-CN" altLang="zh-CN" sz="2400" b="1" dirty="0" smtClean="0">
                <a:ea typeface="宋体" panose="02010600030101010101" pitchFamily="2" charset="-122"/>
              </a:rPr>
              <a:t>恶化</a:t>
            </a:r>
            <a:r>
              <a:rPr lang="zh-CN" altLang="en-US" sz="2400" b="1" dirty="0" smtClean="0"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71474" y="1232446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水的净化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4" y="1809750"/>
            <a:ext cx="107156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自然界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都是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物，含有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一些不溶性杂质、可溶性杂质和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细菌，生产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和生活中根据不同的需要往往需对水进行一定的净化。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的净化方法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的净化过程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中，常用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的方法有沉淀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蒸馏等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方法，其中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净化程度最高的方法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）除去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水中没有溶解的固体物质的操作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；除去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水中色素和异味的操作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，常用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的物质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07031" y="187845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混合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07656" y="35257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62310" y="352749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过滤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6230" y="407872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蒸馏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9936" y="462611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过滤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1087" y="517452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吸附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5736" y="5164997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活性炭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40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14373" y="1271355"/>
            <a:ext cx="108394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自来水厂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净水过程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取水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沉淀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过滤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吸附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消毒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配水。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自来水虽经过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消毒，但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在水的输送过程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中，可能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存在再次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污染，所以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饮用自来水之前应该将水烧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开，以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杀灭水中的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细菌，同时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也可降低水的硬度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6732224"/>
              </p:ext>
            </p:extLst>
          </p:nvPr>
        </p:nvGraphicFramePr>
        <p:xfrm>
          <a:off x="714373" y="3579679"/>
          <a:ext cx="10691814" cy="2563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944"/>
                <a:gridCol w="9553870"/>
              </a:tblGrid>
              <a:tr h="44208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净化方法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作用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88681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沉淀法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</a:t>
                      </a:r>
                      <a:r>
                        <a:rPr lang="en-US" alt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）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静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置沉淀主要依靠自然沉降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（</a:t>
                      </a:r>
                      <a:r>
                        <a:rPr 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）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吸附沉淀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常用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明矾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明矾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溶于水后生成的胶状物可以吸附悬浮的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杂质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使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杂质沉降下来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4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过滤法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除去不溶性杂质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4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吸附法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常用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活性炭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活性炭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结构疏松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多孔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具有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吸附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性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用来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吸附水中的色素、异味等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54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蒸馏法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除去可溶性和不溶性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杂质</a:t>
                      </a:r>
                      <a:r>
                        <a:rPr lang="zh-CN" altLang="en-US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，</a:t>
                      </a:r>
                      <a:r>
                        <a:rPr lang="zh-CN" sz="1800" b="1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净化</a:t>
                      </a:r>
                      <a:r>
                        <a:rPr lang="zh-CN" sz="1800" b="1" i="0" kern="1200" baseline="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程度最高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58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42951" y="953526"/>
            <a:ext cx="106299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硬水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及其软化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）硬水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是含有较多可溶性钙、镁化合物的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水，软水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是不含或含有较少可溶性钙、镁化合物的水。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）硬水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对生活的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影响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硬水洗涤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衣服，浪费肥皂，且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洗不干净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衣服；锅炉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用水硬度高了不仅浪费燃料而且会使锅炉内管道局部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过热，易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引起锅炉变形甚至发生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爆炸；长期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饮用硬度过高的水对人的健康不利。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）区分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硬水和软水的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等量水样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加入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，振荡，泡沫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多的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，泡沫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少甚至有浮渣的是 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）软化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硬水的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方法：生活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通过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的方法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降低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硬度，实验室常用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降低水的硬度。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92680" y="430935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等量肥皂水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2006" y="485531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软水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4456" y="485531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硬水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1418" y="540270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煮沸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97661" y="595008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蒸馏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4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42951" y="2201301"/>
            <a:ext cx="10629900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温馨提示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）蒸馏水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是经过蒸馏得到的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水，属于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物，长期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饮用会失去对钙、镁等元素的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补充，对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健康不利。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）明矾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和活性炭是经常使用的净水剂。吸附过程中发生的是物理变化。投药消毒过程为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化学变化。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4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27948" y="2939783"/>
            <a:ext cx="4838313" cy="1558813"/>
            <a:chOff x="4760065" y="2258169"/>
            <a:chExt cx="4838313" cy="1558813"/>
          </a:xfrm>
        </p:grpSpPr>
        <p:sp>
          <p:nvSpPr>
            <p:cNvPr id="10" name="椭圆 9"/>
            <p:cNvSpPr/>
            <p:nvPr/>
          </p:nvSpPr>
          <p:spPr>
            <a:xfrm>
              <a:off x="5905399" y="2315166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905399" y="3439116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60065" y="2258169"/>
              <a:ext cx="4838313" cy="1558813"/>
              <a:chOff x="3559940" y="1929285"/>
              <a:chExt cx="4838313" cy="1558813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559940" y="1929285"/>
                <a:ext cx="4838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题型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爱护水资源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559940" y="3026433"/>
                <a:ext cx="4838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题型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水的净化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85024" y="2325803"/>
            <a:ext cx="5221067" cy="627895"/>
            <a:chOff x="1034884" y="629878"/>
            <a:chExt cx="5221067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3613270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爱护水资源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73502" y="3324118"/>
            <a:ext cx="76601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2012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4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)下列对于水的认识正确的是(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)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1285024" y="3843216"/>
            <a:ext cx="650814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A.任何溶液的溶剂都是水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B.天然水分为硬水和软水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我国可利用的淡水资源十分丰富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水体有自净能力,生活污水可任意排放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567433" y="3324117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13" name="圆角矩形 12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数据链接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真题试做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6216" y="2226297"/>
            <a:ext cx="4077188" cy="627895"/>
            <a:chOff x="1034884" y="629878"/>
            <a:chExt cx="4347227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0" y="664479"/>
              <a:ext cx="2739431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爱护水资源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题型突破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89166" y="3007047"/>
            <a:ext cx="101808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河北模拟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年“中国水周”的宣传主题是“坚持节水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优先，建设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幸福河湖”。下列有关水的说法正确的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生活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中常用煮沸的方法软化硬水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明矾对水杀菌消毒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处理后的工业用水不可以循环使用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可以除去水中所有杂质</a:t>
            </a:r>
          </a:p>
        </p:txBody>
      </p:sp>
      <p:sp>
        <p:nvSpPr>
          <p:cNvPr id="28" name="矩形 27"/>
          <p:cNvSpPr/>
          <p:nvPr/>
        </p:nvSpPr>
        <p:spPr>
          <a:xfrm>
            <a:off x="7489323" y="3647171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817" y="1765300"/>
            <a:ext cx="102390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清楚水资源的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概况：总体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大，淡水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资源紧缺。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）掌握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爱护水资源的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方法：一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是节约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用水，二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是防治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水污染，两种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措施均是从生活用水、工业用水、农业用水的方面着手实施。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分析、解答节约用水的有关问题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时，一定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要联系生产、生活实际。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）对于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水体污染与防治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问题，最好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将水体污染的来源和防治措施一一对应起来分析、推断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0626" y="1746250"/>
            <a:ext cx="97250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河北模拟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“绿满中原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需要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天蓝、地绿、水清。下列做法值得提倡的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燃放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烟花爆竹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生活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垃圾进行分类回收处理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加高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烟囱将废气排放到高空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实验室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含酸废水倒入下水道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545973" y="294141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0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0676" y="1984375"/>
            <a:ext cx="9725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有关水的说法正确的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 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软水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中一定不含有钙、镁化合物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活性炭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可以吸附掉一些溶解的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杂质，除去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臭味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溶解所有物质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使用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硬水对生活和生产有益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617532" y="2096944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9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6" y="1870075"/>
            <a:ext cx="9553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沧州南皮县一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年世界环境日中国宣传主题是“美丽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中国，我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是行动者”。下列做法与这一主题不相符的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控制汽车鸣笛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提倡多用私家车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节约用电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生活污水集中处理后排放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188712" y="251689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4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6" y="1870075"/>
            <a:ext cx="9553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石家庄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新华区一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模）“生态环境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的保护是功在当代、利在千秋的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事业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下列符合生态环境保护的做法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使用环保购物袋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生活垃圾随意丢弃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夏季把空调温度调到最低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工业废水直接排放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7958574" y="251689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95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6" y="1870075"/>
            <a:ext cx="95535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生命之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源，是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人类生产生活中不可缺少的物质。下列有关水的说法正确的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硬水中含有较多的钙、镁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离子，可用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明矾降低水的硬度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活性炭可以吸附黄泥水中的泥沙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通过过滤操作可以把硝酸钾从它的水溶液中分离出来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天然水的人工净化过程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中，通过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蒸馏操作得到的水是纯净物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151368" y="2528711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71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84464" y="1516194"/>
            <a:ext cx="3922934" cy="627895"/>
            <a:chOff x="1034884" y="629878"/>
            <a:chExt cx="398192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9" y="664479"/>
              <a:ext cx="2374133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水的净化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298739" y="2540322"/>
            <a:ext cx="915018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沧州青县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有关水的叙述正确的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明矾净水的作用是杀菌消毒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过滤可使海水转化为淡水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水可以溶解任何物质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煮沸可以使硬水软化</a:t>
            </a:r>
          </a:p>
        </p:txBody>
      </p:sp>
      <p:sp>
        <p:nvSpPr>
          <p:cNvPr id="28" name="矩形 27"/>
          <p:cNvSpPr/>
          <p:nvPr/>
        </p:nvSpPr>
        <p:spPr>
          <a:xfrm>
            <a:off x="9127623" y="2647046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33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817" y="1679575"/>
            <a:ext cx="102390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）常用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的净化水的方法有静置、沉淀、吸附、过滤、蒸馏等。沉淀、过滤可以除去难溶性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杂质，而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吸附可以除去色素和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异味，消毒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可以除去细菌等杂质。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）煮沸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是日常生活中软化硬水的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方法，得到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的水中仍含有少量的可溶性的钙、镁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化合物，属于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混合物。在实验室中可以采用蒸馏的方法使硬水变为蒸馏水。蒸馏是净化程度最高的净水方法。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071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5" y="2004689"/>
            <a:ext cx="10125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唐山迁安市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操作中不能使水得到净化的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蒸馏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过滤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加入肥皂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加明矾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913717" y="265101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78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65566" y="2187321"/>
            <a:ext cx="994851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2.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2015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29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4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)】生活与化学密切相关。</a:t>
            </a:r>
          </a:p>
          <a:p>
            <a:pPr fontAlgn="auto">
              <a:lnSpc>
                <a:spcPct val="150000"/>
              </a:lnSpc>
            </a:pPr>
            <a:r>
              <a:rPr altLang="zh-CN" sz="2400" b="1" dirty="0" err="1">
                <a:latin typeface="Times New Roman" pitchFamily="18" charset="0"/>
                <a:ea typeface="宋体" pitchFamily="2" charset="-122"/>
              </a:rPr>
              <a:t>家庭生活中一种节水做法是</a:t>
            </a:r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745256" y="2786761"/>
            <a:ext cx="5136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用淘米水浇花(或用洗衣水冲厕所等)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5" y="2004689"/>
            <a:ext cx="101250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保定定州市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年世界水日的主题是“水与气候变化”。下列关于水的说法正确的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明矾可促进浊水中悬浮物的沉降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严禁使用农药和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化肥，防止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水体污染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井水经过过滤后变为纯净的水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水在天然循环过程中主要发生了化学变化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275042" y="265101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95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4950" y="2018653"/>
            <a:ext cx="89249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娄底娄星区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方法不正确的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用肥皂水区别硬水和软水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用明矾对自来水进行杀菌消毒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用活性炭净化水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用蒸馏的方法制备蒸馏水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484967" y="213527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6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9674" y="2135272"/>
            <a:ext cx="95916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石家庄辛集市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过滤操作的叙述不正确的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滤纸的边缘要低于漏斗口的边缘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为加快过滤速度可用玻璃棒轻轻搅动漏斗内液体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玻璃棒要轻靠在三层滤纸处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漏斗下端的管口要紧靠烧杯内壁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970867" y="2249572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88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7405" y="1851754"/>
            <a:ext cx="10657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石家庄新华区一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图所示为活性炭净水器示意图。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净水器利用了活性炭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水口设置在下方的目的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8" name="XD+34.eps" descr="id:214750259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46332" y="4300218"/>
            <a:ext cx="3074988" cy="202438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83826" y="2498084"/>
            <a:ext cx="912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0472" y="3037506"/>
            <a:ext cx="5625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难溶固体不会沉积在活性炭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表面，使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4707" y="3595879"/>
            <a:ext cx="566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除去异味和不溶性物质的净化效果更好</a:t>
            </a:r>
          </a:p>
        </p:txBody>
      </p:sp>
    </p:spTree>
    <p:extLst>
      <p:ext uri="{BB962C8B-B14F-4D97-AF65-F5344CB8AC3E}">
        <p14:creationId xmlns:p14="http://schemas.microsoft.com/office/powerpoint/2010/main" xmlns="" val="301733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1" y="1905952"/>
            <a:ext cx="9430837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9693" y="3132007"/>
            <a:ext cx="63728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实验</a:t>
            </a:r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剖析</a:t>
            </a:r>
          </a:p>
        </p:txBody>
      </p:sp>
    </p:spTree>
    <p:extLst>
      <p:ext uri="{BB962C8B-B14F-4D97-AF65-F5344CB8AC3E}">
        <p14:creationId xmlns:p14="http://schemas.microsoft.com/office/powerpoint/2010/main" xmlns="" val="35943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554564" y="2122842"/>
            <a:ext cx="11266311" cy="419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衡水景县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期末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为两种饮用水简易净化装置。</a:t>
            </a:r>
          </a:p>
          <a:p>
            <a:pPr algn="just">
              <a:lnSpc>
                <a:spcPts val="4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）取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少量山泉水于试管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中，加入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肥皂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水，振荡，观察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　　　　　　　　　　　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_____________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现象，说明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此水样为硬水。 </a:t>
            </a:r>
          </a:p>
          <a:p>
            <a:pPr algn="just">
              <a:lnSpc>
                <a:spcPts val="4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同学利用图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装置对此山泉水进行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净化，其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原理和实验室中　　　　　　　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操作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相同。 </a:t>
            </a:r>
          </a:p>
          <a:p>
            <a:pPr algn="just">
              <a:lnSpc>
                <a:spcPts val="4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）图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过程中发生的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（填“物理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4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变化”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“化学变化”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，最终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净化后的水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属于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（填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“纯净物”或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“混合物”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74681" y="1315159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solidFill>
                    <a:prstClr val="white"/>
                  </a:solidFill>
                  <a:latin typeface="宋体" pitchFamily="2" charset="-122"/>
                  <a:ea typeface="宋体" pitchFamily="2" charset="-122"/>
                </a:rPr>
                <a:t>数据透视</a:t>
              </a:r>
              <a:r>
                <a:rPr kumimoji="1" lang="en-US" altLang="zh-CN" sz="2800" b="1" dirty="0" smtClean="0">
                  <a:solidFill>
                    <a:prstClr val="white"/>
                  </a:solidFill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solidFill>
                    <a:prstClr val="white"/>
                  </a:solidFill>
                  <a:latin typeface="宋体" pitchFamily="2" charset="-122"/>
                  <a:ea typeface="宋体" pitchFamily="2" charset="-122"/>
                </a:rPr>
                <a:t>实验剖析</a:t>
              </a:r>
              <a:endParaRPr kumimoji="1" lang="zh-CN" altLang="en-US" sz="2800" b="1" dirty="0">
                <a:solidFill>
                  <a:prstClr val="white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endParaRPr lang="zh-CN" altLang="en-US" sz="2800" b="1" dirty="0">
                <a:solidFill>
                  <a:prstClr val="white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pic>
        <p:nvPicPr>
          <p:cNvPr id="28" name="XD+35.eps" descr="id:21475026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86066" y="4333525"/>
            <a:ext cx="3343909" cy="188056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26101" y="3214993"/>
            <a:ext cx="2031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产生大量浮渣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8026" y="4224586"/>
            <a:ext cx="912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07423" y="4736361"/>
            <a:ext cx="1538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物理变化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6101" y="5748643"/>
            <a:ext cx="1355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混合物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7" name="圆角矩形 1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1597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5" grpId="0"/>
      <p:bldP spid="3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5" y="1259653"/>
            <a:ext cx="107495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ED7D3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归纳总结</a:t>
            </a:r>
            <a:endParaRPr lang="en-US" altLang="zh-CN" sz="2400" b="1" dirty="0" smtClean="0">
              <a:solidFill>
                <a:srgbClr val="ED7D3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过滤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实验器材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带铁圈的铁架台、漏斗、玻璃棒、烧杯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注意事项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）操作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时注意“一贴、二低、三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靠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）“一贴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滤纸紧贴漏斗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内壁，用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少量水润湿滤纸并使滤纸与漏斗壁之间没有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气泡（保证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过滤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效率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低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滤纸边缘低于漏斗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边缘，滤液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低于滤纸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边缘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否则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被过滤的液体会直接从滤纸与漏斗之间的间隙流到漏斗下的接收器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滤液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浑浊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4" name="1308.eps" descr="id:214750261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745429" y="1800226"/>
            <a:ext cx="1493946" cy="213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69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6" y="1768147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三靠”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烧杯紧靠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玻璃棒（玻璃棒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作用：引流，使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液体沿玻璃棒流进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过滤器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玻璃棒轻靠三层滤纸处、漏斗下端尖嘴紧靠烧杯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滤液沿烧杯壁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流下，防止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滴下的液滴四处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迸溅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两次过滤之后滤液仍然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浑浊，原因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可能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　　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______________________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81008" y="3516558"/>
            <a:ext cx="1601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滤纸破损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671" y="4062718"/>
            <a:ext cx="3914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过滤时液面高于滤纸边缘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6125" y="4067794"/>
            <a:ext cx="2574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接液烧杯不干净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7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48546" y="1768147"/>
            <a:ext cx="107495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蒸馏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实验装置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制取蒸馏水的装置如图所示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注意事项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底部加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几粒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沸石（或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碎瓷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片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以防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）加热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前如图所示连接好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装置，使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各连接部分严密不透气。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）加热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烧瓶时不要使液体沸腾得太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剧烈，以防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液体通过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导管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直接流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到试管里。</a:t>
            </a:r>
          </a:p>
        </p:txBody>
      </p:sp>
      <p:sp>
        <p:nvSpPr>
          <p:cNvPr id="6" name="矩形 5"/>
          <p:cNvSpPr/>
          <p:nvPr/>
        </p:nvSpPr>
        <p:spPr>
          <a:xfrm>
            <a:off x="6908564" y="3514407"/>
            <a:ext cx="2511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加热时出现暴沸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1309.eps" descr="id:21475026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544051" y="1942482"/>
            <a:ext cx="2247900" cy="333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073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48545" y="1055912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净水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器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1" name="1310.eps" descr="id:214750263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719188" y="1772404"/>
            <a:ext cx="2236788" cy="2129155"/>
          </a:xfrm>
          <a:prstGeom prst="rect">
            <a:avLst/>
          </a:prstGeom>
        </p:spPr>
      </p:pic>
      <p:pic>
        <p:nvPicPr>
          <p:cNvPr id="14" name="1310A.eps" descr="id:21475026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923300" y="1793276"/>
            <a:ext cx="2682123" cy="20620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78523" y="3900557"/>
            <a:ext cx="1892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自制净水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器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98364" y="3926443"/>
            <a:ext cx="2078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活性炭净水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器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5553867"/>
              </p:ext>
            </p:extLst>
          </p:nvPr>
        </p:nvGraphicFramePr>
        <p:xfrm>
          <a:off x="1620656" y="4629944"/>
          <a:ext cx="9036011" cy="16470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0294"/>
                <a:gridCol w="3352800"/>
                <a:gridCol w="3512917"/>
              </a:tblGrid>
              <a:tr h="54901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水流方向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活性炭的作用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54901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活性炭净水器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自下向上流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吸附和过滤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901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自制净水器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自上向下流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吸附和过滤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3697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4495" y="906145"/>
            <a:ext cx="4791075" cy="628015"/>
            <a:chOff x="1034884" y="629878"/>
            <a:chExt cx="4552315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704" y="664168"/>
              <a:ext cx="2944495" cy="570865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区分硬水和软水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347980" y="1693545"/>
            <a:ext cx="97910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3.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2021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14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)如图所示实验不能得出相应结论的是(　　)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170617" y="1693229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237" name="XD+26.eps" descr="id:2147502369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3800" y="2247265"/>
            <a:ext cx="582930" cy="1245870"/>
          </a:xfrm>
          <a:prstGeom prst="rect">
            <a:avLst/>
          </a:prstGeom>
        </p:spPr>
      </p:pic>
      <p:pic>
        <p:nvPicPr>
          <p:cNvPr id="238" name="XD+27.eps" descr="id:2147502376;FounderCE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3950" y="2218690"/>
            <a:ext cx="711200" cy="1264285"/>
          </a:xfrm>
          <a:prstGeom prst="rect">
            <a:avLst/>
          </a:prstGeom>
        </p:spPr>
      </p:pic>
      <p:pic>
        <p:nvPicPr>
          <p:cNvPr id="239" name="XD+28.eps" descr="id:2147502383;FounderCE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2060" y="2360295"/>
            <a:ext cx="1002030" cy="882650"/>
          </a:xfrm>
          <a:prstGeom prst="rect">
            <a:avLst/>
          </a:prstGeom>
        </p:spPr>
      </p:pic>
      <p:pic>
        <p:nvPicPr>
          <p:cNvPr id="240" name="XD+29.eps" descr="id:2147502390;FounderCE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7800" y="2279015"/>
            <a:ext cx="1790700" cy="987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4495" y="3469640"/>
            <a:ext cx="253165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A.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加入肥皂水振荡,泡沫很少、浮渣多,说明试管中的水是硬水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936147" y="3469639"/>
            <a:ext cx="25203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B.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对着玻璃片哈气,玻璃片上出现水雾,说明空气中含有水蒸气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454015" y="3289300"/>
            <a:ext cx="2716530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C.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在装满水的烧杯中向下按易拉罐,</a:t>
            </a: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溢出水越多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,手受到的压力越大,说明物体排开水的体积越大,物体受到的浮力越大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170545" y="3392170"/>
            <a:ext cx="35852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  <a:sym typeface="+mn-ea"/>
              </a:rPr>
              <a:t>D.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在材料、粗糙程度相同的水平面上匀速拉物体,物体越重,拉力越大,说明在其他条件不变时,压力越大,滑动摩擦力越大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48543" y="1749564"/>
            <a:ext cx="1074951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可燃性气体验纯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实验操作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用拇指堵住集满气体的试管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口，靠近火焰，移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开拇指点火。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现象及结论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发出尖锐的爆鸣声表明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氢气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，声音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很小则表明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氢气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endParaRPr lang="zh-CN" altLang="en-US" sz="2400" dirty="0" smtClean="0"/>
          </a:p>
        </p:txBody>
      </p:sp>
      <p:sp>
        <p:nvSpPr>
          <p:cNvPr id="13" name="矩形 12"/>
          <p:cNvSpPr/>
          <p:nvPr/>
        </p:nvSpPr>
        <p:spPr>
          <a:xfrm>
            <a:off x="6435068" y="2954348"/>
            <a:ext cx="822981" cy="461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不纯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51840" y="2950248"/>
            <a:ext cx="844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较纯</a:t>
            </a:r>
          </a:p>
        </p:txBody>
      </p:sp>
      <p:pic>
        <p:nvPicPr>
          <p:cNvPr id="16" name="1311.eps" descr="id:214750265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82789" y="3893820"/>
            <a:ext cx="2370436" cy="182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446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53317" y="1298736"/>
            <a:ext cx="107495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水的电解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实验装置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实验步骤及现象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接通电源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后，两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个电极上均有气泡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产生，一段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后，玻璃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管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与玻璃管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中收集气体的体积比约为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2∶1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。玻璃管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中的气体遇燃着的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木条，能燃烧，发出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淡蓝色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火焰；玻璃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管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中的气体能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使带火星的木条复燃。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1" name="1312.eps" descr="id:214750266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07995" y="1868943"/>
            <a:ext cx="4164330" cy="212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603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653317" y="1251111"/>
                <a:ext cx="10749511" cy="5264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实验微观图示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endParaRPr lang="en-US" altLang="zh-CN" sz="2400" b="1" dirty="0" smtClean="0">
                  <a:solidFill>
                    <a:prstClr val="black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b="1" dirty="0">
                  <a:solidFill>
                    <a:prstClr val="black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b="1" dirty="0">
                  <a:solidFill>
                    <a:prstClr val="black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400" b="1" dirty="0">
                  <a:solidFill>
                    <a:prstClr val="black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实验结论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）水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在通电条件下能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分解，反应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的化学方程式为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i="1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通电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2H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↑+ O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 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）水是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由氢元素和氧元素组成的。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）一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个水分子由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个氢原子和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个氧原子构成。</a:t>
                </a: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317" y="1251111"/>
                <a:ext cx="10749511" cy="5264070"/>
              </a:xfrm>
              <a:prstGeom prst="rect">
                <a:avLst/>
              </a:prstGeom>
              <a:blipFill rotWithShape="1">
                <a:blip r:embed="rId3"/>
                <a:stretch>
                  <a:fillRect l="-850" b="-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1313.eps" descr="id:214750266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105149" y="2078160"/>
            <a:ext cx="4257676" cy="17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624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691417" y="1346361"/>
                <a:ext cx="10749511" cy="518680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温馨提示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）纯水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的导电能力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较差，实验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时需加入稀硫酸、硫酸钠或氢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氧化钠，以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增强水的导电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能力，缩短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实验时间。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）电解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水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时，电源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应该是直流电。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）由于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相同条件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下，氢气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在水中的溶解能力较氧气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差，所以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刚开始玻璃管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a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与玻璃管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b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中收集气体的体积比大于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2∶1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）不仅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可以通过水的分解证明水的元素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组成，也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可以通过水的生成证明水的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组成，氢气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在氧气中燃烧的化学方程式为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↑+ O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↑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/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混有一定量空气或氧气的氢气遇明火可能发生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爆炸，因此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点燃氢气前一定要检验其纯度。</a:t>
                </a: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417" y="1346361"/>
                <a:ext cx="10749511" cy="5186805"/>
              </a:xfrm>
              <a:prstGeom prst="rect">
                <a:avLst/>
              </a:prstGeom>
              <a:blipFill rotWithShape="1">
                <a:blip r:embed="rId3"/>
                <a:stretch>
                  <a:fillRect l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9505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53315" y="1794036"/>
            <a:ext cx="10749511" cy="17543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）电解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水是将电能转化为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化学能，此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过程发生的是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化学变化，由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该实验得出的水的组成的结论应用的是推理法。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）图象如下。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333750" y="3886200"/>
            <a:ext cx="3819525" cy="17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161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53317" y="1251111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教材整合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实验（或场景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均用到了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水，请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分析水的作用分别是什么。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）洗刷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试管时水的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作用：洗涤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试管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）检查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装置气密性时水的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作用：便于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观察有无气泡冒出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）测定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空气中氧气含量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时，集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气瓶中水的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作用：吸收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白烟防止污染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空气，加快冷却。烧杯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作用：指示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集气瓶内消耗氧气的体积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1" name="1315.eps" descr="id:214750267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30605" y="4684598"/>
            <a:ext cx="2522220" cy="1467168"/>
          </a:xfrm>
          <a:prstGeom prst="rect">
            <a:avLst/>
          </a:prstGeom>
        </p:spPr>
      </p:pic>
      <p:pic>
        <p:nvPicPr>
          <p:cNvPr id="13" name="1316.eps" descr="id:214750268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723164" y="4724921"/>
            <a:ext cx="1657333" cy="1386523"/>
          </a:xfrm>
          <a:prstGeom prst="rect">
            <a:avLst/>
          </a:prstGeom>
        </p:spPr>
      </p:pic>
      <p:pic>
        <p:nvPicPr>
          <p:cNvPr id="14" name="1317.eps" descr="id:214750269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642932" y="4625226"/>
            <a:ext cx="1539168" cy="148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223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53316" y="1549722"/>
            <a:ext cx="99289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）硫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在氧气中燃烧时水的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作用：吸收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SO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，防止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污染空气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）铁丝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在氧气中燃烧时水的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作用：防止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熔融物溅落炸裂瓶底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）电解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反应物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）排水法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集气时水的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作用：排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尽瓶内空气。</a:t>
            </a:r>
          </a:p>
        </p:txBody>
      </p:sp>
      <p:pic>
        <p:nvPicPr>
          <p:cNvPr id="15" name="1318.eps" descr="id:21475026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261902" y="4395153"/>
            <a:ext cx="1262223" cy="1472247"/>
          </a:xfrm>
          <a:prstGeom prst="rect">
            <a:avLst/>
          </a:prstGeom>
        </p:spPr>
      </p:pic>
      <p:pic>
        <p:nvPicPr>
          <p:cNvPr id="16" name="1318A.eps" descr="id:214750270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3228" y="4195550"/>
            <a:ext cx="1741171" cy="1769321"/>
          </a:xfrm>
          <a:prstGeom prst="rect">
            <a:avLst/>
          </a:prstGeom>
        </p:spPr>
      </p:pic>
      <p:pic>
        <p:nvPicPr>
          <p:cNvPr id="17" name="1312.eps" descr="id:21475027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036818" y="4195550"/>
            <a:ext cx="2840355" cy="1769322"/>
          </a:xfrm>
          <a:prstGeom prst="rect">
            <a:avLst/>
          </a:prstGeom>
        </p:spPr>
      </p:pic>
      <p:pic>
        <p:nvPicPr>
          <p:cNvPr id="18" name="1320.eps" descr="id:214750271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301101" y="4471353"/>
            <a:ext cx="1928748" cy="149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47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91441" y="1549722"/>
            <a:ext cx="99289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）验证</a:t>
            </a:r>
            <a:r>
              <a:rPr lang="en-US" altLang="zh-CN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性质时水的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反应物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）探究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燃烧条件时水的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提高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温度和隔绝氧气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）用水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灭火时水的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降温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至可燃物着火点以下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）验证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放热，生石灰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与水反应时水的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反应物。</a:t>
            </a:r>
          </a:p>
        </p:txBody>
      </p:sp>
      <p:pic>
        <p:nvPicPr>
          <p:cNvPr id="11" name="1321.eps" descr="id:214750272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50569" y="4178934"/>
            <a:ext cx="3716655" cy="1547175"/>
          </a:xfrm>
          <a:prstGeom prst="rect">
            <a:avLst/>
          </a:prstGeom>
        </p:spPr>
      </p:pic>
      <p:pic>
        <p:nvPicPr>
          <p:cNvPr id="13" name="1322.eps" descr="id:21475027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929187" y="4670421"/>
            <a:ext cx="2090738" cy="1055688"/>
          </a:xfrm>
          <a:prstGeom prst="rect">
            <a:avLst/>
          </a:prstGeom>
        </p:spPr>
      </p:pic>
      <p:pic>
        <p:nvPicPr>
          <p:cNvPr id="14" name="1323.jpg" descr="id:214750273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13270" y="4670422"/>
            <a:ext cx="1717492" cy="1055688"/>
          </a:xfrm>
          <a:prstGeom prst="rect">
            <a:avLst/>
          </a:prstGeom>
        </p:spPr>
      </p:pic>
      <p:pic>
        <p:nvPicPr>
          <p:cNvPr id="19" name="1324.eps" descr="id:214750274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765492" y="4217033"/>
            <a:ext cx="772699" cy="149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388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4791" y="1787847"/>
            <a:ext cx="99289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）浓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硫酸稀释时水的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作用：作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溶剂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）配制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氯化钠溶液时水的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溶剂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）探究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铁生锈的条件时水的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</a:t>
            </a: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反应物。</a:t>
            </a:r>
          </a:p>
        </p:txBody>
      </p:sp>
      <p:pic>
        <p:nvPicPr>
          <p:cNvPr id="15" name="1325.eps" descr="id:214750275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374456" y="4010025"/>
            <a:ext cx="1616393" cy="1514475"/>
          </a:xfrm>
          <a:prstGeom prst="rect">
            <a:avLst/>
          </a:prstGeom>
        </p:spPr>
      </p:pic>
      <p:pic>
        <p:nvPicPr>
          <p:cNvPr id="16" name="1326.eps" descr="id:214750276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23627" y="4010025"/>
            <a:ext cx="3358198" cy="1514475"/>
          </a:xfrm>
          <a:prstGeom prst="rect">
            <a:avLst/>
          </a:prstGeom>
        </p:spPr>
      </p:pic>
      <p:pic>
        <p:nvPicPr>
          <p:cNvPr id="17" name="1327.eps" descr="id:214750276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25689" y="4010024"/>
            <a:ext cx="3675711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62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57372" y="2116983"/>
            <a:ext cx="87610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4.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2020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)下列有关水的说法不正确的是(　　)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煮沸可给水杀菌消毒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B.过滤可使海水转化为淡水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用肥皂水可区分硬水和软水</a:t>
            </a:r>
          </a:p>
          <a:p>
            <a:pPr>
              <a:lnSpc>
                <a:spcPct val="150000"/>
              </a:lnSpc>
            </a:pPr>
            <a:r>
              <a:rPr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用活性炭可除去水中异味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841996" y="2215936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13460" y="1526540"/>
            <a:ext cx="87610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5.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2016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sz="2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下列有关水的叙述正确的是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)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煮沸可以使硬水软化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地球表面淡水资源非常丰富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水可以溶解任何物质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明矾净水的作用是杀菌消毒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616194" y="1610888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99490" y="2312262"/>
            <a:ext cx="9664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6.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2017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29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)】理论知识在生产、生活中有广泛的应用。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生活中可以用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来区别硬水和软水。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196590" y="2897186"/>
            <a:ext cx="1406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肥皂水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552450" y="2025015"/>
            <a:ext cx="1126998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Times New Roman" pitchFamily="18" charset="0"/>
                <a:ea typeface="宋体" pitchFamily="2" charset="-122"/>
              </a:rPr>
              <a:t>7.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2015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·河北,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28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)】如图所示的是实验室制取蒸馏水的简易装置,烧瓶和烧杯中都是自来水。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实验结束后从试管和烧杯中各取10 mL水,分别加入等量肥皂水,振荡。观察到的现象是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____________________________________________________________</a:t>
            </a: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263650" y="3725545"/>
            <a:ext cx="100215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试管中的水比烧杯中的水产生的泡沫多(或试管中的水产生的泡沫多)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24,&quot;width&quot;:269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lnSpc>
            <a:spcPct val="150000"/>
          </a:lnSpc>
          <a:defRPr sz="2400" b="1" dirty="0"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just">
          <a:lnSpc>
            <a:spcPct val="150000"/>
          </a:lnSpc>
          <a:defRPr sz="2400" b="1" dirty="0" smtClean="0"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</TotalTime>
  <Words>3039</Words>
  <Application>Microsoft Office PowerPoint</Application>
  <PresentationFormat>自定义</PresentationFormat>
  <Paragraphs>476</Paragraphs>
  <Slides>58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Office 主题​​</vt:lpstr>
      <vt:lpstr>自定义设计方案</vt:lpstr>
      <vt:lpstr>1_Office 主题​​</vt:lpstr>
      <vt:lpstr>2_Office 主题​​</vt:lpstr>
      <vt:lpstr>3_Office 主题​​</vt:lpstr>
      <vt:lpstr>4_Office 主题​​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388</cp:revision>
  <dcterms:created xsi:type="dcterms:W3CDTF">2020-07-19T08:35:00Z</dcterms:created>
  <dcterms:modified xsi:type="dcterms:W3CDTF">2022-02-25T15:05:02Z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EFC0168F1754475291E6C389FC45C042</vt:lpwstr>
  </property>
  <property fmtid="{D5CDD505-2E9C-101B-9397-08002B2CF9AE}" pid="3" name="KSOProductBuildVer">
    <vt:lpwstr>2052-11.1.0.10938</vt:lpwstr>
  </property>
</Properties>
</file>