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6" r:id="rId2"/>
    <p:sldMasterId id="2147483668" r:id="rId3"/>
  </p:sldMasterIdLst>
  <p:notesMasterIdLst>
    <p:notesMasterId r:id="rId57"/>
  </p:notesMasterIdLst>
  <p:sldIdLst>
    <p:sldId id="413" r:id="rId4"/>
    <p:sldId id="448" r:id="rId5"/>
    <p:sldId id="554" r:id="rId6"/>
    <p:sldId id="553" r:id="rId7"/>
    <p:sldId id="495" r:id="rId8"/>
    <p:sldId id="496" r:id="rId9"/>
    <p:sldId id="497" r:id="rId10"/>
    <p:sldId id="515" r:id="rId11"/>
    <p:sldId id="516" r:id="rId12"/>
    <p:sldId id="517" r:id="rId13"/>
    <p:sldId id="518" r:id="rId14"/>
    <p:sldId id="498" r:id="rId15"/>
    <p:sldId id="499" r:id="rId16"/>
    <p:sldId id="520" r:id="rId17"/>
    <p:sldId id="521" r:id="rId18"/>
    <p:sldId id="522" r:id="rId19"/>
    <p:sldId id="523" r:id="rId20"/>
    <p:sldId id="524" r:id="rId21"/>
    <p:sldId id="555" r:id="rId22"/>
    <p:sldId id="556" r:id="rId23"/>
    <p:sldId id="557" r:id="rId24"/>
    <p:sldId id="558" r:id="rId25"/>
    <p:sldId id="559" r:id="rId26"/>
    <p:sldId id="525" r:id="rId27"/>
    <p:sldId id="526" r:id="rId28"/>
    <p:sldId id="527" r:id="rId29"/>
    <p:sldId id="528" r:id="rId30"/>
    <p:sldId id="529" r:id="rId31"/>
    <p:sldId id="530" r:id="rId32"/>
    <p:sldId id="531" r:id="rId33"/>
    <p:sldId id="560" r:id="rId34"/>
    <p:sldId id="532" r:id="rId35"/>
    <p:sldId id="533" r:id="rId36"/>
    <p:sldId id="534" r:id="rId37"/>
    <p:sldId id="535" r:id="rId38"/>
    <p:sldId id="561" r:id="rId39"/>
    <p:sldId id="536" r:id="rId40"/>
    <p:sldId id="537" r:id="rId41"/>
    <p:sldId id="539" r:id="rId42"/>
    <p:sldId id="540" r:id="rId43"/>
    <p:sldId id="541" r:id="rId44"/>
    <p:sldId id="542" r:id="rId45"/>
    <p:sldId id="543" r:id="rId46"/>
    <p:sldId id="544" r:id="rId47"/>
    <p:sldId id="545" r:id="rId48"/>
    <p:sldId id="562" r:id="rId49"/>
    <p:sldId id="546" r:id="rId50"/>
    <p:sldId id="547" r:id="rId51"/>
    <p:sldId id="548" r:id="rId52"/>
    <p:sldId id="549" r:id="rId53"/>
    <p:sldId id="550" r:id="rId54"/>
    <p:sldId id="551" r:id="rId55"/>
    <p:sldId id="563"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66" d="100"/>
          <a:sy n="66" d="100"/>
        </p:scale>
        <p:origin x="-632"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178354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6" y="116050"/>
            <a:ext cx="8537745"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有关物质组成及成分的探究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5" name="组合 14"/>
          <p:cNvGrpSpPr/>
          <p:nvPr userDrawn="1"/>
        </p:nvGrpSpPr>
        <p:grpSpPr>
          <a:xfrm>
            <a:off x="2591826" y="1276195"/>
            <a:ext cx="6036785" cy="729465"/>
            <a:chOff x="823582" y="935961"/>
            <a:chExt cx="5918832" cy="729465"/>
          </a:xfrm>
        </p:grpSpPr>
        <p:sp>
          <p:nvSpPr>
            <p:cNvPr id="21" name="圆角矩形 20"/>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p:cNvSpPr/>
            <p:nvPr/>
          </p:nvSpPr>
          <p:spPr>
            <a:xfrm>
              <a:off x="1732415" y="1062568"/>
              <a:ext cx="5009999"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有关物质组成及成分的探究</a:t>
              </a:r>
              <a:endParaRPr kumimoji="1" lang="zh-CN" altLang="en-US" sz="2800" b="1" dirty="0">
                <a:latin typeface="宋体" panose="02010600030101010101" pitchFamily="2" charset="-122"/>
                <a:ea typeface="宋体" panose="02010600030101010101" pitchFamily="2" charset="-122"/>
              </a:endParaRPr>
            </a:p>
          </p:txBody>
        </p:sp>
        <p:sp>
          <p:nvSpPr>
            <p:cNvPr id="23" name="椭圆 22"/>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2571199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endParaRPr kumimoji="1" lang="zh-CN" altLang="en-US" sz="24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595934" cy="584775"/>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有关物质组成及成分的探究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2" name="组合 11"/>
          <p:cNvGrpSpPr/>
          <p:nvPr userDrawn="1"/>
        </p:nvGrpSpPr>
        <p:grpSpPr>
          <a:xfrm>
            <a:off x="2591826" y="1276195"/>
            <a:ext cx="6036785" cy="729465"/>
            <a:chOff x="823582" y="935961"/>
            <a:chExt cx="5918832" cy="729465"/>
          </a:xfrm>
        </p:grpSpPr>
        <p:sp>
          <p:nvSpPr>
            <p:cNvPr id="13" name="圆角矩形 12"/>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p:cNvSpPr/>
            <p:nvPr/>
          </p:nvSpPr>
          <p:spPr>
            <a:xfrm>
              <a:off x="1732415" y="1062568"/>
              <a:ext cx="5009999"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有关物质组成及成分的探究</a:t>
              </a:r>
              <a:endParaRPr kumimoji="1" lang="zh-CN" altLang="en-US" sz="2800" b="1" dirty="0">
                <a:latin typeface="宋体" panose="02010600030101010101" pitchFamily="2" charset="-122"/>
                <a:ea typeface="宋体" panose="02010600030101010101" pitchFamily="2" charset="-122"/>
              </a:endParaRPr>
            </a:p>
          </p:txBody>
        </p:sp>
        <p:sp>
          <p:nvSpPr>
            <p:cNvPr id="15" name="椭圆 14"/>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一</a:t>
              </a:r>
            </a:p>
          </p:txBody>
        </p:sp>
      </p:gr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7" y="116050"/>
            <a:ext cx="8579308"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有关物质组成及成分的探究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有关物质变质问题的探究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3" name="组合 12"/>
          <p:cNvGrpSpPr/>
          <p:nvPr userDrawn="1"/>
        </p:nvGrpSpPr>
        <p:grpSpPr>
          <a:xfrm>
            <a:off x="2591826" y="1426084"/>
            <a:ext cx="5882885" cy="729465"/>
            <a:chOff x="823582" y="935961"/>
            <a:chExt cx="5767939"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有关物质变质问题的探究</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二</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有关物质变质问题的探究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6" y="116050"/>
            <a:ext cx="11189506"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有关实验条件、影响因素、反应规律的探究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3" name="组合 12"/>
          <p:cNvGrpSpPr/>
          <p:nvPr userDrawn="1"/>
        </p:nvGrpSpPr>
        <p:grpSpPr>
          <a:xfrm>
            <a:off x="1863410" y="1313067"/>
            <a:ext cx="8605417" cy="729465"/>
            <a:chOff x="823582" y="935961"/>
            <a:chExt cx="8437276"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4" y="1062568"/>
              <a:ext cx="7528444"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有关实验条件、影响因素、反应规律的探究</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三</a:t>
              </a:r>
            </a:p>
          </p:txBody>
        </p:sp>
      </p:gr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6" y="116050"/>
            <a:ext cx="11189506"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有关实验条件、影响因素、反应规律的探究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有关物质性质的探究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3" name="组合 12"/>
          <p:cNvGrpSpPr/>
          <p:nvPr userDrawn="1"/>
        </p:nvGrpSpPr>
        <p:grpSpPr>
          <a:xfrm>
            <a:off x="2591826" y="1426084"/>
            <a:ext cx="5882885" cy="729465"/>
            <a:chOff x="823582" y="935961"/>
            <a:chExt cx="5767939"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有关物质性质的探究</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smtClean="0">
                  <a:solidFill>
                    <a:schemeClr val="bg1"/>
                  </a:solidFill>
                  <a:latin typeface="宋体" panose="02010600030101010101" pitchFamily="2" charset="-122"/>
                  <a:ea typeface="宋体" panose="02010600030101010101" pitchFamily="2" charset="-122"/>
                </a:rPr>
                <a:t>四</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xmlns="" val="10216618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有关物质性质的探究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21815694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3" name="文本框 10"/>
          <p:cNvSpPr txBox="1"/>
          <p:nvPr userDrawn="1"/>
        </p:nvSpPr>
        <p:spPr>
          <a:xfrm>
            <a:off x="306996" y="116050"/>
            <a:ext cx="8537745"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有关化学反应实质的探究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4" name="组合 13"/>
          <p:cNvGrpSpPr/>
          <p:nvPr userDrawn="1"/>
        </p:nvGrpSpPr>
        <p:grpSpPr>
          <a:xfrm>
            <a:off x="2591826" y="1276195"/>
            <a:ext cx="6036785" cy="729465"/>
            <a:chOff x="823582" y="935961"/>
            <a:chExt cx="5918832" cy="729465"/>
          </a:xfrm>
        </p:grpSpPr>
        <p:sp>
          <p:nvSpPr>
            <p:cNvPr id="15" name="圆角矩形 14"/>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6" name="矩形 15"/>
            <p:cNvSpPr/>
            <p:nvPr/>
          </p:nvSpPr>
          <p:spPr>
            <a:xfrm>
              <a:off x="1732415" y="1062568"/>
              <a:ext cx="5009999"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有关化学反应实质的探究</a:t>
              </a:r>
              <a:endParaRPr kumimoji="1" lang="zh-CN" altLang="en-US" sz="2800" b="1" dirty="0">
                <a:latin typeface="宋体" panose="02010600030101010101" pitchFamily="2" charset="-122"/>
                <a:ea typeface="宋体" panose="02010600030101010101" pitchFamily="2" charset="-122"/>
              </a:endParaRPr>
            </a:p>
          </p:txBody>
        </p:sp>
        <p:sp>
          <p:nvSpPr>
            <p:cNvPr id="17" name="椭圆 16"/>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TextBox 18"/>
            <p:cNvSpPr txBox="1"/>
            <p:nvPr/>
          </p:nvSpPr>
          <p:spPr>
            <a:xfrm>
              <a:off x="1245421" y="1049837"/>
              <a:ext cx="585627" cy="521970"/>
            </a:xfrm>
            <a:prstGeom prst="rect">
              <a:avLst/>
            </a:prstGeom>
            <a:noFill/>
          </p:spPr>
          <p:txBody>
            <a:bodyPr wrap="square" rtlCol="0">
              <a:spAutoFit/>
            </a:bodyPr>
            <a:lstStyle/>
            <a:p>
              <a:pPr algn="ctr"/>
              <a:r>
                <a:rPr lang="zh-CN" altLang="en-US" sz="2800" b="1" dirty="0">
                  <a:solidFill>
                    <a:schemeClr val="bg1"/>
                  </a:solidFill>
                  <a:latin typeface="宋体" panose="02010600030101010101" pitchFamily="2" charset="-122"/>
                  <a:ea typeface="宋体" panose="02010600030101010101" pitchFamily="2" charset="-122"/>
                </a:rPr>
                <a:t>五</a:t>
              </a:r>
            </a:p>
          </p:txBody>
        </p:sp>
      </p:grpSp>
    </p:spTree>
    <p:extLst>
      <p:ext uri="{BB962C8B-B14F-4D97-AF65-F5344CB8AC3E}">
        <p14:creationId xmlns:p14="http://schemas.microsoft.com/office/powerpoint/2010/main" xmlns="" val="91101372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2" name="文本框 10"/>
          <p:cNvSpPr txBox="1"/>
          <p:nvPr userDrawn="1"/>
        </p:nvSpPr>
        <p:spPr>
          <a:xfrm>
            <a:off x="306996" y="116050"/>
            <a:ext cx="8537745"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有关化学反应实质的探究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385148491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新情境下的实验探究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grpSp>
        <p:nvGrpSpPr>
          <p:cNvPr id="12" name="组合 11"/>
          <p:cNvGrpSpPr/>
          <p:nvPr userDrawn="1"/>
        </p:nvGrpSpPr>
        <p:grpSpPr>
          <a:xfrm>
            <a:off x="2591826" y="1426084"/>
            <a:ext cx="5882885" cy="729465"/>
            <a:chOff x="823582" y="935961"/>
            <a:chExt cx="5767939" cy="729465"/>
          </a:xfrm>
        </p:grpSpPr>
        <p:sp>
          <p:nvSpPr>
            <p:cNvPr id="14" name="圆角矩形 13"/>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5" name="矩形 14"/>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anose="02010600030101010101" pitchFamily="2" charset="-122"/>
                  <a:ea typeface="宋体" panose="02010600030101010101" pitchFamily="2" charset="-122"/>
                </a:rPr>
                <a:t>新情境下的实验探究</a:t>
              </a:r>
              <a:endParaRPr kumimoji="1" lang="zh-CN" altLang="en-US" sz="2800" b="1" dirty="0">
                <a:latin typeface="宋体" panose="02010600030101010101" pitchFamily="2" charset="-122"/>
                <a:ea typeface="宋体" panose="02010600030101010101" pitchFamily="2" charset="-122"/>
              </a:endParaRPr>
            </a:p>
          </p:txBody>
        </p:sp>
        <p:sp>
          <p:nvSpPr>
            <p:cNvPr id="16" name="椭圆 15"/>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TextBox 16"/>
            <p:cNvSpPr txBox="1"/>
            <p:nvPr/>
          </p:nvSpPr>
          <p:spPr>
            <a:xfrm>
              <a:off x="1245421" y="1049837"/>
              <a:ext cx="585627" cy="521970"/>
            </a:xfrm>
            <a:prstGeom prst="rect">
              <a:avLst/>
            </a:prstGeom>
            <a:noFill/>
          </p:spPr>
          <p:txBody>
            <a:bodyPr wrap="square" rtlCol="0">
              <a:spAutoFit/>
            </a:bodyPr>
            <a:lstStyle/>
            <a:p>
              <a:pPr algn="ctr"/>
              <a:r>
                <a:rPr lang="zh-CN" altLang="en-US" sz="2800" b="1" dirty="0" smtClean="0">
                  <a:solidFill>
                    <a:schemeClr val="bg1"/>
                  </a:solidFill>
                  <a:latin typeface="宋体" panose="02010600030101010101" pitchFamily="2" charset="-122"/>
                  <a:ea typeface="宋体" panose="02010600030101010101" pitchFamily="2" charset="-122"/>
                </a:rPr>
                <a:t>六</a:t>
              </a:r>
              <a:endParaRPr lang="en-US" altLang="zh-CN" sz="2800" b="1" dirty="0">
                <a:solidFill>
                  <a:schemeClr val="bg1"/>
                </a:solidFill>
                <a:latin typeface="宋体" panose="02010600030101010101" pitchFamily="2" charset="-122"/>
                <a:ea typeface="宋体" panose="02010600030101010101" pitchFamily="2" charset="-122"/>
              </a:endParaRPr>
            </a:p>
          </p:txBody>
        </p:sp>
      </p:grpSp>
    </p:spTree>
    <p:extLst>
      <p:ext uri="{BB962C8B-B14F-4D97-AF65-F5344CB8AC3E}">
        <p14:creationId xmlns:p14="http://schemas.microsoft.com/office/powerpoint/2010/main" xmlns="" val="130349186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noProof="1">
              <a:solidFill>
                <a:prstClr val="black"/>
              </a:solidFill>
            </a:endParaRPr>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endParaRPr>
          </a:p>
        </p:txBody>
      </p:sp>
      <p:sp>
        <p:nvSpPr>
          <p:cNvPr id="2" name="日期占位符 1"/>
          <p:cNvSpPr>
            <a:spLocks noGrp="1"/>
          </p:cNvSpPr>
          <p:nvPr>
            <p:ph type="dt" sz="half" idx="10"/>
          </p:nvPr>
        </p:nvSpPr>
        <p:spPr/>
        <p:txBody>
          <a:bodyPr/>
          <a:lstStyle/>
          <a:p>
            <a:fld id="{42D54829-140E-4D68-823E-1E11894DD2D3}"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C84E160-B4F7-47A8-BBC1-EFA483B035A3}"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题型六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实验探究题</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新情境下的实验探究</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314152467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2022/2/25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5662757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18" Type="http://schemas.openxmlformats.org/officeDocument/2006/relationships/slide" Target="slide3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12.xml"/><Relationship Id="rId2" Type="http://schemas.openxmlformats.org/officeDocument/2006/relationships/tags" Target="../tags/tag2.xml"/><Relationship Id="rId16" Type="http://schemas.openxmlformats.org/officeDocument/2006/relationships/slide" Target="slide6.xml"/><Relationship Id="rId20" Type="http://schemas.openxmlformats.org/officeDocument/2006/relationships/slide" Target="slide47.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 Target="slide24.xml"/><Relationship Id="rId10" Type="http://schemas.openxmlformats.org/officeDocument/2006/relationships/tags" Target="../tags/tag10.xml"/><Relationship Id="rId19" Type="http://schemas.openxmlformats.org/officeDocument/2006/relationships/slide" Target="slide3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5"/>
          <p:cNvSpPr txBox="1"/>
          <p:nvPr/>
        </p:nvSpPr>
        <p:spPr>
          <a:xfrm>
            <a:off x="1626403" y="3141493"/>
            <a:ext cx="9438675" cy="1477328"/>
          </a:xfrm>
          <a:prstGeom prst="rect">
            <a:avLst/>
          </a:prstGeom>
          <a:noFill/>
          <a:ln w="9525">
            <a:noFill/>
          </a:ln>
        </p:spPr>
        <p:txBody>
          <a:bodyPr wrap="square" anchor="t">
            <a:spAutoFit/>
          </a:bodyPr>
          <a:lstStyle/>
          <a:p>
            <a:pPr algn="ctr">
              <a:lnSpc>
                <a:spcPct val="150000"/>
              </a:lnSpc>
            </a:pP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题型</a:t>
            </a: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六</a:t>
            </a:r>
            <a:r>
              <a:rPr lang="zh-CN" altLang="en-US" sz="6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  实验探究题</a:t>
            </a:r>
            <a:endParaRPr lang="zh-CN" altLang="en-US" sz="6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Tree>
    <p:extLst>
      <p:ext uri="{BB962C8B-B14F-4D97-AF65-F5344CB8AC3E}">
        <p14:creationId xmlns:p14="http://schemas.microsoft.com/office/powerpoint/2010/main" xmlns="" val="2260908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0166" y="1672857"/>
            <a:ext cx="11248474"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将另一份粉末加水溶解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放热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过滤</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取部分滤液滴入酚酞试液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滤液变</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发生反应的化学方程式是</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除上述物质外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还可能存在活性炭、铝粉、碳酸钠、氯化钠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又做了如下研究</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【实验验证】小明用样品</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进行实验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流程如图</a:t>
            </a:r>
            <a:r>
              <a:rPr lang="en-US" altLang="zh-CN" sz="2400" b="1" dirty="0">
                <a:latin typeface="宋体" pitchFamily="2" charset="-122"/>
                <a:ea typeface="宋体" pitchFamily="2" charset="-122"/>
              </a:rPr>
              <a:t>2</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小</a:t>
            </a:r>
            <a:r>
              <a:rPr lang="zh-CN" altLang="zh-CN" sz="2400" b="1" dirty="0">
                <a:latin typeface="宋体" pitchFamily="2" charset="-122"/>
                <a:ea typeface="宋体" pitchFamily="2" charset="-122"/>
              </a:rPr>
              <a:t>明对气体</a:t>
            </a: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进一步实验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把气体</a:t>
            </a:r>
            <a:r>
              <a:rPr lang="en-US" altLang="zh-CN" sz="2400" b="1" dirty="0" smtClean="0">
                <a:latin typeface="宋体" pitchFamily="2" charset="-122"/>
                <a:ea typeface="宋体" pitchFamily="2" charset="-122"/>
              </a:rPr>
              <a:t>C</a:t>
            </a:r>
            <a:r>
              <a:rPr lang="en-US" altLang="zh-CN" sz="2400" b="1" dirty="0" smtClean="0">
                <a:latin typeface="+mn-ea"/>
              </a:rPr>
              <a:t>_______________</a:t>
            </a: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证明样品</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中不含有碳酸钠。</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【实验结论】发热包中一定含有的物质是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7" name="矩形 6"/>
          <p:cNvSpPr/>
          <p:nvPr/>
        </p:nvSpPr>
        <p:spPr>
          <a:xfrm>
            <a:off x="10377088" y="1743192"/>
            <a:ext cx="5042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红</a:t>
            </a:r>
          </a:p>
        </p:txBody>
      </p:sp>
      <p:pic>
        <p:nvPicPr>
          <p:cNvPr id="4" name="HX+6LX03.eps" descr="id:2147510127;FounderCES"/>
          <p:cNvPicPr/>
          <p:nvPr/>
        </p:nvPicPr>
        <p:blipFill>
          <a:blip r:embed="rId2"/>
          <a:stretch>
            <a:fillRect/>
          </a:stretch>
        </p:blipFill>
        <p:spPr>
          <a:xfrm>
            <a:off x="7413665" y="3463626"/>
            <a:ext cx="4264975" cy="1439100"/>
          </a:xfrm>
          <a:prstGeom prst="rect">
            <a:avLst/>
          </a:prstGeom>
        </p:spPr>
      </p:pic>
      <p:grpSp>
        <p:nvGrpSpPr>
          <p:cNvPr id="5" name="组合 4"/>
          <p:cNvGrpSpPr/>
          <p:nvPr/>
        </p:nvGrpSpPr>
        <p:grpSpPr>
          <a:xfrm>
            <a:off x="4094366" y="2241333"/>
            <a:ext cx="2986873" cy="461665"/>
            <a:chOff x="3425409" y="4055716"/>
            <a:chExt cx="2986873" cy="461665"/>
          </a:xfrm>
        </p:grpSpPr>
        <p:sp>
          <p:nvSpPr>
            <p:cNvPr id="6" name="矩形 5"/>
            <p:cNvSpPr/>
            <p:nvPr/>
          </p:nvSpPr>
          <p:spPr>
            <a:xfrm>
              <a:off x="3425409" y="4055716"/>
              <a:ext cx="2986873"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CaO+H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 </a:t>
              </a:r>
              <a:r>
                <a:rPr lang="en-US" altLang="zh-CN" sz="2400" b="1" dirty="0" smtClean="0">
                  <a:solidFill>
                    <a:srgbClr val="FF0000"/>
                  </a:solidFill>
                  <a:latin typeface="宋体" pitchFamily="2" charset="-122"/>
                  <a:ea typeface="宋体" pitchFamily="2" charset="-122"/>
                </a:rPr>
                <a:t>   </a:t>
              </a:r>
              <a:r>
                <a:rPr lang="en-US" altLang="zh-CN" sz="2400" b="1" dirty="0" err="1" smtClean="0">
                  <a:solidFill>
                    <a:srgbClr val="FF0000"/>
                  </a:solidFill>
                  <a:latin typeface="宋体" pitchFamily="2" charset="-122"/>
                  <a:ea typeface="宋体" pitchFamily="2" charset="-122"/>
                </a:rPr>
                <a:t>Ca</a:t>
              </a:r>
              <a:r>
                <a:rPr lang="en-US" altLang="zh-CN" sz="2400" b="1" dirty="0" smtClean="0">
                  <a:solidFill>
                    <a:srgbClr val="FF0000"/>
                  </a:solidFill>
                  <a:latin typeface="宋体" pitchFamily="2" charset="-122"/>
                  <a:ea typeface="宋体" pitchFamily="2" charset="-122"/>
                </a:rPr>
                <a:t>(OH)</a:t>
              </a:r>
              <a:r>
                <a:rPr lang="en-US" altLang="zh-CN" sz="2400" b="1" baseline="-25000" dirty="0" smtClean="0">
                  <a:solidFill>
                    <a:srgbClr val="FF0000"/>
                  </a:solidFill>
                  <a:latin typeface="宋体" pitchFamily="2" charset="-122"/>
                  <a:ea typeface="宋体" pitchFamily="2" charset="-122"/>
                </a:rPr>
                <a:t>2 </a:t>
              </a:r>
              <a:endParaRPr lang="zh-CN" altLang="zh-CN" sz="2400" b="1" dirty="0">
                <a:solidFill>
                  <a:srgbClr val="FF0000"/>
                </a:solidFill>
                <a:latin typeface="宋体" pitchFamily="2" charset="-122"/>
                <a:ea typeface="宋体" pitchFamily="2" charset="-122"/>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99781" y="428654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9" name="矩形 8"/>
          <p:cNvSpPr/>
          <p:nvPr/>
        </p:nvSpPr>
        <p:spPr>
          <a:xfrm>
            <a:off x="5027566" y="3916588"/>
            <a:ext cx="205367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通入</a:t>
            </a:r>
            <a:r>
              <a:rPr lang="zh-CN" altLang="zh-CN" sz="2400" b="1" dirty="0" smtClean="0">
                <a:solidFill>
                  <a:srgbClr val="FF0000"/>
                </a:solidFill>
                <a:latin typeface="宋体" pitchFamily="2" charset="-122"/>
                <a:ea typeface="宋体" pitchFamily="2" charset="-122"/>
              </a:rPr>
              <a:t>澄清</a:t>
            </a:r>
            <a:r>
              <a:rPr lang="zh-CN" altLang="zh-CN" sz="2400" b="1" dirty="0">
                <a:solidFill>
                  <a:srgbClr val="FF0000"/>
                </a:solidFill>
                <a:latin typeface="宋体" pitchFamily="2" charset="-122"/>
                <a:ea typeface="宋体" pitchFamily="2" charset="-122"/>
              </a:rPr>
              <a:t>石灰</a:t>
            </a:r>
          </a:p>
        </p:txBody>
      </p:sp>
      <p:sp>
        <p:nvSpPr>
          <p:cNvPr id="10" name="矩形 9"/>
          <p:cNvSpPr/>
          <p:nvPr/>
        </p:nvSpPr>
        <p:spPr>
          <a:xfrm>
            <a:off x="497142" y="4441061"/>
            <a:ext cx="2908788"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水</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石灰水不变浑浊</a:t>
            </a:r>
          </a:p>
        </p:txBody>
      </p:sp>
      <p:sp>
        <p:nvSpPr>
          <p:cNvPr id="11" name="矩形 10"/>
          <p:cNvSpPr/>
          <p:nvPr/>
        </p:nvSpPr>
        <p:spPr>
          <a:xfrm>
            <a:off x="6211441" y="5004196"/>
            <a:ext cx="432513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生石灰、活性炭、铁粉、铝</a:t>
            </a:r>
            <a:r>
              <a:rPr lang="zh-CN" altLang="zh-CN" sz="2400" b="1" dirty="0" smtClean="0">
                <a:solidFill>
                  <a:srgbClr val="FF0000"/>
                </a:solidFill>
                <a:latin typeface="宋体" pitchFamily="2" charset="-122"/>
                <a:ea typeface="宋体" pitchFamily="2" charset="-122"/>
              </a:rPr>
              <a:t>粉</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67927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392" y="1374859"/>
            <a:ext cx="11005194" cy="5221942"/>
          </a:xfrm>
          <a:prstGeom prst="rect">
            <a:avLst/>
          </a:prstGeom>
          <a:noFill/>
        </p:spPr>
        <p:txBody>
          <a:bodyPr wrap="square" rtlCol="0">
            <a:spAutoFit/>
          </a:bodyPr>
          <a:lstStyle/>
          <a:p>
            <a:pPr>
              <a:lnSpc>
                <a:spcPts val="4000"/>
              </a:lnSpc>
            </a:pPr>
            <a:r>
              <a:rPr lang="zh-CN" altLang="zh-CN" sz="2400" b="1" dirty="0">
                <a:latin typeface="宋体" pitchFamily="2" charset="-122"/>
                <a:ea typeface="宋体" pitchFamily="2" charset="-122"/>
              </a:rPr>
              <a:t>【原理探究】小明利用如图</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装置证明发热包放热主要</a:t>
            </a:r>
            <a:r>
              <a:rPr lang="zh-CN" altLang="zh-CN" sz="2400" b="1" dirty="0" smtClean="0">
                <a:latin typeface="宋体" pitchFamily="2" charset="-122"/>
                <a:ea typeface="宋体" pitchFamily="2" charset="-122"/>
              </a:rPr>
              <a:t>来自</a:t>
            </a: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于生石灰</a:t>
            </a:r>
            <a:r>
              <a:rPr lang="zh-CN" altLang="zh-CN" sz="2400" b="1" dirty="0">
                <a:latin typeface="宋体" pitchFamily="2" charset="-122"/>
                <a:ea typeface="宋体" pitchFamily="2" charset="-122"/>
              </a:rPr>
              <a:t>与水的反应。加水后发现</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中温度迅速升高</a:t>
            </a:r>
            <a:r>
              <a:rPr lang="en-US" altLang="zh-CN" sz="2400" b="1" dirty="0" smtClean="0">
                <a:latin typeface="宋体" pitchFamily="2" charset="-122"/>
                <a:ea typeface="宋体" pitchFamily="2" charset="-122"/>
              </a:rPr>
              <a:t>,B</a:t>
            </a:r>
            <a:r>
              <a:rPr lang="zh-CN" altLang="zh-CN" sz="2400" b="1" dirty="0">
                <a:latin typeface="宋体" pitchFamily="2" charset="-122"/>
                <a:ea typeface="宋体" pitchFamily="2" charset="-122"/>
              </a:rPr>
              <a:t>中</a:t>
            </a:r>
            <a:r>
              <a:rPr lang="zh-CN" altLang="zh-CN" sz="2400" b="1" dirty="0" smtClean="0">
                <a:latin typeface="宋体" pitchFamily="2" charset="-122"/>
                <a:ea typeface="宋体" pitchFamily="2" charset="-122"/>
              </a:rPr>
              <a:t>有</a:t>
            </a: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气泡。一会儿</a:t>
            </a:r>
            <a:r>
              <a:rPr lang="zh-CN" altLang="zh-CN" sz="2400" b="1" dirty="0">
                <a:latin typeface="宋体" pitchFamily="2" charset="-122"/>
                <a:ea typeface="宋体" pitchFamily="2" charset="-122"/>
              </a:rPr>
              <a:t>后</a:t>
            </a:r>
            <a:r>
              <a:rPr lang="zh-CN" altLang="zh-CN" sz="2400" b="1" dirty="0" smtClean="0">
                <a:latin typeface="宋体" pitchFamily="2" charset="-122"/>
                <a:ea typeface="宋体" pitchFamily="2" charset="-122"/>
              </a:rPr>
              <a:t>发现</a:t>
            </a:r>
            <a:r>
              <a:rPr lang="zh-CN" altLang="zh-CN" sz="2400" b="1" u="sng" dirty="0" smtClean="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smtClean="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说明</a:t>
            </a: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该反应很快结束</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不能</a:t>
            </a:r>
            <a:r>
              <a:rPr lang="zh-CN" altLang="zh-CN" sz="2400" b="1" dirty="0">
                <a:latin typeface="宋体" pitchFamily="2" charset="-122"/>
                <a:ea typeface="宋体" pitchFamily="2" charset="-122"/>
              </a:rPr>
              <a:t>长时间保温。</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zh-CN" altLang="zh-CN" sz="2400" b="1" dirty="0">
                <a:latin typeface="宋体" pitchFamily="2" charset="-122"/>
                <a:ea typeface="宋体" pitchFamily="2" charset="-122"/>
              </a:rPr>
              <a:t>【新猜想】应该还有其他放热反应存在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zh-CN" altLang="zh-CN" sz="2400" b="1" dirty="0">
                <a:latin typeface="宋体" pitchFamily="2" charset="-122"/>
                <a:ea typeface="宋体" pitchFamily="2" charset="-122"/>
              </a:rPr>
              <a:t>【验证新猜想】按资料介绍</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把一定量的铁粉、活性炭和食盐放在锥形瓶中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加少量水浸湿粉末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不久发现粉末部分变红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锥形瓶外壁微烫并持续较长时间。该现象解释了发热包的保温机理。</a:t>
            </a:r>
          </a:p>
          <a:p>
            <a:pPr>
              <a:lnSpc>
                <a:spcPts val="4000"/>
              </a:lnSpc>
            </a:pPr>
            <a:r>
              <a:rPr lang="zh-CN" altLang="zh-CN" sz="2400" b="1" dirty="0">
                <a:latin typeface="宋体" pitchFamily="2" charset="-122"/>
                <a:ea typeface="宋体" pitchFamily="2" charset="-122"/>
              </a:rPr>
              <a:t>【反思】这样的发热包打开前必须密封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否则很容易失效。生活中有很多科学知识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要善于观察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善于研究</a:t>
            </a:r>
            <a:r>
              <a:rPr lang="zh-CN"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sp>
        <p:nvSpPr>
          <p:cNvPr id="7" name="矩形 6"/>
          <p:cNvSpPr/>
          <p:nvPr/>
        </p:nvSpPr>
        <p:spPr>
          <a:xfrm>
            <a:off x="3574492" y="2387061"/>
            <a:ext cx="426921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A</a:t>
            </a:r>
            <a:r>
              <a:rPr lang="zh-CN" altLang="zh-CN" sz="2400" b="1" dirty="0">
                <a:solidFill>
                  <a:srgbClr val="FF0000"/>
                </a:solidFill>
                <a:latin typeface="宋体" pitchFamily="2" charset="-122"/>
                <a:ea typeface="宋体" pitchFamily="2" charset="-122"/>
              </a:rPr>
              <a:t>中温度下降</a:t>
            </a:r>
            <a:r>
              <a:rPr lang="en-US" altLang="zh-CN" sz="2400" b="1" dirty="0">
                <a:solidFill>
                  <a:srgbClr val="FF0000"/>
                </a:solidFill>
                <a:latin typeface="宋体" pitchFamily="2" charset="-122"/>
                <a:ea typeface="宋体" pitchFamily="2" charset="-122"/>
              </a:rPr>
              <a:t>,B</a:t>
            </a:r>
            <a:r>
              <a:rPr lang="zh-CN" altLang="zh-CN" sz="2400" b="1" dirty="0">
                <a:solidFill>
                  <a:srgbClr val="FF0000"/>
                </a:solidFill>
                <a:latin typeface="宋体" pitchFamily="2" charset="-122"/>
                <a:ea typeface="宋体" pitchFamily="2" charset="-122"/>
              </a:rPr>
              <a:t>中液体流入</a:t>
            </a:r>
            <a:r>
              <a:rPr lang="en-US" altLang="zh-CN" sz="2400" b="1" dirty="0">
                <a:solidFill>
                  <a:srgbClr val="FF0000"/>
                </a:solidFill>
                <a:latin typeface="宋体" pitchFamily="2" charset="-122"/>
                <a:ea typeface="宋体" pitchFamily="2" charset="-122"/>
              </a:rPr>
              <a:t>A</a:t>
            </a:r>
            <a:r>
              <a:rPr lang="zh-CN" altLang="zh-CN" sz="2400" b="1" dirty="0">
                <a:solidFill>
                  <a:srgbClr val="FF0000"/>
                </a:solidFill>
                <a:latin typeface="宋体" pitchFamily="2" charset="-122"/>
                <a:ea typeface="宋体" pitchFamily="2" charset="-122"/>
              </a:rPr>
              <a:t>中</a:t>
            </a:r>
          </a:p>
        </p:txBody>
      </p:sp>
      <p:pic>
        <p:nvPicPr>
          <p:cNvPr id="4" name="HX+6LX02B.eps" descr="id:2147510134;FounderCES"/>
          <p:cNvPicPr/>
          <p:nvPr/>
        </p:nvPicPr>
        <p:blipFill>
          <a:blip r:embed="rId2"/>
          <a:stretch>
            <a:fillRect/>
          </a:stretch>
        </p:blipFill>
        <p:spPr>
          <a:xfrm>
            <a:off x="9015398" y="1707666"/>
            <a:ext cx="2225850" cy="1889562"/>
          </a:xfrm>
          <a:prstGeom prst="rect">
            <a:avLst/>
          </a:prstGeom>
        </p:spPr>
      </p:pic>
      <p:sp>
        <p:nvSpPr>
          <p:cNvPr id="5" name="矩形 4"/>
          <p:cNvSpPr/>
          <p:nvPr/>
        </p:nvSpPr>
        <p:spPr>
          <a:xfrm>
            <a:off x="6537204" y="3398302"/>
            <a:ext cx="118905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铁</a:t>
            </a:r>
            <a:r>
              <a:rPr lang="zh-CN" altLang="zh-CN" sz="2400" b="1" dirty="0" smtClean="0">
                <a:solidFill>
                  <a:srgbClr val="FF0000"/>
                </a:solidFill>
                <a:latin typeface="宋体" pitchFamily="2" charset="-122"/>
                <a:ea typeface="宋体" pitchFamily="2" charset="-122"/>
              </a:rPr>
              <a:t>生锈</a:t>
            </a:r>
            <a:endParaRPr lang="en-US"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74401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371949" y="2180135"/>
            <a:ext cx="11490086" cy="43184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200"/>
              </a:lnSpc>
            </a:pPr>
            <a:r>
              <a:rPr lang="zh-CN" altLang="zh-CN" sz="2400" b="1" dirty="0">
                <a:latin typeface="宋体" pitchFamily="2" charset="-122"/>
                <a:ea typeface="宋体" pitchFamily="2" charset="-122"/>
              </a:rPr>
              <a:t>这类试题多以氢氧化钠及食品干燥剂氧化钙为命题背景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对其是否变质以及变质的程度进行探究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从而考查相关物质的性质。大家一定要注意检验它们是否变质与检验部分变质还是全部变质是有区别的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要注意各物质彼此的性质及可能造成的干扰等。</a:t>
            </a:r>
          </a:p>
          <a:p>
            <a:pPr>
              <a:lnSpc>
                <a:spcPts val="4200"/>
              </a:lnSpc>
            </a:pPr>
            <a:r>
              <a:rPr lang="zh-CN" altLang="zh-CN" sz="2400" b="1" dirty="0" smtClean="0">
                <a:latin typeface="宋体" pitchFamily="2" charset="-122"/>
                <a:ea typeface="宋体" pitchFamily="2" charset="-122"/>
              </a:rPr>
              <a:t>例</a:t>
            </a: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(2021</a:t>
            </a:r>
            <a:r>
              <a:rPr lang="zh-CN" altLang="zh-CN" sz="2400" b="1" dirty="0">
                <a:latin typeface="宋体" pitchFamily="2" charset="-122"/>
                <a:ea typeface="宋体" pitchFamily="2" charset="-122"/>
              </a:rPr>
              <a:t>·河北模拟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火锅是我国独创的美食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历史悠久。火锅常用的一种燃料是固体酒精。某化学兴趣小组的同学对“固体酒精”产生了好奇</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于是</a:t>
            </a:r>
            <a:r>
              <a:rPr lang="zh-CN" altLang="zh-CN" sz="2400" b="1" dirty="0">
                <a:latin typeface="宋体" pitchFamily="2" charset="-122"/>
                <a:ea typeface="宋体" pitchFamily="2" charset="-122"/>
              </a:rPr>
              <a:t>进行了一系列探究</a:t>
            </a:r>
            <a:r>
              <a:rPr lang="zh-CN" altLang="zh-CN" sz="2400" dirty="0" smtClean="0"/>
              <a:t>。</a:t>
            </a:r>
            <a:endParaRPr lang="en-US" altLang="zh-CN" sz="2400" dirty="0" smtClean="0"/>
          </a:p>
          <a:p>
            <a:pPr>
              <a:lnSpc>
                <a:spcPts val="4200"/>
              </a:lnSpc>
            </a:pPr>
            <a:r>
              <a:rPr lang="zh-CN" altLang="zh-CN" sz="2400" b="1" dirty="0">
                <a:latin typeface="宋体" pitchFamily="2" charset="-122"/>
                <a:ea typeface="宋体" pitchFamily="2" charset="-122"/>
              </a:rPr>
              <a:t>【查阅资料】</a:t>
            </a:r>
          </a:p>
          <a:p>
            <a:pPr>
              <a:lnSpc>
                <a:spcPts val="42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固体酒精是用酒精、氯化钙和氢氧化钠按一定的质量比混合制成。</a:t>
            </a:r>
          </a:p>
          <a:p>
            <a:pPr>
              <a:lnSpc>
                <a:spcPts val="42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氯化钙、氯化钠、氯化钡溶液均呈中性</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pic>
        <p:nvPicPr>
          <p:cNvPr id="4" name="HX+6LX04.eps" descr="id:2147510149;FounderCES"/>
          <p:cNvPicPr/>
          <p:nvPr/>
        </p:nvPicPr>
        <p:blipFill>
          <a:blip r:embed="rId2"/>
          <a:stretch>
            <a:fillRect/>
          </a:stretch>
        </p:blipFill>
        <p:spPr>
          <a:xfrm>
            <a:off x="9886205" y="5293451"/>
            <a:ext cx="1531212" cy="1116937"/>
          </a:xfrm>
          <a:prstGeom prst="rect">
            <a:avLst/>
          </a:prstGeom>
        </p:spPr>
      </p:pic>
    </p:spTree>
    <p:extLst>
      <p:ext uri="{BB962C8B-B14F-4D97-AF65-F5344CB8AC3E}">
        <p14:creationId xmlns:p14="http://schemas.microsoft.com/office/powerpoint/2010/main" xmlns="" val="1041083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611" y="1294699"/>
            <a:ext cx="11365921" cy="5414303"/>
          </a:xfrm>
          <a:prstGeom prst="rect">
            <a:avLst/>
          </a:prstGeom>
          <a:noFill/>
        </p:spPr>
        <p:txBody>
          <a:bodyPr wrap="square" rtlCol="0">
            <a:spAutoFit/>
          </a:bodyPr>
          <a:lstStyle/>
          <a:p>
            <a:pPr>
              <a:lnSpc>
                <a:spcPts val="3600"/>
              </a:lnSpc>
            </a:pPr>
            <a:r>
              <a:rPr lang="zh-CN" altLang="zh-CN" sz="2400" b="1" dirty="0">
                <a:latin typeface="宋体" pitchFamily="2" charset="-122"/>
                <a:ea typeface="宋体" pitchFamily="2" charset="-122"/>
              </a:rPr>
              <a:t>探究</a:t>
            </a: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酒精中是否含有碳元素</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zh-CN" altLang="zh-CN" sz="2400" b="1" dirty="0">
                <a:latin typeface="宋体" pitchFamily="2" charset="-122"/>
                <a:ea typeface="宋体" pitchFamily="2" charset="-122"/>
              </a:rPr>
              <a:t>【实验</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】按如图所示进行实验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观察到烧杯内壁有一层白膜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可得出酒精中含有碳元素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理由</a:t>
            </a:r>
            <a:r>
              <a:rPr lang="zh-CN" altLang="zh-CN" sz="2400" b="1" dirty="0" smtClean="0">
                <a:latin typeface="宋体" pitchFamily="2" charset="-122"/>
                <a:ea typeface="宋体" pitchFamily="2" charset="-122"/>
              </a:rPr>
              <a:t>是</a:t>
            </a:r>
            <a:r>
              <a:rPr lang="en-US" altLang="zh-CN" sz="2400" b="1" dirty="0" smtClean="0">
                <a:latin typeface="+mn-ea"/>
              </a:rPr>
              <a:t>____________________________________________________________________</a:t>
            </a:r>
          </a:p>
          <a:p>
            <a:pPr>
              <a:lnSpc>
                <a:spcPts val="4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但有同学对此提出质疑</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烧</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杯</a:t>
            </a:r>
            <a:r>
              <a:rPr lang="zh-CN" altLang="zh-CN" sz="2400" b="1" dirty="0">
                <a:latin typeface="宋体" pitchFamily="2" charset="-122"/>
                <a:ea typeface="宋体" pitchFamily="2" charset="-122"/>
              </a:rPr>
              <a:t>内壁产生的白膜不一定是碳酸钙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还可能是澄清石灰水受热后氢氧化钙的溶解度减小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析出了氢氧化钙。于是同学们将烧杯取下加入足量水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从而确定酒精中含有碳元素。</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700"/>
              </a:lnSpc>
            </a:pPr>
            <a:r>
              <a:rPr lang="zh-CN" altLang="zh-CN" sz="2400" b="1" dirty="0">
                <a:latin typeface="宋体" pitchFamily="2" charset="-122"/>
                <a:ea typeface="宋体" pitchFamily="2" charset="-122"/>
              </a:rPr>
              <a:t>探究</a:t>
            </a: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固体酒精中的氢氧化钠是否变质</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700"/>
              </a:lnSpc>
            </a:pPr>
            <a:r>
              <a:rPr lang="zh-CN" altLang="zh-CN" sz="2400" b="1" dirty="0">
                <a:latin typeface="宋体" pitchFamily="2" charset="-122"/>
                <a:ea typeface="宋体" pitchFamily="2" charset="-122"/>
              </a:rPr>
              <a:t>【实验</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】取少量固体酒精于烧杯中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加足量的水充分溶解后静置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发现烧杯底部出现白色沉淀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产生白色沉淀的化学方程式为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由此说明氢氧化钠已变质。</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5" name="矩形 4"/>
          <p:cNvSpPr/>
          <p:nvPr/>
        </p:nvSpPr>
        <p:spPr>
          <a:xfrm>
            <a:off x="2449488" y="2284034"/>
            <a:ext cx="927831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白膜是二氧化碳和氢氧化钙反应生成的碳酸钙</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说明固体酒精燃烧</a:t>
            </a:r>
            <a:r>
              <a:rPr lang="zh-CN" altLang="zh-CN" sz="2400" b="1" dirty="0" smtClean="0">
                <a:solidFill>
                  <a:srgbClr val="FF0000"/>
                </a:solidFill>
                <a:latin typeface="宋体" pitchFamily="2" charset="-122"/>
                <a:ea typeface="宋体" pitchFamily="2" charset="-122"/>
              </a:rPr>
              <a:t>生</a:t>
            </a:r>
            <a:endParaRPr lang="zh-CN" altLang="zh-CN" sz="2400" b="1" dirty="0">
              <a:solidFill>
                <a:srgbClr val="FF0000"/>
              </a:solidFill>
              <a:latin typeface="宋体" pitchFamily="2" charset="-122"/>
              <a:ea typeface="宋体" pitchFamily="2" charset="-122"/>
            </a:endParaRPr>
          </a:p>
        </p:txBody>
      </p:sp>
      <p:sp>
        <p:nvSpPr>
          <p:cNvPr id="4" name="矩形 3"/>
          <p:cNvSpPr/>
          <p:nvPr/>
        </p:nvSpPr>
        <p:spPr>
          <a:xfrm>
            <a:off x="746086" y="2754912"/>
            <a:ext cx="684594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成</a:t>
            </a:r>
            <a:r>
              <a:rPr lang="zh-CN" altLang="zh-CN" sz="2400" b="1" dirty="0" smtClean="0">
                <a:solidFill>
                  <a:srgbClr val="FF0000"/>
                </a:solidFill>
                <a:latin typeface="宋体" pitchFamily="2" charset="-122"/>
                <a:ea typeface="宋体" pitchFamily="2" charset="-122"/>
              </a:rPr>
              <a:t>了</a:t>
            </a:r>
            <a:r>
              <a:rPr lang="zh-CN" altLang="zh-CN" sz="2400" b="1" dirty="0">
                <a:solidFill>
                  <a:srgbClr val="FF0000"/>
                </a:solidFill>
                <a:latin typeface="宋体" pitchFamily="2" charset="-122"/>
                <a:ea typeface="宋体" pitchFamily="2" charset="-122"/>
              </a:rPr>
              <a:t>二氧化碳</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进一步说明固体酒精中含有碳元素</a:t>
            </a:r>
          </a:p>
        </p:txBody>
      </p:sp>
      <p:sp>
        <p:nvSpPr>
          <p:cNvPr id="6" name="矩形 5"/>
          <p:cNvSpPr/>
          <p:nvPr/>
        </p:nvSpPr>
        <p:spPr>
          <a:xfrm>
            <a:off x="9413311" y="3695516"/>
            <a:ext cx="177760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白膜不消失</a:t>
            </a:r>
          </a:p>
        </p:txBody>
      </p:sp>
      <p:grpSp>
        <p:nvGrpSpPr>
          <p:cNvPr id="8" name="组合 7"/>
          <p:cNvGrpSpPr/>
          <p:nvPr/>
        </p:nvGrpSpPr>
        <p:grpSpPr>
          <a:xfrm>
            <a:off x="6678106" y="5604589"/>
            <a:ext cx="4512806" cy="461665"/>
            <a:chOff x="3425409" y="4055716"/>
            <a:chExt cx="4512806" cy="461665"/>
          </a:xfrm>
        </p:grpSpPr>
        <p:sp>
          <p:nvSpPr>
            <p:cNvPr id="9" name="矩形 8"/>
            <p:cNvSpPr/>
            <p:nvPr/>
          </p:nvSpPr>
          <p:spPr>
            <a:xfrm>
              <a:off x="3425409" y="4055716"/>
              <a:ext cx="4512806"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Na</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CO</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+CaCl</a:t>
              </a:r>
              <a:r>
                <a:rPr lang="en-US" altLang="zh-CN" sz="2400" b="1" baseline="-25000" dirty="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CaCO</a:t>
              </a:r>
              <a:r>
                <a:rPr lang="en-US" altLang="zh-CN" sz="2400" b="1" baseline="-25000" dirty="0">
                  <a:solidFill>
                    <a:srgbClr val="FF0000"/>
                  </a:solidFill>
                  <a:latin typeface="宋体" pitchFamily="2" charset="-122"/>
                  <a:ea typeface="宋体" pitchFamily="2" charset="-122"/>
                </a:rPr>
                <a:t>3</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2NaCl</a:t>
              </a:r>
              <a:r>
                <a:rPr lang="en-US" altLang="zh-CN" sz="2400" b="1" baseline="-25000" dirty="0" smtClean="0">
                  <a:solidFill>
                    <a:srgbClr val="FF0000"/>
                  </a:solidFill>
                  <a:latin typeface="宋体" pitchFamily="2" charset="-122"/>
                  <a:ea typeface="宋体" pitchFamily="2" charset="-122"/>
                </a:rPr>
                <a:t> </a:t>
              </a:r>
              <a:endParaRPr lang="zh-CN" altLang="zh-CN" sz="2400" b="1" dirty="0">
                <a:solidFill>
                  <a:srgbClr val="FF0000"/>
                </a:solidFill>
                <a:latin typeface="宋体" pitchFamily="2" charset="-122"/>
                <a:ea typeface="宋体" pitchFamily="2" charset="-122"/>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296068" y="428654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6414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4894" y="1563147"/>
            <a:ext cx="10552188" cy="1200329"/>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为进一步确定氢氧化钠的变质程度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同学们分组进行探究。</a:t>
            </a:r>
          </a:p>
          <a:p>
            <a:pPr>
              <a:lnSpc>
                <a:spcPct val="150000"/>
              </a:lnSpc>
            </a:pPr>
            <a:r>
              <a:rPr lang="zh-CN" altLang="zh-CN" sz="2400" b="1" dirty="0">
                <a:latin typeface="宋体" pitchFamily="2" charset="-122"/>
                <a:ea typeface="宋体" pitchFamily="2" charset="-122"/>
              </a:rPr>
              <a:t>【实验</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】甲组同学取烧杯中的上层清液于两支试管中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按如下方案进行实验</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7947077" y="4681185"/>
            <a:ext cx="143461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白色沉淀</a:t>
            </a:r>
          </a:p>
        </p:txBody>
      </p:sp>
      <p:graphicFrame>
        <p:nvGraphicFramePr>
          <p:cNvPr id="3" name="表格 2"/>
          <p:cNvGraphicFramePr>
            <a:graphicFrameLocks noGrp="1"/>
          </p:cNvGraphicFramePr>
          <p:nvPr>
            <p:extLst>
              <p:ext uri="{D42A27DB-BD31-4B8C-83A1-F6EECF244321}">
                <p14:modId xmlns:p14="http://schemas.microsoft.com/office/powerpoint/2010/main" xmlns="" val="2930393547"/>
              </p:ext>
            </p:extLst>
          </p:nvPr>
        </p:nvGraphicFramePr>
        <p:xfrm>
          <a:off x="1729456" y="2789068"/>
          <a:ext cx="8212822" cy="2992398"/>
        </p:xfrm>
        <a:graphic>
          <a:graphicData uri="http://schemas.openxmlformats.org/drawingml/2006/table">
            <a:tbl>
              <a:tblPr firstRow="1" firstCol="1" bandRow="1"/>
              <a:tblGrid>
                <a:gridCol w="1661020"/>
                <a:gridCol w="3380763"/>
                <a:gridCol w="3171039"/>
              </a:tblGrid>
              <a:tr h="1912398">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方案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0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溶液</a:t>
                      </a:r>
                      <a:r>
                        <a:rPr lang="zh-CN" sz="2400" b="1" dirty="0">
                          <a:solidFill>
                            <a:srgbClr val="000000"/>
                          </a:solidFill>
                          <a:effectLst/>
                          <a:latin typeface="宋体" pitchFamily="2" charset="-122"/>
                          <a:ea typeface="宋体" pitchFamily="2" charset="-122"/>
                          <a:cs typeface="Times New Roman"/>
                        </a:rPr>
                        <a:t>变红</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en-US" altLang="zh-CN" sz="2400" b="1" dirty="0" smtClean="0">
                          <a:solidFill>
                            <a:srgbClr val="000000"/>
                          </a:solidFill>
                          <a:effectLst/>
                          <a:latin typeface="宋体" pitchFamily="2" charset="-122"/>
                          <a:ea typeface="宋体" pitchFamily="2" charset="-122"/>
                          <a:cs typeface="Times New Roman"/>
                        </a:rPr>
                        <a:t>  </a:t>
                      </a:r>
                      <a:r>
                        <a:rPr lang="zh-CN" sz="2400" b="1" dirty="0" smtClean="0">
                          <a:solidFill>
                            <a:srgbClr val="000000"/>
                          </a:solidFill>
                          <a:effectLst/>
                          <a:latin typeface="宋体" pitchFamily="2" charset="-122"/>
                          <a:ea typeface="宋体" pitchFamily="2" charset="-122"/>
                          <a:cs typeface="Times New Roman"/>
                        </a:rPr>
                        <a:t>产生</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sz="2400" b="1" u="sng" dirty="0" smtClean="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0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结论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上层</a:t>
                      </a:r>
                      <a:r>
                        <a:rPr lang="zh-CN" sz="2400" b="1" dirty="0">
                          <a:solidFill>
                            <a:srgbClr val="000000"/>
                          </a:solidFill>
                          <a:effectLst/>
                          <a:latin typeface="宋体" pitchFamily="2" charset="-122"/>
                          <a:ea typeface="宋体" pitchFamily="2" charset="-122"/>
                          <a:cs typeface="Times New Roman"/>
                        </a:rPr>
                        <a:t>清液中有氢氧化钠</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en-US" altLang="zh-CN" sz="2400" b="1" dirty="0" smtClean="0">
                          <a:solidFill>
                            <a:srgbClr val="000000"/>
                          </a:solidFill>
                          <a:effectLst/>
                          <a:latin typeface="宋体" pitchFamily="2" charset="-122"/>
                          <a:ea typeface="宋体" pitchFamily="2" charset="-122"/>
                          <a:cs typeface="Times New Roman"/>
                        </a:rPr>
                        <a:t> </a:t>
                      </a:r>
                      <a:r>
                        <a:rPr lang="zh-CN" sz="2400" b="1" dirty="0" smtClean="0">
                          <a:solidFill>
                            <a:srgbClr val="000000"/>
                          </a:solidFill>
                          <a:effectLst/>
                          <a:latin typeface="宋体" pitchFamily="2" charset="-122"/>
                          <a:ea typeface="宋体" pitchFamily="2" charset="-122"/>
                          <a:cs typeface="Times New Roman"/>
                        </a:rPr>
                        <a:t>上层</a:t>
                      </a:r>
                      <a:r>
                        <a:rPr lang="zh-CN" sz="2400" b="1" dirty="0">
                          <a:solidFill>
                            <a:srgbClr val="000000"/>
                          </a:solidFill>
                          <a:effectLst/>
                          <a:latin typeface="宋体" pitchFamily="2" charset="-122"/>
                          <a:ea typeface="宋体" pitchFamily="2" charset="-122"/>
                          <a:cs typeface="Times New Roman"/>
                        </a:rPr>
                        <a:t>清液中有碳酸钠</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6" name="HX+6LX05A.ep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50314" y="2917162"/>
            <a:ext cx="710793" cy="1653007"/>
          </a:xfrm>
          <a:prstGeom prst="rect">
            <a:avLst/>
          </a:prstGeom>
          <a:noFill/>
          <a:extLst>
            <a:ext uri="{909E8E84-426E-40DD-AFC4-6F175D3DCCD1}">
              <a14:hiddenFill xmlns:a14="http://schemas.microsoft.com/office/drawing/2010/main" xmlns="">
                <a:solidFill>
                  <a:srgbClr val="FFFFFF"/>
                </a:solidFill>
              </a14:hiddenFill>
            </a:ext>
          </a:extLst>
        </p:spPr>
      </p:pic>
      <p:pic>
        <p:nvPicPr>
          <p:cNvPr id="1025" name="HX+6LX05B.ep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063884" y="2933575"/>
            <a:ext cx="703735" cy="16365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11584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6506" y="1501333"/>
            <a:ext cx="10602522" cy="4524315"/>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乙组同学认为甲组同学的实验不能证明上层清液中一定有氢氧化钠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理由</a:t>
            </a:r>
            <a:r>
              <a:rPr lang="zh-CN" altLang="zh-CN" sz="2400" b="1" dirty="0" smtClean="0">
                <a:latin typeface="宋体" pitchFamily="2" charset="-122"/>
                <a:ea typeface="宋体" pitchFamily="2" charset="-122"/>
              </a:rPr>
              <a:t>是</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于是他们另取烧杯中的</a:t>
            </a:r>
            <a:r>
              <a:rPr lang="zh-CN" altLang="zh-CN" sz="2400" b="1" dirty="0" smtClean="0">
                <a:latin typeface="宋体" pitchFamily="2" charset="-122"/>
                <a:ea typeface="宋体" pitchFamily="2" charset="-122"/>
              </a:rPr>
              <a:t>上层</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清</a:t>
            </a:r>
            <a:r>
              <a:rPr lang="zh-CN" altLang="zh-CN" sz="2400" b="1" dirty="0">
                <a:latin typeface="宋体" pitchFamily="2" charset="-122"/>
                <a:ea typeface="宋体" pitchFamily="2" charset="-122"/>
              </a:rPr>
              <a:t>液于试管中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加入足量氯化钡溶液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充分反应后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静置</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取上层清液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滴加酚酞溶液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溶液变红。</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【实验结论】小组同学经过讨论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一致认为该固体酒精中的氢氧化钠部分变质。</a:t>
            </a:r>
          </a:p>
          <a:p>
            <a:pPr>
              <a:lnSpc>
                <a:spcPct val="150000"/>
              </a:lnSpc>
            </a:pPr>
            <a:r>
              <a:rPr lang="zh-CN" altLang="zh-CN" sz="2400" b="1" dirty="0">
                <a:latin typeface="宋体" pitchFamily="2" charset="-122"/>
                <a:ea typeface="宋体" pitchFamily="2" charset="-122"/>
              </a:rPr>
              <a:t>【拓展交流】</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乙组同学的实验中加入足量氯化钡溶液的目的</a:t>
            </a:r>
            <a:r>
              <a:rPr lang="zh-CN" altLang="zh-CN" sz="2400" b="1" dirty="0" smtClean="0">
                <a:latin typeface="宋体" pitchFamily="2" charset="-122"/>
                <a:ea typeface="宋体" pitchFamily="2" charset="-122"/>
              </a:rPr>
              <a:t>是</a:t>
            </a:r>
            <a:r>
              <a:rPr lang="en-US" altLang="zh-CN" sz="2400" b="1" dirty="0" smtClean="0">
                <a:latin typeface="+mn-ea"/>
              </a:rPr>
              <a:t>___________</a:t>
            </a: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根据上述探究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保存固体酒精时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需注意</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en-US" altLang="zh-CN" sz="2400" dirty="0" smtClean="0"/>
          </a:p>
        </p:txBody>
      </p:sp>
      <p:sp>
        <p:nvSpPr>
          <p:cNvPr id="5" name="矩形 4"/>
          <p:cNvSpPr/>
          <p:nvPr/>
        </p:nvSpPr>
        <p:spPr>
          <a:xfrm>
            <a:off x="973029" y="2093317"/>
            <a:ext cx="600661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碳酸钠溶液显碱性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也能使酚酞溶液变红色</a:t>
            </a:r>
          </a:p>
        </p:txBody>
      </p:sp>
      <p:sp>
        <p:nvSpPr>
          <p:cNvPr id="4" name="矩形 3"/>
          <p:cNvSpPr/>
          <p:nvPr/>
        </p:nvSpPr>
        <p:spPr>
          <a:xfrm>
            <a:off x="1041538" y="4788953"/>
            <a:ext cx="1768773"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除去</a:t>
            </a:r>
            <a:r>
              <a:rPr lang="zh-CN" altLang="zh-CN" sz="2400" b="1" dirty="0">
                <a:solidFill>
                  <a:srgbClr val="FF0000"/>
                </a:solidFill>
                <a:latin typeface="宋体" pitchFamily="2" charset="-122"/>
                <a:ea typeface="宋体" pitchFamily="2" charset="-122"/>
              </a:rPr>
              <a:t>碳酸钠</a:t>
            </a:r>
          </a:p>
        </p:txBody>
      </p:sp>
      <p:sp>
        <p:nvSpPr>
          <p:cNvPr id="6" name="矩形 5"/>
          <p:cNvSpPr/>
          <p:nvPr/>
        </p:nvSpPr>
        <p:spPr>
          <a:xfrm>
            <a:off x="9691987" y="4308578"/>
            <a:ext cx="14318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检验并且</a:t>
            </a:r>
          </a:p>
        </p:txBody>
      </p:sp>
      <p:sp>
        <p:nvSpPr>
          <p:cNvPr id="7" name="矩形 6"/>
          <p:cNvSpPr/>
          <p:nvPr/>
        </p:nvSpPr>
        <p:spPr>
          <a:xfrm>
            <a:off x="6790794" y="5375378"/>
            <a:ext cx="14318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密封</a:t>
            </a:r>
            <a:r>
              <a:rPr lang="zh-CN" altLang="zh-CN" sz="2400" b="1" dirty="0" smtClean="0">
                <a:solidFill>
                  <a:srgbClr val="FF0000"/>
                </a:solidFill>
                <a:latin typeface="宋体" pitchFamily="2" charset="-122"/>
                <a:ea typeface="宋体" pitchFamily="2" charset="-122"/>
              </a:rPr>
              <a:t>保存</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96543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3559" y="1330757"/>
            <a:ext cx="11248474" cy="5334794"/>
          </a:xfrm>
          <a:prstGeom prst="rect">
            <a:avLst/>
          </a:prstGeom>
          <a:noFill/>
        </p:spPr>
        <p:txBody>
          <a:bodyPr wrap="square" rtlCol="0">
            <a:spAutoFit/>
          </a:bodyPr>
          <a:lstStyle/>
          <a:p>
            <a:r>
              <a:rPr lang="zh-CN" altLang="zh-CN" sz="2400" b="1" dirty="0">
                <a:solidFill>
                  <a:schemeClr val="accent2"/>
                </a:solidFill>
              </a:rPr>
              <a:t>※规律总结</a:t>
            </a:r>
          </a:p>
          <a:p>
            <a:pPr>
              <a:lnSpc>
                <a:spcPts val="3800"/>
              </a:lnSpc>
            </a:pP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氢氧化钠和氢氧化钙变质</a:t>
            </a:r>
          </a:p>
          <a:p>
            <a:pPr>
              <a:lnSpc>
                <a:spcPts val="38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氢氧化钠变质。氢氧化钠变质是因为与空气中的二氧化碳反应生成碳酸钠。</a:t>
            </a:r>
          </a:p>
          <a:p>
            <a:pPr>
              <a:lnSpc>
                <a:spcPts val="3800"/>
              </a:lnSpc>
            </a:pPr>
            <a:r>
              <a:rPr lang="zh-CN" altLang="zh-CN" sz="2400" b="1" dirty="0">
                <a:latin typeface="宋体" pitchFamily="2" charset="-122"/>
                <a:ea typeface="宋体" pitchFamily="2" charset="-122"/>
              </a:rPr>
              <a:t>证明方法如下</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8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方法一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加入过量的稀盐酸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如果有气泡产生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说明氢氧化钠已经变质</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800"/>
              </a:lnSpc>
            </a:pPr>
            <a:r>
              <a:rPr lang="zh-CN" altLang="zh-CN" sz="2400" b="1" dirty="0" smtClean="0">
                <a:latin typeface="宋体" pitchFamily="2" charset="-122"/>
                <a:ea typeface="宋体" pitchFamily="2" charset="-122"/>
              </a:rPr>
              <a:t>反应</a:t>
            </a:r>
            <a:r>
              <a:rPr lang="zh-CN" altLang="zh-CN" sz="2400" b="1" dirty="0">
                <a:latin typeface="宋体" pitchFamily="2" charset="-122"/>
                <a:ea typeface="宋体" pitchFamily="2" charset="-122"/>
              </a:rPr>
              <a:t>的化学方程式为</a:t>
            </a:r>
            <a:r>
              <a:rPr lang="en-US" altLang="zh-CN" sz="2400" b="1" dirty="0" err="1">
                <a:latin typeface="宋体" pitchFamily="2" charset="-122"/>
                <a:ea typeface="宋体" pitchFamily="2" charset="-122"/>
              </a:rPr>
              <a:t>NaOH+HCl</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NaCl+H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zh-CN" altLang="zh-CN" sz="2400" b="1" dirty="0" smtClean="0">
                <a:latin typeface="宋体" pitchFamily="2" charset="-122"/>
                <a:ea typeface="宋体" pitchFamily="2" charset="-122"/>
              </a:rPr>
              <a:t>和</a:t>
            </a:r>
            <a:r>
              <a:rPr lang="en-US" altLang="zh-CN" sz="2400" b="1" dirty="0" smtClean="0">
                <a:latin typeface="宋体" pitchFamily="2" charset="-122"/>
                <a:ea typeface="宋体" pitchFamily="2" charset="-122"/>
              </a:rPr>
              <a:t>Na</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CO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+2HCl   2NaCl+H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O+CO</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a:t>
            </a:r>
          </a:p>
          <a:p>
            <a:pPr>
              <a:lnSpc>
                <a:spcPts val="38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方法二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加氢氧化钙溶液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如果有白色沉淀产生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说明氢氧化钠已经变质。反应的化学方程式为</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+Ca(OH)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2NaOH+CaCO</a:t>
            </a:r>
            <a:r>
              <a:rPr lang="en-US" altLang="zh-CN" sz="2400" b="1" baseline="-25000" dirty="0" smtClean="0">
                <a:latin typeface="宋体" pitchFamily="2" charset="-122"/>
                <a:ea typeface="宋体" pitchFamily="2" charset="-122"/>
              </a:rPr>
              <a:t>3</a:t>
            </a:r>
            <a:r>
              <a:rPr lang="zh-CN" altLang="zh-CN" sz="2400" b="1" dirty="0">
                <a:latin typeface="宋体" pitchFamily="2" charset="-122"/>
                <a:ea typeface="宋体" pitchFamily="2" charset="-122"/>
              </a:rPr>
              <a:t>↓。</a:t>
            </a:r>
          </a:p>
          <a:p>
            <a:pPr>
              <a:lnSpc>
                <a:spcPts val="38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方法三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加氯化钙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或硝酸钙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如果有白色沉淀产生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a:t>
            </a:r>
            <a:r>
              <a:rPr lang="en-US" altLang="zh-CN" sz="2400" b="1" dirty="0" err="1">
                <a:latin typeface="宋体" pitchFamily="2" charset="-122"/>
                <a:ea typeface="宋体" pitchFamily="2" charset="-122"/>
              </a:rPr>
              <a:t>NaOH</a:t>
            </a:r>
            <a:r>
              <a:rPr lang="zh-CN" altLang="zh-CN" sz="2400" b="1" dirty="0" smtClean="0">
                <a:latin typeface="宋体" pitchFamily="2" charset="-122"/>
                <a:ea typeface="宋体" pitchFamily="2" charset="-122"/>
              </a:rPr>
              <a:t>已经变质。反应的化学方程式为</a:t>
            </a:r>
            <a:r>
              <a:rPr lang="en-US" altLang="zh-CN" sz="2400" b="1" dirty="0" smtClean="0">
                <a:latin typeface="宋体" pitchFamily="2" charset="-122"/>
                <a:ea typeface="宋体" pitchFamily="2" charset="-122"/>
              </a:rPr>
              <a:t>Na</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CO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+CaCl</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2NaCl+CaCO</a:t>
            </a:r>
            <a:r>
              <a:rPr lang="en-US" altLang="zh-CN" sz="2400" b="1" baseline="-25000" dirty="0" smtClean="0">
                <a:latin typeface="宋体" pitchFamily="2" charset="-122"/>
                <a:ea typeface="宋体" pitchFamily="2" charset="-122"/>
              </a:rPr>
              <a:t>3</a:t>
            </a:r>
            <a:r>
              <a:rPr lang="zh-CN" altLang="zh-CN" sz="2400" b="1" dirty="0" smtClean="0">
                <a:latin typeface="宋体" pitchFamily="2" charset="-122"/>
                <a:ea typeface="宋体" pitchFamily="2" charset="-122"/>
              </a:rPr>
              <a:t>↓ 或</a:t>
            </a:r>
            <a:r>
              <a:rPr lang="en-US" altLang="zh-CN" sz="2400" b="1" dirty="0" smtClean="0">
                <a:latin typeface="宋体" pitchFamily="2" charset="-122"/>
                <a:ea typeface="宋体" pitchFamily="2" charset="-122"/>
              </a:rPr>
              <a:t>Na</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CO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+Ca(NO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2NaNO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+CaCO</a:t>
            </a:r>
            <a:r>
              <a:rPr lang="en-US" altLang="zh-CN" sz="2400" b="1" baseline="-25000" dirty="0" smtClean="0">
                <a:latin typeface="宋体" pitchFamily="2" charset="-122"/>
                <a:ea typeface="宋体" pitchFamily="2" charset="-122"/>
              </a:rPr>
              <a:t>3</a:t>
            </a:r>
            <a:r>
              <a:rPr lang="zh-CN" altLang="zh-CN" sz="2400" b="1" dirty="0" smtClean="0">
                <a:latin typeface="宋体" pitchFamily="2" charset="-122"/>
                <a:ea typeface="宋体" pitchFamily="2" charset="-122"/>
              </a:rPr>
              <a:t>↓。</a:t>
            </a:r>
            <a:endParaRPr lang="en-US" altLang="zh-CN" sz="2400" b="1" dirty="0" smtClean="0">
              <a:solidFill>
                <a:srgbClr val="FF0000"/>
              </a:solidFill>
              <a:latin typeface="宋体" pitchFamily="2" charset="-122"/>
              <a:ea typeface="宋体" pitchFamily="2" charset="-122"/>
            </a:endParaRPr>
          </a:p>
        </p:txBody>
      </p:sp>
      <p:grpSp>
        <p:nvGrpSpPr>
          <p:cNvPr id="18" name="组合 17"/>
          <p:cNvGrpSpPr/>
          <p:nvPr/>
        </p:nvGrpSpPr>
        <p:grpSpPr>
          <a:xfrm>
            <a:off x="4717353" y="3926047"/>
            <a:ext cx="411060" cy="29360"/>
            <a:chOff x="2356982" y="3510791"/>
            <a:chExt cx="411060" cy="29360"/>
          </a:xfrm>
        </p:grpSpPr>
        <p:cxnSp>
          <p:nvCxnSpPr>
            <p:cNvPr id="19" name="直接连接符 18"/>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265896" y="3911367"/>
            <a:ext cx="411060" cy="29360"/>
            <a:chOff x="2356982" y="3510791"/>
            <a:chExt cx="411060" cy="29360"/>
          </a:xfrm>
        </p:grpSpPr>
        <p:cxnSp>
          <p:nvCxnSpPr>
            <p:cNvPr id="31" name="直接连接符 30"/>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5580077" y="4874002"/>
            <a:ext cx="411060" cy="29360"/>
            <a:chOff x="2356982" y="3510791"/>
            <a:chExt cx="411060" cy="29360"/>
          </a:xfrm>
        </p:grpSpPr>
        <p:cxnSp>
          <p:nvCxnSpPr>
            <p:cNvPr id="34" name="直接连接符 33"/>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826736" y="5834545"/>
            <a:ext cx="411060" cy="29360"/>
            <a:chOff x="2356982" y="3510791"/>
            <a:chExt cx="411060" cy="29360"/>
          </a:xfrm>
        </p:grpSpPr>
        <p:cxnSp>
          <p:nvCxnSpPr>
            <p:cNvPr id="37" name="直接连接符 36"/>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0841316" y="5819865"/>
            <a:ext cx="411060" cy="29360"/>
            <a:chOff x="2356982" y="3510791"/>
            <a:chExt cx="411060" cy="29360"/>
          </a:xfrm>
        </p:grpSpPr>
        <p:cxnSp>
          <p:nvCxnSpPr>
            <p:cNvPr id="40" name="直接连接符 39"/>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80128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2671" y="1370202"/>
            <a:ext cx="11560030" cy="5270674"/>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氢氧化钙变质。氢氧化钙变质是因为与空气中的二氧化碳反应生成碳酸钙。由于氢氧化钙为微溶物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故不能通过观察是否有白色固体析出来判断久置的氢氧化钙溶液是否已变成碳酸钙。</a:t>
            </a:r>
          </a:p>
          <a:p>
            <a:pPr>
              <a:lnSpc>
                <a:spcPts val="4000"/>
              </a:lnSpc>
            </a:pPr>
            <a:r>
              <a:rPr lang="zh-CN" altLang="zh-CN" sz="2400" b="1" dirty="0">
                <a:latin typeface="宋体" pitchFamily="2" charset="-122"/>
                <a:ea typeface="宋体" pitchFamily="2" charset="-122"/>
              </a:rPr>
              <a:t>证明方法如下</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方法一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加入过量的稀盐酸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如果有气泡产生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说明氢氧化钙已经变质。反应的化学方程式为</a:t>
            </a:r>
            <a:r>
              <a:rPr lang="en-US" altLang="zh-CN" sz="2400" b="1" dirty="0" err="1">
                <a:latin typeface="宋体" pitchFamily="2" charset="-122"/>
                <a:ea typeface="宋体" pitchFamily="2" charset="-122"/>
              </a:rPr>
              <a:t>Ca</a:t>
            </a:r>
            <a:r>
              <a:rPr lang="en-US" altLang="zh-CN" sz="2400" b="1" dirty="0">
                <a:latin typeface="宋体" pitchFamily="2" charset="-122"/>
                <a:ea typeface="宋体" pitchFamily="2" charset="-122"/>
              </a:rPr>
              <a:t>(OH)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+2HCl </a:t>
            </a:r>
            <a:r>
              <a:rPr lang="en-US" altLang="zh-CN" sz="2400" b="1" dirty="0" smtClean="0">
                <a:latin typeface="宋体" pitchFamily="2" charset="-122"/>
                <a:ea typeface="宋体" pitchFamily="2" charset="-122"/>
              </a:rPr>
              <a:t>  CaCl</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+2H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 </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CaCO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+2HCl </a:t>
            </a:r>
            <a:r>
              <a:rPr lang="en-US" altLang="zh-CN" sz="2400" b="1" dirty="0" smtClean="0">
                <a:latin typeface="宋体" pitchFamily="2" charset="-122"/>
                <a:ea typeface="宋体" pitchFamily="2" charset="-122"/>
              </a:rPr>
              <a:t>  CaCl</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O+CO</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a:t>
            </a:r>
          </a:p>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方法二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加入足量的水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如果仍有部分固体未溶解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说明氢氧化钙已经变质。</a:t>
            </a:r>
          </a:p>
          <a:p>
            <a:pPr>
              <a:lnSpc>
                <a:spcPts val="4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氢氧化钠固体和氢氧化钙固体变质时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固体质量都会增加。</a:t>
            </a:r>
          </a:p>
          <a:p>
            <a:pPr>
              <a:lnSpc>
                <a:spcPts val="4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向变质的氢氧化钠溶液中加入适量的氢氧化钙溶液至沉淀不再产生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用这种方法可以除掉变质的碳酸钠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过滤后又得到氢氧化钠溶液。</a:t>
            </a:r>
          </a:p>
        </p:txBody>
      </p:sp>
      <p:grpSp>
        <p:nvGrpSpPr>
          <p:cNvPr id="11" name="组合 10"/>
          <p:cNvGrpSpPr/>
          <p:nvPr/>
        </p:nvGrpSpPr>
        <p:grpSpPr>
          <a:xfrm>
            <a:off x="4448905" y="4218962"/>
            <a:ext cx="411060" cy="29360"/>
            <a:chOff x="2356982" y="3510791"/>
            <a:chExt cx="411060" cy="29360"/>
          </a:xfrm>
        </p:grpSpPr>
        <p:cxnSp>
          <p:nvCxnSpPr>
            <p:cNvPr id="12" name="直接连接符 11"/>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8282673" y="4218962"/>
            <a:ext cx="411060" cy="29360"/>
            <a:chOff x="2356982" y="3510791"/>
            <a:chExt cx="411060" cy="29360"/>
          </a:xfrm>
        </p:grpSpPr>
        <p:cxnSp>
          <p:nvCxnSpPr>
            <p:cNvPr id="15" name="直接连接符 1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654360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891" y="1389776"/>
            <a:ext cx="11231696" cy="5221942"/>
          </a:xfrm>
          <a:prstGeom prst="rect">
            <a:avLst/>
          </a:prstGeom>
          <a:noFill/>
        </p:spPr>
        <p:txBody>
          <a:bodyPr wrap="square" rtlCol="0">
            <a:spAutoFit/>
          </a:bodyPr>
          <a:lstStyle/>
          <a:p>
            <a:pPr>
              <a:lnSpc>
                <a:spcPts val="4000"/>
              </a:lnSpc>
            </a:pP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氢氧化钠和氢氧化钙部分变质</a:t>
            </a: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氢氧化钠部分变质的证明方法</a:t>
            </a:r>
          </a:p>
          <a:p>
            <a:pPr>
              <a:lnSpc>
                <a:spcPts val="4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如果是固体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就需要加适量水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使固体完全溶解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加过量的氯化钙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或硝酸钙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如果有白色沉淀产生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说明有碳酸钠存在。反应的化学方程式为</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en-US" altLang="zh-CN" sz="2400" b="1" dirty="0" smtClean="0">
                <a:latin typeface="宋体" pitchFamily="2" charset="-122"/>
                <a:ea typeface="宋体" pitchFamily="2" charset="-122"/>
              </a:rPr>
              <a:t>+</a:t>
            </a:r>
          </a:p>
          <a:p>
            <a:pPr>
              <a:lnSpc>
                <a:spcPts val="4000"/>
              </a:lnSpc>
            </a:pPr>
            <a:r>
              <a:rPr lang="en-US" altLang="zh-CN" sz="2400" b="1" dirty="0" smtClean="0">
                <a:latin typeface="宋体" pitchFamily="2" charset="-122"/>
                <a:ea typeface="宋体" pitchFamily="2" charset="-122"/>
              </a:rPr>
              <a:t>CaCl</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   2NaCl+CaCO</a:t>
            </a:r>
            <a:r>
              <a:rPr lang="en-US" altLang="zh-CN" sz="2400" b="1" baseline="-25000" dirty="0" smtClean="0">
                <a:latin typeface="宋体" pitchFamily="2" charset="-122"/>
                <a:ea typeface="宋体" pitchFamily="2" charset="-122"/>
              </a:rPr>
              <a:t>3</a:t>
            </a:r>
            <a:r>
              <a:rPr lang="zh-CN" altLang="zh-CN" sz="2400" b="1" dirty="0">
                <a:latin typeface="宋体" pitchFamily="2" charset="-122"/>
                <a:ea typeface="宋体" pitchFamily="2" charset="-122"/>
              </a:rPr>
              <a:t>↓或</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+Ca(NO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2NaNO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+CaCO</a:t>
            </a:r>
            <a:r>
              <a:rPr lang="en-US" altLang="zh-CN" sz="2400" b="1" baseline="-25000" dirty="0" smtClean="0">
                <a:latin typeface="宋体" pitchFamily="2" charset="-122"/>
                <a:ea typeface="宋体" pitchFamily="2" charset="-122"/>
              </a:rPr>
              <a:t>3</a:t>
            </a:r>
            <a:r>
              <a:rPr lang="zh-CN" altLang="zh-CN" sz="2400" b="1" dirty="0">
                <a:latin typeface="宋体" pitchFamily="2" charset="-122"/>
                <a:ea typeface="宋体" pitchFamily="2" charset="-122"/>
              </a:rPr>
              <a:t>↓。</a:t>
            </a:r>
          </a:p>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过滤</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向滤液中滴加酚酞溶液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如果滤液变红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说明氢氧化钠存在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氢氧化钠部分变质。</a:t>
            </a:r>
          </a:p>
          <a:p>
            <a:pPr>
              <a:lnSpc>
                <a:spcPts val="4000"/>
              </a:lnSpc>
            </a:pPr>
            <a:r>
              <a:rPr lang="zh-CN" altLang="zh-CN" sz="2400" b="1" dirty="0">
                <a:latin typeface="宋体" pitchFamily="2" charset="-122"/>
                <a:ea typeface="宋体" pitchFamily="2" charset="-122"/>
              </a:rPr>
              <a:t>注意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第</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步中加入的</a:t>
            </a:r>
            <a:r>
              <a:rPr lang="en-US" altLang="zh-CN" sz="2400" b="1" dirty="0">
                <a:latin typeface="宋体" pitchFamily="2" charset="-122"/>
                <a:ea typeface="宋体" pitchFamily="2" charset="-122"/>
              </a:rPr>
              <a:t>CaCl</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Ca</a:t>
            </a:r>
            <a:r>
              <a:rPr lang="en-US" altLang="zh-CN" sz="2400" b="1" dirty="0">
                <a:latin typeface="宋体" pitchFamily="2" charset="-122"/>
                <a:ea typeface="宋体" pitchFamily="2" charset="-122"/>
              </a:rPr>
              <a:t>(NO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等溶液要稍过量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目的是除去</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因为</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溶液也呈碱性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会对第</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步中</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的检验产生干扰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另外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第</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步中不能用</a:t>
            </a:r>
            <a:r>
              <a:rPr lang="en-US" altLang="zh-CN" sz="2400" b="1" dirty="0">
                <a:latin typeface="宋体" pitchFamily="2" charset="-122"/>
                <a:ea typeface="宋体" pitchFamily="2" charset="-122"/>
              </a:rPr>
              <a:t>Ba(OH)</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Ca</a:t>
            </a:r>
            <a:r>
              <a:rPr lang="en-US" altLang="zh-CN" sz="2400" b="1" dirty="0">
                <a:latin typeface="宋体" pitchFamily="2" charset="-122"/>
                <a:ea typeface="宋体" pitchFamily="2" charset="-122"/>
              </a:rPr>
              <a:t>(OH)</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等碱性物质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以免对第</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步中</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的检验产生干扰。</a:t>
            </a:r>
          </a:p>
        </p:txBody>
      </p:sp>
      <p:grpSp>
        <p:nvGrpSpPr>
          <p:cNvPr id="11" name="组合 10"/>
          <p:cNvGrpSpPr/>
          <p:nvPr/>
        </p:nvGrpSpPr>
        <p:grpSpPr>
          <a:xfrm>
            <a:off x="1343523" y="3725413"/>
            <a:ext cx="411060" cy="29360"/>
            <a:chOff x="2356982" y="3510791"/>
            <a:chExt cx="411060" cy="29360"/>
          </a:xfrm>
        </p:grpSpPr>
        <p:cxnSp>
          <p:nvCxnSpPr>
            <p:cNvPr id="12" name="直接连接符 11"/>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193815" y="3725413"/>
            <a:ext cx="411060" cy="29360"/>
            <a:chOff x="2356982" y="3510791"/>
            <a:chExt cx="411060" cy="29360"/>
          </a:xfrm>
        </p:grpSpPr>
        <p:cxnSp>
          <p:nvCxnSpPr>
            <p:cNvPr id="15" name="直接连接符 1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801288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3284" y="1297200"/>
            <a:ext cx="10568966" cy="5452775"/>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氢氧化钙固体部分变质的证明方法</a:t>
            </a:r>
          </a:p>
          <a:p>
            <a:pPr>
              <a:lnSpc>
                <a:spcPts val="37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取样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加入过量的稀盐酸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如果有气泡产生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说明碳酸钙存在。反应的化学方程式为</a:t>
            </a:r>
            <a:r>
              <a:rPr lang="en-US" altLang="zh-CN" sz="2400" b="1" dirty="0">
                <a:latin typeface="宋体" pitchFamily="2" charset="-122"/>
                <a:ea typeface="宋体" pitchFamily="2" charset="-122"/>
              </a:rPr>
              <a:t>CaCO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+2HCl </a:t>
            </a:r>
            <a:r>
              <a:rPr lang="en-US" altLang="zh-CN" sz="2400" b="1" dirty="0" smtClean="0">
                <a:latin typeface="宋体" pitchFamily="2" charset="-122"/>
                <a:ea typeface="宋体" pitchFamily="2" charset="-122"/>
              </a:rPr>
              <a:t>  CaCl</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O+CO</a:t>
            </a:r>
            <a:r>
              <a:rPr lang="en-US" altLang="zh-CN" sz="2400" b="1" baseline="-25000" dirty="0" smtClean="0">
                <a:latin typeface="宋体" pitchFamily="2" charset="-122"/>
                <a:ea typeface="宋体" pitchFamily="2" charset="-122"/>
              </a:rPr>
              <a:t>2</a:t>
            </a:r>
            <a:r>
              <a:rPr lang="zh-CN" altLang="zh-CN" sz="2400" b="1" dirty="0">
                <a:latin typeface="宋体" pitchFamily="2" charset="-122"/>
                <a:ea typeface="宋体" pitchFamily="2" charset="-122"/>
              </a:rPr>
              <a:t>↑。</a:t>
            </a:r>
          </a:p>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另取少量固体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加氯化铵</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或硫酸铵</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研磨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如果闻到刺激性氨味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说明有氢氧化钙存在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氢氧化钙部分变质。反应的化学方程式为</a:t>
            </a:r>
            <a:r>
              <a:rPr lang="en-US" altLang="zh-CN" sz="2400" b="1" dirty="0" err="1">
                <a:latin typeface="宋体" pitchFamily="2" charset="-122"/>
                <a:ea typeface="宋体" pitchFamily="2" charset="-122"/>
              </a:rPr>
              <a:t>Ca</a:t>
            </a:r>
            <a:r>
              <a:rPr lang="en-US" altLang="zh-CN" sz="2400" b="1" dirty="0">
                <a:latin typeface="宋体" pitchFamily="2" charset="-122"/>
                <a:ea typeface="宋体" pitchFamily="2" charset="-122"/>
              </a:rPr>
              <a:t>(OH)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+2NH</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Cl CaCl</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+2NH</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 </a:t>
            </a:r>
            <a:r>
              <a:rPr lang="zh-CN" altLang="zh-CN" sz="2400" b="1" dirty="0">
                <a:latin typeface="宋体" pitchFamily="2" charset="-122"/>
                <a:ea typeface="宋体" pitchFamily="2" charset="-122"/>
              </a:rPr>
              <a:t>或</a:t>
            </a:r>
            <a:r>
              <a:rPr lang="en-US" altLang="zh-CN" sz="2400" b="1" dirty="0" err="1">
                <a:latin typeface="宋体" pitchFamily="2" charset="-122"/>
                <a:ea typeface="宋体" pitchFamily="2" charset="-122"/>
              </a:rPr>
              <a:t>Ca</a:t>
            </a:r>
            <a:r>
              <a:rPr lang="en-US" altLang="zh-CN" sz="2400" b="1" dirty="0">
                <a:latin typeface="宋体" pitchFamily="2" charset="-122"/>
                <a:ea typeface="宋体" pitchFamily="2" charset="-122"/>
              </a:rPr>
              <a:t>(OH)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en-US" altLang="zh-CN" sz="2400" b="1" dirty="0" smtClean="0">
                <a:latin typeface="宋体" pitchFamily="2" charset="-122"/>
                <a:ea typeface="宋体" pitchFamily="2" charset="-122"/>
              </a:rPr>
              <a:t>NH</a:t>
            </a:r>
            <a:r>
              <a:rPr lang="en-US" altLang="zh-CN" sz="2400" b="1" baseline="-25000" dirty="0" smtClean="0">
                <a:latin typeface="宋体" pitchFamily="2" charset="-122"/>
                <a:ea typeface="宋体" pitchFamily="2" charset="-122"/>
              </a:rPr>
              <a:t>4</a:t>
            </a:r>
            <a:r>
              <a:rPr lang="en-US" altLang="zh-CN" sz="2400" b="1" dirty="0" smtClean="0">
                <a:latin typeface="宋体" pitchFamily="2" charset="-122"/>
                <a:ea typeface="宋体" pitchFamily="2" charset="-122"/>
              </a:rPr>
              <a:t>)</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SO</a:t>
            </a:r>
            <a:r>
              <a:rPr lang="en-US" altLang="zh-CN" sz="2400" b="1" baseline="-25000" dirty="0" smtClean="0">
                <a:latin typeface="宋体" pitchFamily="2" charset="-122"/>
                <a:ea typeface="宋体" pitchFamily="2" charset="-122"/>
              </a:rPr>
              <a:t>4    </a:t>
            </a:r>
            <a:r>
              <a:rPr lang="en-US" altLang="zh-CN" sz="2400" b="1" dirty="0" smtClean="0">
                <a:latin typeface="宋体" pitchFamily="2" charset="-122"/>
                <a:ea typeface="宋体" pitchFamily="2" charset="-122"/>
              </a:rPr>
              <a:t> </a:t>
            </a:r>
            <a:r>
              <a:rPr lang="en-US" altLang="zh-CN" sz="2400" b="1" dirty="0">
                <a:latin typeface="宋体" pitchFamily="2" charset="-122"/>
                <a:ea typeface="宋体" pitchFamily="2" charset="-122"/>
              </a:rPr>
              <a:t>CaSO</a:t>
            </a:r>
            <a:r>
              <a:rPr lang="en-US" altLang="zh-CN" sz="2400" b="1" baseline="-25000" dirty="0">
                <a:latin typeface="宋体" pitchFamily="2" charset="-122"/>
                <a:ea typeface="宋体" pitchFamily="2" charset="-122"/>
              </a:rPr>
              <a:t>4</a:t>
            </a:r>
            <a:r>
              <a:rPr lang="en-US" altLang="zh-CN" sz="2400" b="1" dirty="0">
                <a:latin typeface="宋体" pitchFamily="2" charset="-122"/>
                <a:ea typeface="宋体" pitchFamily="2" charset="-122"/>
              </a:rPr>
              <a:t>+2NH</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zh-CN" altLang="zh-CN" sz="2400" b="1" dirty="0">
                <a:latin typeface="宋体" pitchFamily="2" charset="-122"/>
                <a:ea typeface="宋体" pitchFamily="2" charset="-122"/>
              </a:rPr>
              <a:t>。</a:t>
            </a:r>
          </a:p>
          <a:p>
            <a:pPr>
              <a:lnSpc>
                <a:spcPts val="3700"/>
              </a:lnSpc>
            </a:pPr>
            <a:r>
              <a:rPr lang="zh-CN" altLang="zh-CN" sz="2400" b="1" dirty="0">
                <a:latin typeface="宋体" pitchFamily="2" charset="-122"/>
                <a:ea typeface="宋体" pitchFamily="2" charset="-122"/>
              </a:rPr>
              <a:t>或另取少量固体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加适量水溶解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取上层清液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滴入几滴酚酞溶液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如果溶液变红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说明有氢氧化钙存在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氢氧化钙部分变质。</a:t>
            </a:r>
          </a:p>
          <a:p>
            <a:pPr>
              <a:lnSpc>
                <a:spcPts val="3700"/>
              </a:lnSpc>
            </a:pP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氧化钙变质</a:t>
            </a:r>
          </a:p>
          <a:p>
            <a:pPr>
              <a:lnSpc>
                <a:spcPts val="37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取样品加适量水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如无放热现象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说明已全部变质。</a:t>
            </a:r>
          </a:p>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另取样品加入足量稀盐酸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如有气体生成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说明样品中含有碳酸钙</a:t>
            </a:r>
            <a:r>
              <a:rPr lang="zh-CN" altLang="zh-CN" sz="2400" b="1" dirty="0" smtClean="0">
                <a:latin typeface="宋体" pitchFamily="2" charset="-122"/>
                <a:ea typeface="宋体" pitchFamily="2" charset="-122"/>
              </a:rPr>
              <a:t>。</a:t>
            </a:r>
            <a:endParaRPr lang="en-US" altLang="zh-CN" sz="2400" b="1" dirty="0" smtClean="0">
              <a:solidFill>
                <a:srgbClr val="FF0000"/>
              </a:solidFill>
              <a:latin typeface="宋体" pitchFamily="2" charset="-122"/>
              <a:ea typeface="宋体" pitchFamily="2" charset="-122"/>
            </a:endParaRPr>
          </a:p>
        </p:txBody>
      </p:sp>
      <p:grpSp>
        <p:nvGrpSpPr>
          <p:cNvPr id="14" name="组合 13"/>
          <p:cNvGrpSpPr/>
          <p:nvPr/>
        </p:nvGrpSpPr>
        <p:grpSpPr>
          <a:xfrm>
            <a:off x="3660340" y="2491528"/>
            <a:ext cx="411060" cy="29360"/>
            <a:chOff x="2356982" y="3510791"/>
            <a:chExt cx="411060" cy="29360"/>
          </a:xfrm>
        </p:grpSpPr>
        <p:cxnSp>
          <p:nvCxnSpPr>
            <p:cNvPr id="15" name="直接连接符 14"/>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0237308" y="3439484"/>
            <a:ext cx="411060" cy="29360"/>
            <a:chOff x="2356982" y="3510791"/>
            <a:chExt cx="411060" cy="29360"/>
          </a:xfrm>
        </p:grpSpPr>
        <p:cxnSp>
          <p:nvCxnSpPr>
            <p:cNvPr id="18" name="直接连接符 17"/>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369983" y="3913461"/>
            <a:ext cx="411060" cy="29360"/>
            <a:chOff x="2356982" y="3510791"/>
            <a:chExt cx="411060" cy="29360"/>
          </a:xfrm>
        </p:grpSpPr>
        <p:cxnSp>
          <p:nvCxnSpPr>
            <p:cNvPr id="21" name="直接连接符 20"/>
            <p:cNvCxnSpPr/>
            <p:nvPr/>
          </p:nvCxnSpPr>
          <p:spPr>
            <a:xfrm>
              <a:off x="2356982" y="351079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356982" y="3540151"/>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170176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88506" y="944642"/>
            <a:ext cx="11088970" cy="55656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en-US" sz="2400" b="1" dirty="0">
                <a:solidFill>
                  <a:schemeClr val="accent2"/>
                </a:solidFill>
                <a:latin typeface="黑体" panose="02010609060101010101" pitchFamily="49" charset="-122"/>
                <a:ea typeface="黑体" panose="02010609060101010101" pitchFamily="49" charset="-122"/>
              </a:rPr>
              <a:t>试题</a:t>
            </a:r>
            <a:r>
              <a:rPr lang="zh-CN" altLang="zh-CN" sz="2400" b="1" dirty="0" smtClean="0">
                <a:solidFill>
                  <a:schemeClr val="accent2"/>
                </a:solidFill>
                <a:latin typeface="黑体" panose="02010609060101010101" pitchFamily="49" charset="-122"/>
                <a:ea typeface="黑体" panose="02010609060101010101" pitchFamily="49" charset="-122"/>
              </a:rPr>
              <a:t>解读</a:t>
            </a:r>
            <a:endParaRPr lang="en-US" altLang="zh-CN" sz="2400" b="1" dirty="0" smtClean="0">
              <a:solidFill>
                <a:schemeClr val="accent2"/>
              </a:solidFill>
              <a:latin typeface="黑体" panose="02010609060101010101" pitchFamily="49" charset="-122"/>
              <a:ea typeface="黑体" panose="02010609060101010101" pitchFamily="49" charset="-122"/>
            </a:endParaRPr>
          </a:p>
          <a:p>
            <a:pPr>
              <a:lnSpc>
                <a:spcPct val="150000"/>
              </a:lnSpc>
            </a:pPr>
            <a:r>
              <a:rPr lang="zh-CN" altLang="zh-CN" sz="2400" b="1" dirty="0">
                <a:latin typeface="宋体" pitchFamily="2" charset="-122"/>
                <a:ea typeface="宋体" pitchFamily="2" charset="-122"/>
              </a:rPr>
              <a:t>科学探究是积极主动地获取化学知识和解决化学问题的重要实践活动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根据题目情景提供的信息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要求学生初步学会运用比较、分类、归纳、概括等方法对获取的信息进行加工。科学探究的一般步骤</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提出问题</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猜想与假设</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制定计划</a:t>
            </a:r>
            <a:r>
              <a:rPr lang="en-US" altLang="zh-CN" sz="2400" b="1" dirty="0">
                <a:latin typeface="宋体" pitchFamily="2" charset="-122"/>
                <a:ea typeface="宋体" pitchFamily="2" charset="-122"/>
              </a:rPr>
              <a:t>;④</a:t>
            </a:r>
            <a:r>
              <a:rPr lang="zh-CN" altLang="zh-CN" sz="2400" b="1" dirty="0">
                <a:latin typeface="宋体" pitchFamily="2" charset="-122"/>
                <a:ea typeface="宋体" pitchFamily="2" charset="-122"/>
              </a:rPr>
              <a:t>进行实验</a:t>
            </a:r>
            <a:r>
              <a:rPr lang="en-US" altLang="zh-CN" sz="2400" b="1" dirty="0">
                <a:latin typeface="宋体" pitchFamily="2" charset="-122"/>
                <a:ea typeface="宋体" pitchFamily="2" charset="-122"/>
              </a:rPr>
              <a:t>;⑤</a:t>
            </a:r>
            <a:r>
              <a:rPr lang="zh-CN" altLang="zh-CN" sz="2400" b="1" dirty="0">
                <a:latin typeface="宋体" pitchFamily="2" charset="-122"/>
                <a:ea typeface="宋体" pitchFamily="2" charset="-122"/>
              </a:rPr>
              <a:t>收集证据</a:t>
            </a:r>
            <a:r>
              <a:rPr lang="en-US" altLang="zh-CN" sz="2400" b="1" dirty="0">
                <a:latin typeface="宋体" pitchFamily="2" charset="-122"/>
                <a:ea typeface="宋体" pitchFamily="2" charset="-122"/>
              </a:rPr>
              <a:t>;⑥</a:t>
            </a:r>
            <a:r>
              <a:rPr lang="zh-CN" altLang="zh-CN" sz="2400" b="1" dirty="0">
                <a:latin typeface="宋体" pitchFamily="2" charset="-122"/>
                <a:ea typeface="宋体" pitchFamily="2" charset="-122"/>
              </a:rPr>
              <a:t>解释与结论</a:t>
            </a:r>
            <a:r>
              <a:rPr lang="en-US" altLang="zh-CN" sz="2400" b="1" dirty="0">
                <a:latin typeface="宋体" pitchFamily="2" charset="-122"/>
                <a:ea typeface="宋体" pitchFamily="2" charset="-122"/>
              </a:rPr>
              <a:t>;⑦</a:t>
            </a:r>
            <a:r>
              <a:rPr lang="zh-CN" altLang="zh-CN" sz="2400" b="1" dirty="0">
                <a:latin typeface="宋体" pitchFamily="2" charset="-122"/>
                <a:ea typeface="宋体" pitchFamily="2" charset="-122"/>
              </a:rPr>
              <a:t>反思与评价</a:t>
            </a:r>
            <a:r>
              <a:rPr lang="en-US" altLang="zh-CN" sz="2400" b="1" dirty="0">
                <a:latin typeface="宋体" pitchFamily="2" charset="-122"/>
                <a:ea typeface="宋体" pitchFamily="2" charset="-122"/>
              </a:rPr>
              <a:t>;⑧</a:t>
            </a:r>
            <a:r>
              <a:rPr lang="zh-CN" altLang="zh-CN" sz="2400" b="1" dirty="0">
                <a:latin typeface="宋体" pitchFamily="2" charset="-122"/>
                <a:ea typeface="宋体" pitchFamily="2" charset="-122"/>
              </a:rPr>
              <a:t>表达与交流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迁移与知识的拓展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。实验探究题是河北中考必考题型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每年都在第</a:t>
            </a:r>
            <a:r>
              <a:rPr lang="en-US" altLang="zh-CN" sz="2400" b="1" dirty="0">
                <a:latin typeface="宋体" pitchFamily="2" charset="-122"/>
                <a:ea typeface="宋体" pitchFamily="2" charset="-122"/>
              </a:rPr>
              <a:t>35</a:t>
            </a:r>
            <a:r>
              <a:rPr lang="zh-CN" altLang="zh-CN" sz="2400" b="1" dirty="0">
                <a:latin typeface="宋体" pitchFamily="2" charset="-122"/>
                <a:ea typeface="宋体" pitchFamily="2" charset="-122"/>
              </a:rPr>
              <a:t>题出现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分值为</a:t>
            </a: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分。题目一般围绕科学探究的八个步骤进行设计。实验探究题是以解决某一个问题为考查形式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考查的内容覆盖酸、碱、盐、金属等各方面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需要同学们记清不同物质的检验方法。科学探究过程中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这八个要素可多可少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各要素呈现的顺序并不是固定的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而且不同的实验探究活动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侧重的要素也会不同</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9241508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7448" y="1370202"/>
            <a:ext cx="11139417" cy="5262979"/>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smtClean="0">
              <a:solidFill>
                <a:schemeClr val="accent2"/>
              </a:solidFill>
              <a:latin typeface="黑体" panose="02010609060101010101" pitchFamily="49" charset="-122"/>
              <a:ea typeface="黑体" panose="02010609060101010101" pitchFamily="49" charset="-122"/>
              <a:sym typeface="+mn-ea"/>
            </a:endParaRPr>
          </a:p>
          <a:p>
            <a:pPr>
              <a:lnSpc>
                <a:spcPts val="4000"/>
              </a:lnSpc>
            </a:pP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·达州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达州市九年级学生在</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月份进行了实验操作考试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某实验室的老师准备实验药品时发现一瓶氢氧化钠固体未盖瓶塞。对于该固体是否变质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老师让三位同学通过实验来探究</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zh-CN" altLang="zh-CN" sz="2400" b="1" dirty="0">
                <a:latin typeface="宋体" pitchFamily="2" charset="-122"/>
                <a:ea typeface="宋体" pitchFamily="2" charset="-122"/>
              </a:rPr>
              <a:t>【提出问题】氢氧化钠是否变质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变质程度如何</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【猜想与假设】</a:t>
            </a:r>
            <a:r>
              <a:rPr lang="en-US"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猜想</a:t>
            </a: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没有变质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全部是</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a:t>
            </a:r>
          </a:p>
          <a:p>
            <a:pPr>
              <a:lnSpc>
                <a:spcPts val="4000"/>
              </a:lnSpc>
            </a:pPr>
            <a:r>
              <a:rPr lang="zh-CN" altLang="zh-CN" sz="2400" b="1" dirty="0">
                <a:latin typeface="宋体" pitchFamily="2" charset="-122"/>
                <a:ea typeface="宋体" pitchFamily="2" charset="-122"/>
              </a:rPr>
              <a:t>猜想</a:t>
            </a: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部分变质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固体是</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p>
          <a:p>
            <a:pPr>
              <a:lnSpc>
                <a:spcPts val="4000"/>
              </a:lnSpc>
            </a:pPr>
            <a:r>
              <a:rPr lang="zh-CN" altLang="zh-CN" sz="2400" b="1" dirty="0">
                <a:latin typeface="宋体" pitchFamily="2" charset="-122"/>
                <a:ea typeface="宋体" pitchFamily="2" charset="-122"/>
              </a:rPr>
              <a:t>猜想</a:t>
            </a:r>
            <a:r>
              <a:rPr lang="en-US" altLang="zh-CN" sz="2400" b="1" dirty="0">
                <a:latin typeface="宋体" pitchFamily="2" charset="-122"/>
                <a:ea typeface="宋体" pitchFamily="2" charset="-122"/>
              </a:rPr>
              <a:t>Ⅲ:</a:t>
            </a:r>
            <a:r>
              <a:rPr lang="zh-CN" altLang="zh-CN" sz="2400" b="1" dirty="0">
                <a:latin typeface="宋体" pitchFamily="2" charset="-122"/>
                <a:ea typeface="宋体" pitchFamily="2" charset="-122"/>
              </a:rPr>
              <a:t>全部变质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全部是</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p>
          <a:p>
            <a:pPr>
              <a:lnSpc>
                <a:spcPts val="4000"/>
              </a:lnSpc>
            </a:pPr>
            <a:r>
              <a:rPr lang="zh-CN" altLang="zh-CN" sz="2400" b="1" dirty="0">
                <a:latin typeface="宋体" pitchFamily="2" charset="-122"/>
                <a:ea typeface="宋体" pitchFamily="2" charset="-122"/>
              </a:rPr>
              <a:t>氢氧化钠变质的原因</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用化学方程式表示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4" name="组合 3"/>
          <p:cNvGrpSpPr/>
          <p:nvPr/>
        </p:nvGrpSpPr>
        <p:grpSpPr>
          <a:xfrm>
            <a:off x="3783903" y="5965586"/>
            <a:ext cx="3606797" cy="461665"/>
            <a:chOff x="3425409" y="4055716"/>
            <a:chExt cx="3606797" cy="461665"/>
          </a:xfrm>
        </p:grpSpPr>
        <p:sp>
          <p:nvSpPr>
            <p:cNvPr id="6" name="矩形 5"/>
            <p:cNvSpPr/>
            <p:nvPr/>
          </p:nvSpPr>
          <p:spPr>
            <a:xfrm>
              <a:off x="3425409" y="4055716"/>
              <a:ext cx="3606797"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CO</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+2NaOH</a:t>
              </a:r>
              <a:r>
                <a:rPr lang="en-US" altLang="zh-CN" sz="2400" b="1" dirty="0" smtClean="0">
                  <a:solidFill>
                    <a:srgbClr val="FF0000"/>
                  </a:solidFill>
                  <a:latin typeface="宋体" pitchFamily="2" charset="-122"/>
                  <a:ea typeface="宋体" pitchFamily="2" charset="-122"/>
                </a:rPr>
                <a:t>    Na</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CO</a:t>
              </a:r>
              <a:r>
                <a:rPr lang="en-US" altLang="zh-CN" sz="2400" b="1" baseline="-25000" dirty="0" smtClean="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endParaRPr lang="zh-CN" altLang="zh-CN" sz="2400" b="1" dirty="0">
                <a:latin typeface="宋体" pitchFamily="2" charset="-122"/>
                <a:ea typeface="宋体" pitchFamily="2" charset="-122"/>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18563" y="428654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51131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392" y="1370202"/>
            <a:ext cx="11097472" cy="1113766"/>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【设计并进行实验】取一定量的固体溶于水配制成溶液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分成三份</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三位同学按照自己的方案进行以下实验</a:t>
            </a:r>
            <a:r>
              <a:rPr lang="en-US" altLang="zh-CN" sz="2400" b="1" dirty="0" smtClean="0">
                <a:latin typeface="宋体" pitchFamily="2" charset="-122"/>
                <a:ea typeface="宋体" pitchFamily="2" charset="-122"/>
              </a:rPr>
              <a:t>:</a:t>
            </a:r>
          </a:p>
        </p:txBody>
      </p:sp>
      <p:graphicFrame>
        <p:nvGraphicFramePr>
          <p:cNvPr id="3" name="表格 2"/>
          <p:cNvGraphicFramePr>
            <a:graphicFrameLocks noGrp="1"/>
          </p:cNvGraphicFramePr>
          <p:nvPr>
            <p:extLst>
              <p:ext uri="{D42A27DB-BD31-4B8C-83A1-F6EECF244321}">
                <p14:modId xmlns:p14="http://schemas.microsoft.com/office/powerpoint/2010/main" xmlns="" val="2400241455"/>
              </p:ext>
            </p:extLst>
          </p:nvPr>
        </p:nvGraphicFramePr>
        <p:xfrm>
          <a:off x="1988191" y="2642394"/>
          <a:ext cx="7860484" cy="3168000"/>
        </p:xfrm>
        <a:graphic>
          <a:graphicData uri="http://schemas.openxmlformats.org/drawingml/2006/table">
            <a:tbl>
              <a:tblPr firstRow="1" firstCol="1" bandRow="1"/>
              <a:tblGrid>
                <a:gridCol w="855676"/>
                <a:gridCol w="2726422"/>
                <a:gridCol w="2432808"/>
                <a:gridCol w="1845578"/>
              </a:tblGrid>
              <a:tr h="468000">
                <a:tc>
                  <a:txBody>
                    <a:bodyPr/>
                    <a:lstStyle/>
                    <a:p>
                      <a:pPr algn="ctr">
                        <a:lnSpc>
                          <a:spcPts val="1350"/>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操作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结论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900000">
                <a:tc>
                  <a:txBody>
                    <a:bodyPr/>
                    <a:lstStyle/>
                    <a:p>
                      <a:pPr algn="ctr">
                        <a:lnSpc>
                          <a:spcPts val="1350"/>
                        </a:lnSpc>
                        <a:spcAft>
                          <a:spcPts val="0"/>
                        </a:spcAft>
                      </a:pPr>
                      <a:r>
                        <a:rPr lang="zh-CN" sz="2400" b="1" dirty="0">
                          <a:solidFill>
                            <a:srgbClr val="000000"/>
                          </a:solidFill>
                          <a:effectLst/>
                          <a:latin typeface="宋体" pitchFamily="2" charset="-122"/>
                          <a:ea typeface="宋体" pitchFamily="2" charset="-122"/>
                          <a:cs typeface="Times New Roman"/>
                        </a:rPr>
                        <a:t>小李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向</a:t>
                      </a:r>
                      <a:r>
                        <a:rPr lang="zh-CN" sz="2400" b="1" dirty="0">
                          <a:solidFill>
                            <a:srgbClr val="000000"/>
                          </a:solidFill>
                          <a:effectLst/>
                          <a:latin typeface="宋体" pitchFamily="2" charset="-122"/>
                          <a:ea typeface="宋体" pitchFamily="2" charset="-122"/>
                          <a:cs typeface="Times New Roman"/>
                        </a:rPr>
                        <a:t>第一份溶液中</a:t>
                      </a:r>
                      <a:r>
                        <a:rPr lang="zh-CN" sz="2400" b="1" dirty="0" smtClean="0">
                          <a:solidFill>
                            <a:srgbClr val="000000"/>
                          </a:solidFill>
                          <a:effectLst/>
                          <a:latin typeface="宋体" pitchFamily="2" charset="-122"/>
                          <a:ea typeface="宋体" pitchFamily="2" charset="-122"/>
                          <a:cs typeface="Times New Roman"/>
                        </a:rPr>
                        <a:t>加</a:t>
                      </a: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入</a:t>
                      </a:r>
                      <a:r>
                        <a:rPr lang="zh-CN" sz="2400" b="1" dirty="0">
                          <a:solidFill>
                            <a:srgbClr val="000000"/>
                          </a:solidFill>
                          <a:effectLst/>
                          <a:latin typeface="宋体" pitchFamily="2" charset="-122"/>
                          <a:ea typeface="宋体" pitchFamily="2" charset="-122"/>
                          <a:cs typeface="Times New Roman"/>
                        </a:rPr>
                        <a:t>无色酚酞溶液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溶液</a:t>
                      </a:r>
                      <a:r>
                        <a:rPr lang="zh-CN" sz="2400" b="1" dirty="0">
                          <a:solidFill>
                            <a:srgbClr val="000000"/>
                          </a:solidFill>
                          <a:effectLst/>
                          <a:latin typeface="宋体" pitchFamily="2" charset="-122"/>
                          <a:ea typeface="宋体" pitchFamily="2" charset="-122"/>
                          <a:cs typeface="Times New Roman"/>
                        </a:rPr>
                        <a:t>变红</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Ⅰ</a:t>
                      </a:r>
                      <a:r>
                        <a:rPr lang="zh-CN" sz="2400" b="1" dirty="0">
                          <a:solidFill>
                            <a:srgbClr val="000000"/>
                          </a:solidFill>
                          <a:effectLst/>
                          <a:latin typeface="宋体" pitchFamily="2" charset="-122"/>
                          <a:ea typeface="宋体" pitchFamily="2" charset="-122"/>
                          <a:cs typeface="Times New Roman"/>
                        </a:rPr>
                        <a:t>成立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000">
                <a:tc>
                  <a:txBody>
                    <a:bodyPr/>
                    <a:lstStyle/>
                    <a:p>
                      <a:pPr algn="ctr">
                        <a:lnSpc>
                          <a:spcPts val="1350"/>
                        </a:lnSpc>
                        <a:spcAft>
                          <a:spcPts val="0"/>
                        </a:spcAft>
                      </a:pPr>
                      <a:r>
                        <a:rPr lang="zh-CN" sz="2400" b="1">
                          <a:solidFill>
                            <a:srgbClr val="000000"/>
                          </a:solidFill>
                          <a:effectLst/>
                          <a:latin typeface="宋体" pitchFamily="2" charset="-122"/>
                          <a:ea typeface="宋体" pitchFamily="2" charset="-122"/>
                          <a:cs typeface="Times New Roman"/>
                        </a:rPr>
                        <a:t>小王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向</a:t>
                      </a:r>
                      <a:r>
                        <a:rPr lang="zh-CN" sz="2400" b="1" dirty="0">
                          <a:solidFill>
                            <a:srgbClr val="000000"/>
                          </a:solidFill>
                          <a:effectLst/>
                          <a:latin typeface="宋体" pitchFamily="2" charset="-122"/>
                          <a:ea typeface="宋体" pitchFamily="2" charset="-122"/>
                          <a:cs typeface="Times New Roman"/>
                        </a:rPr>
                        <a:t>第二份溶液中</a:t>
                      </a:r>
                      <a:r>
                        <a:rPr lang="zh-CN" sz="2400" b="1" dirty="0" smtClean="0">
                          <a:solidFill>
                            <a:srgbClr val="000000"/>
                          </a:solidFill>
                          <a:effectLst/>
                          <a:latin typeface="宋体" pitchFamily="2" charset="-122"/>
                          <a:ea typeface="宋体" pitchFamily="2" charset="-122"/>
                          <a:cs typeface="Times New Roman"/>
                        </a:rPr>
                        <a:t>滴</a:t>
                      </a: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加</a:t>
                      </a:r>
                      <a:r>
                        <a:rPr lang="zh-CN" sz="2400" b="1" dirty="0">
                          <a:solidFill>
                            <a:srgbClr val="000000"/>
                          </a:solidFill>
                          <a:effectLst/>
                          <a:latin typeface="宋体" pitchFamily="2" charset="-122"/>
                          <a:ea typeface="宋体" pitchFamily="2" charset="-122"/>
                          <a:cs typeface="Times New Roman"/>
                        </a:rPr>
                        <a:t>几滴稀盐酸</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无</a:t>
                      </a:r>
                      <a:r>
                        <a:rPr lang="zh-CN" sz="2400" b="1" dirty="0">
                          <a:solidFill>
                            <a:srgbClr val="000000"/>
                          </a:solidFill>
                          <a:effectLst/>
                          <a:latin typeface="宋体" pitchFamily="2" charset="-122"/>
                          <a:ea typeface="宋体" pitchFamily="2" charset="-122"/>
                          <a:cs typeface="Times New Roman"/>
                        </a:rPr>
                        <a:t>明显现象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Ⅰ</a:t>
                      </a:r>
                      <a:r>
                        <a:rPr lang="zh-CN" sz="2400" b="1" dirty="0">
                          <a:solidFill>
                            <a:srgbClr val="000000"/>
                          </a:solidFill>
                          <a:effectLst/>
                          <a:latin typeface="宋体" pitchFamily="2" charset="-122"/>
                          <a:ea typeface="宋体" pitchFamily="2" charset="-122"/>
                          <a:cs typeface="Times New Roman"/>
                        </a:rPr>
                        <a:t>成立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000">
                <a:tc>
                  <a:txBody>
                    <a:bodyPr/>
                    <a:lstStyle/>
                    <a:p>
                      <a:pPr algn="ctr">
                        <a:lnSpc>
                          <a:spcPts val="1350"/>
                        </a:lnSpc>
                        <a:spcAft>
                          <a:spcPts val="0"/>
                        </a:spcAft>
                      </a:pPr>
                      <a:r>
                        <a:rPr lang="zh-CN" sz="2400" b="1">
                          <a:solidFill>
                            <a:srgbClr val="000000"/>
                          </a:solidFill>
                          <a:effectLst/>
                          <a:latin typeface="宋体" pitchFamily="2" charset="-122"/>
                          <a:ea typeface="宋体" pitchFamily="2" charset="-122"/>
                          <a:cs typeface="Times New Roman"/>
                        </a:rPr>
                        <a:t>小陈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向</a:t>
                      </a:r>
                      <a:r>
                        <a:rPr lang="zh-CN" sz="2400" b="1" dirty="0">
                          <a:solidFill>
                            <a:srgbClr val="000000"/>
                          </a:solidFill>
                          <a:effectLst/>
                          <a:latin typeface="宋体" pitchFamily="2" charset="-122"/>
                          <a:ea typeface="宋体" pitchFamily="2" charset="-122"/>
                          <a:cs typeface="Times New Roman"/>
                        </a:rPr>
                        <a:t>第三份溶液中</a:t>
                      </a:r>
                      <a:r>
                        <a:rPr lang="zh-CN" sz="2400" b="1" dirty="0" smtClean="0">
                          <a:solidFill>
                            <a:srgbClr val="000000"/>
                          </a:solidFill>
                          <a:effectLst/>
                          <a:latin typeface="宋体" pitchFamily="2" charset="-122"/>
                          <a:ea typeface="宋体" pitchFamily="2" charset="-122"/>
                          <a:cs typeface="Times New Roman"/>
                        </a:rPr>
                        <a:t>加</a:t>
                      </a: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入</a:t>
                      </a:r>
                      <a:r>
                        <a:rPr lang="en-US" sz="2400" b="1" dirty="0">
                          <a:solidFill>
                            <a:srgbClr val="000000"/>
                          </a:solidFill>
                          <a:effectLst/>
                          <a:latin typeface="宋体" pitchFamily="2" charset="-122"/>
                          <a:ea typeface="宋体" pitchFamily="2" charset="-122"/>
                          <a:cs typeface="Times New Roman"/>
                        </a:rPr>
                        <a:t>CaCl</a:t>
                      </a:r>
                      <a:r>
                        <a:rPr lang="en-US" sz="2400" b="1" baseline="-25000" dirty="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gn="ctr">
                        <a:lnSpc>
                          <a:spcPts val="1350"/>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gn="ctr">
                        <a:lnSpc>
                          <a:spcPts val="1350"/>
                        </a:lnSpc>
                        <a:spcAft>
                          <a:spcPts val="0"/>
                        </a:spcAft>
                      </a:pP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Ⅲ</a:t>
                      </a:r>
                      <a:r>
                        <a:rPr lang="zh-CN" sz="2400" b="1" dirty="0">
                          <a:solidFill>
                            <a:srgbClr val="000000"/>
                          </a:solidFill>
                          <a:effectLst/>
                          <a:latin typeface="宋体" pitchFamily="2" charset="-122"/>
                          <a:ea typeface="宋体" pitchFamily="2" charset="-122"/>
                          <a:cs typeface="Times New Roman"/>
                        </a:rPr>
                        <a:t>成立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5605245" y="5171525"/>
            <a:ext cx="239847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有白色沉淀产生</a:t>
            </a:r>
          </a:p>
        </p:txBody>
      </p:sp>
    </p:spTree>
    <p:extLst>
      <p:ext uri="{BB962C8B-B14F-4D97-AF65-F5344CB8AC3E}">
        <p14:creationId xmlns:p14="http://schemas.microsoft.com/office/powerpoint/2010/main" xmlns="" val="125473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4501" y="1370201"/>
            <a:ext cx="11508534" cy="5078313"/>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【分析讨论】</a:t>
            </a: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小王和小陈认为碳酸钠溶液也能使无色酚酞溶液变红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因此小李的结论不正确。</a:t>
            </a: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经过讨论他们认为通过小王的实验不能得出样品中一定不含</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原因</a:t>
            </a:r>
            <a:r>
              <a:rPr lang="zh-CN" altLang="zh-CN" sz="2400" b="1" dirty="0" smtClean="0">
                <a:latin typeface="宋体" pitchFamily="2" charset="-122"/>
                <a:ea typeface="宋体" pitchFamily="2" charset="-122"/>
              </a:rPr>
              <a:t>是</a:t>
            </a:r>
            <a:r>
              <a:rPr lang="en-US" altLang="zh-CN" sz="2400" b="1" dirty="0" smtClean="0">
                <a:latin typeface="+mn-ea"/>
              </a:rPr>
              <a:t>______</a:t>
            </a: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【得出结论】综合三位同学的实验操作和现象可以得出猜想</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成立</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实验结束后大家将废液倒入同一个废液缸内观察到废液呈红色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且有白色沉淀。</a:t>
            </a:r>
            <a:r>
              <a:rPr lang="zh-CN" altLang="zh-CN" sz="2400" b="1" dirty="0" smtClean="0">
                <a:latin typeface="宋体" pitchFamily="2" charset="-122"/>
                <a:ea typeface="宋体" pitchFamily="2" charset="-122"/>
              </a:rPr>
              <a:t>为</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了</a:t>
            </a:r>
            <a:r>
              <a:rPr lang="zh-CN" altLang="zh-CN" sz="2400" b="1" dirty="0">
                <a:latin typeface="宋体" pitchFamily="2" charset="-122"/>
                <a:ea typeface="宋体" pitchFamily="2" charset="-122"/>
              </a:rPr>
              <a:t>不污染环境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他们向废液缸里加入一定量的稀盐酸后得到无色澄清溶液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所得溶液中溶质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酚酞除外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种类最多时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溶液中所含有的离子有</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填离子符号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5" name="矩形 4"/>
          <p:cNvSpPr/>
          <p:nvPr/>
        </p:nvSpPr>
        <p:spPr>
          <a:xfrm>
            <a:off x="504501" y="3075977"/>
            <a:ext cx="11292114" cy="446276"/>
          </a:xfrm>
          <a:prstGeom prst="rect">
            <a:avLst/>
          </a:prstGeom>
        </p:spPr>
        <p:txBody>
          <a:bodyPr wrap="square">
            <a:spAutoFit/>
          </a:bodyPr>
          <a:lstStyle/>
          <a:p>
            <a:r>
              <a:rPr lang="zh-CN" altLang="zh-CN" sz="2300" b="1" dirty="0">
                <a:solidFill>
                  <a:srgbClr val="FF0000"/>
                </a:solidFill>
                <a:latin typeface="宋体" pitchFamily="2" charset="-122"/>
                <a:ea typeface="宋体" pitchFamily="2" charset="-122"/>
              </a:rPr>
              <a:t>的盐酸较少</a:t>
            </a:r>
            <a:r>
              <a:rPr lang="en-US" altLang="zh-CN" sz="2300" b="1" dirty="0">
                <a:solidFill>
                  <a:srgbClr val="FF0000"/>
                </a:solidFill>
                <a:latin typeface="宋体" pitchFamily="2" charset="-122"/>
                <a:ea typeface="宋体" pitchFamily="2" charset="-122"/>
              </a:rPr>
              <a:t>,</a:t>
            </a:r>
            <a:r>
              <a:rPr lang="zh-CN" altLang="zh-CN" sz="2300" b="1" dirty="0">
                <a:solidFill>
                  <a:srgbClr val="FF0000"/>
                </a:solidFill>
                <a:latin typeface="宋体" pitchFamily="2" charset="-122"/>
                <a:ea typeface="宋体" pitchFamily="2" charset="-122"/>
              </a:rPr>
              <a:t>氢氧化钠把盐酸消耗完毕后</a:t>
            </a:r>
            <a:r>
              <a:rPr lang="en-US" altLang="zh-CN" sz="2300" b="1" dirty="0">
                <a:solidFill>
                  <a:srgbClr val="FF0000"/>
                </a:solidFill>
                <a:latin typeface="宋体" pitchFamily="2" charset="-122"/>
                <a:ea typeface="宋体" pitchFamily="2" charset="-122"/>
              </a:rPr>
              <a:t>,</a:t>
            </a:r>
            <a:r>
              <a:rPr lang="zh-CN" altLang="zh-CN" sz="2300" b="1" dirty="0">
                <a:solidFill>
                  <a:srgbClr val="FF0000"/>
                </a:solidFill>
                <a:latin typeface="宋体" pitchFamily="2" charset="-122"/>
                <a:ea typeface="宋体" pitchFamily="2" charset="-122"/>
              </a:rPr>
              <a:t>不会再与碳酸钠反应产生气体</a:t>
            </a:r>
            <a:r>
              <a:rPr lang="en-US" altLang="zh-CN" sz="2300" b="1" dirty="0">
                <a:solidFill>
                  <a:srgbClr val="FF0000"/>
                </a:solidFill>
                <a:latin typeface="宋体" pitchFamily="2" charset="-122"/>
                <a:ea typeface="宋体" pitchFamily="2" charset="-122"/>
              </a:rPr>
              <a:t>,</a:t>
            </a:r>
            <a:r>
              <a:rPr lang="zh-CN" altLang="zh-CN" sz="2300" b="1" dirty="0">
                <a:solidFill>
                  <a:srgbClr val="FF0000"/>
                </a:solidFill>
                <a:latin typeface="宋体" pitchFamily="2" charset="-122"/>
                <a:ea typeface="宋体" pitchFamily="2" charset="-122"/>
              </a:rPr>
              <a:t>观察不到气泡</a:t>
            </a:r>
          </a:p>
        </p:txBody>
      </p:sp>
      <p:sp>
        <p:nvSpPr>
          <p:cNvPr id="4" name="矩形 3"/>
          <p:cNvSpPr/>
          <p:nvPr/>
        </p:nvSpPr>
        <p:spPr>
          <a:xfrm>
            <a:off x="8742975" y="3619572"/>
            <a:ext cx="50421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Ⅱ</a:t>
            </a:r>
            <a:endParaRPr lang="zh-CN" altLang="zh-CN" sz="2400" b="1" dirty="0">
              <a:solidFill>
                <a:srgbClr val="FF0000"/>
              </a:solidFill>
              <a:latin typeface="宋体" pitchFamily="2" charset="-122"/>
              <a:ea typeface="宋体" pitchFamily="2" charset="-122"/>
            </a:endParaRPr>
          </a:p>
        </p:txBody>
      </p:sp>
      <p:sp>
        <p:nvSpPr>
          <p:cNvPr id="6" name="矩形 5"/>
          <p:cNvSpPr/>
          <p:nvPr/>
        </p:nvSpPr>
        <p:spPr>
          <a:xfrm>
            <a:off x="10839878" y="2542445"/>
            <a:ext cx="879541" cy="461665"/>
          </a:xfrm>
          <a:prstGeom prst="rect">
            <a:avLst/>
          </a:prstGeom>
        </p:spPr>
        <p:txBody>
          <a:bodyPr wrap="square">
            <a:spAutoFit/>
          </a:bodyPr>
          <a:lstStyle/>
          <a:p>
            <a:r>
              <a:rPr lang="zh-CN" altLang="zh-CN" sz="2300" b="1" dirty="0">
                <a:solidFill>
                  <a:srgbClr val="FF0000"/>
                </a:solidFill>
                <a:latin typeface="宋体" pitchFamily="2" charset="-122"/>
                <a:ea typeface="宋体" pitchFamily="2" charset="-122"/>
              </a:rPr>
              <a:t>加入</a:t>
            </a:r>
          </a:p>
        </p:txBody>
      </p:sp>
      <p:sp>
        <p:nvSpPr>
          <p:cNvPr id="7" name="矩形 6"/>
          <p:cNvSpPr/>
          <p:nvPr/>
        </p:nvSpPr>
        <p:spPr>
          <a:xfrm>
            <a:off x="7886945" y="5273601"/>
            <a:ext cx="2817407"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Ca</a:t>
            </a:r>
            <a:r>
              <a:rPr lang="en-US" altLang="zh-CN" sz="2400" b="1" baseline="30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Na</a:t>
            </a:r>
            <a:r>
              <a:rPr lang="en-US" altLang="zh-CN" sz="2400" b="1" baseline="30000"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a:t>
            </a:r>
            <a:r>
              <a:rPr lang="en-US" altLang="zh-CN" sz="2400" b="1" dirty="0" err="1">
                <a:solidFill>
                  <a:srgbClr val="FF0000"/>
                </a:solidFill>
                <a:latin typeface="宋体" pitchFamily="2" charset="-122"/>
                <a:ea typeface="宋体" pitchFamily="2" charset="-122"/>
              </a:rPr>
              <a:t>Cl</a:t>
            </a:r>
            <a:r>
              <a:rPr lang="en-US" altLang="zh-CN" sz="2400" b="1" baseline="30000"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H</a:t>
            </a:r>
            <a:r>
              <a:rPr lang="en-US" altLang="zh-CN" sz="2400" b="1" baseline="30000" dirty="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18517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8726" y="2301380"/>
            <a:ext cx="10837414" cy="2862322"/>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【反思与拓展】</a:t>
            </a:r>
          </a:p>
          <a:p>
            <a:pPr>
              <a:lnSpc>
                <a:spcPct val="150000"/>
              </a:lnSpc>
            </a:pPr>
            <a:r>
              <a:rPr lang="en-US" altLang="zh-CN" sz="2400" b="1" dirty="0">
                <a:latin typeface="宋体" panose="02010600030101010101" pitchFamily="2" charset="-122"/>
                <a:ea typeface="宋体" panose="02010600030101010101" pitchFamily="2" charset="-122"/>
              </a:rPr>
              <a:t>(1)</a:t>
            </a:r>
            <a:r>
              <a:rPr lang="zh-CN" altLang="zh-CN" sz="2400" b="1" dirty="0">
                <a:latin typeface="宋体" pitchFamily="2" charset="-122"/>
                <a:ea typeface="宋体" pitchFamily="2" charset="-122"/>
              </a:rPr>
              <a:t>大家一致认为实验室的</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必须密封保存。</a:t>
            </a:r>
          </a:p>
          <a:p>
            <a:pPr>
              <a:lnSpc>
                <a:spcPct val="150000"/>
              </a:lnSpc>
            </a:pPr>
            <a:r>
              <a:rPr lang="en-US" altLang="zh-CN" sz="2400" b="1" dirty="0">
                <a:latin typeface="宋体" panose="02010600030101010101" pitchFamily="2" charset="-122"/>
                <a:ea typeface="宋体" panose="02010600030101010101" pitchFamily="2" charset="-122"/>
              </a:rPr>
              <a:t>(2)</a:t>
            </a:r>
            <a:r>
              <a:rPr lang="zh-CN" altLang="zh-CN" sz="2400" b="1" dirty="0">
                <a:latin typeface="宋体" pitchFamily="2" charset="-122"/>
                <a:ea typeface="宋体" pitchFamily="2" charset="-122"/>
              </a:rPr>
              <a:t>已知</a:t>
            </a:r>
            <a:r>
              <a:rPr lang="en-US" altLang="zh-CN" sz="2400" b="1" dirty="0">
                <a:latin typeface="宋体" panose="02010600030101010101" pitchFamily="2" charset="-122"/>
                <a:ea typeface="宋体" panose="02010600030101010101" pitchFamily="2" charset="-122"/>
              </a:rPr>
              <a:t>:①Na</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3</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+H</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O 2NaHCO</a:t>
            </a:r>
            <a:r>
              <a:rPr lang="en-US" altLang="zh-CN" sz="2400" b="1" baseline="-25000" dirty="0">
                <a:latin typeface="宋体" pitchFamily="2" charset="-122"/>
                <a:ea typeface="宋体" pitchFamily="2" charset="-122"/>
              </a:rPr>
              <a:t>3</a:t>
            </a:r>
            <a:r>
              <a:rPr lang="en-US" altLang="zh-CN" sz="2400" b="1" dirty="0">
                <a:latin typeface="宋体" panose="02010600030101010101" pitchFamily="2" charset="-122"/>
                <a:ea typeface="宋体" panose="02010600030101010101" pitchFamily="2" charset="-122"/>
              </a:rPr>
              <a:t>,②NaHCO</a:t>
            </a:r>
            <a:r>
              <a:rPr lang="en-US" altLang="zh-CN" sz="2400" b="1" baseline="-25000" dirty="0">
                <a:latin typeface="宋体" pitchFamily="2" charset="-122"/>
                <a:ea typeface="宋体" pitchFamily="2" charset="-122"/>
              </a:rPr>
              <a:t>3</a:t>
            </a:r>
            <a:r>
              <a:rPr lang="en-US" altLang="zh-CN" sz="2400" b="1" dirty="0">
                <a:latin typeface="宋体" panose="02010600030101010101" pitchFamily="2" charset="-122"/>
                <a:ea typeface="宋体" panose="02010600030101010101" pitchFamily="2" charset="-122"/>
              </a:rPr>
              <a:t>+NaOH Na</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3</a:t>
            </a:r>
            <a:r>
              <a:rPr lang="en-US" altLang="zh-CN" sz="2400" b="1" dirty="0">
                <a:latin typeface="宋体" panose="02010600030101010101" pitchFamily="2" charset="-122"/>
                <a:ea typeface="宋体" panose="02010600030101010101" pitchFamily="2" charset="-122"/>
              </a:rPr>
              <a:t>+H</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O</a:t>
            </a:r>
            <a:r>
              <a:rPr lang="zh-CN" altLang="zh-CN" sz="2400" b="1" dirty="0">
                <a:latin typeface="宋体" pitchFamily="2" charset="-122"/>
                <a:ea typeface="宋体" pitchFamily="2" charset="-122"/>
              </a:rPr>
              <a:t>。如果向</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溶液中通入一定量的</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气体</a:t>
            </a:r>
            <a:r>
              <a:rPr lang="en-US" altLang="zh-CN" sz="2400" b="1" dirty="0">
                <a:latin typeface="宋体" panose="02010600030101010101" pitchFamily="2" charset="-122"/>
                <a:ea typeface="宋体" panose="02010600030101010101" pitchFamily="2" charset="-122"/>
              </a:rPr>
              <a:t>,</a:t>
            </a:r>
            <a:r>
              <a:rPr lang="zh-CN" altLang="zh-CN" sz="2400" b="1" dirty="0">
                <a:latin typeface="宋体" pitchFamily="2" charset="-122"/>
                <a:ea typeface="宋体" pitchFamily="2" charset="-122"/>
              </a:rPr>
              <a:t>反应后所得溶液中溶质的组成有</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种情况</a:t>
            </a:r>
            <a:r>
              <a:rPr lang="en-US" altLang="zh-CN" sz="2400" b="1" dirty="0">
                <a:latin typeface="宋体" panose="02010600030101010101" pitchFamily="2" charset="-122"/>
                <a:ea typeface="宋体" panose="02010600030101010101" pitchFamily="2" charset="-122"/>
              </a:rPr>
              <a:t>(</a:t>
            </a:r>
            <a:r>
              <a:rPr lang="zh-CN" altLang="zh-CN" sz="2400" b="1" dirty="0">
                <a:latin typeface="宋体" pitchFamily="2" charset="-122"/>
                <a:ea typeface="宋体" pitchFamily="2" charset="-122"/>
              </a:rPr>
              <a:t>不考虑</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和</a:t>
            </a:r>
            <a:r>
              <a:rPr lang="en-US" altLang="zh-CN" sz="2400" b="1" dirty="0">
                <a:latin typeface="宋体" panose="02010600030101010101" pitchFamily="2" charset="-122"/>
                <a:ea typeface="宋体" panose="02010600030101010101" pitchFamily="2" charset="-122"/>
              </a:rPr>
              <a:t>H</a:t>
            </a:r>
            <a:r>
              <a:rPr lang="en-US" altLang="zh-CN" sz="2400" b="1" baseline="-25000" dirty="0">
                <a:latin typeface="宋体" pitchFamily="2" charset="-122"/>
                <a:ea typeface="宋体" pitchFamily="2" charset="-122"/>
              </a:rPr>
              <a:t>2</a:t>
            </a:r>
            <a:r>
              <a:rPr lang="en-US" altLang="zh-CN" sz="2400" b="1" dirty="0">
                <a:latin typeface="宋体" panose="02010600030101010101" pitchFamily="2" charset="-122"/>
                <a:ea typeface="宋体" panose="02010600030101010101"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作溶质</a:t>
            </a:r>
            <a:r>
              <a:rPr lang="en-US" altLang="zh-CN" sz="2400" b="1" dirty="0">
                <a:latin typeface="宋体" panose="02010600030101010101" pitchFamily="2" charset="-122"/>
                <a:ea typeface="宋体" panose="02010600030101010101" pitchFamily="2" charset="-122"/>
              </a:rPr>
              <a:t>)</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8900187" y="3970222"/>
            <a:ext cx="445149"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4</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400520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97781" y="2155631"/>
            <a:ext cx="1119647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这类题往往要求我们设计实验探究发生某种现象的原因、条件或者影响因素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如镁、铁、铜与氧气反应的探究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燃烧条件的探究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影响化学反应速率因素的探究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影响物质溶解度因素的探究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有关催化剂的探究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酸、碱溶液能使紫色石蕊溶液变红原因的探究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硫酸铜、氧化铁溶液有颜色的原因的探究等</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4" name="文本框 99"/>
          <p:cNvSpPr txBox="1">
            <a:spLocks noChangeArrowheads="1"/>
          </p:cNvSpPr>
          <p:nvPr/>
        </p:nvSpPr>
        <p:spPr bwMode="auto">
          <a:xfrm>
            <a:off x="522948" y="4489292"/>
            <a:ext cx="11288751"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·河北模拟试卷冲刺型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金属镁可与热水反应生成氢氧化镁和氢气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所得溶液呈碱性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可使酚酞溶液显红色。某同学将镁条放在水中煮沸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趁热取出部分溶液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滴加酚酞溶液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变为红色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放置在空气中一段时间后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发现溶液的红色褪去了</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734596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3132" y="1611635"/>
            <a:ext cx="9075726"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镁与热水反应的化学方程式是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查阅资料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溶液红色褪去的原因是溶液碱性减弱。</a:t>
            </a:r>
            <a:endParaRPr lang="en-US"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【提出问题】导致溶液碱性减弱的原因是什么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p>
          <a:p>
            <a:pPr>
              <a:lnSpc>
                <a:spcPct val="150000"/>
              </a:lnSpc>
            </a:pPr>
            <a:r>
              <a:rPr lang="zh-CN" altLang="zh-CN" sz="2400" b="1" dirty="0" smtClean="0">
                <a:latin typeface="宋体" pitchFamily="2" charset="-122"/>
                <a:ea typeface="宋体" pitchFamily="2" charset="-122"/>
              </a:rPr>
              <a:t>【假设与分析】</a:t>
            </a:r>
            <a:r>
              <a:rPr lang="en-US"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假设</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可能是氢氧化镁与</a:t>
            </a:r>
            <a:r>
              <a:rPr lang="en-US" altLang="zh-CN" sz="2400" b="1" dirty="0">
                <a:latin typeface="宋体" pitchFamily="2" charset="-122"/>
                <a:ea typeface="宋体" pitchFamily="2" charset="-122"/>
              </a:rPr>
              <a:t>N</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或</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发生了反应</a:t>
            </a:r>
            <a:r>
              <a:rPr lang="zh-CN"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假设</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可能是溶液吸收了空气中的</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假设</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可能是氢氧化镁的溶解度随温度的降低而</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由碱的性质可知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假设</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不成立</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4" name="TextBox 3"/>
              <p:cNvSpPr txBox="1"/>
              <p:nvPr/>
            </p:nvSpPr>
            <p:spPr>
              <a:xfrm>
                <a:off x="5888034" y="1448660"/>
                <a:ext cx="3650250" cy="764440"/>
              </a:xfrm>
              <a:prstGeom prst="rect">
                <a:avLst/>
              </a:prstGeom>
              <a:noFill/>
            </p:spPr>
            <p:txBody>
              <a:bodyPr wrap="square" rtlCol="0">
                <a:spAutoFit/>
              </a:bodyPr>
              <a:lstStyle/>
              <a:p>
                <a:pPr>
                  <a:lnSpc>
                    <a:spcPct val="150000"/>
                  </a:lnSpc>
                </a:pPr>
                <a:r>
                  <a:rPr lang="en-US" altLang="zh-CN" sz="2400" b="1" dirty="0">
                    <a:solidFill>
                      <a:srgbClr val="FF0000"/>
                    </a:solidFill>
                    <a:latin typeface="宋体" pitchFamily="2" charset="-122"/>
                    <a:ea typeface="宋体" pitchFamily="2" charset="-122"/>
                  </a:rPr>
                  <a:t>Mg+2H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宋体" pitchFamily="2" charset="-122"/>
                    <a:ea typeface="宋体" pitchFamily="2" charset="-122"/>
                  </a:rPr>
                  <a:t>Mg(OH)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mc:Choice>
        <mc:Fallback>
          <p:sp>
            <p:nvSpPr>
              <p:cNvPr id="4" name="TextBox 3"/>
              <p:cNvSpPr txBox="1">
                <a:spLocks noRot="1" noChangeAspect="1" noMove="1" noResize="1" noEditPoints="1" noAdjustHandles="1" noChangeArrowheads="1" noChangeShapeType="1" noTextEdit="1"/>
              </p:cNvSpPr>
              <p:nvPr/>
            </p:nvSpPr>
            <p:spPr>
              <a:xfrm>
                <a:off x="5888034" y="1448660"/>
                <a:ext cx="3650250" cy="764440"/>
              </a:xfrm>
              <a:prstGeom prst="rect">
                <a:avLst/>
              </a:prstGeom>
              <a:blipFill rotWithShape="1">
                <a:blip r:embed="rId2"/>
                <a:stretch>
                  <a:fillRect l="-2671"/>
                </a:stretch>
              </a:blipFill>
            </p:spPr>
            <p:txBody>
              <a:bodyPr/>
              <a:lstStyle/>
              <a:p>
                <a:r>
                  <a:rPr lang="zh-CN" altLang="en-US">
                    <a:noFill/>
                  </a:rPr>
                  <a:t> </a:t>
                </a:r>
              </a:p>
            </p:txBody>
          </p:sp>
        </mc:Fallback>
      </mc:AlternateContent>
      <p:sp>
        <p:nvSpPr>
          <p:cNvPr id="5" name="矩形 4"/>
          <p:cNvSpPr/>
          <p:nvPr/>
        </p:nvSpPr>
        <p:spPr>
          <a:xfrm>
            <a:off x="6022998" y="4345355"/>
            <a:ext cx="156064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二氧化碳</a:t>
            </a:r>
          </a:p>
        </p:txBody>
      </p:sp>
      <p:sp>
        <p:nvSpPr>
          <p:cNvPr id="6" name="矩形 5"/>
          <p:cNvSpPr/>
          <p:nvPr/>
        </p:nvSpPr>
        <p:spPr>
          <a:xfrm>
            <a:off x="7843610" y="4936915"/>
            <a:ext cx="989997"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降低</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361702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724" y="1349693"/>
            <a:ext cx="2540702" cy="646331"/>
          </a:xfrm>
          <a:prstGeom prst="rect">
            <a:avLst/>
          </a:prstGeom>
          <a:noFill/>
        </p:spPr>
        <p:txBody>
          <a:bodyPr wrap="square" rtlCol="0">
            <a:spAutoFit/>
          </a:bodyPr>
          <a:lstStyle/>
          <a:p>
            <a:pPr>
              <a:lnSpc>
                <a:spcPct val="150000"/>
              </a:lnSpc>
            </a:pPr>
            <a:r>
              <a:rPr lang="zh-CN" altLang="zh-CN" sz="2400" b="1" dirty="0" smtClean="0">
                <a:latin typeface="宋体" pitchFamily="2" charset="-122"/>
                <a:ea typeface="宋体" pitchFamily="2" charset="-122"/>
              </a:rPr>
              <a:t>【实验探究】</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zh-CN" altLang="zh-CN" sz="2400" b="1" dirty="0" smtClean="0">
              <a:latin typeface="宋体" pitchFamily="2" charset="-122"/>
              <a:ea typeface="宋体" pitchFamily="2" charset="-122"/>
            </a:endParaRPr>
          </a:p>
        </p:txBody>
      </p:sp>
      <p:sp>
        <p:nvSpPr>
          <p:cNvPr id="7" name="矩形 6"/>
          <p:cNvSpPr/>
          <p:nvPr/>
        </p:nvSpPr>
        <p:spPr>
          <a:xfrm>
            <a:off x="6585359" y="3000849"/>
            <a:ext cx="203930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溶液红色褪去</a:t>
            </a:r>
          </a:p>
        </p:txBody>
      </p:sp>
      <p:graphicFrame>
        <p:nvGraphicFramePr>
          <p:cNvPr id="3" name="表格 2"/>
          <p:cNvGraphicFramePr>
            <a:graphicFrameLocks noGrp="1"/>
          </p:cNvGraphicFramePr>
          <p:nvPr>
            <p:extLst>
              <p:ext uri="{D42A27DB-BD31-4B8C-83A1-F6EECF244321}">
                <p14:modId xmlns:p14="http://schemas.microsoft.com/office/powerpoint/2010/main" xmlns="" val="2782825709"/>
              </p:ext>
            </p:extLst>
          </p:nvPr>
        </p:nvGraphicFramePr>
        <p:xfrm>
          <a:off x="1254735" y="2121859"/>
          <a:ext cx="9831897" cy="4036216"/>
        </p:xfrm>
        <a:graphic>
          <a:graphicData uri="http://schemas.openxmlformats.org/drawingml/2006/table">
            <a:tbl>
              <a:tblPr firstRow="1" firstCol="1" bandRow="1"/>
              <a:tblGrid>
                <a:gridCol w="4865614"/>
                <a:gridCol w="2743201"/>
                <a:gridCol w="2223082"/>
              </a:tblGrid>
              <a:tr h="504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操作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结论</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393024">
                <a:tc>
                  <a:txBody>
                    <a:bodyPr/>
                    <a:lstStyle/>
                    <a:p>
                      <a:pPr>
                        <a:lnSpc>
                          <a:spcPts val="3800"/>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取上述红色溶液</a:t>
                      </a:r>
                      <a:r>
                        <a:rPr lang="en-US" sz="2400" b="1" dirty="0">
                          <a:solidFill>
                            <a:srgbClr val="000000"/>
                          </a:solidFill>
                          <a:effectLst/>
                          <a:latin typeface="宋体" pitchFamily="2" charset="-122"/>
                          <a:ea typeface="宋体" pitchFamily="2" charset="-122"/>
                          <a:cs typeface="Times New Roman"/>
                        </a:rPr>
                        <a:t>,</a:t>
                      </a:r>
                      <a:r>
                        <a:rPr lang="zh-CN" sz="2400" b="1" dirty="0" smtClean="0">
                          <a:solidFill>
                            <a:srgbClr val="000000"/>
                          </a:solidFill>
                          <a:effectLst/>
                          <a:latin typeface="宋体" pitchFamily="2" charset="-122"/>
                          <a:ea typeface="宋体" pitchFamily="2" charset="-122"/>
                          <a:cs typeface="Times New Roman"/>
                        </a:rPr>
                        <a:t>保持温度不变</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在空气</a:t>
                      </a:r>
                      <a:r>
                        <a:rPr lang="zh-CN" sz="2400" b="1" dirty="0" smtClean="0">
                          <a:solidFill>
                            <a:srgbClr val="000000"/>
                          </a:solidFill>
                          <a:effectLst/>
                          <a:latin typeface="宋体" pitchFamily="2" charset="-122"/>
                          <a:ea typeface="宋体" pitchFamily="2" charset="-122"/>
                          <a:cs typeface="Times New Roman"/>
                        </a:rPr>
                        <a:t>中放置</a:t>
                      </a:r>
                      <a:r>
                        <a:rPr lang="zh-CN" sz="2400" b="1" dirty="0">
                          <a:solidFill>
                            <a:srgbClr val="000000"/>
                          </a:solidFill>
                          <a:effectLst/>
                          <a:latin typeface="宋体" pitchFamily="2" charset="-122"/>
                          <a:ea typeface="宋体" pitchFamily="2" charset="-122"/>
                          <a:cs typeface="Times New Roman"/>
                        </a:rPr>
                        <a:t>一段时间</a:t>
                      </a:r>
                      <a:r>
                        <a:rPr lang="en-US" sz="2400" b="1" dirty="0">
                          <a:solidFill>
                            <a:srgbClr val="000000"/>
                          </a:solidFill>
                          <a:effectLst/>
                          <a:latin typeface="宋体" pitchFamily="2" charset="-122"/>
                          <a:ea typeface="宋体" pitchFamily="2" charset="-122"/>
                          <a:cs typeface="Times New Roman"/>
                        </a:rPr>
                        <a:t>,</a:t>
                      </a:r>
                      <a:r>
                        <a:rPr lang="zh-CN" sz="2400" b="1" dirty="0" smtClean="0">
                          <a:solidFill>
                            <a:srgbClr val="000000"/>
                          </a:solidFill>
                          <a:effectLst/>
                          <a:latin typeface="宋体" pitchFamily="2" charset="-122"/>
                          <a:ea typeface="宋体" pitchFamily="2" charset="-122"/>
                          <a:cs typeface="Times New Roman"/>
                        </a:rPr>
                        <a:t>观察现象</a:t>
                      </a:r>
                      <a:endParaRPr lang="en-US" altLang="zh-CN" sz="2400" b="1" dirty="0" smtClean="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    ①</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smtClean="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2400" b="1">
                          <a:solidFill>
                            <a:srgbClr val="000000"/>
                          </a:solidFill>
                          <a:effectLst/>
                          <a:latin typeface="宋体" pitchFamily="2" charset="-122"/>
                          <a:ea typeface="宋体" pitchFamily="2" charset="-122"/>
                          <a:cs typeface="Times New Roman"/>
                        </a:rPr>
                        <a:t>假设</a:t>
                      </a:r>
                      <a:r>
                        <a:rPr lang="en-US" sz="2400" b="1">
                          <a:solidFill>
                            <a:srgbClr val="000000"/>
                          </a:solidFill>
                          <a:effectLst/>
                          <a:latin typeface="宋体" pitchFamily="2" charset="-122"/>
                          <a:ea typeface="宋体" pitchFamily="2" charset="-122"/>
                          <a:cs typeface="Times New Roman"/>
                        </a:rPr>
                        <a:t>2</a:t>
                      </a:r>
                      <a:r>
                        <a:rPr lang="zh-CN" sz="2400" b="1">
                          <a:solidFill>
                            <a:srgbClr val="000000"/>
                          </a:solidFill>
                          <a:effectLst/>
                          <a:latin typeface="宋体" pitchFamily="2" charset="-122"/>
                          <a:ea typeface="宋体" pitchFamily="2" charset="-122"/>
                          <a:cs typeface="Times New Roman"/>
                        </a:rPr>
                        <a:t>成立</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9192">
                <a:tc>
                  <a:txBody>
                    <a:bodyPr/>
                    <a:lstStyle/>
                    <a:p>
                      <a:pPr>
                        <a:lnSpc>
                          <a:spcPts val="3800"/>
                        </a:lnSpc>
                        <a:spcAft>
                          <a:spcPts val="0"/>
                        </a:spcAft>
                      </a:pPr>
                      <a:r>
                        <a:rPr lang="en-US" sz="2400" b="1" dirty="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取上述红色溶液</a:t>
                      </a:r>
                      <a:r>
                        <a:rPr lang="en-US" sz="2400" b="1" dirty="0">
                          <a:solidFill>
                            <a:srgbClr val="000000"/>
                          </a:solidFill>
                          <a:effectLst/>
                          <a:latin typeface="宋体" pitchFamily="2" charset="-122"/>
                          <a:ea typeface="宋体" pitchFamily="2" charset="-122"/>
                          <a:cs typeface="Times New Roman"/>
                        </a:rPr>
                        <a:t>,②</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dirty="0" smtClean="0">
                          <a:solidFill>
                            <a:srgbClr val="000000"/>
                          </a:solidFill>
                          <a:effectLst/>
                          <a:latin typeface="宋体" pitchFamily="2" charset="-122"/>
                          <a:ea typeface="宋体" pitchFamily="2" charset="-122"/>
                          <a:cs typeface="Times New Roman"/>
                        </a:rPr>
                        <a:t>,</a:t>
                      </a:r>
                    </a:p>
                    <a:p>
                      <a:pPr marL="0" marR="0" indent="0" algn="l" defTabSz="914400" rtl="0" eaLnBrk="1" fontAlgn="auto" latinLnBrk="0" hangingPunct="1">
                        <a:lnSpc>
                          <a:spcPts val="3800"/>
                        </a:lnSpc>
                        <a:spcBef>
                          <a:spcPts val="0"/>
                        </a:spcBef>
                        <a:spcAft>
                          <a:spcPts val="0"/>
                        </a:spcAft>
                        <a:buClrTx/>
                        <a:buSzTx/>
                        <a:buFontTx/>
                        <a:buNone/>
                        <a:tabLst/>
                        <a:defRPr/>
                      </a:pPr>
                      <a:r>
                        <a:rPr lang="en-US" sz="2400" b="1" dirty="0" smtClean="0">
                          <a:solidFill>
                            <a:srgbClr val="000000"/>
                          </a:solidFill>
                          <a:effectLst/>
                          <a:latin typeface="宋体" pitchFamily="2" charset="-122"/>
                          <a:ea typeface="宋体" pitchFamily="2" charset="-122"/>
                          <a:cs typeface="Times New Roman"/>
                        </a:rPr>
                        <a:t>③</a:t>
                      </a:r>
                      <a:r>
                        <a:rPr lang="zh-CN"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endParaRPr lang="en-US" sz="2400" b="1" dirty="0" smtClean="0">
                        <a:solidFill>
                          <a:srgbClr val="000000"/>
                        </a:solidFill>
                        <a:effectLst/>
                        <a:latin typeface="宋体" pitchFamily="2" charset="-122"/>
                        <a:ea typeface="宋体" pitchFamily="2" charset="-122"/>
                        <a:cs typeface="Times New Roman"/>
                      </a:endParaRPr>
                    </a:p>
                    <a:p>
                      <a:pPr>
                        <a:lnSpc>
                          <a:spcPts val="3800"/>
                        </a:lnSpc>
                        <a:spcAft>
                          <a:spcPts val="0"/>
                        </a:spcAft>
                      </a:pP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baseline="0"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dirty="0" smtClean="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观察现象</a:t>
                      </a: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2400" b="1" dirty="0">
                          <a:solidFill>
                            <a:srgbClr val="000000"/>
                          </a:solidFill>
                          <a:effectLst/>
                          <a:latin typeface="宋体" pitchFamily="2" charset="-122"/>
                          <a:ea typeface="宋体" pitchFamily="2" charset="-122"/>
                          <a:cs typeface="Times New Roman"/>
                        </a:rPr>
                        <a:t>红色褪去</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假设</a:t>
                      </a:r>
                      <a:r>
                        <a:rPr lang="en-US" sz="2400" b="1" dirty="0" smtClean="0">
                          <a:solidFill>
                            <a:srgbClr val="000000"/>
                          </a:solidFill>
                          <a:effectLst/>
                          <a:latin typeface="宋体" pitchFamily="2" charset="-122"/>
                          <a:ea typeface="宋体" pitchFamily="2" charset="-122"/>
                          <a:cs typeface="Times New Roman"/>
                        </a:rPr>
                        <a:t>3</a:t>
                      </a:r>
                      <a:r>
                        <a:rPr lang="zh-CN" sz="2400" b="1" dirty="0" smtClean="0">
                          <a:solidFill>
                            <a:srgbClr val="000000"/>
                          </a:solidFill>
                          <a:effectLst/>
                          <a:latin typeface="宋体" pitchFamily="2" charset="-122"/>
                          <a:ea typeface="宋体" pitchFamily="2" charset="-122"/>
                          <a:cs typeface="Times New Roman"/>
                        </a:rPr>
                        <a:t>成立</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330023" y="4319124"/>
            <a:ext cx="141643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隔绝空气</a:t>
            </a:r>
          </a:p>
        </p:txBody>
      </p:sp>
      <p:sp>
        <p:nvSpPr>
          <p:cNvPr id="6" name="矩形 5"/>
          <p:cNvSpPr/>
          <p:nvPr/>
        </p:nvSpPr>
        <p:spPr>
          <a:xfrm>
            <a:off x="1677797" y="4815673"/>
            <a:ext cx="413577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冷却至室温</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或放置</a:t>
            </a:r>
            <a:r>
              <a:rPr lang="zh-CN" altLang="zh-CN" sz="2400" b="1" dirty="0" smtClean="0">
                <a:solidFill>
                  <a:srgbClr val="FF0000"/>
                </a:solidFill>
                <a:latin typeface="宋体" pitchFamily="2" charset="-122"/>
                <a:ea typeface="宋体" pitchFamily="2" charset="-122"/>
              </a:rPr>
              <a:t>一段</a:t>
            </a:r>
            <a:r>
              <a:rPr lang="zh-CN" altLang="zh-CN" sz="2400" b="1" dirty="0">
                <a:solidFill>
                  <a:srgbClr val="FF0000"/>
                </a:solidFill>
                <a:latin typeface="宋体" pitchFamily="2" charset="-122"/>
                <a:ea typeface="宋体" pitchFamily="2" charset="-122"/>
              </a:rPr>
              <a:t>时间</a:t>
            </a:r>
          </a:p>
        </p:txBody>
      </p:sp>
      <p:sp>
        <p:nvSpPr>
          <p:cNvPr id="8" name="矩形 7"/>
          <p:cNvSpPr/>
          <p:nvPr/>
        </p:nvSpPr>
        <p:spPr>
          <a:xfrm>
            <a:off x="1430907" y="5303538"/>
            <a:ext cx="1249957"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至</a:t>
            </a:r>
            <a:r>
              <a:rPr lang="zh-CN" altLang="zh-CN" sz="2400" b="1" dirty="0">
                <a:solidFill>
                  <a:srgbClr val="FF0000"/>
                </a:solidFill>
                <a:latin typeface="宋体" pitchFamily="2" charset="-122"/>
                <a:ea typeface="宋体" pitchFamily="2" charset="-122"/>
              </a:rPr>
              <a:t>室温</a:t>
            </a:r>
            <a:r>
              <a:rPr lang="en-US" altLang="zh-CN" sz="2400" b="1" dirty="0" smtClean="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330288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1065" y="2148478"/>
            <a:ext cx="9587454" cy="3416320"/>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【拓展延伸】</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将一小块金属钠投入硫酸铜溶液时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产生蓝色沉淀。请解释其原因</a:t>
            </a:r>
            <a:r>
              <a:rPr lang="en-US" altLang="zh-CN" sz="2400" b="1" dirty="0" smtClean="0">
                <a:latin typeface="宋体" pitchFamily="2" charset="-122"/>
                <a:ea typeface="宋体" pitchFamily="2" charset="-122"/>
              </a:rPr>
              <a:t>:</a:t>
            </a:r>
          </a:p>
          <a:p>
            <a:pPr lvl="0">
              <a:lnSpc>
                <a:spcPct val="150000"/>
              </a:lnSpc>
            </a:pPr>
            <a:r>
              <a:rPr lang="zh-CN" altLang="en-US" sz="2400" b="1" u="sng" dirty="0">
                <a:solidFill>
                  <a:srgbClr val="000000"/>
                </a:solidFill>
                <a:uFill>
                  <a:solidFill>
                    <a:srgbClr val="000000"/>
                  </a:solidFill>
                </a:uFill>
                <a:latin typeface="宋体" pitchFamily="2" charset="-122"/>
                <a:ea typeface="宋体" pitchFamily="2" charset="-122"/>
                <a:cs typeface="Times New Roman"/>
              </a:rPr>
              <a:t>　　　</a:t>
            </a:r>
            <a:r>
              <a:rPr lang="en-US" altLang="zh-CN" sz="2400" b="1" u="sng" dirty="0">
                <a:solidFill>
                  <a:srgbClr val="000000"/>
                </a:solidFill>
                <a:uFill>
                  <a:solidFill>
                    <a:srgbClr val="000000"/>
                  </a:solidFill>
                </a:uFill>
                <a:latin typeface="宋体" pitchFamily="2" charset="-122"/>
                <a:ea typeface="宋体" pitchFamily="2" charset="-122"/>
                <a:cs typeface="Times New Roman"/>
              </a:rPr>
              <a:t>  </a:t>
            </a:r>
            <a:r>
              <a:rPr lang="zh-CN" altLang="en-US" sz="2400" b="1" u="sng" dirty="0">
                <a:solidFill>
                  <a:srgbClr val="000000"/>
                </a:solidFill>
                <a:uFill>
                  <a:solidFill>
                    <a:srgbClr val="000000"/>
                  </a:solidFill>
                </a:uFill>
                <a:latin typeface="宋体" pitchFamily="2" charset="-122"/>
                <a:ea typeface="宋体" pitchFamily="2" charset="-122"/>
                <a:cs typeface="Times New Roman"/>
              </a:rPr>
              <a:t>　　</a:t>
            </a:r>
            <a:r>
              <a:rPr lang="zh-CN" altLang="en-US" sz="2400" b="1" u="sng" dirty="0" smtClean="0">
                <a:solidFill>
                  <a:srgbClr val="000000"/>
                </a:solidFill>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uFill>
                  <a:solidFill>
                    <a:srgbClr val="000000"/>
                  </a:solidFill>
                </a:uFill>
                <a:latin typeface="宋体" pitchFamily="2" charset="-122"/>
                <a:ea typeface="宋体" pitchFamily="2" charset="-122"/>
                <a:cs typeface="Times New Roman"/>
              </a:rPr>
              <a:t> </a:t>
            </a:r>
            <a:r>
              <a:rPr lang="en-US" altLang="zh-CN" sz="2400" b="1" u="sng" dirty="0">
                <a:solidFill>
                  <a:srgbClr val="000000"/>
                </a:solidFill>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uFill>
                  <a:solidFill>
                    <a:srgbClr val="000000"/>
                  </a:solidFill>
                </a:uFill>
                <a:latin typeface="宋体" pitchFamily="2" charset="-122"/>
                <a:ea typeface="宋体" pitchFamily="2" charset="-122"/>
                <a:cs typeface="Times New Roman"/>
              </a:rPr>
              <a:t>         </a:t>
            </a:r>
            <a:endParaRPr lang="en-US" altLang="zh-CN" sz="2400" b="1" u="sng"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除上述金属外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根据金属活动性顺序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预测</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也</a:t>
            </a:r>
            <a:r>
              <a:rPr lang="zh-CN" altLang="zh-CN" sz="2400" b="1" dirty="0">
                <a:latin typeface="宋体" pitchFamily="2" charset="-122"/>
                <a:ea typeface="宋体" pitchFamily="2" charset="-122"/>
              </a:rPr>
              <a:t>能跟硫酸铜溶液反应产生上述现象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举一例即可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dirty="0"/>
              <a:t> </a:t>
            </a:r>
            <a:endParaRPr lang="zh-CN" altLang="zh-CN" sz="2400" dirty="0"/>
          </a:p>
        </p:txBody>
      </p:sp>
      <p:sp>
        <p:nvSpPr>
          <p:cNvPr id="7" name="矩形 6"/>
          <p:cNvSpPr/>
          <p:nvPr/>
        </p:nvSpPr>
        <p:spPr>
          <a:xfrm>
            <a:off x="1199532" y="3299102"/>
            <a:ext cx="906020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钠和水反应生成氢氧化钠和氢气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氢氧化钠和硫酸铜</a:t>
            </a:r>
            <a:r>
              <a:rPr lang="zh-CN" altLang="zh-CN" sz="2400" b="1" dirty="0" smtClean="0">
                <a:solidFill>
                  <a:srgbClr val="FF0000"/>
                </a:solidFill>
                <a:latin typeface="宋体" pitchFamily="2" charset="-122"/>
                <a:ea typeface="宋体" pitchFamily="2" charset="-122"/>
              </a:rPr>
              <a:t>反应</a:t>
            </a:r>
            <a:r>
              <a:rPr lang="zh-CN" altLang="zh-CN" sz="2400" b="1" dirty="0">
                <a:solidFill>
                  <a:srgbClr val="FF0000"/>
                </a:solidFill>
                <a:latin typeface="宋体" pitchFamily="2" charset="-122"/>
                <a:ea typeface="宋体" pitchFamily="2" charset="-122"/>
              </a:rPr>
              <a:t>生成氢氧</a:t>
            </a:r>
          </a:p>
        </p:txBody>
      </p:sp>
      <p:sp>
        <p:nvSpPr>
          <p:cNvPr id="4" name="矩形 3"/>
          <p:cNvSpPr/>
          <p:nvPr/>
        </p:nvSpPr>
        <p:spPr>
          <a:xfrm>
            <a:off x="1199532" y="3856638"/>
            <a:ext cx="3287180"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化</a:t>
            </a:r>
            <a:r>
              <a:rPr lang="zh-CN" altLang="zh-CN" sz="2400" b="1" dirty="0">
                <a:solidFill>
                  <a:srgbClr val="FF0000"/>
                </a:solidFill>
                <a:latin typeface="宋体" pitchFamily="2" charset="-122"/>
                <a:ea typeface="宋体" pitchFamily="2" charset="-122"/>
              </a:rPr>
              <a:t>铜蓝色沉淀和</a:t>
            </a:r>
            <a:r>
              <a:rPr lang="zh-CN" altLang="zh-CN" sz="2400" b="1" dirty="0" smtClean="0">
                <a:solidFill>
                  <a:srgbClr val="FF0000"/>
                </a:solidFill>
                <a:latin typeface="宋体" pitchFamily="2" charset="-122"/>
                <a:ea typeface="宋体" pitchFamily="2" charset="-122"/>
              </a:rPr>
              <a:t>硫酸钠</a:t>
            </a:r>
            <a:endParaRPr lang="en-US" altLang="zh-CN" sz="2400" b="1" dirty="0">
              <a:latin typeface="宋体" pitchFamily="2" charset="-122"/>
              <a:ea typeface="宋体" pitchFamily="2" charset="-122"/>
            </a:endParaRPr>
          </a:p>
        </p:txBody>
      </p:sp>
      <p:sp>
        <p:nvSpPr>
          <p:cNvPr id="5" name="矩形 4"/>
          <p:cNvSpPr/>
          <p:nvPr/>
        </p:nvSpPr>
        <p:spPr>
          <a:xfrm>
            <a:off x="7284346" y="4418536"/>
            <a:ext cx="5042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钾</a:t>
            </a:r>
          </a:p>
        </p:txBody>
      </p:sp>
    </p:spTree>
    <p:extLst>
      <p:ext uri="{BB962C8B-B14F-4D97-AF65-F5344CB8AC3E}">
        <p14:creationId xmlns:p14="http://schemas.microsoft.com/office/powerpoint/2010/main" xmlns="" val="35995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50453" y="1552859"/>
            <a:ext cx="10040459"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smtClean="0">
              <a:solidFill>
                <a:schemeClr val="accent2"/>
              </a:solidFill>
              <a:latin typeface="黑体" panose="02010609060101010101" pitchFamily="49" charset="-122"/>
              <a:ea typeface="黑体" panose="02010609060101010101" pitchFamily="49" charset="-122"/>
              <a:sym typeface="+mn-ea"/>
            </a:endParaRPr>
          </a:p>
          <a:p>
            <a:pPr>
              <a:lnSpc>
                <a:spcPct val="150000"/>
              </a:lnSpc>
            </a:pP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·广州黄埔区一模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某初中化学“魔法课堂”社团的活动丰富多彩。下面是他们围绕“神奇的金属”为主题的两次探究活动。</a:t>
            </a:r>
          </a:p>
          <a:p>
            <a:pPr>
              <a:lnSpc>
                <a:spcPct val="150000"/>
              </a:lnSpc>
            </a:pPr>
            <a:r>
              <a:rPr lang="zh-CN" altLang="zh-CN" sz="2400" b="1" dirty="0">
                <a:latin typeface="宋体" pitchFamily="2" charset="-122"/>
                <a:ea typeface="宋体" pitchFamily="2" charset="-122"/>
              </a:rPr>
              <a:t>探究</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活泼金属与酸的反应</a:t>
            </a:r>
          </a:p>
          <a:p>
            <a:pPr>
              <a:lnSpc>
                <a:spcPct val="150000"/>
              </a:lnSpc>
            </a:pPr>
            <a:r>
              <a:rPr lang="zh-CN" altLang="zh-CN" sz="2400" b="1" dirty="0">
                <a:latin typeface="宋体" pitchFamily="2" charset="-122"/>
                <a:ea typeface="宋体" pitchFamily="2" charset="-122"/>
              </a:rPr>
              <a:t>【提出问题】锌与稀硫酸反应的快慢受哪些因素的影响呢</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【猜想与假设】</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可能与硫酸溶液的浓度有关</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可能与锌的形状有关</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23763338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333" y="1149690"/>
            <a:ext cx="9587454" cy="646331"/>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【设计并实验】小兵用不同浓度的硫酸和不同形状的锌进行如下实验</a:t>
            </a:r>
            <a:r>
              <a:rPr lang="zh-CN" altLang="zh-CN" sz="2400" b="1" dirty="0" smtClean="0">
                <a:latin typeface="宋体" pitchFamily="2" charset="-122"/>
                <a:ea typeface="宋体" pitchFamily="2" charset="-122"/>
              </a:rPr>
              <a:t>。</a:t>
            </a:r>
            <a:endParaRPr lang="en-US" altLang="zh-CN" sz="2400" b="1" dirty="0">
              <a:latin typeface="宋体" panose="02010600030101010101" pitchFamily="2" charset="-122"/>
              <a:ea typeface="宋体" panose="02010600030101010101" pitchFamily="2" charset="-122"/>
            </a:endParaRPr>
          </a:p>
        </p:txBody>
      </p:sp>
      <p:sp>
        <p:nvSpPr>
          <p:cNvPr id="7" name="矩形 6"/>
          <p:cNvSpPr/>
          <p:nvPr/>
        </p:nvSpPr>
        <p:spPr>
          <a:xfrm>
            <a:off x="7499665" y="4827516"/>
            <a:ext cx="436322"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f</a:t>
            </a:r>
            <a:endParaRPr lang="zh-CN" altLang="zh-CN" sz="2400" b="1" dirty="0">
              <a:solidFill>
                <a:srgbClr val="FF0000"/>
              </a:solidFill>
              <a:latin typeface="宋体" pitchFamily="2" charset="-122"/>
              <a:ea typeface="宋体"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xmlns="" val="2108605297"/>
              </p:ext>
            </p:extLst>
          </p:nvPr>
        </p:nvGraphicFramePr>
        <p:xfrm>
          <a:off x="2122416" y="1846355"/>
          <a:ext cx="7592038" cy="2808000"/>
        </p:xfrm>
        <a:graphic>
          <a:graphicData uri="http://schemas.openxmlformats.org/drawingml/2006/table">
            <a:tbl>
              <a:tblPr firstRow="1" firstCol="1" bandRow="1"/>
              <a:tblGrid>
                <a:gridCol w="1115735"/>
                <a:gridCol w="2003805"/>
                <a:gridCol w="2056469"/>
                <a:gridCol w="2416029"/>
              </a:tblGrid>
              <a:tr h="936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endParaRPr lang="zh-CN" sz="2400" b="1" dirty="0">
                        <a:solidFill>
                          <a:srgbClr val="000000"/>
                        </a:solidFill>
                        <a:effectLst/>
                        <a:latin typeface="黑体" pitchFamily="49" charset="-122"/>
                        <a:ea typeface="黑体" pitchFamily="49" charset="-122"/>
                        <a:cs typeface="Times New Roman"/>
                      </a:endParaRPr>
                    </a:p>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编号</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硫酸</a:t>
                      </a:r>
                      <a:r>
                        <a:rPr lang="zh-CN" sz="2400" b="1" dirty="0">
                          <a:solidFill>
                            <a:srgbClr val="000000"/>
                          </a:solidFill>
                          <a:effectLst/>
                          <a:latin typeface="黑体" pitchFamily="49" charset="-122"/>
                          <a:ea typeface="黑体" pitchFamily="49" charset="-122"/>
                          <a:cs typeface="Times New Roman"/>
                        </a:rPr>
                        <a:t>的</a:t>
                      </a:r>
                      <a:r>
                        <a:rPr lang="zh-CN" sz="2400" b="1" dirty="0" smtClean="0">
                          <a:solidFill>
                            <a:srgbClr val="000000"/>
                          </a:solidFill>
                          <a:effectLst/>
                          <a:latin typeface="黑体" pitchFamily="49" charset="-122"/>
                          <a:ea typeface="黑体" pitchFamily="49" charset="-122"/>
                          <a:cs typeface="Times New Roman"/>
                        </a:rPr>
                        <a:t>浓度</a:t>
                      </a: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endParaRPr lang="en-US"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en-US" sz="2400" b="1" dirty="0" smtClean="0">
                          <a:solidFill>
                            <a:srgbClr val="000000"/>
                          </a:solidFill>
                          <a:effectLst/>
                          <a:latin typeface="黑体" pitchFamily="49" charset="-122"/>
                          <a:ea typeface="黑体" pitchFamily="49" charset="-122"/>
                          <a:cs typeface="Times New Roman"/>
                        </a:rPr>
                        <a:t>(</a:t>
                      </a:r>
                      <a:r>
                        <a:rPr lang="zh-CN" sz="2400" b="1" dirty="0" smtClean="0">
                          <a:solidFill>
                            <a:srgbClr val="000000"/>
                          </a:solidFill>
                          <a:effectLst/>
                          <a:latin typeface="黑体" pitchFamily="49" charset="-122"/>
                          <a:ea typeface="黑体" pitchFamily="49" charset="-122"/>
                          <a:cs typeface="Times New Roman"/>
                        </a:rPr>
                        <a:t>均</a:t>
                      </a:r>
                      <a:r>
                        <a:rPr lang="zh-CN" sz="2400" b="1" dirty="0">
                          <a:solidFill>
                            <a:srgbClr val="000000"/>
                          </a:solidFill>
                          <a:effectLst/>
                          <a:latin typeface="黑体" pitchFamily="49" charset="-122"/>
                          <a:ea typeface="黑体" pitchFamily="49" charset="-122"/>
                          <a:cs typeface="Times New Roman"/>
                        </a:rPr>
                        <a:t>取</a:t>
                      </a:r>
                      <a:r>
                        <a:rPr lang="en-US" sz="2400" b="1" dirty="0">
                          <a:solidFill>
                            <a:srgbClr val="000000"/>
                          </a:solidFill>
                          <a:effectLst/>
                          <a:latin typeface="宋体" pitchFamily="2" charset="-122"/>
                          <a:ea typeface="宋体" pitchFamily="2" charset="-122"/>
                          <a:cs typeface="Times New Roman"/>
                        </a:rPr>
                        <a:t>20 mL</a:t>
                      </a:r>
                      <a:r>
                        <a:rPr lang="en-US" sz="2400" b="1" dirty="0">
                          <a:solidFill>
                            <a:srgbClr val="000000"/>
                          </a:solidFill>
                          <a:effectLst/>
                          <a:latin typeface="黑体" pitchFamily="49" charset="-122"/>
                          <a:ea typeface="黑体" pitchFamily="49" charset="-122"/>
                          <a:cs typeface="Times New Roman"/>
                        </a:rPr>
                        <a:t>)</a:t>
                      </a:r>
                      <a:endParaRPr lang="zh-CN" sz="2400" b="1"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锌</a:t>
                      </a:r>
                      <a:r>
                        <a:rPr lang="zh-CN" sz="2400" b="1" dirty="0">
                          <a:solidFill>
                            <a:srgbClr val="000000"/>
                          </a:solidFill>
                          <a:effectLst/>
                          <a:latin typeface="黑体" pitchFamily="49" charset="-122"/>
                          <a:ea typeface="黑体" pitchFamily="49" charset="-122"/>
                          <a:cs typeface="Times New Roman"/>
                        </a:rPr>
                        <a:t>的形状</a:t>
                      </a:r>
                      <a:r>
                        <a:rPr lang="en-US" sz="2400" b="1" dirty="0">
                          <a:solidFill>
                            <a:srgbClr val="000000"/>
                          </a:solidFill>
                          <a:effectLst/>
                          <a:latin typeface="黑体" pitchFamily="49" charset="-122"/>
                          <a:ea typeface="黑体" pitchFamily="49" charset="-122"/>
                          <a:cs typeface="Times New Roman"/>
                        </a:rPr>
                        <a:t>(</a:t>
                      </a:r>
                      <a:r>
                        <a:rPr lang="zh-CN" sz="2400" b="1" dirty="0" smtClean="0">
                          <a:solidFill>
                            <a:srgbClr val="000000"/>
                          </a:solidFill>
                          <a:effectLst/>
                          <a:latin typeface="黑体" pitchFamily="49" charset="-122"/>
                          <a:ea typeface="黑体" pitchFamily="49" charset="-122"/>
                          <a:cs typeface="Times New Roman"/>
                        </a:rPr>
                        <a:t>均</a:t>
                      </a: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取</a:t>
                      </a:r>
                      <a:r>
                        <a:rPr lang="en-US" sz="2400" b="1" dirty="0">
                          <a:solidFill>
                            <a:srgbClr val="000000"/>
                          </a:solidFill>
                          <a:effectLst/>
                          <a:latin typeface="宋体" pitchFamily="2" charset="-122"/>
                          <a:ea typeface="宋体" pitchFamily="2" charset="-122"/>
                          <a:cs typeface="Times New Roman"/>
                        </a:rPr>
                        <a:t>1 g</a:t>
                      </a:r>
                      <a:r>
                        <a:rPr lang="en-US" sz="2400" b="1" dirty="0">
                          <a:solidFill>
                            <a:srgbClr val="000000"/>
                          </a:solidFill>
                          <a:effectLst/>
                          <a:latin typeface="黑体" pitchFamily="49" charset="-122"/>
                          <a:ea typeface="黑体" pitchFamily="49" charset="-122"/>
                          <a:cs typeface="Times New Roman"/>
                        </a:rPr>
                        <a:t>)</a:t>
                      </a:r>
                      <a:endParaRPr lang="zh-CN" sz="2400" b="1"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氢气</a:t>
                      </a:r>
                      <a:r>
                        <a:rPr lang="zh-CN" sz="2400" b="1" dirty="0">
                          <a:solidFill>
                            <a:srgbClr val="000000"/>
                          </a:solidFill>
                          <a:effectLst/>
                          <a:latin typeface="黑体" pitchFamily="49" charset="-122"/>
                          <a:ea typeface="黑体" pitchFamily="49" charset="-122"/>
                          <a:cs typeface="Times New Roman"/>
                        </a:rPr>
                        <a:t>的体积</a:t>
                      </a:r>
                      <a:r>
                        <a:rPr lang="en-US" sz="2400" b="1" dirty="0">
                          <a:solidFill>
                            <a:srgbClr val="000000"/>
                          </a:solidFill>
                          <a:effectLst/>
                          <a:latin typeface="黑体" pitchFamily="49" charset="-122"/>
                          <a:ea typeface="黑体" pitchFamily="49" charset="-122"/>
                          <a:cs typeface="Times New Roman"/>
                        </a:rPr>
                        <a:t>(mL</a:t>
                      </a:r>
                      <a:r>
                        <a:rPr lang="en-US" sz="2400" b="1" dirty="0" smtClean="0">
                          <a:solidFill>
                            <a:srgbClr val="000000"/>
                          </a:solidFill>
                          <a:effectLst/>
                          <a:latin typeface="黑体" pitchFamily="49" charset="-122"/>
                          <a:ea typeface="黑体" pitchFamily="49" charset="-122"/>
                          <a:cs typeface="Times New Roman"/>
                        </a:rPr>
                        <a:t>)</a:t>
                      </a:r>
                    </a:p>
                    <a:p>
                      <a:pPr>
                        <a:lnSpc>
                          <a:spcPts val="1350"/>
                        </a:lnSpc>
                        <a:spcAft>
                          <a:spcPts val="0"/>
                        </a:spcAft>
                      </a:pPr>
                      <a:endParaRPr lang="en-US"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en-US" sz="2400" b="1" dirty="0" smtClean="0">
                          <a:solidFill>
                            <a:srgbClr val="000000"/>
                          </a:solidFill>
                          <a:effectLst/>
                          <a:latin typeface="黑体" pitchFamily="49" charset="-122"/>
                          <a:ea typeface="黑体" pitchFamily="49" charset="-122"/>
                          <a:cs typeface="Times New Roman"/>
                        </a:rPr>
                        <a:t>(</a:t>
                      </a:r>
                      <a:r>
                        <a:rPr lang="en-US" sz="2400" b="1" dirty="0">
                          <a:solidFill>
                            <a:srgbClr val="000000"/>
                          </a:solidFill>
                          <a:effectLst/>
                          <a:latin typeface="宋体" pitchFamily="2" charset="-122"/>
                          <a:ea typeface="宋体" pitchFamily="2" charset="-122"/>
                          <a:cs typeface="Times New Roman"/>
                        </a:rPr>
                        <a:t>3</a:t>
                      </a:r>
                      <a:r>
                        <a:rPr lang="zh-CN" sz="2400" b="1" dirty="0">
                          <a:solidFill>
                            <a:srgbClr val="000000"/>
                          </a:solidFill>
                          <a:effectLst/>
                          <a:latin typeface="黑体" pitchFamily="49" charset="-122"/>
                          <a:ea typeface="黑体" pitchFamily="49" charset="-122"/>
                          <a:cs typeface="Times New Roman"/>
                        </a:rPr>
                        <a:t>分钟</a:t>
                      </a:r>
                      <a:r>
                        <a:rPr lang="en-US" sz="2400" b="1" dirty="0">
                          <a:solidFill>
                            <a:srgbClr val="000000"/>
                          </a:solidFill>
                          <a:effectLst/>
                          <a:latin typeface="黑体" pitchFamily="49" charset="-122"/>
                          <a:ea typeface="黑体" pitchFamily="49" charset="-122"/>
                          <a:cs typeface="Times New Roman"/>
                        </a:rPr>
                        <a:t>)</a:t>
                      </a:r>
                      <a:endParaRPr lang="zh-CN" sz="2400" b="1" dirty="0">
                        <a:solidFill>
                          <a:srgbClr val="000000"/>
                        </a:solidFill>
                        <a:effectLst/>
                        <a:latin typeface="黑体" pitchFamily="49" charset="-122"/>
                        <a:ea typeface="黑体" pitchFamily="49"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①</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r>
                        <a:rPr lang="en-US" altLang="zh-CN" sz="2400" b="1" dirty="0" smtClean="0">
                          <a:solidFill>
                            <a:srgbClr val="000000"/>
                          </a:solidFill>
                          <a:effectLst/>
                          <a:latin typeface="宋体" pitchFamily="2" charset="-122"/>
                          <a:ea typeface="宋体" pitchFamily="2" charset="-122"/>
                          <a:cs typeface="Times New Roman"/>
                        </a:rPr>
                        <a:t>%</a:t>
                      </a:r>
                      <a:r>
                        <a:rPr lang="en-US" sz="2400" b="1" dirty="0" smtClean="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锌</a:t>
                      </a:r>
                      <a:r>
                        <a:rPr lang="zh-CN" sz="2400" b="1" dirty="0">
                          <a:solidFill>
                            <a:srgbClr val="000000"/>
                          </a:solidFill>
                          <a:effectLst/>
                          <a:latin typeface="宋体" pitchFamily="2" charset="-122"/>
                          <a:ea typeface="宋体" pitchFamily="2" charset="-122"/>
                          <a:cs typeface="Times New Roman"/>
                        </a:rPr>
                        <a:t>粒</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31.7</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②</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r>
                        <a:rPr lang="en-US" altLang="zh-CN"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锌</a:t>
                      </a:r>
                      <a:r>
                        <a:rPr lang="zh-CN" sz="2400" b="1" dirty="0">
                          <a:solidFill>
                            <a:srgbClr val="000000"/>
                          </a:solidFill>
                          <a:effectLst/>
                          <a:latin typeface="宋体" pitchFamily="2" charset="-122"/>
                          <a:ea typeface="宋体" pitchFamily="2" charset="-122"/>
                          <a:cs typeface="Times New Roman"/>
                        </a:rPr>
                        <a:t>片</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50.9</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③</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30</a:t>
                      </a:r>
                      <a:r>
                        <a:rPr lang="en-US" altLang="zh-CN"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锌</a:t>
                      </a:r>
                      <a:r>
                        <a:rPr lang="zh-CN" sz="2400" b="1" dirty="0">
                          <a:solidFill>
                            <a:srgbClr val="000000"/>
                          </a:solidFill>
                          <a:effectLst/>
                          <a:latin typeface="宋体" pitchFamily="2" charset="-122"/>
                          <a:ea typeface="宋体" pitchFamily="2" charset="-122"/>
                          <a:cs typeface="Times New Roman"/>
                        </a:rPr>
                        <a:t>粒</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61.7</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④</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30</a:t>
                      </a:r>
                      <a:r>
                        <a:rPr lang="en-US" altLang="zh-CN"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锌</a:t>
                      </a:r>
                      <a:r>
                        <a:rPr lang="zh-CN" sz="2400" b="1" dirty="0">
                          <a:solidFill>
                            <a:srgbClr val="000000"/>
                          </a:solidFill>
                          <a:effectLst/>
                          <a:latin typeface="宋体" pitchFamily="2" charset="-122"/>
                          <a:ea typeface="宋体" pitchFamily="2" charset="-122"/>
                          <a:cs typeface="Times New Roman"/>
                        </a:rPr>
                        <a:t>片</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79.9</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 name="HX+6LX06.eps" descr="id:2147510238;FounderCES"/>
          <p:cNvPicPr/>
          <p:nvPr/>
        </p:nvPicPr>
        <p:blipFill>
          <a:blip r:embed="rId2"/>
          <a:stretch>
            <a:fillRect/>
          </a:stretch>
        </p:blipFill>
        <p:spPr>
          <a:xfrm>
            <a:off x="9558213" y="4852903"/>
            <a:ext cx="1741758" cy="1538722"/>
          </a:xfrm>
          <a:prstGeom prst="rect">
            <a:avLst/>
          </a:prstGeom>
        </p:spPr>
      </p:pic>
      <p:sp>
        <p:nvSpPr>
          <p:cNvPr id="16" name="矩形 15"/>
          <p:cNvSpPr/>
          <p:nvPr/>
        </p:nvSpPr>
        <p:spPr>
          <a:xfrm>
            <a:off x="3551246" y="5929960"/>
            <a:ext cx="1842876"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①③</a:t>
            </a:r>
            <a:r>
              <a:rPr lang="zh-CN" altLang="zh-CN" sz="2400" b="1" dirty="0">
                <a:solidFill>
                  <a:srgbClr val="FF0000"/>
                </a:solidFill>
                <a:latin typeface="宋体" pitchFamily="2" charset="-122"/>
                <a:ea typeface="宋体" pitchFamily="2" charset="-122"/>
              </a:rPr>
              <a:t>或</a:t>
            </a:r>
            <a:r>
              <a:rPr lang="en-US" altLang="zh-CN" sz="2400" b="1" dirty="0" smtClean="0">
                <a:solidFill>
                  <a:srgbClr val="FF0000"/>
                </a:solidFill>
                <a:latin typeface="宋体" pitchFamily="2" charset="-122"/>
                <a:ea typeface="宋体" pitchFamily="2" charset="-122"/>
              </a:rPr>
              <a:t>②④</a:t>
            </a:r>
            <a:endParaRPr lang="en-US" altLang="zh-CN" sz="2400" b="1" dirty="0">
              <a:latin typeface="宋体" panose="02010600030101010101" pitchFamily="2" charset="-122"/>
              <a:ea typeface="宋体" panose="02010600030101010101" pitchFamily="2" charset="-122"/>
            </a:endParaRPr>
          </a:p>
        </p:txBody>
      </p:sp>
      <p:sp>
        <p:nvSpPr>
          <p:cNvPr id="18" name="TextBox 17"/>
          <p:cNvSpPr txBox="1"/>
          <p:nvPr/>
        </p:nvSpPr>
        <p:spPr>
          <a:xfrm>
            <a:off x="539456" y="4766742"/>
            <a:ext cx="8630492" cy="1754326"/>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小兵用如图装置收集并测量氢气的体积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氢气应从</a:t>
            </a:r>
            <a:r>
              <a:rPr lang="zh-CN" altLang="zh-CN" sz="2400" b="1" u="sng" dirty="0">
                <a:latin typeface="宋体" pitchFamily="2" charset="-122"/>
                <a:ea typeface="宋体" pitchFamily="2" charset="-122"/>
              </a:rPr>
              <a:t>　</a:t>
            </a:r>
            <a:r>
              <a:rPr lang="zh-CN"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填</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e</a:t>
            </a:r>
            <a:r>
              <a:rPr lang="zh-CN" altLang="zh-CN" sz="2400" b="1" dirty="0" smtClean="0">
                <a:latin typeface="宋体" pitchFamily="2" charset="-122"/>
                <a:ea typeface="宋体" pitchFamily="2" charset="-122"/>
              </a:rPr>
              <a:t>或</a:t>
            </a:r>
            <a:r>
              <a:rPr lang="en-US" altLang="zh-CN" sz="2400" b="1" dirty="0">
                <a:latin typeface="宋体" pitchFamily="2" charset="-122"/>
                <a:ea typeface="宋体" pitchFamily="2" charset="-122"/>
              </a:rPr>
              <a:t>f</a:t>
            </a:r>
            <a:r>
              <a:rPr lang="zh-CN" altLang="zh-CN" sz="2400" b="1" dirty="0">
                <a:latin typeface="宋体" pitchFamily="2" charset="-122"/>
                <a:ea typeface="宋体" pitchFamily="2" charset="-122"/>
              </a:rPr>
              <a:t>或</a:t>
            </a:r>
            <a:r>
              <a:rPr lang="en-US" altLang="zh-CN" sz="2400" b="1" dirty="0">
                <a:latin typeface="宋体" pitchFamily="2" charset="-122"/>
                <a:ea typeface="宋体" pitchFamily="2" charset="-122"/>
              </a:rPr>
              <a:t>g)</a:t>
            </a:r>
            <a:r>
              <a:rPr lang="zh-CN" altLang="zh-CN" sz="2400" b="1" dirty="0">
                <a:latin typeface="宋体" pitchFamily="2" charset="-122"/>
                <a:ea typeface="宋体" pitchFamily="2" charset="-122"/>
              </a:rPr>
              <a:t>管通入。要比较不同浓度的硫酸对反应快慢的影响</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应选</a:t>
            </a:r>
            <a:r>
              <a:rPr lang="zh-CN" altLang="zh-CN" sz="2400" b="1" dirty="0">
                <a:latin typeface="宋体" pitchFamily="2" charset="-122"/>
                <a:ea typeface="宋体" pitchFamily="2" charset="-122"/>
              </a:rPr>
              <a:t>择的实验编号是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79001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88505" y="1196312"/>
            <a:ext cx="11047025"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smtClean="0">
                <a:solidFill>
                  <a:schemeClr val="accent2"/>
                </a:solidFill>
                <a:latin typeface="黑体" panose="02010609060101010101" pitchFamily="49" charset="-122"/>
                <a:ea typeface="黑体" panose="02010609060101010101" pitchFamily="49" charset="-122"/>
              </a:rPr>
              <a:t>方法</a:t>
            </a:r>
            <a:r>
              <a:rPr lang="zh-CN" altLang="en-US" sz="2400" b="1" dirty="0" smtClean="0">
                <a:solidFill>
                  <a:schemeClr val="accent2"/>
                </a:solidFill>
                <a:latin typeface="黑体" panose="02010609060101010101" pitchFamily="49" charset="-122"/>
                <a:ea typeface="黑体" panose="02010609060101010101" pitchFamily="49" charset="-122"/>
              </a:rPr>
              <a:t>指导</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认真审题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一般而言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实验探究题也是有“中心思想”的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“中心思想”一般藏在提出的问题中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作出的猜想与假设或者实验目的等环节中。因为每道探究试题都要解决一个问题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审题过程中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对探究试题进行整体把握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最终的结论与“中心思想”有一致性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至少也应有一定的关系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防止答题的过程中答非所问。</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注意猜想或假设的合理性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虽然猜想和假设有很多可能</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但是所给的猜想与假设不能脱离题目所给出的条件。写出试题中相关的化学方程式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化学方程式书写出来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便于弄清实验原理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为合理地作出猜想或假设提供依据。</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设计实验方案需紧扣假设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正确选择仪器和药品</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40371170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614" y="1695471"/>
            <a:ext cx="10535410" cy="4191917"/>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【评价与反思】下表是小兵第</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组实验的详细数据</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70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请描述锌与硫酸反应的快慢的变化并解释原因</a:t>
            </a:r>
            <a:r>
              <a:rPr lang="en-US" altLang="zh-CN" sz="2400" b="1" dirty="0" smtClean="0">
                <a:latin typeface="宋体" pitchFamily="2" charset="-122"/>
                <a:ea typeface="宋体" pitchFamily="2" charset="-122"/>
              </a:rPr>
              <a:t>:</a:t>
            </a:r>
            <a:r>
              <a:rPr lang="en-US" altLang="zh-CN" sz="2400" b="1" dirty="0" smtClean="0">
                <a:latin typeface="+mn-ea"/>
              </a:rPr>
              <a:t>_________________________</a:t>
            </a:r>
            <a:endParaRPr lang="en-US" altLang="zh-CN" sz="2400" b="1" dirty="0" smtClean="0">
              <a:latin typeface="宋体" pitchFamily="2" charset="-122"/>
              <a:ea typeface="宋体" pitchFamily="2" charset="-122"/>
            </a:endParaRPr>
          </a:p>
          <a:p>
            <a:pPr>
              <a:lnSpc>
                <a:spcPct val="170000"/>
              </a:lnSpc>
            </a:pPr>
            <a:r>
              <a:rPr lang="en-US" altLang="zh-CN" sz="2400" b="1" u="sng" dirty="0" smtClean="0">
                <a:latin typeface="宋体" pitchFamily="2" charset="-122"/>
                <a:ea typeface="宋体" pitchFamily="2" charset="-122"/>
              </a:rPr>
              <a:t>________________________________________________________________ _ </a:t>
            </a:r>
          </a:p>
          <a:p>
            <a:pPr>
              <a:lnSpc>
                <a:spcPct val="17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7" name="矩形 6"/>
          <p:cNvSpPr/>
          <p:nvPr/>
        </p:nvSpPr>
        <p:spPr>
          <a:xfrm>
            <a:off x="704581" y="5207240"/>
            <a:ext cx="266779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硫酸浓度越来越</a:t>
            </a:r>
            <a:r>
              <a:rPr lang="zh-CN" altLang="zh-CN" sz="2400" b="1" dirty="0" smtClean="0">
                <a:solidFill>
                  <a:srgbClr val="FF0000"/>
                </a:solidFill>
                <a:latin typeface="宋体" pitchFamily="2" charset="-122"/>
                <a:ea typeface="宋体" pitchFamily="2" charset="-122"/>
              </a:rPr>
              <a:t>小</a:t>
            </a:r>
            <a:endParaRPr lang="zh-CN" altLang="zh-CN" sz="2400" b="1" dirty="0">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715825846"/>
              </p:ext>
            </p:extLst>
          </p:nvPr>
        </p:nvGraphicFramePr>
        <p:xfrm>
          <a:off x="796956" y="2432807"/>
          <a:ext cx="9711313" cy="1459685"/>
        </p:xfrm>
        <a:graphic>
          <a:graphicData uri="http://schemas.openxmlformats.org/drawingml/2006/table">
            <a:tbl>
              <a:tblPr firstRow="1" firstCol="1" bandRow="1"/>
              <a:tblGrid>
                <a:gridCol w="1610685"/>
                <a:gridCol w="1350628"/>
                <a:gridCol w="1350000"/>
                <a:gridCol w="1350000"/>
                <a:gridCol w="1350000"/>
                <a:gridCol w="1350000"/>
                <a:gridCol w="1350000"/>
              </a:tblGrid>
              <a:tr h="939567">
                <a:tc>
                  <a:txBody>
                    <a:bodyPr/>
                    <a:lstStyle/>
                    <a:p>
                      <a:pP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时段</a:t>
                      </a:r>
                      <a:r>
                        <a:rPr lang="en-US" sz="2400" b="1" dirty="0">
                          <a:solidFill>
                            <a:srgbClr val="000000"/>
                          </a:solidFill>
                          <a:effectLst/>
                          <a:latin typeface="黑体" pitchFamily="49" charset="-122"/>
                          <a:ea typeface="黑体" pitchFamily="49" charset="-122"/>
                          <a:cs typeface="Times New Roman"/>
                        </a:rPr>
                        <a:t>(</a:t>
                      </a:r>
                      <a:r>
                        <a:rPr lang="zh-CN" sz="2400" b="1" dirty="0">
                          <a:solidFill>
                            <a:srgbClr val="000000"/>
                          </a:solidFill>
                          <a:effectLst/>
                          <a:latin typeface="黑体" pitchFamily="49" charset="-122"/>
                          <a:ea typeface="黑体" pitchFamily="49" charset="-122"/>
                          <a:cs typeface="Times New Roman"/>
                        </a:rPr>
                        <a:t>均</a:t>
                      </a:r>
                      <a:r>
                        <a:rPr lang="zh-CN" sz="2400" b="1" dirty="0" smtClean="0">
                          <a:solidFill>
                            <a:srgbClr val="000000"/>
                          </a:solidFill>
                          <a:effectLst/>
                          <a:latin typeface="黑体" pitchFamily="49" charset="-122"/>
                          <a:ea typeface="黑体" pitchFamily="49" charset="-122"/>
                          <a:cs typeface="Times New Roman"/>
                        </a:rPr>
                        <a:t>为</a:t>
                      </a:r>
                      <a:endParaRPr lang="en-US" altLang="zh-CN"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endParaRPr lang="en-US" sz="2400" b="1" dirty="0" smtClean="0">
                        <a:solidFill>
                          <a:srgbClr val="000000"/>
                        </a:solidFill>
                        <a:effectLst/>
                        <a:latin typeface="黑体" pitchFamily="49" charset="-122"/>
                        <a:ea typeface="黑体" pitchFamily="49" charset="-122"/>
                        <a:cs typeface="Times New Roman"/>
                      </a:endParaRPr>
                    </a:p>
                    <a:p>
                      <a:pP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黑体" pitchFamily="49" charset="-122"/>
                          <a:ea typeface="黑体" pitchFamily="49" charset="-122"/>
                          <a:cs typeface="Times New Roman"/>
                        </a:rPr>
                        <a:t>分钟</a:t>
                      </a:r>
                      <a:r>
                        <a:rPr lang="en-US" sz="2400" b="1" dirty="0">
                          <a:solidFill>
                            <a:srgbClr val="000000"/>
                          </a:solidFill>
                          <a:effectLst/>
                          <a:latin typeface="黑体" pitchFamily="49" charset="-122"/>
                          <a:ea typeface="黑体" pitchFamily="49" charset="-122"/>
                          <a:cs typeface="Times New Roman"/>
                        </a:rPr>
                        <a:t>)</a:t>
                      </a:r>
                      <a:endParaRPr lang="zh-CN" sz="2400" b="1" dirty="0">
                        <a:solidFill>
                          <a:srgbClr val="000000"/>
                        </a:solidFill>
                        <a:effectLst/>
                        <a:latin typeface="黑体" pitchFamily="49" charset="-122"/>
                        <a:ea typeface="黑体" pitchFamily="49" charset="-122"/>
                        <a:cs typeface="Times New Roman"/>
                      </a:endParaRPr>
                    </a:p>
                  </a:txBody>
                  <a:tcPr marL="38100" marR="38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1</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2</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3</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4</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5</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第</a:t>
                      </a:r>
                      <a:r>
                        <a:rPr lang="en-US" sz="2400" b="1" dirty="0" smtClean="0">
                          <a:solidFill>
                            <a:srgbClr val="000000"/>
                          </a:solidFill>
                          <a:effectLst/>
                          <a:latin typeface="宋体" pitchFamily="2" charset="-122"/>
                          <a:ea typeface="宋体" pitchFamily="2" charset="-122"/>
                          <a:cs typeface="Times New Roman"/>
                        </a:rPr>
                        <a:t>6</a:t>
                      </a:r>
                      <a:r>
                        <a:rPr lang="zh-CN" sz="2400" b="1" dirty="0" smtClean="0">
                          <a:solidFill>
                            <a:srgbClr val="000000"/>
                          </a:solidFill>
                          <a:effectLst/>
                          <a:latin typeface="宋体" pitchFamily="2" charset="-122"/>
                          <a:ea typeface="宋体" pitchFamily="2" charset="-122"/>
                          <a:cs typeface="Times New Roman"/>
                        </a:rPr>
                        <a:t>分钟</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0118">
                <a:tc>
                  <a:txBody>
                    <a:bodyPr/>
                    <a:lstStyle/>
                    <a:p>
                      <a:pPr algn="ctr">
                        <a:lnSpc>
                          <a:spcPts val="1350"/>
                        </a:lnSpc>
                        <a:spcAft>
                          <a:spcPts val="0"/>
                        </a:spcAft>
                      </a:pPr>
                      <a:endParaRPr lang="en-US"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黑体" pitchFamily="49" charset="-122"/>
                          <a:ea typeface="黑体" pitchFamily="49" charset="-122"/>
                          <a:cs typeface="Times New Roman"/>
                        </a:rPr>
                        <a:t>的体积</a:t>
                      </a:r>
                    </a:p>
                  </a:txBody>
                  <a:tcPr marL="38100" marR="381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3.1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16.7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11.9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9.6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7.6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6.0 </a:t>
                      </a:r>
                      <a:r>
                        <a:rPr lang="en-US" sz="2400" b="1" dirty="0">
                          <a:solidFill>
                            <a:srgbClr val="000000"/>
                          </a:solidFill>
                          <a:effectLst/>
                          <a:latin typeface="宋体" pitchFamily="2" charset="-122"/>
                          <a:ea typeface="宋体" pitchFamily="2" charset="-122"/>
                          <a:cs typeface="Times New Roman"/>
                        </a:rPr>
                        <a:t>mL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580003" y="4572263"/>
            <a:ext cx="1026682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速率最快</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接着逐渐减慢</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开始时硫酸与锌表面氧化锌反应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随着反应的进行</a:t>
            </a:r>
            <a:r>
              <a:rPr lang="en-US" altLang="zh-CN" sz="2400" b="1" dirty="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p:sp>
        <p:nvSpPr>
          <p:cNvPr id="6" name="矩形 5"/>
          <p:cNvSpPr/>
          <p:nvPr/>
        </p:nvSpPr>
        <p:spPr>
          <a:xfrm>
            <a:off x="7418569" y="3994550"/>
            <a:ext cx="342825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开始慢</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第</a:t>
            </a:r>
            <a:r>
              <a:rPr lang="en-US" altLang="zh-CN" sz="2400" b="1"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分钟时</a:t>
            </a:r>
            <a:r>
              <a:rPr lang="zh-CN" altLang="zh-CN" sz="2400" b="1" dirty="0" smtClean="0">
                <a:solidFill>
                  <a:srgbClr val="FF0000"/>
                </a:solidFill>
                <a:latin typeface="宋体" pitchFamily="2" charset="-122"/>
                <a:ea typeface="宋体" pitchFamily="2" charset="-122"/>
              </a:rPr>
              <a:t>反应</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13877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2557" y="1504129"/>
            <a:ext cx="7490206"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如图为</a:t>
            </a:r>
            <a:r>
              <a:rPr lang="en-US" altLang="zh-CN" sz="2400" b="1" dirty="0" err="1">
                <a:latin typeface="宋体" pitchFamily="2" charset="-122"/>
                <a:ea typeface="宋体" pitchFamily="2" charset="-122"/>
              </a:rPr>
              <a:t>Mn</a:t>
            </a:r>
            <a:r>
              <a:rPr lang="zh-CN" altLang="zh-CN" sz="2400" b="1" dirty="0">
                <a:latin typeface="宋体" pitchFamily="2" charset="-122"/>
                <a:ea typeface="宋体" pitchFamily="2" charset="-122"/>
              </a:rPr>
              <a:t>和</a:t>
            </a:r>
            <a:r>
              <a:rPr lang="en-US" altLang="zh-CN" sz="2400" b="1" dirty="0">
                <a:latin typeface="宋体" pitchFamily="2" charset="-122"/>
                <a:ea typeface="宋体" pitchFamily="2" charset="-122"/>
              </a:rPr>
              <a:t>CuSO</a:t>
            </a:r>
            <a:r>
              <a:rPr lang="en-US" altLang="zh-CN" sz="2400" b="1" baseline="-25000" dirty="0">
                <a:latin typeface="宋体" pitchFamily="2" charset="-122"/>
                <a:ea typeface="宋体" pitchFamily="2" charset="-122"/>
              </a:rPr>
              <a:t>4</a:t>
            </a:r>
            <a:r>
              <a:rPr lang="zh-CN" altLang="zh-CN" sz="2400" b="1" dirty="0">
                <a:latin typeface="宋体" pitchFamily="2" charset="-122"/>
                <a:ea typeface="宋体" pitchFamily="2" charset="-122"/>
              </a:rPr>
              <a:t>溶液反应的示意图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回答下列问题</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实际与</a:t>
            </a:r>
            <a:r>
              <a:rPr lang="en-US" altLang="zh-CN" sz="2400" b="1" dirty="0" err="1">
                <a:latin typeface="宋体" pitchFamily="2" charset="-122"/>
                <a:ea typeface="宋体" pitchFamily="2" charset="-122"/>
              </a:rPr>
              <a:t>Mn</a:t>
            </a:r>
            <a:r>
              <a:rPr lang="zh-CN" altLang="zh-CN" sz="2400" b="1" dirty="0">
                <a:latin typeface="宋体" pitchFamily="2" charset="-122"/>
                <a:ea typeface="宋体" pitchFamily="2" charset="-122"/>
              </a:rPr>
              <a:t>反应的粒子是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反应中失去电子的粒子是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由反应可知金属的活泼性</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Mn</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Cu</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填“</a:t>
            </a:r>
            <a:r>
              <a:rPr lang="en-US" altLang="zh-CN" sz="2400" b="1" dirty="0">
                <a:latin typeface="宋体" pitchFamily="2" charset="-122"/>
                <a:ea typeface="宋体" pitchFamily="2" charset="-122"/>
              </a:rPr>
              <a:t>&gt;</a:t>
            </a:r>
            <a:r>
              <a:rPr lang="zh-CN" altLang="zh-CN" sz="2400" b="1" dirty="0">
                <a:latin typeface="宋体" pitchFamily="2" charset="-122"/>
                <a:ea typeface="宋体" pitchFamily="2" charset="-122"/>
              </a:rPr>
              <a:t>”或“</a:t>
            </a:r>
            <a:r>
              <a:rPr lang="en-US" altLang="zh-CN" sz="2400" b="1" dirty="0">
                <a:latin typeface="宋体" pitchFamily="2" charset="-122"/>
                <a:ea typeface="宋体" pitchFamily="2" charset="-122"/>
              </a:rPr>
              <a:t>&lt;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④</a:t>
            </a:r>
            <a:r>
              <a:rPr lang="zh-CN" altLang="zh-CN" sz="2400" b="1" dirty="0">
                <a:latin typeface="宋体" pitchFamily="2" charset="-122"/>
                <a:ea typeface="宋体" pitchFamily="2" charset="-122"/>
              </a:rPr>
              <a:t>该反应中化合价没有改变的元素或根是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填对应选项的字母</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锰元素　　　</a:t>
            </a: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铜元素　　　</a:t>
            </a:r>
            <a:r>
              <a:rPr lang="en-US" altLang="zh-CN" sz="2400" b="1" dirty="0">
                <a:latin typeface="宋体" pitchFamily="2" charset="-122"/>
                <a:ea typeface="宋体" pitchFamily="2" charset="-122"/>
              </a:rPr>
              <a:t>C.</a:t>
            </a:r>
            <a:r>
              <a:rPr lang="zh-CN" altLang="zh-CN" sz="2400" b="1" dirty="0" smtClean="0">
                <a:latin typeface="宋体" pitchFamily="2" charset="-122"/>
                <a:ea typeface="宋体" pitchFamily="2" charset="-122"/>
              </a:rPr>
              <a:t>硫酸根</a:t>
            </a:r>
            <a:endParaRPr lang="en-US" altLang="zh-CN" sz="2400" b="1" dirty="0" smtClean="0">
              <a:latin typeface="宋体" pitchFamily="2" charset="-122"/>
              <a:ea typeface="宋体" pitchFamily="2" charset="-122"/>
            </a:endParaRPr>
          </a:p>
        </p:txBody>
      </p:sp>
      <p:sp>
        <p:nvSpPr>
          <p:cNvPr id="7" name="矩形 6"/>
          <p:cNvSpPr/>
          <p:nvPr/>
        </p:nvSpPr>
        <p:spPr>
          <a:xfrm>
            <a:off x="4190550" y="2101305"/>
            <a:ext cx="755103"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Cu</a:t>
            </a:r>
            <a:r>
              <a:rPr lang="en-US" altLang="zh-CN" sz="2400" b="1" baseline="30000" dirty="0">
                <a:solidFill>
                  <a:srgbClr val="FF0000"/>
                </a:solidFill>
                <a:latin typeface="宋体" pitchFamily="2" charset="-122"/>
                <a:ea typeface="宋体" pitchFamily="2" charset="-122"/>
              </a:rPr>
              <a:t>2+</a:t>
            </a:r>
            <a:endParaRPr lang="zh-CN" altLang="zh-CN" sz="2400" b="1" dirty="0">
              <a:solidFill>
                <a:srgbClr val="FF0000"/>
              </a:solidFill>
              <a:latin typeface="宋体" pitchFamily="2" charset="-122"/>
              <a:ea typeface="宋体" pitchFamily="2" charset="-122"/>
            </a:endParaRPr>
          </a:p>
        </p:txBody>
      </p:sp>
      <p:pic>
        <p:nvPicPr>
          <p:cNvPr id="5" name="HX+6LX07.eps" descr="id:2147510253;FounderCES"/>
          <p:cNvPicPr/>
          <p:nvPr/>
        </p:nvPicPr>
        <p:blipFill>
          <a:blip r:embed="rId2"/>
          <a:stretch>
            <a:fillRect/>
          </a:stretch>
        </p:blipFill>
        <p:spPr>
          <a:xfrm>
            <a:off x="7952763" y="2348914"/>
            <a:ext cx="3649211" cy="2495321"/>
          </a:xfrm>
          <a:prstGeom prst="rect">
            <a:avLst/>
          </a:prstGeom>
        </p:spPr>
      </p:pic>
      <p:sp>
        <p:nvSpPr>
          <p:cNvPr id="6" name="矩形 5"/>
          <p:cNvSpPr/>
          <p:nvPr/>
        </p:nvSpPr>
        <p:spPr>
          <a:xfrm>
            <a:off x="4632028" y="2676782"/>
            <a:ext cx="504215" cy="461665"/>
          </a:xfrm>
          <a:prstGeom prst="rect">
            <a:avLst/>
          </a:prstGeom>
        </p:spPr>
        <p:txBody>
          <a:bodyPr wrap="square">
            <a:spAutoFit/>
          </a:bodyPr>
          <a:lstStyle/>
          <a:p>
            <a:r>
              <a:rPr lang="en-US" altLang="zh-CN" sz="2400" b="1" dirty="0" err="1">
                <a:solidFill>
                  <a:srgbClr val="FF0000"/>
                </a:solidFill>
                <a:latin typeface="宋体" pitchFamily="2" charset="-122"/>
                <a:ea typeface="宋体" pitchFamily="2" charset="-122"/>
              </a:rPr>
              <a:t>Mn</a:t>
            </a:r>
            <a:endParaRPr lang="zh-CN" altLang="zh-CN" sz="2400" b="1" dirty="0">
              <a:solidFill>
                <a:srgbClr val="FF0000"/>
              </a:solidFill>
              <a:latin typeface="宋体" pitchFamily="2" charset="-122"/>
              <a:ea typeface="宋体" pitchFamily="2" charset="-122"/>
            </a:endParaRPr>
          </a:p>
        </p:txBody>
      </p:sp>
      <p:sp>
        <p:nvSpPr>
          <p:cNvPr id="9" name="矩形 8"/>
          <p:cNvSpPr/>
          <p:nvPr/>
        </p:nvSpPr>
        <p:spPr>
          <a:xfrm>
            <a:off x="4985193" y="3205558"/>
            <a:ext cx="425136"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&gt;</a:t>
            </a:r>
            <a:endParaRPr lang="zh-CN" altLang="zh-CN" sz="2400" b="1" dirty="0">
              <a:solidFill>
                <a:srgbClr val="FF0000"/>
              </a:solidFill>
              <a:latin typeface="宋体" pitchFamily="2" charset="-122"/>
              <a:ea typeface="宋体" pitchFamily="2" charset="-122"/>
            </a:endParaRPr>
          </a:p>
        </p:txBody>
      </p:sp>
      <p:sp>
        <p:nvSpPr>
          <p:cNvPr id="10" name="矩形 9"/>
          <p:cNvSpPr/>
          <p:nvPr/>
        </p:nvSpPr>
        <p:spPr>
          <a:xfrm>
            <a:off x="6262285" y="4290293"/>
            <a:ext cx="442697"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121497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64227" y="2666698"/>
            <a:ext cx="1139780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smtClean="0">
                <a:latin typeface="宋体" pitchFamily="2" charset="-122"/>
                <a:ea typeface="宋体" pitchFamily="2" charset="-122"/>
              </a:rPr>
              <a:t>4 (2021</a:t>
            </a:r>
            <a:r>
              <a:rPr lang="zh-CN" altLang="zh-CN" sz="2400" b="1" dirty="0">
                <a:latin typeface="宋体" pitchFamily="2" charset="-122"/>
                <a:ea typeface="宋体" pitchFamily="2" charset="-122"/>
              </a:rPr>
              <a:t>·石家庄桥西区模拟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“水精灵”的主要成分为过</a:t>
            </a:r>
            <a:r>
              <a:rPr lang="zh-CN" altLang="zh-CN" sz="2400" b="1" dirty="0" smtClean="0">
                <a:latin typeface="宋体" pitchFamily="2" charset="-122"/>
                <a:ea typeface="宋体" pitchFamily="2" charset="-122"/>
              </a:rPr>
              <a:t>碳酸钠</a:t>
            </a:r>
            <a:r>
              <a:rPr lang="en-US" altLang="zh-CN" sz="2400" b="1" dirty="0" smtClean="0">
                <a:latin typeface="宋体" pitchFamily="2" charset="-122"/>
                <a:ea typeface="宋体" pitchFamily="2" charset="-122"/>
              </a:rPr>
              <a:t>(</a:t>
            </a:r>
            <a:r>
              <a:rPr lang="en-US" altLang="zh-CN" sz="2200" b="1" dirty="0">
                <a:latin typeface="宋体" pitchFamily="2" charset="-122"/>
                <a:ea typeface="宋体" pitchFamily="2" charset="-122"/>
              </a:rPr>
              <a:t>2Na</a:t>
            </a:r>
            <a:r>
              <a:rPr lang="en-US" altLang="zh-CN" sz="2200" b="1" baseline="-25000" dirty="0">
                <a:latin typeface="宋体" pitchFamily="2" charset="-122"/>
                <a:ea typeface="宋体" pitchFamily="2" charset="-122"/>
              </a:rPr>
              <a:t>2</a:t>
            </a:r>
            <a:r>
              <a:rPr lang="en-US" altLang="zh-CN" sz="2200" b="1" dirty="0">
                <a:latin typeface="宋体" pitchFamily="2" charset="-122"/>
                <a:ea typeface="宋体" pitchFamily="2" charset="-122"/>
              </a:rPr>
              <a:t>CO</a:t>
            </a:r>
            <a:r>
              <a:rPr lang="en-US" altLang="zh-CN" sz="2200" b="1" baseline="-25000" dirty="0">
                <a:latin typeface="宋体" pitchFamily="2" charset="-122"/>
                <a:ea typeface="宋体" pitchFamily="2" charset="-122"/>
              </a:rPr>
              <a:t>3</a:t>
            </a:r>
            <a:r>
              <a:rPr lang="zh-CN" altLang="zh-CN" sz="2200" b="1" dirty="0">
                <a:latin typeface="宋体" pitchFamily="2" charset="-122"/>
                <a:ea typeface="宋体" pitchFamily="2" charset="-122"/>
              </a:rPr>
              <a:t>·</a:t>
            </a:r>
            <a:r>
              <a:rPr lang="en-US" altLang="zh-CN" sz="2200" b="1" dirty="0">
                <a:latin typeface="宋体" pitchFamily="2" charset="-122"/>
                <a:ea typeface="宋体" pitchFamily="2" charset="-122"/>
              </a:rPr>
              <a:t>3H</a:t>
            </a:r>
            <a:r>
              <a:rPr lang="en-US" altLang="zh-CN" sz="2200" b="1" baseline="-25000" dirty="0">
                <a:latin typeface="宋体" pitchFamily="2" charset="-122"/>
                <a:ea typeface="宋体" pitchFamily="2" charset="-122"/>
              </a:rPr>
              <a:t>2</a:t>
            </a:r>
            <a:r>
              <a:rPr lang="en-US" altLang="zh-CN" sz="2200" b="1" dirty="0">
                <a:latin typeface="宋体" pitchFamily="2" charset="-122"/>
                <a:ea typeface="宋体" pitchFamily="2" charset="-122"/>
              </a:rPr>
              <a:t>O</a:t>
            </a:r>
            <a:r>
              <a:rPr lang="en-US" altLang="zh-CN" sz="22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、碳酸钠等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用热水溶解能迅速产生活性气体</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除去衣物</a:t>
            </a:r>
            <a:r>
              <a:rPr lang="zh-CN" altLang="zh-CN" sz="2400" b="1" dirty="0">
                <a:latin typeface="宋体" pitchFamily="2" charset="-122"/>
                <a:ea typeface="宋体" pitchFamily="2" charset="-122"/>
              </a:rPr>
              <a:t>、地毯、厨房用具等物品上</a:t>
            </a:r>
            <a:r>
              <a:rPr lang="zh-CN" altLang="zh-CN" sz="2400" b="1" dirty="0" smtClean="0">
                <a:latin typeface="宋体" pitchFamily="2" charset="-122"/>
                <a:ea typeface="宋体" pitchFamily="2" charset="-122"/>
              </a:rPr>
              <a:t>的顽固</a:t>
            </a:r>
            <a:r>
              <a:rPr lang="zh-CN" altLang="zh-CN" sz="2400" b="1" dirty="0">
                <a:latin typeface="宋体" pitchFamily="2" charset="-122"/>
                <a:ea typeface="宋体" pitchFamily="2" charset="-122"/>
              </a:rPr>
              <a:t>污渍。某兴趣小组对过</a:t>
            </a:r>
            <a:r>
              <a:rPr lang="zh-CN" altLang="zh-CN" sz="2400" b="1" dirty="0" smtClean="0">
                <a:latin typeface="宋体" pitchFamily="2" charset="-122"/>
                <a:ea typeface="宋体" pitchFamily="2" charset="-122"/>
              </a:rPr>
              <a:t>碳酸钠产生</a:t>
            </a:r>
            <a:r>
              <a:rPr lang="zh-CN" altLang="zh-CN" sz="2400" b="1" dirty="0">
                <a:latin typeface="宋体" pitchFamily="2" charset="-122"/>
                <a:ea typeface="宋体" pitchFamily="2" charset="-122"/>
              </a:rPr>
              <a:t>了兴趣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在老师指导下进行如下探究。</a:t>
            </a:r>
          </a:p>
          <a:p>
            <a:pPr>
              <a:lnSpc>
                <a:spcPct val="150000"/>
              </a:lnSpc>
            </a:pPr>
            <a:r>
              <a:rPr lang="zh-CN" altLang="zh-CN" sz="2400" b="1" dirty="0">
                <a:latin typeface="宋体" pitchFamily="2" charset="-122"/>
                <a:ea typeface="宋体" pitchFamily="2" charset="-122"/>
              </a:rPr>
              <a:t>【查阅资料】</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过碳酸钠兼具</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与</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的双重性质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不稳定</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受热</a:t>
            </a:r>
            <a:r>
              <a:rPr lang="zh-CN" altLang="zh-CN" sz="2400" b="1" dirty="0" smtClean="0">
                <a:latin typeface="宋体" pitchFamily="2" charset="-122"/>
                <a:ea typeface="宋体" pitchFamily="2" charset="-122"/>
              </a:rPr>
              <a:t>遇水</a:t>
            </a:r>
            <a:r>
              <a:rPr lang="zh-CN" altLang="zh-CN" sz="2400" b="1" dirty="0">
                <a:latin typeface="宋体" pitchFamily="2" charset="-122"/>
                <a:ea typeface="宋体" pitchFamily="2" charset="-122"/>
              </a:rPr>
              <a:t>易分解</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碳酸钠在</a:t>
            </a:r>
            <a:r>
              <a:rPr lang="en-US" altLang="zh-CN" sz="2400" b="1" dirty="0">
                <a:latin typeface="宋体" pitchFamily="2" charset="-122"/>
                <a:ea typeface="宋体" pitchFamily="2" charset="-122"/>
              </a:rPr>
              <a:t>1744 ℃</a:t>
            </a:r>
            <a:r>
              <a:rPr lang="zh-CN" altLang="zh-CN" sz="2400" b="1" dirty="0">
                <a:latin typeface="宋体" pitchFamily="2" charset="-122"/>
                <a:ea typeface="宋体" pitchFamily="2" charset="-122"/>
              </a:rPr>
              <a:t>时才能分解产生</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探究</a:t>
            </a: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“水精灵”遇热水产生气体的成分。 </a:t>
            </a:r>
            <a:endParaRPr lang="en-US"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7132478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511" y="1793372"/>
            <a:ext cx="9704900" cy="3416320"/>
          </a:xfrm>
          <a:prstGeom prst="rect">
            <a:avLst/>
          </a:prstGeom>
          <a:noFill/>
        </p:spPr>
        <p:txBody>
          <a:bodyPr wrap="square" rtlCol="0">
            <a:spAutoFit/>
          </a:bodyPr>
          <a:lstStyle/>
          <a:p>
            <a:pPr>
              <a:lnSpc>
                <a:spcPct val="150000"/>
              </a:lnSpc>
            </a:pP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作出猜想】小组同学经讨论一致认为水精灵遇热水产生的气体是</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2</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不可能为</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理由</a:t>
            </a:r>
            <a:r>
              <a:rPr lang="zh-CN" altLang="zh-CN" sz="2400" b="1" dirty="0" smtClean="0">
                <a:latin typeface="宋体" pitchFamily="2" charset="-122"/>
                <a:ea typeface="宋体" pitchFamily="2" charset="-122"/>
              </a:rPr>
              <a:t>是</a:t>
            </a:r>
            <a:r>
              <a:rPr lang="en-US" altLang="zh-CN" sz="2400" b="1" dirty="0" smtClean="0">
                <a:latin typeface="+mn-ea"/>
              </a:rPr>
              <a:t>________________________________________________</a:t>
            </a: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【实验验证】取样于试管中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加入适量热水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塞上带导管的橡胶塞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将生成</a:t>
            </a:r>
            <a:r>
              <a:rPr lang="zh-CN" altLang="zh-CN" sz="2400" b="1" dirty="0" smtClean="0">
                <a:latin typeface="宋体" pitchFamily="2" charset="-122"/>
                <a:ea typeface="宋体" pitchFamily="2" charset="-122"/>
              </a:rPr>
              <a:t>的气体通</a:t>
            </a:r>
            <a:r>
              <a:rPr lang="zh-CN" altLang="zh-CN" sz="2400" b="1" dirty="0">
                <a:latin typeface="宋体" pitchFamily="2" charset="-122"/>
                <a:ea typeface="宋体" pitchFamily="2" charset="-122"/>
              </a:rPr>
              <a:t>入澄清石灰水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发现澄清石灰水</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打开橡胶塞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又</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证明猜想正确。</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5" name="矩形 4"/>
          <p:cNvSpPr/>
          <p:nvPr/>
        </p:nvSpPr>
        <p:spPr>
          <a:xfrm>
            <a:off x="4077479" y="2370720"/>
            <a:ext cx="647587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碳酸钠在</a:t>
            </a:r>
            <a:r>
              <a:rPr lang="en-US" altLang="zh-CN" sz="2400" b="1" dirty="0">
                <a:solidFill>
                  <a:srgbClr val="FF0000"/>
                </a:solidFill>
                <a:latin typeface="宋体" pitchFamily="2" charset="-122"/>
                <a:ea typeface="宋体" pitchFamily="2" charset="-122"/>
              </a:rPr>
              <a:t>1 744 ℃</a:t>
            </a:r>
            <a:r>
              <a:rPr lang="zh-CN" altLang="zh-CN" sz="2400" b="1" dirty="0">
                <a:solidFill>
                  <a:srgbClr val="FF0000"/>
                </a:solidFill>
                <a:latin typeface="宋体" pitchFamily="2" charset="-122"/>
                <a:ea typeface="宋体" pitchFamily="2" charset="-122"/>
              </a:rPr>
              <a:t>时才能分解产生二氧化碳</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而</a:t>
            </a:r>
          </a:p>
        </p:txBody>
      </p:sp>
      <p:sp>
        <p:nvSpPr>
          <p:cNvPr id="7" name="矩形 6"/>
          <p:cNvSpPr/>
          <p:nvPr/>
        </p:nvSpPr>
        <p:spPr>
          <a:xfrm>
            <a:off x="7206143" y="4001676"/>
            <a:ext cx="150205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不变浑浊</a:t>
            </a:r>
          </a:p>
        </p:txBody>
      </p:sp>
      <p:sp>
        <p:nvSpPr>
          <p:cNvPr id="8" name="矩形 7"/>
          <p:cNvSpPr/>
          <p:nvPr/>
        </p:nvSpPr>
        <p:spPr>
          <a:xfrm>
            <a:off x="1420442" y="2913073"/>
            <a:ext cx="578570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过氧化氢在较低温度下能够分解生成氧气</a:t>
            </a:r>
          </a:p>
        </p:txBody>
      </p:sp>
      <p:sp>
        <p:nvSpPr>
          <p:cNvPr id="9" name="矩形 8"/>
          <p:cNvSpPr/>
          <p:nvPr/>
        </p:nvSpPr>
        <p:spPr>
          <a:xfrm>
            <a:off x="1795245" y="4577855"/>
            <a:ext cx="565439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将带火星的小木条伸到试管内</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木条</a:t>
            </a:r>
            <a:r>
              <a:rPr lang="zh-CN" altLang="zh-CN" sz="2400" b="1" dirty="0" smtClean="0">
                <a:solidFill>
                  <a:srgbClr val="FF0000"/>
                </a:solidFill>
                <a:latin typeface="宋体" pitchFamily="2" charset="-122"/>
                <a:ea typeface="宋体" pitchFamily="2" charset="-122"/>
              </a:rPr>
              <a:t>复燃</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382851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9668" y="1526204"/>
            <a:ext cx="11089083" cy="1754326"/>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探究</a:t>
            </a:r>
            <a:r>
              <a:rPr lang="en-US" altLang="zh-CN" sz="2400" b="1" dirty="0">
                <a:latin typeface="宋体" panose="02010600030101010101" pitchFamily="2" charset="-122"/>
                <a:ea typeface="宋体" panose="02010600030101010101" pitchFamily="2" charset="-122"/>
              </a:rPr>
              <a:t>Ⅱ:</a:t>
            </a:r>
            <a:r>
              <a:rPr lang="zh-CN" altLang="zh-CN" sz="2400" b="1" dirty="0">
                <a:latin typeface="宋体" pitchFamily="2" charset="-122"/>
                <a:ea typeface="宋体" pitchFamily="2" charset="-122"/>
              </a:rPr>
              <a:t>碳酸钠等物质对过氧化氢分解速率的影响。</a:t>
            </a:r>
          </a:p>
          <a:p>
            <a:pPr>
              <a:lnSpc>
                <a:spcPct val="150000"/>
              </a:lnSpc>
            </a:pPr>
            <a:r>
              <a:rPr lang="zh-CN" altLang="zh-CN" sz="2400" b="1" dirty="0">
                <a:latin typeface="宋体" pitchFamily="2" charset="-122"/>
                <a:ea typeface="宋体" pitchFamily="2" charset="-122"/>
              </a:rPr>
              <a:t>【实验过程】相同温度下</a:t>
            </a:r>
            <a:r>
              <a:rPr lang="en-US" altLang="zh-CN" sz="2400" b="1" dirty="0">
                <a:latin typeface="宋体" panose="02010600030101010101" pitchFamily="2" charset="-122"/>
                <a:ea typeface="宋体" panose="02010600030101010101" pitchFamily="2" charset="-122"/>
              </a:rPr>
              <a:t>,</a:t>
            </a:r>
            <a:r>
              <a:rPr lang="zh-CN" altLang="zh-CN" sz="2400" b="1" dirty="0">
                <a:latin typeface="宋体" pitchFamily="2" charset="-122"/>
                <a:ea typeface="宋体" pitchFamily="2" charset="-122"/>
              </a:rPr>
              <a:t>向过氧化氢溶液中分别加入氯化钠、碳酸钠、氢氧化钠</a:t>
            </a:r>
            <a:r>
              <a:rPr lang="en-US" altLang="zh-CN" sz="2400" b="1" dirty="0">
                <a:latin typeface="宋体" panose="02010600030101010101" pitchFamily="2" charset="-122"/>
                <a:ea typeface="宋体" panose="02010600030101010101" pitchFamily="2" charset="-122"/>
              </a:rPr>
              <a:t>,</a:t>
            </a:r>
            <a:r>
              <a:rPr lang="zh-CN" altLang="zh-CN" sz="2400" b="1" dirty="0">
                <a:latin typeface="宋体" pitchFamily="2" charset="-122"/>
                <a:ea typeface="宋体" pitchFamily="2" charset="-122"/>
              </a:rPr>
              <a:t>一段时间后用传感器测定溶液中溶解氧浓度</a:t>
            </a:r>
            <a:r>
              <a:rPr lang="en-US" altLang="zh-CN" sz="2400" b="1" dirty="0">
                <a:latin typeface="宋体" panose="02010600030101010101" pitchFamily="2" charset="-122"/>
                <a:ea typeface="宋体" panose="02010600030101010101" pitchFamily="2" charset="-122"/>
              </a:rPr>
              <a:t>(</a:t>
            </a:r>
            <a:r>
              <a:rPr lang="zh-CN" altLang="zh-CN" sz="2400" b="1" dirty="0">
                <a:latin typeface="宋体" pitchFamily="2" charset="-122"/>
                <a:ea typeface="宋体" pitchFamily="2" charset="-122"/>
              </a:rPr>
              <a:t>一定体积水中所溶解氧气的质量</a:t>
            </a:r>
            <a:r>
              <a:rPr lang="en-US" altLang="zh-CN" sz="2400" b="1" dirty="0">
                <a:latin typeface="宋体" panose="02010600030101010101" pitchFamily="2" charset="-122"/>
                <a:ea typeface="宋体" panose="02010600030101010101" pitchFamily="2" charset="-122"/>
              </a:rPr>
              <a:t>)</a:t>
            </a:r>
            <a:r>
              <a:rPr lang="zh-CN" altLang="zh-CN" sz="2400" b="1" dirty="0" smtClean="0">
                <a:latin typeface="宋体" pitchFamily="2" charset="-122"/>
                <a:ea typeface="宋体" pitchFamily="2" charset="-122"/>
              </a:rPr>
              <a:t>。</a:t>
            </a:r>
            <a:endParaRPr lang="en-US" altLang="zh-CN" sz="2400" b="1" dirty="0">
              <a:latin typeface="宋体" panose="02010600030101010101" pitchFamily="2" charset="-122"/>
              <a:ea typeface="宋体" panose="0201060003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2229863838"/>
              </p:ext>
            </p:extLst>
          </p:nvPr>
        </p:nvGraphicFramePr>
        <p:xfrm>
          <a:off x="553673" y="3405931"/>
          <a:ext cx="10930855" cy="2815133"/>
        </p:xfrm>
        <a:graphic>
          <a:graphicData uri="http://schemas.openxmlformats.org/drawingml/2006/table">
            <a:tbl>
              <a:tblPr firstRow="1" firstCol="1" bandRow="1"/>
              <a:tblGrid>
                <a:gridCol w="1577131"/>
                <a:gridCol w="1468073"/>
                <a:gridCol w="2650921"/>
                <a:gridCol w="2625754"/>
                <a:gridCol w="2608976"/>
              </a:tblGrid>
              <a:tr h="600159">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序号</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8974">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试剂</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100 </a:t>
                      </a:r>
                      <a:r>
                        <a:rPr lang="en-US" sz="2400" b="1" dirty="0">
                          <a:solidFill>
                            <a:srgbClr val="000000"/>
                          </a:solidFill>
                          <a:effectLst/>
                          <a:latin typeface="宋体" pitchFamily="2" charset="-122"/>
                          <a:ea typeface="宋体" pitchFamily="2" charset="-122"/>
                          <a:cs typeface="Times New Roman"/>
                        </a:rPr>
                        <a:t>g </a:t>
                      </a:r>
                      <a:r>
                        <a:rPr lang="en-US" sz="2400" b="1" dirty="0" smtClean="0">
                          <a:solidFill>
                            <a:srgbClr val="000000"/>
                          </a:solidFill>
                          <a:effectLst/>
                          <a:latin typeface="宋体" pitchFamily="2" charset="-122"/>
                          <a:ea typeface="宋体" pitchFamily="2" charset="-122"/>
                          <a:cs typeface="Times New Roman"/>
                        </a:rPr>
                        <a:t>4</a:t>
                      </a:r>
                      <a:r>
                        <a:rPr lang="en-US" altLang="zh-CN" sz="2400" b="1" dirty="0" smtClean="0">
                          <a:solidFill>
                            <a:srgbClr val="000000"/>
                          </a:solidFill>
                          <a:effectLst/>
                          <a:latin typeface="宋体" pitchFamily="2" charset="-122"/>
                          <a:ea typeface="宋体" pitchFamily="2" charset="-122"/>
                          <a:cs typeface="Times New Roman"/>
                        </a:rPr>
                        <a:t>%</a:t>
                      </a:r>
                      <a:r>
                        <a:rPr lang="en-US" sz="2400" b="1" dirty="0" smtClean="0">
                          <a:solidFill>
                            <a:srgbClr val="000000"/>
                          </a:solidFill>
                          <a:effectLst/>
                          <a:latin typeface="宋体" pitchFamily="2" charset="-122"/>
                          <a:ea typeface="宋体" pitchFamily="2" charset="-122"/>
                          <a:cs typeface="Times New Roman"/>
                        </a:rPr>
                        <a:t> </a:t>
                      </a:r>
                    </a:p>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O</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100 </a:t>
                      </a:r>
                      <a:r>
                        <a:rPr lang="en-US" sz="2400" b="1" dirty="0">
                          <a:solidFill>
                            <a:srgbClr val="000000"/>
                          </a:solidFill>
                          <a:effectLst/>
                          <a:latin typeface="宋体" pitchFamily="2" charset="-122"/>
                          <a:ea typeface="宋体" pitchFamily="2" charset="-122"/>
                          <a:cs typeface="Times New Roman"/>
                        </a:rPr>
                        <a:t>g </a:t>
                      </a:r>
                      <a:r>
                        <a:rPr lang="en-US" sz="2400" b="1" dirty="0" smtClean="0">
                          <a:solidFill>
                            <a:srgbClr val="000000"/>
                          </a:solidFill>
                          <a:effectLst/>
                          <a:latin typeface="宋体" pitchFamily="2" charset="-122"/>
                          <a:ea typeface="宋体" pitchFamily="2" charset="-122"/>
                          <a:cs typeface="Times New Roman"/>
                        </a:rPr>
                        <a:t>4</a:t>
                      </a:r>
                      <a:r>
                        <a:rPr lang="en-US" altLang="zh-CN" sz="2400" b="1" dirty="0" smtClean="0">
                          <a:solidFill>
                            <a:srgbClr val="000000"/>
                          </a:solidFill>
                          <a:effectLst/>
                          <a:latin typeface="宋体" pitchFamily="2" charset="-122"/>
                          <a:ea typeface="宋体" pitchFamily="2" charset="-122"/>
                          <a:cs typeface="Times New Roman"/>
                        </a:rPr>
                        <a:t>%</a:t>
                      </a: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O</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r>
                        <a:rPr lang="zh-CN" sz="2400" b="1" dirty="0" smtClean="0">
                          <a:solidFill>
                            <a:srgbClr val="000000"/>
                          </a:solidFill>
                          <a:effectLst/>
                          <a:latin typeface="宋体" pitchFamily="2" charset="-122"/>
                          <a:ea typeface="宋体" pitchFamily="2" charset="-122"/>
                          <a:cs typeface="Times New Roman"/>
                        </a:rPr>
                        <a:t>、</a:t>
                      </a: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 </a:t>
                      </a:r>
                      <a:r>
                        <a:rPr lang="en-US" sz="2400" b="1" dirty="0">
                          <a:solidFill>
                            <a:srgbClr val="000000"/>
                          </a:solidFill>
                          <a:effectLst/>
                          <a:latin typeface="宋体" pitchFamily="2" charset="-122"/>
                          <a:ea typeface="宋体" pitchFamily="2" charset="-122"/>
                          <a:cs typeface="Times New Roman"/>
                        </a:rPr>
                        <a:t>g </a:t>
                      </a:r>
                      <a:r>
                        <a:rPr lang="en-US" sz="2400" b="1" dirty="0" err="1">
                          <a:solidFill>
                            <a:srgbClr val="000000"/>
                          </a:solidFill>
                          <a:effectLst/>
                          <a:latin typeface="宋体" pitchFamily="2" charset="-122"/>
                          <a:ea typeface="宋体" pitchFamily="2" charset="-122"/>
                          <a:cs typeface="Times New Roman"/>
                        </a:rPr>
                        <a:t>NaCl</a:t>
                      </a:r>
                      <a:r>
                        <a:rPr lang="zh-CN" sz="2400" b="1" dirty="0">
                          <a:solidFill>
                            <a:srgbClr val="000000"/>
                          </a:solidFill>
                          <a:effectLst/>
                          <a:latin typeface="宋体" pitchFamily="2" charset="-122"/>
                          <a:ea typeface="宋体" pitchFamily="2" charset="-122"/>
                          <a:cs typeface="Times New Roman"/>
                        </a:rPr>
                        <a:t>固体</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100 </a:t>
                      </a:r>
                      <a:r>
                        <a:rPr lang="en-US" sz="2400" b="1" dirty="0">
                          <a:solidFill>
                            <a:srgbClr val="000000"/>
                          </a:solidFill>
                          <a:effectLst/>
                          <a:latin typeface="宋体" pitchFamily="2" charset="-122"/>
                          <a:ea typeface="宋体" pitchFamily="2" charset="-122"/>
                          <a:cs typeface="Times New Roman"/>
                        </a:rPr>
                        <a:t>g </a:t>
                      </a:r>
                      <a:r>
                        <a:rPr lang="en-US" sz="2400" b="1" dirty="0" smtClean="0">
                          <a:solidFill>
                            <a:srgbClr val="000000"/>
                          </a:solidFill>
                          <a:effectLst/>
                          <a:latin typeface="宋体" pitchFamily="2" charset="-122"/>
                          <a:ea typeface="宋体" pitchFamily="2" charset="-122"/>
                          <a:cs typeface="Times New Roman"/>
                        </a:rPr>
                        <a:t>4</a:t>
                      </a:r>
                      <a:r>
                        <a:rPr lang="en-US" altLang="zh-CN" sz="2400" b="1" dirty="0" smtClean="0">
                          <a:solidFill>
                            <a:srgbClr val="000000"/>
                          </a:solidFill>
                          <a:effectLst/>
                          <a:latin typeface="宋体" pitchFamily="2" charset="-122"/>
                          <a:ea typeface="宋体" pitchFamily="2" charset="-122"/>
                          <a:cs typeface="Times New Roman"/>
                        </a:rPr>
                        <a:t>%</a:t>
                      </a: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O</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r>
                        <a:rPr lang="zh-CN" sz="2400" b="1" dirty="0" smtClean="0">
                          <a:solidFill>
                            <a:srgbClr val="000000"/>
                          </a:solidFill>
                          <a:effectLst/>
                          <a:latin typeface="宋体" pitchFamily="2" charset="-122"/>
                          <a:ea typeface="宋体" pitchFamily="2" charset="-122"/>
                          <a:cs typeface="Times New Roman"/>
                        </a:rPr>
                        <a:t>、</a:t>
                      </a: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 </a:t>
                      </a:r>
                      <a:r>
                        <a:rPr lang="en-US" sz="2400" b="1" dirty="0">
                          <a:solidFill>
                            <a:srgbClr val="000000"/>
                          </a:solidFill>
                          <a:effectLst/>
                          <a:latin typeface="宋体" pitchFamily="2" charset="-122"/>
                          <a:ea typeface="宋体" pitchFamily="2" charset="-122"/>
                          <a:cs typeface="Times New Roman"/>
                        </a:rPr>
                        <a:t>g Na</a:t>
                      </a:r>
                      <a:r>
                        <a:rPr lang="en-US" sz="2400" b="1" baseline="-25000" dirty="0">
                          <a:solidFill>
                            <a:srgbClr val="000000"/>
                          </a:solidFill>
                          <a:effectLst/>
                          <a:latin typeface="宋体" pitchFamily="2" charset="-122"/>
                          <a:ea typeface="宋体" pitchFamily="2" charset="-122"/>
                          <a:cs typeface="Times New Roman"/>
                        </a:rPr>
                        <a:t>2</a:t>
                      </a:r>
                      <a:r>
                        <a:rPr lang="en-US" sz="2400" b="1" dirty="0">
                          <a:solidFill>
                            <a:srgbClr val="000000"/>
                          </a:solidFill>
                          <a:effectLst/>
                          <a:latin typeface="宋体" pitchFamily="2" charset="-122"/>
                          <a:ea typeface="宋体" pitchFamily="2" charset="-122"/>
                          <a:cs typeface="Times New Roman"/>
                        </a:rPr>
                        <a:t>CO</a:t>
                      </a:r>
                      <a:r>
                        <a:rPr lang="en-US" sz="2400" b="1" baseline="-25000" dirty="0">
                          <a:solidFill>
                            <a:srgbClr val="000000"/>
                          </a:solidFill>
                          <a:effectLst/>
                          <a:latin typeface="宋体" pitchFamily="2" charset="-122"/>
                          <a:ea typeface="宋体" pitchFamily="2" charset="-122"/>
                          <a:cs typeface="Times New Roman"/>
                        </a:rPr>
                        <a:t>3</a:t>
                      </a:r>
                      <a:r>
                        <a:rPr lang="zh-CN" sz="2400" b="1" dirty="0">
                          <a:solidFill>
                            <a:srgbClr val="000000"/>
                          </a:solidFill>
                          <a:effectLst/>
                          <a:latin typeface="宋体" pitchFamily="2" charset="-122"/>
                          <a:ea typeface="宋体" pitchFamily="2" charset="-122"/>
                          <a:cs typeface="Times New Roman"/>
                        </a:rPr>
                        <a:t>固体</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100 </a:t>
                      </a:r>
                      <a:r>
                        <a:rPr lang="en-US" sz="2400" b="1" dirty="0">
                          <a:solidFill>
                            <a:srgbClr val="000000"/>
                          </a:solidFill>
                          <a:effectLst/>
                          <a:latin typeface="宋体" pitchFamily="2" charset="-122"/>
                          <a:ea typeface="宋体" pitchFamily="2" charset="-122"/>
                          <a:cs typeface="Times New Roman"/>
                        </a:rPr>
                        <a:t>g </a:t>
                      </a:r>
                      <a:r>
                        <a:rPr lang="en-US" sz="2400" b="1" dirty="0" smtClean="0">
                          <a:solidFill>
                            <a:srgbClr val="000000"/>
                          </a:solidFill>
                          <a:effectLst/>
                          <a:latin typeface="宋体" pitchFamily="2" charset="-122"/>
                          <a:ea typeface="宋体" pitchFamily="2" charset="-122"/>
                          <a:cs typeface="Times New Roman"/>
                        </a:rPr>
                        <a:t>4</a:t>
                      </a:r>
                      <a:r>
                        <a:rPr lang="en-US" altLang="zh-CN" sz="2400" b="1" dirty="0" smtClean="0">
                          <a:solidFill>
                            <a:srgbClr val="000000"/>
                          </a:solidFill>
                          <a:effectLst/>
                          <a:latin typeface="宋体" pitchFamily="2" charset="-122"/>
                          <a:ea typeface="宋体" pitchFamily="2" charset="-122"/>
                          <a:cs typeface="Times New Roman"/>
                        </a:rPr>
                        <a:t>%</a:t>
                      </a:r>
                      <a:r>
                        <a:rPr lang="en-US" sz="2400" b="1" dirty="0" smtClean="0">
                          <a:solidFill>
                            <a:srgbClr val="000000"/>
                          </a:solidFill>
                          <a:effectLst/>
                          <a:latin typeface="宋体" pitchFamily="2" charset="-122"/>
                          <a:ea typeface="宋体" pitchFamily="2" charset="-122"/>
                          <a:cs typeface="Times New Roman"/>
                        </a:rPr>
                        <a:t>H</a:t>
                      </a:r>
                      <a:r>
                        <a:rPr lang="en-US" sz="2400" b="1" baseline="-25000" dirty="0" smtClean="0">
                          <a:solidFill>
                            <a:srgbClr val="000000"/>
                          </a:solidFill>
                          <a:effectLst/>
                          <a:latin typeface="宋体" pitchFamily="2" charset="-122"/>
                          <a:ea typeface="宋体" pitchFamily="2" charset="-122"/>
                          <a:cs typeface="Times New Roman"/>
                        </a:rPr>
                        <a:t>2</a:t>
                      </a:r>
                      <a:r>
                        <a:rPr lang="en-US" sz="2400" b="1" dirty="0" smtClean="0">
                          <a:solidFill>
                            <a:srgbClr val="000000"/>
                          </a:solidFill>
                          <a:effectLst/>
                          <a:latin typeface="宋体" pitchFamily="2" charset="-122"/>
                          <a:ea typeface="宋体" pitchFamily="2" charset="-122"/>
                          <a:cs typeface="Times New Roman"/>
                        </a:rPr>
                        <a:t>O</a:t>
                      </a:r>
                      <a:r>
                        <a:rPr lang="en-US" sz="2400" b="1" baseline="-25000" dirty="0" smtClean="0">
                          <a:solidFill>
                            <a:srgbClr val="000000"/>
                          </a:solidFill>
                          <a:effectLst/>
                          <a:latin typeface="宋体" pitchFamily="2" charset="-122"/>
                          <a:ea typeface="宋体" pitchFamily="2" charset="-122"/>
                          <a:cs typeface="Times New Roman"/>
                        </a:rPr>
                        <a:t>2</a:t>
                      </a:r>
                      <a:r>
                        <a:rPr lang="zh-CN" sz="2400" b="1" dirty="0">
                          <a:solidFill>
                            <a:srgbClr val="000000"/>
                          </a:solidFill>
                          <a:effectLst/>
                          <a:latin typeface="宋体" pitchFamily="2" charset="-122"/>
                          <a:ea typeface="宋体" pitchFamily="2" charset="-122"/>
                          <a:cs typeface="Times New Roman"/>
                        </a:rPr>
                        <a:t>溶液</a:t>
                      </a:r>
                      <a:r>
                        <a:rPr lang="zh-CN" sz="2400" b="1" dirty="0" smtClean="0">
                          <a:solidFill>
                            <a:srgbClr val="000000"/>
                          </a:solidFill>
                          <a:effectLst/>
                          <a:latin typeface="宋体" pitchFamily="2" charset="-122"/>
                          <a:ea typeface="宋体" pitchFamily="2" charset="-122"/>
                          <a:cs typeface="Times New Roman"/>
                        </a:rPr>
                        <a:t>、</a:t>
                      </a: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en-US" sz="2400" b="1" dirty="0" smtClean="0">
                          <a:solidFill>
                            <a:srgbClr val="000000"/>
                          </a:solidFill>
                          <a:effectLst/>
                          <a:latin typeface="宋体" pitchFamily="2" charset="-122"/>
                          <a:ea typeface="宋体" pitchFamily="2" charset="-122"/>
                          <a:cs typeface="Times New Roman"/>
                        </a:rPr>
                        <a:t>1 </a:t>
                      </a:r>
                      <a:r>
                        <a:rPr lang="en-US" sz="2400" b="1" dirty="0">
                          <a:solidFill>
                            <a:srgbClr val="000000"/>
                          </a:solidFill>
                          <a:effectLst/>
                          <a:latin typeface="宋体" pitchFamily="2" charset="-122"/>
                          <a:ea typeface="宋体" pitchFamily="2" charset="-122"/>
                          <a:cs typeface="Times New Roman"/>
                        </a:rPr>
                        <a:t>g </a:t>
                      </a:r>
                      <a:r>
                        <a:rPr lang="en-US" sz="2400" b="1" dirty="0" err="1" smtClean="0">
                          <a:solidFill>
                            <a:srgbClr val="000000"/>
                          </a:solidFill>
                          <a:effectLst/>
                          <a:latin typeface="宋体" pitchFamily="2" charset="-122"/>
                          <a:ea typeface="宋体" pitchFamily="2" charset="-122"/>
                          <a:cs typeface="Times New Roman"/>
                        </a:rPr>
                        <a:t>NaOH</a:t>
                      </a:r>
                      <a:r>
                        <a:rPr lang="zh-CN" sz="2400" b="1" dirty="0">
                          <a:solidFill>
                            <a:srgbClr val="000000"/>
                          </a:solidFill>
                          <a:effectLst/>
                          <a:latin typeface="宋体" pitchFamily="2" charset="-122"/>
                          <a:ea typeface="宋体" pitchFamily="2" charset="-122"/>
                          <a:cs typeface="Times New Roman"/>
                        </a:rPr>
                        <a:t>固体</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6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溶解氧浓</a:t>
                      </a: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度</a:t>
                      </a:r>
                      <a:r>
                        <a:rPr lang="en-US" sz="2400" b="1" dirty="0" smtClean="0">
                          <a:solidFill>
                            <a:srgbClr val="000000"/>
                          </a:solidFill>
                          <a:effectLst/>
                          <a:latin typeface="宋体" pitchFamily="2" charset="-122"/>
                          <a:ea typeface="宋体" pitchFamily="2" charset="-122"/>
                          <a:cs typeface="Times New Roman"/>
                        </a:rPr>
                        <a:t>(</a:t>
                      </a:r>
                      <a:r>
                        <a:rPr lang="en-US" sz="2400" b="1" dirty="0">
                          <a:solidFill>
                            <a:srgbClr val="000000"/>
                          </a:solidFill>
                          <a:effectLst/>
                          <a:latin typeface="宋体" pitchFamily="2" charset="-122"/>
                          <a:ea typeface="宋体" pitchFamily="2" charset="-122"/>
                          <a:cs typeface="Times New Roman"/>
                        </a:rPr>
                        <a:t>mg/L)</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6.44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6.44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9.11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10.97</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486651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7449" y="1839986"/>
            <a:ext cx="10837414" cy="3970318"/>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【实验结论】</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氯化钠和碳酸钠在水溶液中都能解离出</a:t>
            </a:r>
            <a:r>
              <a:rPr lang="en-US" altLang="zh-CN" sz="2400" b="1" dirty="0">
                <a:latin typeface="宋体" pitchFamily="2" charset="-122"/>
                <a:ea typeface="宋体" pitchFamily="2" charset="-122"/>
              </a:rPr>
              <a:t>Na</a:t>
            </a:r>
            <a:r>
              <a:rPr lang="en-US" altLang="zh-CN" sz="2400" b="1" baseline="30000" dirty="0">
                <a:latin typeface="宋体" pitchFamily="2" charset="-122"/>
                <a:ea typeface="宋体" pitchFamily="2" charset="-122"/>
              </a:rPr>
              <a:t>+</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通过比较可知</a:t>
            </a:r>
            <a:r>
              <a:rPr lang="en-US" altLang="zh-CN" sz="2400" b="1" dirty="0">
                <a:latin typeface="宋体" pitchFamily="2" charset="-122"/>
                <a:ea typeface="宋体" pitchFamily="2" charset="-122"/>
              </a:rPr>
              <a:t>,Na</a:t>
            </a:r>
            <a:r>
              <a:rPr lang="en-US" altLang="zh-CN" sz="2400" b="1" baseline="30000" dirty="0">
                <a:latin typeface="宋体" pitchFamily="2" charset="-122"/>
                <a:ea typeface="宋体" pitchFamily="2" charset="-122"/>
              </a:rPr>
              <a:t>+</a:t>
            </a:r>
            <a:r>
              <a:rPr lang="zh-CN" altLang="zh-CN" sz="2400" b="1" dirty="0">
                <a:latin typeface="宋体" pitchFamily="2" charset="-122"/>
                <a:ea typeface="宋体" pitchFamily="2" charset="-122"/>
              </a:rPr>
              <a:t>对过氧化氢的分解</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选填“有”或“没有”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影响。</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由表可知氢氧化钠和碳酸钠都能加快过氧化氢的分解速率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条件下过氧化氢分解速率更快。</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【拓展应用】</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实验室用过氧化氢溶液和二氧化锰制取氧气的化学方程式为</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过碳酸钠应</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保存。</a:t>
            </a:r>
            <a:r>
              <a:rPr lang="zh-CN" altLang="zh-CN" sz="2400" b="1" dirty="0">
                <a:solidFill>
                  <a:srgbClr val="FF0000"/>
                </a:solidFill>
                <a:latin typeface="宋体" pitchFamily="2" charset="-122"/>
                <a:ea typeface="宋体" pitchFamily="2" charset="-122"/>
              </a:rPr>
              <a:t>　</a:t>
            </a:r>
          </a:p>
        </p:txBody>
      </p:sp>
      <p:sp>
        <p:nvSpPr>
          <p:cNvPr id="5" name="矩形 4"/>
          <p:cNvSpPr/>
          <p:nvPr/>
        </p:nvSpPr>
        <p:spPr>
          <a:xfrm>
            <a:off x="3424450" y="2430976"/>
            <a:ext cx="8090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没有</a:t>
            </a:r>
          </a:p>
        </p:txBody>
      </p:sp>
      <p:sp>
        <p:nvSpPr>
          <p:cNvPr id="4" name="矩形 3"/>
          <p:cNvSpPr/>
          <p:nvPr/>
        </p:nvSpPr>
        <p:spPr>
          <a:xfrm>
            <a:off x="9623477" y="2972202"/>
            <a:ext cx="829206"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碱性</a:t>
            </a:r>
            <a:endParaRPr lang="zh-CN" altLang="zh-CN"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6" name="矩形 5"/>
              <p:cNvSpPr/>
              <p:nvPr/>
            </p:nvSpPr>
            <p:spPr>
              <a:xfrm>
                <a:off x="1253967" y="4539553"/>
                <a:ext cx="3158642" cy="630429"/>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2H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ea typeface="宋体" panose="02010600030101010101" pitchFamily="2" charset="-122"/>
                    <a:cs typeface="Cambria Math" panose="02040503050406030204" charset="0"/>
                  </a:rPr>
                  <a:t/>
                </a:r>
                <a14:m>
                  <m:oMath xmlns:m="http://schemas.openxmlformats.org/officeDocument/2006/math">
                    <m:f>
                      <m:fPr>
                        <m:ctrlPr>
                          <a:rPr lang="en-US" altLang="zh-CN" sz="24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400" b="1" i="1" dirty="0">
                                <a:solidFill>
                                  <a:srgbClr val="FF0000"/>
                                </a:solidFill>
                                <a:latin typeface="Cambria Math"/>
                                <a:ea typeface="宋体" panose="02010600030101010101" pitchFamily="2" charset="-122"/>
                                <a:cs typeface="Cambria Math" panose="02040503050406030204" charset="0"/>
                              </a:rPr>
                            </m:ctrlPr>
                          </m:barPr>
                          <m:e>
                            <m:r>
                              <a:rPr lang="en-US" altLang="zh-CN" sz="2400" b="1" dirty="0">
                                <a:solidFill>
                                  <a:srgbClr val="FF0000"/>
                                </a:solidFill>
                                <a:latin typeface="Cambria Math"/>
                                <a:ea typeface="宋体" panose="02010600030101010101" pitchFamily="2" charset="-122"/>
                                <a:cs typeface="Cambria Math" panose="02040503050406030204" charset="0"/>
                              </a:rPr>
                              <m:t>  </m:t>
                            </m:r>
                            <m:r>
                              <a:rPr lang="en-US" altLang="zh-CN" sz="2400" b="1" dirty="0">
                                <a:solidFill>
                                  <a:srgbClr val="FF0000"/>
                                </a:solidFill>
                                <a:latin typeface="Cambria Math"/>
                                <a:ea typeface="宋体" panose="02010600030101010101" pitchFamily="2" charset="-122"/>
                                <a:cs typeface="Cambria Math" panose="02040503050406030204" charset="0"/>
                              </a:rPr>
                              <m:t>𝐌𝐧𝐎𝟐</m:t>
                            </m:r>
                            <m:r>
                              <a:rPr lang="en-US" altLang="zh-CN" sz="2400" b="1" dirty="0">
                                <a:solidFill>
                                  <a:srgbClr val="FF0000"/>
                                </a:solidFill>
                                <a:latin typeface="Cambria Math"/>
                                <a:ea typeface="宋体" panose="02010600030101010101" pitchFamily="2" charset="-122"/>
                                <a:cs typeface="Cambria Math" panose="02040503050406030204" charset="0"/>
                              </a:rPr>
                              <m:t>   </m:t>
                            </m:r>
                          </m:e>
                        </m:bar>
                      </m:num>
                      <m:den>
                        <m:r>
                          <a:rPr lang="en-US" altLang="zh-CN" sz="24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4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宋体" pitchFamily="2" charset="-122"/>
                    <a:ea typeface="宋体" pitchFamily="2" charset="-122"/>
                  </a:rPr>
                  <a:t>2H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O+O</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p>
            </p:txBody>
          </p:sp>
        </mc:Choice>
        <mc:Fallback>
          <p:sp>
            <p:nvSpPr>
              <p:cNvPr id="6" name="矩形 5"/>
              <p:cNvSpPr>
                <a:spLocks noRot="1" noChangeAspect="1" noMove="1" noResize="1" noEditPoints="1" noAdjustHandles="1" noChangeArrowheads="1" noChangeShapeType="1" noTextEdit="1"/>
              </p:cNvSpPr>
              <p:nvPr/>
            </p:nvSpPr>
            <p:spPr>
              <a:xfrm>
                <a:off x="1253967" y="4539553"/>
                <a:ext cx="3158642" cy="630429"/>
              </a:xfrm>
              <a:prstGeom prst="rect">
                <a:avLst/>
              </a:prstGeom>
              <a:blipFill rotWithShape="1">
                <a:blip r:embed="rId2"/>
                <a:stretch>
                  <a:fillRect l="-3089" r="-1351" b="-4854"/>
                </a:stretch>
              </a:blipFill>
            </p:spPr>
            <p:txBody>
              <a:bodyPr/>
              <a:lstStyle/>
              <a:p>
                <a:r>
                  <a:rPr lang="zh-CN" altLang="en-US">
                    <a:noFill/>
                  </a:rPr>
                  <a:t> </a:t>
                </a:r>
              </a:p>
            </p:txBody>
          </p:sp>
        </mc:Fallback>
      </mc:AlternateContent>
      <p:sp>
        <p:nvSpPr>
          <p:cNvPr id="7" name="矩形 6"/>
          <p:cNvSpPr/>
          <p:nvPr/>
        </p:nvSpPr>
        <p:spPr>
          <a:xfrm>
            <a:off x="3006743" y="5169982"/>
            <a:ext cx="822215"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密封</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33811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280" y="1370200"/>
            <a:ext cx="11122640" cy="5311711"/>
          </a:xfrm>
          <a:prstGeom prst="rect">
            <a:avLst/>
          </a:prstGeom>
          <a:noFill/>
        </p:spPr>
        <p:txBody>
          <a:bodyPr wrap="square" rtlCol="0">
            <a:spAutoFit/>
          </a:bodyPr>
          <a:lstStyle/>
          <a:p>
            <a:pPr>
              <a:lnSpc>
                <a:spcPts val="37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黑体" panose="02010609060101010101" pitchFamily="49" charset="-122"/>
              <a:ea typeface="黑体" panose="02010609060101010101" pitchFamily="49" charset="-122"/>
              <a:sym typeface="+mn-ea"/>
            </a:endParaRPr>
          </a:p>
          <a:p>
            <a:pPr>
              <a:lnSpc>
                <a:spcPts val="37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·保定部分县市模拟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据传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有不法分子用“工业盐”亚硝酸钠加工瓜子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为了检测市场上的瓜子是否含有亚硝酸钠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某校化学兴趣小组进行了实验探究。</a:t>
            </a:r>
          </a:p>
          <a:p>
            <a:pPr>
              <a:lnSpc>
                <a:spcPts val="3700"/>
              </a:lnSpc>
            </a:pPr>
            <a:r>
              <a:rPr lang="zh-CN" altLang="zh-CN" sz="2400" b="1" dirty="0">
                <a:latin typeface="宋体" pitchFamily="2" charset="-122"/>
                <a:ea typeface="宋体" pitchFamily="2" charset="-122"/>
              </a:rPr>
              <a:t>【采集样品】</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种常见的瓜子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红瓜子、黑瓜子、葵瓜子、白南瓜子、绿茶瓜子。</a:t>
            </a:r>
          </a:p>
          <a:p>
            <a:pPr>
              <a:lnSpc>
                <a:spcPts val="3700"/>
              </a:lnSpc>
            </a:pPr>
            <a:r>
              <a:rPr lang="zh-CN" altLang="zh-CN" sz="2400" b="1" dirty="0">
                <a:latin typeface="宋体" pitchFamily="2" charset="-122"/>
                <a:ea typeface="宋体" pitchFamily="2" charset="-122"/>
              </a:rPr>
              <a:t>【查阅资料】亚硝酸钠</a:t>
            </a:r>
            <a:r>
              <a:rPr lang="en-US" altLang="zh-CN" sz="2400" b="1" dirty="0">
                <a:latin typeface="宋体" pitchFamily="2" charset="-122"/>
                <a:ea typeface="宋体" pitchFamily="2" charset="-122"/>
              </a:rPr>
              <a:t>(NaNO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白色粉末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易溶于水、水溶液呈碱性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中等毒</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与稀盐酸反应生成有毒的红棕色气体三氧化二氮、氯化钠和水。</a:t>
            </a:r>
          </a:p>
          <a:p>
            <a:pPr>
              <a:lnSpc>
                <a:spcPts val="3700"/>
              </a:lnSpc>
            </a:pPr>
            <a:r>
              <a:rPr lang="zh-CN" altLang="zh-CN" sz="2400" b="1" dirty="0">
                <a:latin typeface="宋体" pitchFamily="2" charset="-122"/>
                <a:ea typeface="宋体" pitchFamily="2" charset="-122"/>
              </a:rPr>
              <a:t>【设计实验】因为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所以</a:t>
            </a:r>
            <a:r>
              <a:rPr lang="en-US" altLang="zh-CN" sz="2400" b="1" dirty="0">
                <a:latin typeface="宋体" pitchFamily="2" charset="-122"/>
                <a:ea typeface="宋体" pitchFamily="2" charset="-122"/>
              </a:rPr>
              <a:t>, </a:t>
            </a:r>
            <a:r>
              <a:rPr lang="zh-CN" altLang="zh-CN" sz="2400" b="1" dirty="0" smtClean="0">
                <a:latin typeface="宋体" pitchFamily="2" charset="-122"/>
                <a:ea typeface="宋体" pitchFamily="2" charset="-122"/>
              </a:rPr>
              <a:t>可以</a:t>
            </a:r>
            <a:r>
              <a:rPr lang="zh-CN" altLang="zh-CN" sz="2400" b="1" dirty="0">
                <a:latin typeface="宋体" pitchFamily="2" charset="-122"/>
                <a:ea typeface="宋体" pitchFamily="2" charset="-122"/>
              </a:rPr>
              <a:t>用</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试纸检测瓜子浸出液的酸碱度来验证假设。</a:t>
            </a:r>
          </a:p>
          <a:p>
            <a:pPr>
              <a:lnSpc>
                <a:spcPts val="3700"/>
              </a:lnSpc>
            </a:pPr>
            <a:r>
              <a:rPr lang="zh-CN" altLang="zh-CN" sz="2400" b="1" dirty="0">
                <a:latin typeface="宋体" pitchFamily="2" charset="-122"/>
                <a:ea typeface="宋体" pitchFamily="2" charset="-122"/>
              </a:rPr>
              <a:t>【实验步骤】</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称取相同质量</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种瓜子分别放入</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个相同的烧杯中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分别倒入</a:t>
            </a:r>
            <a:r>
              <a:rPr lang="en-US" altLang="zh-CN" sz="2400" b="1" dirty="0">
                <a:latin typeface="宋体" pitchFamily="2" charset="-122"/>
                <a:ea typeface="宋体" pitchFamily="2" charset="-122"/>
              </a:rPr>
              <a:t>20 mL</a:t>
            </a:r>
            <a:r>
              <a:rPr lang="zh-CN" altLang="zh-CN" sz="2400" b="1" dirty="0">
                <a:latin typeface="宋体" pitchFamily="2" charset="-122"/>
                <a:ea typeface="宋体" pitchFamily="2" charset="-122"/>
              </a:rPr>
              <a:t>新煮沸的蒸馏水浸泡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在第</a:t>
            </a: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个相同的空烧杯中倒入</a:t>
            </a:r>
            <a:r>
              <a:rPr lang="en-US" altLang="zh-CN" sz="2400" b="1" dirty="0">
                <a:latin typeface="宋体" pitchFamily="2" charset="-122"/>
                <a:ea typeface="宋体" pitchFamily="2" charset="-122"/>
              </a:rPr>
              <a:t>20 mL</a:t>
            </a:r>
            <a:r>
              <a:rPr lang="zh-CN" altLang="zh-CN" sz="2400" b="1" dirty="0">
                <a:latin typeface="宋体" pitchFamily="2" charset="-122"/>
                <a:ea typeface="宋体" pitchFamily="2" charset="-122"/>
              </a:rPr>
              <a:t>新煮沸的蒸馏水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依次编号为样品</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至</a:t>
            </a:r>
            <a:r>
              <a:rPr lang="en-US" altLang="zh-CN" sz="2400" b="1" dirty="0">
                <a:latin typeface="宋体" pitchFamily="2" charset="-122"/>
                <a:ea typeface="宋体" pitchFamily="2" charset="-122"/>
              </a:rPr>
              <a:t>6,6</a:t>
            </a:r>
            <a:r>
              <a:rPr lang="zh-CN" altLang="zh-CN" sz="2400" b="1" dirty="0">
                <a:latin typeface="宋体" pitchFamily="2" charset="-122"/>
                <a:ea typeface="宋体" pitchFamily="2" charset="-122"/>
              </a:rPr>
              <a:t>号空烧杯的作用是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5" name="矩形 4"/>
          <p:cNvSpPr/>
          <p:nvPr/>
        </p:nvSpPr>
        <p:spPr>
          <a:xfrm>
            <a:off x="3176489" y="4153942"/>
            <a:ext cx="683712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亚硝酸钠的水溶液呈碱性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氯化钠的水溶液呈中性</a:t>
            </a:r>
          </a:p>
        </p:txBody>
      </p:sp>
      <p:sp>
        <p:nvSpPr>
          <p:cNvPr id="4" name="矩形 3"/>
          <p:cNvSpPr/>
          <p:nvPr/>
        </p:nvSpPr>
        <p:spPr>
          <a:xfrm>
            <a:off x="5353480" y="6027212"/>
            <a:ext cx="332073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作为其他组的对照</a:t>
            </a:r>
            <a:r>
              <a:rPr lang="zh-CN" altLang="zh-CN" sz="2400" b="1" dirty="0" smtClean="0">
                <a:solidFill>
                  <a:srgbClr val="FF0000"/>
                </a:solidFill>
                <a:latin typeface="宋体" pitchFamily="2" charset="-122"/>
                <a:ea typeface="宋体" pitchFamily="2" charset="-122"/>
              </a:rPr>
              <a:t>实验</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57244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7449" y="1343204"/>
            <a:ext cx="10594133" cy="1554272"/>
          </a:xfrm>
          <a:prstGeom prst="rect">
            <a:avLst/>
          </a:prstGeom>
          <a:noFill/>
        </p:spPr>
        <p:txBody>
          <a:bodyPr wrap="square" rtlCol="0">
            <a:spAutoFit/>
          </a:bodyPr>
          <a:lstStyle/>
          <a:p>
            <a:pPr>
              <a:lnSpc>
                <a:spcPts val="38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用玻璃棒搅拌。</a:t>
            </a:r>
          </a:p>
          <a:p>
            <a:pPr>
              <a:lnSpc>
                <a:spcPts val="38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每隔一定的时间</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分别</a:t>
            </a:r>
            <a:r>
              <a:rPr lang="en-US" altLang="zh-CN" sz="2400" b="1" dirty="0" smtClean="0">
                <a:latin typeface="+mn-ea"/>
              </a:rPr>
              <a:t>___________________________________________________</a:t>
            </a:r>
          </a:p>
          <a:p>
            <a:pPr>
              <a:lnSpc>
                <a:spcPts val="3800"/>
              </a:lnSpc>
            </a:pP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得出浸出液的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值如表</a:t>
            </a:r>
            <a:r>
              <a:rPr lang="zh-CN" altLang="zh-CN" sz="2400" b="1" dirty="0" smtClean="0">
                <a:latin typeface="宋体" pitchFamily="2" charset="-122"/>
                <a:ea typeface="宋体" pitchFamily="2" charset="-122"/>
              </a:rPr>
              <a:t>。</a:t>
            </a:r>
            <a:endParaRPr lang="en-US" altLang="zh-CN" sz="2400" b="1" dirty="0">
              <a:latin typeface="宋体" panose="02010600030101010101" pitchFamily="2" charset="-122"/>
              <a:ea typeface="宋体" panose="02010600030101010101" pitchFamily="2" charset="-122"/>
            </a:endParaRPr>
          </a:p>
        </p:txBody>
      </p:sp>
      <p:sp>
        <p:nvSpPr>
          <p:cNvPr id="5" name="矩形 4"/>
          <p:cNvSpPr/>
          <p:nvPr/>
        </p:nvSpPr>
        <p:spPr>
          <a:xfrm>
            <a:off x="4227956" y="1822394"/>
            <a:ext cx="680356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用玻璃棒蘸取待测液滴到</a:t>
            </a:r>
            <a:r>
              <a:rPr lang="en-US" altLang="zh-CN" sz="2400" b="1" dirty="0">
                <a:solidFill>
                  <a:srgbClr val="FF0000"/>
                </a:solidFill>
                <a:latin typeface="宋体" pitchFamily="2" charset="-122"/>
                <a:ea typeface="宋体" pitchFamily="2" charset="-122"/>
              </a:rPr>
              <a:t>pH</a:t>
            </a:r>
            <a:r>
              <a:rPr lang="zh-CN" altLang="zh-CN" sz="2400" b="1" dirty="0">
                <a:solidFill>
                  <a:srgbClr val="FF0000"/>
                </a:solidFill>
                <a:latin typeface="宋体" pitchFamily="2" charset="-122"/>
                <a:ea typeface="宋体" pitchFamily="2" charset="-122"/>
              </a:rPr>
              <a:t>试纸上</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把试纸显示的</a:t>
            </a:r>
          </a:p>
        </p:txBody>
      </p:sp>
      <p:graphicFrame>
        <p:nvGraphicFramePr>
          <p:cNvPr id="3" name="表格 2"/>
          <p:cNvGraphicFramePr>
            <a:graphicFrameLocks noGrp="1"/>
          </p:cNvGraphicFramePr>
          <p:nvPr>
            <p:extLst>
              <p:ext uri="{D42A27DB-BD31-4B8C-83A1-F6EECF244321}">
                <p14:modId xmlns:p14="http://schemas.microsoft.com/office/powerpoint/2010/main" xmlns="" val="1756654694"/>
              </p:ext>
            </p:extLst>
          </p:nvPr>
        </p:nvGraphicFramePr>
        <p:xfrm>
          <a:off x="3004252" y="2988807"/>
          <a:ext cx="5678521" cy="3456000"/>
        </p:xfrm>
        <a:graphic>
          <a:graphicData uri="http://schemas.openxmlformats.org/drawingml/2006/table">
            <a:tbl>
              <a:tblPr firstRow="1" firstCol="1" bandRow="1"/>
              <a:tblGrid>
                <a:gridCol w="2428529"/>
                <a:gridCol w="812498"/>
                <a:gridCol w="812498"/>
                <a:gridCol w="812498"/>
                <a:gridCol w="812498"/>
              </a:tblGrid>
              <a:tr h="432000">
                <a:tc rowSpan="2">
                  <a:txBody>
                    <a:bodyPr/>
                    <a:lstStyle/>
                    <a:p>
                      <a:pPr algn="ctr">
                        <a:lnSpc>
                          <a:spcPts val="1350"/>
                        </a:lnSpc>
                        <a:spcAft>
                          <a:spcPts val="0"/>
                        </a:spcAft>
                      </a:pPr>
                      <a:endParaRPr lang="en-US" altLang="zh-CN" sz="22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200" b="1" dirty="0" smtClean="0">
                          <a:solidFill>
                            <a:srgbClr val="000000"/>
                          </a:solidFill>
                          <a:effectLst/>
                          <a:latin typeface="黑体" pitchFamily="49" charset="-122"/>
                          <a:ea typeface="黑体" pitchFamily="49" charset="-122"/>
                          <a:cs typeface="Times New Roman"/>
                        </a:rPr>
                        <a:t>样品</a:t>
                      </a:r>
                      <a:r>
                        <a:rPr lang="en-US" sz="2200" b="1" dirty="0">
                          <a:solidFill>
                            <a:srgbClr val="000000"/>
                          </a:solidFill>
                          <a:effectLst/>
                          <a:latin typeface="黑体" pitchFamily="49" charset="-122"/>
                          <a:ea typeface="黑体" pitchFamily="49" charset="-122"/>
                          <a:cs typeface="Times New Roman"/>
                        </a:rPr>
                        <a:t>/</a:t>
                      </a:r>
                      <a:r>
                        <a:rPr lang="zh-CN" sz="2200" b="1" dirty="0">
                          <a:solidFill>
                            <a:srgbClr val="000000"/>
                          </a:solidFill>
                          <a:effectLst/>
                          <a:latin typeface="黑体" pitchFamily="49" charset="-122"/>
                          <a:ea typeface="黑体" pitchFamily="49" charset="-122"/>
                          <a:cs typeface="Times New Roman"/>
                        </a:rPr>
                        <a:t>时间</a:t>
                      </a:r>
                    </a:p>
                    <a:p>
                      <a:pPr algn="ctr">
                        <a:lnSpc>
                          <a:spcPts val="1350"/>
                        </a:lnSpc>
                        <a:spcAft>
                          <a:spcPts val="0"/>
                        </a:spcAft>
                      </a:pPr>
                      <a:endParaRPr lang="en-US" sz="22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en-US" sz="2200" b="1" dirty="0" smtClean="0">
                          <a:solidFill>
                            <a:srgbClr val="000000"/>
                          </a:solidFill>
                          <a:effectLst/>
                          <a:latin typeface="黑体" pitchFamily="49" charset="-122"/>
                          <a:ea typeface="黑体" pitchFamily="49" charset="-122"/>
                          <a:cs typeface="Times New Roman"/>
                        </a:rPr>
                        <a:t>(</a:t>
                      </a:r>
                      <a:r>
                        <a:rPr lang="zh-CN" sz="2200" b="1" dirty="0">
                          <a:solidFill>
                            <a:srgbClr val="000000"/>
                          </a:solidFill>
                          <a:effectLst/>
                          <a:latin typeface="黑体" pitchFamily="49" charset="-122"/>
                          <a:ea typeface="黑体" pitchFamily="49" charset="-122"/>
                          <a:cs typeface="Times New Roman"/>
                        </a:rPr>
                        <a:t>分钟</a:t>
                      </a:r>
                      <a:r>
                        <a:rPr lang="en-US" sz="2200" b="1" dirty="0">
                          <a:solidFill>
                            <a:srgbClr val="000000"/>
                          </a:solidFill>
                          <a:effectLst/>
                          <a:latin typeface="黑体" pitchFamily="49" charset="-122"/>
                          <a:ea typeface="黑体" pitchFamily="49" charset="-122"/>
                          <a:cs typeface="Times New Roman"/>
                        </a:rPr>
                        <a:t>)</a:t>
                      </a:r>
                      <a:endParaRPr lang="zh-CN" sz="22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gridSpan="4">
                  <a:txBody>
                    <a:bodyPr/>
                    <a:lstStyle/>
                    <a:p>
                      <a:pPr algn="ctr">
                        <a:lnSpc>
                          <a:spcPts val="1350"/>
                        </a:lnSpc>
                        <a:spcAft>
                          <a:spcPts val="0"/>
                        </a:spcAft>
                      </a:pPr>
                      <a:endParaRPr lang="en-US" altLang="zh-CN" sz="22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200" b="1" dirty="0" smtClean="0">
                          <a:solidFill>
                            <a:srgbClr val="000000"/>
                          </a:solidFill>
                          <a:effectLst/>
                          <a:latin typeface="黑体" pitchFamily="49" charset="-122"/>
                          <a:ea typeface="黑体" pitchFamily="49" charset="-122"/>
                          <a:cs typeface="Times New Roman"/>
                        </a:rPr>
                        <a:t>浸出</a:t>
                      </a:r>
                      <a:r>
                        <a:rPr lang="zh-CN" sz="2200" b="1" dirty="0">
                          <a:solidFill>
                            <a:srgbClr val="000000"/>
                          </a:solidFill>
                          <a:effectLst/>
                          <a:latin typeface="黑体" pitchFamily="49" charset="-122"/>
                          <a:ea typeface="黑体" pitchFamily="49" charset="-122"/>
                          <a:cs typeface="Times New Roman"/>
                        </a:rPr>
                        <a:t>液的</a:t>
                      </a:r>
                      <a:r>
                        <a:rPr lang="en-US" sz="2200" b="1" dirty="0">
                          <a:solidFill>
                            <a:srgbClr val="000000"/>
                          </a:solidFill>
                          <a:effectLst/>
                          <a:latin typeface="宋体" pitchFamily="2" charset="-122"/>
                          <a:ea typeface="宋体" pitchFamily="2" charset="-122"/>
                          <a:cs typeface="Times New Roman"/>
                        </a:rPr>
                        <a:t>pH</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00">
                <a:tc vMerge="1">
                  <a:txBody>
                    <a:bodyPr/>
                    <a:lstStyle/>
                    <a:p>
                      <a:endParaRPr lang="zh-CN" altLang="en-US"/>
                    </a:p>
                  </a:txBody>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1</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2</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10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20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1</a:t>
                      </a:r>
                      <a:r>
                        <a:rPr lang="zh-CN" sz="2200" b="1" dirty="0">
                          <a:solidFill>
                            <a:srgbClr val="000000"/>
                          </a:solidFill>
                          <a:effectLst/>
                          <a:latin typeface="宋体" pitchFamily="2" charset="-122"/>
                          <a:ea typeface="宋体" pitchFamily="2" charset="-122"/>
                          <a:cs typeface="Times New Roman"/>
                        </a:rPr>
                        <a:t>、红瓜子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2</a:t>
                      </a:r>
                      <a:r>
                        <a:rPr lang="zh-CN" sz="2200" b="1" dirty="0">
                          <a:solidFill>
                            <a:srgbClr val="000000"/>
                          </a:solidFill>
                          <a:effectLst/>
                          <a:latin typeface="宋体" pitchFamily="2" charset="-122"/>
                          <a:ea typeface="宋体" pitchFamily="2" charset="-122"/>
                          <a:cs typeface="Times New Roman"/>
                        </a:rPr>
                        <a:t>、黑瓜子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3</a:t>
                      </a:r>
                      <a:r>
                        <a:rPr lang="zh-CN" sz="2200" b="1" dirty="0">
                          <a:solidFill>
                            <a:srgbClr val="000000"/>
                          </a:solidFill>
                          <a:effectLst/>
                          <a:latin typeface="宋体" pitchFamily="2" charset="-122"/>
                          <a:ea typeface="宋体" pitchFamily="2" charset="-122"/>
                          <a:cs typeface="Times New Roman"/>
                        </a:rPr>
                        <a:t>、葵瓜子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4</a:t>
                      </a:r>
                      <a:r>
                        <a:rPr lang="zh-CN" sz="2200" b="1" dirty="0">
                          <a:solidFill>
                            <a:srgbClr val="000000"/>
                          </a:solidFill>
                          <a:effectLst/>
                          <a:latin typeface="宋体" pitchFamily="2" charset="-122"/>
                          <a:ea typeface="宋体" pitchFamily="2" charset="-122"/>
                          <a:cs typeface="Times New Roman"/>
                        </a:rPr>
                        <a:t>、白南瓜子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8.5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8.5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8.0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5</a:t>
                      </a:r>
                      <a:r>
                        <a:rPr lang="zh-CN" sz="2200" b="1" dirty="0">
                          <a:solidFill>
                            <a:srgbClr val="000000"/>
                          </a:solidFill>
                          <a:effectLst/>
                          <a:latin typeface="宋体" pitchFamily="2" charset="-122"/>
                          <a:ea typeface="宋体" pitchFamily="2" charset="-122"/>
                          <a:cs typeface="Times New Roman"/>
                        </a:rPr>
                        <a:t>、绿茶瓜子</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a:t>
                      </a:r>
                      <a:r>
                        <a:rPr lang="zh-CN" sz="2200" b="1" dirty="0">
                          <a:solidFill>
                            <a:srgbClr val="000000"/>
                          </a:solidFill>
                          <a:effectLst/>
                          <a:latin typeface="宋体" pitchFamily="2" charset="-122"/>
                          <a:ea typeface="宋体" pitchFamily="2" charset="-122"/>
                          <a:cs typeface="Times New Roman"/>
                        </a:rPr>
                        <a:t>、蒸馏水</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7.0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6.5</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2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200" b="1" dirty="0" smtClean="0">
                          <a:solidFill>
                            <a:srgbClr val="000000"/>
                          </a:solidFill>
                          <a:effectLst/>
                          <a:latin typeface="宋体" pitchFamily="2" charset="-122"/>
                          <a:ea typeface="宋体" pitchFamily="2" charset="-122"/>
                          <a:cs typeface="Times New Roman"/>
                        </a:rPr>
                        <a:t>6.0</a:t>
                      </a:r>
                      <a:endParaRPr lang="zh-CN" sz="22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873759" y="2312607"/>
            <a:ext cx="596327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颜色与标准比色卡比较</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读出该待测液的</a:t>
            </a:r>
            <a:r>
              <a:rPr lang="en-US" altLang="zh-CN" sz="2400" b="1" dirty="0" smtClean="0">
                <a:solidFill>
                  <a:srgbClr val="FF0000"/>
                </a:solidFill>
                <a:latin typeface="宋体" pitchFamily="2" charset="-122"/>
                <a:ea typeface="宋体" pitchFamily="2" charset="-122"/>
              </a:rPr>
              <a:t>pH</a:t>
            </a:r>
            <a:endParaRPr lang="zh-CN" altLang="zh-CN" sz="2400" dirty="0"/>
          </a:p>
        </p:txBody>
      </p:sp>
    </p:spTree>
    <p:extLst>
      <p:ext uri="{BB962C8B-B14F-4D97-AF65-F5344CB8AC3E}">
        <p14:creationId xmlns:p14="http://schemas.microsoft.com/office/powerpoint/2010/main" xmlns="" val="266277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2557" y="1369334"/>
            <a:ext cx="11416254" cy="5221942"/>
          </a:xfrm>
          <a:prstGeom prst="rect">
            <a:avLst/>
          </a:prstGeom>
          <a:noFill/>
        </p:spPr>
        <p:txBody>
          <a:bodyPr wrap="square" rtlCol="0">
            <a:spAutoFit/>
          </a:bodyPr>
          <a:lstStyle/>
          <a:p>
            <a:pPr>
              <a:lnSpc>
                <a:spcPts val="4000"/>
              </a:lnSpc>
            </a:pPr>
            <a:r>
              <a:rPr lang="zh-CN" altLang="zh-CN" sz="2400" b="1" dirty="0">
                <a:latin typeface="宋体" pitchFamily="2" charset="-122"/>
                <a:ea typeface="宋体" pitchFamily="2" charset="-122"/>
              </a:rPr>
              <a:t>【实验分析】大部分浸出液的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值都等于</a:t>
            </a: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只有</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号白南瓜子浸出液的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值大于</a:t>
            </a:r>
            <a:r>
              <a:rPr lang="en-US" altLang="zh-CN" sz="2400" b="1" dirty="0">
                <a:latin typeface="宋体" pitchFamily="2" charset="-122"/>
                <a:ea typeface="宋体" pitchFamily="2" charset="-122"/>
              </a:rPr>
              <a:t>7</a:t>
            </a:r>
            <a:r>
              <a:rPr lang="en-US" altLang="zh-CN" sz="2400" b="1" dirty="0" smtClean="0">
                <a:latin typeface="宋体" pitchFamily="2" charset="-122"/>
                <a:ea typeface="宋体" pitchFamily="2" charset="-122"/>
              </a:rPr>
              <a:t>,</a:t>
            </a:r>
          </a:p>
          <a:p>
            <a:pPr>
              <a:lnSpc>
                <a:spcPts val="4000"/>
              </a:lnSpc>
            </a:pPr>
            <a:r>
              <a:rPr lang="zh-CN" altLang="zh-CN" sz="2400" b="1" dirty="0" smtClean="0">
                <a:latin typeface="宋体" pitchFamily="2" charset="-122"/>
                <a:ea typeface="宋体" pitchFamily="2" charset="-122"/>
              </a:rPr>
              <a:t>说明</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有的同学发现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随着浸泡时间的延长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瓜子浸出液</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ts val="4000"/>
              </a:lnSpc>
            </a:pPr>
            <a:r>
              <a:rPr lang="en-US" altLang="zh-CN" sz="2400" b="1" dirty="0" smtClean="0">
                <a:latin typeface="宋体" pitchFamily="2" charset="-122"/>
                <a:ea typeface="宋体" pitchFamily="2" charset="-122"/>
              </a:rPr>
              <a:t>pH</a:t>
            </a:r>
            <a:r>
              <a:rPr lang="zh-CN" altLang="zh-CN" sz="2400" b="1" dirty="0">
                <a:latin typeface="宋体" pitchFamily="2" charset="-122"/>
                <a:ea typeface="宋体" pitchFamily="2" charset="-122"/>
              </a:rPr>
              <a:t>值逐渐变小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你觉得可能的原因</a:t>
            </a:r>
            <a:r>
              <a:rPr lang="zh-CN" altLang="zh-CN" sz="2400" b="1" dirty="0" smtClean="0">
                <a:latin typeface="宋体" pitchFamily="2" charset="-122"/>
                <a:ea typeface="宋体" pitchFamily="2" charset="-122"/>
              </a:rPr>
              <a:t>是</a:t>
            </a:r>
            <a:r>
              <a:rPr lang="en-US" altLang="zh-CN" sz="2400" b="1" dirty="0" smtClean="0">
                <a:latin typeface="+mn-ea"/>
              </a:rPr>
              <a:t>____________________________________________</a:t>
            </a:r>
          </a:p>
          <a:p>
            <a:pPr>
              <a:lnSpc>
                <a:spcPts val="4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zh-CN" altLang="zh-CN" sz="2400" b="1" dirty="0">
                <a:latin typeface="宋体" pitchFamily="2" charset="-122"/>
                <a:ea typeface="宋体" pitchFamily="2" charset="-122"/>
              </a:rPr>
              <a:t>【实验拓展】有同学觉得生活中纯碱的水溶液是碱性的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能不能</a:t>
            </a:r>
            <a:r>
              <a:rPr lang="zh-CN" altLang="zh-CN" sz="2400" b="1" dirty="0" smtClean="0">
                <a:latin typeface="宋体" pitchFamily="2" charset="-122"/>
                <a:ea typeface="宋体" pitchFamily="2" charset="-122"/>
              </a:rPr>
              <a:t>设计</a:t>
            </a: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一</a:t>
            </a:r>
            <a:r>
              <a:rPr lang="zh-CN" altLang="zh-CN" sz="2400" b="1" dirty="0">
                <a:latin typeface="宋体" pitchFamily="2" charset="-122"/>
                <a:ea typeface="宋体" pitchFamily="2" charset="-122"/>
              </a:rPr>
              <a:t>个实验排除这种可能性呢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小明通过查阅资料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设计了如图所示</a:t>
            </a:r>
            <a:r>
              <a:rPr lang="zh-CN" altLang="zh-CN" sz="2400" b="1" dirty="0" smtClean="0">
                <a:latin typeface="宋体" pitchFamily="2" charset="-122"/>
                <a:ea typeface="宋体" pitchFamily="2" charset="-122"/>
              </a:rPr>
              <a:t>装</a:t>
            </a:r>
            <a:endParaRPr lang="en-US" altLang="zh-CN" sz="2400" b="1" dirty="0" smtClean="0">
              <a:latin typeface="宋体" pitchFamily="2" charset="-122"/>
              <a:ea typeface="宋体" pitchFamily="2" charset="-122"/>
            </a:endParaRPr>
          </a:p>
          <a:p>
            <a:pPr>
              <a:lnSpc>
                <a:spcPts val="4000"/>
              </a:lnSpc>
            </a:pPr>
            <a:r>
              <a:rPr lang="zh-CN" altLang="zh-CN" sz="2400" b="1" dirty="0" smtClean="0">
                <a:latin typeface="宋体" pitchFamily="2" charset="-122"/>
                <a:ea typeface="宋体" pitchFamily="2" charset="-122"/>
              </a:rPr>
              <a:t>置</a:t>
            </a:r>
            <a:r>
              <a:rPr lang="zh-CN" altLang="zh-CN" sz="2400" b="1" dirty="0">
                <a:latin typeface="宋体" pitchFamily="2" charset="-122"/>
                <a:ea typeface="宋体" pitchFamily="2" charset="-122"/>
              </a:rPr>
              <a:t>进行了拓展探究。</a:t>
            </a:r>
          </a:p>
          <a:p>
            <a:pPr>
              <a:lnSpc>
                <a:spcPts val="4000"/>
              </a:lnSpc>
            </a:pPr>
            <a:r>
              <a:rPr lang="zh-CN" altLang="zh-CN" sz="2400" b="1" dirty="0">
                <a:latin typeface="宋体" pitchFamily="2" charset="-122"/>
                <a:ea typeface="宋体" pitchFamily="2" charset="-122"/>
              </a:rPr>
              <a:t>试分析</a:t>
            </a:r>
            <a:r>
              <a:rPr lang="en-US" altLang="zh-CN" sz="2400" b="1" dirty="0" smtClean="0">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ts val="40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稀盐酸和亚硝酸钠反应的化学方程式是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小气球的作用是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en-US" altLang="zh-CN" sz="2400" dirty="0" smtClean="0"/>
          </a:p>
        </p:txBody>
      </p:sp>
      <p:sp>
        <p:nvSpPr>
          <p:cNvPr id="5" name="矩形 4"/>
          <p:cNvSpPr/>
          <p:nvPr/>
        </p:nvSpPr>
        <p:spPr>
          <a:xfrm>
            <a:off x="1191143" y="1881363"/>
            <a:ext cx="329696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白南瓜子含有亚硝酸钠</a:t>
            </a:r>
          </a:p>
        </p:txBody>
      </p:sp>
      <p:pic>
        <p:nvPicPr>
          <p:cNvPr id="4" name="HX+6LX08.eps" descr="id:2147510301;FounderCES"/>
          <p:cNvPicPr/>
          <p:nvPr/>
        </p:nvPicPr>
        <p:blipFill>
          <a:blip r:embed="rId2"/>
          <a:stretch>
            <a:fillRect/>
          </a:stretch>
        </p:blipFill>
        <p:spPr>
          <a:xfrm>
            <a:off x="9823509" y="3577702"/>
            <a:ext cx="1526796" cy="1828800"/>
          </a:xfrm>
          <a:prstGeom prst="rect">
            <a:avLst/>
          </a:prstGeom>
        </p:spPr>
      </p:pic>
      <p:sp>
        <p:nvSpPr>
          <p:cNvPr id="6" name="矩形 5"/>
          <p:cNvSpPr/>
          <p:nvPr/>
        </p:nvSpPr>
        <p:spPr>
          <a:xfrm>
            <a:off x="5504483" y="2412395"/>
            <a:ext cx="566965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空气中的二氧化碳逐渐溶解进入待测液</a:t>
            </a:r>
            <a:r>
              <a:rPr lang="en-US" altLang="zh-CN" sz="2400" b="1" dirty="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p:sp>
        <p:nvSpPr>
          <p:cNvPr id="7" name="矩形 6"/>
          <p:cNvSpPr/>
          <p:nvPr/>
        </p:nvSpPr>
        <p:spPr>
          <a:xfrm>
            <a:off x="657043" y="2874060"/>
            <a:ext cx="362972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使待测液的</a:t>
            </a:r>
            <a:r>
              <a:rPr lang="en-US" altLang="zh-CN" sz="2400" b="1" dirty="0">
                <a:solidFill>
                  <a:srgbClr val="FF0000"/>
                </a:solidFill>
                <a:latin typeface="宋体" pitchFamily="2" charset="-122"/>
                <a:ea typeface="宋体" pitchFamily="2" charset="-122"/>
              </a:rPr>
              <a:t>pH</a:t>
            </a:r>
            <a:r>
              <a:rPr lang="zh-CN" altLang="zh-CN" sz="2400" b="1" dirty="0">
                <a:solidFill>
                  <a:srgbClr val="FF0000"/>
                </a:solidFill>
                <a:latin typeface="宋体" pitchFamily="2" charset="-122"/>
                <a:ea typeface="宋体" pitchFamily="2" charset="-122"/>
              </a:rPr>
              <a:t>值逐渐变小</a:t>
            </a:r>
          </a:p>
        </p:txBody>
      </p:sp>
      <p:grpSp>
        <p:nvGrpSpPr>
          <p:cNvPr id="8" name="组合 7"/>
          <p:cNvGrpSpPr/>
          <p:nvPr/>
        </p:nvGrpSpPr>
        <p:grpSpPr>
          <a:xfrm>
            <a:off x="6325767" y="5372838"/>
            <a:ext cx="4848369" cy="528991"/>
            <a:chOff x="3425409" y="4055716"/>
            <a:chExt cx="4848369" cy="528991"/>
          </a:xfrm>
        </p:grpSpPr>
        <p:sp>
          <p:nvSpPr>
            <p:cNvPr id="9" name="矩形 8"/>
            <p:cNvSpPr/>
            <p:nvPr/>
          </p:nvSpPr>
          <p:spPr>
            <a:xfrm>
              <a:off x="3425409" y="4055716"/>
              <a:ext cx="4848369" cy="528991"/>
            </a:xfrm>
            <a:prstGeom prst="rect">
              <a:avLst/>
            </a:prstGeom>
          </p:spPr>
          <p:txBody>
            <a:bodyPr wrap="square">
              <a:spAutoFit/>
            </a:bodyPr>
            <a:lstStyle/>
            <a:p>
              <a:pPr>
                <a:lnSpc>
                  <a:spcPts val="4000"/>
                </a:lnSpc>
              </a:pPr>
              <a:r>
                <a:rPr lang="en-US" altLang="zh-CN" sz="2400" b="1" dirty="0">
                  <a:solidFill>
                    <a:srgbClr val="FF0000"/>
                  </a:solidFill>
                  <a:latin typeface="宋体" pitchFamily="2" charset="-122"/>
                  <a:ea typeface="宋体" pitchFamily="2" charset="-122"/>
                </a:rPr>
                <a:t>2NaNO</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+2HCl    2NaCl+N</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r>
                <a:rPr lang="en-US" altLang="zh-CN" sz="2400" b="1" baseline="-25000" dirty="0">
                  <a:solidFill>
                    <a:srgbClr val="FF0000"/>
                  </a:solidFill>
                  <a:latin typeface="宋体" pitchFamily="2" charset="-122"/>
                  <a:ea typeface="宋体" pitchFamily="2" charset="-122"/>
                </a:rPr>
                <a:t>3</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endParaRPr lang="zh-CN" altLang="zh-CN" sz="2400" b="1" dirty="0">
                <a:latin typeface="宋体" pitchFamily="2" charset="-122"/>
                <a:ea typeface="宋体" pitchFamily="2" charset="-122"/>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6673" y="431937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1" name="矩形 10"/>
          <p:cNvSpPr/>
          <p:nvPr/>
        </p:nvSpPr>
        <p:spPr>
          <a:xfrm>
            <a:off x="3221906" y="5966800"/>
            <a:ext cx="589755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收集有毒的气体</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防止对学生身体造成</a:t>
            </a:r>
            <a:r>
              <a:rPr lang="zh-CN" altLang="zh-CN" sz="2400" b="1" dirty="0" smtClean="0">
                <a:solidFill>
                  <a:srgbClr val="FF0000"/>
                </a:solidFill>
                <a:latin typeface="宋体" pitchFamily="2" charset="-122"/>
                <a:ea typeface="宋体" pitchFamily="2" charset="-122"/>
              </a:rPr>
              <a:t>伤害</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628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397115" y="2088523"/>
            <a:ext cx="11381029" cy="4437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有关化学反应的发生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并没有明显现象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此类试题便以此为背景展开科学探究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常见类型是</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与水或</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溶液反应的探究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酸碱中和反应的探究。</a:t>
            </a:r>
          </a:p>
          <a:p>
            <a:pPr>
              <a:lnSpc>
                <a:spcPct val="150000"/>
              </a:lnSpc>
            </a:pPr>
            <a:r>
              <a:rPr lang="zh-CN" altLang="zh-CN" sz="2400" b="1" dirty="0">
                <a:latin typeface="宋体" pitchFamily="2" charset="-122"/>
                <a:ea typeface="宋体" pitchFamily="2" charset="-122"/>
              </a:rPr>
              <a:t>对于此类没有明显现象产生的化学反应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证明他们已经发生反应的思路一般如下</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检验反应物是否被消耗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利用反应物不同于生成物的性质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能使之产生明显现象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直接检验生成物的存在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利用生成物不同于反应物的性质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能使之产生明显现象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借助指示剂或测定</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适用于反应前后酸碱性发生改变的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如酸碱中和反应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设计特殊装置进行对比实验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适用于有气体参与的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反应前后产生压强差的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测温度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适用于有明细温度改变的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如氢氧化钙遇水放热或酸碱中和反应</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p>
        </p:txBody>
      </p:sp>
    </p:spTree>
    <p:extLst>
      <p:ext uri="{BB962C8B-B14F-4D97-AF65-F5344CB8AC3E}">
        <p14:creationId xmlns:p14="http://schemas.microsoft.com/office/powerpoint/2010/main" xmlns="" val="1734596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722730" y="1704726"/>
            <a:ext cx="10745022"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注意试题中涉及的化学物质的物理性质和化学性质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若遇到陌生的知识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进行知识迁移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想以前做过的与之相关的化学实验。</a:t>
            </a:r>
          </a:p>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实验设计按“操作—现象—结论”这个过程作答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而思考的过程则为“结论—现象—操作”。</a:t>
            </a:r>
          </a:p>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答题的发散性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探究性试题往往在假设的提出、方案的设计等方面的答案并非唯一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所以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学生可从最熟悉、最符合题意的答案入手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从而有效防止错误的发生</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4840664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0003" y="1393308"/>
            <a:ext cx="11307197" cy="5078313"/>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·石家庄市十八县联考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某实验小组的同学在进行酸碱</a:t>
            </a:r>
            <a:r>
              <a:rPr lang="zh-CN" altLang="zh-CN" sz="2400" b="1" dirty="0" smtClean="0">
                <a:latin typeface="宋体" pitchFamily="2" charset="-122"/>
                <a:ea typeface="宋体" pitchFamily="2" charset="-122"/>
              </a:rPr>
              <a:t>中和</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反应</a:t>
            </a:r>
            <a:r>
              <a:rPr lang="zh-CN" altLang="zh-CN" sz="2400" b="1" dirty="0">
                <a:latin typeface="宋体" pitchFamily="2" charset="-122"/>
                <a:ea typeface="宋体" pitchFamily="2" charset="-122"/>
              </a:rPr>
              <a:t>的实验时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向烧杯中的氢氧化钠溶液加入稀盐酸一会后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发现忘记了滴加</a:t>
            </a:r>
            <a:r>
              <a:rPr lang="zh-CN" altLang="zh-CN" sz="2400" b="1" dirty="0" smtClean="0">
                <a:latin typeface="宋体" pitchFamily="2" charset="-122"/>
                <a:ea typeface="宋体" pitchFamily="2" charset="-122"/>
              </a:rPr>
              <a:t>指示</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剂</a:t>
            </a:r>
            <a:r>
              <a:rPr lang="zh-CN" altLang="zh-CN" sz="2400" b="1" dirty="0">
                <a:latin typeface="宋体" pitchFamily="2" charset="-122"/>
                <a:ea typeface="宋体" pitchFamily="2" charset="-122"/>
              </a:rPr>
              <a:t>。因此</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他们停止滴加稀盐酸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并对烧杯内溶液中的溶质成分进行探究。</a:t>
            </a:r>
          </a:p>
          <a:p>
            <a:pPr>
              <a:lnSpc>
                <a:spcPct val="150000"/>
              </a:lnSpc>
            </a:pP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、从微观角度分析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中和反应的实质是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、探究烧杯内溶液中溶质的成分</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【提出问题】该烧杯内溶液中的溶质是什么</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【猜想】猜想</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可能是</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和</a:t>
            </a:r>
            <a:r>
              <a:rPr lang="en-US" altLang="zh-CN" sz="2400" b="1" dirty="0" err="1">
                <a:latin typeface="宋体" pitchFamily="2" charset="-122"/>
                <a:ea typeface="宋体" pitchFamily="2" charset="-122"/>
              </a:rPr>
              <a:t>NaOH</a:t>
            </a:r>
            <a:r>
              <a:rPr lang="zh-CN" altLang="zh-CN" sz="2400" b="1" dirty="0">
                <a:latin typeface="宋体" pitchFamily="2" charset="-122"/>
                <a:ea typeface="宋体" pitchFamily="2" charset="-122"/>
              </a:rPr>
              <a:t>。</a:t>
            </a:r>
          </a:p>
          <a:p>
            <a:pPr>
              <a:lnSpc>
                <a:spcPct val="150000"/>
              </a:lnSpc>
            </a:pPr>
            <a:r>
              <a:rPr lang="zh-CN" altLang="zh-CN" sz="2400" b="1" dirty="0">
                <a:latin typeface="宋体" pitchFamily="2" charset="-122"/>
                <a:ea typeface="宋体" pitchFamily="2" charset="-122"/>
              </a:rPr>
              <a:t>猜想</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可能只有</a:t>
            </a:r>
            <a:r>
              <a:rPr lang="en-US" altLang="zh-CN" sz="2400" b="1" dirty="0" err="1">
                <a:latin typeface="宋体" pitchFamily="2" charset="-122"/>
                <a:ea typeface="宋体" pitchFamily="2" charset="-122"/>
              </a:rPr>
              <a:t>NaCl</a:t>
            </a:r>
            <a:r>
              <a:rPr lang="zh-CN" altLang="zh-CN" sz="2400" b="1" dirty="0">
                <a:latin typeface="宋体" pitchFamily="2" charset="-122"/>
                <a:ea typeface="宋体" pitchFamily="2" charset="-122"/>
              </a:rPr>
              <a:t>。</a:t>
            </a:r>
          </a:p>
          <a:p>
            <a:pPr>
              <a:lnSpc>
                <a:spcPct val="150000"/>
              </a:lnSpc>
            </a:pPr>
            <a:r>
              <a:rPr lang="zh-CN" altLang="zh-CN" sz="2400" b="1" dirty="0">
                <a:latin typeface="宋体" pitchFamily="2" charset="-122"/>
                <a:ea typeface="宋体" pitchFamily="2" charset="-122"/>
              </a:rPr>
              <a:t>猜想</a:t>
            </a: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可能是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矩形 6"/>
          <p:cNvSpPr/>
          <p:nvPr/>
        </p:nvSpPr>
        <p:spPr>
          <a:xfrm>
            <a:off x="6090313" y="3037342"/>
            <a:ext cx="509221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氢离子和氢氧根离子结合生成水分子</a:t>
            </a:r>
          </a:p>
        </p:txBody>
      </p:sp>
      <p:pic>
        <p:nvPicPr>
          <p:cNvPr id="4" name="HX+6LX09.eps" descr="id:2147510316;FounderCES"/>
          <p:cNvPicPr/>
          <p:nvPr/>
        </p:nvPicPr>
        <p:blipFill>
          <a:blip r:embed="rId2"/>
          <a:stretch>
            <a:fillRect/>
          </a:stretch>
        </p:blipFill>
        <p:spPr>
          <a:xfrm>
            <a:off x="8211925" y="4066688"/>
            <a:ext cx="1369084" cy="1595202"/>
          </a:xfrm>
          <a:prstGeom prst="rect">
            <a:avLst/>
          </a:prstGeom>
        </p:spPr>
      </p:pic>
      <p:sp>
        <p:nvSpPr>
          <p:cNvPr id="5" name="矩形 4"/>
          <p:cNvSpPr/>
          <p:nvPr/>
        </p:nvSpPr>
        <p:spPr>
          <a:xfrm>
            <a:off x="2853561" y="5795658"/>
            <a:ext cx="1609382" cy="461665"/>
          </a:xfrm>
          <a:prstGeom prst="rect">
            <a:avLst/>
          </a:prstGeom>
        </p:spPr>
        <p:txBody>
          <a:bodyPr wrap="square">
            <a:spAutoFit/>
          </a:bodyPr>
          <a:lstStyle/>
          <a:p>
            <a:r>
              <a:rPr lang="en-US" altLang="zh-CN" sz="2400" b="1" dirty="0" err="1">
                <a:solidFill>
                  <a:srgbClr val="FF0000"/>
                </a:solidFill>
                <a:latin typeface="宋体" pitchFamily="2" charset="-122"/>
                <a:ea typeface="宋体" pitchFamily="2" charset="-122"/>
              </a:rPr>
              <a:t>NaCl</a:t>
            </a:r>
            <a:r>
              <a:rPr lang="zh-CN" altLang="zh-CN" sz="2400" b="1" dirty="0">
                <a:solidFill>
                  <a:srgbClr val="FF0000"/>
                </a:solidFill>
                <a:latin typeface="宋体" pitchFamily="2" charset="-122"/>
                <a:ea typeface="宋体" pitchFamily="2" charset="-122"/>
              </a:rPr>
              <a:t>和</a:t>
            </a:r>
            <a:r>
              <a:rPr lang="en-US" altLang="zh-CN" sz="2400" b="1" dirty="0" err="1">
                <a:solidFill>
                  <a:srgbClr val="FF0000"/>
                </a:solidFill>
                <a:latin typeface="宋体" pitchFamily="2" charset="-122"/>
                <a:ea typeface="宋体" pitchFamily="2" charset="-122"/>
              </a:rPr>
              <a:t>HCl</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61702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0337" y="1349693"/>
            <a:ext cx="4788951" cy="1200329"/>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【查阅资料】氯化钠溶液呈中性。</a:t>
            </a:r>
          </a:p>
          <a:p>
            <a:pPr>
              <a:lnSpc>
                <a:spcPct val="150000"/>
              </a:lnSpc>
            </a:pPr>
            <a:r>
              <a:rPr lang="zh-CN" altLang="zh-CN" sz="2400" b="1" dirty="0" smtClean="0">
                <a:latin typeface="宋体" pitchFamily="2" charset="-122"/>
                <a:ea typeface="宋体" pitchFamily="2" charset="-122"/>
              </a:rPr>
              <a:t>【进行实验】</a:t>
            </a:r>
            <a:r>
              <a:rPr lang="zh-CN" altLang="zh-CN" sz="2400" b="1" dirty="0">
                <a:solidFill>
                  <a:srgbClr val="FF0000"/>
                </a:solidFill>
                <a:latin typeface="宋体" pitchFamily="2" charset="-122"/>
                <a:ea typeface="宋体" pitchFamily="2" charset="-122"/>
              </a:rPr>
              <a:t>　</a:t>
            </a:r>
            <a:endParaRPr lang="en-US" altLang="zh-CN" sz="2400" b="1" dirty="0">
              <a:latin typeface="宋体" pitchFamily="2" charset="-122"/>
              <a:ea typeface="宋体" pitchFamily="2" charset="-122"/>
            </a:endParaRPr>
          </a:p>
        </p:txBody>
      </p:sp>
      <p:sp>
        <p:nvSpPr>
          <p:cNvPr id="7" name="矩形 6"/>
          <p:cNvSpPr/>
          <p:nvPr/>
        </p:nvSpPr>
        <p:spPr>
          <a:xfrm>
            <a:off x="7298328" y="3531970"/>
            <a:ext cx="90610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不变</a:t>
            </a:r>
          </a:p>
        </p:txBody>
      </p:sp>
      <p:graphicFrame>
        <p:nvGraphicFramePr>
          <p:cNvPr id="3" name="表格 2"/>
          <p:cNvGraphicFramePr>
            <a:graphicFrameLocks noGrp="1"/>
          </p:cNvGraphicFramePr>
          <p:nvPr>
            <p:extLst>
              <p:ext uri="{D42A27DB-BD31-4B8C-83A1-F6EECF244321}">
                <p14:modId xmlns:p14="http://schemas.microsoft.com/office/powerpoint/2010/main" xmlns="" val="3288994736"/>
              </p:ext>
            </p:extLst>
          </p:nvPr>
        </p:nvGraphicFramePr>
        <p:xfrm>
          <a:off x="779477" y="2633912"/>
          <a:ext cx="10515600" cy="3506829"/>
        </p:xfrm>
        <a:graphic>
          <a:graphicData uri="http://schemas.openxmlformats.org/drawingml/2006/table">
            <a:tbl>
              <a:tblPr firstRow="1" firstCol="1" bandRow="1"/>
              <a:tblGrid>
                <a:gridCol w="1493939"/>
                <a:gridCol w="4035105"/>
                <a:gridCol w="2759978"/>
                <a:gridCol w="2226578"/>
              </a:tblGrid>
              <a:tr h="562294">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方案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操作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结论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216403">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方案</a:t>
                      </a:r>
                      <a:r>
                        <a:rPr lang="zh-CN" sz="2400" b="1" dirty="0">
                          <a:solidFill>
                            <a:srgbClr val="000000"/>
                          </a:solidFill>
                          <a:effectLst/>
                          <a:latin typeface="宋体" pitchFamily="2" charset="-122"/>
                          <a:ea typeface="宋体" pitchFamily="2" charset="-122"/>
                          <a:cs typeface="Times New Roman"/>
                        </a:rPr>
                        <a:t>一</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取</a:t>
                      </a:r>
                      <a:r>
                        <a:rPr lang="zh-CN" sz="2400" b="1" dirty="0">
                          <a:solidFill>
                            <a:srgbClr val="000000"/>
                          </a:solidFill>
                          <a:effectLst/>
                          <a:latin typeface="宋体" pitchFamily="2" charset="-122"/>
                          <a:ea typeface="宋体" pitchFamily="2" charset="-122"/>
                          <a:cs typeface="Times New Roman"/>
                        </a:rPr>
                        <a:t>少量烧杯内溶液于试管中</a:t>
                      </a:r>
                      <a:r>
                        <a:rPr lang="en-US" sz="2400" b="1" dirty="0" smtClean="0">
                          <a:solidFill>
                            <a:srgbClr val="000000"/>
                          </a:solidFill>
                          <a:effectLst/>
                          <a:latin typeface="宋体" pitchFamily="2" charset="-122"/>
                          <a:ea typeface="宋体" pitchFamily="2" charset="-122"/>
                          <a:cs typeface="Times New Roman"/>
                        </a:rPr>
                        <a:t>,</a:t>
                      </a:r>
                    </a:p>
                    <a:p>
                      <a:pPr>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滴</a:t>
                      </a:r>
                      <a:r>
                        <a:rPr lang="zh-CN" sz="2400" b="1" dirty="0">
                          <a:solidFill>
                            <a:srgbClr val="000000"/>
                          </a:solidFill>
                          <a:effectLst/>
                          <a:latin typeface="宋体" pitchFamily="2" charset="-122"/>
                          <a:ea typeface="宋体" pitchFamily="2" charset="-122"/>
                          <a:cs typeface="Times New Roman"/>
                        </a:rPr>
                        <a:t>入几滴酚酞溶液</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振荡</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溶液</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zh-CN" sz="2400" b="1" dirty="0">
                          <a:solidFill>
                            <a:srgbClr val="000000"/>
                          </a:solidFill>
                          <a:effectLst/>
                          <a:latin typeface="宋体" pitchFamily="2" charset="-122"/>
                          <a:ea typeface="宋体" pitchFamily="2" charset="-122"/>
                          <a:cs typeface="Times New Roman"/>
                        </a:rPr>
                        <a:t>色</a:t>
                      </a: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①</a:t>
                      </a:r>
                      <a:r>
                        <a:rPr lang="zh-CN" sz="2400" b="1" dirty="0">
                          <a:solidFill>
                            <a:srgbClr val="000000"/>
                          </a:solidFill>
                          <a:effectLst/>
                          <a:latin typeface="宋体" pitchFamily="2" charset="-122"/>
                          <a:ea typeface="宋体" pitchFamily="2" charset="-122"/>
                          <a:cs typeface="Times New Roman"/>
                        </a:rPr>
                        <a:t>不正确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28132">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方案</a:t>
                      </a:r>
                      <a:r>
                        <a:rPr lang="zh-CN" sz="2400" b="1" dirty="0">
                          <a:solidFill>
                            <a:srgbClr val="000000"/>
                          </a:solidFill>
                          <a:effectLst/>
                          <a:latin typeface="宋体" pitchFamily="2" charset="-122"/>
                          <a:ea typeface="宋体" pitchFamily="2" charset="-122"/>
                          <a:cs typeface="Times New Roman"/>
                        </a:rPr>
                        <a:t>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取</a:t>
                      </a:r>
                      <a:r>
                        <a:rPr lang="zh-CN" sz="2400" b="1" dirty="0">
                          <a:solidFill>
                            <a:srgbClr val="000000"/>
                          </a:solidFill>
                          <a:effectLst/>
                          <a:latin typeface="宋体" pitchFamily="2" charset="-122"/>
                          <a:ea typeface="宋体" pitchFamily="2" charset="-122"/>
                          <a:cs typeface="Times New Roman"/>
                        </a:rPr>
                        <a:t>少量烧杯内溶液于另一</a:t>
                      </a:r>
                      <a:r>
                        <a:rPr lang="zh-CN" sz="2400" b="1" dirty="0" smtClean="0">
                          <a:solidFill>
                            <a:srgbClr val="000000"/>
                          </a:solidFill>
                          <a:effectLst/>
                          <a:latin typeface="宋体" pitchFamily="2" charset="-122"/>
                          <a:ea typeface="宋体" pitchFamily="2" charset="-122"/>
                          <a:cs typeface="Times New Roman"/>
                        </a:rPr>
                        <a:t>支</a:t>
                      </a: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试管</a:t>
                      </a:r>
                      <a:r>
                        <a:rPr lang="zh-CN" sz="2400" b="1" dirty="0">
                          <a:solidFill>
                            <a:srgbClr val="000000"/>
                          </a:solidFill>
                          <a:effectLst/>
                          <a:latin typeface="宋体" pitchFamily="2" charset="-122"/>
                          <a:ea typeface="宋体" pitchFamily="2" charset="-122"/>
                          <a:cs typeface="Times New Roman"/>
                        </a:rPr>
                        <a:t>中</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逐滴加入碳酸钠</a:t>
                      </a:r>
                      <a:r>
                        <a:rPr lang="zh-CN" sz="2400" b="1" dirty="0" smtClean="0">
                          <a:solidFill>
                            <a:srgbClr val="000000"/>
                          </a:solidFill>
                          <a:effectLst/>
                          <a:latin typeface="宋体" pitchFamily="2" charset="-122"/>
                          <a:ea typeface="宋体" pitchFamily="2" charset="-122"/>
                          <a:cs typeface="Times New Roman"/>
                        </a:rPr>
                        <a:t>溶液</a:t>
                      </a: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至</a:t>
                      </a:r>
                      <a:r>
                        <a:rPr lang="zh-CN" sz="2400" b="1" dirty="0">
                          <a:solidFill>
                            <a:srgbClr val="000000"/>
                          </a:solidFill>
                          <a:effectLst/>
                          <a:latin typeface="宋体" pitchFamily="2" charset="-122"/>
                          <a:ea typeface="宋体" pitchFamily="2" charset="-122"/>
                          <a:cs typeface="Times New Roman"/>
                        </a:rPr>
                        <a:t>过量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gn="ctr">
                        <a:lnSpc>
                          <a:spcPts val="1350"/>
                        </a:lnSpc>
                        <a:spcAft>
                          <a:spcPts val="0"/>
                        </a:spcAft>
                      </a:pP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sz="24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②</a:t>
                      </a:r>
                      <a:r>
                        <a:rPr lang="zh-CN" sz="2400" b="1" dirty="0">
                          <a:solidFill>
                            <a:srgbClr val="000000"/>
                          </a:solidFill>
                          <a:effectLst/>
                          <a:latin typeface="宋体" pitchFamily="2" charset="-122"/>
                          <a:ea typeface="宋体" pitchFamily="2" charset="-122"/>
                          <a:cs typeface="Times New Roman"/>
                        </a:rPr>
                        <a:t>不正确</a:t>
                      </a:r>
                      <a:r>
                        <a:rPr lang="en-US" sz="2400" b="1" dirty="0" smtClean="0">
                          <a:solidFill>
                            <a:srgbClr val="000000"/>
                          </a:solidFill>
                          <a:effectLst/>
                          <a:latin typeface="宋体" pitchFamily="2" charset="-122"/>
                          <a:ea typeface="宋体" pitchFamily="2" charset="-122"/>
                          <a:cs typeface="Times New Roman"/>
                        </a:rPr>
                        <a:t>,</a:t>
                      </a:r>
                    </a:p>
                    <a:p>
                      <a:pPr algn="l">
                        <a:lnSpc>
                          <a:spcPts val="20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200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en-US" sz="2400" b="1" dirty="0">
                          <a:solidFill>
                            <a:srgbClr val="000000"/>
                          </a:solidFill>
                          <a:effectLst/>
                          <a:latin typeface="宋体" pitchFamily="2" charset="-122"/>
                          <a:ea typeface="宋体" pitchFamily="2" charset="-122"/>
                          <a:cs typeface="Times New Roman"/>
                        </a:rPr>
                        <a:t>③</a:t>
                      </a:r>
                      <a:r>
                        <a:rPr lang="zh-CN" sz="2400" b="1" dirty="0">
                          <a:solidFill>
                            <a:srgbClr val="000000"/>
                          </a:solidFill>
                          <a:effectLst/>
                          <a:latin typeface="宋体" pitchFamily="2" charset="-122"/>
                          <a:ea typeface="宋体" pitchFamily="2" charset="-122"/>
                          <a:cs typeface="Times New Roman"/>
                        </a:rPr>
                        <a:t>正确</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6922222" y="4961759"/>
            <a:ext cx="146676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产生</a:t>
            </a:r>
            <a:r>
              <a:rPr lang="zh-CN" altLang="zh-CN" sz="2400" b="1" dirty="0" smtClean="0">
                <a:solidFill>
                  <a:srgbClr val="FF0000"/>
                </a:solidFill>
                <a:latin typeface="宋体" pitchFamily="2" charset="-122"/>
                <a:ea typeface="宋体" pitchFamily="2" charset="-122"/>
              </a:rPr>
              <a:t>气泡</a:t>
            </a:r>
            <a:endParaRPr lang="en-US"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330288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3952" y="1796140"/>
            <a:ext cx="9923013" cy="3970318"/>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方案二发生反应的化学方程式是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【反思与拓展】</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在分析化学反应后所得物质成分时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除考虑生成物外还需</a:t>
            </a:r>
            <a:r>
              <a:rPr lang="zh-CN" altLang="zh-CN" sz="2400" b="1" dirty="0" smtClean="0">
                <a:latin typeface="宋体" pitchFamily="2" charset="-122"/>
                <a:ea typeface="宋体" pitchFamily="2" charset="-122"/>
              </a:rPr>
              <a:t>考虑</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根据所学化学知识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验证烧杯内溶液中的溶质含有</a:t>
            </a:r>
            <a:r>
              <a:rPr lang="en-US" altLang="zh-CN" sz="2400" b="1" dirty="0" err="1">
                <a:latin typeface="宋体" pitchFamily="2" charset="-122"/>
                <a:ea typeface="宋体" pitchFamily="2" charset="-122"/>
              </a:rPr>
              <a:t>HCl</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除以上方案外</a:t>
            </a:r>
            <a:r>
              <a:rPr lang="en-US" altLang="zh-CN" sz="2400" b="1" dirty="0" smtClean="0">
                <a:latin typeface="宋体" pitchFamily="2" charset="-122"/>
                <a:ea typeface="宋体" pitchFamily="2" charset="-122"/>
              </a:rPr>
              <a:t>,</a:t>
            </a:r>
          </a:p>
          <a:p>
            <a:pPr>
              <a:lnSpc>
                <a:spcPct val="150000"/>
              </a:lnSpc>
            </a:pP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哪些物质单独使用也能完成该实验</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err="1">
                <a:latin typeface="宋体" pitchFamily="2" charset="-122"/>
                <a:ea typeface="宋体" pitchFamily="2" charset="-122"/>
              </a:rPr>
              <a:t>A.pH</a:t>
            </a:r>
            <a:r>
              <a:rPr lang="zh-CN" altLang="zh-CN" sz="2400" b="1" dirty="0">
                <a:latin typeface="宋体" pitchFamily="2" charset="-122"/>
                <a:ea typeface="宋体" pitchFamily="2" charset="-122"/>
              </a:rPr>
              <a:t>试纸　　　</a:t>
            </a:r>
            <a:r>
              <a:rPr lang="en-US" altLang="zh-CN" sz="2400" b="1" dirty="0" smtClean="0">
                <a:latin typeface="宋体" pitchFamily="2" charset="-122"/>
                <a:ea typeface="宋体" pitchFamily="2" charset="-122"/>
              </a:rPr>
              <a:t>B</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铜</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紫色石蕊</a:t>
            </a:r>
            <a:r>
              <a:rPr lang="zh-CN" altLang="zh-CN" sz="2400" b="1" dirty="0" smtClean="0">
                <a:latin typeface="宋体" pitchFamily="2" charset="-122"/>
                <a:ea typeface="宋体" pitchFamily="2" charset="-122"/>
              </a:rPr>
              <a:t>溶液</a:t>
            </a:r>
            <a:r>
              <a:rPr lang="zh-CN" altLang="zh-CN" sz="2400" b="1" dirty="0">
                <a:solidFill>
                  <a:srgbClr val="FF0000"/>
                </a:solidFill>
                <a:latin typeface="宋体" pitchFamily="2" charset="-122"/>
                <a:ea typeface="宋体" pitchFamily="2" charset="-122"/>
              </a:rPr>
              <a:t>　</a:t>
            </a:r>
          </a:p>
        </p:txBody>
      </p:sp>
      <p:grpSp>
        <p:nvGrpSpPr>
          <p:cNvPr id="4" name="组合 3"/>
          <p:cNvGrpSpPr/>
          <p:nvPr/>
        </p:nvGrpSpPr>
        <p:grpSpPr>
          <a:xfrm>
            <a:off x="5377810" y="1721314"/>
            <a:ext cx="4848369" cy="528991"/>
            <a:chOff x="3425409" y="4055716"/>
            <a:chExt cx="4848369" cy="528991"/>
          </a:xfrm>
        </p:grpSpPr>
        <p:sp>
          <p:nvSpPr>
            <p:cNvPr id="5" name="矩形 4"/>
            <p:cNvSpPr/>
            <p:nvPr/>
          </p:nvSpPr>
          <p:spPr>
            <a:xfrm>
              <a:off x="3425409" y="4055716"/>
              <a:ext cx="4848369" cy="528991"/>
            </a:xfrm>
            <a:prstGeom prst="rect">
              <a:avLst/>
            </a:prstGeom>
          </p:spPr>
          <p:txBody>
            <a:bodyPr wrap="square">
              <a:spAutoFit/>
            </a:bodyPr>
            <a:lstStyle/>
            <a:p>
              <a:pPr>
                <a:lnSpc>
                  <a:spcPts val="4000"/>
                </a:lnSpc>
              </a:pPr>
              <a:r>
                <a:rPr lang="en-US" altLang="zh-CN" sz="2400" b="1" dirty="0">
                  <a:solidFill>
                    <a:srgbClr val="FF0000"/>
                  </a:solidFill>
                  <a:latin typeface="宋体" pitchFamily="2" charset="-122"/>
                  <a:ea typeface="宋体" pitchFamily="2" charset="-122"/>
                </a:rPr>
                <a:t>Na</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CO</a:t>
              </a:r>
              <a:r>
                <a:rPr lang="en-US" altLang="zh-CN" sz="2400" b="1" baseline="-25000" dirty="0">
                  <a:solidFill>
                    <a:srgbClr val="FF0000"/>
                  </a:solidFill>
                  <a:latin typeface="宋体" pitchFamily="2" charset="-122"/>
                  <a:ea typeface="宋体" pitchFamily="2" charset="-122"/>
                </a:rPr>
                <a:t>3</a:t>
              </a:r>
              <a:r>
                <a:rPr lang="en-US" altLang="zh-CN" sz="2400" b="1" dirty="0" smtClean="0">
                  <a:solidFill>
                    <a:srgbClr val="FF0000"/>
                  </a:solidFill>
                  <a:latin typeface="宋体" pitchFamily="2" charset="-122"/>
                  <a:ea typeface="宋体" pitchFamily="2" charset="-122"/>
                </a:rPr>
                <a:t>+2HCl    2NaCl+H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r>
                <a:rPr lang="en-US" altLang="zh-CN" sz="2400" b="1" dirty="0">
                  <a:solidFill>
                    <a:srgbClr val="FF0000"/>
                  </a:solidFill>
                  <a:latin typeface="宋体" pitchFamily="2" charset="-122"/>
                  <a:ea typeface="宋体" pitchFamily="2" charset="-122"/>
                </a:rPr>
                <a:t> +CO</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186672" y="435220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8" name="矩形 7"/>
          <p:cNvSpPr/>
          <p:nvPr/>
        </p:nvSpPr>
        <p:spPr>
          <a:xfrm>
            <a:off x="1140810" y="3475271"/>
            <a:ext cx="239095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反应物是否过量</a:t>
            </a:r>
          </a:p>
        </p:txBody>
      </p:sp>
      <p:sp>
        <p:nvSpPr>
          <p:cNvPr id="9" name="矩形 8"/>
          <p:cNvSpPr/>
          <p:nvPr/>
        </p:nvSpPr>
        <p:spPr>
          <a:xfrm>
            <a:off x="6603482" y="4562476"/>
            <a:ext cx="535591"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AC</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5995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6172" y="1360809"/>
            <a:ext cx="10694801" cy="5391219"/>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a:solidFill>
                <a:schemeClr val="accent2"/>
              </a:solidFill>
              <a:latin typeface="宋体" panose="02010600030101010101" pitchFamily="2" charset="-122"/>
              <a:ea typeface="宋体" panose="02010600030101010101" pitchFamily="2" charset="-122"/>
            </a:endParaRPr>
          </a:p>
          <a:p>
            <a:pPr>
              <a:lnSpc>
                <a:spcPts val="3700"/>
              </a:lnSpc>
            </a:pPr>
            <a:r>
              <a:rPr lang="en-US" altLang="zh-CN" sz="2400" b="1" dirty="0">
                <a:latin typeface="宋体" panose="02010600030101010101" pitchFamily="2" charset="-122"/>
                <a:ea typeface="宋体" panose="02010600030101010101" pitchFamily="2" charset="-122"/>
              </a:rPr>
              <a:t>(2021</a:t>
            </a:r>
            <a:r>
              <a:rPr lang="zh-CN" altLang="zh-CN" sz="2400" b="1" dirty="0">
                <a:latin typeface="宋体" pitchFamily="2" charset="-122"/>
                <a:ea typeface="宋体" pitchFamily="2" charset="-122"/>
              </a:rPr>
              <a:t>·保定二模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某兴趣小组为探究金属活动性强弱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分别做了镁、铝、铜与稀盐酸反应的实验。</a:t>
            </a:r>
          </a:p>
          <a:p>
            <a:pPr>
              <a:lnSpc>
                <a:spcPts val="37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比较金属活动性强弱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铝比铜</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选填“强”或“弱”</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。写出镁</a:t>
            </a:r>
            <a:r>
              <a:rPr lang="zh-CN" altLang="zh-CN" sz="2400" b="1" dirty="0" smtClean="0">
                <a:latin typeface="宋体" pitchFamily="2" charset="-122"/>
                <a:ea typeface="宋体" pitchFamily="2" charset="-122"/>
              </a:rPr>
              <a:t>与</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稀盐酸</a:t>
            </a:r>
            <a:r>
              <a:rPr lang="zh-CN" altLang="zh-CN" sz="2400" b="1" dirty="0">
                <a:latin typeface="宋体" pitchFamily="2" charset="-122"/>
                <a:ea typeface="宋体" pitchFamily="2" charset="-122"/>
              </a:rPr>
              <a:t>反应的化学方程式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小芳同学做镁与稀盐酸反应的实验时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发现试管中出现灰白色沉淀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该小组同学对灰白色沉淀的成分进行如下探究</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700"/>
              </a:lnSpc>
            </a:pPr>
            <a:r>
              <a:rPr lang="zh-CN" altLang="zh-CN" sz="2400" b="1" dirty="0">
                <a:latin typeface="宋体" pitchFamily="2" charset="-122"/>
                <a:ea typeface="宋体" pitchFamily="2" charset="-122"/>
              </a:rPr>
              <a:t>【提出假设】假设一</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含有氯化镁</a:t>
            </a:r>
          </a:p>
          <a:p>
            <a:pPr>
              <a:lnSpc>
                <a:spcPts val="3700"/>
              </a:lnSpc>
            </a:pPr>
            <a:r>
              <a:rPr lang="zh-CN" altLang="zh-CN" sz="2400" b="1" dirty="0">
                <a:latin typeface="宋体" pitchFamily="2" charset="-122"/>
                <a:ea typeface="宋体" pitchFamily="2" charset="-122"/>
              </a:rPr>
              <a:t>假设二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含有镁粉</a:t>
            </a:r>
          </a:p>
          <a:p>
            <a:pPr>
              <a:lnSpc>
                <a:spcPts val="3700"/>
              </a:lnSpc>
            </a:pPr>
            <a:r>
              <a:rPr lang="zh-CN" altLang="zh-CN" sz="2400" b="1" dirty="0">
                <a:latin typeface="宋体" pitchFamily="2" charset="-122"/>
                <a:ea typeface="宋体" pitchFamily="2" charset="-122"/>
              </a:rPr>
              <a:t>假设三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含有氢氧化镁</a:t>
            </a:r>
          </a:p>
          <a:p>
            <a:pPr>
              <a:lnSpc>
                <a:spcPts val="3700"/>
              </a:lnSpc>
            </a:pPr>
            <a:r>
              <a:rPr lang="zh-CN"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矩形 6"/>
          <p:cNvSpPr/>
          <p:nvPr/>
        </p:nvSpPr>
        <p:spPr>
          <a:xfrm>
            <a:off x="5565842" y="2812541"/>
            <a:ext cx="5042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强</a:t>
            </a:r>
          </a:p>
        </p:txBody>
      </p:sp>
      <p:grpSp>
        <p:nvGrpSpPr>
          <p:cNvPr id="4" name="组合 3"/>
          <p:cNvGrpSpPr/>
          <p:nvPr/>
        </p:nvGrpSpPr>
        <p:grpSpPr>
          <a:xfrm>
            <a:off x="4631233" y="3238625"/>
            <a:ext cx="3371866" cy="566822"/>
            <a:chOff x="3425410" y="4055716"/>
            <a:chExt cx="3371866" cy="566822"/>
          </a:xfrm>
        </p:grpSpPr>
        <p:sp>
          <p:nvSpPr>
            <p:cNvPr id="5" name="矩形 4"/>
            <p:cNvSpPr/>
            <p:nvPr/>
          </p:nvSpPr>
          <p:spPr>
            <a:xfrm>
              <a:off x="3425410" y="4055716"/>
              <a:ext cx="3371866" cy="566822"/>
            </a:xfrm>
            <a:prstGeom prst="rect">
              <a:avLst/>
            </a:prstGeom>
          </p:spPr>
          <p:txBody>
            <a:bodyPr wrap="square">
              <a:spAutoFit/>
            </a:bodyPr>
            <a:lstStyle/>
            <a:p>
              <a:pPr>
                <a:lnSpc>
                  <a:spcPts val="3700"/>
                </a:lnSpc>
              </a:pPr>
              <a:r>
                <a:rPr lang="en-US" altLang="zh-CN" sz="2400" b="1" dirty="0">
                  <a:solidFill>
                    <a:srgbClr val="FF0000"/>
                  </a:solidFill>
                  <a:latin typeface="宋体" pitchFamily="2" charset="-122"/>
                  <a:ea typeface="宋体" pitchFamily="2" charset="-122"/>
                </a:rPr>
                <a:t>Mg+</a:t>
              </a:r>
              <a:r>
                <a:rPr lang="en-US" altLang="zh-CN" sz="2400" b="1" dirty="0" smtClean="0">
                  <a:solidFill>
                    <a:srgbClr val="FF0000"/>
                  </a:solidFill>
                  <a:latin typeface="宋体" pitchFamily="2" charset="-122"/>
                  <a:ea typeface="宋体" pitchFamily="2" charset="-122"/>
                </a:rPr>
                <a:t>2HCl    </a:t>
              </a:r>
              <a:r>
                <a:rPr lang="en-US" altLang="zh-CN" sz="2400" b="1" dirty="0">
                  <a:solidFill>
                    <a:srgbClr val="FF0000"/>
                  </a:solidFill>
                  <a:latin typeface="宋体" pitchFamily="2" charset="-122"/>
                  <a:ea typeface="宋体" pitchFamily="2" charset="-122"/>
                </a:rPr>
                <a:t>MgCl</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53253" y="4314492"/>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37633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334" y="1334745"/>
            <a:ext cx="9990126" cy="997068"/>
          </a:xfrm>
          <a:prstGeom prst="rect">
            <a:avLst/>
          </a:prstGeom>
          <a:noFill/>
        </p:spPr>
        <p:txBody>
          <a:bodyPr wrap="square" rtlCol="0">
            <a:spAutoFit/>
          </a:bodyPr>
          <a:lstStyle/>
          <a:p>
            <a:pPr>
              <a:lnSpc>
                <a:spcPts val="3800"/>
              </a:lnSpc>
            </a:pPr>
            <a:r>
              <a:rPr lang="zh-CN" altLang="zh-CN" sz="2400" b="1" dirty="0">
                <a:latin typeface="宋体" pitchFamily="2" charset="-122"/>
                <a:ea typeface="宋体" pitchFamily="2" charset="-122"/>
              </a:rPr>
              <a:t>【查阅资料】</a:t>
            </a: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氯化镁易溶于水</a:t>
            </a: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在一定条件下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镁可与冷水缓慢反应。</a:t>
            </a:r>
          </a:p>
          <a:p>
            <a:pPr>
              <a:lnSpc>
                <a:spcPts val="3800"/>
              </a:lnSpc>
            </a:pPr>
            <a:r>
              <a:rPr lang="zh-CN" altLang="zh-CN" sz="2400" b="1" dirty="0">
                <a:latin typeface="宋体" pitchFamily="2" charset="-122"/>
                <a:ea typeface="宋体" pitchFamily="2" charset="-122"/>
              </a:rPr>
              <a:t>【设计并进行实验】各取少量灰白色沉淀加入</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支试管中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进行如下实验</a:t>
            </a:r>
            <a:r>
              <a:rPr lang="en-US" altLang="zh-CN" sz="2400" b="1" dirty="0" smtClean="0">
                <a:latin typeface="宋体" pitchFamily="2" charset="-122"/>
                <a:ea typeface="宋体" pitchFamily="2" charset="-122"/>
              </a:rPr>
              <a:t>:</a:t>
            </a:r>
          </a:p>
        </p:txBody>
      </p:sp>
      <p:sp>
        <p:nvSpPr>
          <p:cNvPr id="7" name="矩形 6"/>
          <p:cNvSpPr/>
          <p:nvPr/>
        </p:nvSpPr>
        <p:spPr>
          <a:xfrm>
            <a:off x="4882298" y="4096748"/>
            <a:ext cx="5042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一</a:t>
            </a:r>
          </a:p>
        </p:txBody>
      </p:sp>
      <p:graphicFrame>
        <p:nvGraphicFramePr>
          <p:cNvPr id="3" name="表格 2"/>
          <p:cNvGraphicFramePr>
            <a:graphicFrameLocks noGrp="1"/>
          </p:cNvGraphicFramePr>
          <p:nvPr>
            <p:extLst>
              <p:ext uri="{D42A27DB-BD31-4B8C-83A1-F6EECF244321}">
                <p14:modId xmlns:p14="http://schemas.microsoft.com/office/powerpoint/2010/main" xmlns="" val="3867128205"/>
              </p:ext>
            </p:extLst>
          </p:nvPr>
        </p:nvGraphicFramePr>
        <p:xfrm>
          <a:off x="1140903" y="2561842"/>
          <a:ext cx="8783272" cy="1404000"/>
        </p:xfrm>
        <a:graphic>
          <a:graphicData uri="http://schemas.openxmlformats.org/drawingml/2006/table">
            <a:tbl>
              <a:tblPr firstRow="1" firstCol="1" bandRow="1"/>
              <a:tblGrid>
                <a:gridCol w="1291904"/>
                <a:gridCol w="3322040"/>
                <a:gridCol w="4169328"/>
              </a:tblGrid>
              <a:tr h="468000">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编号</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操作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468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实验</a:t>
                      </a:r>
                      <a:r>
                        <a:rPr lang="en-US" sz="2400" b="1" dirty="0">
                          <a:solidFill>
                            <a:srgbClr val="000000"/>
                          </a:solidFill>
                          <a:effectLst/>
                          <a:latin typeface="宋体" pitchFamily="2" charset="-122"/>
                          <a:ea typeface="宋体" pitchFamily="2" charset="-122"/>
                          <a:cs typeface="Times New Roman"/>
                        </a:rPr>
                        <a:t>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加入</a:t>
                      </a:r>
                      <a:r>
                        <a:rPr lang="zh-CN" sz="2400" b="1" dirty="0">
                          <a:solidFill>
                            <a:srgbClr val="000000"/>
                          </a:solidFill>
                          <a:effectLst/>
                          <a:latin typeface="宋体" pitchFamily="2" charset="-122"/>
                          <a:ea typeface="宋体" pitchFamily="2" charset="-122"/>
                          <a:cs typeface="Times New Roman"/>
                        </a:rPr>
                        <a:t>适量蒸馏水、搅拌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沉淀</a:t>
                      </a:r>
                      <a:r>
                        <a:rPr lang="zh-CN" sz="2400" b="1" dirty="0">
                          <a:solidFill>
                            <a:srgbClr val="000000"/>
                          </a:solidFill>
                          <a:effectLst/>
                          <a:latin typeface="宋体" pitchFamily="2" charset="-122"/>
                          <a:ea typeface="宋体" pitchFamily="2" charset="-122"/>
                          <a:cs typeface="Times New Roman"/>
                        </a:rPr>
                        <a:t>未见减少</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实验</a:t>
                      </a:r>
                      <a:r>
                        <a:rPr lang="en-US" sz="2400" b="1" dirty="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加入</a:t>
                      </a:r>
                      <a:r>
                        <a:rPr lang="zh-CN" sz="2400" b="1" dirty="0">
                          <a:solidFill>
                            <a:srgbClr val="000000"/>
                          </a:solidFill>
                          <a:effectLst/>
                          <a:latin typeface="宋体" pitchFamily="2" charset="-122"/>
                          <a:ea typeface="宋体" pitchFamily="2" charset="-122"/>
                          <a:cs typeface="Times New Roman"/>
                        </a:rPr>
                        <a:t>适量稀盐酸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宋体" pitchFamily="2" charset="-122"/>
                          <a:ea typeface="宋体" pitchFamily="2" charset="-122"/>
                          <a:cs typeface="Times New Roman"/>
                        </a:rPr>
                        <a:t>沉淀</a:t>
                      </a:r>
                      <a:r>
                        <a:rPr lang="zh-CN" sz="2400" b="1" dirty="0">
                          <a:solidFill>
                            <a:srgbClr val="000000"/>
                          </a:solidFill>
                          <a:effectLst/>
                          <a:latin typeface="宋体" pitchFamily="2" charset="-122"/>
                          <a:ea typeface="宋体" pitchFamily="2" charset="-122"/>
                          <a:cs typeface="Times New Roman"/>
                        </a:rPr>
                        <a:t>全部溶解</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没有气泡产生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328334" y="4079344"/>
            <a:ext cx="11424643" cy="2528897"/>
          </a:xfrm>
          <a:prstGeom prst="rect">
            <a:avLst/>
          </a:prstGeom>
          <a:noFill/>
        </p:spPr>
        <p:txBody>
          <a:bodyPr wrap="square" rtlCol="0">
            <a:spAutoFit/>
          </a:bodyPr>
          <a:lstStyle/>
          <a:p>
            <a:pPr>
              <a:lnSpc>
                <a:spcPts val="3800"/>
              </a:lnSpc>
            </a:pPr>
            <a:r>
              <a:rPr lang="zh-CN" altLang="zh-CN" sz="2400" b="1" dirty="0">
                <a:latin typeface="宋体" pitchFamily="2" charset="-122"/>
                <a:ea typeface="宋体" pitchFamily="2" charset="-122"/>
              </a:rPr>
              <a:t>【得出结论】由实验</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可知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假设</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不</a:t>
            </a:r>
            <a:r>
              <a:rPr lang="zh-CN" altLang="zh-CN" sz="2400" b="1" dirty="0">
                <a:latin typeface="宋体" pitchFamily="2" charset="-122"/>
                <a:ea typeface="宋体" pitchFamily="2" charset="-122"/>
              </a:rPr>
              <a:t>成立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由实验</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可知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沉淀中不含</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假设三</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填“成立”或“可能成立”或“不成立”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800"/>
              </a:lnSpc>
            </a:pPr>
            <a:r>
              <a:rPr lang="zh-CN" altLang="zh-CN" sz="2400" b="1" dirty="0">
                <a:latin typeface="宋体" pitchFamily="2" charset="-122"/>
                <a:ea typeface="宋体" pitchFamily="2" charset="-122"/>
              </a:rPr>
              <a:t>【实验反思】实验后同学们请教老师得知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灰白色沉淀的主要成分是碱式氯化镁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碱式氯化镁受热易分解产生氯化氢气体。于是小芳再取少量灰白色沉淀于试管中加热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并将蘸有紫色石蕊溶液的滤纸条悬于试管口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预期的实验现象是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6" name="矩形 5"/>
          <p:cNvSpPr/>
          <p:nvPr/>
        </p:nvSpPr>
        <p:spPr>
          <a:xfrm>
            <a:off x="10075179" y="4049773"/>
            <a:ext cx="86624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镁粉</a:t>
            </a:r>
          </a:p>
        </p:txBody>
      </p:sp>
      <p:sp>
        <p:nvSpPr>
          <p:cNvPr id="8" name="矩形 7"/>
          <p:cNvSpPr/>
          <p:nvPr/>
        </p:nvSpPr>
        <p:spPr>
          <a:xfrm>
            <a:off x="1378497" y="4558413"/>
            <a:ext cx="146537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可能成立</a:t>
            </a:r>
          </a:p>
        </p:txBody>
      </p:sp>
      <p:sp>
        <p:nvSpPr>
          <p:cNvPr id="9" name="矩形 8"/>
          <p:cNvSpPr/>
          <p:nvPr/>
        </p:nvSpPr>
        <p:spPr>
          <a:xfrm>
            <a:off x="9064211" y="5997712"/>
            <a:ext cx="1724031"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滤纸条变红</a:t>
            </a:r>
          </a:p>
        </p:txBody>
      </p:sp>
    </p:spTree>
    <p:extLst>
      <p:ext uri="{BB962C8B-B14F-4D97-AF65-F5344CB8AC3E}">
        <p14:creationId xmlns:p14="http://schemas.microsoft.com/office/powerpoint/2010/main" xmlns="" val="379001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3225" y="1504129"/>
            <a:ext cx="10870970" cy="1754326"/>
          </a:xfrm>
          <a:prstGeom prst="rect">
            <a:avLst/>
          </a:prstGeom>
          <a:noFill/>
        </p:spPr>
        <p:txBody>
          <a:bodyPr wrap="square" rtlCol="0">
            <a:spAutoFit/>
          </a:bodyPr>
          <a:lstStyle/>
          <a:p>
            <a:pPr>
              <a:lnSpc>
                <a:spcPct val="150000"/>
              </a:lnSpc>
            </a:pPr>
            <a:r>
              <a:rPr lang="en-US" altLang="zh-CN" sz="2400" b="1" dirty="0" smtClean="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a:t>
            </a:r>
            <a:r>
              <a:rPr lang="zh-CN" altLang="zh-CN" sz="2400" b="1" dirty="0">
                <a:latin typeface="宋体" pitchFamily="2" charset="-122"/>
                <a:ea typeface="宋体" pitchFamily="2" charset="-122"/>
              </a:rPr>
              <a:t>为探究镁与稀盐酸反应生成碱式氯化镁的条件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该小组同学进行了如下实验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在小烧杯中加入一定量的稀盐酸和去除氧化膜的镁带</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观察实验现象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并测量溶液</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的变化。结果见下表</a:t>
            </a:r>
            <a:r>
              <a:rPr lang="en-US" altLang="zh-CN" sz="2400" b="1" dirty="0" smtClean="0">
                <a:latin typeface="宋体" pitchFamily="2" charset="-122"/>
                <a:ea typeface="宋体" pitchFamily="2" charset="-122"/>
              </a:rPr>
              <a:t>:</a:t>
            </a:r>
            <a:endParaRPr lang="en-US" altLang="zh-CN" sz="2400" b="1" dirty="0">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4043535388"/>
              </p:ext>
            </p:extLst>
          </p:nvPr>
        </p:nvGraphicFramePr>
        <p:xfrm>
          <a:off x="838899" y="3464652"/>
          <a:ext cx="9806730" cy="2607259"/>
        </p:xfrm>
        <a:graphic>
          <a:graphicData uri="http://schemas.openxmlformats.org/drawingml/2006/table">
            <a:tbl>
              <a:tblPr firstRow="1" firstCol="1" bandRow="1"/>
              <a:tblGrid>
                <a:gridCol w="1493240"/>
                <a:gridCol w="1090569"/>
                <a:gridCol w="1054809"/>
                <a:gridCol w="1101163"/>
                <a:gridCol w="989902"/>
                <a:gridCol w="1006679"/>
                <a:gridCol w="1048624"/>
                <a:gridCol w="1031846"/>
                <a:gridCol w="989898"/>
              </a:tblGrid>
              <a:tr h="520206">
                <a:tc>
                  <a:txBody>
                    <a:bodyPr/>
                    <a:lstStyle/>
                    <a:p>
                      <a:pPr algn="ctr">
                        <a:lnSpc>
                          <a:spcPts val="1350"/>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时间</a:t>
                      </a:r>
                      <a:r>
                        <a:rPr lang="en-US" sz="2400" b="1" dirty="0">
                          <a:solidFill>
                            <a:srgbClr val="000000"/>
                          </a:solidFill>
                          <a:effectLst/>
                          <a:latin typeface="宋体" pitchFamily="2" charset="-122"/>
                          <a:ea typeface="宋体" pitchFamily="2" charset="-122"/>
                          <a:cs typeface="Times New Roman"/>
                        </a:rPr>
                        <a:t>/min</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8</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16</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7142">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溶液</a:t>
                      </a:r>
                      <a:r>
                        <a:rPr lang="en-US" sz="2400" b="1" dirty="0">
                          <a:solidFill>
                            <a:srgbClr val="000000"/>
                          </a:solidFill>
                          <a:effectLst/>
                          <a:latin typeface="宋体" pitchFamily="2" charset="-122"/>
                          <a:ea typeface="宋体" pitchFamily="2" charset="-122"/>
                          <a:cs typeface="Times New Roman"/>
                        </a:rPr>
                        <a:t>pH</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2.0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5.3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7.0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8.6</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9.3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9.8</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10.0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10.0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99911">
                <a:tc>
                  <a:txBody>
                    <a:bodyPr/>
                    <a:lstStyle/>
                    <a:p>
                      <a:pPr algn="ctr">
                        <a:lnSpc>
                          <a:spcPts val="135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0"/>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0"/>
                        </a:lnSpc>
                        <a:spcAft>
                          <a:spcPts val="0"/>
                        </a:spcAft>
                      </a:pPr>
                      <a:r>
                        <a:rPr lang="en-US"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nSpc>
                          <a:spcPts val="17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700"/>
                        </a:lnSpc>
                        <a:spcAft>
                          <a:spcPts val="0"/>
                        </a:spcAft>
                      </a:pPr>
                      <a:r>
                        <a:rPr lang="zh-CN" sz="2400" b="1" dirty="0" smtClean="0">
                          <a:solidFill>
                            <a:srgbClr val="000000"/>
                          </a:solidFill>
                          <a:effectLst/>
                          <a:latin typeface="宋体" pitchFamily="2" charset="-122"/>
                          <a:ea typeface="宋体" pitchFamily="2" charset="-122"/>
                          <a:cs typeface="Times New Roman"/>
                        </a:rPr>
                        <a:t>镁</a:t>
                      </a:r>
                      <a:r>
                        <a:rPr lang="zh-CN" sz="2400" b="1" dirty="0">
                          <a:solidFill>
                            <a:srgbClr val="000000"/>
                          </a:solidFill>
                          <a:effectLst/>
                          <a:latin typeface="宋体" pitchFamily="2" charset="-122"/>
                          <a:ea typeface="宋体" pitchFamily="2" charset="-122"/>
                          <a:cs typeface="Times New Roman"/>
                        </a:rPr>
                        <a:t>带溶解较</a:t>
                      </a:r>
                      <a:r>
                        <a:rPr lang="zh-CN" sz="2400" b="1" dirty="0" smtClean="0">
                          <a:solidFill>
                            <a:srgbClr val="000000"/>
                          </a:solidFill>
                          <a:effectLst/>
                          <a:latin typeface="宋体" pitchFamily="2" charset="-122"/>
                          <a:ea typeface="宋体" pitchFamily="2" charset="-122"/>
                          <a:cs typeface="Times New Roman"/>
                        </a:rPr>
                        <a:t>快</a:t>
                      </a:r>
                      <a:r>
                        <a:rPr lang="en-US" sz="2400" b="1" dirty="0" smtClean="0">
                          <a:solidFill>
                            <a:srgbClr val="000000"/>
                          </a:solidFill>
                          <a:effectLst/>
                          <a:latin typeface="宋体" pitchFamily="2" charset="-122"/>
                          <a:ea typeface="宋体" pitchFamily="2" charset="-122"/>
                          <a:cs typeface="Times New Roman"/>
                        </a:rPr>
                        <a:t>,</a:t>
                      </a:r>
                    </a:p>
                    <a:p>
                      <a:pPr>
                        <a:lnSpc>
                          <a:spcPts val="17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700"/>
                        </a:lnSpc>
                        <a:spcAft>
                          <a:spcPts val="0"/>
                        </a:spcAft>
                      </a:pPr>
                      <a:r>
                        <a:rPr lang="zh-CN" sz="2400" b="1" dirty="0" smtClean="0">
                          <a:solidFill>
                            <a:srgbClr val="000000"/>
                          </a:solidFill>
                          <a:effectLst/>
                          <a:latin typeface="宋体" pitchFamily="2" charset="-122"/>
                          <a:ea typeface="宋体" pitchFamily="2" charset="-122"/>
                          <a:cs typeface="Times New Roman"/>
                        </a:rPr>
                        <a:t>产生</a:t>
                      </a:r>
                      <a:r>
                        <a:rPr lang="zh-CN" sz="2400" b="1" dirty="0">
                          <a:solidFill>
                            <a:srgbClr val="000000"/>
                          </a:solidFill>
                          <a:effectLst/>
                          <a:latin typeface="宋体" pitchFamily="2" charset="-122"/>
                          <a:ea typeface="宋体" pitchFamily="2" charset="-122"/>
                          <a:cs typeface="Times New Roman"/>
                        </a:rPr>
                        <a:t>大量气泡</a:t>
                      </a:r>
                      <a:r>
                        <a:rPr lang="en-US" sz="2400" b="1" dirty="0" smtClean="0">
                          <a:solidFill>
                            <a:srgbClr val="000000"/>
                          </a:solidFill>
                          <a:effectLst/>
                          <a:latin typeface="宋体" pitchFamily="2" charset="-122"/>
                          <a:ea typeface="宋体" pitchFamily="2" charset="-122"/>
                          <a:cs typeface="Times New Roman"/>
                        </a:rPr>
                        <a:t>,</a:t>
                      </a:r>
                    </a:p>
                    <a:p>
                      <a:pPr>
                        <a:lnSpc>
                          <a:spcPts val="17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700"/>
                        </a:lnSpc>
                        <a:spcAft>
                          <a:spcPts val="0"/>
                        </a:spcAft>
                      </a:pPr>
                      <a:r>
                        <a:rPr lang="zh-CN" sz="2400" b="1" dirty="0" smtClean="0">
                          <a:solidFill>
                            <a:srgbClr val="000000"/>
                          </a:solidFill>
                          <a:effectLst/>
                          <a:latin typeface="宋体" pitchFamily="2" charset="-122"/>
                          <a:ea typeface="宋体" pitchFamily="2" charset="-122"/>
                          <a:cs typeface="Times New Roman"/>
                        </a:rPr>
                        <a:t>无</a:t>
                      </a:r>
                      <a:r>
                        <a:rPr lang="zh-CN" sz="2400" b="1" dirty="0">
                          <a:solidFill>
                            <a:srgbClr val="000000"/>
                          </a:solidFill>
                          <a:effectLst/>
                          <a:latin typeface="宋体" pitchFamily="2" charset="-122"/>
                          <a:ea typeface="宋体" pitchFamily="2" charset="-122"/>
                          <a:cs typeface="Times New Roman"/>
                        </a:rPr>
                        <a:t>沉淀生成</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5">
                  <a:txBody>
                    <a:bodyPr/>
                    <a:lstStyle/>
                    <a:p>
                      <a:pPr>
                        <a:lnSpc>
                          <a:spcPts val="17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700"/>
                        </a:lnSpc>
                        <a:spcAft>
                          <a:spcPts val="0"/>
                        </a:spcAft>
                      </a:pPr>
                      <a:r>
                        <a:rPr lang="zh-CN" sz="2400" b="1" dirty="0" smtClean="0">
                          <a:solidFill>
                            <a:srgbClr val="000000"/>
                          </a:solidFill>
                          <a:effectLst/>
                          <a:latin typeface="宋体" pitchFamily="2" charset="-122"/>
                          <a:ea typeface="宋体" pitchFamily="2" charset="-122"/>
                          <a:cs typeface="Times New Roman"/>
                        </a:rPr>
                        <a:t>镁</a:t>
                      </a:r>
                      <a:r>
                        <a:rPr lang="zh-CN" sz="2400" b="1" dirty="0">
                          <a:solidFill>
                            <a:srgbClr val="000000"/>
                          </a:solidFill>
                          <a:effectLst/>
                          <a:latin typeface="宋体" pitchFamily="2" charset="-122"/>
                          <a:ea typeface="宋体" pitchFamily="2" charset="-122"/>
                          <a:cs typeface="Times New Roman"/>
                        </a:rPr>
                        <a:t>带缓慢溶解</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产生气泡速率减慢</a:t>
                      </a:r>
                      <a:r>
                        <a:rPr lang="en-US" sz="2400" b="1" dirty="0" smtClean="0">
                          <a:solidFill>
                            <a:srgbClr val="000000"/>
                          </a:solidFill>
                          <a:effectLst/>
                          <a:latin typeface="宋体" pitchFamily="2" charset="-122"/>
                          <a:ea typeface="宋体" pitchFamily="2" charset="-122"/>
                          <a:cs typeface="Times New Roman"/>
                        </a:rPr>
                        <a:t>,</a:t>
                      </a:r>
                    </a:p>
                    <a:p>
                      <a:pPr>
                        <a:lnSpc>
                          <a:spcPts val="17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700"/>
                        </a:lnSpc>
                        <a:spcAft>
                          <a:spcPts val="0"/>
                        </a:spcAft>
                      </a:pPr>
                      <a:r>
                        <a:rPr lang="zh-CN" sz="2400" b="1" dirty="0" smtClean="0">
                          <a:solidFill>
                            <a:srgbClr val="000000"/>
                          </a:solidFill>
                          <a:effectLst/>
                          <a:latin typeface="宋体" pitchFamily="2" charset="-122"/>
                          <a:ea typeface="宋体" pitchFamily="2" charset="-122"/>
                          <a:cs typeface="Times New Roman"/>
                        </a:rPr>
                        <a:t>溶液</a:t>
                      </a:r>
                      <a:r>
                        <a:rPr lang="zh-CN" sz="2400" b="1" dirty="0">
                          <a:solidFill>
                            <a:srgbClr val="000000"/>
                          </a:solidFill>
                          <a:effectLst/>
                          <a:latin typeface="宋体" pitchFamily="2" charset="-122"/>
                          <a:ea typeface="宋体" pitchFamily="2" charset="-122"/>
                          <a:cs typeface="Times New Roman"/>
                        </a:rPr>
                        <a:t>变浑浊</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烧杯底部有灰白色沉淀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11387717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392" y="1604089"/>
            <a:ext cx="10988416" cy="4487382"/>
          </a:xfrm>
          <a:prstGeom prst="rect">
            <a:avLst/>
          </a:prstGeom>
          <a:noFill/>
        </p:spPr>
        <p:txBody>
          <a:bodyPr wrap="square" rtlCol="0">
            <a:spAutoFit/>
          </a:bodyPr>
          <a:lstStyle/>
          <a:p>
            <a:pPr>
              <a:lnSpc>
                <a:spcPct val="170000"/>
              </a:lnSpc>
            </a:pPr>
            <a:r>
              <a:rPr lang="zh-CN" altLang="zh-CN" sz="2400" b="1" dirty="0">
                <a:latin typeface="宋体" pitchFamily="2" charset="-122"/>
                <a:ea typeface="宋体" pitchFamily="2" charset="-122"/>
              </a:rPr>
              <a:t>根据表中信息回答下列问题</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7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请描述溶液</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变化的规律并解释原因</a:t>
            </a:r>
            <a:r>
              <a:rPr lang="en-US" altLang="zh-CN" sz="2400" b="1" dirty="0" smtClean="0">
                <a:latin typeface="宋体" pitchFamily="2" charset="-122"/>
                <a:ea typeface="宋体" pitchFamily="2" charset="-122"/>
              </a:rPr>
              <a:t>:</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__________________________________</a:t>
            </a:r>
            <a:endParaRPr lang="en-US" altLang="zh-CN" sz="2400" b="1" dirty="0" smtClean="0">
              <a:latin typeface="宋体" pitchFamily="2" charset="-122"/>
              <a:ea typeface="宋体" pitchFamily="2" charset="-122"/>
            </a:endParaRPr>
          </a:p>
          <a:p>
            <a:pPr>
              <a:lnSpc>
                <a:spcPct val="170000"/>
              </a:lnSpc>
            </a:pPr>
            <a:r>
              <a:rPr lang="en-US" altLang="zh-CN" sz="2400" b="1" u="sng" dirty="0" smtClean="0">
                <a:latin typeface="宋体" pitchFamily="2" charset="-122"/>
                <a:ea typeface="宋体" pitchFamily="2" charset="-122"/>
              </a:rPr>
              <a:t> _____________________________________________________________________</a:t>
            </a:r>
            <a:endParaRPr lang="zh-CN" altLang="zh-CN" sz="2400" b="1" dirty="0" smtClean="0">
              <a:latin typeface="宋体" pitchFamily="2" charset="-122"/>
              <a:ea typeface="宋体" pitchFamily="2" charset="-122"/>
            </a:endParaRPr>
          </a:p>
          <a:p>
            <a:pPr>
              <a:lnSpc>
                <a:spcPct val="17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7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请对生成碱式氯化镁的条件提出猜想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并设计实验证明猜想</a:t>
            </a:r>
            <a:r>
              <a:rPr lang="en-US" altLang="zh-CN" sz="2400" b="1" dirty="0" smtClean="0">
                <a:latin typeface="宋体" pitchFamily="2" charset="-122"/>
                <a:ea typeface="宋体" pitchFamily="2" charset="-122"/>
              </a:rPr>
              <a:t>:</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_______________</a:t>
            </a:r>
            <a:endParaRPr lang="en-US" altLang="zh-CN" sz="2400" b="1" dirty="0" smtClean="0">
              <a:latin typeface="宋体" pitchFamily="2" charset="-122"/>
              <a:ea typeface="宋体" pitchFamily="2" charset="-122"/>
            </a:endParaRPr>
          </a:p>
          <a:p>
            <a:pPr>
              <a:lnSpc>
                <a:spcPct val="170000"/>
              </a:lnSpc>
            </a:pP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_____________________________________________________________________</a:t>
            </a:r>
          </a:p>
          <a:p>
            <a:pPr>
              <a:lnSpc>
                <a:spcPct val="17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p:txBody>
      </p:sp>
      <p:sp>
        <p:nvSpPr>
          <p:cNvPr id="7" name="矩形 6"/>
          <p:cNvSpPr/>
          <p:nvPr/>
        </p:nvSpPr>
        <p:spPr>
          <a:xfrm>
            <a:off x="9085184" y="4201097"/>
            <a:ext cx="223156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猜想</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与镁条的</a:t>
            </a:r>
          </a:p>
        </p:txBody>
      </p:sp>
      <p:sp>
        <p:nvSpPr>
          <p:cNvPr id="4" name="矩形 3"/>
          <p:cNvSpPr/>
          <p:nvPr/>
        </p:nvSpPr>
        <p:spPr>
          <a:xfrm>
            <a:off x="698987" y="3537874"/>
            <a:ext cx="267338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反应使溶液呈碱性</a:t>
            </a:r>
          </a:p>
        </p:txBody>
      </p:sp>
      <p:sp>
        <p:nvSpPr>
          <p:cNvPr id="5" name="矩形 4"/>
          <p:cNvSpPr/>
          <p:nvPr/>
        </p:nvSpPr>
        <p:spPr>
          <a:xfrm>
            <a:off x="588392" y="2919885"/>
            <a:ext cx="10970097"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逐渐增大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镁与盐酸反应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消耗盐酸使溶液</a:t>
            </a:r>
            <a:r>
              <a:rPr lang="en-US" altLang="zh-CN" sz="2400" b="1" dirty="0">
                <a:solidFill>
                  <a:srgbClr val="FF0000"/>
                </a:solidFill>
                <a:latin typeface="宋体" pitchFamily="2" charset="-122"/>
                <a:ea typeface="宋体" pitchFamily="2" charset="-122"/>
              </a:rPr>
              <a:t>pH</a:t>
            </a:r>
            <a:r>
              <a:rPr lang="zh-CN" altLang="zh-CN" sz="2400" b="1" dirty="0">
                <a:solidFill>
                  <a:srgbClr val="FF0000"/>
                </a:solidFill>
                <a:latin typeface="宋体" pitchFamily="2" charset="-122"/>
                <a:ea typeface="宋体" pitchFamily="2" charset="-122"/>
              </a:rPr>
              <a:t>增大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盐酸消耗完后</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镁继续与</a:t>
            </a:r>
            <a:r>
              <a:rPr lang="zh-CN" altLang="zh-CN" sz="2400" b="1" dirty="0" smtClean="0">
                <a:solidFill>
                  <a:srgbClr val="FF0000"/>
                </a:solidFill>
                <a:latin typeface="宋体" pitchFamily="2" charset="-122"/>
                <a:ea typeface="宋体" pitchFamily="2" charset="-122"/>
              </a:rPr>
              <a:t>水</a:t>
            </a:r>
            <a:r>
              <a:rPr lang="zh-CN" altLang="zh-CN" sz="2400" b="1" dirty="0">
                <a:solidFill>
                  <a:srgbClr val="FF0000"/>
                </a:solidFill>
                <a:latin typeface="宋体" pitchFamily="2" charset="-122"/>
                <a:ea typeface="宋体" pitchFamily="2" charset="-122"/>
              </a:rPr>
              <a:t>缓慢</a:t>
            </a:r>
          </a:p>
        </p:txBody>
      </p:sp>
      <p:sp>
        <p:nvSpPr>
          <p:cNvPr id="6" name="矩形 5"/>
          <p:cNvSpPr/>
          <p:nvPr/>
        </p:nvSpPr>
        <p:spPr>
          <a:xfrm>
            <a:off x="6253898" y="2306289"/>
            <a:ext cx="515512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随着反应的进行</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溶液</a:t>
            </a:r>
            <a:r>
              <a:rPr lang="en-US" altLang="zh-CN" sz="2400" b="1" dirty="0">
                <a:solidFill>
                  <a:srgbClr val="FF0000"/>
                </a:solidFill>
                <a:latin typeface="宋体" pitchFamily="2" charset="-122"/>
                <a:ea typeface="宋体" pitchFamily="2" charset="-122"/>
              </a:rPr>
              <a:t>pH</a:t>
            </a:r>
            <a:r>
              <a:rPr lang="zh-CN" altLang="zh-CN" sz="2400" b="1" dirty="0">
                <a:solidFill>
                  <a:srgbClr val="FF0000"/>
                </a:solidFill>
                <a:latin typeface="宋体" pitchFamily="2" charset="-122"/>
                <a:ea typeface="宋体" pitchFamily="2" charset="-122"/>
              </a:rPr>
              <a:t>由</a:t>
            </a:r>
            <a:r>
              <a:rPr lang="en-US" altLang="zh-CN" sz="2400" b="1" dirty="0">
                <a:solidFill>
                  <a:srgbClr val="FF0000"/>
                </a:solidFill>
                <a:latin typeface="宋体" pitchFamily="2" charset="-122"/>
                <a:ea typeface="宋体" pitchFamily="2" charset="-122"/>
              </a:rPr>
              <a:t>2.0</a:t>
            </a:r>
            <a:r>
              <a:rPr lang="zh-CN" altLang="en-US"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10.0</a:t>
            </a:r>
            <a:endParaRPr lang="zh-CN" altLang="zh-CN" sz="2400" b="1" dirty="0">
              <a:solidFill>
                <a:srgbClr val="FF0000"/>
              </a:solidFill>
              <a:latin typeface="宋体" pitchFamily="2" charset="-122"/>
              <a:ea typeface="宋体" pitchFamily="2" charset="-122"/>
            </a:endParaRPr>
          </a:p>
        </p:txBody>
      </p:sp>
      <p:sp>
        <p:nvSpPr>
          <p:cNvPr id="8" name="矩形 7"/>
          <p:cNvSpPr/>
          <p:nvPr/>
        </p:nvSpPr>
        <p:spPr>
          <a:xfrm>
            <a:off x="698986" y="5376325"/>
            <a:ext cx="76816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于</a:t>
            </a:r>
            <a:r>
              <a:rPr lang="en-US" altLang="zh-CN" sz="2400" b="1" dirty="0">
                <a:solidFill>
                  <a:srgbClr val="FF0000"/>
                </a:solidFill>
                <a:latin typeface="宋体" pitchFamily="2" charset="-122"/>
                <a:ea typeface="宋体" pitchFamily="2" charset="-122"/>
              </a:rPr>
              <a:t>4</a:t>
            </a:r>
            <a:r>
              <a:rPr lang="zh-CN" altLang="zh-CN" sz="2400" b="1" dirty="0">
                <a:solidFill>
                  <a:srgbClr val="FF0000"/>
                </a:solidFill>
                <a:latin typeface="宋体" pitchFamily="2" charset="-122"/>
                <a:ea typeface="宋体" pitchFamily="2" charset="-122"/>
              </a:rPr>
              <a:t>支试管中</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再各加入</a:t>
            </a:r>
            <a:r>
              <a:rPr lang="en-US" altLang="zh-CN" sz="2400" b="1" dirty="0">
                <a:solidFill>
                  <a:srgbClr val="FF0000"/>
                </a:solidFill>
                <a:latin typeface="宋体" pitchFamily="2" charset="-122"/>
                <a:ea typeface="宋体" pitchFamily="2" charset="-122"/>
              </a:rPr>
              <a:t>5 mL </a:t>
            </a:r>
            <a:r>
              <a:rPr lang="en-US" altLang="zh-CN" sz="2400" b="1" dirty="0" smtClean="0">
                <a:solidFill>
                  <a:srgbClr val="FF0000"/>
                </a:solidFill>
                <a:latin typeface="宋体" pitchFamily="2" charset="-122"/>
                <a:ea typeface="宋体" pitchFamily="2" charset="-122"/>
              </a:rPr>
              <a:t>5%</a:t>
            </a:r>
            <a:r>
              <a:rPr lang="zh-CN" altLang="zh-CN" sz="2400" b="1" dirty="0" smtClean="0">
                <a:solidFill>
                  <a:srgbClr val="FF0000"/>
                </a:solidFill>
                <a:latin typeface="宋体" pitchFamily="2" charset="-122"/>
                <a:ea typeface="宋体" pitchFamily="2" charset="-122"/>
              </a:rPr>
              <a:t>的</a:t>
            </a:r>
            <a:r>
              <a:rPr lang="zh-CN" altLang="zh-CN" sz="2400" b="1" dirty="0">
                <a:solidFill>
                  <a:srgbClr val="FF0000"/>
                </a:solidFill>
                <a:latin typeface="宋体" pitchFamily="2" charset="-122"/>
                <a:ea typeface="宋体" pitchFamily="2" charset="-122"/>
              </a:rPr>
              <a:t>稀盐酸</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观察实验</a:t>
            </a:r>
            <a:r>
              <a:rPr lang="zh-CN" altLang="zh-CN" sz="2400" b="1" dirty="0" smtClean="0">
                <a:solidFill>
                  <a:srgbClr val="FF0000"/>
                </a:solidFill>
                <a:latin typeface="宋体" pitchFamily="2" charset="-122"/>
                <a:ea typeface="宋体" pitchFamily="2" charset="-122"/>
              </a:rPr>
              <a:t>现象</a:t>
            </a:r>
            <a:endParaRPr lang="zh-CN" altLang="zh-CN" sz="2400" b="1" dirty="0">
              <a:solidFill>
                <a:srgbClr val="FF0000"/>
              </a:solidFill>
              <a:latin typeface="宋体" pitchFamily="2" charset="-122"/>
              <a:ea typeface="宋体" pitchFamily="2" charset="-122"/>
            </a:endParaRPr>
          </a:p>
        </p:txBody>
      </p:sp>
      <p:sp>
        <p:nvSpPr>
          <p:cNvPr id="9" name="矩形 8"/>
          <p:cNvSpPr/>
          <p:nvPr/>
        </p:nvSpPr>
        <p:spPr>
          <a:xfrm>
            <a:off x="698988" y="4777788"/>
            <a:ext cx="1071004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长度有关</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实验方案</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分别取</a:t>
            </a:r>
            <a:r>
              <a:rPr lang="en-US" altLang="zh-CN" sz="2400" b="1" dirty="0">
                <a:solidFill>
                  <a:srgbClr val="FF0000"/>
                </a:solidFill>
                <a:latin typeface="宋体" pitchFamily="2" charset="-122"/>
                <a:ea typeface="宋体" pitchFamily="2" charset="-122"/>
              </a:rPr>
              <a:t>1 cm</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2 cm</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3 cm</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4 cm</a:t>
            </a:r>
            <a:r>
              <a:rPr lang="zh-CN" altLang="zh-CN" sz="2400" b="1" dirty="0">
                <a:solidFill>
                  <a:srgbClr val="FF0000"/>
                </a:solidFill>
                <a:latin typeface="宋体" pitchFamily="2" charset="-122"/>
                <a:ea typeface="宋体" pitchFamily="2" charset="-122"/>
              </a:rPr>
              <a:t>长度的去除氧化膜的镁条</a:t>
            </a:r>
          </a:p>
        </p:txBody>
      </p:sp>
    </p:spTree>
    <p:extLst>
      <p:ext uri="{BB962C8B-B14F-4D97-AF65-F5344CB8AC3E}">
        <p14:creationId xmlns:p14="http://schemas.microsoft.com/office/powerpoint/2010/main" xmlns="" val="189836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447448" y="2205303"/>
            <a:ext cx="11355861" cy="4478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·保定竞秀区模拟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新冠肺炎疫情期间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各种消毒产品频频进入公众视野。化学兴趣社团在老师的指导下展开了对“</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”消毒液的如下探究活动</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800"/>
              </a:lnSpc>
            </a:pPr>
            <a:r>
              <a:rPr lang="zh-CN" altLang="zh-CN" sz="2400" b="1" dirty="0">
                <a:latin typeface="宋体" pitchFamily="2" charset="-122"/>
                <a:ea typeface="宋体" pitchFamily="2" charset="-122"/>
              </a:rPr>
              <a:t>【查阅资料】“</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”消毒液主要有效成分是次氯酸钠</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NaClO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可用于去污、漂白衣物、杀灭多种病菌。</a:t>
            </a:r>
            <a:r>
              <a:rPr lang="en-US" altLang="zh-CN" sz="2400" b="1" dirty="0" err="1">
                <a:latin typeface="宋体" pitchFamily="2" charset="-122"/>
                <a:ea typeface="宋体" pitchFamily="2" charset="-122"/>
              </a:rPr>
              <a:t>NaClO</a:t>
            </a:r>
            <a:r>
              <a:rPr lang="zh-CN" altLang="zh-CN" sz="2400" b="1" dirty="0">
                <a:latin typeface="宋体" pitchFamily="2" charset="-122"/>
                <a:ea typeface="宋体" pitchFamily="2" charset="-122"/>
              </a:rPr>
              <a:t>易与空气中的二氧化碳和水蒸气反应而变质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化学方程式是</a:t>
            </a:r>
            <a:r>
              <a:rPr lang="en-US" altLang="zh-CN" sz="2400" b="1" dirty="0">
                <a:latin typeface="宋体" pitchFamily="2" charset="-122"/>
                <a:ea typeface="宋体" pitchFamily="2" charset="-122"/>
              </a:rPr>
              <a:t>2NaClO+CO</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 </a:t>
            </a:r>
            <a:r>
              <a:rPr lang="en-US" altLang="zh-CN" sz="2400" b="1" dirty="0" smtClean="0">
                <a:latin typeface="宋体" pitchFamily="2" charset="-122"/>
                <a:ea typeface="宋体" pitchFamily="2" charset="-122"/>
              </a:rPr>
              <a:t>   2HClO+Na</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CO</a:t>
            </a:r>
            <a:r>
              <a:rPr lang="en-US" altLang="zh-CN" sz="2400" b="1" baseline="-25000" dirty="0" smtClean="0">
                <a:latin typeface="宋体" pitchFamily="2" charset="-122"/>
                <a:ea typeface="宋体" pitchFamily="2" charset="-122"/>
              </a:rPr>
              <a:t>3</a:t>
            </a:r>
            <a:r>
              <a:rPr lang="en-US" altLang="zh-CN" sz="2400" b="1" dirty="0" smtClean="0">
                <a:latin typeface="宋体" pitchFamily="2" charset="-122"/>
                <a:ea typeface="宋体" pitchFamily="2" charset="-122"/>
              </a:rPr>
              <a:t>,NaClO</a:t>
            </a:r>
            <a:r>
              <a:rPr lang="zh-CN" altLang="zh-CN" sz="2400" b="1" dirty="0">
                <a:latin typeface="宋体" pitchFamily="2" charset="-122"/>
                <a:ea typeface="宋体" pitchFamily="2" charset="-122"/>
              </a:rPr>
              <a:t>和次氯酸</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HClO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都具有漂白、杀菌、消毒功效</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HClO</a:t>
            </a:r>
            <a:r>
              <a:rPr lang="zh-CN" altLang="zh-CN" sz="2400" b="1" dirty="0">
                <a:latin typeface="宋体" pitchFamily="2" charset="-122"/>
                <a:ea typeface="宋体" pitchFamily="2" charset="-122"/>
              </a:rPr>
              <a:t>不稳定</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受热或光照条件下会发生分解。</a:t>
            </a:r>
          </a:p>
          <a:p>
            <a:pPr>
              <a:lnSpc>
                <a:spcPts val="3800"/>
              </a:lnSpc>
            </a:pPr>
            <a:r>
              <a:rPr lang="zh-CN" altLang="zh-CN" sz="2400" b="1" dirty="0">
                <a:latin typeface="宋体" pitchFamily="2" charset="-122"/>
                <a:ea typeface="宋体" pitchFamily="2" charset="-122"/>
              </a:rPr>
              <a:t>【实验一】“</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”消毒液主要成分的制</a:t>
            </a:r>
            <a:r>
              <a:rPr lang="zh-CN" altLang="zh-CN" sz="2400" b="1" dirty="0" smtClean="0">
                <a:latin typeface="宋体" pitchFamily="2" charset="-122"/>
                <a:ea typeface="宋体" pitchFamily="2" charset="-122"/>
              </a:rPr>
              <a:t>法</a:t>
            </a:r>
            <a:r>
              <a:rPr lang="en-US" altLang="zh-CN" sz="2400" b="1" dirty="0" smtClean="0">
                <a:solidFill>
                  <a:srgbClr val="FF0000"/>
                </a:solidFill>
                <a:latin typeface="宋体" pitchFamily="2" charset="-122"/>
                <a:ea typeface="宋体" pitchFamily="2" charset="-122"/>
              </a:rPr>
              <a:t> </a:t>
            </a:r>
          </a:p>
          <a:p>
            <a:pPr>
              <a:lnSpc>
                <a:spcPts val="3800"/>
              </a:lnSpc>
            </a:pPr>
            <a:r>
              <a:rPr lang="zh-CN" altLang="zh-CN" sz="2400" b="1" dirty="0" smtClean="0">
                <a:latin typeface="宋体" pitchFamily="2" charset="-122"/>
                <a:ea typeface="宋体" pitchFamily="2" charset="-122"/>
              </a:rPr>
              <a:t>工业</a:t>
            </a:r>
            <a:r>
              <a:rPr lang="zh-CN" altLang="zh-CN" sz="2400" b="1" dirty="0">
                <a:latin typeface="宋体" pitchFamily="2" charset="-122"/>
                <a:ea typeface="宋体" pitchFamily="2" charset="-122"/>
              </a:rPr>
              <a:t>可用氯气</a:t>
            </a:r>
            <a:r>
              <a:rPr lang="en-US" altLang="zh-CN" sz="2400" b="1" dirty="0">
                <a:latin typeface="宋体" pitchFamily="2" charset="-122"/>
                <a:ea typeface="宋体" pitchFamily="2" charset="-122"/>
              </a:rPr>
              <a:t>(Cl</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和氢氧化钠溶液反应来制取</a:t>
            </a:r>
            <a:r>
              <a:rPr lang="en-US" altLang="zh-CN" sz="2400" b="1" dirty="0" err="1">
                <a:latin typeface="宋体" pitchFamily="2" charset="-122"/>
                <a:ea typeface="宋体" pitchFamily="2" charset="-122"/>
              </a:rPr>
              <a:t>NaClO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同时生成一种重要的调味品和最常见的溶剂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请写出该反应的化学方程式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pSp>
        <p:nvGrpSpPr>
          <p:cNvPr id="4" name="组合 3"/>
          <p:cNvGrpSpPr/>
          <p:nvPr/>
        </p:nvGrpSpPr>
        <p:grpSpPr>
          <a:xfrm>
            <a:off x="6547834" y="5979903"/>
            <a:ext cx="4357854" cy="566822"/>
            <a:chOff x="3425410" y="4055716"/>
            <a:chExt cx="4357854" cy="566822"/>
          </a:xfrm>
        </p:grpSpPr>
        <p:sp>
          <p:nvSpPr>
            <p:cNvPr id="6" name="矩形 5"/>
            <p:cNvSpPr/>
            <p:nvPr/>
          </p:nvSpPr>
          <p:spPr>
            <a:xfrm>
              <a:off x="3425410" y="4055716"/>
              <a:ext cx="4357854" cy="566822"/>
            </a:xfrm>
            <a:prstGeom prst="rect">
              <a:avLst/>
            </a:prstGeom>
          </p:spPr>
          <p:txBody>
            <a:bodyPr wrap="square">
              <a:spAutoFit/>
            </a:bodyPr>
            <a:lstStyle/>
            <a:p>
              <a:pPr>
                <a:lnSpc>
                  <a:spcPts val="3700"/>
                </a:lnSpc>
              </a:pPr>
              <a:r>
                <a:rPr lang="en-US" altLang="zh-CN" sz="2400" b="1" dirty="0">
                  <a:solidFill>
                    <a:srgbClr val="FF0000"/>
                  </a:solidFill>
                  <a:latin typeface="宋体" pitchFamily="2" charset="-122"/>
                  <a:ea typeface="宋体" pitchFamily="2" charset="-122"/>
                </a:rPr>
                <a:t>2NaOH+Cl</a:t>
              </a:r>
              <a:r>
                <a:rPr lang="en-US" altLang="zh-CN" sz="2400" b="1" baseline="-25000" dirty="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    NaClO+NaCl+H</a:t>
              </a:r>
              <a:r>
                <a:rPr lang="en-US" altLang="zh-CN" sz="2400" b="1" baseline="-25000" dirty="0" smtClean="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O</a:t>
              </a:r>
              <a:endParaRPr lang="zh-CN" altLang="zh-CN" sz="2400" b="1" dirty="0">
                <a:latin typeface="宋体" pitchFamily="2" charset="-122"/>
                <a:ea typeface="宋体" pitchFamily="2" charset="-122"/>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05530" y="4308458"/>
              <a:ext cx="504555"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 name="组合 8"/>
          <p:cNvGrpSpPr/>
          <p:nvPr/>
        </p:nvGrpSpPr>
        <p:grpSpPr>
          <a:xfrm>
            <a:off x="3027951" y="4385654"/>
            <a:ext cx="411060" cy="58723"/>
            <a:chOff x="4198690" y="3087149"/>
            <a:chExt cx="411060" cy="58723"/>
          </a:xfrm>
        </p:grpSpPr>
        <p:cxnSp>
          <p:nvCxnSpPr>
            <p:cNvPr id="10" name="直接连接符 9"/>
            <p:cNvCxnSpPr/>
            <p:nvPr/>
          </p:nvCxnSpPr>
          <p:spPr>
            <a:xfrm>
              <a:off x="4198690" y="3087149"/>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198690" y="3145872"/>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71324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8391" y="1352557"/>
            <a:ext cx="10719968" cy="952184"/>
          </a:xfrm>
          <a:prstGeom prst="rect">
            <a:avLst/>
          </a:prstGeom>
          <a:noFill/>
        </p:spPr>
        <p:txBody>
          <a:bodyPr wrap="square" rtlCol="0">
            <a:spAutoFit/>
          </a:bodyPr>
          <a:lstStyle/>
          <a:p>
            <a:pPr>
              <a:lnSpc>
                <a:spcPts val="3600"/>
              </a:lnSpc>
            </a:pPr>
            <a:r>
              <a:rPr lang="zh-CN" altLang="zh-CN" sz="2400" b="1" dirty="0">
                <a:latin typeface="宋体" pitchFamily="2" charset="-122"/>
                <a:ea typeface="宋体" pitchFamily="2" charset="-122"/>
              </a:rPr>
              <a:t>【实验二】探究“</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”消毒液的漂白性。室温下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取不同浓度的消毒液各</a:t>
            </a:r>
            <a:r>
              <a:rPr lang="en-US" altLang="zh-CN" sz="2400" b="1" dirty="0">
                <a:latin typeface="宋体" pitchFamily="2" charset="-122"/>
                <a:ea typeface="宋体" pitchFamily="2" charset="-122"/>
              </a:rPr>
              <a:t>30 </a:t>
            </a:r>
            <a:r>
              <a:rPr lang="en-US" altLang="zh-CN" sz="2400" b="1" dirty="0" smtClean="0">
                <a:latin typeface="宋体" pitchFamily="2" charset="-122"/>
                <a:ea typeface="宋体" pitchFamily="2" charset="-122"/>
              </a:rPr>
              <a:t>mL</a:t>
            </a:r>
          </a:p>
          <a:p>
            <a:pPr>
              <a:lnSpc>
                <a:spcPts val="3600"/>
              </a:lnSpc>
            </a:pPr>
            <a:r>
              <a:rPr lang="zh-CN" altLang="zh-CN" sz="2400" b="1" dirty="0" smtClean="0">
                <a:latin typeface="宋体" pitchFamily="2" charset="-122"/>
                <a:ea typeface="宋体" pitchFamily="2" charset="-122"/>
              </a:rPr>
              <a:t>于</a:t>
            </a:r>
            <a:r>
              <a:rPr lang="en-US" altLang="zh-CN" sz="2400" b="1" dirty="0" smtClean="0">
                <a:latin typeface="宋体" pitchFamily="2" charset="-122"/>
                <a:ea typeface="宋体" pitchFamily="2" charset="-122"/>
              </a:rPr>
              <a:t>4</a:t>
            </a:r>
            <a:r>
              <a:rPr lang="zh-CN" altLang="zh-CN" sz="2400" b="1" dirty="0">
                <a:latin typeface="宋体" pitchFamily="2" charset="-122"/>
                <a:ea typeface="宋体" pitchFamily="2" charset="-122"/>
              </a:rPr>
              <a:t>只烧杯中。将形状大小相同的粉红色棉质布条投入烧杯中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记录如下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3688283158"/>
              </p:ext>
            </p:extLst>
          </p:nvPr>
        </p:nvGraphicFramePr>
        <p:xfrm>
          <a:off x="818622" y="2380242"/>
          <a:ext cx="10259505" cy="4124157"/>
        </p:xfrm>
        <a:graphic>
          <a:graphicData uri="http://schemas.openxmlformats.org/drawingml/2006/table">
            <a:tbl>
              <a:tblPr firstRow="1" firstCol="1" bandRow="1"/>
              <a:tblGrid>
                <a:gridCol w="1066101"/>
                <a:gridCol w="2214694"/>
                <a:gridCol w="6978710"/>
              </a:tblGrid>
              <a:tr h="812157">
                <a:tc>
                  <a:txBody>
                    <a:bodyPr/>
                    <a:lstStyle/>
                    <a:p>
                      <a:pPr algn="ct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实验</a:t>
                      </a:r>
                      <a:endParaRPr lang="zh-CN" sz="2400" b="1" dirty="0">
                        <a:solidFill>
                          <a:srgbClr val="000000"/>
                        </a:solidFill>
                        <a:effectLst/>
                        <a:latin typeface="黑体" pitchFamily="49" charset="-122"/>
                        <a:ea typeface="黑体" pitchFamily="49" charset="-122"/>
                        <a:cs typeface="Times New Roman"/>
                      </a:endParaRPr>
                    </a:p>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编号</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a:t>
                      </a:r>
                      <a:r>
                        <a:rPr lang="en-US" sz="2400" b="1" dirty="0">
                          <a:solidFill>
                            <a:srgbClr val="000000"/>
                          </a:solidFill>
                          <a:effectLst/>
                          <a:latin typeface="宋体" pitchFamily="2" charset="-122"/>
                          <a:ea typeface="宋体" pitchFamily="2" charset="-122"/>
                          <a:cs typeface="Times New Roman"/>
                        </a:rPr>
                        <a:t>84</a:t>
                      </a:r>
                      <a:r>
                        <a:rPr lang="zh-CN"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黑体" pitchFamily="49" charset="-122"/>
                          <a:ea typeface="黑体" pitchFamily="49" charset="-122"/>
                          <a:cs typeface="Times New Roman"/>
                        </a:rPr>
                        <a:t>消毒</a:t>
                      </a:r>
                      <a:r>
                        <a:rPr lang="zh-CN" sz="2400" b="1" dirty="0" smtClean="0">
                          <a:solidFill>
                            <a:srgbClr val="000000"/>
                          </a:solidFill>
                          <a:effectLst/>
                          <a:latin typeface="黑体" pitchFamily="49" charset="-122"/>
                          <a:ea typeface="黑体" pitchFamily="49" charset="-122"/>
                          <a:cs typeface="Times New Roman"/>
                        </a:rPr>
                        <a:t>液</a:t>
                      </a: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与水的</a:t>
                      </a:r>
                      <a:r>
                        <a:rPr lang="zh-CN" sz="2400" b="1" dirty="0">
                          <a:solidFill>
                            <a:srgbClr val="000000"/>
                          </a:solidFill>
                          <a:effectLst/>
                          <a:latin typeface="黑体" pitchFamily="49" charset="-122"/>
                          <a:ea typeface="黑体" pitchFamily="49" charset="-122"/>
                          <a:cs typeface="Times New Roman"/>
                        </a:rPr>
                        <a:t>体积比</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828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1</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en-US" sz="2400" b="1" dirty="0">
                          <a:solidFill>
                            <a:srgbClr val="000000"/>
                          </a:solidFill>
                          <a:effectLst/>
                          <a:latin typeface="宋体" pitchFamily="2" charset="-122"/>
                          <a:ea typeface="宋体" pitchFamily="2" charset="-122"/>
                          <a:cs typeface="Times New Roman"/>
                        </a:rPr>
                        <a:t>∶0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布条</a:t>
                      </a:r>
                      <a:r>
                        <a:rPr lang="zh-CN" sz="2400" b="1" dirty="0">
                          <a:solidFill>
                            <a:srgbClr val="000000"/>
                          </a:solidFill>
                          <a:effectLst/>
                          <a:latin typeface="宋体" pitchFamily="2" charset="-122"/>
                          <a:ea typeface="宋体" pitchFamily="2" charset="-122"/>
                          <a:cs typeface="Times New Roman"/>
                        </a:rPr>
                        <a:t>立即褪色</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且完全褪成白色</a:t>
                      </a:r>
                      <a:r>
                        <a:rPr lang="en-US" sz="2400" b="1" dirty="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宋体" pitchFamily="2" charset="-122"/>
                          <a:ea typeface="宋体" pitchFamily="2" charset="-122"/>
                          <a:cs typeface="Times New Roman"/>
                        </a:rPr>
                        <a:t>小时后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a:t>
                      </a:r>
                      <a:r>
                        <a:rPr lang="zh-CN" sz="2400" b="1" dirty="0" smtClean="0">
                          <a:solidFill>
                            <a:srgbClr val="000000"/>
                          </a:solidFill>
                          <a:effectLst/>
                          <a:latin typeface="宋体" pitchFamily="2" charset="-122"/>
                          <a:ea typeface="宋体" pitchFamily="2" charset="-122"/>
                          <a:cs typeface="Times New Roman"/>
                        </a:rPr>
                        <a:t>已经</a:t>
                      </a: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浸</a:t>
                      </a:r>
                      <a:r>
                        <a:rPr lang="zh-CN" sz="2400" b="1" dirty="0">
                          <a:solidFill>
                            <a:srgbClr val="000000"/>
                          </a:solidFill>
                          <a:effectLst/>
                          <a:latin typeface="宋体" pitchFamily="2" charset="-122"/>
                          <a:ea typeface="宋体" pitchFamily="2" charset="-122"/>
                          <a:cs typeface="Times New Roman"/>
                        </a:rPr>
                        <a:t>烂</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2</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en-US" sz="2400" b="1" dirty="0">
                          <a:solidFill>
                            <a:srgbClr val="000000"/>
                          </a:solidFill>
                          <a:effectLst/>
                          <a:latin typeface="宋体" pitchFamily="2" charset="-122"/>
                          <a:ea typeface="宋体" pitchFamily="2" charset="-122"/>
                          <a:cs typeface="Times New Roman"/>
                        </a:rPr>
                        <a:t>∶25</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刚</a:t>
                      </a:r>
                      <a:r>
                        <a:rPr lang="zh-CN" sz="2400" b="1" dirty="0">
                          <a:solidFill>
                            <a:srgbClr val="000000"/>
                          </a:solidFill>
                          <a:effectLst/>
                          <a:latin typeface="宋体" pitchFamily="2" charset="-122"/>
                          <a:ea typeface="宋体" pitchFamily="2" charset="-122"/>
                          <a:cs typeface="Times New Roman"/>
                        </a:rPr>
                        <a:t>接触溶液</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布条褪色缓慢。</a:t>
                      </a:r>
                      <a:r>
                        <a:rPr lang="en-US" sz="2400" b="1" dirty="0">
                          <a:solidFill>
                            <a:srgbClr val="000000"/>
                          </a:solidFill>
                          <a:effectLst/>
                          <a:latin typeface="宋体" pitchFamily="2" charset="-122"/>
                          <a:ea typeface="宋体" pitchFamily="2" charset="-122"/>
                          <a:cs typeface="Times New Roman"/>
                        </a:rPr>
                        <a:t>15</a:t>
                      </a:r>
                      <a:r>
                        <a:rPr lang="zh-CN" sz="2400" b="1" dirty="0">
                          <a:solidFill>
                            <a:srgbClr val="000000"/>
                          </a:solidFill>
                          <a:effectLst/>
                          <a:latin typeface="宋体" pitchFamily="2" charset="-122"/>
                          <a:ea typeface="宋体" pitchFamily="2" charset="-122"/>
                          <a:cs typeface="Times New Roman"/>
                        </a:rPr>
                        <a:t>分钟后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布条的淡</a:t>
                      </a:r>
                      <a:r>
                        <a:rPr lang="zh-CN" sz="2400" b="1" dirty="0" smtClean="0">
                          <a:solidFill>
                            <a:srgbClr val="000000"/>
                          </a:solidFill>
                          <a:effectLst/>
                          <a:latin typeface="宋体" pitchFamily="2" charset="-122"/>
                          <a:ea typeface="宋体" pitchFamily="2" charset="-122"/>
                          <a:cs typeface="Times New Roman"/>
                        </a:rPr>
                        <a:t>粉</a:t>
                      </a: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色完全</a:t>
                      </a:r>
                      <a:r>
                        <a:rPr lang="zh-CN" sz="2400" b="1" dirty="0">
                          <a:solidFill>
                            <a:srgbClr val="000000"/>
                          </a:solidFill>
                          <a:effectLst/>
                          <a:latin typeface="宋体" pitchFamily="2" charset="-122"/>
                          <a:ea typeface="宋体" pitchFamily="2" charset="-122"/>
                          <a:cs typeface="Times New Roman"/>
                        </a:rPr>
                        <a:t>褪尽。</a:t>
                      </a:r>
                      <a:r>
                        <a:rPr lang="en-US" sz="2400" b="1" dirty="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宋体" pitchFamily="2" charset="-122"/>
                          <a:ea typeface="宋体" pitchFamily="2" charset="-122"/>
                          <a:cs typeface="Times New Roman"/>
                        </a:rPr>
                        <a:t>小时后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布条抽出的棉线极易被拉断</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en-US" sz="2400" b="1" dirty="0">
                          <a:solidFill>
                            <a:srgbClr val="000000"/>
                          </a:solidFill>
                          <a:effectLst/>
                          <a:latin typeface="宋体" pitchFamily="2" charset="-122"/>
                          <a:ea typeface="宋体" pitchFamily="2" charset="-122"/>
                          <a:cs typeface="Times New Roman"/>
                        </a:rPr>
                        <a:t>∶100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刚</a:t>
                      </a:r>
                      <a:r>
                        <a:rPr lang="zh-CN" sz="2400" b="1" dirty="0">
                          <a:solidFill>
                            <a:srgbClr val="000000"/>
                          </a:solidFill>
                          <a:effectLst/>
                          <a:latin typeface="宋体" pitchFamily="2" charset="-122"/>
                          <a:ea typeface="宋体" pitchFamily="2" charset="-122"/>
                          <a:cs typeface="Times New Roman"/>
                        </a:rPr>
                        <a:t>接触溶液</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布条褪色不明显。</a:t>
                      </a:r>
                      <a:r>
                        <a:rPr lang="en-US" sz="2400" b="1" dirty="0">
                          <a:solidFill>
                            <a:srgbClr val="000000"/>
                          </a:solidFill>
                          <a:effectLst/>
                          <a:latin typeface="宋体" pitchFamily="2" charset="-122"/>
                          <a:ea typeface="宋体" pitchFamily="2" charset="-122"/>
                          <a:cs typeface="Times New Roman"/>
                        </a:rPr>
                        <a:t>20</a:t>
                      </a:r>
                      <a:r>
                        <a:rPr lang="zh-CN" sz="2400" b="1" dirty="0">
                          <a:solidFill>
                            <a:srgbClr val="000000"/>
                          </a:solidFill>
                          <a:effectLst/>
                          <a:latin typeface="宋体" pitchFamily="2" charset="-122"/>
                          <a:ea typeface="宋体" pitchFamily="2" charset="-122"/>
                          <a:cs typeface="Times New Roman"/>
                        </a:rPr>
                        <a:t>分钟后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a:t>
                      </a:r>
                      <a:r>
                        <a:rPr lang="zh-CN" sz="2400" b="1" dirty="0" smtClean="0">
                          <a:solidFill>
                            <a:srgbClr val="000000"/>
                          </a:solidFill>
                          <a:effectLst/>
                          <a:latin typeface="宋体" pitchFamily="2" charset="-122"/>
                          <a:ea typeface="宋体" pitchFamily="2" charset="-122"/>
                          <a:cs typeface="Times New Roman"/>
                        </a:rPr>
                        <a:t>粉色</a:t>
                      </a: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完全</a:t>
                      </a:r>
                      <a:r>
                        <a:rPr lang="zh-CN" sz="2400" b="1" dirty="0">
                          <a:solidFill>
                            <a:srgbClr val="000000"/>
                          </a:solidFill>
                          <a:effectLst/>
                          <a:latin typeface="宋体" pitchFamily="2" charset="-122"/>
                          <a:ea typeface="宋体" pitchFamily="2" charset="-122"/>
                          <a:cs typeface="Times New Roman"/>
                        </a:rPr>
                        <a:t>褪尽。</a:t>
                      </a:r>
                      <a:r>
                        <a:rPr lang="en-US" sz="2400" b="1" dirty="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宋体" pitchFamily="2" charset="-122"/>
                          <a:ea typeface="宋体" pitchFamily="2" charset="-122"/>
                          <a:cs typeface="Times New Roman"/>
                        </a:rPr>
                        <a:t>小时后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布条损害很小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8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4</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1</a:t>
                      </a:r>
                      <a:r>
                        <a:rPr lang="en-US" sz="2400" b="1" dirty="0">
                          <a:solidFill>
                            <a:srgbClr val="000000"/>
                          </a:solidFill>
                          <a:effectLst/>
                          <a:latin typeface="宋体" pitchFamily="2" charset="-122"/>
                          <a:ea typeface="宋体" pitchFamily="2" charset="-122"/>
                          <a:cs typeface="Times New Roman"/>
                        </a:rPr>
                        <a:t>∶200</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刚</a:t>
                      </a:r>
                      <a:r>
                        <a:rPr lang="zh-CN" sz="2400" b="1" dirty="0">
                          <a:solidFill>
                            <a:srgbClr val="000000"/>
                          </a:solidFill>
                          <a:effectLst/>
                          <a:latin typeface="宋体" pitchFamily="2" charset="-122"/>
                          <a:ea typeface="宋体" pitchFamily="2" charset="-122"/>
                          <a:cs typeface="Times New Roman"/>
                        </a:rPr>
                        <a:t>接触溶液</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布条不褪色。</a:t>
                      </a:r>
                      <a:r>
                        <a:rPr lang="en-US" sz="2400" b="1" dirty="0">
                          <a:solidFill>
                            <a:srgbClr val="000000"/>
                          </a:solidFill>
                          <a:effectLst/>
                          <a:latin typeface="宋体" pitchFamily="2" charset="-122"/>
                          <a:ea typeface="宋体" pitchFamily="2" charset="-122"/>
                          <a:cs typeface="Times New Roman"/>
                        </a:rPr>
                        <a:t>25</a:t>
                      </a:r>
                      <a:r>
                        <a:rPr lang="zh-CN" sz="2400" b="1" dirty="0">
                          <a:solidFill>
                            <a:srgbClr val="000000"/>
                          </a:solidFill>
                          <a:effectLst/>
                          <a:latin typeface="宋体" pitchFamily="2" charset="-122"/>
                          <a:ea typeface="宋体" pitchFamily="2" charset="-122"/>
                          <a:cs typeface="Times New Roman"/>
                        </a:rPr>
                        <a:t>分钟后布条仍呈淡</a:t>
                      </a:r>
                      <a:r>
                        <a:rPr lang="zh-CN" sz="2400" b="1" dirty="0" smtClean="0">
                          <a:solidFill>
                            <a:srgbClr val="000000"/>
                          </a:solidFill>
                          <a:effectLst/>
                          <a:latin typeface="宋体" pitchFamily="2" charset="-122"/>
                          <a:ea typeface="宋体" pitchFamily="2" charset="-122"/>
                          <a:cs typeface="Times New Roman"/>
                        </a:rPr>
                        <a:t>粉</a:t>
                      </a: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l">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色。</a:t>
                      </a:r>
                      <a:r>
                        <a:rPr lang="en-US" sz="2400" b="1" dirty="0" smtClean="0">
                          <a:solidFill>
                            <a:srgbClr val="000000"/>
                          </a:solidFill>
                          <a:effectLst/>
                          <a:latin typeface="宋体" pitchFamily="2" charset="-122"/>
                          <a:ea typeface="宋体" pitchFamily="2" charset="-122"/>
                          <a:cs typeface="Times New Roman"/>
                        </a:rPr>
                        <a:t>1</a:t>
                      </a:r>
                      <a:r>
                        <a:rPr lang="zh-CN" sz="2400" b="1" dirty="0">
                          <a:solidFill>
                            <a:srgbClr val="000000"/>
                          </a:solidFill>
                          <a:effectLst/>
                          <a:latin typeface="宋体" pitchFamily="2" charset="-122"/>
                          <a:ea typeface="宋体" pitchFamily="2" charset="-122"/>
                          <a:cs typeface="Times New Roman"/>
                        </a:rPr>
                        <a:t>小时后</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布条损害很小</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285199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6172" y="1374126"/>
            <a:ext cx="10334074" cy="3416320"/>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根据实验可知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消毒液浓度对棉质衣物漂白效果的影响</a:t>
            </a:r>
            <a:r>
              <a:rPr lang="zh-CN" altLang="zh-CN" sz="2400" b="1" dirty="0" smtClean="0">
                <a:latin typeface="宋体" pitchFamily="2" charset="-122"/>
                <a:ea typeface="宋体" pitchFamily="2" charset="-122"/>
              </a:rPr>
              <a:t>是</a:t>
            </a:r>
            <a:r>
              <a:rPr lang="en-US" altLang="zh-CN" sz="2400" b="1" u="sng" dirty="0" smtClean="0">
                <a:solidFill>
                  <a:srgbClr val="000000"/>
                </a:solidFill>
                <a:uFill>
                  <a:solidFill>
                    <a:srgbClr val="000000"/>
                  </a:solidFill>
                </a:uFill>
                <a:latin typeface="宋体" pitchFamily="2" charset="-122"/>
                <a:ea typeface="宋体" pitchFamily="2" charset="-122"/>
                <a:cs typeface="Times New Roman"/>
              </a:rPr>
              <a:t>________________</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要得到较好的漂白效果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同时减少衣物</a:t>
            </a:r>
            <a:r>
              <a:rPr lang="zh-CN" altLang="zh-CN" sz="2400" b="1" dirty="0" smtClean="0">
                <a:latin typeface="宋体" pitchFamily="2" charset="-122"/>
                <a:ea typeface="宋体" pitchFamily="2" charset="-122"/>
              </a:rPr>
              <a:t>损伤</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应选择比例</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为</a:t>
            </a:r>
            <a:r>
              <a:rPr lang="zh-CN"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的“</a:t>
            </a:r>
            <a:r>
              <a:rPr lang="en-US" altLang="zh-CN" sz="2400" b="1" dirty="0" smtClean="0">
                <a:latin typeface="宋体" pitchFamily="2" charset="-122"/>
                <a:ea typeface="宋体" pitchFamily="2" charset="-122"/>
              </a:rPr>
              <a:t>84</a:t>
            </a:r>
            <a:r>
              <a:rPr lang="zh-CN" altLang="zh-CN" sz="2400" b="1" dirty="0" smtClean="0">
                <a:latin typeface="宋体" pitchFamily="2" charset="-122"/>
                <a:ea typeface="宋体" pitchFamily="2" charset="-122"/>
              </a:rPr>
              <a:t>”消毒液。</a:t>
            </a:r>
            <a:r>
              <a:rPr lang="en-US" altLang="zh-CN" sz="2400" b="1" dirty="0" smtClean="0">
                <a:latin typeface="宋体" pitchFamily="2" charset="-122"/>
                <a:ea typeface="宋体" pitchFamily="2" charset="-122"/>
              </a:rPr>
              <a:t> </a:t>
            </a:r>
            <a:endParaRPr lang="zh-CN"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【实验三】</a:t>
            </a:r>
            <a:r>
              <a:rPr lang="zh-CN" altLang="zh-CN" sz="2400" b="1" dirty="0">
                <a:latin typeface="宋体" pitchFamily="2" charset="-122"/>
                <a:ea typeface="宋体" pitchFamily="2" charset="-122"/>
              </a:rPr>
              <a:t>社团同学对已拆封且过期的“</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”消毒液中的成分感兴趣</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小组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同学</a:t>
            </a:r>
            <a:r>
              <a:rPr lang="zh-CN" altLang="zh-CN" sz="2400" b="1" dirty="0">
                <a:latin typeface="宋体" pitchFamily="2" charset="-122"/>
                <a:ea typeface="宋体" pitchFamily="2" charset="-122"/>
              </a:rPr>
              <a:t>经过讨论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认为该消毒液中的溶质可能有</a:t>
            </a:r>
            <a:r>
              <a:rPr lang="en-US" altLang="zh-CN" sz="2400" b="1" dirty="0" err="1">
                <a:latin typeface="宋体" pitchFamily="2" charset="-122"/>
                <a:ea typeface="宋体" pitchFamily="2" charset="-122"/>
              </a:rPr>
              <a:t>NaClO</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Na</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CO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a:t>
            </a:r>
            <a:r>
              <a:rPr lang="en-US" altLang="zh-CN" sz="2400" b="1" dirty="0" err="1">
                <a:latin typeface="宋体" pitchFamily="2" charset="-122"/>
                <a:ea typeface="宋体" pitchFamily="2" charset="-122"/>
              </a:rPr>
              <a:t>HClO</a:t>
            </a:r>
            <a:r>
              <a:rPr lang="zh-CN" altLang="zh-CN" sz="2400" b="1" dirty="0">
                <a:latin typeface="宋体" pitchFamily="2" charset="-122"/>
                <a:ea typeface="宋体" pitchFamily="2" charset="-122"/>
              </a:rPr>
              <a:t>中的一种或多种。大家对可能存在的溶质继续进行以下探究</a:t>
            </a:r>
            <a:r>
              <a:rPr lang="en-US" altLang="zh-CN" sz="2400" b="1" dirty="0" smtClean="0">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 　</a:t>
            </a:r>
            <a:endParaRPr lang="en-US" altLang="zh-CN" sz="2400" b="1" dirty="0">
              <a:latin typeface="宋体" panose="02010600030101010101" pitchFamily="2" charset="-122"/>
              <a:ea typeface="宋体" panose="02010600030101010101" pitchFamily="2" charset="-122"/>
            </a:endParaRPr>
          </a:p>
        </p:txBody>
      </p:sp>
      <p:sp>
        <p:nvSpPr>
          <p:cNvPr id="5" name="矩形 4"/>
          <p:cNvSpPr/>
          <p:nvPr/>
        </p:nvSpPr>
        <p:spPr>
          <a:xfrm>
            <a:off x="8422453" y="1391761"/>
            <a:ext cx="244967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消毒液浓度越大</a:t>
            </a:r>
            <a:r>
              <a:rPr lang="en-US" altLang="zh-CN" sz="2400" b="1" dirty="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1669618116"/>
              </p:ext>
            </p:extLst>
          </p:nvPr>
        </p:nvGraphicFramePr>
        <p:xfrm>
          <a:off x="3706585" y="4862023"/>
          <a:ext cx="3470148" cy="1512000"/>
        </p:xfrm>
        <a:graphic>
          <a:graphicData uri="http://schemas.openxmlformats.org/drawingml/2006/table">
            <a:tbl>
              <a:tblPr firstRow="1" firstCol="1" bandRow="1"/>
              <a:tblGrid>
                <a:gridCol w="867537"/>
                <a:gridCol w="867537"/>
                <a:gridCol w="867537"/>
                <a:gridCol w="867537"/>
              </a:tblGrid>
              <a:tr h="504000">
                <a:tc>
                  <a:txBody>
                    <a:bodyPr/>
                    <a:lstStyle/>
                    <a:p>
                      <a:pPr algn="ct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编号</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504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①</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a:solidFill>
                            <a:srgbClr val="000000"/>
                          </a:solidFill>
                          <a:effectLst/>
                          <a:latin typeface="宋体" pitchFamily="2" charset="-122"/>
                          <a:ea typeface="宋体" pitchFamily="2" charset="-122"/>
                          <a:cs typeface="Times New Roman"/>
                        </a:rPr>
                        <a:t> </a:t>
                      </a:r>
                      <a:endParaRPr lang="zh-CN" sz="2400" b="1">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000">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②</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a:solidFill>
                            <a:srgbClr val="000000"/>
                          </a:solidFill>
                          <a:effectLst/>
                          <a:latin typeface="宋体" pitchFamily="2" charset="-122"/>
                          <a:ea typeface="宋体" pitchFamily="2" charset="-122"/>
                          <a:cs typeface="Times New Roman"/>
                        </a:rPr>
                        <a:t> </a:t>
                      </a:r>
                      <a:endParaRPr lang="zh-CN" sz="2400" b="1">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r>
                        <a:rPr lang="en-US" sz="2400" b="1" dirty="0">
                          <a:solidFill>
                            <a:srgbClr val="000000"/>
                          </a:solidFill>
                          <a:effectLst/>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988931" y="1973126"/>
            <a:ext cx="2089829"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漂白效果越好</a:t>
            </a:r>
          </a:p>
        </p:txBody>
      </p:sp>
      <p:sp>
        <p:nvSpPr>
          <p:cNvPr id="7" name="矩形 6"/>
          <p:cNvSpPr/>
          <p:nvPr/>
        </p:nvSpPr>
        <p:spPr>
          <a:xfrm>
            <a:off x="1342146" y="2503175"/>
            <a:ext cx="114938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1∶</a:t>
            </a:r>
            <a:r>
              <a:rPr lang="en-US" altLang="zh-CN" sz="2400" b="1" dirty="0" smtClean="0">
                <a:solidFill>
                  <a:srgbClr val="FF0000"/>
                </a:solidFill>
                <a:latin typeface="宋体" pitchFamily="2" charset="-122"/>
                <a:ea typeface="宋体" pitchFamily="2" charset="-122"/>
              </a:rPr>
              <a:t>100</a:t>
            </a:r>
            <a:endParaRPr lang="en-US" altLang="zh-CN"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74866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8" name="图片 57"/>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1010797" y="-61425"/>
            <a:ext cx="2615171" cy="1194988"/>
          </a:xfrm>
          <a:prstGeom prst="rect">
            <a:avLst/>
          </a:prstGeom>
        </p:spPr>
      </p:pic>
      <p:sp>
        <p:nvSpPr>
          <p:cNvPr id="74" name="矩形 73"/>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2" name="组合 31"/>
          <p:cNvGrpSpPr/>
          <p:nvPr/>
        </p:nvGrpSpPr>
        <p:grpSpPr>
          <a:xfrm>
            <a:off x="2415861" y="3194269"/>
            <a:ext cx="8544177" cy="685495"/>
            <a:chOff x="3027246" y="2016110"/>
            <a:chExt cx="9446345" cy="872524"/>
          </a:xfrm>
        </p:grpSpPr>
        <p:sp>
          <p:nvSpPr>
            <p:cNvPr id="33" name="圆角矩形 6"/>
            <p:cNvSpPr/>
            <p:nvPr>
              <p:custDataLst>
                <p:tags r:id="rId11"/>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4" name="椭圆 7"/>
            <p:cNvSpPr>
              <a:spLocks noChangeAspect="1"/>
            </p:cNvSpPr>
            <p:nvPr>
              <p:custDataLst>
                <p:tags r:id="rId1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三</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35" name="文本框 2">
              <a:hlinkClick r:id="rId15"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有关实验条件、影响因素、反应规律的探究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36" name="圆角矩形 35"/>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59" name="组合 58"/>
          <p:cNvGrpSpPr/>
          <p:nvPr/>
        </p:nvGrpSpPr>
        <p:grpSpPr>
          <a:xfrm>
            <a:off x="2415861" y="1603028"/>
            <a:ext cx="8544177" cy="685495"/>
            <a:chOff x="3027246" y="2016110"/>
            <a:chExt cx="9446345" cy="872524"/>
          </a:xfrm>
        </p:grpSpPr>
        <p:sp>
          <p:nvSpPr>
            <p:cNvPr id="60" name="圆角矩形 6"/>
            <p:cNvSpPr/>
            <p:nvPr>
              <p:custDataLst>
                <p:tags r:id="rId9"/>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61" name="椭圆 7"/>
            <p:cNvSpPr>
              <a:spLocks noChangeAspect="1"/>
            </p:cNvSpPr>
            <p:nvPr>
              <p:custDataLst>
                <p:tags r:id="rId10"/>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一</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64" name="文本框 2">
              <a:hlinkClick r:id="rId16"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有关物质组成及成分的探究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65" name="圆角矩形 64"/>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68" name="组合 67"/>
          <p:cNvGrpSpPr/>
          <p:nvPr/>
        </p:nvGrpSpPr>
        <p:grpSpPr>
          <a:xfrm>
            <a:off x="2415861" y="2407102"/>
            <a:ext cx="8544177" cy="685495"/>
            <a:chOff x="3027246" y="2016110"/>
            <a:chExt cx="9446345" cy="872524"/>
          </a:xfrm>
        </p:grpSpPr>
        <p:sp>
          <p:nvSpPr>
            <p:cNvPr id="69" name="圆角矩形 6"/>
            <p:cNvSpPr/>
            <p:nvPr>
              <p:custDataLst>
                <p:tags r:id="rId7"/>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0"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二</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71" name="文本框 2">
              <a:hlinkClick r:id="rId17"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有关物质变质问题的探究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72" name="圆角矩形 7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73" name="组合 72"/>
          <p:cNvGrpSpPr/>
          <p:nvPr/>
        </p:nvGrpSpPr>
        <p:grpSpPr>
          <a:xfrm>
            <a:off x="2415861" y="3984173"/>
            <a:ext cx="8544177" cy="685495"/>
            <a:chOff x="3027246" y="2016110"/>
            <a:chExt cx="9446345" cy="872524"/>
          </a:xfrm>
        </p:grpSpPr>
        <p:sp>
          <p:nvSpPr>
            <p:cNvPr id="76" name="圆角矩形 6"/>
            <p:cNvSpPr/>
            <p:nvPr>
              <p:custDataLst>
                <p:tags r:id="rId5"/>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77"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四</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78" name="文本框 2">
              <a:hlinkClick r:id="rId18"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有关物质性质的探究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79" name="圆角矩形 7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80" name="组合 79"/>
          <p:cNvGrpSpPr/>
          <p:nvPr/>
        </p:nvGrpSpPr>
        <p:grpSpPr>
          <a:xfrm>
            <a:off x="2415861" y="4800399"/>
            <a:ext cx="8544177" cy="685495"/>
            <a:chOff x="3027246" y="2016110"/>
            <a:chExt cx="9446345" cy="872524"/>
          </a:xfrm>
        </p:grpSpPr>
        <p:sp>
          <p:nvSpPr>
            <p:cNvPr id="81" name="圆角矩形 6"/>
            <p:cNvSpPr/>
            <p:nvPr>
              <p:custDataLst>
                <p:tags r:id="rId3"/>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2" name="椭圆 7"/>
            <p:cNvSpPr>
              <a:spLocks noChangeAspect="1"/>
            </p:cNvSpPr>
            <p:nvPr>
              <p:custDataLst>
                <p:tags r:id="rId4"/>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五</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83" name="文本框 2">
              <a:hlinkClick r:id="rId19"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有关化学反应实质的探究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84" name="圆角矩形 83"/>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grpSp>
        <p:nvGrpSpPr>
          <p:cNvPr id="85" name="组合 84"/>
          <p:cNvGrpSpPr/>
          <p:nvPr/>
        </p:nvGrpSpPr>
        <p:grpSpPr>
          <a:xfrm>
            <a:off x="2415861" y="5610116"/>
            <a:ext cx="8544177" cy="685495"/>
            <a:chOff x="3027246" y="2016110"/>
            <a:chExt cx="9446345" cy="872524"/>
          </a:xfrm>
        </p:grpSpPr>
        <p:sp>
          <p:nvSpPr>
            <p:cNvPr id="86" name="圆角矩形 6"/>
            <p:cNvSpPr/>
            <p:nvPr>
              <p:custDataLst>
                <p:tags r:id="rId1"/>
              </p:custDataLst>
            </p:nvPr>
          </p:nvSpPr>
          <p:spPr>
            <a:xfrm flipV="1">
              <a:off x="4028596" y="2037081"/>
              <a:ext cx="8444995" cy="792454"/>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7" name="椭圆 7"/>
            <p:cNvSpPr>
              <a:spLocks noChangeAspect="1"/>
            </p:cNvSpPr>
            <p:nvPr>
              <p:custDataLst>
                <p:tags r:id="rId2"/>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zh-CN" altLang="en-US" sz="3200" b="1" noProof="1">
                  <a:solidFill>
                    <a:schemeClr val="bg1"/>
                  </a:solidFill>
                  <a:latin typeface="FZDaHei-B02" panose="03000509000000000000" pitchFamily="66" charset="-122"/>
                  <a:ea typeface="FZDaHei-B02" panose="03000509000000000000" pitchFamily="66" charset="-122"/>
                </a:rPr>
                <a:t>六</a:t>
              </a:r>
              <a:endParaRPr lang="zh-CN" altLang="en-US" sz="3200" b="1" strike="noStrike" noProof="1">
                <a:solidFill>
                  <a:schemeClr val="bg1"/>
                </a:solidFill>
                <a:latin typeface="FZDaHei-B02" panose="03000509000000000000" pitchFamily="66" charset="-122"/>
                <a:ea typeface="FZDaHei-B02" panose="03000509000000000000" pitchFamily="66" charset="-122"/>
              </a:endParaRPr>
            </a:p>
          </p:txBody>
        </p:sp>
        <p:sp>
          <p:nvSpPr>
            <p:cNvPr id="88" name="文本框 2">
              <a:hlinkClick r:id="rId20" action="ppaction://hlinksldjump"/>
            </p:cNvPr>
            <p:cNvSpPr txBox="1"/>
            <p:nvPr/>
          </p:nvSpPr>
          <p:spPr>
            <a:xfrm>
              <a:off x="4104118" y="2088842"/>
              <a:ext cx="8369473" cy="665974"/>
            </a:xfrm>
            <a:prstGeom prst="rect">
              <a:avLst/>
            </a:prstGeom>
            <a:noFill/>
            <a:ln w="9525">
              <a:noFill/>
            </a:ln>
          </p:spPr>
          <p:txBody>
            <a:bodyPr wrap="square" anchor="t">
              <a:spAutoFit/>
            </a:bodyPr>
            <a:lstStyle/>
            <a:p>
              <a:pPr algn="ctr"/>
              <a:r>
                <a:rPr lang="zh-CN" altLang="en-US" sz="2800" b="1" dirty="0" smtClean="0">
                  <a:solidFill>
                    <a:srgbClr val="01B0F0"/>
                  </a:solidFill>
                  <a:latin typeface="Times New Roman" panose="02020603050405020304" pitchFamily="18" charset="0"/>
                  <a:ea typeface="宋体" panose="02010600030101010101" pitchFamily="2" charset="-122"/>
                </a:rPr>
                <a:t>新情境下的实验探究</a:t>
              </a:r>
              <a:endParaRPr lang="zh-CN" altLang="en-US" sz="2800" b="1" dirty="0">
                <a:solidFill>
                  <a:srgbClr val="01B0F0"/>
                </a:solidFill>
                <a:latin typeface="Times New Roman" panose="02020603050405020304" pitchFamily="18" charset="0"/>
                <a:ea typeface="宋体" panose="02010600030101010101" pitchFamily="2" charset="-122"/>
              </a:endParaRPr>
            </a:p>
          </p:txBody>
        </p:sp>
        <p:sp>
          <p:nvSpPr>
            <p:cNvPr id="89" name="圆角矩形 88"/>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grpSp>
    </p:spTree>
    <p:extLst>
      <p:ext uri="{BB962C8B-B14F-4D97-AF65-F5344CB8AC3E}">
        <p14:creationId xmlns:p14="http://schemas.microsoft.com/office/powerpoint/2010/main" xmlns="" val="36576454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2222" y="4726314"/>
            <a:ext cx="11779778" cy="1887696"/>
          </a:xfrm>
          <a:prstGeom prst="rect">
            <a:avLst/>
          </a:prstGeom>
          <a:noFill/>
        </p:spPr>
        <p:txBody>
          <a:bodyPr wrap="square" rtlCol="0">
            <a:spAutoFit/>
          </a:bodyPr>
          <a:lstStyle/>
          <a:p>
            <a:pPr>
              <a:lnSpc>
                <a:spcPts val="3500"/>
              </a:lnSpc>
            </a:pPr>
            <a:r>
              <a:rPr lang="zh-CN" altLang="zh-CN" sz="2400" b="1" dirty="0" smtClean="0">
                <a:latin typeface="宋体" pitchFamily="2" charset="-122"/>
                <a:ea typeface="宋体" pitchFamily="2" charset="-122"/>
              </a:rPr>
              <a:t>【交流与反思】</a:t>
            </a:r>
            <a:r>
              <a:rPr lang="zh-CN" altLang="zh-CN" sz="2400" b="1" dirty="0" smtClean="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ts val="3500"/>
              </a:lnSpc>
            </a:pP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结合上述实验探究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”消毒液保存过程中应注意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5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“洁厕灵”的有效成分是稀盐酸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若与“</a:t>
            </a:r>
            <a:r>
              <a:rPr lang="en-US" altLang="zh-CN" sz="2400" b="1" dirty="0">
                <a:latin typeface="宋体" pitchFamily="2" charset="-122"/>
                <a:ea typeface="宋体" pitchFamily="2" charset="-122"/>
              </a:rPr>
              <a:t>84</a:t>
            </a:r>
            <a:r>
              <a:rPr lang="zh-CN" altLang="zh-CN" sz="2400" b="1" dirty="0">
                <a:latin typeface="宋体" pitchFamily="2" charset="-122"/>
                <a:ea typeface="宋体" pitchFamily="2" charset="-122"/>
              </a:rPr>
              <a:t>”消毒液混用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易产生一种有毒气体</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500"/>
              </a:lnSpc>
            </a:pPr>
            <a:r>
              <a:rPr lang="zh-CN" altLang="zh-CN" sz="2400" b="1" dirty="0" smtClean="0">
                <a:latin typeface="宋体" pitchFamily="2" charset="-122"/>
                <a:ea typeface="宋体" pitchFamily="2" charset="-122"/>
              </a:rPr>
              <a:t>该</a:t>
            </a:r>
            <a:r>
              <a:rPr lang="zh-CN" altLang="zh-CN" sz="2400" b="1" dirty="0">
                <a:latin typeface="宋体" pitchFamily="2" charset="-122"/>
                <a:ea typeface="宋体" pitchFamily="2" charset="-122"/>
              </a:rPr>
              <a:t>反应的化学方程式为</a:t>
            </a:r>
            <a:r>
              <a:rPr lang="en-US" altLang="zh-CN" sz="2400" b="1" dirty="0">
                <a:latin typeface="宋体" pitchFamily="2" charset="-122"/>
                <a:ea typeface="宋体" pitchFamily="2" charset="-122"/>
              </a:rPr>
              <a:t>NaClO+2HCl </a:t>
            </a:r>
            <a:r>
              <a:rPr lang="en-US" altLang="zh-CN" sz="2400" b="1" dirty="0" smtClean="0">
                <a:latin typeface="宋体" pitchFamily="2" charset="-122"/>
                <a:ea typeface="宋体" pitchFamily="2" charset="-122"/>
              </a:rPr>
              <a:t>  NaCl+H</a:t>
            </a:r>
            <a:r>
              <a:rPr lang="en-US" altLang="zh-CN" sz="2400" b="1" baseline="-25000" dirty="0" smtClean="0">
                <a:latin typeface="宋体" pitchFamily="2" charset="-122"/>
                <a:ea typeface="宋体" pitchFamily="2" charset="-122"/>
              </a:rPr>
              <a:t>2</a:t>
            </a:r>
            <a:r>
              <a:rPr lang="en-US" altLang="zh-CN" sz="2400" b="1" dirty="0" smtClean="0">
                <a:latin typeface="宋体" pitchFamily="2" charset="-122"/>
                <a:ea typeface="宋体" pitchFamily="2" charset="-122"/>
              </a:rPr>
              <a:t>O</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a:t>
            </a:r>
            <a:endParaRPr lang="en-US" altLang="zh-CN" sz="2400" b="1" dirty="0">
              <a:latin typeface="宋体" panose="02010600030101010101" pitchFamily="2" charset="-122"/>
              <a:ea typeface="宋体" panose="02010600030101010101" pitchFamily="2" charset="-122"/>
            </a:endParaRPr>
          </a:p>
        </p:txBody>
      </p:sp>
      <p:sp>
        <p:nvSpPr>
          <p:cNvPr id="5" name="矩形 4"/>
          <p:cNvSpPr/>
          <p:nvPr/>
        </p:nvSpPr>
        <p:spPr>
          <a:xfrm>
            <a:off x="1917348" y="4159047"/>
            <a:ext cx="410944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该消毒液中不含</a:t>
            </a:r>
            <a:r>
              <a:rPr lang="en-US" altLang="zh-CN" sz="2400" b="1" dirty="0" err="1">
                <a:solidFill>
                  <a:srgbClr val="FF0000"/>
                </a:solidFill>
                <a:latin typeface="宋体" pitchFamily="2" charset="-122"/>
                <a:ea typeface="宋体" pitchFamily="2" charset="-122"/>
              </a:rPr>
              <a:t>NaClO</a:t>
            </a:r>
            <a:r>
              <a:rPr lang="zh-CN" altLang="zh-CN" sz="2400" b="1" dirty="0">
                <a:solidFill>
                  <a:srgbClr val="FF0000"/>
                </a:solidFill>
                <a:latin typeface="宋体" pitchFamily="2" charset="-122"/>
                <a:ea typeface="宋体" pitchFamily="2" charset="-122"/>
              </a:rPr>
              <a:t>和</a:t>
            </a:r>
            <a:r>
              <a:rPr lang="en-US" altLang="zh-CN" sz="2400" b="1" dirty="0" err="1">
                <a:solidFill>
                  <a:srgbClr val="FF0000"/>
                </a:solidFill>
                <a:latin typeface="宋体" pitchFamily="2" charset="-122"/>
                <a:ea typeface="宋体" pitchFamily="2" charset="-122"/>
              </a:rPr>
              <a:t>HClO</a:t>
            </a:r>
            <a:endParaRPr lang="zh-CN" altLang="zh-CN" sz="2400" b="1" dirty="0">
              <a:solidFill>
                <a:srgbClr val="FF0000"/>
              </a:solidFill>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3960958849"/>
              </p:ext>
            </p:extLst>
          </p:nvPr>
        </p:nvGraphicFramePr>
        <p:xfrm>
          <a:off x="991799" y="1382927"/>
          <a:ext cx="9752401" cy="3307606"/>
        </p:xfrm>
        <a:graphic>
          <a:graphicData uri="http://schemas.openxmlformats.org/drawingml/2006/table">
            <a:tbl>
              <a:tblPr firstRow="1" firstCol="1" bandRow="1"/>
              <a:tblGrid>
                <a:gridCol w="855677"/>
                <a:gridCol w="4337109"/>
                <a:gridCol w="4559615"/>
              </a:tblGrid>
              <a:tr h="468000">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序号</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①</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5"/>
                        </a:lnSpc>
                        <a:spcAft>
                          <a:spcPts val="0"/>
                        </a:spcAft>
                      </a:pPr>
                      <a:endParaRPr lang="en-US" sz="2400" b="1" dirty="0" smtClean="0">
                        <a:solidFill>
                          <a:srgbClr val="000000"/>
                        </a:solidFill>
                        <a:effectLst/>
                        <a:latin typeface="宋体" pitchFamily="2" charset="-122"/>
                        <a:ea typeface="宋体" pitchFamily="2" charset="-122"/>
                        <a:cs typeface="Times New Roman"/>
                      </a:endParaRPr>
                    </a:p>
                    <a:p>
                      <a:pPr algn="ctr">
                        <a:lnSpc>
                          <a:spcPts val="1355"/>
                        </a:lnSpc>
                        <a:spcAft>
                          <a:spcPts val="0"/>
                        </a:spcAft>
                      </a:pPr>
                      <a:r>
                        <a:rPr lang="en-US" sz="2400" b="1" dirty="0" smtClean="0">
                          <a:solidFill>
                            <a:srgbClr val="000000"/>
                          </a:solidFill>
                          <a:effectLst/>
                          <a:latin typeface="宋体" pitchFamily="2" charset="-122"/>
                          <a:ea typeface="宋体" pitchFamily="2" charset="-122"/>
                          <a:cs typeface="Times New Roman"/>
                        </a:rPr>
                        <a:t>②</a:t>
                      </a:r>
                      <a:endParaRPr lang="zh-CN" sz="2400" b="1" dirty="0">
                        <a:solidFill>
                          <a:srgbClr val="000000"/>
                        </a:solidFill>
                        <a:effectLst/>
                        <a:latin typeface="宋体" pitchFamily="2" charset="-122"/>
                        <a:ea typeface="宋体" pitchFamily="2"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3723">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操作</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2100"/>
                        </a:lnSpc>
                        <a:spcAft>
                          <a:spcPts val="0"/>
                        </a:spcAft>
                      </a:pPr>
                      <a:r>
                        <a:rPr lang="zh-CN" sz="2400" b="1" baseline="0" dirty="0" smtClean="0">
                          <a:solidFill>
                            <a:srgbClr val="000000"/>
                          </a:solidFill>
                          <a:effectLst/>
                          <a:latin typeface="宋体" pitchFamily="2" charset="-122"/>
                          <a:ea typeface="宋体" pitchFamily="2" charset="-122"/>
                          <a:cs typeface="Times New Roman"/>
                        </a:rPr>
                        <a:t>取</a:t>
                      </a:r>
                      <a:r>
                        <a:rPr lang="zh-CN" sz="2400" b="1" baseline="0" dirty="0">
                          <a:solidFill>
                            <a:srgbClr val="000000"/>
                          </a:solidFill>
                          <a:effectLst/>
                          <a:latin typeface="宋体" pitchFamily="2" charset="-122"/>
                          <a:ea typeface="宋体" pitchFamily="2" charset="-122"/>
                          <a:cs typeface="Times New Roman"/>
                        </a:rPr>
                        <a:t>适量该消毒液于试管中</a:t>
                      </a:r>
                      <a:r>
                        <a:rPr lang="en-US" sz="2400" b="1" baseline="0" dirty="0" smtClean="0">
                          <a:solidFill>
                            <a:srgbClr val="000000"/>
                          </a:solidFill>
                          <a:effectLst/>
                          <a:latin typeface="宋体" pitchFamily="2" charset="-122"/>
                          <a:ea typeface="宋体" pitchFamily="2" charset="-122"/>
                          <a:cs typeface="Times New Roman"/>
                        </a:rPr>
                        <a:t>,</a:t>
                      </a:r>
                      <a:r>
                        <a:rPr lang="zh-CN" altLang="zh-CN" sz="2400" b="1" baseline="0" dirty="0" smtClean="0">
                          <a:solidFill>
                            <a:srgbClr val="000000"/>
                          </a:solidFill>
                          <a:effectLst/>
                          <a:latin typeface="宋体" pitchFamily="2" charset="-122"/>
                          <a:ea typeface="宋体" pitchFamily="2" charset="-122"/>
                          <a:cs typeface="Times New Roman"/>
                        </a:rPr>
                        <a:t>放入</a:t>
                      </a:r>
                      <a:endParaRPr lang="en-US" sz="2400" b="1" baseline="0" dirty="0" smtClean="0">
                        <a:solidFill>
                          <a:srgbClr val="000000"/>
                        </a:solidFill>
                        <a:effectLst/>
                        <a:latin typeface="宋体" pitchFamily="2" charset="-122"/>
                        <a:ea typeface="宋体" pitchFamily="2" charset="-122"/>
                        <a:cs typeface="Times New Roman"/>
                      </a:endParaRPr>
                    </a:p>
                    <a:p>
                      <a:pPr>
                        <a:lnSpc>
                          <a:spcPts val="2100"/>
                        </a:lnSpc>
                        <a:spcAft>
                          <a:spcPts val="0"/>
                        </a:spcAft>
                      </a:pPr>
                      <a:endParaRPr lang="en-US" altLang="zh-CN" sz="2400" b="1" baseline="0" dirty="0" smtClean="0">
                        <a:solidFill>
                          <a:srgbClr val="000000"/>
                        </a:solidFill>
                        <a:effectLst/>
                        <a:latin typeface="宋体" pitchFamily="2" charset="-122"/>
                        <a:ea typeface="宋体" pitchFamily="2" charset="-122"/>
                        <a:cs typeface="Times New Roman"/>
                      </a:endParaRPr>
                    </a:p>
                    <a:p>
                      <a:pPr>
                        <a:lnSpc>
                          <a:spcPts val="2100"/>
                        </a:lnSpc>
                        <a:spcAft>
                          <a:spcPts val="0"/>
                        </a:spcAft>
                      </a:pPr>
                      <a:r>
                        <a:rPr lang="zh-CN" sz="2400" b="1" baseline="0" dirty="0" smtClean="0">
                          <a:solidFill>
                            <a:srgbClr val="000000"/>
                          </a:solidFill>
                          <a:effectLst/>
                          <a:latin typeface="宋体" pitchFamily="2" charset="-122"/>
                          <a:ea typeface="宋体" pitchFamily="2" charset="-122"/>
                          <a:cs typeface="Times New Roman"/>
                        </a:rPr>
                        <a:t>粉红的棉质布条</a:t>
                      </a:r>
                      <a:endParaRPr lang="zh-CN" sz="2400" b="1" baseline="0"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800"/>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nSpc>
                          <a:spcPts val="1800"/>
                        </a:lnSpc>
                        <a:spcAft>
                          <a:spcPts val="0"/>
                        </a:spcAft>
                      </a:pP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a:solidFill>
                            <a:srgbClr val="000000"/>
                          </a:solidFill>
                          <a:effectLst/>
                          <a:uFill>
                            <a:solidFill>
                              <a:srgbClr val="000000"/>
                            </a:solidFill>
                          </a:uFill>
                          <a:latin typeface="宋体" pitchFamily="2" charset="-122"/>
                          <a:ea typeface="宋体" pitchFamily="2" charset="-122"/>
                          <a:cs typeface="Times New Roman"/>
                        </a:rPr>
                        <a:t> </a:t>
                      </a:r>
                      <a:endParaRPr lang="en-US"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marL="0" marR="0" indent="0" algn="l" defTabSz="914400" rtl="0" eaLnBrk="1" fontAlgn="auto" latinLnBrk="0" hangingPunct="1">
                        <a:lnSpc>
                          <a:spcPts val="1800"/>
                        </a:lnSpc>
                        <a:spcBef>
                          <a:spcPts val="0"/>
                        </a:spcBef>
                        <a:spcAft>
                          <a:spcPts val="0"/>
                        </a:spcAft>
                        <a:buClrTx/>
                        <a:buSzTx/>
                        <a:buFontTx/>
                        <a:buNone/>
                        <a:tabLst/>
                        <a:defRPr/>
                      </a:pPr>
                      <a:r>
                        <a:rPr lang="zh-CN"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p>
                    <a:p>
                      <a:pPr marL="0" marR="0" indent="0" algn="l" defTabSz="914400" rtl="0" eaLnBrk="1" fontAlgn="auto" latinLnBrk="0" hangingPunct="1">
                        <a:lnSpc>
                          <a:spcPts val="1800"/>
                        </a:lnSpc>
                        <a:spcBef>
                          <a:spcPts val="0"/>
                        </a:spcBef>
                        <a:spcAft>
                          <a:spcPts val="0"/>
                        </a:spcAft>
                        <a:buClrTx/>
                        <a:buSzTx/>
                        <a:buFontTx/>
                        <a:buNone/>
                        <a:tabLst/>
                        <a:defRPr/>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marL="0" marR="0" indent="0" algn="l" defTabSz="914400" rtl="0" eaLnBrk="1" fontAlgn="auto" latinLnBrk="0" hangingPunct="1">
                        <a:lnSpc>
                          <a:spcPts val="1800"/>
                        </a:lnSpc>
                        <a:spcBef>
                          <a:spcPts val="0"/>
                        </a:spcBef>
                        <a:spcAft>
                          <a:spcPts val="0"/>
                        </a:spcAft>
                        <a:buClrTx/>
                        <a:buSzTx/>
                        <a:buFontTx/>
                        <a:buNone/>
                        <a:tabLst/>
                        <a:defRPr/>
                      </a:pPr>
                      <a:r>
                        <a:rPr lang="zh-CN"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baseline="0" dirty="0" smtClean="0">
                          <a:solidFill>
                            <a:srgbClr val="000000"/>
                          </a:solidFill>
                          <a:effectLst/>
                          <a:uFill>
                            <a:solidFill>
                              <a:srgbClr val="000000"/>
                            </a:solidFill>
                          </a:uFill>
                          <a:latin typeface="宋体" pitchFamily="2" charset="-122"/>
                          <a:ea typeface="宋体" pitchFamily="2" charset="-122"/>
                          <a:cs typeface="Times New Roman"/>
                        </a:rPr>
                        <a:t>                </a:t>
                      </a:r>
                      <a:r>
                        <a:rPr kumimoji="0" lang="en-US" altLang="zh-CN" sz="2400" b="1" i="0" u="sng" strike="noStrike" kern="1200" cap="none" spc="0" normalizeH="0" baseline="0" noProof="0" dirty="0" smtClean="0">
                          <a:ln>
                            <a:noFill/>
                          </a:ln>
                          <a:solidFill>
                            <a:srgbClr val="000000"/>
                          </a:solidFill>
                          <a:effectLst/>
                          <a:uLnTx/>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8000">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现象</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布条</a:t>
                      </a:r>
                      <a:r>
                        <a:rPr lang="zh-CN" sz="2400" b="1" dirty="0">
                          <a:solidFill>
                            <a:srgbClr val="000000"/>
                          </a:solidFill>
                          <a:effectLst/>
                          <a:latin typeface="宋体" pitchFamily="2" charset="-122"/>
                          <a:ea typeface="宋体" pitchFamily="2" charset="-122"/>
                          <a:cs typeface="Times New Roman"/>
                        </a:rPr>
                        <a:t>长时间不褪色</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生成</a:t>
                      </a:r>
                      <a:r>
                        <a:rPr lang="zh-CN" sz="2400" b="1" dirty="0">
                          <a:solidFill>
                            <a:srgbClr val="000000"/>
                          </a:solidFill>
                          <a:effectLst/>
                          <a:latin typeface="宋体" pitchFamily="2" charset="-122"/>
                          <a:ea typeface="宋体" pitchFamily="2" charset="-122"/>
                          <a:cs typeface="Times New Roman"/>
                        </a:rPr>
                        <a:t>白色沉淀</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7883">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结论</a:t>
                      </a:r>
                      <a:endParaRPr lang="zh-CN" sz="2400" b="1" dirty="0">
                        <a:solidFill>
                          <a:srgbClr val="000000"/>
                        </a:solidFill>
                        <a:effectLst/>
                        <a:latin typeface="黑体" pitchFamily="49" charset="-122"/>
                        <a:ea typeface="黑体" pitchFamily="49"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nSpc>
                          <a:spcPts val="1355"/>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nSpc>
                          <a:spcPts val="1355"/>
                        </a:lnSpc>
                        <a:spcAft>
                          <a:spcPts val="0"/>
                        </a:spcAft>
                      </a:pPr>
                      <a:endPar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endParaRPr>
                    </a:p>
                    <a:p>
                      <a:pPr>
                        <a:lnSpc>
                          <a:spcPts val="1355"/>
                        </a:lnSpc>
                        <a:spcAft>
                          <a:spcPts val="0"/>
                        </a:spcAft>
                      </a:pP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smtClean="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该</a:t>
                      </a:r>
                      <a:r>
                        <a:rPr lang="zh-CN" sz="2400" b="1" dirty="0">
                          <a:solidFill>
                            <a:srgbClr val="000000"/>
                          </a:solidFill>
                          <a:effectLst/>
                          <a:latin typeface="宋体" pitchFamily="2" charset="-122"/>
                          <a:ea typeface="宋体" pitchFamily="2" charset="-122"/>
                          <a:cs typeface="Times New Roman"/>
                        </a:rPr>
                        <a:t>消毒液中含有</a:t>
                      </a:r>
                      <a:r>
                        <a:rPr lang="en-US" sz="2400" b="1" dirty="0">
                          <a:solidFill>
                            <a:srgbClr val="000000"/>
                          </a:solidFill>
                          <a:effectLst/>
                          <a:latin typeface="宋体" pitchFamily="2" charset="-122"/>
                          <a:ea typeface="宋体" pitchFamily="2" charset="-122"/>
                          <a:cs typeface="Times New Roman"/>
                        </a:rPr>
                        <a:t>Na</a:t>
                      </a:r>
                      <a:r>
                        <a:rPr lang="en-US" sz="2400" b="1" baseline="-25000" dirty="0">
                          <a:solidFill>
                            <a:srgbClr val="000000"/>
                          </a:solidFill>
                          <a:effectLst/>
                          <a:latin typeface="宋体" pitchFamily="2" charset="-122"/>
                          <a:ea typeface="宋体" pitchFamily="2" charset="-122"/>
                          <a:cs typeface="Times New Roman"/>
                        </a:rPr>
                        <a:t>2</a:t>
                      </a:r>
                      <a:r>
                        <a:rPr lang="en-US" sz="2400" b="1" dirty="0">
                          <a:solidFill>
                            <a:srgbClr val="000000"/>
                          </a:solidFill>
                          <a:effectLst/>
                          <a:latin typeface="宋体" pitchFamily="2" charset="-122"/>
                          <a:ea typeface="宋体" pitchFamily="2" charset="-122"/>
                          <a:cs typeface="Times New Roman"/>
                        </a:rPr>
                        <a:t>CO</a:t>
                      </a:r>
                      <a:r>
                        <a:rPr lang="en-US" sz="2400" b="1" baseline="-25000" dirty="0">
                          <a:solidFill>
                            <a:srgbClr val="000000"/>
                          </a:solidFill>
                          <a:effectLst/>
                          <a:latin typeface="宋体" pitchFamily="2" charset="-122"/>
                          <a:ea typeface="宋体" pitchFamily="2" charset="-122"/>
                          <a:cs typeface="Times New Roman"/>
                        </a:rPr>
                        <a:t>3</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6" name="组合 5"/>
          <p:cNvGrpSpPr/>
          <p:nvPr/>
        </p:nvGrpSpPr>
        <p:grpSpPr>
          <a:xfrm>
            <a:off x="5108421" y="6294539"/>
            <a:ext cx="411060" cy="58723"/>
            <a:chOff x="4198690" y="3087149"/>
            <a:chExt cx="411060" cy="58723"/>
          </a:xfrm>
        </p:grpSpPr>
        <p:cxnSp>
          <p:nvCxnSpPr>
            <p:cNvPr id="7" name="直接连接符 6"/>
            <p:cNvCxnSpPr/>
            <p:nvPr/>
          </p:nvCxnSpPr>
          <p:spPr>
            <a:xfrm>
              <a:off x="4198690" y="3087149"/>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198690" y="3145872"/>
              <a:ext cx="41106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235645" y="2122403"/>
            <a:ext cx="433075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取适量该消毒液于试管中</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滴</a:t>
            </a:r>
            <a:r>
              <a:rPr lang="zh-CN" altLang="zh-CN" sz="2400" b="1" dirty="0" smtClean="0">
                <a:solidFill>
                  <a:srgbClr val="FF0000"/>
                </a:solidFill>
                <a:latin typeface="宋体" pitchFamily="2" charset="-122"/>
                <a:ea typeface="宋体" pitchFamily="2" charset="-122"/>
              </a:rPr>
              <a:t>加</a:t>
            </a:r>
            <a:endParaRPr lang="zh-CN" altLang="zh-CN" sz="2400" b="1" dirty="0">
              <a:solidFill>
                <a:srgbClr val="FF0000"/>
              </a:solidFill>
              <a:latin typeface="宋体" pitchFamily="2" charset="-122"/>
              <a:ea typeface="宋体" pitchFamily="2" charset="-122"/>
            </a:endParaRPr>
          </a:p>
        </p:txBody>
      </p:sp>
      <p:sp>
        <p:nvSpPr>
          <p:cNvPr id="10" name="矩形 9"/>
          <p:cNvSpPr/>
          <p:nvPr/>
        </p:nvSpPr>
        <p:spPr>
          <a:xfrm>
            <a:off x="6250114" y="3067086"/>
            <a:ext cx="2945279"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或</a:t>
            </a:r>
            <a:r>
              <a:rPr lang="zh-CN" altLang="zh-CN" sz="2400" b="1" dirty="0">
                <a:solidFill>
                  <a:srgbClr val="FF0000"/>
                </a:solidFill>
                <a:latin typeface="宋体" pitchFamily="2" charset="-122"/>
                <a:ea typeface="宋体" pitchFamily="2" charset="-122"/>
              </a:rPr>
              <a:t>碱都行</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合理即可</a:t>
            </a:r>
            <a:r>
              <a:rPr lang="en-US" altLang="zh-CN" sz="2400" b="1" dirty="0" smtClean="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11" name="矩形 10"/>
          <p:cNvSpPr/>
          <p:nvPr/>
        </p:nvSpPr>
        <p:spPr>
          <a:xfrm>
            <a:off x="7945214" y="5108128"/>
            <a:ext cx="364511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密封保存或密封避光保存</a:t>
            </a:r>
          </a:p>
        </p:txBody>
      </p:sp>
      <p:sp>
        <p:nvSpPr>
          <p:cNvPr id="12" name="矩形 11"/>
          <p:cNvSpPr/>
          <p:nvPr/>
        </p:nvSpPr>
        <p:spPr>
          <a:xfrm>
            <a:off x="6945990" y="6024954"/>
            <a:ext cx="679602"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Cl</a:t>
            </a:r>
            <a:r>
              <a:rPr lang="en-US" altLang="zh-CN" sz="2400" b="1" baseline="-25000" dirty="0" smtClean="0">
                <a:solidFill>
                  <a:srgbClr val="FF0000"/>
                </a:solidFill>
                <a:latin typeface="宋体" pitchFamily="2" charset="-122"/>
                <a:ea typeface="宋体" pitchFamily="2" charset="-122"/>
              </a:rPr>
              <a:t>2</a:t>
            </a:r>
            <a:endParaRPr lang="zh-CN" altLang="zh-CN" sz="2400" b="1" dirty="0">
              <a:solidFill>
                <a:srgbClr val="FF0000"/>
              </a:solidFill>
              <a:latin typeface="宋体" pitchFamily="2" charset="-122"/>
              <a:ea typeface="宋体" pitchFamily="2" charset="-122"/>
            </a:endParaRPr>
          </a:p>
        </p:txBody>
      </p:sp>
      <p:sp>
        <p:nvSpPr>
          <p:cNvPr id="13" name="矩形 12"/>
          <p:cNvSpPr/>
          <p:nvPr/>
        </p:nvSpPr>
        <p:spPr>
          <a:xfrm>
            <a:off x="6250114" y="2593477"/>
            <a:ext cx="4301818"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CaCl</a:t>
            </a:r>
            <a:r>
              <a:rPr lang="en-US" altLang="zh-CN" sz="2400" b="1" baseline="-25000" dirty="0" smtClean="0">
                <a:solidFill>
                  <a:srgbClr val="FF0000"/>
                </a:solidFill>
                <a:latin typeface="宋体" pitchFamily="2" charset="-122"/>
                <a:ea typeface="宋体" pitchFamily="2" charset="-122"/>
              </a:rPr>
              <a:t>2 </a:t>
            </a:r>
            <a:r>
              <a:rPr lang="zh-CN" altLang="zh-CN" sz="2400" b="1" dirty="0" smtClean="0">
                <a:solidFill>
                  <a:srgbClr val="FF0000"/>
                </a:solidFill>
                <a:latin typeface="宋体" pitchFamily="2" charset="-122"/>
                <a:ea typeface="宋体" pitchFamily="2" charset="-122"/>
              </a:rPr>
              <a:t>溶液</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钙、钡的可溶性盐</a:t>
            </a:r>
          </a:p>
        </p:txBody>
      </p:sp>
    </p:spTree>
    <p:extLst>
      <p:ext uri="{BB962C8B-B14F-4D97-AF65-F5344CB8AC3E}">
        <p14:creationId xmlns:p14="http://schemas.microsoft.com/office/powerpoint/2010/main" xmlns="" val="333811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randombar(horizont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6387" y="1357882"/>
            <a:ext cx="11709869" cy="5324535"/>
          </a:xfrm>
          <a:prstGeom prst="rect">
            <a:avLst/>
          </a:prstGeom>
          <a:noFill/>
        </p:spPr>
        <p:txBody>
          <a:bodyPr wrap="square" rtlCol="0">
            <a:spAutoFit/>
          </a:bodyPr>
          <a:lstStyle/>
          <a:p>
            <a:pPr>
              <a:lnSpc>
                <a:spcPts val="3400"/>
              </a:lnSpc>
            </a:pPr>
            <a:r>
              <a:rPr lang="zh-CN" altLang="en-US" sz="2400" b="1" dirty="0" smtClean="0">
                <a:solidFill>
                  <a:schemeClr val="accent2"/>
                </a:solidFill>
                <a:latin typeface="黑体" panose="02010609060101010101" pitchFamily="49" charset="-122"/>
                <a:ea typeface="黑体" panose="02010609060101010101" pitchFamily="49" charset="-122"/>
                <a:sym typeface="+mn-ea"/>
              </a:rPr>
              <a:t>题型演练</a:t>
            </a:r>
            <a:endParaRPr lang="en-US" altLang="zh-CN" sz="2400" b="1" dirty="0" smtClean="0">
              <a:solidFill>
                <a:schemeClr val="accent2"/>
              </a:solidFill>
              <a:latin typeface="黑体" panose="02010609060101010101" pitchFamily="49" charset="-122"/>
              <a:ea typeface="黑体" panose="02010609060101010101" pitchFamily="49" charset="-122"/>
              <a:sym typeface="+mn-ea"/>
            </a:endParaRPr>
          </a:p>
          <a:p>
            <a:pPr>
              <a:lnSpc>
                <a:spcPts val="3400"/>
              </a:lnSpc>
            </a:pP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·石家庄裕华区校级一模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央视科普栏目将“锡纸”剪成一段两头宽中间窄</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ts val="3400"/>
              </a:lnSpc>
            </a:pPr>
            <a:r>
              <a:rPr lang="zh-CN" altLang="zh-CN" sz="2400" b="1" dirty="0" smtClean="0">
                <a:latin typeface="宋体" pitchFamily="2" charset="-122"/>
                <a:ea typeface="宋体" pitchFamily="2" charset="-122"/>
              </a:rPr>
              <a:t>纸条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然后两头分别连接电池的正负极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观察到“锡纸”立即燃烧。据此</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a:t>
            </a:r>
            <a:r>
              <a:rPr lang="zh-CN" altLang="zh-CN" sz="2400" b="1" dirty="0" smtClean="0">
                <a:latin typeface="宋体" pitchFamily="2" charset="-122"/>
                <a:ea typeface="宋体" pitchFamily="2" charset="-122"/>
              </a:rPr>
              <a:t>同学</a:t>
            </a:r>
            <a:endParaRPr lang="en-US" altLang="zh-CN" sz="2400" b="1" dirty="0" smtClean="0">
              <a:latin typeface="宋体" pitchFamily="2" charset="-122"/>
              <a:ea typeface="宋体" pitchFamily="2" charset="-122"/>
            </a:endParaRPr>
          </a:p>
          <a:p>
            <a:pPr>
              <a:lnSpc>
                <a:spcPts val="3400"/>
              </a:lnSpc>
            </a:pPr>
            <a:r>
              <a:rPr lang="zh-CN" altLang="zh-CN" sz="2400" b="1" dirty="0" smtClean="0">
                <a:latin typeface="宋体" pitchFamily="2" charset="-122"/>
                <a:ea typeface="宋体" pitchFamily="2" charset="-122"/>
              </a:rPr>
              <a:t>取</a:t>
            </a:r>
            <a:r>
              <a:rPr lang="zh-CN" altLang="zh-CN" sz="2400" b="1" dirty="0">
                <a:latin typeface="宋体" pitchFamily="2" charset="-122"/>
                <a:ea typeface="宋体" pitchFamily="2" charset="-122"/>
              </a:rPr>
              <a:t>某种“锡纸”进行了实验探究</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4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“锡纸”燃烧的原因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“锡纸”两端接入电池两极后造成短路使“锡纸”燃烧</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从</a:t>
            </a:r>
            <a:endParaRPr lang="en-US" altLang="zh-CN" sz="2400" b="1" dirty="0" smtClean="0">
              <a:latin typeface="宋体" pitchFamily="2" charset="-122"/>
              <a:ea typeface="宋体" pitchFamily="2" charset="-122"/>
            </a:endParaRPr>
          </a:p>
          <a:p>
            <a:pPr>
              <a:lnSpc>
                <a:spcPts val="3400"/>
              </a:lnSpc>
            </a:pPr>
            <a:r>
              <a:rPr lang="zh-CN" altLang="zh-CN" sz="2400" b="1" dirty="0" smtClean="0">
                <a:latin typeface="宋体" pitchFamily="2" charset="-122"/>
                <a:ea typeface="宋体" pitchFamily="2" charset="-122"/>
              </a:rPr>
              <a:t>燃烧</a:t>
            </a:r>
            <a:r>
              <a:rPr lang="zh-CN" altLang="zh-CN" sz="2400" b="1" dirty="0">
                <a:latin typeface="宋体" pitchFamily="2" charset="-122"/>
                <a:ea typeface="宋体" pitchFamily="2" charset="-122"/>
              </a:rPr>
              <a:t>的条件分析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开始“锡纸”不燃烧但短路后能燃烧的原因</a:t>
            </a:r>
            <a:r>
              <a:rPr lang="zh-CN" altLang="zh-CN" sz="2400" b="1" dirty="0" smtClean="0">
                <a:latin typeface="宋体" pitchFamily="2" charset="-122"/>
                <a:ea typeface="宋体" pitchFamily="2" charset="-122"/>
              </a:rPr>
              <a:t>是</a:t>
            </a:r>
            <a:r>
              <a:rPr lang="en-US" altLang="zh-CN" sz="2400" b="1" dirty="0" smtClean="0">
                <a:latin typeface="+mn-ea"/>
              </a:rPr>
              <a:t>_____________________</a:t>
            </a:r>
          </a:p>
          <a:p>
            <a:pPr>
              <a:lnSpc>
                <a:spcPts val="34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4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探究“锡纸”中金属的成分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该“锡纸”中金属是锡吗</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400"/>
              </a:lnSpc>
            </a:pPr>
            <a:r>
              <a:rPr lang="zh-CN" altLang="zh-CN" sz="2400" b="1" dirty="0">
                <a:latin typeface="宋体" pitchFamily="2" charset="-122"/>
                <a:ea typeface="宋体" pitchFamily="2" charset="-122"/>
              </a:rPr>
              <a:t>【查阅资料】</a:t>
            </a:r>
          </a:p>
          <a:p>
            <a:pPr>
              <a:lnSpc>
                <a:spcPts val="34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“锡纸”是锡箔或铝箔与纸黏合而成</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4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锌粉是一种深灰色固体</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4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锡</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Sn</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与酸或盐溶液反应生成</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价的锡盐</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
        <p:nvSpPr>
          <p:cNvPr id="5" name="矩形 4"/>
          <p:cNvSpPr/>
          <p:nvPr/>
        </p:nvSpPr>
        <p:spPr>
          <a:xfrm>
            <a:off x="8791662" y="3484655"/>
            <a:ext cx="305359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开始</a:t>
            </a:r>
            <a:r>
              <a:rPr lang="zh-CN" altLang="zh-CN" sz="2400" b="1" dirty="0" smtClean="0">
                <a:solidFill>
                  <a:srgbClr val="FF0000"/>
                </a:solidFill>
                <a:latin typeface="宋体" pitchFamily="2" charset="-122"/>
                <a:ea typeface="宋体" pitchFamily="2" charset="-122"/>
              </a:rPr>
              <a:t>“锡纸”</a:t>
            </a:r>
            <a:r>
              <a:rPr lang="zh-CN" altLang="zh-CN" sz="2400" b="1" dirty="0">
                <a:solidFill>
                  <a:srgbClr val="FF0000"/>
                </a:solidFill>
                <a:latin typeface="宋体" pitchFamily="2" charset="-122"/>
                <a:ea typeface="宋体" pitchFamily="2" charset="-122"/>
              </a:rPr>
              <a:t>不燃烧</a:t>
            </a:r>
            <a:r>
              <a:rPr lang="en-US" altLang="zh-CN" sz="2400" b="1" dirty="0">
                <a:solidFill>
                  <a:srgbClr val="FF0000"/>
                </a:solidFill>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p:sp>
        <p:nvSpPr>
          <p:cNvPr id="4" name="矩形 3"/>
          <p:cNvSpPr/>
          <p:nvPr/>
        </p:nvSpPr>
        <p:spPr>
          <a:xfrm>
            <a:off x="497035" y="3935398"/>
            <a:ext cx="1115527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是因为温度没有达到着火点</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但短路后能燃烧</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是因为短路放热使温度达到着火点</a:t>
            </a:r>
          </a:p>
        </p:txBody>
      </p:sp>
    </p:spTree>
    <p:extLst>
      <p:ext uri="{BB962C8B-B14F-4D97-AF65-F5344CB8AC3E}">
        <p14:creationId xmlns:p14="http://schemas.microsoft.com/office/powerpoint/2010/main" xmlns="" val="266277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279" y="1168866"/>
            <a:ext cx="6559029" cy="1592744"/>
          </a:xfrm>
          <a:prstGeom prst="rect">
            <a:avLst/>
          </a:prstGeom>
          <a:noFill/>
        </p:spPr>
        <p:txBody>
          <a:bodyPr wrap="square" rtlCol="0">
            <a:spAutoFit/>
          </a:bodyPr>
          <a:lstStyle/>
          <a:p>
            <a:pPr>
              <a:lnSpc>
                <a:spcPts val="3900"/>
              </a:lnSpc>
            </a:pPr>
            <a:r>
              <a:rPr lang="zh-CN" altLang="zh-CN" sz="2400" b="1" dirty="0">
                <a:latin typeface="宋体" pitchFamily="2" charset="-122"/>
                <a:ea typeface="宋体" pitchFamily="2" charset="-122"/>
              </a:rPr>
              <a:t>【提出猜想】猜想</a:t>
            </a: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该“锡纸”中金属是锡</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900"/>
              </a:lnSpc>
            </a:pPr>
            <a:r>
              <a:rPr lang="zh-CN" altLang="zh-CN" sz="2400" b="1" dirty="0">
                <a:latin typeface="宋体" pitchFamily="2" charset="-122"/>
                <a:ea typeface="宋体" pitchFamily="2" charset="-122"/>
              </a:rPr>
              <a:t>猜想</a:t>
            </a: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“锡纸”中的金属是铝</a:t>
            </a:r>
            <a:r>
              <a:rPr lang="zh-CN" altLang="zh-CN" sz="2400" b="1" dirty="0" smtClean="0">
                <a:latin typeface="宋体" pitchFamily="2" charset="-122"/>
                <a:ea typeface="宋体" pitchFamily="2" charset="-122"/>
              </a:rPr>
              <a:t>。</a:t>
            </a:r>
            <a:r>
              <a:rPr lang="en-US" altLang="zh-CN" sz="2400" b="1" dirty="0" smtClean="0">
                <a:solidFill>
                  <a:srgbClr val="FF0000"/>
                </a:solidFill>
                <a:latin typeface="宋体" pitchFamily="2" charset="-122"/>
                <a:ea typeface="宋体" pitchFamily="2" charset="-122"/>
              </a:rPr>
              <a:t> </a:t>
            </a:r>
          </a:p>
          <a:p>
            <a:pPr>
              <a:lnSpc>
                <a:spcPts val="3900"/>
              </a:lnSpc>
            </a:pPr>
            <a:r>
              <a:rPr lang="zh-CN" altLang="zh-CN" sz="2400" b="1" dirty="0" smtClean="0">
                <a:latin typeface="宋体" pitchFamily="2" charset="-122"/>
                <a:ea typeface="宋体" pitchFamily="2" charset="-122"/>
              </a:rPr>
              <a:t>【进行实验】</a:t>
            </a:r>
            <a:r>
              <a:rPr lang="zh-CN" altLang="zh-CN" sz="2400" b="1" dirty="0">
                <a:latin typeface="宋体" pitchFamily="2" charset="-122"/>
                <a:ea typeface="宋体" pitchFamily="2" charset="-122"/>
              </a:rPr>
              <a:t>小明设计方案并进行实验</a:t>
            </a:r>
            <a:r>
              <a:rPr lang="zh-CN" altLang="zh-CN" sz="2400" b="1" dirty="0" smtClean="0">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en-US" altLang="zh-CN" sz="2400" b="1" dirty="0">
              <a:latin typeface="宋体" panose="02010600030101010101" pitchFamily="2" charset="-122"/>
              <a:ea typeface="宋体" panose="02010600030101010101" pitchFamily="2" charset="-122"/>
            </a:endParaRPr>
          </a:p>
        </p:txBody>
      </p:sp>
      <p:sp>
        <p:nvSpPr>
          <p:cNvPr id="5" name="矩形 4"/>
          <p:cNvSpPr/>
          <p:nvPr/>
        </p:nvSpPr>
        <p:spPr>
          <a:xfrm>
            <a:off x="6450853" y="5482469"/>
            <a:ext cx="50421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Ⅱ</a:t>
            </a:r>
            <a:endParaRPr lang="zh-CN" altLang="zh-CN" sz="2400" b="1" dirty="0">
              <a:solidFill>
                <a:srgbClr val="FF0000"/>
              </a:solidFill>
              <a:latin typeface="宋体" pitchFamily="2" charset="-122"/>
              <a:ea typeface="宋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xmlns="" val="1534842030"/>
              </p:ext>
            </p:extLst>
          </p:nvPr>
        </p:nvGraphicFramePr>
        <p:xfrm>
          <a:off x="521280" y="2822737"/>
          <a:ext cx="10837414" cy="3670342"/>
        </p:xfrm>
        <a:graphic>
          <a:graphicData uri="http://schemas.openxmlformats.org/drawingml/2006/table">
            <a:tbl>
              <a:tblPr firstRow="1" firstCol="1" bandRow="1"/>
              <a:tblGrid>
                <a:gridCol w="2431645"/>
                <a:gridCol w="2676404"/>
                <a:gridCol w="5729365"/>
              </a:tblGrid>
              <a:tr h="485463">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操作</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现象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ts val="1355"/>
                        </a:lnSpc>
                        <a:spcAft>
                          <a:spcPts val="0"/>
                        </a:spcAft>
                      </a:pPr>
                      <a:endParaRPr lang="en-US" altLang="zh-CN" sz="2400" b="1" dirty="0" smtClean="0">
                        <a:solidFill>
                          <a:srgbClr val="000000"/>
                        </a:solidFill>
                        <a:effectLst/>
                        <a:latin typeface="黑体" pitchFamily="49" charset="-122"/>
                        <a:ea typeface="黑体" pitchFamily="49" charset="-122"/>
                        <a:cs typeface="Times New Roman"/>
                      </a:endParaRPr>
                    </a:p>
                    <a:p>
                      <a:pPr algn="ctr">
                        <a:lnSpc>
                          <a:spcPts val="1355"/>
                        </a:lnSpc>
                        <a:spcAft>
                          <a:spcPts val="0"/>
                        </a:spcAft>
                      </a:pPr>
                      <a:r>
                        <a:rPr lang="zh-CN" sz="2400" b="1" dirty="0" smtClean="0">
                          <a:solidFill>
                            <a:srgbClr val="000000"/>
                          </a:solidFill>
                          <a:effectLst/>
                          <a:latin typeface="黑体" pitchFamily="49" charset="-122"/>
                          <a:ea typeface="黑体" pitchFamily="49" charset="-122"/>
                          <a:cs typeface="Times New Roman"/>
                        </a:rPr>
                        <a:t>实验</a:t>
                      </a:r>
                      <a:r>
                        <a:rPr lang="zh-CN" sz="2400" b="1" dirty="0">
                          <a:solidFill>
                            <a:srgbClr val="000000"/>
                          </a:solidFill>
                          <a:effectLst/>
                          <a:latin typeface="黑体" pitchFamily="49" charset="-122"/>
                          <a:ea typeface="黑体" pitchFamily="49" charset="-122"/>
                          <a:cs typeface="Times New Roman"/>
                        </a:rPr>
                        <a:t>分析与结论</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r>
              <a:tr h="1549026">
                <a:tc>
                  <a:txBody>
                    <a:bodyPr/>
                    <a:lstStyle/>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取</a:t>
                      </a:r>
                      <a:r>
                        <a:rPr lang="zh-CN" sz="2400" b="1" dirty="0">
                          <a:solidFill>
                            <a:srgbClr val="000000"/>
                          </a:solidFill>
                          <a:effectLst/>
                          <a:latin typeface="宋体" pitchFamily="2" charset="-122"/>
                          <a:ea typeface="宋体" pitchFamily="2" charset="-122"/>
                          <a:cs typeface="Times New Roman"/>
                        </a:rPr>
                        <a:t>未打磨的</a:t>
                      </a:r>
                      <a:r>
                        <a:rPr lang="zh-CN" sz="2400" b="1" dirty="0" smtClean="0">
                          <a:solidFill>
                            <a:srgbClr val="000000"/>
                          </a:solidFill>
                          <a:effectLst/>
                          <a:latin typeface="宋体" pitchFamily="2" charset="-122"/>
                          <a:ea typeface="宋体" pitchFamily="2" charset="-122"/>
                          <a:cs typeface="Times New Roman"/>
                        </a:rPr>
                        <a:t>“锡</a:t>
                      </a: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纸”</a:t>
                      </a:r>
                      <a:r>
                        <a:rPr lang="zh-CN" sz="2400" b="1" dirty="0">
                          <a:solidFill>
                            <a:srgbClr val="000000"/>
                          </a:solidFill>
                          <a:effectLst/>
                          <a:latin typeface="宋体" pitchFamily="2" charset="-122"/>
                          <a:ea typeface="宋体" pitchFamily="2" charset="-122"/>
                          <a:cs typeface="Times New Roman"/>
                        </a:rPr>
                        <a:t>片放入</a:t>
                      </a:r>
                      <a:r>
                        <a:rPr lang="zh-CN" sz="2400" b="1" dirty="0" smtClean="0">
                          <a:solidFill>
                            <a:srgbClr val="000000"/>
                          </a:solidFill>
                          <a:effectLst/>
                          <a:latin typeface="宋体" pitchFamily="2" charset="-122"/>
                          <a:ea typeface="宋体" pitchFamily="2" charset="-122"/>
                          <a:cs typeface="Times New Roman"/>
                        </a:rPr>
                        <a:t>试管</a:t>
                      </a: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中</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滴加</a:t>
                      </a:r>
                      <a:r>
                        <a:rPr lang="zh-CN" sz="2400" b="1" dirty="0" smtClean="0">
                          <a:solidFill>
                            <a:srgbClr val="000000"/>
                          </a:solidFill>
                          <a:effectLst/>
                          <a:latin typeface="宋体" pitchFamily="2" charset="-122"/>
                          <a:ea typeface="宋体" pitchFamily="2" charset="-122"/>
                          <a:cs typeface="Times New Roman"/>
                        </a:rPr>
                        <a:t>稀盐酸</a:t>
                      </a:r>
                      <a:r>
                        <a:rPr lang="en-US" sz="2400" b="1" dirty="0" smtClean="0">
                          <a:solidFill>
                            <a:srgbClr val="000000"/>
                          </a:solidFill>
                          <a:effectLst/>
                          <a:latin typeface="宋体" pitchFamily="2" charset="-122"/>
                          <a:ea typeface="宋体" pitchFamily="2" charset="-122"/>
                          <a:cs typeface="Times New Roman"/>
                        </a:rPr>
                        <a:t>,</a:t>
                      </a: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一段时间后</a:t>
                      </a:r>
                      <a:r>
                        <a:rPr lang="en-US" sz="2400" b="1" dirty="0" smtClean="0">
                          <a:solidFill>
                            <a:srgbClr val="000000"/>
                          </a:solidFill>
                          <a:effectLst/>
                          <a:latin typeface="宋体" pitchFamily="2" charset="-122"/>
                          <a:ea typeface="宋体" pitchFamily="2" charset="-122"/>
                          <a:cs typeface="Times New Roman"/>
                        </a:rPr>
                        <a:t>,</a:t>
                      </a:r>
                      <a:r>
                        <a:rPr lang="zh-CN" sz="2400" b="1" dirty="0" smtClean="0">
                          <a:solidFill>
                            <a:srgbClr val="000000"/>
                          </a:solidFill>
                          <a:effectLst/>
                          <a:latin typeface="宋体" pitchFamily="2" charset="-122"/>
                          <a:ea typeface="宋体" pitchFamily="2" charset="-122"/>
                          <a:cs typeface="Times New Roman"/>
                        </a:rPr>
                        <a:t>“锡</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纸”表面有少量气</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泡产生</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根据</a:t>
                      </a:r>
                      <a:r>
                        <a:rPr lang="zh-CN" sz="2400" b="1" dirty="0">
                          <a:solidFill>
                            <a:srgbClr val="000000"/>
                          </a:solidFill>
                          <a:effectLst/>
                          <a:latin typeface="宋体" pitchFamily="2" charset="-122"/>
                          <a:ea typeface="宋体" pitchFamily="2" charset="-122"/>
                          <a:cs typeface="Times New Roman"/>
                        </a:rPr>
                        <a:t>实验现象</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小明认为“锡纸”中</a:t>
                      </a:r>
                      <a:r>
                        <a:rPr lang="zh-CN" sz="2400" b="1" dirty="0" smtClean="0">
                          <a:solidFill>
                            <a:srgbClr val="000000"/>
                          </a:solidFill>
                          <a:effectLst/>
                          <a:latin typeface="宋体" pitchFamily="2" charset="-122"/>
                          <a:ea typeface="宋体" pitchFamily="2" charset="-122"/>
                          <a:cs typeface="Times New Roman"/>
                        </a:rPr>
                        <a:t>可能</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是锡</a:t>
                      </a:r>
                      <a:r>
                        <a:rPr lang="en-US" sz="2400" b="1" dirty="0">
                          <a:solidFill>
                            <a:srgbClr val="000000"/>
                          </a:solidFill>
                          <a:effectLst/>
                          <a:latin typeface="宋体" pitchFamily="2" charset="-122"/>
                          <a:ea typeface="宋体" pitchFamily="2" charset="-122"/>
                          <a:cs typeface="Times New Roman"/>
                        </a:rPr>
                        <a:t>(</a:t>
                      </a:r>
                      <a:r>
                        <a:rPr lang="en-US" sz="2400" b="1" dirty="0" err="1">
                          <a:solidFill>
                            <a:srgbClr val="000000"/>
                          </a:solidFill>
                          <a:effectLst/>
                          <a:latin typeface="宋体" pitchFamily="2" charset="-122"/>
                          <a:ea typeface="宋体" pitchFamily="2" charset="-122"/>
                          <a:cs typeface="Times New Roman"/>
                        </a:rPr>
                        <a:t>Sn</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请写出锡和稀盐酸反应的</a:t>
                      </a:r>
                      <a:r>
                        <a:rPr lang="zh-CN" sz="2400" b="1" dirty="0" smtClean="0">
                          <a:solidFill>
                            <a:srgbClr val="000000"/>
                          </a:solidFill>
                          <a:effectLst/>
                          <a:latin typeface="宋体" pitchFamily="2" charset="-122"/>
                          <a:ea typeface="宋体" pitchFamily="2" charset="-122"/>
                          <a:cs typeface="Times New Roman"/>
                        </a:rPr>
                        <a:t>化学</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方程式</a:t>
                      </a:r>
                      <a:r>
                        <a:rPr lang="en-US" sz="2400" b="1" dirty="0">
                          <a:solidFill>
                            <a:srgbClr val="000000"/>
                          </a:solidFill>
                          <a:effectLst/>
                          <a:latin typeface="宋体" pitchFamily="2" charset="-122"/>
                          <a:ea typeface="宋体" pitchFamily="2" charset="-122"/>
                          <a:cs typeface="Times New Roman"/>
                        </a:rPr>
                        <a:t>:</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5853">
                <a:tc>
                  <a:txBody>
                    <a:bodyPr/>
                    <a:lstStyle/>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取</a:t>
                      </a:r>
                      <a:r>
                        <a:rPr lang="zh-CN" sz="2400" b="1" dirty="0">
                          <a:solidFill>
                            <a:srgbClr val="000000"/>
                          </a:solidFill>
                          <a:effectLst/>
                          <a:latin typeface="宋体" pitchFamily="2" charset="-122"/>
                          <a:ea typeface="宋体" pitchFamily="2" charset="-122"/>
                          <a:cs typeface="Times New Roman"/>
                        </a:rPr>
                        <a:t>打磨后的</a:t>
                      </a:r>
                      <a:r>
                        <a:rPr lang="zh-CN" sz="2400" b="1" dirty="0" smtClean="0">
                          <a:solidFill>
                            <a:srgbClr val="000000"/>
                          </a:solidFill>
                          <a:effectLst/>
                          <a:latin typeface="宋体" pitchFamily="2" charset="-122"/>
                          <a:ea typeface="宋体" pitchFamily="2" charset="-122"/>
                          <a:cs typeface="Times New Roman"/>
                        </a:rPr>
                        <a:t>“锡</a:t>
                      </a: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纸”</a:t>
                      </a:r>
                      <a:r>
                        <a:rPr lang="zh-CN" sz="2400" b="1" dirty="0">
                          <a:solidFill>
                            <a:srgbClr val="000000"/>
                          </a:solidFill>
                          <a:effectLst/>
                          <a:latin typeface="宋体" pitchFamily="2" charset="-122"/>
                          <a:ea typeface="宋体" pitchFamily="2" charset="-122"/>
                          <a:cs typeface="Times New Roman"/>
                        </a:rPr>
                        <a:t>片放入</a:t>
                      </a:r>
                      <a:r>
                        <a:rPr lang="zh-CN" sz="2400" b="1" dirty="0" smtClean="0">
                          <a:solidFill>
                            <a:srgbClr val="000000"/>
                          </a:solidFill>
                          <a:effectLst/>
                          <a:latin typeface="宋体" pitchFamily="2" charset="-122"/>
                          <a:ea typeface="宋体" pitchFamily="2" charset="-122"/>
                          <a:cs typeface="Times New Roman"/>
                        </a:rPr>
                        <a:t>试管</a:t>
                      </a: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中</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滴加</a:t>
                      </a:r>
                      <a:r>
                        <a:rPr lang="zh-CN" sz="2400" b="1" dirty="0" smtClean="0">
                          <a:solidFill>
                            <a:srgbClr val="000000"/>
                          </a:solidFill>
                          <a:effectLst/>
                          <a:latin typeface="宋体" pitchFamily="2" charset="-122"/>
                          <a:ea typeface="宋体" pitchFamily="2" charset="-122"/>
                          <a:cs typeface="Times New Roman"/>
                        </a:rPr>
                        <a:t>氯化锌</a:t>
                      </a: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355"/>
                        </a:lnSpc>
                        <a:spcAft>
                          <a:spcPts val="0"/>
                        </a:spcAft>
                      </a:pPr>
                      <a:r>
                        <a:rPr lang="zh-CN" sz="2400" b="1" dirty="0" smtClean="0">
                          <a:solidFill>
                            <a:srgbClr val="000000"/>
                          </a:solidFill>
                          <a:effectLst/>
                          <a:latin typeface="宋体" pitchFamily="2" charset="-122"/>
                          <a:ea typeface="宋体" pitchFamily="2" charset="-122"/>
                          <a:cs typeface="Times New Roman"/>
                        </a:rPr>
                        <a:t>溶液</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“锡纸”</a:t>
                      </a:r>
                      <a:r>
                        <a:rPr lang="zh-CN" sz="2400" b="1" dirty="0">
                          <a:solidFill>
                            <a:srgbClr val="000000"/>
                          </a:solidFill>
                          <a:effectLst/>
                          <a:latin typeface="宋体" pitchFamily="2" charset="-122"/>
                          <a:ea typeface="宋体" pitchFamily="2" charset="-122"/>
                          <a:cs typeface="Times New Roman"/>
                        </a:rPr>
                        <a:t>表面有</a:t>
                      </a:r>
                      <a:r>
                        <a:rPr lang="zh-CN" sz="2400" b="1" dirty="0" smtClean="0">
                          <a:solidFill>
                            <a:srgbClr val="000000"/>
                          </a:solidFill>
                          <a:effectLst/>
                          <a:latin typeface="宋体" pitchFamily="2" charset="-122"/>
                          <a:ea typeface="宋体" pitchFamily="2" charset="-122"/>
                          <a:cs typeface="Times New Roman"/>
                        </a:rPr>
                        <a:t>深</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灰色</a:t>
                      </a:r>
                      <a:r>
                        <a:rPr lang="zh-CN" sz="2400" b="1" dirty="0">
                          <a:solidFill>
                            <a:srgbClr val="000000"/>
                          </a:solidFill>
                          <a:effectLst/>
                          <a:latin typeface="宋体" pitchFamily="2" charset="-122"/>
                          <a:ea typeface="宋体" pitchFamily="2" charset="-122"/>
                          <a:cs typeface="Times New Roman"/>
                        </a:rPr>
                        <a:t>固体析出</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根据</a:t>
                      </a:r>
                      <a:r>
                        <a:rPr lang="zh-CN" sz="2400" b="1" dirty="0">
                          <a:solidFill>
                            <a:srgbClr val="000000"/>
                          </a:solidFill>
                          <a:effectLst/>
                          <a:latin typeface="宋体" pitchFamily="2" charset="-122"/>
                          <a:ea typeface="宋体" pitchFamily="2" charset="-122"/>
                          <a:cs typeface="Times New Roman"/>
                        </a:rPr>
                        <a:t>实验现象</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结合金属活动性顺序可知</a:t>
                      </a:r>
                      <a:r>
                        <a:rPr lang="en-US" sz="2400" b="1" dirty="0" smtClean="0">
                          <a:solidFill>
                            <a:srgbClr val="000000"/>
                          </a:solidFill>
                          <a:effectLst/>
                          <a:latin typeface="宋体" pitchFamily="2" charset="-122"/>
                          <a:ea typeface="宋体" pitchFamily="2" charset="-122"/>
                          <a:cs typeface="Times New Roman"/>
                        </a:rPr>
                        <a:t>:</a:t>
                      </a: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猜想</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sz="2400" b="1" dirty="0" smtClean="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填</a:t>
                      </a:r>
                      <a:r>
                        <a:rPr lang="en-US" sz="2400" b="1" dirty="0">
                          <a:solidFill>
                            <a:srgbClr val="000000"/>
                          </a:solidFill>
                          <a:effectLst/>
                          <a:latin typeface="宋体" pitchFamily="2" charset="-122"/>
                          <a:ea typeface="宋体" pitchFamily="2" charset="-122"/>
                          <a:cs typeface="Times New Roman"/>
                        </a:rPr>
                        <a:t>Ⅰ</a:t>
                      </a:r>
                      <a:r>
                        <a:rPr lang="zh-CN" sz="2400" b="1" dirty="0">
                          <a:solidFill>
                            <a:srgbClr val="000000"/>
                          </a:solidFill>
                          <a:effectLst/>
                          <a:latin typeface="宋体" pitchFamily="2" charset="-122"/>
                          <a:ea typeface="宋体" pitchFamily="2" charset="-122"/>
                          <a:cs typeface="Times New Roman"/>
                        </a:rPr>
                        <a:t>或</a:t>
                      </a:r>
                      <a:r>
                        <a:rPr lang="en-US" sz="2400" b="1" dirty="0">
                          <a:solidFill>
                            <a:srgbClr val="000000"/>
                          </a:solidFill>
                          <a:effectLst/>
                          <a:latin typeface="宋体" pitchFamily="2" charset="-122"/>
                          <a:ea typeface="宋体" pitchFamily="2" charset="-122"/>
                          <a:cs typeface="Times New Roman"/>
                        </a:rPr>
                        <a:t>Ⅱ)</a:t>
                      </a:r>
                      <a:r>
                        <a:rPr lang="zh-CN" sz="2400" b="1" dirty="0">
                          <a:solidFill>
                            <a:srgbClr val="000000"/>
                          </a:solidFill>
                          <a:effectLst/>
                          <a:latin typeface="宋体" pitchFamily="2" charset="-122"/>
                          <a:ea typeface="宋体" pitchFamily="2" charset="-122"/>
                          <a:cs typeface="Times New Roman"/>
                        </a:rPr>
                        <a:t>成立</a:t>
                      </a:r>
                      <a:r>
                        <a:rPr lang="en-US" sz="2400" b="1" dirty="0">
                          <a:solidFill>
                            <a:srgbClr val="000000"/>
                          </a:solidFill>
                          <a:effectLst/>
                          <a:latin typeface="宋体" pitchFamily="2" charset="-122"/>
                          <a:ea typeface="宋体" pitchFamily="2" charset="-122"/>
                          <a:cs typeface="Times New Roman"/>
                        </a:rPr>
                        <a:t>;</a:t>
                      </a:r>
                      <a:r>
                        <a:rPr lang="zh-CN" sz="2400" b="1" dirty="0">
                          <a:solidFill>
                            <a:srgbClr val="000000"/>
                          </a:solidFill>
                          <a:effectLst/>
                          <a:latin typeface="宋体" pitchFamily="2" charset="-122"/>
                          <a:ea typeface="宋体" pitchFamily="2" charset="-122"/>
                          <a:cs typeface="Times New Roman"/>
                        </a:rPr>
                        <a:t>反应的</a:t>
                      </a:r>
                      <a:r>
                        <a:rPr lang="zh-CN" sz="2400" b="1" dirty="0" smtClean="0">
                          <a:solidFill>
                            <a:srgbClr val="000000"/>
                          </a:solidFill>
                          <a:effectLst/>
                          <a:latin typeface="宋体" pitchFamily="2" charset="-122"/>
                          <a:ea typeface="宋体" pitchFamily="2" charset="-122"/>
                          <a:cs typeface="Times New Roman"/>
                        </a:rPr>
                        <a:t>化学</a:t>
                      </a: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endParaRPr lang="en-US" altLang="zh-CN" sz="2400" b="1" dirty="0" smtClean="0">
                        <a:solidFill>
                          <a:srgbClr val="000000"/>
                        </a:solidFill>
                        <a:effectLst/>
                        <a:latin typeface="宋体" pitchFamily="2" charset="-122"/>
                        <a:ea typeface="宋体" pitchFamily="2" charset="-122"/>
                        <a:cs typeface="Times New Roman"/>
                      </a:endParaRPr>
                    </a:p>
                    <a:p>
                      <a:pPr>
                        <a:lnSpc>
                          <a:spcPts val="1800"/>
                        </a:lnSpc>
                        <a:spcAft>
                          <a:spcPts val="0"/>
                        </a:spcAft>
                      </a:pPr>
                      <a:r>
                        <a:rPr lang="zh-CN" sz="2400" b="1" dirty="0" smtClean="0">
                          <a:solidFill>
                            <a:srgbClr val="000000"/>
                          </a:solidFill>
                          <a:effectLst/>
                          <a:latin typeface="宋体" pitchFamily="2" charset="-122"/>
                          <a:ea typeface="宋体" pitchFamily="2" charset="-122"/>
                          <a:cs typeface="Times New Roman"/>
                        </a:rPr>
                        <a:t>方程式</a:t>
                      </a:r>
                      <a:r>
                        <a:rPr lang="zh-CN" sz="2400" b="1" dirty="0">
                          <a:solidFill>
                            <a:srgbClr val="000000"/>
                          </a:solidFill>
                          <a:effectLst/>
                          <a:latin typeface="宋体" pitchFamily="2" charset="-122"/>
                          <a:ea typeface="宋体" pitchFamily="2" charset="-122"/>
                          <a:cs typeface="Times New Roman"/>
                        </a:rPr>
                        <a:t>为</a:t>
                      </a:r>
                      <a:r>
                        <a:rPr lang="zh-CN" sz="24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4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4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6" name="组合 5"/>
          <p:cNvGrpSpPr/>
          <p:nvPr/>
        </p:nvGrpSpPr>
        <p:grpSpPr>
          <a:xfrm>
            <a:off x="6814368" y="4218214"/>
            <a:ext cx="3418287" cy="592470"/>
            <a:chOff x="3425409" y="4055716"/>
            <a:chExt cx="3418287" cy="592470"/>
          </a:xfrm>
        </p:grpSpPr>
        <p:sp>
          <p:nvSpPr>
            <p:cNvPr id="7" name="矩形 6"/>
            <p:cNvSpPr/>
            <p:nvPr/>
          </p:nvSpPr>
          <p:spPr>
            <a:xfrm>
              <a:off x="3425409" y="4055716"/>
              <a:ext cx="3418287" cy="592470"/>
            </a:xfrm>
            <a:prstGeom prst="rect">
              <a:avLst/>
            </a:prstGeom>
          </p:spPr>
          <p:txBody>
            <a:bodyPr wrap="square">
              <a:spAutoFit/>
            </a:bodyPr>
            <a:lstStyle/>
            <a:p>
              <a:pPr>
                <a:lnSpc>
                  <a:spcPts val="3900"/>
                </a:lnSpc>
              </a:pPr>
              <a:r>
                <a:rPr lang="en-US" altLang="zh-CN" sz="2400" b="1" dirty="0">
                  <a:solidFill>
                    <a:srgbClr val="FF0000"/>
                  </a:solidFill>
                  <a:latin typeface="宋体" pitchFamily="2" charset="-122"/>
                  <a:ea typeface="宋体" pitchFamily="2" charset="-122"/>
                </a:rPr>
                <a:t>Sn+2HCl</a:t>
              </a:r>
              <a:r>
                <a:rPr lang="en-US" altLang="zh-CN" sz="2400" b="1" dirty="0" smtClean="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SnCl</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zh-CN" altLang="zh-CN" sz="2400" b="1" dirty="0">
                  <a:solidFill>
                    <a:srgbClr val="FF0000"/>
                  </a:solidFill>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53252" y="4328634"/>
              <a:ext cx="504555"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 name="组合 8"/>
          <p:cNvGrpSpPr/>
          <p:nvPr/>
        </p:nvGrpSpPr>
        <p:grpSpPr>
          <a:xfrm>
            <a:off x="6955068" y="5837290"/>
            <a:ext cx="3904850" cy="592470"/>
            <a:chOff x="3425410" y="4055716"/>
            <a:chExt cx="3904850" cy="592470"/>
          </a:xfrm>
        </p:grpSpPr>
        <p:sp>
          <p:nvSpPr>
            <p:cNvPr id="10" name="矩形 9"/>
            <p:cNvSpPr/>
            <p:nvPr/>
          </p:nvSpPr>
          <p:spPr>
            <a:xfrm>
              <a:off x="3425410" y="4055716"/>
              <a:ext cx="3904850" cy="592470"/>
            </a:xfrm>
            <a:prstGeom prst="rect">
              <a:avLst/>
            </a:prstGeom>
          </p:spPr>
          <p:txBody>
            <a:bodyPr wrap="square">
              <a:spAutoFit/>
            </a:bodyPr>
            <a:lstStyle/>
            <a:p>
              <a:pPr>
                <a:lnSpc>
                  <a:spcPts val="3900"/>
                </a:lnSpc>
              </a:pPr>
              <a:r>
                <a:rPr lang="en-US" altLang="zh-CN" sz="2400" b="1" dirty="0">
                  <a:solidFill>
                    <a:srgbClr val="FF0000"/>
                  </a:solidFill>
                  <a:latin typeface="宋体" pitchFamily="2" charset="-122"/>
                  <a:ea typeface="宋体" pitchFamily="2" charset="-122"/>
                </a:rPr>
                <a:t>2Al+3ZnCl</a:t>
              </a:r>
              <a:r>
                <a:rPr lang="en-US" altLang="zh-CN" sz="2400" b="1" baseline="-25000" dirty="0">
                  <a:solidFill>
                    <a:srgbClr val="FF0000"/>
                  </a:solidFill>
                  <a:latin typeface="宋体" pitchFamily="2" charset="-122"/>
                  <a:ea typeface="宋体" pitchFamily="2" charset="-122"/>
                </a:rPr>
                <a:t>2</a:t>
              </a:r>
              <a:r>
                <a:rPr lang="en-US" altLang="zh-CN" sz="2400" b="1" dirty="0" smtClean="0">
                  <a:solidFill>
                    <a:srgbClr val="FF0000"/>
                  </a:solidFill>
                  <a:latin typeface="宋体" pitchFamily="2" charset="-122"/>
                  <a:ea typeface="宋体" pitchFamily="2" charset="-122"/>
                </a:rPr>
                <a:t>    </a:t>
              </a:r>
              <a:r>
                <a:rPr lang="en-US" altLang="zh-CN" sz="2400" b="1" dirty="0">
                  <a:solidFill>
                    <a:srgbClr val="FF0000"/>
                  </a:solidFill>
                  <a:latin typeface="宋体" pitchFamily="2" charset="-122"/>
                  <a:ea typeface="宋体" pitchFamily="2" charset="-122"/>
                </a:rPr>
                <a:t>2AlCl</a:t>
              </a:r>
              <a:r>
                <a:rPr lang="en-US" altLang="zh-CN" sz="2400" b="1" baseline="-25000" dirty="0">
                  <a:solidFill>
                    <a:srgbClr val="FF0000"/>
                  </a:solidFill>
                  <a:latin typeface="宋体" pitchFamily="2" charset="-122"/>
                  <a:ea typeface="宋体" pitchFamily="2" charset="-122"/>
                </a:rPr>
                <a:t>3</a:t>
              </a:r>
              <a:r>
                <a:rPr lang="en-US" altLang="zh-CN" sz="2400" b="1" dirty="0">
                  <a:solidFill>
                    <a:srgbClr val="FF0000"/>
                  </a:solidFill>
                  <a:latin typeface="宋体" pitchFamily="2" charset="-122"/>
                  <a:ea typeface="宋体" pitchFamily="2" charset="-122"/>
                </a:rPr>
                <a:t>+3Zn</a:t>
              </a:r>
              <a:endParaRPr lang="en-US" altLang="zh-CN" sz="2400" b="1" dirty="0">
                <a:latin typeface="宋体" panose="02010600030101010101" pitchFamily="2" charset="-122"/>
                <a:ea typeface="宋体" panose="02010600030101010101"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102301" y="4329091"/>
              <a:ext cx="504555" cy="45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2628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227" y="1398165"/>
            <a:ext cx="10468298" cy="5078313"/>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【交流讨论】</a:t>
            </a: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实验中打磨“锡纸”的目的是</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下列物质的溶液可以替代氯化锌溶液完成上述实验的是</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氯化铜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硝酸银</a:t>
            </a: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硫酸钠</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硫酸亚铁</a:t>
            </a:r>
          </a:p>
          <a:p>
            <a:pPr>
              <a:lnSpc>
                <a:spcPct val="150000"/>
              </a:lnSpc>
            </a:pPr>
            <a:r>
              <a:rPr lang="zh-CN" altLang="zh-CN" sz="2400" b="1" dirty="0">
                <a:latin typeface="宋体" pitchFamily="2" charset="-122"/>
                <a:ea typeface="宋体" pitchFamily="2" charset="-122"/>
              </a:rPr>
              <a:t>【拓展应用】电器短路会引起火灾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我们要严加防范。如果电器着火可以使用的灭火器有</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填序号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en-US" altLang="zh-CN" sz="2400" b="1" dirty="0" smtClean="0">
              <a:solidFill>
                <a:srgbClr val="FF0000"/>
              </a:solidFill>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干粉灭火器</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水基型灭火器</a:t>
            </a:r>
          </a:p>
          <a:p>
            <a:pPr>
              <a:lnSpc>
                <a:spcPct val="150000"/>
              </a:lnSpc>
            </a:pPr>
            <a:r>
              <a:rPr lang="en-US" altLang="zh-CN" sz="2400" b="1" dirty="0">
                <a:latin typeface="宋体" pitchFamily="2" charset="-122"/>
                <a:ea typeface="宋体" pitchFamily="2" charset="-122"/>
              </a:rPr>
              <a:t>C.</a:t>
            </a:r>
            <a:r>
              <a:rPr lang="zh-CN" altLang="zh-CN" sz="2400" b="1" dirty="0" smtClean="0">
                <a:latin typeface="宋体" pitchFamily="2" charset="-122"/>
                <a:ea typeface="宋体" pitchFamily="2" charset="-122"/>
              </a:rPr>
              <a:t>二氧化碳灭火器</a:t>
            </a:r>
            <a:endParaRPr lang="zh-CN" altLang="zh-CN" sz="2400" b="1" dirty="0">
              <a:latin typeface="宋体" pitchFamily="2" charset="-122"/>
              <a:ea typeface="宋体" pitchFamily="2" charset="-122"/>
            </a:endParaRPr>
          </a:p>
        </p:txBody>
      </p:sp>
      <p:sp>
        <p:nvSpPr>
          <p:cNvPr id="5" name="矩形 4"/>
          <p:cNvSpPr/>
          <p:nvPr/>
        </p:nvSpPr>
        <p:spPr>
          <a:xfrm>
            <a:off x="5301748" y="1942315"/>
            <a:ext cx="274464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除去表面的氧化物</a:t>
            </a:r>
          </a:p>
        </p:txBody>
      </p:sp>
      <p:sp>
        <p:nvSpPr>
          <p:cNvPr id="4" name="矩形 3"/>
          <p:cNvSpPr/>
          <p:nvPr/>
        </p:nvSpPr>
        <p:spPr>
          <a:xfrm>
            <a:off x="8725854" y="2535134"/>
            <a:ext cx="443313"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D</a:t>
            </a:r>
            <a:endParaRPr lang="zh-CN" altLang="zh-CN" sz="2400" b="1" dirty="0">
              <a:solidFill>
                <a:srgbClr val="FF0000"/>
              </a:solidFill>
              <a:latin typeface="宋体" pitchFamily="2" charset="-122"/>
              <a:ea typeface="宋体" pitchFamily="2" charset="-122"/>
            </a:endParaRPr>
          </a:p>
        </p:txBody>
      </p:sp>
      <p:sp>
        <p:nvSpPr>
          <p:cNvPr id="6" name="矩形 5"/>
          <p:cNvSpPr/>
          <p:nvPr/>
        </p:nvSpPr>
        <p:spPr>
          <a:xfrm>
            <a:off x="2534731" y="4207909"/>
            <a:ext cx="518861"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AC</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361447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99"/>
          <p:cNvSpPr txBox="1">
            <a:spLocks noChangeArrowheads="1"/>
          </p:cNvSpPr>
          <p:nvPr/>
        </p:nvSpPr>
        <p:spPr bwMode="auto">
          <a:xfrm>
            <a:off x="556504" y="2038189"/>
            <a:ext cx="11297139" cy="4478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3800"/>
              </a:lnSpc>
            </a:pPr>
            <a:r>
              <a:rPr lang="zh-CN" altLang="zh-CN" sz="2400" b="1" dirty="0">
                <a:latin typeface="宋体" pitchFamily="2" charset="-122"/>
                <a:ea typeface="宋体" pitchFamily="2" charset="-122"/>
              </a:rPr>
              <a:t>这类试题有的围绕一个或多个化学反应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以反应后物质成分是什么为线索展开探究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有的就某一物质的成分是什么展开探究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还有的以我们学过的某些重点物质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典型的单质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氧化物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酸、碱、盐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为对象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或以某种在九年级化学中未研究过的物质为对象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通过资料的形式告诉我们一些相关信息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要求通过实验对其相关性质进行验证</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800"/>
              </a:lnSpc>
            </a:pPr>
            <a:r>
              <a:rPr lang="zh-CN" altLang="zh-CN" sz="2400" b="1" dirty="0" smtClean="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·河北模拟卷预测型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为探究某脱氧剂的成分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由两种单质组成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及利用该脱氧剂测定空气中氧气的含量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兴趣小组进行了如下实验</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3800"/>
              </a:lnSpc>
            </a:pP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探究脱氧剂成分</a:t>
            </a:r>
          </a:p>
          <a:p>
            <a:pPr>
              <a:lnSpc>
                <a:spcPts val="3800"/>
              </a:lnSpc>
            </a:pPr>
            <a:r>
              <a:rPr lang="zh-CN" altLang="zh-CN" sz="2400" b="1" dirty="0">
                <a:latin typeface="宋体" pitchFamily="2" charset="-122"/>
                <a:ea typeface="宋体" pitchFamily="2" charset="-122"/>
              </a:rPr>
              <a:t>【实验观察】脱氧剂为灰黑色粉末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若在空气中放置一段时间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有红棕色固体生成。</a:t>
            </a:r>
          </a:p>
          <a:p>
            <a:pPr>
              <a:lnSpc>
                <a:spcPts val="3800"/>
              </a:lnSpc>
            </a:pPr>
            <a:r>
              <a:rPr lang="zh-CN" altLang="zh-CN" sz="2400" b="1" dirty="0">
                <a:latin typeface="宋体" pitchFamily="2" charset="-122"/>
                <a:ea typeface="宋体" pitchFamily="2" charset="-122"/>
              </a:rPr>
              <a:t>【实验猜想】根据颜色变化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猜想该脱氧剂中含有</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填化学式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　</a:t>
            </a:r>
          </a:p>
        </p:txBody>
      </p:sp>
      <p:sp>
        <p:nvSpPr>
          <p:cNvPr id="9" name="矩形 8"/>
          <p:cNvSpPr/>
          <p:nvPr/>
        </p:nvSpPr>
        <p:spPr>
          <a:xfrm>
            <a:off x="7474497" y="5866134"/>
            <a:ext cx="504215"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Fe</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50996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3497" y="1364274"/>
            <a:ext cx="11592425" cy="5382884"/>
          </a:xfrm>
          <a:prstGeom prst="rect">
            <a:avLst/>
          </a:prstGeom>
          <a:noFill/>
        </p:spPr>
        <p:txBody>
          <a:bodyPr wrap="square" rtlCol="0">
            <a:spAutoFit/>
          </a:bodyPr>
          <a:lstStyle/>
          <a:p>
            <a:pPr>
              <a:lnSpc>
                <a:spcPts val="3700"/>
              </a:lnSpc>
            </a:pPr>
            <a:r>
              <a:rPr lang="zh-CN" altLang="zh-CN" sz="2400" b="1" dirty="0">
                <a:latin typeface="宋体" pitchFamily="2" charset="-122"/>
                <a:ea typeface="宋体" pitchFamily="2" charset="-122"/>
              </a:rPr>
              <a:t>【验证猜想】方法为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【实验探究】</a:t>
            </a:r>
            <a:r>
              <a:rPr lang="zh-CN" altLang="zh-CN" sz="2400" b="1" dirty="0">
                <a:latin typeface="宋体" pitchFamily="2" charset="-122"/>
                <a:ea typeface="宋体" pitchFamily="2" charset="-122"/>
              </a:rPr>
              <a:t>新取一定量的脱氧剂</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将已验证的成分分离</a:t>
            </a:r>
            <a:r>
              <a:rPr lang="zh-CN" altLang="zh-CN" sz="2400" b="1" dirty="0" smtClean="0">
                <a:latin typeface="宋体" pitchFamily="2" charset="-122"/>
                <a:ea typeface="宋体" pitchFamily="2" charset="-122"/>
              </a:rPr>
              <a:t>。取剩余</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固体</a:t>
            </a:r>
            <a:r>
              <a:rPr lang="zh-CN" altLang="zh-CN" sz="2400" b="1" dirty="0">
                <a:latin typeface="宋体" pitchFamily="2" charset="-122"/>
                <a:ea typeface="宋体" pitchFamily="2" charset="-122"/>
              </a:rPr>
              <a:t>与少量氧化铜混合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置于如图</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所示装置中加热</a:t>
            </a:r>
            <a:r>
              <a:rPr lang="zh-CN" altLang="zh-CN" sz="2400" b="1" dirty="0" smtClean="0">
                <a:latin typeface="宋体" pitchFamily="2" charset="-122"/>
                <a:ea typeface="宋体" pitchFamily="2" charset="-122"/>
              </a:rPr>
              <a:t>。一会儿观察</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到</a:t>
            </a:r>
            <a:r>
              <a:rPr lang="zh-CN" altLang="zh-CN" sz="2400" b="1" dirty="0">
                <a:latin typeface="宋体" pitchFamily="2" charset="-122"/>
                <a:ea typeface="宋体" pitchFamily="2" charset="-122"/>
              </a:rPr>
              <a:t>黑色固体变红色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同时澄清石灰水变浑浊。</a:t>
            </a:r>
          </a:p>
          <a:p>
            <a:pPr>
              <a:lnSpc>
                <a:spcPts val="3700"/>
              </a:lnSpc>
            </a:pPr>
            <a:r>
              <a:rPr lang="zh-CN" altLang="zh-CN" sz="2400" b="1" dirty="0">
                <a:latin typeface="宋体" pitchFamily="2" charset="-122"/>
                <a:ea typeface="宋体" pitchFamily="2" charset="-122"/>
              </a:rPr>
              <a:t>【实验结论】该脱氧剂中还含有</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填化学式</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写出澄清</a:t>
            </a:r>
            <a:endParaRPr lang="en-US" altLang="zh-CN" sz="2400" b="1" dirty="0" smtClean="0">
              <a:latin typeface="宋体" pitchFamily="2" charset="-122"/>
              <a:ea typeface="宋体" pitchFamily="2" charset="-122"/>
            </a:endParaRPr>
          </a:p>
          <a:p>
            <a:pPr>
              <a:lnSpc>
                <a:spcPts val="3700"/>
              </a:lnSpc>
            </a:pPr>
            <a:r>
              <a:rPr lang="zh-CN" altLang="zh-CN" sz="2400" b="1" dirty="0" smtClean="0">
                <a:latin typeface="宋体" pitchFamily="2" charset="-122"/>
                <a:ea typeface="宋体" pitchFamily="2" charset="-122"/>
              </a:rPr>
              <a:t>石灰水变</a:t>
            </a:r>
            <a:r>
              <a:rPr lang="zh-CN" altLang="zh-CN" sz="2400" b="1" dirty="0">
                <a:latin typeface="宋体" pitchFamily="2" charset="-122"/>
                <a:ea typeface="宋体" pitchFamily="2" charset="-122"/>
              </a:rPr>
              <a:t>浑浊的化学方程式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700"/>
              </a:lnSpc>
            </a:pP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测定空气中氧气含量</a:t>
            </a:r>
          </a:p>
          <a:p>
            <a:pPr>
              <a:lnSpc>
                <a:spcPts val="3700"/>
              </a:lnSpc>
            </a:pPr>
            <a:r>
              <a:rPr lang="zh-CN" altLang="zh-CN" sz="2400" b="1" dirty="0">
                <a:latin typeface="宋体" pitchFamily="2" charset="-122"/>
                <a:ea typeface="宋体" pitchFamily="2" charset="-122"/>
              </a:rPr>
              <a:t>使用如图</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装置进行实验。实验前应先进行的操作是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ts val="3700"/>
              </a:lnSpc>
            </a:pPr>
            <a:r>
              <a:rPr lang="zh-CN" altLang="zh-CN" sz="2400" b="1" dirty="0">
                <a:latin typeface="宋体" pitchFamily="2" charset="-122"/>
                <a:ea typeface="宋体" pitchFamily="2" charset="-122"/>
              </a:rPr>
              <a:t>【实验过程】</a:t>
            </a:r>
          </a:p>
          <a:p>
            <a:pPr>
              <a:lnSpc>
                <a:spcPts val="3700"/>
              </a:lnSpc>
            </a:pPr>
            <a:r>
              <a:rPr lang="zh-CN" altLang="zh-CN" sz="2400" b="1" dirty="0">
                <a:latin typeface="宋体" pitchFamily="2" charset="-122"/>
                <a:ea typeface="宋体" pitchFamily="2" charset="-122"/>
              </a:rPr>
              <a:t>步骤</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在注射器中放入足量脱氧剂粉末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体积为</a:t>
            </a:r>
            <a:r>
              <a:rPr lang="en-US" altLang="zh-CN" sz="2400" b="1" dirty="0">
                <a:latin typeface="宋体" pitchFamily="2" charset="-122"/>
                <a:ea typeface="宋体" pitchFamily="2" charset="-122"/>
              </a:rPr>
              <a:t>2mL),</a:t>
            </a:r>
            <a:r>
              <a:rPr lang="zh-CN" altLang="zh-CN" sz="2400" b="1" dirty="0">
                <a:latin typeface="宋体" pitchFamily="2" charset="-122"/>
                <a:ea typeface="宋体" pitchFamily="2" charset="-122"/>
              </a:rPr>
              <a:t>封闭。</a:t>
            </a:r>
          </a:p>
          <a:p>
            <a:pPr>
              <a:lnSpc>
                <a:spcPts val="3700"/>
              </a:lnSpc>
            </a:pPr>
            <a:r>
              <a:rPr lang="zh-CN" altLang="zh-CN" sz="2400" b="1" dirty="0">
                <a:latin typeface="宋体" pitchFamily="2" charset="-122"/>
                <a:ea typeface="宋体" pitchFamily="2" charset="-122"/>
              </a:rPr>
              <a:t>步骤</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打开弹簧夹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将活塞向右拉至一定距离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关闭弹簧夹</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7" name="矩形 6"/>
          <p:cNvSpPr/>
          <p:nvPr/>
        </p:nvSpPr>
        <p:spPr>
          <a:xfrm>
            <a:off x="3191599" y="1335144"/>
            <a:ext cx="853160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把磁铁靠近脱氧剂</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部分固体被磁铁吸引</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说明脱氧剂中含有铁</a:t>
            </a:r>
          </a:p>
        </p:txBody>
      </p:sp>
      <p:pic>
        <p:nvPicPr>
          <p:cNvPr id="8" name="HX+6LX01A.eps" descr="id:2147510089;FounderCES"/>
          <p:cNvPicPr/>
          <p:nvPr/>
        </p:nvPicPr>
        <p:blipFill>
          <a:blip r:embed="rId2"/>
          <a:stretch>
            <a:fillRect/>
          </a:stretch>
        </p:blipFill>
        <p:spPr>
          <a:xfrm>
            <a:off x="9354234" y="1880596"/>
            <a:ext cx="2394300" cy="1798366"/>
          </a:xfrm>
          <a:prstGeom prst="rect">
            <a:avLst/>
          </a:prstGeom>
        </p:spPr>
      </p:pic>
      <p:pic>
        <p:nvPicPr>
          <p:cNvPr id="9" name="HX+6LX01B.eps" descr="id:2147510096;FounderCES"/>
          <p:cNvPicPr/>
          <p:nvPr/>
        </p:nvPicPr>
        <p:blipFill>
          <a:blip r:embed="rId3"/>
          <a:stretch>
            <a:fillRect/>
          </a:stretch>
        </p:blipFill>
        <p:spPr>
          <a:xfrm>
            <a:off x="9633369" y="3753904"/>
            <a:ext cx="1836030" cy="1065291"/>
          </a:xfrm>
          <a:prstGeom prst="rect">
            <a:avLst/>
          </a:prstGeom>
        </p:spPr>
      </p:pic>
      <p:sp>
        <p:nvSpPr>
          <p:cNvPr id="11" name="矩形 10"/>
          <p:cNvSpPr/>
          <p:nvPr/>
        </p:nvSpPr>
        <p:spPr>
          <a:xfrm>
            <a:off x="4836937" y="3292239"/>
            <a:ext cx="409758" cy="461665"/>
          </a:xfrm>
          <a:prstGeom prst="rect">
            <a:avLst/>
          </a:prstGeom>
        </p:spPr>
        <p:txBody>
          <a:bodyPr wrap="square">
            <a:spAutoFit/>
          </a:bodyPr>
          <a:lstStyle/>
          <a:p>
            <a:r>
              <a:rPr lang="en-US" altLang="zh-CN" sz="2400" b="1" dirty="0">
                <a:solidFill>
                  <a:srgbClr val="FF0000"/>
                </a:solidFill>
                <a:latin typeface="宋体" pitchFamily="2" charset="-122"/>
                <a:ea typeface="宋体" pitchFamily="2" charset="-122"/>
              </a:rPr>
              <a:t>C</a:t>
            </a:r>
            <a:endParaRPr lang="zh-CN" altLang="zh-CN" sz="2400" b="1" dirty="0">
              <a:solidFill>
                <a:srgbClr val="FF0000"/>
              </a:solidFill>
              <a:latin typeface="宋体" pitchFamily="2" charset="-122"/>
              <a:ea typeface="宋体" pitchFamily="2" charset="-122"/>
            </a:endParaRPr>
          </a:p>
        </p:txBody>
      </p:sp>
      <p:grpSp>
        <p:nvGrpSpPr>
          <p:cNvPr id="3" name="组合 2"/>
          <p:cNvGrpSpPr/>
          <p:nvPr/>
        </p:nvGrpSpPr>
        <p:grpSpPr>
          <a:xfrm>
            <a:off x="4308124" y="3678962"/>
            <a:ext cx="4124684" cy="461665"/>
            <a:chOff x="3425409" y="4055716"/>
            <a:chExt cx="4124684" cy="461665"/>
          </a:xfrm>
        </p:grpSpPr>
        <p:sp>
          <p:nvSpPr>
            <p:cNvPr id="12" name="矩形 11"/>
            <p:cNvSpPr/>
            <p:nvPr/>
          </p:nvSpPr>
          <p:spPr>
            <a:xfrm>
              <a:off x="3425409" y="4055716"/>
              <a:ext cx="4124684" cy="461665"/>
            </a:xfrm>
            <a:prstGeom prst="rect">
              <a:avLst/>
            </a:prstGeom>
          </p:spPr>
          <p:txBody>
            <a:bodyPr wrap="square">
              <a:spAutoFit/>
            </a:bodyPr>
            <a:lstStyle/>
            <a:p>
              <a:r>
                <a:rPr lang="en-US" altLang="zh-CN" sz="2400" b="1" dirty="0" err="1">
                  <a:solidFill>
                    <a:srgbClr val="FF0000"/>
                  </a:solidFill>
                  <a:latin typeface="宋体" pitchFamily="2" charset="-122"/>
                  <a:ea typeface="宋体" pitchFamily="2" charset="-122"/>
                </a:rPr>
                <a:t>Ca</a:t>
              </a:r>
              <a:r>
                <a:rPr lang="en-US" altLang="zh-CN" sz="2400" b="1" dirty="0">
                  <a:solidFill>
                    <a:srgbClr val="FF0000"/>
                  </a:solidFill>
                  <a:latin typeface="宋体" pitchFamily="2" charset="-122"/>
                  <a:ea typeface="宋体" pitchFamily="2" charset="-122"/>
                </a:rPr>
                <a:t>(OH)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+CO</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 </a:t>
              </a:r>
              <a:r>
                <a:rPr lang="en-US" altLang="zh-CN" sz="2400" b="1" dirty="0" smtClean="0">
                  <a:solidFill>
                    <a:srgbClr val="FF0000"/>
                  </a:solidFill>
                  <a:latin typeface="宋体" pitchFamily="2" charset="-122"/>
                  <a:ea typeface="宋体" pitchFamily="2" charset="-122"/>
                </a:rPr>
                <a:t>   CaCO</a:t>
              </a:r>
              <a:r>
                <a:rPr lang="en-US" altLang="zh-CN" sz="2400" b="1" baseline="-25000" dirty="0" smtClean="0">
                  <a:solidFill>
                    <a:srgbClr val="FF0000"/>
                  </a:solidFill>
                  <a:latin typeface="宋体" pitchFamily="2" charset="-122"/>
                  <a:ea typeface="宋体" pitchFamily="2" charset="-122"/>
                </a:rPr>
                <a:t>3</a:t>
              </a:r>
              <a:r>
                <a:rPr lang="zh-CN" altLang="zh-CN" sz="2400" b="1" dirty="0">
                  <a:solidFill>
                    <a:srgbClr val="FF0000"/>
                  </a:solidFill>
                  <a:latin typeface="宋体" pitchFamily="2" charset="-122"/>
                  <a:ea typeface="宋体" pitchFamily="2" charset="-122"/>
                </a:rPr>
                <a:t>↓</a:t>
              </a:r>
              <a:r>
                <a:rPr lang="en-US" altLang="zh-CN" sz="2400" b="1" dirty="0">
                  <a:solidFill>
                    <a:srgbClr val="FF0000"/>
                  </a:solidFill>
                  <a:latin typeface="宋体" pitchFamily="2" charset="-122"/>
                  <a:ea typeface="宋体" pitchFamily="2" charset="-122"/>
                </a:rPr>
                <a:t>+H</a:t>
              </a:r>
              <a:r>
                <a:rPr lang="en-US" altLang="zh-CN" sz="2400" b="1" baseline="-25000" dirty="0">
                  <a:solidFill>
                    <a:srgbClr val="FF0000"/>
                  </a:solidFill>
                  <a:latin typeface="宋体" pitchFamily="2" charset="-122"/>
                  <a:ea typeface="宋体" pitchFamily="2" charset="-122"/>
                </a:rPr>
                <a:t>2</a:t>
              </a:r>
              <a:r>
                <a:rPr lang="en-US" altLang="zh-CN" sz="2400" b="1" dirty="0">
                  <a:solidFill>
                    <a:srgbClr val="FF0000"/>
                  </a:solidFill>
                  <a:latin typeface="宋体" pitchFamily="2" charset="-122"/>
                  <a:ea typeface="宋体" pitchFamily="2" charset="-122"/>
                </a:rPr>
                <a:t>O</a:t>
              </a:r>
              <a:endParaRPr lang="zh-CN" altLang="zh-CN" sz="2400" b="1" dirty="0">
                <a:solidFill>
                  <a:srgbClr val="FF0000"/>
                </a:solidFill>
                <a:latin typeface="宋体" pitchFamily="2" charset="-122"/>
                <a:ea typeface="宋体" pitchFamily="2" charset="-122"/>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78622" y="4286548"/>
              <a:ext cx="504555" cy="65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3" name="矩形 12"/>
          <p:cNvSpPr/>
          <p:nvPr/>
        </p:nvSpPr>
        <p:spPr>
          <a:xfrm>
            <a:off x="7457400" y="4604724"/>
            <a:ext cx="238458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检查装置气密性</a:t>
            </a:r>
          </a:p>
        </p:txBody>
      </p:sp>
    </p:spTree>
    <p:extLst>
      <p:ext uri="{BB962C8B-B14F-4D97-AF65-F5344CB8AC3E}">
        <p14:creationId xmlns:p14="http://schemas.microsoft.com/office/powerpoint/2010/main" xmlns="" val="2375230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TextBox 1"/>
              <p:cNvSpPr txBox="1"/>
              <p:nvPr/>
            </p:nvSpPr>
            <p:spPr>
              <a:xfrm>
                <a:off x="705839" y="1321117"/>
                <a:ext cx="10845802" cy="5350183"/>
              </a:xfrm>
              <a:prstGeom prst="rect">
                <a:avLst/>
              </a:prstGeom>
              <a:noFill/>
            </p:spPr>
            <p:txBody>
              <a:bodyPr wrap="square" rtlCol="0">
                <a:spAutoFit/>
              </a:bodyPr>
              <a:lstStyle/>
              <a:p>
                <a:pPr>
                  <a:lnSpc>
                    <a:spcPts val="4100"/>
                  </a:lnSpc>
                </a:pPr>
                <a:r>
                  <a:rPr lang="zh-CN" altLang="zh-CN" sz="2400" b="1" dirty="0" smtClean="0">
                    <a:latin typeface="宋体" pitchFamily="2" charset="-122"/>
                    <a:ea typeface="宋体" pitchFamily="2" charset="-122"/>
                  </a:rPr>
                  <a:t>步骤</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不断轻轻晃动注射器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至活塞位置不再发生变化。</a:t>
                </a:r>
              </a:p>
              <a:p>
                <a:pPr>
                  <a:lnSpc>
                    <a:spcPts val="4100"/>
                  </a:lnSpc>
                </a:pPr>
                <a:r>
                  <a:rPr lang="zh-CN" altLang="zh-CN" sz="2400" b="1" dirty="0">
                    <a:latin typeface="宋体" pitchFamily="2" charset="-122"/>
                    <a:ea typeface="宋体" pitchFamily="2" charset="-122"/>
                  </a:rPr>
                  <a:t>【数据处理】上述实验测定过程重复两次后计算得氧气约占空气体积的</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𝟓</m:t>
                        </m:r>
                      </m:den>
                    </m:f>
                  </m:oMath>
                </a14:m>
                <a:r>
                  <a:rPr lang="zh-CN" altLang="zh-CN" sz="2400" b="1" dirty="0">
                    <a:latin typeface="宋体" pitchFamily="2" charset="-122"/>
                    <a:ea typeface="宋体" pitchFamily="2" charset="-122"/>
                  </a:rPr>
                  <a:t>。</a:t>
                </a:r>
              </a:p>
              <a:p>
                <a:pPr>
                  <a:lnSpc>
                    <a:spcPts val="4100"/>
                  </a:lnSpc>
                </a:pPr>
                <a:r>
                  <a:rPr lang="zh-CN" altLang="zh-CN" sz="2400" b="1" dirty="0">
                    <a:latin typeface="宋体" pitchFamily="2" charset="-122"/>
                    <a:ea typeface="宋体" pitchFamily="2" charset="-122"/>
                  </a:rPr>
                  <a:t>【实验对比】小组成员联系课本中曾学过的燃烧红磷法测定空气中氧气的含量。在该实验中发现虽然多次实验</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但集气瓶内上升的水的体积始终小于瓶内空气体积的</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𝟓</m:t>
                        </m:r>
                      </m:den>
                    </m:f>
                  </m:oMath>
                </a14:m>
                <a:r>
                  <a:rPr lang="zh-CN" altLang="zh-CN" sz="2400" b="1" dirty="0">
                    <a:latin typeface="宋体" pitchFamily="2" charset="-122"/>
                    <a:ea typeface="宋体" pitchFamily="2" charset="-122"/>
                  </a:rPr>
                  <a:t>。</a:t>
                </a:r>
              </a:p>
              <a:p>
                <a:pPr>
                  <a:lnSpc>
                    <a:spcPts val="4100"/>
                  </a:lnSpc>
                </a:pPr>
                <a:r>
                  <a:rPr lang="zh-CN" altLang="zh-CN" sz="2400" b="1" dirty="0">
                    <a:latin typeface="宋体" pitchFamily="2" charset="-122"/>
                    <a:ea typeface="宋体" pitchFamily="2" charset="-122"/>
                  </a:rPr>
                  <a:t>【拓展研究】查阅资料得知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当空气中氧气的体积分数降至约为</a:t>
                </a:r>
                <a:r>
                  <a:rPr lang="en-US" altLang="zh-CN" sz="2400" b="1" dirty="0" smtClean="0">
                    <a:latin typeface="宋体" pitchFamily="2" charset="-122"/>
                    <a:ea typeface="宋体" pitchFamily="2" charset="-122"/>
                  </a:rPr>
                  <a:t>7%</a:t>
                </a:r>
                <a:r>
                  <a:rPr lang="zh-CN" altLang="zh-CN" sz="2400" b="1" dirty="0" smtClean="0">
                    <a:latin typeface="宋体" pitchFamily="2" charset="-122"/>
                    <a:ea typeface="宋体" pitchFamily="2" charset="-122"/>
                  </a:rPr>
                  <a:t>以下</a:t>
                </a:r>
                <a:r>
                  <a:rPr lang="zh-CN" altLang="zh-CN" sz="2400" b="1" dirty="0">
                    <a:latin typeface="宋体" pitchFamily="2" charset="-122"/>
                    <a:ea typeface="宋体" pitchFamily="2" charset="-122"/>
                  </a:rPr>
                  <a:t>时</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红磷</a:t>
                </a:r>
                <a:endParaRPr lang="en-US" altLang="zh-CN" sz="2400" b="1" dirty="0" smtClean="0">
                  <a:latin typeface="宋体" pitchFamily="2" charset="-122"/>
                  <a:ea typeface="宋体" pitchFamily="2" charset="-122"/>
                </a:endParaRPr>
              </a:p>
              <a:p>
                <a:pPr>
                  <a:lnSpc>
                    <a:spcPts val="4100"/>
                  </a:lnSpc>
                </a:pPr>
                <a:r>
                  <a:rPr lang="zh-CN" altLang="zh-CN" sz="2400" b="1" dirty="0" smtClean="0">
                    <a:latin typeface="宋体" pitchFamily="2" charset="-122"/>
                    <a:ea typeface="宋体" pitchFamily="2" charset="-122"/>
                  </a:rPr>
                  <a:t>不再</a:t>
                </a:r>
                <a:r>
                  <a:rPr lang="zh-CN" altLang="zh-CN" sz="2400" b="1" dirty="0">
                    <a:latin typeface="宋体" pitchFamily="2" charset="-122"/>
                    <a:ea typeface="宋体" pitchFamily="2" charset="-122"/>
                  </a:rPr>
                  <a:t>燃烧。由此可知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燃烧红磷法测定结果不够准确的原因</a:t>
                </a:r>
                <a:r>
                  <a:rPr lang="zh-CN" altLang="zh-CN" sz="2400" b="1" dirty="0" smtClean="0">
                    <a:latin typeface="宋体" pitchFamily="2" charset="-122"/>
                    <a:ea typeface="宋体" pitchFamily="2" charset="-122"/>
                  </a:rPr>
                  <a:t>是</a:t>
                </a:r>
                <a:r>
                  <a:rPr lang="en-US" altLang="zh-CN" sz="2400" b="1" dirty="0" smtClean="0">
                    <a:latin typeface="+mn-ea"/>
                  </a:rPr>
                  <a:t>_________________</a:t>
                </a:r>
              </a:p>
              <a:p>
                <a:pPr>
                  <a:lnSpc>
                    <a:spcPts val="41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zh-CN" altLang="zh-CN" sz="2400" b="1" dirty="0">
                    <a:latin typeface="宋体" pitchFamily="2" charset="-122"/>
                    <a:ea typeface="宋体" pitchFamily="2" charset="-122"/>
                  </a:rPr>
                  <a:t>【实验评价】与燃烧红磷法相比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脱氧剂法测定空气中氧气含量的优点</a:t>
                </a:r>
                <a:r>
                  <a:rPr lang="zh-CN" altLang="zh-CN" sz="2400" b="1" dirty="0" smtClean="0">
                    <a:latin typeface="宋体" pitchFamily="2" charset="-122"/>
                    <a:ea typeface="宋体" pitchFamily="2" charset="-122"/>
                  </a:rPr>
                  <a:t>是</a:t>
                </a:r>
                <a:r>
                  <a:rPr lang="en-US" altLang="zh-CN" sz="2400" b="1" dirty="0" smtClean="0">
                    <a:latin typeface="+mn-ea"/>
                  </a:rPr>
                  <a:t>______</a:t>
                </a:r>
              </a:p>
              <a:p>
                <a:pPr>
                  <a:lnSpc>
                    <a:spcPts val="4100"/>
                  </a:lnSpc>
                </a:pP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r>
                <a:r>
                  <a:rPr lang="en-US" altLang="zh-CN" sz="2400" b="1" u="sng" dirty="0" smtClean="0">
                    <a:latin typeface="宋体" pitchFamily="2" charset="-122"/>
                    <a:ea typeface="宋体" pitchFamily="2" charset="-122"/>
                  </a:rPr>
                  <a:t/>
                </a:r>
                <a:r>
                  <a:rPr lang="zh-CN" altLang="zh-CN" sz="2400" b="1" dirty="0" smtClean="0">
                    <a:latin typeface="宋体" pitchFamily="2" charset="-122"/>
                    <a:ea typeface="宋体" pitchFamily="2" charset="-122"/>
                  </a:rPr>
                  <a:t>。</a:t>
                </a:r>
                <a:endParaRPr lang="zh-CN" altLang="zh-CN" sz="2400" b="1" dirty="0">
                  <a:solidFill>
                    <a:srgbClr val="FF0000"/>
                  </a:solidFill>
                  <a:latin typeface="宋体" pitchFamily="2" charset="-122"/>
                  <a:ea typeface="宋体" pitchFamily="2" charset="-122"/>
                </a:endParaRPr>
              </a:p>
            </p:txBody>
          </p:sp>
        </mc:Choice>
        <mc:Fallback>
          <p:sp>
            <p:nvSpPr>
              <p:cNvPr id="2" name="TextBox 1"/>
              <p:cNvSpPr txBox="1">
                <a:spLocks noRot="1" noChangeAspect="1" noMove="1" noResize="1" noEditPoints="1" noAdjustHandles="1" noChangeArrowheads="1" noChangeShapeType="1" noTextEdit="1"/>
              </p:cNvSpPr>
              <p:nvPr/>
            </p:nvSpPr>
            <p:spPr>
              <a:xfrm>
                <a:off x="705839" y="1321117"/>
                <a:ext cx="10845802" cy="5350183"/>
              </a:xfrm>
              <a:prstGeom prst="rect">
                <a:avLst/>
              </a:prstGeom>
              <a:blipFill rotWithShape="1">
                <a:blip r:embed="rId2"/>
                <a:stretch>
                  <a:fillRect l="-899" r="-1405" b="-228"/>
                </a:stretch>
              </a:blipFill>
            </p:spPr>
            <p:txBody>
              <a:bodyPr/>
              <a:lstStyle/>
              <a:p>
                <a:r>
                  <a:rPr lang="zh-CN" altLang="en-US">
                    <a:noFill/>
                  </a:rPr>
                  <a:t> </a:t>
                </a:r>
              </a:p>
            </p:txBody>
          </p:sp>
        </mc:Fallback>
      </mc:AlternateContent>
      <p:sp>
        <p:nvSpPr>
          <p:cNvPr id="7" name="矩形 6"/>
          <p:cNvSpPr/>
          <p:nvPr/>
        </p:nvSpPr>
        <p:spPr>
          <a:xfrm>
            <a:off x="9026087" y="4446733"/>
            <a:ext cx="2099734"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装置中的</a:t>
            </a:r>
            <a:r>
              <a:rPr lang="zh-CN" altLang="zh-CN" sz="2400" b="1" dirty="0" smtClean="0">
                <a:solidFill>
                  <a:srgbClr val="FF0000"/>
                </a:solidFill>
                <a:latin typeface="宋体" pitchFamily="2" charset="-122"/>
                <a:ea typeface="宋体" pitchFamily="2" charset="-122"/>
              </a:rPr>
              <a:t>氧气</a:t>
            </a:r>
            <a:endParaRPr lang="zh-CN" altLang="zh-CN" sz="2400" b="1" dirty="0">
              <a:solidFill>
                <a:srgbClr val="FF0000"/>
              </a:solidFill>
              <a:latin typeface="宋体" pitchFamily="2" charset="-122"/>
              <a:ea typeface="宋体" pitchFamily="2" charset="-122"/>
            </a:endParaRPr>
          </a:p>
        </p:txBody>
      </p:sp>
      <p:sp>
        <p:nvSpPr>
          <p:cNvPr id="4" name="矩形 3"/>
          <p:cNvSpPr/>
          <p:nvPr/>
        </p:nvSpPr>
        <p:spPr>
          <a:xfrm>
            <a:off x="10507425" y="5511438"/>
            <a:ext cx="84288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更环</a:t>
            </a:r>
          </a:p>
        </p:txBody>
      </p:sp>
      <p:sp>
        <p:nvSpPr>
          <p:cNvPr id="5" name="矩形 4"/>
          <p:cNvSpPr/>
          <p:nvPr/>
        </p:nvSpPr>
        <p:spPr>
          <a:xfrm>
            <a:off x="912801" y="4984598"/>
            <a:ext cx="2075933" cy="461665"/>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不能</a:t>
            </a:r>
            <a:r>
              <a:rPr lang="zh-CN" altLang="zh-CN" sz="2400" b="1" dirty="0">
                <a:solidFill>
                  <a:srgbClr val="FF0000"/>
                </a:solidFill>
                <a:latin typeface="宋体" pitchFamily="2" charset="-122"/>
                <a:ea typeface="宋体" pitchFamily="2" charset="-122"/>
              </a:rPr>
              <a:t>完全反应</a:t>
            </a:r>
          </a:p>
        </p:txBody>
      </p:sp>
      <p:sp>
        <p:nvSpPr>
          <p:cNvPr id="6" name="矩形 5"/>
          <p:cNvSpPr/>
          <p:nvPr/>
        </p:nvSpPr>
        <p:spPr>
          <a:xfrm>
            <a:off x="912801" y="5973245"/>
            <a:ext cx="4253702"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保</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节约能源</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实验结果更</a:t>
            </a:r>
            <a:r>
              <a:rPr lang="zh-CN" altLang="zh-CN" sz="2400" b="1" dirty="0" smtClean="0">
                <a:solidFill>
                  <a:srgbClr val="FF0000"/>
                </a:solidFill>
                <a:latin typeface="宋体" pitchFamily="2" charset="-122"/>
                <a:ea typeface="宋体" pitchFamily="2" charset="-122"/>
              </a:rPr>
              <a:t>准确</a:t>
            </a:r>
            <a:endParaRPr lang="zh-CN" altLang="zh-CN"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02254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724" y="1334746"/>
            <a:ext cx="11282030" cy="5078313"/>
          </a:xfrm>
          <a:prstGeom prst="rect">
            <a:avLst/>
          </a:prstGeom>
          <a:noFill/>
        </p:spPr>
        <p:txBody>
          <a:bodyPr wrap="square" rtlCol="0">
            <a:spAutoFit/>
          </a:bodyPr>
          <a:lstStyle/>
          <a:p>
            <a:pPr>
              <a:lnSpc>
                <a:spcPct val="150000"/>
              </a:lnSpc>
            </a:pPr>
            <a:r>
              <a:rPr lang="zh-CN" altLang="en-US" sz="2400" b="1" dirty="0">
                <a:solidFill>
                  <a:schemeClr val="accent2"/>
                </a:solidFill>
                <a:latin typeface="黑体" panose="02010609060101010101" pitchFamily="49" charset="-122"/>
                <a:ea typeface="黑体" panose="02010609060101010101" pitchFamily="49" charset="-122"/>
                <a:sym typeface="+mn-ea"/>
              </a:rPr>
              <a:t>题型</a:t>
            </a:r>
            <a:r>
              <a:rPr lang="zh-CN" altLang="en-US" sz="2400" b="1" dirty="0" smtClean="0">
                <a:solidFill>
                  <a:schemeClr val="accent2"/>
                </a:solidFill>
                <a:latin typeface="黑体" panose="02010609060101010101" pitchFamily="49" charset="-122"/>
                <a:ea typeface="黑体" panose="02010609060101010101" pitchFamily="49" charset="-122"/>
                <a:sym typeface="+mn-ea"/>
              </a:rPr>
              <a:t>演练</a:t>
            </a:r>
            <a:endParaRPr lang="en-US" altLang="zh-CN" sz="2400" dirty="0" smtClean="0">
              <a:solidFill>
                <a:schemeClr val="accent2"/>
              </a:solidFill>
            </a:endParaRPr>
          </a:p>
          <a:p>
            <a:pPr>
              <a:lnSpc>
                <a:spcPct val="150000"/>
              </a:lnSpc>
            </a:pPr>
            <a:r>
              <a:rPr lang="zh-CN" altLang="zh-CN" sz="2400" dirty="0" smtClean="0"/>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方便午餐“</a:t>
            </a:r>
            <a:r>
              <a:rPr lang="zh-CN" altLang="zh-CN" sz="2400" b="1" dirty="0" smtClean="0">
                <a:latin typeface="宋体" pitchFamily="2" charset="-122"/>
                <a:ea typeface="宋体" pitchFamily="2" charset="-122"/>
              </a:rPr>
              <a:t>自</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热</a:t>
            </a:r>
            <a:r>
              <a:rPr lang="zh-CN" altLang="zh-CN" sz="2400" b="1" dirty="0">
                <a:latin typeface="宋体" pitchFamily="2" charset="-122"/>
                <a:ea typeface="宋体" pitchFamily="2" charset="-122"/>
              </a:rPr>
              <a:t>米饭”带有一个发热包</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遇水后可升温至</a:t>
            </a:r>
            <a:r>
              <a:rPr lang="en-US" altLang="zh-CN" sz="2400" b="1" dirty="0">
                <a:latin typeface="宋体" pitchFamily="2" charset="-122"/>
                <a:ea typeface="宋体" pitchFamily="2" charset="-122"/>
              </a:rPr>
              <a:t>150 ℃,</a:t>
            </a:r>
            <a:r>
              <a:rPr lang="zh-CN" altLang="zh-CN" sz="2400" b="1" dirty="0" smtClean="0">
                <a:latin typeface="宋体" pitchFamily="2" charset="-122"/>
                <a:ea typeface="宋体" pitchFamily="2" charset="-122"/>
              </a:rPr>
              <a:t>保</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温</a:t>
            </a:r>
            <a:r>
              <a:rPr lang="zh-CN" altLang="zh-CN" sz="2400" b="1" dirty="0">
                <a:latin typeface="宋体" pitchFamily="2" charset="-122"/>
                <a:ea typeface="宋体" pitchFamily="2" charset="-122"/>
              </a:rPr>
              <a:t>达</a:t>
            </a: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小时。小明对发热包感兴趣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进行了以下探究。</a:t>
            </a:r>
          </a:p>
          <a:p>
            <a:pPr>
              <a:lnSpc>
                <a:spcPct val="150000"/>
              </a:lnSpc>
            </a:pPr>
            <a:r>
              <a:rPr lang="zh-CN" altLang="zh-CN" sz="2400" b="1" dirty="0">
                <a:latin typeface="宋体" pitchFamily="2" charset="-122"/>
                <a:ea typeface="宋体" pitchFamily="2" charset="-122"/>
              </a:rPr>
              <a:t>【查阅资料】发热包由生石灰、活性炭、铁粉、铝粉</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碳酸钠</a:t>
            </a:r>
            <a:r>
              <a:rPr lang="zh-CN" altLang="zh-CN" sz="2400" b="1" dirty="0">
                <a:latin typeface="宋体" pitchFamily="2" charset="-122"/>
                <a:ea typeface="宋体" pitchFamily="2" charset="-122"/>
              </a:rPr>
              <a:t>、氯化钠中的若干种组成。</a:t>
            </a:r>
          </a:p>
          <a:p>
            <a:pPr>
              <a:lnSpc>
                <a:spcPct val="150000"/>
              </a:lnSpc>
            </a:pPr>
            <a:r>
              <a:rPr lang="zh-CN" altLang="zh-CN" sz="2400" b="1" dirty="0">
                <a:latin typeface="宋体" pitchFamily="2" charset="-122"/>
                <a:ea typeface="宋体" pitchFamily="2" charset="-122"/>
              </a:rPr>
              <a:t>【成分探究】打开一个未开启的发热包</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把包内固体粉末分成两份。</a:t>
            </a: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用磁铁靠近其中一份粉末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发现有黑色物质被磁铁吸引</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证明粉末中含</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用磁铁将该物质全部吸出后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剩余粉末为样品</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r>
              <a:rPr lang="zh-CN" altLang="zh-CN" sz="2400" b="1" dirty="0">
                <a:solidFill>
                  <a:srgbClr val="FF0000"/>
                </a:solidFill>
                <a:latin typeface="宋体" pitchFamily="2" charset="-122"/>
                <a:ea typeface="宋体" pitchFamily="2" charset="-122"/>
              </a:rPr>
              <a:t>　　　　</a:t>
            </a:r>
            <a:endParaRPr lang="en-US" altLang="zh-CN" sz="2400" b="1" dirty="0" smtClean="0">
              <a:latin typeface="宋体" pitchFamily="2" charset="-122"/>
              <a:ea typeface="宋体" pitchFamily="2" charset="-122"/>
            </a:endParaRPr>
          </a:p>
        </p:txBody>
      </p:sp>
      <p:sp>
        <p:nvSpPr>
          <p:cNvPr id="7" name="矩形 6"/>
          <p:cNvSpPr/>
          <p:nvPr/>
        </p:nvSpPr>
        <p:spPr>
          <a:xfrm>
            <a:off x="10293198" y="5223533"/>
            <a:ext cx="822216"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铁粉</a:t>
            </a:r>
          </a:p>
        </p:txBody>
      </p:sp>
      <p:pic>
        <p:nvPicPr>
          <p:cNvPr id="4" name="HX+6LX02A.eps" descr="id:2147510120;FounderCES"/>
          <p:cNvPicPr/>
          <p:nvPr/>
        </p:nvPicPr>
        <p:blipFill>
          <a:blip r:embed="rId2"/>
          <a:stretch>
            <a:fillRect/>
          </a:stretch>
        </p:blipFill>
        <p:spPr>
          <a:xfrm>
            <a:off x="8033856" y="2281180"/>
            <a:ext cx="3484228" cy="2071544"/>
          </a:xfrm>
          <a:prstGeom prst="rect">
            <a:avLst/>
          </a:prstGeom>
        </p:spPr>
      </p:pic>
    </p:spTree>
    <p:extLst>
      <p:ext uri="{BB962C8B-B14F-4D97-AF65-F5344CB8AC3E}">
        <p14:creationId xmlns:p14="http://schemas.microsoft.com/office/powerpoint/2010/main" xmlns="" val="274401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4723</TotalTime>
  <Words>4392</Words>
  <Application>Microsoft Office PowerPoint</Application>
  <PresentationFormat>自定义</PresentationFormat>
  <Paragraphs>877</Paragraphs>
  <Slides>53</Slides>
  <Notes>0</Notes>
  <HiddenSlides>0</HiddenSlides>
  <MMClips>0</MMClips>
  <ScaleCrop>false</ScaleCrop>
  <HeadingPairs>
    <vt:vector size="4" baseType="variant">
      <vt:variant>
        <vt:lpstr>主题</vt:lpstr>
      </vt:variant>
      <vt:variant>
        <vt:i4>3</vt:i4>
      </vt:variant>
      <vt:variant>
        <vt:lpstr>幻灯片标题</vt:lpstr>
      </vt:variant>
      <vt:variant>
        <vt:i4>53</vt:i4>
      </vt:variant>
    </vt:vector>
  </HeadingPairs>
  <TitlesOfParts>
    <vt:vector size="56" baseType="lpstr">
      <vt:lpstr>Office 主题</vt:lpstr>
      <vt:lpstr>1_Office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917</cp:revision>
  <dcterms:created xsi:type="dcterms:W3CDTF">2021-10-26T10:56:00Z</dcterms:created>
  <dcterms:modified xsi:type="dcterms:W3CDTF">2022-02-25T15:30:38Z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5BD583E6F73145C78A4F5BF45C4A3CC1</vt:lpwstr>
  </property>
  <property fmtid="{D5CDD505-2E9C-101B-9397-08002B2CF9AE}" pid="3" name="KSOProductBuildVer">
    <vt:lpwstr>2052-11.1.0.10938</vt:lpwstr>
  </property>
</Properties>
</file>