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8" r:id="rId2"/>
  </p:sldMasterIdLst>
  <p:notesMasterIdLst>
    <p:notesMasterId r:id="rId27"/>
  </p:notesMasterIdLst>
  <p:sldIdLst>
    <p:sldId id="413" r:id="rId3"/>
    <p:sldId id="448" r:id="rId4"/>
    <p:sldId id="490" r:id="rId5"/>
    <p:sldId id="491" r:id="rId6"/>
    <p:sldId id="492" r:id="rId7"/>
    <p:sldId id="493" r:id="rId8"/>
    <p:sldId id="494" r:id="rId9"/>
    <p:sldId id="495" r:id="rId10"/>
    <p:sldId id="496" r:id="rId11"/>
    <p:sldId id="497" r:id="rId12"/>
    <p:sldId id="498" r:id="rId13"/>
    <p:sldId id="499" r:id="rId14"/>
    <p:sldId id="500" r:id="rId15"/>
    <p:sldId id="501" r:id="rId16"/>
    <p:sldId id="502" r:id="rId17"/>
    <p:sldId id="503" r:id="rId18"/>
    <p:sldId id="504" r:id="rId19"/>
    <p:sldId id="505" r:id="rId20"/>
    <p:sldId id="506" r:id="rId21"/>
    <p:sldId id="489" r:id="rId22"/>
    <p:sldId id="488" r:id="rId23"/>
    <p:sldId id="507" r:id="rId24"/>
    <p:sldId id="508" r:id="rId25"/>
    <p:sldId id="509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6" d="100"/>
          <a:sy n="66" d="100"/>
        </p:scale>
        <p:origin x="-632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835495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题型五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框图推断题</a:t>
            </a:r>
            <a:endParaRPr kumimoji="1" lang="zh-CN" altLang="en-US" sz="2400" b="1" spc="200" baseline="0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46787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" action="ppaction://noaction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题型二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理化综合题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拼接型</a:t>
            </a:r>
            <a:endParaRPr kumimoji="1" lang="zh-CN" altLang="en-US" sz="2400" b="1" spc="200" baseline="0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" action="ppaction://noaction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题型二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理化综合题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拼接型</a:t>
            </a:r>
            <a:endParaRPr kumimoji="1" lang="zh-CN" altLang="en-US" sz="2400" b="1" spc="200" baseline="0" dirty="0" smtClean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2591826" y="1276195"/>
            <a:ext cx="5882885" cy="729465"/>
            <a:chOff x="823582" y="935961"/>
            <a:chExt cx="5767939" cy="729465"/>
          </a:xfrm>
        </p:grpSpPr>
        <p:sp>
          <p:nvSpPr>
            <p:cNvPr id="21" name="圆角矩形 20"/>
            <p:cNvSpPr/>
            <p:nvPr/>
          </p:nvSpPr>
          <p:spPr>
            <a:xfrm>
              <a:off x="823582" y="1085850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2" name="矩形 21"/>
            <p:cNvSpPr/>
            <p:nvPr/>
          </p:nvSpPr>
          <p:spPr>
            <a:xfrm>
              <a:off x="1732415" y="1062568"/>
              <a:ext cx="4859106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拼接型</a:t>
              </a:r>
              <a:endParaRPr kumimoji="1"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1173503" y="935961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245421" y="1049837"/>
              <a:ext cx="585627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一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81812" y="573931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" action="ppaction://noaction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题型二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理化综合题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融合型</a:t>
            </a:r>
            <a:endParaRPr kumimoji="1" lang="zh-CN" altLang="en-US" sz="2400" b="1" spc="200" baseline="0" dirty="0" smtClean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" action="ppaction://noaction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题型二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理化综合题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融合型</a:t>
            </a:r>
            <a:endParaRPr kumimoji="1" lang="zh-CN" altLang="en-US" sz="2400" b="1" spc="200" baseline="0" dirty="0" smtClean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2591826" y="1426084"/>
            <a:ext cx="5882885" cy="729465"/>
            <a:chOff x="823582" y="935961"/>
            <a:chExt cx="5767939" cy="729465"/>
          </a:xfrm>
        </p:grpSpPr>
        <p:sp>
          <p:nvSpPr>
            <p:cNvPr id="21" name="圆角矩形 20"/>
            <p:cNvSpPr/>
            <p:nvPr/>
          </p:nvSpPr>
          <p:spPr>
            <a:xfrm>
              <a:off x="823582" y="1085850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2" name="矩形 21"/>
            <p:cNvSpPr/>
            <p:nvPr/>
          </p:nvSpPr>
          <p:spPr>
            <a:xfrm>
              <a:off x="1732415" y="1062568"/>
              <a:ext cx="4859106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融合型</a:t>
              </a:r>
              <a:endParaRPr kumimoji="1"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1173503" y="935961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245421" y="1049837"/>
              <a:ext cx="585627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二</a:t>
              </a:r>
              <a:endPara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81" r:id="rId12"/>
    <p:sldLayoutId id="2147483660" r:id="rId13"/>
    <p:sldLayoutId id="2147483661" r:id="rId14"/>
    <p:sldLayoutId id="2147483664" r:id="rId15"/>
    <p:sldLayoutId id="2147483663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文本框 5"/>
          <p:cNvSpPr txBox="1"/>
          <p:nvPr/>
        </p:nvSpPr>
        <p:spPr>
          <a:xfrm>
            <a:off x="1626403" y="3141493"/>
            <a:ext cx="9438675" cy="147732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题型五  框图推断题</a:t>
            </a:r>
            <a:endParaRPr lang="zh-CN" altLang="en-US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0908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>
            <a:spLocks noChangeArrowheads="1"/>
          </p:cNvSpPr>
          <p:nvPr/>
        </p:nvSpPr>
        <p:spPr bwMode="auto">
          <a:xfrm>
            <a:off x="999567" y="793640"/>
            <a:ext cx="9419560" cy="5786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3700"/>
              </a:lnSpc>
            </a:pPr>
            <a:r>
              <a:rPr lang="zh-CN" altLang="zh-CN" sz="2400" b="1" dirty="0">
                <a:latin typeface="黑体" pitchFamily="49" charset="-122"/>
                <a:ea typeface="黑体" pitchFamily="49" charset="-122"/>
              </a:rPr>
              <a:t>四、物质的用途</a:t>
            </a:r>
          </a:p>
          <a:p>
            <a:pPr>
              <a:lnSpc>
                <a:spcPts val="37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用于医疗急救中供给呼吸且能支持燃烧的是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①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7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可以作为生产氮肥的原料、食品保护气的是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②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7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用作电极、制铅笔芯的是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③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7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4.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用作玻璃刀刀头、钻探机钻头的是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④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7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5.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用于灭火、制冷剂、人工降雨和气体肥料的是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⑤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7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6.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作为光合作用的主要原料、引起温室效应的是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⑥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7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7.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用作吸附剂的是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⑦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7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8.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能改良酸性土壤的是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⑧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7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9.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用作医疗上的消毒剂的是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⑨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7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10.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家用调味品食醋的主要成分是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⑩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7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11.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胃液的主要成分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能帮助人消化的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000" b="1" dirty="0">
                <a:latin typeface="Cambria Math"/>
                <a:ea typeface="Cambria Math"/>
              </a:rPr>
              <a:t>⑪</a:t>
            </a:r>
            <a:r>
              <a:rPr lang="en-US" altLang="zh-CN" sz="2400" b="1" dirty="0">
                <a:latin typeface="Cambria Math"/>
                <a:ea typeface="Cambria Math"/>
              </a:rPr>
              <a:t>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38846" y="1245477"/>
            <a:ext cx="4613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O</a:t>
            </a:r>
            <a:r>
              <a:rPr lang="en-US" altLang="zh-CN" sz="2400" b="1" baseline="-250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734651" y="1694000"/>
            <a:ext cx="4697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N</a:t>
            </a:r>
            <a:r>
              <a:rPr lang="en-US" altLang="zh-CN" sz="2400" b="1" baseline="-250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51510" y="2226989"/>
            <a:ext cx="8640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石墨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25968" y="2688654"/>
            <a:ext cx="11744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金刚石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28933" y="3142047"/>
            <a:ext cx="6878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CO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20544" y="3615090"/>
            <a:ext cx="6962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CO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84772" y="4056071"/>
            <a:ext cx="11744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活性炭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72001" y="4538420"/>
            <a:ext cx="11744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熟石灰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51510" y="5000085"/>
            <a:ext cx="11744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C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H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5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OH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981351" y="5453301"/>
            <a:ext cx="13925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CH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COOH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45417" y="5914449"/>
            <a:ext cx="9395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盐酸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6392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>
            <a:spLocks noChangeArrowheads="1"/>
          </p:cNvSpPr>
          <p:nvPr/>
        </p:nvSpPr>
        <p:spPr bwMode="auto">
          <a:xfrm>
            <a:off x="999565" y="719796"/>
            <a:ext cx="9679619" cy="59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12.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能作蓄电池的酸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⑫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8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13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能治疗胃酸过多的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000" b="1" dirty="0" smtClean="0">
                <a:latin typeface="Cambria Math"/>
                <a:ea typeface="Cambria Math"/>
              </a:rPr>
              <a:t>⑬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000" b="1" dirty="0" smtClean="0">
                <a:latin typeface="Cambria Math"/>
                <a:ea typeface="Cambria Math"/>
              </a:rPr>
              <a:t>⑭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000" b="1" dirty="0" smtClean="0">
                <a:latin typeface="Cambria Math"/>
                <a:ea typeface="Cambria Math"/>
              </a:rPr>
              <a:t>⑮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8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14.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可用作干燥剂的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000" b="1" dirty="0" smtClean="0">
                <a:latin typeface="Cambria Math"/>
                <a:ea typeface="Cambria Math"/>
              </a:rPr>
              <a:t>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000" b="1" dirty="0">
                <a:latin typeface="Cambria Math"/>
                <a:ea typeface="Cambria Math"/>
              </a:rPr>
              <a:t>⑰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000" b="1" dirty="0" smtClean="0">
                <a:latin typeface="Cambria Math"/>
                <a:ea typeface="Cambria Math"/>
              </a:rPr>
              <a:t>⑱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8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15.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可用作食品干燥剂的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000" b="1" dirty="0" smtClean="0">
                <a:latin typeface="Cambria Math"/>
                <a:ea typeface="Cambria Math"/>
              </a:rPr>
              <a:t>⑲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8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16.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家庭常用的调味品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000" b="1" dirty="0">
                <a:latin typeface="Cambria Math"/>
                <a:ea typeface="Cambria Math"/>
              </a:rPr>
              <a:t>⑳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8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17.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焙制糕点发酵粉的主要成分之一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zh-CN" altLang="en-US" sz="2400" dirty="0"/>
              <a:t>㉑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8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18.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可用于生产玻璃、洗涤剂的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zh-CN" altLang="en-US" sz="2400" dirty="0"/>
              <a:t>㉒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8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19.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配制波尔多液的两种原料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zh-CN" altLang="en-US" sz="2400" dirty="0"/>
              <a:t>㉓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lang="zh-CN" altLang="en-US" sz="2400" dirty="0"/>
              <a:t> ㉔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8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20.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可作补钙剂的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zh-CN" altLang="en-US" sz="2400" dirty="0"/>
              <a:t>㉕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8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21.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常用作复合肥的盐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zh-CN" altLang="en-US" sz="2400" dirty="0"/>
              <a:t>㉖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8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22.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应用于石油工业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可以作炉具清洁剂的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zh-CN" altLang="en-US" sz="2400" dirty="0"/>
              <a:t>㉗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8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23.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可作高能燃料的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zh-CN" altLang="en-US" sz="2400" dirty="0"/>
              <a:t>㉘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96500" y="719795"/>
            <a:ext cx="9060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硫酸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64915" y="1181461"/>
            <a:ext cx="13248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Mg(OH)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69247" y="1175320"/>
            <a:ext cx="12751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Al(OH)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3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640660" y="1175319"/>
            <a:ext cx="11744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NaHCO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3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05554" y="1684562"/>
            <a:ext cx="6795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CaO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33020" y="1683429"/>
            <a:ext cx="11744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浓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H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SO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4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96042" y="1683428"/>
            <a:ext cx="15351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固体</a:t>
            </a:r>
            <a:r>
              <a:rPr lang="en-US" altLang="zh-CN" sz="2400" b="1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NaOH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26309" y="2196001"/>
            <a:ext cx="7046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CaO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815281" y="2665888"/>
            <a:ext cx="8556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NaCl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77637" y="3127553"/>
            <a:ext cx="11744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NaHCO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3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056851" y="3585325"/>
            <a:ext cx="11744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Na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CO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3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04513" y="4066018"/>
            <a:ext cx="10402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CuSO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4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659147" y="4046991"/>
            <a:ext cx="13044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Ca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(OH)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174159" y="4527683"/>
            <a:ext cx="9815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CaCO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3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866884" y="5067097"/>
            <a:ext cx="8556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KNO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3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492418" y="5516899"/>
            <a:ext cx="903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NaOH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548931" y="5994924"/>
            <a:ext cx="5326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H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7883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>
            <a:spLocks noChangeArrowheads="1"/>
          </p:cNvSpPr>
          <p:nvPr/>
        </p:nvSpPr>
        <p:spPr bwMode="auto">
          <a:xfrm>
            <a:off x="571728" y="828853"/>
            <a:ext cx="11055414" cy="5575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3700"/>
              </a:lnSpc>
            </a:pPr>
            <a:r>
              <a:rPr lang="zh-CN" altLang="zh-CN" sz="2400" b="1" dirty="0">
                <a:latin typeface="黑体" pitchFamily="49" charset="-122"/>
                <a:ea typeface="黑体" pitchFamily="49" charset="-122"/>
              </a:rPr>
              <a:t>五、组成元素相同的物质</a:t>
            </a:r>
          </a:p>
          <a:p>
            <a:pPr>
              <a:lnSpc>
                <a:spcPts val="37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组成元素相同且常温下为气态的物质是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①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和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②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7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组成元素相同且常温下为液态的物质是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③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和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④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7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组成元素相同且常温下为固态的物质是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⑤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和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⑥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;⑦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和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⑧</a:t>
            </a:r>
            <a:r>
              <a:rPr lang="zh-CN" altLang="zh-CN" sz="2400" b="1" u="sng" dirty="0" smtClean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等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六</a:t>
            </a:r>
            <a:r>
              <a:rPr lang="zh-CN" altLang="zh-CN" sz="2400" b="1" dirty="0">
                <a:latin typeface="黑体" pitchFamily="49" charset="-122"/>
                <a:ea typeface="黑体" pitchFamily="49" charset="-122"/>
              </a:rPr>
              <a:t>、特殊反应条件</a:t>
            </a:r>
          </a:p>
          <a:p>
            <a:pPr>
              <a:lnSpc>
                <a:spcPts val="37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反应条件为通电的是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7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反应条件为高温的是还原反应、炼铁的反应、高温煅烧石灰石。</a:t>
            </a:r>
          </a:p>
          <a:p>
            <a:pPr>
              <a:lnSpc>
                <a:spcPts val="37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反应条件为点燃的是一定有氧气参加反应。</a:t>
            </a:r>
          </a:p>
          <a:p>
            <a:pPr>
              <a:lnSpc>
                <a:spcPts val="37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4.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反应条件为催化剂的是反应物为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KClO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H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2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O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</a:p>
          <a:p>
            <a:pPr>
              <a:lnSpc>
                <a:spcPts val="37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5.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反应条件为加热的是高锰酸钾分解、氯酸钾分解、一氧化碳还原氧化铜、碳酸氢铵受热分解、碳酸氢钠受热分解、铜与氧气的反应等。</a:t>
            </a:r>
          </a:p>
        </p:txBody>
      </p:sp>
      <p:sp>
        <p:nvSpPr>
          <p:cNvPr id="3" name="矩形 2"/>
          <p:cNvSpPr/>
          <p:nvPr/>
        </p:nvSpPr>
        <p:spPr>
          <a:xfrm>
            <a:off x="6669248" y="1278812"/>
            <a:ext cx="5117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CO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12822" y="1277422"/>
            <a:ext cx="7298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CO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93748" y="1742135"/>
            <a:ext cx="9060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H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O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12823" y="1740477"/>
            <a:ext cx="7298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H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O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93748" y="2202142"/>
            <a:ext cx="9647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Fe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O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3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26073" y="2192906"/>
            <a:ext cx="9563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Fe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O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4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33234" y="2202142"/>
            <a:ext cx="9060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KMnO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4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65401" y="2654569"/>
            <a:ext cx="10234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K</a:t>
            </a:r>
            <a:r>
              <a:rPr lang="en-US" altLang="zh-CN" sz="2400" b="1" baseline="-250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MnO</a:t>
            </a:r>
            <a:r>
              <a:rPr lang="en-US" altLang="zh-CN" sz="2400" b="1" baseline="-250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4</a:t>
            </a:r>
            <a:endParaRPr lang="zh-CN" altLang="zh-CN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34438" y="3391161"/>
            <a:ext cx="15100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水的</a:t>
            </a:r>
            <a:r>
              <a:rPr lang="zh-CN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电解</a:t>
            </a:r>
            <a:endParaRPr lang="zh-CN" altLang="zh-CN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6406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>
            <a:spLocks noChangeArrowheads="1"/>
          </p:cNvSpPr>
          <p:nvPr/>
        </p:nvSpPr>
        <p:spPr bwMode="auto">
          <a:xfrm>
            <a:off x="1268015" y="744963"/>
            <a:ext cx="8580660" cy="5927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zh-CN" sz="2400" b="1" dirty="0">
                <a:latin typeface="黑体" pitchFamily="49" charset="-122"/>
                <a:ea typeface="黑体" pitchFamily="49" charset="-122"/>
              </a:rPr>
              <a:t>七、物质的主要成分或俗称</a:t>
            </a:r>
          </a:p>
          <a:p>
            <a:pPr>
              <a:lnSpc>
                <a:spcPts val="35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大理石、石灰石的主要成分为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①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5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食盐的主要成分是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②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5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赤铁矿、铁锈的主要成分为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③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5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4.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天然气、沼气的主要成分为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④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5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5.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石灰乳、石灰浆的主要成分为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⑤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     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5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6.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胃酸的主要成分为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⑥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5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7.⑦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俗称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纯碱、苏打。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5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8.⑧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俗称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烧碱、火碱、苛性钠。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5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9.⑨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俗称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小苏打。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5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10.⑩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俗称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生石灰。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5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11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.</a:t>
            </a:r>
            <a:r>
              <a:rPr lang="en-US" altLang="zh-CN" sz="2000" b="1" dirty="0" smtClean="0">
                <a:latin typeface="Cambria Math"/>
                <a:ea typeface="Cambria Math"/>
              </a:rPr>
              <a:t>⑪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 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俗称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熟石灰、消石灰。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5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12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.</a:t>
            </a:r>
            <a:r>
              <a:rPr lang="en-US" altLang="zh-CN" sz="2400" b="1" dirty="0">
                <a:latin typeface="Cambria Math"/>
                <a:ea typeface="Cambria Math"/>
              </a:rPr>
              <a:t> </a:t>
            </a:r>
            <a:r>
              <a:rPr lang="en-US" altLang="zh-CN" sz="2000" b="1" dirty="0">
                <a:latin typeface="Cambria Math"/>
                <a:ea typeface="Cambria Math"/>
              </a:rPr>
              <a:t>⑫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俗称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酒精。</a:t>
            </a:r>
            <a:r>
              <a:rPr lang="en-US" altLang="zh-CN" sz="2400" dirty="0"/>
              <a:t> </a:t>
            </a:r>
            <a:endParaRPr lang="en-US" altLang="zh-CN" sz="2400" dirty="0" smtClean="0"/>
          </a:p>
        </p:txBody>
      </p:sp>
      <p:sp>
        <p:nvSpPr>
          <p:cNvPr id="3" name="矩形 2"/>
          <p:cNvSpPr/>
          <p:nvPr/>
        </p:nvSpPr>
        <p:spPr>
          <a:xfrm>
            <a:off x="6065241" y="1094587"/>
            <a:ext cx="21056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碳酸钙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(CaCO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09721" y="1577048"/>
            <a:ext cx="19330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氯化钠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(</a:t>
            </a:r>
            <a:r>
              <a:rPr lang="en-US" altLang="zh-CN" sz="2400" b="1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NaCl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54849" y="1991667"/>
            <a:ext cx="19714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氧化铁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(Fe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O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47128" y="2455341"/>
            <a:ext cx="15100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甲烷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(CH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4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65240" y="2911167"/>
            <a:ext cx="29277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氢氧化钙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[</a:t>
            </a:r>
            <a:r>
              <a:rPr lang="en-US" altLang="zh-CN" sz="2400" b="1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Ca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(OH)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]</a:t>
            </a:r>
            <a:endParaRPr lang="zh-CN" altLang="zh-CN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76833" y="3362164"/>
            <a:ext cx="15100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盐酸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(</a:t>
            </a:r>
            <a:r>
              <a:rPr lang="en-US" altLang="zh-CN" sz="2400" b="1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HCl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30805" y="3819270"/>
            <a:ext cx="23789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碳酸钠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(Na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CO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76916" y="4280935"/>
            <a:ext cx="24328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氢氧化钠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(</a:t>
            </a:r>
            <a:r>
              <a:rPr lang="en-US" altLang="zh-CN" sz="2400" b="1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NaOH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76916" y="4674406"/>
            <a:ext cx="24999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碳酸氢钠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(NaHCO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55971" y="5136071"/>
            <a:ext cx="19126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氧化钙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(</a:t>
            </a:r>
            <a:r>
              <a:rPr lang="en-US" altLang="zh-CN" sz="2400" b="1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CaO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48251" y="5591356"/>
            <a:ext cx="29613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氢氧化钙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[</a:t>
            </a:r>
            <a:r>
              <a:rPr lang="en-US" altLang="zh-CN" sz="2400" b="1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Ca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(OH)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]</a:t>
            </a:r>
            <a:endParaRPr lang="zh-CN" altLang="zh-CN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48251" y="6040802"/>
            <a:ext cx="19546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乙醇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(C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H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5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OH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1467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>
            <a:spLocks noChangeArrowheads="1"/>
          </p:cNvSpPr>
          <p:nvPr/>
        </p:nvSpPr>
        <p:spPr bwMode="auto">
          <a:xfrm>
            <a:off x="680786" y="1402930"/>
            <a:ext cx="10812132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例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·石家庄长安区模拟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～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F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是初中化学常见的物质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它们之间的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相互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转化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关系如图所示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部分反应物、生成物已略去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。其中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是大理石的主要成分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D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广泛用于玻璃、造纸、纺织和洗涤剂的生产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请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回答下列问题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: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(1)B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的化学式为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(2)E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的一种用途是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</a:t>
            </a:r>
            <a:r>
              <a:rPr lang="zh-CN" altLang="en-US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(3)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反应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⑤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的化学方程式为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　　　　　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(4)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上述转化中没有涉及的基本反应类型是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</a:t>
            </a:r>
            <a:r>
              <a:rPr lang="zh-CN" altLang="en-US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84421" y="3590234"/>
            <a:ext cx="6568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CO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endParaRPr lang="zh-CN" altLang="zh-CN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" name="HX+5LX07.eps" descr="id:214750994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6956906" y="3049961"/>
            <a:ext cx="4098791" cy="134157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12869" y="4144178"/>
            <a:ext cx="21441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改良酸性土壤</a:t>
            </a:r>
          </a:p>
        </p:txBody>
      </p:sp>
      <p:sp>
        <p:nvSpPr>
          <p:cNvPr id="7" name="矩形 6"/>
          <p:cNvSpPr/>
          <p:nvPr/>
        </p:nvSpPr>
        <p:spPr>
          <a:xfrm>
            <a:off x="6621569" y="5257877"/>
            <a:ext cx="15569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置换反应</a:t>
            </a:r>
            <a:endParaRPr lang="zh-CN" altLang="zh-CN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455405" y="4669346"/>
            <a:ext cx="5003002" cy="461665"/>
            <a:chOff x="4516704" y="4389751"/>
            <a:chExt cx="5003002" cy="461665"/>
          </a:xfrm>
        </p:grpSpPr>
        <p:sp>
          <p:nvSpPr>
            <p:cNvPr id="6" name="矩形 5"/>
            <p:cNvSpPr/>
            <p:nvPr/>
          </p:nvSpPr>
          <p:spPr>
            <a:xfrm>
              <a:off x="4516704" y="4389751"/>
              <a:ext cx="500300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Na</a:t>
              </a:r>
              <a:r>
                <a:rPr lang="en-US" altLang="zh-CN" sz="2400" b="1" baseline="-25000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r>
                <a:rPr lang="en-US" altLang="zh-CN" sz="2400" b="1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CO</a:t>
              </a:r>
              <a:r>
                <a:rPr lang="en-US" altLang="zh-CN" sz="2400" b="1" baseline="-25000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3</a:t>
              </a:r>
              <a:r>
                <a:rPr lang="en-US" altLang="zh-CN" sz="2400" b="1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+Ca(OH)</a:t>
              </a:r>
              <a:r>
                <a:rPr lang="en-US" altLang="zh-CN" sz="2400" b="1" baseline="-25000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2 </a:t>
              </a:r>
              <a:r>
                <a:rPr lang="zh-CN" altLang="en-US" sz="2400" b="1" baseline="-25000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　　　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CaCO</a:t>
              </a:r>
              <a:r>
                <a:rPr lang="en-US" altLang="zh-CN" sz="2400" b="1" baseline="-25000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3</a:t>
              </a:r>
              <a:r>
                <a:rPr lang="zh-CN" altLang="zh-CN" sz="2400" b="1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↓</a:t>
              </a:r>
              <a:r>
                <a:rPr lang="en-US" altLang="zh-CN" sz="2400" b="1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+2NaOH</a:t>
              </a:r>
              <a:endPara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12460" y="4609021"/>
              <a:ext cx="552405" cy="718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3717883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>
            <a:spLocks noChangeArrowheads="1"/>
          </p:cNvSpPr>
          <p:nvPr/>
        </p:nvSpPr>
        <p:spPr bwMode="auto">
          <a:xfrm>
            <a:off x="531060" y="837503"/>
            <a:ext cx="11179971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题型演练</a:t>
            </a:r>
            <a:endParaRPr lang="en-US" altLang="zh-CN" sz="2400" b="1" dirty="0" smtClean="0">
              <a:solidFill>
                <a:schemeClr val="accent2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·石家庄十八县联考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图中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～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I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是初中化学常见的物质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其中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为单质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其余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均为化合物。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是一种铁的氧化物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其中各元素的原子个数比为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2∶3;F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在固态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时可用于人工降雨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;E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是生物体内含量最多的物质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:I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是大理石的主要成分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;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反应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③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和反应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④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的基本反应类型相同。图中“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-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”表示两端的物质间能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发生化学反应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;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“→”表示物质间存在转化关系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;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部分反应物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、生成物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或反应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条件已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略去。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(1)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写出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的化学式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: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写出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的一种用途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: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(3)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写出反应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⑨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的化学方程式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: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(4)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①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～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⑨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反应中的基本反应类型为分解反应的是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: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zh-CN" altLang="en-US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34523" y="4150527"/>
            <a:ext cx="8652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Fe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O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3</a:t>
            </a:r>
            <a:endParaRPr lang="zh-CN" altLang="zh-CN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" name="HX+5LX08.eps" descr="id:214750996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211990" y="4219800"/>
            <a:ext cx="2197037" cy="184409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62712" y="4749481"/>
            <a:ext cx="14636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清洁燃料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836124" y="5232442"/>
            <a:ext cx="3284419" cy="461665"/>
            <a:chOff x="5104572" y="5224658"/>
            <a:chExt cx="3284419" cy="461665"/>
          </a:xfrm>
        </p:grpSpPr>
        <p:sp>
          <p:nvSpPr>
            <p:cNvPr id="6" name="矩形 5"/>
            <p:cNvSpPr/>
            <p:nvPr/>
          </p:nvSpPr>
          <p:spPr>
            <a:xfrm>
              <a:off x="5104572" y="5224658"/>
              <a:ext cx="328441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CaO+H</a:t>
              </a:r>
              <a:r>
                <a:rPr lang="en-US" altLang="zh-CN" sz="2400" b="1" baseline="-25000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r>
                <a:rPr lang="en-US" altLang="zh-CN" sz="2400" b="1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O </a:t>
              </a:r>
              <a:r>
                <a:rPr lang="zh-CN" altLang="en-US" sz="2400" b="1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　　</a:t>
              </a:r>
              <a:r>
                <a:rPr lang="en-US" altLang="zh-CN" sz="2400" b="1" dirty="0" err="1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Ca</a:t>
              </a:r>
              <a:r>
                <a:rPr lang="en-US" altLang="zh-CN" sz="2400" b="1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(OH)</a:t>
              </a:r>
              <a:r>
                <a:rPr lang="en-US" altLang="zh-CN" sz="2400" b="1" baseline="-25000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endPara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40768" y="5453324"/>
              <a:ext cx="552405" cy="718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9" name="矩形 8"/>
          <p:cNvSpPr/>
          <p:nvPr/>
        </p:nvSpPr>
        <p:spPr>
          <a:xfrm>
            <a:off x="7581675" y="5833060"/>
            <a:ext cx="8828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⑤⑦</a:t>
            </a:r>
            <a:endParaRPr lang="en-US" altLang="zh-CN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6406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>
            <a:spLocks noChangeArrowheads="1"/>
          </p:cNvSpPr>
          <p:nvPr/>
        </p:nvSpPr>
        <p:spPr bwMode="auto">
          <a:xfrm>
            <a:off x="341258" y="812073"/>
            <a:ext cx="11680166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·保定二模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如图表示某些物质间转化关系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反应条件和部分产物已省略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其中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E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为固体氧化物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为黑色粉末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;B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D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是由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相同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元素组成的无色液体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具有消毒杀菌作用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C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Y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Z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为无色气体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其中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Y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有毒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;X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是最常见的金属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请回答下列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问题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: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(1)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反应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①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中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物质的作用是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zh-CN" altLang="en-US" sz="2400" b="1" u="sng" dirty="0" smtClean="0">
                <a:latin typeface="宋体" pitchFamily="2" charset="-122"/>
                <a:ea typeface="宋体" pitchFamily="2" charset="-122"/>
              </a:rPr>
              <a:t>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反应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③④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的化学方程式为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　</a:t>
            </a:r>
            <a:r>
              <a:rPr lang="zh-CN" altLang="zh-CN" sz="2400" b="1" u="sng" dirty="0" smtClean="0">
                <a:latin typeface="宋体" pitchFamily="2" charset="-122"/>
                <a:ea typeface="宋体" pitchFamily="2" charset="-122"/>
              </a:rPr>
              <a:t>　　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　　　</a:t>
            </a:r>
            <a:r>
              <a:rPr lang="zh-CN" altLang="en-US" sz="2400" b="1" u="sng" dirty="0" smtClean="0">
                <a:latin typeface="宋体" pitchFamily="2" charset="-122"/>
                <a:ea typeface="宋体" pitchFamily="2" charset="-122"/>
              </a:rPr>
              <a:t>　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(3)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在日常生活中为防止反应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②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的发生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可采取的措施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+mn-ea"/>
              </a:rPr>
              <a:t>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写一点即可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(4)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在自然界中普遍存在反应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⑤,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其名称为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80605" y="3640801"/>
            <a:ext cx="8652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催化</a:t>
            </a:r>
          </a:p>
        </p:txBody>
      </p:sp>
      <p:pic>
        <p:nvPicPr>
          <p:cNvPr id="5" name="HX+5LX09.eps" descr="id:214750997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625417" y="1483730"/>
            <a:ext cx="3867499" cy="202481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776420" y="4721308"/>
            <a:ext cx="38674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涂油、刷漆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答案</a:t>
            </a:r>
            <a:r>
              <a:rPr lang="zh-CN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合理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即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可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</a:t>
            </a:r>
            <a:endParaRPr lang="zh-CN" altLang="zh-CN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80605" y="4096309"/>
            <a:ext cx="7363313" cy="538802"/>
            <a:chOff x="5104571" y="5224658"/>
            <a:chExt cx="7363313" cy="538802"/>
          </a:xfrm>
        </p:grpSpPr>
        <mc:AlternateContent xmlns:mc="http://schemas.openxmlformats.org/markup-compatibility/2006">
          <mc:Choice xmlns:a14="http://schemas.microsoft.com/office/drawing/2010/main" xmlns="" Requires="a14">
            <p:sp>
              <p:nvSpPr>
                <p:cNvPr id="7" name="矩形 6"/>
                <p:cNvSpPr/>
                <p:nvPr/>
              </p:nvSpPr>
              <p:spPr>
                <a:xfrm>
                  <a:off x="5104571" y="5224658"/>
                  <a:ext cx="7363313" cy="53880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2400" b="1" dirty="0" smtClean="0">
                      <a:solidFill>
                        <a:srgbClr val="FF0000"/>
                      </a:solidFill>
                      <a:latin typeface="宋体" pitchFamily="2" charset="-122"/>
                      <a:ea typeface="宋体" pitchFamily="2" charset="-122"/>
                    </a:rPr>
                    <a:t>Fe</a:t>
                  </a:r>
                  <a:r>
                    <a:rPr lang="en-US" altLang="zh-CN" sz="2400" b="1" baseline="-25000" dirty="0">
                      <a:solidFill>
                        <a:srgbClr val="FF0000"/>
                      </a:solidFill>
                      <a:latin typeface="宋体" pitchFamily="2" charset="-122"/>
                      <a:ea typeface="宋体" pitchFamily="2" charset="-122"/>
                    </a:rPr>
                    <a:t>2</a:t>
                  </a:r>
                  <a:r>
                    <a:rPr lang="en-US" altLang="zh-CN" sz="2400" b="1" dirty="0">
                      <a:solidFill>
                        <a:srgbClr val="FF0000"/>
                      </a:solidFill>
                      <a:latin typeface="宋体" pitchFamily="2" charset="-122"/>
                      <a:ea typeface="宋体" pitchFamily="2" charset="-122"/>
                    </a:rPr>
                    <a:t>O</a:t>
                  </a:r>
                  <a:r>
                    <a:rPr lang="en-US" altLang="zh-CN" sz="2400" b="1" baseline="-25000" dirty="0">
                      <a:solidFill>
                        <a:srgbClr val="FF0000"/>
                      </a:solidFill>
                      <a:latin typeface="宋体" pitchFamily="2" charset="-122"/>
                      <a:ea typeface="宋体" pitchFamily="2" charset="-122"/>
                    </a:rPr>
                    <a:t>3</a:t>
                  </a:r>
                  <a:r>
                    <a:rPr lang="en-US" altLang="zh-CN" sz="2400" b="1" dirty="0">
                      <a:solidFill>
                        <a:srgbClr val="FF0000"/>
                      </a:solidFill>
                      <a:latin typeface="宋体" pitchFamily="2" charset="-122"/>
                      <a:ea typeface="宋体" pitchFamily="2" charset="-122"/>
                    </a:rPr>
                    <a:t>+6HCl</a:t>
                  </a:r>
                  <a:r>
                    <a:rPr lang="en-US" altLang="zh-CN" sz="2400" b="1" dirty="0" smtClean="0">
                      <a:solidFill>
                        <a:srgbClr val="FF0000"/>
                      </a:solidFill>
                      <a:latin typeface="宋体" pitchFamily="2" charset="-122"/>
                      <a:ea typeface="宋体" pitchFamily="2" charset="-122"/>
                    </a:rPr>
                    <a:t/>
                  </a:r>
                  <a:r>
                    <a:rPr lang="zh-CN" altLang="en-US" sz="2400" b="1" dirty="0">
                      <a:solidFill>
                        <a:srgbClr val="FF0000"/>
                      </a:solidFill>
                      <a:latin typeface="宋体" pitchFamily="2" charset="-122"/>
                      <a:ea typeface="宋体" pitchFamily="2" charset="-122"/>
                    </a:rPr>
                    <a:t>　</a:t>
                  </a:r>
                  <a:r>
                    <a:rPr lang="en-US" altLang="zh-CN" sz="2400" b="1" dirty="0" smtClean="0">
                      <a:solidFill>
                        <a:srgbClr val="FF0000"/>
                      </a:solidFill>
                      <a:latin typeface="宋体" pitchFamily="2" charset="-122"/>
                      <a:ea typeface="宋体" pitchFamily="2" charset="-122"/>
                    </a:rPr>
                    <a:t>2FeCl</a:t>
                  </a:r>
                  <a:r>
                    <a:rPr lang="en-US" altLang="zh-CN" sz="2400" b="1" baseline="-25000" dirty="0" smtClean="0">
                      <a:solidFill>
                        <a:srgbClr val="FF0000"/>
                      </a:solidFill>
                      <a:latin typeface="宋体" pitchFamily="2" charset="-122"/>
                      <a:ea typeface="宋体" pitchFamily="2" charset="-122"/>
                    </a:rPr>
                    <a:t>3</a:t>
                  </a:r>
                  <a:r>
                    <a:rPr lang="en-US" altLang="zh-CN" sz="2400" b="1" dirty="0" smtClean="0">
                      <a:solidFill>
                        <a:srgbClr val="FF0000"/>
                      </a:solidFill>
                      <a:latin typeface="宋体" pitchFamily="2" charset="-122"/>
                      <a:ea typeface="宋体" pitchFamily="2" charset="-122"/>
                    </a:rPr>
                    <a:t>+3H</a:t>
                  </a:r>
                  <a:r>
                    <a:rPr lang="en-US" altLang="zh-CN" sz="2400" b="1" baseline="-25000" dirty="0" smtClean="0">
                      <a:solidFill>
                        <a:srgbClr val="FF0000"/>
                      </a:solidFill>
                      <a:latin typeface="宋体" pitchFamily="2" charset="-122"/>
                      <a:ea typeface="宋体" pitchFamily="2" charset="-122"/>
                    </a:rPr>
                    <a:t>2</a:t>
                  </a:r>
                  <a:r>
                    <a:rPr lang="en-US" altLang="zh-CN" sz="2400" b="1" dirty="0" smtClean="0">
                      <a:solidFill>
                        <a:srgbClr val="FF0000"/>
                      </a:solidFill>
                      <a:latin typeface="宋体" pitchFamily="2" charset="-122"/>
                      <a:ea typeface="宋体" pitchFamily="2" charset="-122"/>
                    </a:rPr>
                    <a:t>O</a:t>
                  </a:r>
                  <a:r>
                    <a:rPr lang="zh-CN" altLang="en-US" sz="2400" b="1" dirty="0" smtClean="0">
                      <a:solidFill>
                        <a:srgbClr val="FF0000"/>
                      </a:solidFill>
                      <a:latin typeface="宋体" pitchFamily="2" charset="-122"/>
                      <a:ea typeface="宋体" pitchFamily="2" charset="-122"/>
                    </a:rPr>
                    <a:t>、</a:t>
                  </a:r>
                  <a:r>
                    <a:rPr lang="en-US" altLang="zh-CN" sz="2400" b="1" dirty="0" smtClean="0">
                      <a:solidFill>
                        <a:srgbClr val="FF0000"/>
                      </a:solidFill>
                      <a:latin typeface="宋体" pitchFamily="2" charset="-122"/>
                      <a:ea typeface="宋体" pitchFamily="2" charset="-122"/>
                    </a:rPr>
                    <a:t>3CO+Fe</a:t>
                  </a:r>
                  <a:r>
                    <a:rPr lang="en-US" altLang="zh-CN" sz="2400" b="1" baseline="-25000" dirty="0" smtClean="0">
                      <a:solidFill>
                        <a:srgbClr val="FF0000"/>
                      </a:solidFill>
                      <a:latin typeface="宋体" pitchFamily="2" charset="-122"/>
                      <a:ea typeface="宋体" pitchFamily="2" charset="-122"/>
                    </a:rPr>
                    <a:t>2</a:t>
                  </a:r>
                  <a:r>
                    <a:rPr lang="en-US" altLang="zh-CN" sz="2400" b="1" dirty="0" smtClean="0">
                      <a:solidFill>
                        <a:srgbClr val="FF0000"/>
                      </a:solidFill>
                      <a:latin typeface="宋体" pitchFamily="2" charset="-122"/>
                      <a:ea typeface="宋体" pitchFamily="2" charset="-122"/>
                    </a:rPr>
                    <a:t>O</a:t>
                  </a:r>
                  <a:r>
                    <a:rPr lang="en-US" altLang="zh-CN" sz="2400" b="1" baseline="-25000" dirty="0" smtClean="0">
                      <a:solidFill>
                        <a:srgbClr val="FF0000"/>
                      </a:solidFill>
                      <a:latin typeface="宋体" pitchFamily="2" charset="-122"/>
                      <a:ea typeface="宋体" pitchFamily="2" charset="-122"/>
                    </a:rPr>
                    <a:t>3</a:t>
                  </a:r>
                  <a:r>
                    <a:rPr lang="en-US" altLang="zh-CN" sz="2400" b="1" dirty="0" smtClean="0">
                      <a:solidFill>
                        <a:srgbClr val="FF0000"/>
                      </a:solidFill>
                      <a:ea typeface="宋体" panose="02010600030101010101" pitchFamily="2" charset="-122"/>
                      <a:cs typeface="Cambria Math" panose="02040503050406030204" charset="0"/>
                    </a:rPr>
                    <a:t/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1600" b="1" i="1" dirty="0">
                              <a:solidFill>
                                <a:srgbClr val="FF0000"/>
                              </a:solidFill>
                              <a:latin typeface="Cambria Math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bar>
                            <m:barPr>
                              <m:ctrlPr>
                                <a:rPr lang="en-US" altLang="zh-CN" sz="1600" b="1" i="1" dirty="0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宋体" panose="02010600030101010101" pitchFamily="2" charset="-122"/>
                                  <a:cs typeface="Cambria Math" panose="02040503050406030204" charset="0"/>
                                </a:rPr>
                              </m:ctrlPr>
                            </m:barPr>
                            <m:e>
                              <m:r>
                                <a:rPr lang="en-US" altLang="zh-CN" sz="1600" b="1" dirty="0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宋体" panose="02010600030101010101" pitchFamily="2" charset="-122"/>
                                  <a:cs typeface="Cambria Math" panose="02040503050406030204" charset="0"/>
                                </a:rPr>
                                <m:t>  </m:t>
                              </m:r>
                              <m:r>
                                <a:rPr lang="zh-CN" altLang="en-US" sz="1600" b="1" i="1" dirty="0" smtClean="0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宋体" panose="02010600030101010101" pitchFamily="2" charset="-122"/>
                                  <a:cs typeface="Cambria Math" panose="02040503050406030204" charset="0"/>
                                </a:rPr>
                                <m:t>高温</m:t>
                              </m:r>
                              <m:r>
                                <a:rPr lang="en-US" altLang="zh-CN" sz="1600" b="1" dirty="0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宋体" panose="02010600030101010101" pitchFamily="2" charset="-122"/>
                                  <a:cs typeface="Cambria Math" panose="02040503050406030204" charset="0"/>
                                </a:rPr>
                                <m:t>   </m:t>
                              </m:r>
                            </m:e>
                          </m:bar>
                        </m:num>
                        <m:den>
                          <m:r>
                            <a:rPr lang="en-US" altLang="zh-CN" sz="1600" b="1" i="1" dirty="0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 </m:t>
                          </m:r>
                        </m:den>
                      </m:f>
                      <m:r>
                        <a:rPr lang="en-US" altLang="zh-CN" sz="1600" b="1" i="1" dirty="0" smtClean="0">
                          <a:solidFill>
                            <a:srgbClr val="FF0000"/>
                          </a:solidFill>
                          <a:latin typeface="Cambria Math"/>
                          <a:ea typeface="宋体" panose="02010600030101010101" pitchFamily="2" charset="-122"/>
                          <a:cs typeface="Cambria Math" panose="02040503050406030204" charset="0"/>
                        </a:rPr>
                        <m:t> </m:t>
                      </m:r>
                    </m:oMath>
                  </a14:m>
                  <a:r>
                    <a:rPr lang="en-US" altLang="zh-CN" sz="2400" b="1" dirty="0">
                      <a:solidFill>
                        <a:srgbClr val="FF0000"/>
                      </a:solidFill>
                      <a:latin typeface="宋体" pitchFamily="2" charset="-122"/>
                      <a:ea typeface="宋体" pitchFamily="2" charset="-122"/>
                    </a:rPr>
                    <a:t>3CO</a:t>
                  </a:r>
                  <a:r>
                    <a:rPr lang="en-US" altLang="zh-CN" sz="2400" b="1" baseline="-25000" dirty="0" smtClean="0">
                      <a:solidFill>
                        <a:srgbClr val="FF0000"/>
                      </a:solidFill>
                      <a:latin typeface="宋体" pitchFamily="2" charset="-122"/>
                      <a:ea typeface="宋体" pitchFamily="2" charset="-122"/>
                    </a:rPr>
                    <a:t>2</a:t>
                  </a:r>
                  <a:r>
                    <a:rPr lang="en-US" altLang="zh-CN" sz="2400" b="1" dirty="0" smtClean="0">
                      <a:solidFill>
                        <a:srgbClr val="FF0000"/>
                      </a:solidFill>
                      <a:latin typeface="宋体" pitchFamily="2" charset="-122"/>
                      <a:ea typeface="宋体" pitchFamily="2" charset="-122"/>
                    </a:rPr>
                    <a:t>+2Fe</a:t>
                  </a:r>
                  <a:endParaRPr lang="zh-CN" altLang="zh-CN" sz="2400" b="1" dirty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endParaRPr>
                </a:p>
              </p:txBody>
            </p:sp>
          </mc:Choice>
          <mc:Fallback>
            <p:sp>
              <p:nvSpPr>
                <p:cNvPr id="7" name="矩形 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04571" y="5224658"/>
                  <a:ext cx="7363313" cy="538802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 l="-1242" t="-4545" b="-15909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6646200" y="5455490"/>
              <a:ext cx="438505" cy="648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3" name="矩形 12"/>
          <p:cNvSpPr/>
          <p:nvPr/>
        </p:nvSpPr>
        <p:spPr>
          <a:xfrm>
            <a:off x="6041486" y="5763137"/>
            <a:ext cx="15351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光合作用</a:t>
            </a:r>
            <a:endParaRPr lang="zh-CN" altLang="zh-CN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1467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>
            <a:spLocks noChangeArrowheads="1"/>
          </p:cNvSpPr>
          <p:nvPr/>
        </p:nvSpPr>
        <p:spPr bwMode="auto">
          <a:xfrm>
            <a:off x="487839" y="1659363"/>
            <a:ext cx="8110877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3.(2021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·石家庄桥西区模拟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～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K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是初中化学常见的物质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相互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转化关系如图所示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已知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是气体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,B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是红色的固体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,K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常用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的补钙剂的主要成分。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H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常用于工业生产玻璃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1)K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的化学式为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zh-CN" altLang="en-US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(2)I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的一种用途是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(3)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写出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→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E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的化学方程式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: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(4)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以上反应中一定不包括的反应类型是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64739" y="3297554"/>
            <a:ext cx="11355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CaCO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3</a:t>
            </a:r>
            <a:endParaRPr lang="zh-CN" altLang="zh-CN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" name="HX+5LX10.eps" descr="id:214750997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8518240" y="2460620"/>
            <a:ext cx="2874010" cy="220630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417745" y="4436093"/>
            <a:ext cx="3803466" cy="461665"/>
            <a:chOff x="5104572" y="5224658"/>
            <a:chExt cx="3803466" cy="461665"/>
          </a:xfrm>
        </p:grpSpPr>
        <p:sp>
          <p:nvSpPr>
            <p:cNvPr id="6" name="矩形 5"/>
            <p:cNvSpPr/>
            <p:nvPr/>
          </p:nvSpPr>
          <p:spPr>
            <a:xfrm>
              <a:off x="5104572" y="5224658"/>
              <a:ext cx="38034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Fe+H</a:t>
              </a:r>
              <a:r>
                <a:rPr lang="en-US" altLang="zh-CN" sz="2400" b="1" baseline="-25000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r>
                <a:rPr lang="en-US" altLang="zh-CN" sz="2400" b="1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SO</a:t>
              </a:r>
              <a:r>
                <a:rPr lang="en-US" altLang="zh-CN" sz="2400" b="1" baseline="-25000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4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 </a:t>
              </a:r>
              <a:r>
                <a:rPr lang="zh-CN" altLang="en-US" sz="2400" b="1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　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　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FeSO</a:t>
              </a:r>
              <a:r>
                <a:rPr lang="en-US" altLang="zh-CN" sz="2400" b="1" baseline="-25000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4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+H</a:t>
              </a:r>
              <a:r>
                <a:rPr lang="en-US" altLang="zh-CN" sz="2400" b="1" baseline="-25000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r>
                <a:rPr lang="zh-CN" altLang="zh-CN" sz="2400" b="1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↑</a:t>
              </a:r>
            </a:p>
          </p:txBody>
        </p:sp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53900" y="5453324"/>
              <a:ext cx="552405" cy="718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0" name="矩形 9"/>
          <p:cNvSpPr/>
          <p:nvPr/>
        </p:nvSpPr>
        <p:spPr>
          <a:xfrm>
            <a:off x="3171647" y="3863632"/>
            <a:ext cx="20882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改良酸性土壤</a:t>
            </a:r>
          </a:p>
        </p:txBody>
      </p:sp>
      <p:sp>
        <p:nvSpPr>
          <p:cNvPr id="12" name="矩形 11"/>
          <p:cNvSpPr/>
          <p:nvPr/>
        </p:nvSpPr>
        <p:spPr>
          <a:xfrm>
            <a:off x="6127166" y="4986860"/>
            <a:ext cx="14984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化合反应</a:t>
            </a:r>
            <a:endParaRPr lang="en-US" altLang="zh-CN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7883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>
            <a:spLocks noChangeArrowheads="1"/>
          </p:cNvSpPr>
          <p:nvPr/>
        </p:nvSpPr>
        <p:spPr bwMode="auto">
          <a:xfrm>
            <a:off x="449971" y="1460308"/>
            <a:ext cx="11374195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4.(2021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·保定竞秀区模拟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～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I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是初中化学常见的物质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各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物质的转化关系如图所示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反应条件已略去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。其中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为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简单的有机物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,E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为金属氧化物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,H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广泛用于玻璃、造纸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、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纺织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和日用化工的生产等。请回答下列问题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: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(1)A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的化学式为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(2)F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的一种用途是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                     </a:t>
            </a:r>
            <a:r>
              <a:rPr lang="zh-CN" altLang="en-US" sz="2400" b="1" u="sng" dirty="0" smtClean="0">
                <a:latin typeface="宋体" pitchFamily="2" charset="-122"/>
                <a:ea typeface="宋体" pitchFamily="2" charset="-122"/>
              </a:rPr>
              <a:t>　　　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(3)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反应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③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的基本反应类型为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(4)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反应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④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的化学方程式为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　　　　　</a:t>
            </a:r>
            <a:r>
              <a:rPr lang="zh-CN" altLang="en-US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47295" y="3642521"/>
            <a:ext cx="734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CH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4</a:t>
            </a:r>
            <a:endParaRPr lang="zh-CN" altLang="zh-CN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" name="HX+5LX11.eps" descr="id:214750998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8316112" y="1854216"/>
            <a:ext cx="3380225" cy="186824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14697" y="4209076"/>
            <a:ext cx="63957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改良酸性土壤或配置波尔多液或做建筑材料等</a:t>
            </a:r>
          </a:p>
        </p:txBody>
      </p:sp>
      <p:sp>
        <p:nvSpPr>
          <p:cNvPr id="6" name="矩形 5"/>
          <p:cNvSpPr/>
          <p:nvPr/>
        </p:nvSpPr>
        <p:spPr>
          <a:xfrm>
            <a:off x="4551450" y="4786220"/>
            <a:ext cx="18225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复分解反应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4286775" y="5341291"/>
            <a:ext cx="3775046" cy="461665"/>
            <a:chOff x="4286775" y="5341291"/>
            <a:chExt cx="3775046" cy="461665"/>
          </a:xfrm>
        </p:grpSpPr>
        <p:sp>
          <p:nvSpPr>
            <p:cNvPr id="7" name="矩形 6"/>
            <p:cNvSpPr/>
            <p:nvPr/>
          </p:nvSpPr>
          <p:spPr>
            <a:xfrm>
              <a:off x="4286775" y="5341291"/>
              <a:ext cx="377504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2NaOH+CO</a:t>
              </a:r>
              <a:r>
                <a:rPr lang="en-US" altLang="zh-CN" sz="2400" b="1" baseline="-25000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r>
                <a:rPr lang="en-US" altLang="zh-CN" sz="2400" b="1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 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　　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Na</a:t>
              </a:r>
              <a:r>
                <a:rPr lang="en-US" altLang="zh-CN" sz="2400" b="1" baseline="-25000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CO</a:t>
              </a:r>
              <a:r>
                <a:rPr lang="en-US" altLang="zh-CN" sz="2400" b="1" baseline="-25000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3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+H</a:t>
              </a:r>
              <a:r>
                <a:rPr lang="en-US" altLang="zh-CN" sz="2400" b="1" baseline="-25000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O</a:t>
              </a:r>
              <a:endPara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21623" y="5536179"/>
              <a:ext cx="552405" cy="718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4246406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>
            <a:spLocks noChangeArrowheads="1"/>
          </p:cNvSpPr>
          <p:nvPr/>
        </p:nvSpPr>
        <p:spPr bwMode="auto">
          <a:xfrm>
            <a:off x="831787" y="1255033"/>
            <a:ext cx="8035376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5.(2021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·张家口宣化区模拟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～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I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是初中化学常见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的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九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种物质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其中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为红色固体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,E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可作为干燥剂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,I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在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溶液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中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是一种红褐色沉淀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它们之间相互转化的关系如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图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示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部分反应物、生成物及反应条件已略去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请回答下列问题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: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(1)I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物质的化学式为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反应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①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的化学方程式为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zh-CN" altLang="en-US" sz="2400" b="1" u="sng" dirty="0" smtClean="0">
                <a:latin typeface="宋体" pitchFamily="2" charset="-122"/>
                <a:ea typeface="宋体" pitchFamily="2" charset="-122"/>
              </a:rPr>
              <a:t>　　　　　　　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(3)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反应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④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的基本反应类型为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zh-CN" altLang="en-US" sz="2400" b="1" u="sng" dirty="0" smtClean="0">
                <a:latin typeface="宋体" pitchFamily="2" charset="-122"/>
                <a:ea typeface="宋体" pitchFamily="2" charset="-122"/>
              </a:rPr>
              <a:t>　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(4)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反应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⑤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在生产生活中的用途是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zh-CN" altLang="en-US" sz="2400" b="1" u="sng" dirty="0" smtClean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62361" y="3971391"/>
            <a:ext cx="12381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Fe(OH)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3</a:t>
            </a:r>
            <a:endParaRPr lang="zh-CN" altLang="zh-CN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" name="HX+5LX12.eps" descr="id:214750999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8262981" y="1589640"/>
            <a:ext cx="3136874" cy="219781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xmlns="" Requires="a14">
          <p:sp>
            <p:nvSpPr>
              <p:cNvPr id="7" name="矩形 6"/>
              <p:cNvSpPr/>
              <p:nvPr/>
            </p:nvSpPr>
            <p:spPr>
              <a:xfrm>
                <a:off x="4557442" y="4549969"/>
                <a:ext cx="3462433" cy="53880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3CO+Fe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3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ea typeface="宋体" panose="02010600030101010101" pitchFamily="2" charset="-122"/>
                    <a:cs typeface="Cambria Math" panose="02040503050406030204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16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16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zh-CN" altLang="en-US" sz="1600" b="1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高温</m:t>
                            </m:r>
                            <m:r>
                              <a:rPr lang="en-US" altLang="zh-CN" sz="16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</m:t>
                            </m:r>
                          </m:e>
                        </m:bar>
                      </m:num>
                      <m:den>
                        <m: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16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2Fe+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3CO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2</a:t>
                </a:r>
                <a:endParaRPr lang="zh-CN" altLang="zh-CN" sz="2400" b="1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7442" y="4549969"/>
                <a:ext cx="3462433" cy="538802"/>
              </a:xfrm>
              <a:prstGeom prst="rect">
                <a:avLst/>
              </a:prstGeom>
              <a:blipFill rotWithShape="1">
                <a:blip r:embed="rId3"/>
                <a:stretch>
                  <a:fillRect l="-2817" t="-4494" b="-146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/>
          <p:cNvSpPr/>
          <p:nvPr/>
        </p:nvSpPr>
        <p:spPr>
          <a:xfrm>
            <a:off x="4848838" y="5102203"/>
            <a:ext cx="18120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复分解反应</a:t>
            </a:r>
          </a:p>
        </p:txBody>
      </p:sp>
      <p:sp>
        <p:nvSpPr>
          <p:cNvPr id="10" name="矩形 9"/>
          <p:cNvSpPr/>
          <p:nvPr/>
        </p:nvSpPr>
        <p:spPr>
          <a:xfrm>
            <a:off x="5549956" y="5668763"/>
            <a:ext cx="11385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除</a:t>
            </a:r>
            <a:r>
              <a:rPr lang="zh-CN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铁锈</a:t>
            </a:r>
            <a:endParaRPr lang="en-US" altLang="zh-CN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1467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>
            <a:spLocks noChangeArrowheads="1"/>
          </p:cNvSpPr>
          <p:nvPr/>
        </p:nvSpPr>
        <p:spPr bwMode="auto">
          <a:xfrm>
            <a:off x="521395" y="954687"/>
            <a:ext cx="11198026" cy="5498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试题</a:t>
            </a:r>
            <a:r>
              <a:rPr lang="zh-CN" altLang="zh-CN" sz="2400" b="1" dirty="0" smtClean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解读</a:t>
            </a:r>
            <a:endParaRPr lang="en-US" altLang="zh-CN" sz="2400" b="1" dirty="0" smtClean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框图推断题是以框架图的形式给出物质间的相关转化关系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除了框架图中物质间的转化关系外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题目中还会以文字或其他方式给出一些信息。要求能依据题目中给出的信息和一系列实验现象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用物质本身具有的特性和各物质间的反应规律进行推断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推断出各种未知物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然后依据题意答题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>
              <a:lnSpc>
                <a:spcPts val="3800"/>
              </a:lnSpc>
            </a:pPr>
            <a:r>
              <a:rPr lang="zh-CN" altLang="zh-CN" sz="2400" b="1" dirty="0" smtClean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</a:t>
            </a:r>
            <a:r>
              <a:rPr lang="zh-CN" altLang="en-US" sz="2400" b="1" dirty="0" smtClean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指导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审题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认真审题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弄清文字意思和框架图的信息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理出题目中给出的关键信息并标注于题中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理清题意和各物质间的转化关系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判断是连线还是箭头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若是箭头还要注意箭头的指向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4150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>
            <a:spLocks noChangeArrowheads="1"/>
          </p:cNvSpPr>
          <p:nvPr/>
        </p:nvSpPr>
        <p:spPr bwMode="auto">
          <a:xfrm>
            <a:off x="868130" y="1435141"/>
            <a:ext cx="9022490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6.(2021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·保定部分县市模拟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～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I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表示初中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化学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常见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的物质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它们之间的转化关系如图所示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其中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C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E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H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均为氧化物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,I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是常用的建筑材料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,G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是一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种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钠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盐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请回答下列问题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: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(1)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物质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的化学式为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zh-CN" altLang="en-US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(2)B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的一种用途是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(3)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反应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③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基本反应类型是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(4)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写出反应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②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的化学方程式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: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           </a:t>
            </a:r>
            <a:r>
              <a:rPr lang="zh-CN" altLang="en-US" sz="2400" b="1" u="sng" dirty="0" smtClean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zh-CN" altLang="en-US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dirty="0"/>
              <a:t> </a:t>
            </a:r>
            <a:endParaRPr lang="zh-CN" altLang="zh-CN" sz="2400" dirty="0"/>
          </a:p>
        </p:txBody>
      </p:sp>
      <p:sp>
        <p:nvSpPr>
          <p:cNvPr id="3" name="矩形 2"/>
          <p:cNvSpPr/>
          <p:nvPr/>
        </p:nvSpPr>
        <p:spPr>
          <a:xfrm>
            <a:off x="4004784" y="3630186"/>
            <a:ext cx="9902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CaCO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3</a:t>
            </a:r>
            <a:endParaRPr lang="zh-CN" altLang="zh-CN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" name="HX+5LX13.eps" descr="id:214750999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729685" y="1677422"/>
            <a:ext cx="3847122" cy="224231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59804" y="4179416"/>
            <a:ext cx="21613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金属表面除锈</a:t>
            </a:r>
          </a:p>
        </p:txBody>
      </p:sp>
      <p:sp>
        <p:nvSpPr>
          <p:cNvPr id="6" name="矩形 5"/>
          <p:cNvSpPr/>
          <p:nvPr/>
        </p:nvSpPr>
        <p:spPr>
          <a:xfrm>
            <a:off x="4640461" y="4743178"/>
            <a:ext cx="14898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化合反应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5078765" y="5295151"/>
            <a:ext cx="4174292" cy="461665"/>
            <a:chOff x="5078765" y="5295151"/>
            <a:chExt cx="4174292" cy="461665"/>
          </a:xfrm>
        </p:grpSpPr>
        <p:sp>
          <p:nvSpPr>
            <p:cNvPr id="7" name="矩形 6"/>
            <p:cNvSpPr/>
            <p:nvPr/>
          </p:nvSpPr>
          <p:spPr>
            <a:xfrm>
              <a:off x="5078765" y="5295151"/>
              <a:ext cx="417429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CO</a:t>
              </a:r>
              <a:r>
                <a:rPr lang="en-US" altLang="zh-CN" sz="2400" b="1" baseline="-25000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r>
                <a:rPr lang="en-US" altLang="zh-CN" sz="2400" b="1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+2NaOH 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　　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Na</a:t>
              </a:r>
              <a:r>
                <a:rPr lang="en-US" altLang="zh-CN" sz="2400" b="1" baseline="-25000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CO</a:t>
              </a:r>
              <a:r>
                <a:rPr lang="en-US" altLang="zh-CN" sz="2400" b="1" baseline="-25000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3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+H</a:t>
              </a:r>
              <a:r>
                <a:rPr lang="en-US" altLang="zh-CN" sz="2400" b="1" baseline="-25000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O</a:t>
              </a:r>
              <a:endPara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13506" y="5536179"/>
              <a:ext cx="552405" cy="718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1736297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>
            <a:spLocks noChangeArrowheads="1"/>
          </p:cNvSpPr>
          <p:nvPr/>
        </p:nvSpPr>
        <p:spPr bwMode="auto">
          <a:xfrm>
            <a:off x="748789" y="1447981"/>
            <a:ext cx="9762617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7.(2021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·河北模拟卷决胜型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已知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～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H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是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初中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化学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常见的几种物质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它们之间的转化关系如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图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示。已知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的俗称是纯碱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,C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和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D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是可用于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灭火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的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氧化物。请回答下列问题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: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(1)B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物质的化学式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: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(2)E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物质的用途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写一条即可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):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zh-CN" altLang="en-US" sz="2400" b="1" u="sng" dirty="0" smtClean="0">
                <a:latin typeface="宋体" pitchFamily="2" charset="-122"/>
                <a:ea typeface="宋体" pitchFamily="2" charset="-122"/>
              </a:rPr>
              <a:t>　　　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(3)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没有涉及的基本反应类型为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zh-CN" altLang="en-US" sz="2400" b="1" u="sng" dirty="0" smtClean="0">
                <a:latin typeface="宋体" pitchFamily="2" charset="-122"/>
                <a:ea typeface="宋体" pitchFamily="2" charset="-122"/>
              </a:rPr>
              <a:t>　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(4)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写出反应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③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的化学方程式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: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zh-CN" altLang="en-US" sz="2400" b="1" u="sng" dirty="0" smtClean="0">
                <a:latin typeface="宋体" pitchFamily="2" charset="-122"/>
                <a:ea typeface="宋体" pitchFamily="2" charset="-122"/>
              </a:rPr>
              <a:t>　　　　　　　　　　　　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dirty="0"/>
              <a:t> </a:t>
            </a:r>
            <a:endParaRPr lang="zh-CN" altLang="zh-CN" sz="2400" dirty="0"/>
          </a:p>
        </p:txBody>
      </p:sp>
      <p:sp>
        <p:nvSpPr>
          <p:cNvPr id="3" name="矩形 2"/>
          <p:cNvSpPr/>
          <p:nvPr/>
        </p:nvSpPr>
        <p:spPr>
          <a:xfrm>
            <a:off x="3702971" y="3634637"/>
            <a:ext cx="11458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Na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CO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3</a:t>
            </a:r>
            <a:endParaRPr lang="zh-CN" altLang="zh-CN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" name="HX+5LX14.eps" descr="id:214751000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281644" y="1828089"/>
            <a:ext cx="4303552" cy="174562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201596" y="4171803"/>
            <a:ext cx="20217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作食品干燥剂</a:t>
            </a:r>
          </a:p>
        </p:txBody>
      </p:sp>
      <p:sp>
        <p:nvSpPr>
          <p:cNvPr id="6" name="矩形 5"/>
          <p:cNvSpPr/>
          <p:nvPr/>
        </p:nvSpPr>
        <p:spPr>
          <a:xfrm>
            <a:off x="5224247" y="4752072"/>
            <a:ext cx="15317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置换反应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5063243" y="5269402"/>
            <a:ext cx="4911267" cy="461665"/>
            <a:chOff x="5063243" y="5269402"/>
            <a:chExt cx="4911267" cy="461665"/>
          </a:xfrm>
        </p:grpSpPr>
        <p:sp>
          <p:nvSpPr>
            <p:cNvPr id="7" name="矩形 6"/>
            <p:cNvSpPr/>
            <p:nvPr/>
          </p:nvSpPr>
          <p:spPr>
            <a:xfrm>
              <a:off x="5063243" y="5269402"/>
              <a:ext cx="491126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Na</a:t>
              </a:r>
              <a:r>
                <a:rPr lang="en-US" altLang="zh-CN" sz="2400" b="1" baseline="-25000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CO</a:t>
              </a:r>
              <a:r>
                <a:rPr lang="en-US" altLang="zh-CN" sz="2400" b="1" baseline="-25000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3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+Ca(OH)</a:t>
              </a:r>
              <a:r>
                <a:rPr lang="en-US" altLang="zh-CN" sz="2400" b="1" baseline="-25000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　　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2NaOH+CaCO</a:t>
              </a:r>
              <a:r>
                <a:rPr lang="en-US" altLang="zh-CN" sz="2400" b="1" baseline="-25000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3</a:t>
              </a:r>
              <a:r>
                <a:rPr lang="zh-CN" altLang="zh-CN" sz="2400" b="1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↓</a:t>
              </a:r>
              <a:endPara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17294" y="5505123"/>
              <a:ext cx="552405" cy="718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2270621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>
            <a:spLocks noChangeArrowheads="1"/>
          </p:cNvSpPr>
          <p:nvPr/>
        </p:nvSpPr>
        <p:spPr bwMode="auto">
          <a:xfrm>
            <a:off x="966010" y="903230"/>
            <a:ext cx="9813843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8.(2021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·石家庄十八县一模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已知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～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G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是初中化学常见的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7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种不同物质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其中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D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～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G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中都含有两种元素且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D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E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F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均为氧化物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,C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为蓝色沉淀。它们之间的转化关系如图所示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图中用“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-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”表示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两种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物质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之间能发生化学反应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用“→”表示一种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物质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能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转化为另一种物质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部分反应物、生成物及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反应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条件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已略去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。请回答下列问题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: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(1)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写出下列物质的化学式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:A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为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zh-CN" altLang="en-US" sz="2400" b="1" u="sng" dirty="0" smtClean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,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为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zh-CN" altLang="en-US" sz="2400" b="1" u="sng" dirty="0" smtClean="0">
                <a:latin typeface="宋体" pitchFamily="2" charset="-122"/>
                <a:ea typeface="宋体" pitchFamily="2" charset="-122"/>
              </a:rPr>
              <a:t>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写出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G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的一种用途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: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(3)A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→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的基本反应类型是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</a:t>
            </a:r>
            <a:r>
              <a:rPr lang="zh-CN" altLang="en-US" sz="2400" b="1" u="sng" dirty="0" smtClean="0">
                <a:latin typeface="宋体" pitchFamily="2" charset="-122"/>
                <a:ea typeface="宋体" pitchFamily="2" charset="-122"/>
              </a:rPr>
              <a:t>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(4)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写出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E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和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F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反应的化学方程式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: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zh-CN" altLang="en-US" sz="2400" b="1" u="sng" dirty="0" smtClean="0">
                <a:latin typeface="宋体" pitchFamily="2" charset="-122"/>
                <a:ea typeface="宋体" pitchFamily="2" charset="-122"/>
              </a:rPr>
              <a:t>　　　　　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dirty="0"/>
              <a:t> </a:t>
            </a:r>
            <a:endParaRPr lang="zh-CN" altLang="zh-CN" sz="2400" dirty="0"/>
          </a:p>
        </p:txBody>
      </p:sp>
      <p:sp>
        <p:nvSpPr>
          <p:cNvPr id="3" name="矩形 2"/>
          <p:cNvSpPr/>
          <p:nvPr/>
        </p:nvSpPr>
        <p:spPr>
          <a:xfrm>
            <a:off x="5484150" y="4171438"/>
            <a:ext cx="10779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CuSO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4</a:t>
            </a:r>
            <a:endParaRPr lang="zh-CN" altLang="zh-CN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" name="HX+5LX15.eps" descr="id:214751001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918530" y="2292846"/>
            <a:ext cx="2597540" cy="142653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544624" y="4173547"/>
            <a:ext cx="13057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Cu(OH)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endParaRPr lang="zh-CN" altLang="zh-CN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64365" y="4775446"/>
            <a:ext cx="15195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金属除锈</a:t>
            </a:r>
          </a:p>
        </p:txBody>
      </p:sp>
      <p:sp>
        <p:nvSpPr>
          <p:cNvPr id="7" name="矩形 6"/>
          <p:cNvSpPr/>
          <p:nvPr/>
        </p:nvSpPr>
        <p:spPr>
          <a:xfrm>
            <a:off x="4776588" y="5315313"/>
            <a:ext cx="17433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复分解反应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590495" y="5874404"/>
            <a:ext cx="2756552" cy="461665"/>
            <a:chOff x="5590495" y="5874404"/>
            <a:chExt cx="2756552" cy="461665"/>
          </a:xfrm>
        </p:grpSpPr>
        <p:sp>
          <p:nvSpPr>
            <p:cNvPr id="8" name="矩形 7"/>
            <p:cNvSpPr/>
            <p:nvPr/>
          </p:nvSpPr>
          <p:spPr>
            <a:xfrm>
              <a:off x="5590495" y="5874404"/>
              <a:ext cx="275655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H</a:t>
              </a:r>
              <a:r>
                <a:rPr lang="en-US" altLang="zh-CN" sz="2400" b="1" baseline="-25000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r>
                <a:rPr lang="en-US" altLang="zh-CN" sz="2400" b="1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O+CO</a:t>
              </a:r>
              <a:r>
                <a:rPr lang="en-US" altLang="zh-CN" sz="2400" b="1" baseline="-25000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r>
                <a:rPr lang="en-US" altLang="zh-CN" sz="2400" b="1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 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　　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H</a:t>
              </a:r>
              <a:r>
                <a:rPr lang="en-US" altLang="zh-CN" sz="2400" b="1" baseline="-25000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CO</a:t>
              </a:r>
              <a:r>
                <a:rPr lang="en-US" altLang="zh-CN" sz="2400" b="1" baseline="-25000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3</a:t>
              </a:r>
              <a:endPara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14622" y="6105236"/>
              <a:ext cx="552405" cy="718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2690314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>
            <a:spLocks noChangeArrowheads="1"/>
          </p:cNvSpPr>
          <p:nvPr/>
        </p:nvSpPr>
        <p:spPr bwMode="auto">
          <a:xfrm>
            <a:off x="806620" y="1659363"/>
            <a:ext cx="9889344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9.(2021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·唐山滦州市一模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如图是初中化学中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常见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物质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间的转化关系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已知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E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是常用调味剂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,F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G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是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组成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元素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相同两种气体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,F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Q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G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都是氧化物。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(1)E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的化学式为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反应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①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的化学方程式是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zh-CN" altLang="en-US" sz="2400" b="1" u="sng" dirty="0" smtClean="0">
                <a:latin typeface="宋体" pitchFamily="2" charset="-122"/>
                <a:ea typeface="宋体" pitchFamily="2" charset="-122"/>
              </a:rPr>
              <a:t>　　　　　　　　　　　　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(3)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反应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③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基本反应类型是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zh-CN" altLang="en-US" sz="2400" b="1" u="sng" dirty="0" smtClean="0">
                <a:latin typeface="宋体" pitchFamily="2" charset="-122"/>
                <a:ea typeface="宋体" pitchFamily="2" charset="-122"/>
              </a:rPr>
              <a:t>　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(4)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反应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⑤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在生产中的应用是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zh-CN" altLang="en-US" sz="2400" b="1" u="sng" dirty="0" smtClean="0">
                <a:latin typeface="宋体" pitchFamily="2" charset="-122"/>
                <a:ea typeface="宋体" pitchFamily="2" charset="-122"/>
              </a:rPr>
              <a:t>　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dirty="0"/>
              <a:t> </a:t>
            </a:r>
            <a:endParaRPr lang="zh-CN" altLang="zh-CN" sz="2400" dirty="0"/>
          </a:p>
        </p:txBody>
      </p:sp>
      <p:sp>
        <p:nvSpPr>
          <p:cNvPr id="3" name="矩形 2"/>
          <p:cNvSpPr/>
          <p:nvPr/>
        </p:nvSpPr>
        <p:spPr>
          <a:xfrm>
            <a:off x="3275133" y="3340516"/>
            <a:ext cx="8774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NaCl</a:t>
            </a:r>
            <a:endParaRPr lang="zh-CN" altLang="zh-CN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" name="HX+5LX16.eps" descr="id:214751002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8103590" y="1820724"/>
            <a:ext cx="3303299" cy="166905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677492" y="3878811"/>
            <a:ext cx="4844013" cy="461665"/>
            <a:chOff x="4677492" y="3878811"/>
            <a:chExt cx="4844013" cy="461665"/>
          </a:xfrm>
        </p:grpSpPr>
        <p:sp>
          <p:nvSpPr>
            <p:cNvPr id="5" name="矩形 4"/>
            <p:cNvSpPr/>
            <p:nvPr/>
          </p:nvSpPr>
          <p:spPr>
            <a:xfrm>
              <a:off x="4677492" y="3878811"/>
              <a:ext cx="484401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Na</a:t>
              </a:r>
              <a:r>
                <a:rPr lang="en-US" altLang="zh-CN" sz="2400" b="1" baseline="-25000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r>
                <a:rPr lang="en-US" altLang="zh-CN" sz="2400" b="1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CO</a:t>
              </a:r>
              <a:r>
                <a:rPr lang="en-US" altLang="zh-CN" sz="2400" b="1" baseline="-25000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3</a:t>
              </a:r>
              <a:r>
                <a:rPr lang="en-US" altLang="zh-CN" sz="2400" b="1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+CaCl</a:t>
              </a:r>
              <a:r>
                <a:rPr lang="en-US" altLang="zh-CN" sz="2400" b="1" baseline="-25000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r>
                <a:rPr lang="en-US" altLang="zh-CN" sz="2400" b="1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 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　　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CaCO</a:t>
              </a:r>
              <a:r>
                <a:rPr lang="en-US" altLang="zh-CN" sz="2400" b="1" baseline="-25000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3</a:t>
              </a:r>
              <a:r>
                <a:rPr lang="zh-CN" altLang="zh-CN" sz="2400" b="1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↓</a:t>
              </a:r>
              <a:r>
                <a:rPr lang="en-US" altLang="zh-CN" sz="2400" b="1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+2NaCl</a:t>
              </a:r>
              <a:endPara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47093" y="4073699"/>
              <a:ext cx="552405" cy="718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8" name="矩形 7"/>
          <p:cNvSpPr/>
          <p:nvPr/>
        </p:nvSpPr>
        <p:spPr>
          <a:xfrm>
            <a:off x="4677492" y="4415706"/>
            <a:ext cx="15723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分解反应</a:t>
            </a:r>
          </a:p>
        </p:txBody>
      </p:sp>
      <p:sp>
        <p:nvSpPr>
          <p:cNvPr id="9" name="矩形 8"/>
          <p:cNvSpPr/>
          <p:nvPr/>
        </p:nvSpPr>
        <p:spPr>
          <a:xfrm>
            <a:off x="4920771" y="4960990"/>
            <a:ext cx="14800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冶炼</a:t>
            </a:r>
            <a:r>
              <a:rPr lang="zh-CN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金属</a:t>
            </a:r>
            <a:endParaRPr lang="zh-CN" altLang="zh-CN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0314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>
            <a:spLocks noChangeArrowheads="1"/>
          </p:cNvSpPr>
          <p:nvPr/>
        </p:nvSpPr>
        <p:spPr bwMode="auto">
          <a:xfrm>
            <a:off x="856953" y="1135335"/>
            <a:ext cx="9553785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10.(2021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·石家庄裕华区一模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～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I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是初中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化学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常见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的物质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其中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D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是补钙剂的有效成分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,E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是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常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见的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调味品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,F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H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是组成元素相同的气体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它们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之间的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转化关系如图所示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部分生成物已略去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请回答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下列问题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: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(1)D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的化学式为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zh-CN" altLang="en-US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(2)C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的一种用途是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(3)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反应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②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的化学方程式为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zh-CN" altLang="en-US" sz="2400" b="1" u="sng" dirty="0" smtClean="0">
                <a:latin typeface="宋体" pitchFamily="2" charset="-122"/>
                <a:ea typeface="宋体" pitchFamily="2" charset="-122"/>
              </a:rPr>
              <a:t>　　　　　　　　　　　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(4)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上述转化中没有涉及的基本反应类型是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07189" y="3870723"/>
            <a:ext cx="10176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CaCO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3</a:t>
            </a:r>
            <a:endParaRPr lang="zh-CN" altLang="zh-CN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" name="HX+5LX17.eps" descr="id:214751002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512076" y="1387538"/>
            <a:ext cx="3565495" cy="228695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600942" y="4459093"/>
            <a:ext cx="15135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金属除锈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611778" y="4970779"/>
            <a:ext cx="4993616" cy="461665"/>
            <a:chOff x="4611778" y="4970779"/>
            <a:chExt cx="4993616" cy="461665"/>
          </a:xfrm>
        </p:grpSpPr>
        <p:sp>
          <p:nvSpPr>
            <p:cNvPr id="6" name="矩形 5"/>
            <p:cNvSpPr/>
            <p:nvPr/>
          </p:nvSpPr>
          <p:spPr>
            <a:xfrm>
              <a:off x="4611778" y="4970779"/>
              <a:ext cx="49936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Na</a:t>
              </a:r>
              <a:r>
                <a:rPr lang="en-US" altLang="zh-CN" sz="2400" b="1" baseline="-25000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r>
                <a:rPr lang="en-US" altLang="zh-CN" sz="2400" b="1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CO</a:t>
              </a:r>
              <a:r>
                <a:rPr lang="en-US" altLang="zh-CN" sz="2400" b="1" baseline="-25000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3</a:t>
              </a:r>
              <a:r>
                <a:rPr lang="en-US" altLang="zh-CN" sz="2400" b="1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+2HCl 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　　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2NaCl+H</a:t>
              </a:r>
              <a:r>
                <a:rPr lang="en-US" altLang="zh-CN" sz="2400" b="1" baseline="-25000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O+CO</a:t>
              </a:r>
              <a:r>
                <a:rPr lang="en-US" altLang="zh-CN" sz="2400" b="1" baseline="-25000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r>
                <a:rPr lang="zh-CN" altLang="zh-CN" sz="2400" b="1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↑</a:t>
              </a:r>
            </a:p>
          </p:txBody>
        </p:sp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04480" y="5182882"/>
              <a:ext cx="552405" cy="718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9" name="矩形 8"/>
          <p:cNvSpPr/>
          <p:nvPr/>
        </p:nvSpPr>
        <p:spPr>
          <a:xfrm>
            <a:off x="6826544" y="5540637"/>
            <a:ext cx="15317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置换反应</a:t>
            </a:r>
          </a:p>
        </p:txBody>
      </p:sp>
    </p:spTree>
    <p:extLst>
      <p:ext uri="{BB962C8B-B14F-4D97-AF65-F5344CB8AC3E}">
        <p14:creationId xmlns:p14="http://schemas.microsoft.com/office/powerpoint/2010/main" xmlns="" val="2690314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>
            <a:spLocks noChangeArrowheads="1"/>
          </p:cNvSpPr>
          <p:nvPr/>
        </p:nvSpPr>
        <p:spPr bwMode="auto">
          <a:xfrm>
            <a:off x="554950" y="1072134"/>
            <a:ext cx="10912802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分析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抓住关键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找准解题的突破口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也称“题眼”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常见的突破口有物质的特征性质、特殊的实验现象、物质的用途、物质的类别、反应的条件等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并从突破口出发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进行顺推或逆推、层层推理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推出符合题意的结果。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解答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根据题目的要求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按照分析和推理的结果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认真而全面地解答。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4.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验证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将所得答案放回原题中检验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若完全符合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则说明答案正确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;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若出现不符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则说明答案有误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需要另行思考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推出正确答案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004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>
            <a:spLocks noChangeArrowheads="1"/>
          </p:cNvSpPr>
          <p:nvPr/>
        </p:nvSpPr>
        <p:spPr bwMode="auto">
          <a:xfrm>
            <a:off x="529783" y="845631"/>
            <a:ext cx="10862467" cy="5292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5.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“一”表示两种物质能发生反应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“→”表示一种物质能转化成另一种物质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例如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:</a:t>
            </a:r>
            <a:r>
              <a:rPr lang="en-US" altLang="zh-CN" sz="2400" dirty="0"/>
              <a:t>　</a:t>
            </a:r>
            <a:r>
              <a:rPr lang="en-US" altLang="zh-CN" sz="2400" dirty="0" smtClean="0"/>
              <a:t>            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    </a:t>
            </a:r>
            <a:r>
              <a:rPr lang="en-US" altLang="zh-CN" sz="2400" b="1" dirty="0" err="1" smtClean="0">
                <a:latin typeface="宋体" pitchFamily="2" charset="-122"/>
                <a:ea typeface="宋体" pitchFamily="2" charset="-122"/>
              </a:rPr>
              <a:t>表示</a:t>
            </a:r>
            <a:r>
              <a:rPr lang="en-US" altLang="zh-CN" sz="2400" b="1" dirty="0" err="1">
                <a:latin typeface="宋体" pitchFamily="2" charset="-122"/>
                <a:ea typeface="宋体" pitchFamily="2" charset="-122"/>
              </a:rPr>
              <a:t>A与B能发生反应</a:t>
            </a:r>
            <a:endParaRPr lang="en-US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表示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能生成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B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   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表示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能与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反应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,B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能生成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229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 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表示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能与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反应生成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   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表示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能生成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A,B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也能生成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但不一定是同一个反应发生的</a:t>
            </a:r>
          </a:p>
          <a:p>
            <a:pPr>
              <a:lnSpc>
                <a:spcPct val="229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表示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反应能生成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和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3" name="HX+5LX01.eps" descr="id:214750988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80737" y="2139193"/>
            <a:ext cx="958761" cy="309600"/>
          </a:xfrm>
          <a:prstGeom prst="rect">
            <a:avLst/>
          </a:prstGeom>
        </p:spPr>
      </p:pic>
      <p:pic>
        <p:nvPicPr>
          <p:cNvPr id="4" name="HX+5LX02.eps" descr="id:2147509889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780737" y="2684477"/>
            <a:ext cx="958763" cy="310314"/>
          </a:xfrm>
          <a:prstGeom prst="rect">
            <a:avLst/>
          </a:prstGeom>
        </p:spPr>
      </p:pic>
      <p:pic>
        <p:nvPicPr>
          <p:cNvPr id="5" name="HX+5LX03.eps" descr="id:2147509896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780737" y="3182268"/>
            <a:ext cx="1520826" cy="368323"/>
          </a:xfrm>
          <a:prstGeom prst="rect">
            <a:avLst/>
          </a:prstGeom>
        </p:spPr>
      </p:pic>
      <p:pic>
        <p:nvPicPr>
          <p:cNvPr id="6" name="HX+5LX04.eps" descr="id:2147509903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780737" y="3681184"/>
            <a:ext cx="1185269" cy="848080"/>
          </a:xfrm>
          <a:prstGeom prst="rect">
            <a:avLst/>
          </a:prstGeom>
        </p:spPr>
      </p:pic>
      <p:pic>
        <p:nvPicPr>
          <p:cNvPr id="7" name="HX+5LX05.eps" descr="id:2147509910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780738" y="4726365"/>
            <a:ext cx="1520826" cy="310313"/>
          </a:xfrm>
          <a:prstGeom prst="rect">
            <a:avLst/>
          </a:prstGeom>
        </p:spPr>
      </p:pic>
      <p:pic>
        <p:nvPicPr>
          <p:cNvPr id="8" name="HX+5LX06.eps" descr="id:2147509917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780738" y="5245572"/>
            <a:ext cx="1073229" cy="892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16392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>
            <a:spLocks noChangeArrowheads="1"/>
          </p:cNvSpPr>
          <p:nvPr/>
        </p:nvSpPr>
        <p:spPr bwMode="auto">
          <a:xfrm>
            <a:off x="789841" y="1105690"/>
            <a:ext cx="9880955" cy="5011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常见突破口归纳</a:t>
            </a:r>
            <a:endParaRPr lang="en-US" altLang="zh-CN" sz="2400" b="1" dirty="0" smtClean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黑体" pitchFamily="49" charset="-122"/>
                <a:ea typeface="黑体" pitchFamily="49" charset="-122"/>
              </a:rPr>
              <a:t>一、物质的特征颜色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固体颜色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(1)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黑色固体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(5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种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):Fe(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粉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粉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①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MnO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②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红色固体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(4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种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):③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④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 dirty="0" err="1">
                <a:latin typeface="宋体" pitchFamily="2" charset="-122"/>
                <a:ea typeface="宋体" pitchFamily="2" charset="-122"/>
              </a:rPr>
              <a:t>HgO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P(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红磷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三种溶液颜色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(1)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蓝色溶液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:CuCl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⑤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⑥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浅绿色溶液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:⑦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⑧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FeSO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(3)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黄色溶液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:⑨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Fe(NO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3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Fe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2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(SO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4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61130" y="2714258"/>
            <a:ext cx="6978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CuO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939608" y="2707755"/>
            <a:ext cx="8810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Fe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O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4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02772" y="3237442"/>
            <a:ext cx="8810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Fe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O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3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82404" y="3321822"/>
            <a:ext cx="6281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Cu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86106" y="4341290"/>
            <a:ext cx="13338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Cu(NO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)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endParaRPr lang="zh-CN" altLang="zh-CN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16368" y="4332411"/>
            <a:ext cx="10852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CuSO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4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03542" y="4873515"/>
            <a:ext cx="11104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FeCl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11724" y="4873515"/>
            <a:ext cx="13413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Fe(NO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)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09756" y="5427188"/>
            <a:ext cx="10770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FeCl</a:t>
            </a:r>
            <a:r>
              <a:rPr lang="en-US" altLang="zh-CN" sz="2400" b="1" baseline="-250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3</a:t>
            </a:r>
            <a:endParaRPr lang="zh-CN" altLang="zh-CN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6392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>
            <a:spLocks noChangeArrowheads="1"/>
          </p:cNvSpPr>
          <p:nvPr/>
        </p:nvSpPr>
        <p:spPr bwMode="auto">
          <a:xfrm>
            <a:off x="882119" y="2093934"/>
            <a:ext cx="9864177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沉淀颜色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(1)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有色沉淀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: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蓝色沉淀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⑩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、红褐色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沉淀</a:t>
            </a:r>
            <a:r>
              <a:rPr lang="en-US" altLang="zh-CN" sz="2000" b="1" dirty="0" smtClean="0">
                <a:latin typeface="Cambria Math"/>
                <a:ea typeface="Cambria Math"/>
              </a:rPr>
              <a:t>⑪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白色沉淀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(6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种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):CaCO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BaCO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Mg(OH)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Al(OH)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BaSO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 dirty="0" err="1">
                <a:latin typeface="宋体" pitchFamily="2" charset="-122"/>
                <a:ea typeface="宋体" pitchFamily="2" charset="-122"/>
              </a:rPr>
              <a:t>AgCl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不溶于稀硝酸的白色沉淀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个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): </a:t>
            </a:r>
            <a:r>
              <a:rPr lang="en-US" altLang="zh-CN" sz="2000" b="1" dirty="0" smtClean="0">
                <a:latin typeface="Cambria Math"/>
                <a:ea typeface="Cambria Math"/>
              </a:rPr>
              <a:t>⑫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000" b="1" dirty="0">
                <a:latin typeface="Cambria Math"/>
                <a:ea typeface="Cambria Math"/>
              </a:rPr>
              <a:t>⑬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;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b.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溶于酸同时有气体放出的白色沉淀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个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): </a:t>
            </a:r>
            <a:r>
              <a:rPr lang="en-US" altLang="zh-CN" sz="2000" b="1" dirty="0" smtClean="0">
                <a:latin typeface="Cambria Math"/>
                <a:ea typeface="Cambria Math"/>
              </a:rPr>
              <a:t>⑭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BaCO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3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;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溶于酸但没有气体放出的白色沉淀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个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):</a:t>
            </a:r>
            <a:r>
              <a:rPr lang="en-US" altLang="zh-CN" sz="2000" b="1" dirty="0">
                <a:latin typeface="Cambria Math"/>
                <a:ea typeface="Cambria Math"/>
              </a:rPr>
              <a:t>⑮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Al(OH)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42379" y="2647147"/>
            <a:ext cx="12718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Cu(OH)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166424" y="2647146"/>
            <a:ext cx="13215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Fe(OH)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3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62852" y="3772670"/>
            <a:ext cx="10181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BaSO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4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68488" y="3772669"/>
            <a:ext cx="8810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err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AgCl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475467" y="4334462"/>
            <a:ext cx="10350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CaCO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3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99090" y="4863238"/>
            <a:ext cx="13099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Mg(OH)</a:t>
            </a:r>
            <a:r>
              <a:rPr lang="en-US" altLang="zh-CN" sz="2400" b="1" baseline="-250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xmlns="" val="3916392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>
            <a:spLocks noChangeArrowheads="1"/>
          </p:cNvSpPr>
          <p:nvPr/>
        </p:nvSpPr>
        <p:spPr bwMode="auto">
          <a:xfrm>
            <a:off x="471059" y="1181190"/>
            <a:ext cx="11374195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黑体" pitchFamily="49" charset="-122"/>
                <a:ea typeface="黑体" pitchFamily="49" charset="-122"/>
              </a:rPr>
              <a:t>二、反应的特征现象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能使澄清石灰水变浑浊的无色无味气体是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①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zh-CN" altLang="zh-CN" sz="2400" b="1" u="sng" dirty="0" smtClean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能使黑色</a:t>
            </a:r>
            <a:r>
              <a:rPr lang="en-US" altLang="zh-CN" sz="2400" b="1" dirty="0" err="1">
                <a:latin typeface="宋体" pitchFamily="2" charset="-122"/>
                <a:ea typeface="宋体" pitchFamily="2" charset="-122"/>
              </a:rPr>
              <a:t>CuO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变红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或红色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Fe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2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O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变黑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的气体是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H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或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CO,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固体是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②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能使燃着的木条正常燃烧的气体是空气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燃烧更旺的气体是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③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使火焰熄灭的气体是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CO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或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④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zh-CN" altLang="zh-CN" sz="2400" b="1" u="sng" dirty="0" smtClean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;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能使带火星的木条复燃的气体是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⑤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4.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在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O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中燃烧火星四射的物质是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⑥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5.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在空气中燃烧发出耀眼的白光的物质是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⑦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6.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在空气中燃烧生成水和二氧化碳的物质有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⑧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⑨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等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7.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溶于水溶液呈碱性的物质是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⑩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    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　　</a:t>
            </a:r>
          </a:p>
        </p:txBody>
      </p:sp>
      <p:sp>
        <p:nvSpPr>
          <p:cNvPr id="3" name="矩形 2"/>
          <p:cNvSpPr/>
          <p:nvPr/>
        </p:nvSpPr>
        <p:spPr>
          <a:xfrm>
            <a:off x="6903749" y="1756936"/>
            <a:ext cx="6600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CO</a:t>
            </a:r>
            <a:r>
              <a:rPr lang="en-US" altLang="zh-CN" sz="2400" b="1" baseline="-250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429031" y="2319268"/>
            <a:ext cx="3580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C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74500" y="2866388"/>
            <a:ext cx="5090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O</a:t>
            </a:r>
            <a:r>
              <a:rPr lang="en-US" altLang="zh-CN" sz="2400" b="1" baseline="-250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50536" y="3413204"/>
            <a:ext cx="5090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N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665438" y="3420748"/>
            <a:ext cx="5090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O</a:t>
            </a:r>
            <a:r>
              <a:rPr lang="en-US" altLang="zh-CN" sz="2400" b="1" baseline="-250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74287" y="3997345"/>
            <a:ext cx="6150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Fe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24719" y="4531864"/>
            <a:ext cx="5090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Mg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43028" y="5013674"/>
            <a:ext cx="6825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CH</a:t>
            </a:r>
            <a:r>
              <a:rPr lang="en-US" altLang="zh-CN" sz="2400" b="1" baseline="-250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4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665438" y="5013674"/>
            <a:ext cx="10181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C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H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5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OH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98393" y="5495754"/>
            <a:ext cx="31144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NH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NaHCO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Na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CO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3</a:t>
            </a:r>
            <a:endParaRPr lang="zh-CN" altLang="zh-CN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6392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>
            <a:spLocks noChangeArrowheads="1"/>
          </p:cNvSpPr>
          <p:nvPr/>
        </p:nvSpPr>
        <p:spPr bwMode="auto">
          <a:xfrm>
            <a:off x="1058289" y="1676141"/>
            <a:ext cx="6768639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黑体" pitchFamily="49" charset="-122"/>
                <a:ea typeface="黑体" pitchFamily="49" charset="-122"/>
              </a:rPr>
              <a:t>三、元素或物质之最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化学元素、微粒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(1)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地壳中含量最多的元素是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①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形成化合物最多的元素是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②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(3)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地壳中含量最多的金属元素是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③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(4)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人体中含量最多的元素是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④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(5)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空气中含量最多的元素是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⑤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61706" y="2780933"/>
            <a:ext cx="3901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O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76434" y="3359503"/>
            <a:ext cx="4656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C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99464" y="3908965"/>
            <a:ext cx="5452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Al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61705" y="4475239"/>
            <a:ext cx="3901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O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76434" y="5024396"/>
            <a:ext cx="3901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N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6392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>
            <a:spLocks noChangeArrowheads="1"/>
          </p:cNvSpPr>
          <p:nvPr/>
        </p:nvSpPr>
        <p:spPr bwMode="auto">
          <a:xfrm>
            <a:off x="1058288" y="837242"/>
            <a:ext cx="8052155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常见化学物质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(1)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最理想的清洁燃料是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⑥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最简单的有机物是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⑦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(3)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最常用的溶剂是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⑧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(4)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人体中含量最多的物质是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⑨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(5)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空气中含量最多的气体是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⑩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(6)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相对分子质量最小的有机物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000" b="1" dirty="0" smtClean="0">
                <a:latin typeface="Cambria Math"/>
                <a:ea typeface="Cambria Math"/>
              </a:rPr>
              <a:t>⑪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(7)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自然界中硬度最大的物质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000" b="1" dirty="0" smtClean="0">
                <a:latin typeface="Cambria Math"/>
                <a:ea typeface="Cambria Math"/>
              </a:rPr>
              <a:t>⑫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(8)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相对分子质量最小、密度最小的气体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000" b="1" dirty="0" smtClean="0">
                <a:latin typeface="Cambria Math"/>
                <a:ea typeface="Cambria Math"/>
              </a:rPr>
              <a:t>⑬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(9)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相对分子质量最小的氧化物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000" b="1" dirty="0" smtClean="0">
                <a:latin typeface="Cambria Math"/>
                <a:ea typeface="Cambria Math"/>
              </a:rPr>
              <a:t>⑭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 </a:t>
            </a:r>
            <a:r>
              <a:rPr lang="en-US" altLang="zh-CN" sz="2400" dirty="0"/>
              <a:t> </a:t>
            </a:r>
            <a:endParaRPr lang="zh-CN" altLang="zh-CN" sz="2400" dirty="0"/>
          </a:p>
        </p:txBody>
      </p:sp>
      <p:sp>
        <p:nvSpPr>
          <p:cNvPr id="3" name="矩形 2"/>
          <p:cNvSpPr/>
          <p:nvPr/>
        </p:nvSpPr>
        <p:spPr>
          <a:xfrm>
            <a:off x="4894878" y="1417164"/>
            <a:ext cx="453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H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05263" y="1986701"/>
            <a:ext cx="6167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CH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4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04562" y="2369568"/>
            <a:ext cx="679801" cy="576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H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O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22005" y="3019462"/>
            <a:ext cx="7087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H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O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12235" y="3586006"/>
            <a:ext cx="5283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N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40546" y="4143586"/>
            <a:ext cx="6293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CH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4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46459" y="4735297"/>
            <a:ext cx="11744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金刚石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65339" y="5238367"/>
            <a:ext cx="5370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H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57325" y="5775533"/>
            <a:ext cx="6545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H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O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6392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3688</TotalTime>
  <Words>1424</Words>
  <Application>Microsoft Office PowerPoint</Application>
  <PresentationFormat>自定义</PresentationFormat>
  <Paragraphs>330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Office 主题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dell</cp:lastModifiedBy>
  <cp:revision>737</cp:revision>
  <dcterms:created xsi:type="dcterms:W3CDTF">2021-10-26T10:56:00Z</dcterms:created>
  <dcterms:modified xsi:type="dcterms:W3CDTF">2022-02-25T15:30:18Z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5BD583E6F73145C78A4F5BF45C4A3CC1</vt:lpwstr>
  </property>
  <property fmtid="{D5CDD505-2E9C-101B-9397-08002B2CF9AE}" pid="3" name="KSOProductBuildVer">
    <vt:lpwstr>2052-11.1.0.10938</vt:lpwstr>
  </property>
</Properties>
</file>