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7"/>
  </p:notesMasterIdLst>
  <p:handoutMasterIdLst>
    <p:handoutMasterId r:id="rId58"/>
  </p:handoutMasterIdLst>
  <p:sldIdLst>
    <p:sldId id="277" r:id="rId3"/>
    <p:sldId id="275" r:id="rId4"/>
    <p:sldId id="261" r:id="rId5"/>
    <p:sldId id="280" r:id="rId6"/>
    <p:sldId id="403" r:id="rId7"/>
    <p:sldId id="404" r:id="rId8"/>
    <p:sldId id="405" r:id="rId9"/>
    <p:sldId id="285" r:id="rId10"/>
    <p:sldId id="286" r:id="rId11"/>
    <p:sldId id="322" r:id="rId12"/>
    <p:sldId id="272" r:id="rId13"/>
    <p:sldId id="406" r:id="rId14"/>
    <p:sldId id="407" r:id="rId15"/>
    <p:sldId id="408" r:id="rId16"/>
    <p:sldId id="293" r:id="rId17"/>
    <p:sldId id="397" r:id="rId18"/>
    <p:sldId id="409" r:id="rId19"/>
    <p:sldId id="331" r:id="rId20"/>
    <p:sldId id="410" r:id="rId21"/>
    <p:sldId id="411" r:id="rId22"/>
    <p:sldId id="412" r:id="rId23"/>
    <p:sldId id="294" r:id="rId24"/>
    <p:sldId id="295" r:id="rId25"/>
    <p:sldId id="398" r:id="rId26"/>
    <p:sldId id="279" r:id="rId27"/>
    <p:sldId id="273" r:id="rId28"/>
    <p:sldId id="298" r:id="rId29"/>
    <p:sldId id="352" r:id="rId30"/>
    <p:sldId id="353" r:id="rId31"/>
    <p:sldId id="354" r:id="rId32"/>
    <p:sldId id="355" r:id="rId33"/>
    <p:sldId id="356" r:id="rId34"/>
    <p:sldId id="360" r:id="rId35"/>
    <p:sldId id="361" r:id="rId36"/>
    <p:sldId id="362" r:id="rId37"/>
    <p:sldId id="357" r:id="rId38"/>
    <p:sldId id="358" r:id="rId39"/>
    <p:sldId id="359" r:id="rId40"/>
    <p:sldId id="399" r:id="rId41"/>
    <p:sldId id="363" r:id="rId42"/>
    <p:sldId id="364" r:id="rId43"/>
    <p:sldId id="365" r:id="rId44"/>
    <p:sldId id="366" r:id="rId45"/>
    <p:sldId id="367" r:id="rId46"/>
    <p:sldId id="368" r:id="rId47"/>
    <p:sldId id="369" r:id="rId48"/>
    <p:sldId id="392" r:id="rId49"/>
    <p:sldId id="379" r:id="rId50"/>
    <p:sldId id="401" r:id="rId51"/>
    <p:sldId id="380" r:id="rId52"/>
    <p:sldId id="381" r:id="rId53"/>
    <p:sldId id="413" r:id="rId54"/>
    <p:sldId id="414" r:id="rId55"/>
    <p:sldId id="415"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66"/>
    <a:srgbClr val="7EB1EE"/>
    <a:srgbClr val="FFDC6D"/>
    <a:srgbClr val="01B0F0"/>
    <a:srgbClr val="FAB529"/>
    <a:srgbClr val="008BD6"/>
    <a:srgbClr val="FF6B00"/>
    <a:srgbClr val="E36B2A"/>
    <a:srgbClr val="D7A800"/>
    <a:srgbClr val="9541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05" autoAdjust="0"/>
    <p:restoredTop sz="98815" autoAdjust="0"/>
  </p:normalViewPr>
  <p:slideViewPr>
    <p:cSldViewPr snapToGrid="0">
      <p:cViewPr varScale="1">
        <p:scale>
          <a:sx n="65" d="100"/>
          <a:sy n="65" d="100"/>
        </p:scale>
        <p:origin x="-460"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08930205-1E22-E940-A94F-F0392D8C0E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 xmlns:a16="http://schemas.microsoft.com/office/drawing/2014/main" id="{E9CE4AED-E7A9-6147-9FA4-37D78A397C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a:extLst>
              <a:ext uri="{FF2B5EF4-FFF2-40B4-BE49-F238E27FC236}">
                <a16:creationId xmlns="" xmlns:a16="http://schemas.microsoft.com/office/drawing/2014/main" id="{7E564C8C-056B-7C45-AC09-4ADAC78397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 xmlns:a16="http://schemas.microsoft.com/office/drawing/2014/main" id="{D75139B1-FE43-A84D-B20B-9977333A2C9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4563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69534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17</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22</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15</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16</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1443821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7168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655522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100449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6</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金属的化学性质</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真题试做</a:t>
            </a:r>
            <a:endParaRPr kumimoji="1" lang="zh-CN" altLang="en-US" sz="2400" dirty="0"/>
          </a:p>
        </p:txBody>
      </p:sp>
    </p:spTree>
    <p:extLst>
      <p:ext uri="{BB962C8B-B14F-4D97-AF65-F5344CB8AC3E}">
        <p14:creationId xmlns:p14="http://schemas.microsoft.com/office/powerpoint/2010/main" xmlns="" val="5602743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6" y="116050"/>
            <a:ext cx="11027047"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6</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金属的化学性质</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400" dirty="0"/>
          </a:p>
        </p:txBody>
      </p:sp>
    </p:spTree>
    <p:extLst>
      <p:ext uri="{BB962C8B-B14F-4D97-AF65-F5344CB8AC3E}">
        <p14:creationId xmlns:p14="http://schemas.microsoft.com/office/powerpoint/2010/main" xmlns="" val="19322937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10981892"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6</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金属的化学性质</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400" dirty="0"/>
          </a:p>
        </p:txBody>
      </p:sp>
    </p:spTree>
    <p:extLst>
      <p:ext uri="{BB962C8B-B14F-4D97-AF65-F5344CB8AC3E}">
        <p14:creationId xmlns:p14="http://schemas.microsoft.com/office/powerpoint/2010/main" xmlns="" val="32655967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99433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6</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金属的化学性质</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实验剖析</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26723776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8337641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717098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488553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514912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76445583"/>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86" r:id="rId3"/>
    <p:sldLayoutId id="2147483687" r:id="rId4"/>
    <p:sldLayoutId id="2147483713" r:id="rId5"/>
    <p:sldLayoutId id="2147483714"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14018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 Target="slide25.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10.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2.xml"/><Relationship Id="rId5" Type="http://schemas.openxmlformats.org/officeDocument/2006/relationships/tags" Target="../tags/tag5.xml"/><Relationship Id="rId10" Type="http://schemas.openxmlformats.org/officeDocument/2006/relationships/slide" Target="slide3.xml"/><Relationship Id="rId4" Type="http://schemas.openxmlformats.org/officeDocument/2006/relationships/tags" Target="../tags/tag4.xml"/><Relationship Id="rId9" Type="http://schemas.openxmlformats.org/officeDocument/2006/relationships/slideLayout" Target="../slideLayouts/slideLayout6.xml"/><Relationship Id="rId14" Type="http://schemas.openxmlformats.org/officeDocument/2006/relationships/slide" Target="slide47.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3.xml"/><Relationship Id="rId1" Type="http://schemas.openxmlformats.org/officeDocument/2006/relationships/tags" Target="../tags/tag13.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slide" Target="slide10.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slide" Target="slide10.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10.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 Target="slide10.xml"/><Relationship Id="rId1" Type="http://schemas.openxmlformats.org/officeDocument/2006/relationships/slideLayout" Target="../slideLayouts/slideLayout3.xml"/><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4.xml"/><Relationship Id="rId4" Type="http://schemas.openxmlformats.org/officeDocument/2006/relationships/slide" Target="slide4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33.jpeg"/><Relationship Id="rId5" Type="http://schemas.openxmlformats.org/officeDocument/2006/relationships/slide" Target="slide25.xml"/><Relationship Id="rId4" Type="http://schemas.openxmlformats.org/officeDocument/2006/relationships/slide" Target="slide3.xml"/></Relationships>
</file>

<file path=ppt/slides/_rels/slide2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35.jpeg"/><Relationship Id="rId5" Type="http://schemas.openxmlformats.org/officeDocument/2006/relationships/slide" Target="slide25.xml"/><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 Target="slide25.xml"/><Relationship Id="rId1" Type="http://schemas.openxmlformats.org/officeDocument/2006/relationships/slideLayout" Target="../slideLayouts/slideLayout4.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 Target="slide25.xml"/><Relationship Id="rId5" Type="http://schemas.openxmlformats.org/officeDocument/2006/relationships/image" Target="../media/image45.png"/><Relationship Id="rId4" Type="http://schemas.openxmlformats.org/officeDocument/2006/relationships/slide" Target="slide3.xml"/></Relationships>
</file>

<file path=ppt/slides/_rels/slide4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48.jpeg"/><Relationship Id="rId5" Type="http://schemas.openxmlformats.org/officeDocument/2006/relationships/slide" Target="slide47.xml"/><Relationship Id="rId4" Type="http://schemas.openxmlformats.org/officeDocument/2006/relationships/slide" Target="slide3.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4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 Target="slide47.xml"/><Relationship Id="rId1" Type="http://schemas.openxmlformats.org/officeDocument/2006/relationships/slideLayout" Target="../slideLayouts/slideLayout5.xml"/><Relationship Id="rId4" Type="http://schemas.openxmlformats.org/officeDocument/2006/relationships/image" Target="../media/image51.jpeg"/></Relationships>
</file>

<file path=ppt/slides/_rels/slide54.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32754" y="2523464"/>
            <a:ext cx="5990707" cy="872524"/>
            <a:chOff x="3027246" y="2016110"/>
            <a:chExt cx="5990707" cy="872524"/>
          </a:xfrm>
        </p:grpSpPr>
        <p:sp>
          <p:nvSpPr>
            <p:cNvPr id="38" name="圆角矩形 6">
              <a:hlinkClick r:id="rId10" action="ppaction://hlinksldjump"/>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Times New Roman" pitchFamily="18" charset="0"/>
                  <a:ea typeface="FZDaHei-B02" panose="03000509000000000000" pitchFamily="66" charset="-122"/>
                  <a:cs typeface="Times New Roman" pitchFamily="18" charset="0"/>
                </a:rPr>
                <a:t>1</a:t>
              </a:r>
              <a:endParaRPr lang="zh-CN" altLang="en-US" sz="3200" b="1" strike="noStrike" noProof="1">
                <a:solidFill>
                  <a:schemeClr val="bg1"/>
                </a:solidFill>
                <a:latin typeface="Times New Roman" pitchFamily="18" charset="0"/>
                <a:ea typeface="FZDaHei-B02" panose="03000509000000000000" pitchFamily="66" charset="-122"/>
                <a:cs typeface="Times New Roman" pitchFamily="18" charset="0"/>
              </a:endParaRPr>
            </a:p>
          </p:txBody>
        </p:sp>
        <p:sp>
          <p:nvSpPr>
            <p:cNvPr id="45" name="文本框 2">
              <a:hlinkClick r:id="rId11"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131173" y="3602251"/>
            <a:ext cx="5992288"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2</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6" name="文本框 16">
              <a:hlinkClick r:id="rId12" action="ppaction://hlinksldjump"/>
            </p:cNvPr>
            <p:cNvSpPr txBox="1"/>
            <p:nvPr/>
          </p:nvSpPr>
          <p:spPr>
            <a:xfrm>
              <a:off x="4299626" y="3288561"/>
              <a:ext cx="4329600" cy="738664"/>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数据聚集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考点梳理</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132754" y="4647725"/>
            <a:ext cx="5990707"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3</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7" name="文本框 16">
              <a:hlinkClick r:id="rId13" action="ppaction://hlinksldjump"/>
            </p:cNvPr>
            <p:cNvSpPr txBox="1"/>
            <p:nvPr/>
          </p:nvSpPr>
          <p:spPr>
            <a:xfrm>
              <a:off x="4859829" y="4477069"/>
              <a:ext cx="4015810" cy="65684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数据剖析  题型突破</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354667" y="1293368"/>
            <a:ext cx="10656711" cy="949299"/>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 </a:t>
            </a:r>
            <a:r>
              <a:rPr lang="en-US" altLang="zh-CN"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6 </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金属</a:t>
            </a: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的化学性质</a:t>
            </a:r>
            <a:endParaRPr lang="zh-CN" altLang="en-US" sz="4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p:nvSpPr>
        <p:spPr>
          <a:xfrm>
            <a:off x="2907323" y="6318738"/>
            <a:ext cx="6128092" cy="603794"/>
          </a:xfrm>
          <a:prstGeom prst="rect">
            <a:avLst/>
          </a:prstGeom>
          <a:noFill/>
        </p:spPr>
        <p:txBody>
          <a:bodyPr wrap="square" rtlCol="0">
            <a:spAutoFit/>
          </a:bodyPr>
          <a:lstStyle/>
          <a:p>
            <a:endParaRPr lang="zh-CN" altLang="en-US" dirty="0"/>
          </a:p>
        </p:txBody>
      </p:sp>
      <p:grpSp>
        <p:nvGrpSpPr>
          <p:cNvPr id="26" name="组合 25"/>
          <p:cNvGrpSpPr/>
          <p:nvPr/>
        </p:nvGrpSpPr>
        <p:grpSpPr>
          <a:xfrm>
            <a:off x="3142840" y="5640745"/>
            <a:ext cx="5990707" cy="872524"/>
            <a:chOff x="3027246" y="4456098"/>
            <a:chExt cx="5990707" cy="872524"/>
          </a:xfrm>
        </p:grpSpPr>
        <p:sp>
          <p:nvSpPr>
            <p:cNvPr id="27"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8"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smtClean="0">
                  <a:solidFill>
                    <a:schemeClr val="bg1"/>
                  </a:solidFill>
                  <a:latin typeface="Times New Roman" pitchFamily="18" charset="0"/>
                  <a:ea typeface="FZDaHei-B02" panose="03000509000000000000" pitchFamily="66" charset="-122"/>
                  <a:cs typeface="Times New Roman" pitchFamily="18" charset="0"/>
                </a:rPr>
                <a:t>4</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29" name="文本框 16">
              <a:hlinkClick r:id="rId14" action="ppaction://hlinksldjump"/>
            </p:cNvPr>
            <p:cNvSpPr txBox="1"/>
            <p:nvPr/>
          </p:nvSpPr>
          <p:spPr>
            <a:xfrm>
              <a:off x="4859829" y="4477069"/>
              <a:ext cx="4015810" cy="738664"/>
            </a:xfrm>
            <a:prstGeom prst="rect">
              <a:avLst/>
            </a:prstGeom>
            <a:noFill/>
            <a:ln w="9525">
              <a:noFill/>
            </a:ln>
          </p:spPr>
          <p:txBody>
            <a:bodyPr wrap="square" anchor="t">
              <a:spAutoFit/>
            </a:bodyPr>
            <a:lstStyle/>
            <a:p>
              <a:pP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数据透视  实验剖析</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30" name="圆角矩形 29"/>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3129871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数据聚集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考点梳理</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040000" y="2901250"/>
            <a:ext cx="6264284" cy="1621235"/>
            <a:chOff x="3712376" y="2559513"/>
            <a:chExt cx="6264284" cy="1621235"/>
          </a:xfrm>
        </p:grpSpPr>
        <p:sp>
          <p:nvSpPr>
            <p:cNvPr id="18" name="文本框 2">
              <a:hlinkClick r:id="rId2" action="ppaction://hlinksldjump"/>
            </p:cNvPr>
            <p:cNvSpPr txBox="1"/>
            <p:nvPr/>
          </p:nvSpPr>
          <p:spPr>
            <a:xfrm>
              <a:off x="3712376" y="2559513"/>
              <a:ext cx="4838313"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化学方程式清单</a:t>
              </a:r>
              <a:endParaRPr lang="zh-CN" altLang="zh-CN" sz="2800" dirty="0">
                <a:latin typeface="黑体" panose="02010609060101010101" pitchFamily="49" charset="-122"/>
                <a:ea typeface="黑体" panose="02010609060101010101" pitchFamily="49" charset="-122"/>
              </a:endParaRPr>
            </a:p>
          </p:txBody>
        </p:sp>
        <p:sp>
          <p:nvSpPr>
            <p:cNvPr id="24" name="文本框 2">
              <a:hlinkClick r:id="rId3" action="ppaction://hlinksldjump"/>
            </p:cNvPr>
            <p:cNvSpPr txBox="1"/>
            <p:nvPr/>
          </p:nvSpPr>
          <p:spPr>
            <a:xfrm>
              <a:off x="3712376" y="3657528"/>
              <a:ext cx="6264284"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知识考点清单</a:t>
              </a:r>
              <a:endParaRPr lang="zh-CN" altLang="zh-CN" sz="28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4559879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7" name="组合 26"/>
          <p:cNvGrpSpPr/>
          <p:nvPr/>
        </p:nvGrpSpPr>
        <p:grpSpPr>
          <a:xfrm>
            <a:off x="2772621" y="1507488"/>
            <a:ext cx="5882885" cy="729465"/>
            <a:chOff x="823582" y="935961"/>
            <a:chExt cx="5767939" cy="729465"/>
          </a:xfrm>
        </p:grpSpPr>
        <p:sp>
          <p:nvSpPr>
            <p:cNvPr id="32" name="圆角矩形 31">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33" name="矩形 32">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数据聚集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考点</a:t>
              </a:r>
              <a:r>
                <a:rPr kumimoji="1" lang="zh-CN" altLang="en-US" sz="2800" b="1" dirty="0">
                  <a:latin typeface="宋体" pitchFamily="2" charset="-122"/>
                  <a:ea typeface="宋体" pitchFamily="2" charset="-122"/>
                </a:rPr>
                <a:t>梳理</a:t>
              </a:r>
            </a:p>
          </p:txBody>
        </p:sp>
        <p:sp>
          <p:nvSpPr>
            <p:cNvPr id="34" name="椭圆 33">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TextBox 34"/>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2</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3" name="TextBox 2"/>
          <p:cNvSpPr txBox="1"/>
          <p:nvPr/>
        </p:nvSpPr>
        <p:spPr>
          <a:xfrm>
            <a:off x="719998" y="4602973"/>
            <a:ext cx="10535023" cy="1502976"/>
          </a:xfrm>
          <a:prstGeom prst="rect">
            <a:avLst/>
          </a:prstGeom>
          <a:noFill/>
        </p:spPr>
        <p:txBody>
          <a:bodyPr wrap="square" rtlCol="0">
            <a:spAutoFit/>
          </a:bodyPr>
          <a:lstStyle/>
          <a:p>
            <a:pPr algn="just">
              <a:lnSpc>
                <a:spcPts val="5500"/>
              </a:lnSpc>
            </a:pPr>
            <a:r>
              <a:rPr lang="en-US" altLang="zh-CN" sz="2400" b="1" dirty="0" smtClean="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镁在空气中燃烧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2</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铁在氧气中燃烧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smtClean="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p:sp>
        <p:nvSpPr>
          <p:cNvPr id="26" name="椭圆 7"/>
          <p:cNvSpPr>
            <a:spLocks noChangeAspect="1"/>
          </p:cNvSpPr>
          <p:nvPr>
            <p:custDataLst>
              <p:tags r:id="rId1"/>
            </p:custDataLst>
          </p:nvPr>
        </p:nvSpPr>
        <p:spPr>
          <a:xfrm>
            <a:off x="719999" y="2707319"/>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化学方程式清单</a:t>
            </a:r>
            <a:endParaRPr lang="zh-CN" altLang="en-US" sz="2400" b="1" strike="noStrike" noProof="1">
              <a:solidFill>
                <a:schemeClr val="bg1"/>
              </a:solidFill>
              <a:latin typeface="Times New Roman" pitchFamily="18" charset="0"/>
              <a:cs typeface="Times New Roman" pitchFamily="18" charset="0"/>
            </a:endParaRPr>
          </a:p>
        </p:txBody>
      </p:sp>
      <p:sp>
        <p:nvSpPr>
          <p:cNvPr id="2" name="矩形 1"/>
          <p:cNvSpPr/>
          <p:nvPr/>
        </p:nvSpPr>
        <p:spPr>
          <a:xfrm>
            <a:off x="620495" y="3530141"/>
            <a:ext cx="4208203" cy="797654"/>
          </a:xfrm>
          <a:prstGeom prst="rect">
            <a:avLst/>
          </a:prstGeom>
        </p:spPr>
        <p:txBody>
          <a:bodyPr wrap="none">
            <a:spAutoFit/>
          </a:bodyPr>
          <a:lstStyle/>
          <a:p>
            <a:pPr>
              <a:lnSpc>
                <a:spcPts val="5500"/>
              </a:lnSpc>
            </a:pPr>
            <a:r>
              <a:rPr lang="zh-CN" altLang="en-US" sz="2400" b="1" dirty="0">
                <a:latin typeface="黑体" pitchFamily="49" charset="-122"/>
                <a:ea typeface="黑体" pitchFamily="49" charset="-122"/>
              </a:rPr>
              <a:t>一、金属</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氧气→ 金属氧化物</a:t>
            </a:r>
            <a:endParaRPr lang="en-US" altLang="zh-CN" sz="2400" b="1" dirty="0">
              <a:latin typeface="黑体" pitchFamily="49" charset="-122"/>
              <a:ea typeface="黑体" pitchFamily="49" charset="-122"/>
            </a:endParaRPr>
          </a:p>
        </p:txBody>
      </p:sp>
      <mc:AlternateContent xmlns:mc="http://schemas.openxmlformats.org/markup-compatibility/2006">
        <mc:Choice xmlns:a14="http://schemas.microsoft.com/office/drawing/2010/main" xmlns="" Requires="a14">
          <p:sp>
            <p:nvSpPr>
              <p:cNvPr id="17" name="TextBox 16"/>
              <p:cNvSpPr txBox="1"/>
              <p:nvPr/>
            </p:nvSpPr>
            <p:spPr>
              <a:xfrm>
                <a:off x="3613388" y="4714293"/>
                <a:ext cx="2993069"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2Mg+O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1"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点燃</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2MgO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3613388" y="4714293"/>
                <a:ext cx="2993069" cy="538802"/>
              </a:xfrm>
              <a:prstGeom prst="rect">
                <a:avLst/>
              </a:prstGeom>
              <a:blipFill rotWithShape="1">
                <a:blip r:embed="rId4"/>
                <a:stretch>
                  <a:fillRect l="-3259"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8" name="TextBox 17"/>
              <p:cNvSpPr txBox="1"/>
              <p:nvPr/>
            </p:nvSpPr>
            <p:spPr>
              <a:xfrm>
                <a:off x="3672298" y="5433484"/>
                <a:ext cx="2832558"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3Fe+2O</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0"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 Fe</a:t>
                </a:r>
                <a:r>
                  <a:rPr lang="en-US" altLang="zh-CN" sz="2400" b="1" baseline="-25000" dirty="0" smtClean="0">
                    <a:solidFill>
                      <a:srgbClr val="FF0000"/>
                    </a:solidFill>
                    <a:latin typeface="Times New Roman" pitchFamily="18" charset="0"/>
                    <a:ea typeface="宋体" pitchFamily="2" charset="-122"/>
                    <a:cs typeface="Times New Roman" pitchFamily="18" charset="0"/>
                  </a:rPr>
                  <a:t>3</a:t>
                </a:r>
                <a:r>
                  <a:rPr lang="en-US" altLang="zh-CN" sz="2400" b="1" dirty="0" smtClean="0">
                    <a:solidFill>
                      <a:srgbClr val="FF0000"/>
                    </a:solidFill>
                    <a:latin typeface="Times New Roman" pitchFamily="18" charset="0"/>
                    <a:ea typeface="宋体" pitchFamily="2" charset="-122"/>
                    <a:cs typeface="Times New Roman" pitchFamily="18" charset="0"/>
                  </a:rPr>
                  <a:t>O</a:t>
                </a:r>
                <a:r>
                  <a:rPr lang="en-US" altLang="zh-CN" sz="2400" b="1" baseline="-25000" dirty="0" smtClean="0">
                    <a:solidFill>
                      <a:srgbClr val="FF0000"/>
                    </a:solidFill>
                    <a:latin typeface="Times New Roman" pitchFamily="18" charset="0"/>
                    <a:ea typeface="宋体" pitchFamily="2" charset="-122"/>
                    <a:cs typeface="Times New Roman" pitchFamily="18" charset="0"/>
                  </a:rPr>
                  <a:t>4</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3672298" y="5433484"/>
                <a:ext cx="2832558" cy="538802"/>
              </a:xfrm>
              <a:prstGeom prst="rect">
                <a:avLst/>
              </a:prstGeom>
              <a:blipFill rotWithShape="1">
                <a:blip r:embed="rId5"/>
                <a:stretch>
                  <a:fillRect l="-3226" r="-645" b="-191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99262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719997" y="1615139"/>
            <a:ext cx="10535023" cy="1502976"/>
          </a:xfrm>
          <a:prstGeom prst="rect">
            <a:avLst/>
          </a:prstGeom>
          <a:noFill/>
        </p:spPr>
        <p:txBody>
          <a:bodyPr wrap="square" rtlCol="0">
            <a:spAutoFit/>
          </a:bodyPr>
          <a:lstStyle/>
          <a:p>
            <a:pPr algn="just">
              <a:lnSpc>
                <a:spcPts val="55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铝在</a:t>
            </a:r>
            <a:r>
              <a:rPr lang="zh-CN" altLang="en-US" sz="2400" b="1" dirty="0">
                <a:latin typeface="Times New Roman" pitchFamily="18" charset="0"/>
                <a:ea typeface="宋体" pitchFamily="2" charset="-122"/>
                <a:cs typeface="Times New Roman" pitchFamily="18" charset="0"/>
              </a:rPr>
              <a:t>空气中燃烧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ts val="55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铜在</a:t>
            </a:r>
            <a:r>
              <a:rPr lang="zh-CN" altLang="en-US" sz="2400" b="1" dirty="0">
                <a:latin typeface="Times New Roman" pitchFamily="18" charset="0"/>
                <a:ea typeface="宋体" pitchFamily="2" charset="-122"/>
                <a:cs typeface="Times New Roman" pitchFamily="18" charset="0"/>
              </a:rPr>
              <a:t>氧气中燃烧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smtClean="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5" name="TextBox 14"/>
              <p:cNvSpPr txBox="1"/>
              <p:nvPr/>
            </p:nvSpPr>
            <p:spPr>
              <a:xfrm>
                <a:off x="3564051" y="1707656"/>
                <a:ext cx="3042406"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4Al+3O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2Al</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O</a:t>
                </a:r>
                <a:r>
                  <a:rPr lang="en-US" altLang="zh-CN" sz="2400" b="1" baseline="-25000" dirty="0" smtClean="0">
                    <a:solidFill>
                      <a:srgbClr val="FF0000"/>
                    </a:solidFill>
                    <a:latin typeface="Times New Roman" pitchFamily="18" charset="0"/>
                    <a:ea typeface="宋体" pitchFamily="2" charset="-122"/>
                    <a:cs typeface="Times New Roman" pitchFamily="18" charset="0"/>
                  </a:rPr>
                  <a:t>3 </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3564051" y="1707656"/>
                <a:ext cx="3042406" cy="538802"/>
              </a:xfrm>
              <a:prstGeom prst="rect">
                <a:avLst/>
              </a:prstGeom>
              <a:blipFill rotWithShape="1">
                <a:blip r:embed="rId3"/>
                <a:stretch>
                  <a:fillRect l="-3206"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3564051" y="2504660"/>
                <a:ext cx="2911706" cy="52059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2Cu+O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baseline="-25000"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ea typeface="宋体" pitchFamily="2" charset="-122"/>
                    <a:cs typeface="Times New Roman" pitchFamily="18" charset="0"/>
                  </a:rPr>
                  <a:t>2CuO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3564051" y="2504660"/>
                <a:ext cx="2911706" cy="520592"/>
              </a:xfrm>
              <a:prstGeom prst="rect">
                <a:avLst/>
              </a:prstGeom>
              <a:blipFill rotWithShape="1">
                <a:blip r:embed="rId4"/>
                <a:stretch>
                  <a:fillRect l="-3354" t="-8235" b="-16471"/>
                </a:stretch>
              </a:blipFill>
            </p:spPr>
            <p:txBody>
              <a:bodyPr/>
              <a:lstStyle/>
              <a:p>
                <a:r>
                  <a:rPr lang="zh-CN" altLang="en-US">
                    <a:noFill/>
                  </a:rPr>
                  <a:t> </a:t>
                </a:r>
              </a:p>
            </p:txBody>
          </p:sp>
        </mc:Fallback>
      </mc:AlternateContent>
      <p:sp>
        <p:nvSpPr>
          <p:cNvPr id="19" name="矩形 18"/>
          <p:cNvSpPr/>
          <p:nvPr/>
        </p:nvSpPr>
        <p:spPr>
          <a:xfrm>
            <a:off x="719997" y="3236630"/>
            <a:ext cx="3435556" cy="797654"/>
          </a:xfrm>
          <a:prstGeom prst="rect">
            <a:avLst/>
          </a:prstGeom>
        </p:spPr>
        <p:txBody>
          <a:bodyPr wrap="none">
            <a:spAutoFit/>
          </a:bodyPr>
          <a:lstStyle/>
          <a:p>
            <a:pPr>
              <a:lnSpc>
                <a:spcPts val="5500"/>
              </a:lnSpc>
            </a:pPr>
            <a:r>
              <a:rPr lang="zh-CN" altLang="en-US" sz="2400" b="1" dirty="0" smtClean="0">
                <a:latin typeface="黑体" pitchFamily="49" charset="-122"/>
                <a:ea typeface="黑体" pitchFamily="49" charset="-122"/>
              </a:rPr>
              <a:t>二</a:t>
            </a:r>
            <a:r>
              <a:rPr lang="zh-CN" altLang="en-US" sz="2400" b="1" dirty="0">
                <a:latin typeface="黑体" pitchFamily="49" charset="-122"/>
                <a:ea typeface="黑体" pitchFamily="49" charset="-122"/>
              </a:rPr>
              <a:t>、金属</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酸→ 盐</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氢气</a:t>
            </a:r>
            <a:endParaRPr lang="en-US" altLang="zh-CN" sz="2400" b="1" dirty="0">
              <a:latin typeface="黑体" pitchFamily="49" charset="-122"/>
              <a:ea typeface="黑体" pitchFamily="49" charset="-122"/>
            </a:endParaRPr>
          </a:p>
        </p:txBody>
      </p:sp>
      <p:sp>
        <p:nvSpPr>
          <p:cNvPr id="20" name="TextBox 19"/>
          <p:cNvSpPr txBox="1"/>
          <p:nvPr/>
        </p:nvSpPr>
        <p:spPr>
          <a:xfrm>
            <a:off x="719997" y="4228517"/>
            <a:ext cx="10535023" cy="2208297"/>
          </a:xfrm>
          <a:prstGeom prst="rect">
            <a:avLst/>
          </a:prstGeom>
          <a:noFill/>
        </p:spPr>
        <p:txBody>
          <a:bodyPr wrap="square" rtlCol="0">
            <a:spAutoFit/>
          </a:bodyPr>
          <a:lstStyle/>
          <a:p>
            <a:pPr algn="just">
              <a:lnSpc>
                <a:spcPts val="5500"/>
              </a:lnSpc>
            </a:pPr>
            <a:r>
              <a:rPr lang="en-US" altLang="zh-CN" sz="2400" b="1" dirty="0" smtClean="0">
                <a:latin typeface="Times New Roman" pitchFamily="18" charset="0"/>
                <a:ea typeface="宋体" pitchFamily="2" charset="-122"/>
                <a:cs typeface="Times New Roman" pitchFamily="18" charset="0"/>
              </a:rPr>
              <a:t>5.</a:t>
            </a:r>
            <a:r>
              <a:rPr lang="zh-CN" altLang="en-US" sz="2400" b="1" dirty="0">
                <a:latin typeface="Times New Roman" pitchFamily="18" charset="0"/>
                <a:ea typeface="宋体" pitchFamily="2" charset="-122"/>
                <a:cs typeface="Times New Roman" pitchFamily="18" charset="0"/>
              </a:rPr>
              <a:t>镁和稀硫酸</a:t>
            </a:r>
            <a:r>
              <a:rPr lang="zh-CN" altLang="en-US" sz="2400" b="1" dirty="0" smtClean="0">
                <a:latin typeface="Times New Roman" pitchFamily="18" charset="0"/>
                <a:ea typeface="宋体" pitchFamily="2" charset="-122"/>
                <a:cs typeface="Times New Roman" pitchFamily="18" charset="0"/>
              </a:rPr>
              <a:t>反应：</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ts val="5500"/>
              </a:lnSpc>
            </a:pPr>
            <a:r>
              <a:rPr lang="en-US" altLang="zh-CN" sz="2400" b="1" dirty="0" smtClean="0">
                <a:latin typeface="Times New Roman" pitchFamily="18" charset="0"/>
                <a:ea typeface="宋体" pitchFamily="2" charset="-122"/>
                <a:cs typeface="Times New Roman" pitchFamily="18" charset="0"/>
              </a:rPr>
              <a:t>6.</a:t>
            </a:r>
            <a:r>
              <a:rPr lang="zh-CN" altLang="en-US" sz="2400" b="1" dirty="0">
                <a:latin typeface="Times New Roman" pitchFamily="18" charset="0"/>
                <a:ea typeface="宋体" pitchFamily="2" charset="-122"/>
                <a:cs typeface="Times New Roman" pitchFamily="18" charset="0"/>
              </a:rPr>
              <a:t>镁和稀盐酸</a:t>
            </a:r>
            <a:r>
              <a:rPr lang="zh-CN" altLang="en-US" sz="2400" b="1" dirty="0" smtClean="0">
                <a:latin typeface="Times New Roman" pitchFamily="18" charset="0"/>
                <a:ea typeface="宋体" pitchFamily="2" charset="-122"/>
                <a:cs typeface="Times New Roman" pitchFamily="18" charset="0"/>
              </a:rPr>
              <a:t>反应：</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smtClean="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5500"/>
              </a:lnSpc>
            </a:pPr>
            <a:r>
              <a:rPr lang="en-US" altLang="zh-CN" sz="2400" b="1" dirty="0" smtClean="0">
                <a:latin typeface="Times New Roman" pitchFamily="18" charset="0"/>
                <a:ea typeface="宋体" pitchFamily="2" charset="-122"/>
                <a:cs typeface="Times New Roman" pitchFamily="18" charset="0"/>
              </a:rPr>
              <a:t>7.</a:t>
            </a:r>
            <a:r>
              <a:rPr lang="zh-CN" altLang="en-US" sz="2400" b="1" dirty="0">
                <a:latin typeface="Times New Roman" pitchFamily="18" charset="0"/>
                <a:ea typeface="宋体" pitchFamily="2" charset="-122"/>
                <a:cs typeface="Times New Roman" pitchFamily="18" charset="0"/>
              </a:rPr>
              <a:t>铝和稀硫酸</a:t>
            </a:r>
            <a:r>
              <a:rPr lang="zh-CN" altLang="en-US" sz="2400" b="1" dirty="0" smtClean="0">
                <a:latin typeface="Times New Roman" pitchFamily="18" charset="0"/>
                <a:ea typeface="宋体" pitchFamily="2" charset="-122"/>
                <a:cs typeface="Times New Roman" pitchFamily="18" charset="0"/>
              </a:rPr>
              <a:t>反应：</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smtClean="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21" name="TextBox 20"/>
              <p:cNvSpPr txBox="1"/>
              <p:nvPr/>
            </p:nvSpPr>
            <p:spPr>
              <a:xfrm>
                <a:off x="3838747" y="4326923"/>
                <a:ext cx="4011034" cy="58477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Mg+H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SO</a:t>
                </a:r>
                <a:r>
                  <a:rPr lang="en-US" altLang="zh-CN" sz="2400" b="1" baseline="-25000" dirty="0" smtClean="0">
                    <a:solidFill>
                      <a:srgbClr val="FF0000"/>
                    </a:solidFill>
                    <a:latin typeface="Times New Roman" pitchFamily="18" charset="0"/>
                    <a:cs typeface="Times New Roman" pitchFamily="18" charset="0"/>
                  </a:rPr>
                  <a:t>4</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32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MgSO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1" name="TextBox 20"/>
              <p:cNvSpPr txBox="1">
                <a:spLocks noRot="1" noChangeAspect="1" noMove="1" noResize="1" noEditPoints="1" noAdjustHandles="1" noChangeArrowheads="1" noChangeShapeType="1" noTextEdit="1"/>
              </p:cNvSpPr>
              <p:nvPr/>
            </p:nvSpPr>
            <p:spPr>
              <a:xfrm>
                <a:off x="3838747" y="4326923"/>
                <a:ext cx="4011034" cy="584775"/>
              </a:xfrm>
              <a:prstGeom prst="rect">
                <a:avLst/>
              </a:prstGeom>
              <a:blipFill rotWithShape="1">
                <a:blip r:embed="rId5"/>
                <a:stretch>
                  <a:fillRect l="-2432" b="-166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2" name="TextBox 21"/>
              <p:cNvSpPr txBox="1"/>
              <p:nvPr/>
            </p:nvSpPr>
            <p:spPr>
              <a:xfrm>
                <a:off x="3838747" y="5097688"/>
                <a:ext cx="3736752"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Mg+2HCl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cs typeface="Times New Roman" pitchFamily="18" charset="0"/>
                  </a:rPr>
                  <a:t/>
                </a:r>
                <a:r>
                  <a:rPr lang="en-US" altLang="zh-CN" sz="2400" b="1" dirty="0">
                    <a:solidFill>
                      <a:srgbClr val="FF0000"/>
                    </a:solidFill>
                    <a:latin typeface="Times New Roman" pitchFamily="18" charset="0"/>
                    <a:cs typeface="Times New Roman" pitchFamily="18" charset="0"/>
                  </a:rPr>
                  <a:t>MgCl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smtClean="0">
                    <a:solidFill>
                      <a:srgbClr val="FF0000"/>
                    </a:solidFill>
                    <a:latin typeface="Times New Roman" pitchFamily="18" charset="0"/>
                    <a:cs typeface="Times New Roman" pitchFamily="18" charset="0"/>
                  </a:rPr>
                  <a:t>↑</a:t>
                </a:r>
                <a:endParaRPr lang="zh-CN" altLang="zh-CN" sz="2400" b="1" dirty="0">
                  <a:solidFill>
                    <a:srgbClr val="FF0000"/>
                  </a:solidFill>
                  <a:latin typeface="Times New Roman" pitchFamily="18" charset="0"/>
                  <a:cs typeface="Times New Roman" pitchFamily="18" charset="0"/>
                </a:endParaRPr>
              </a:p>
            </p:txBody>
          </p:sp>
        </mc:Choice>
        <mc:Fallback>
          <p:sp>
            <p:nvSpPr>
              <p:cNvPr id="22" name="TextBox 21"/>
              <p:cNvSpPr txBox="1">
                <a:spLocks noRot="1" noChangeAspect="1" noMove="1" noResize="1" noEditPoints="1" noAdjustHandles="1" noChangeArrowheads="1" noChangeShapeType="1" noTextEdit="1"/>
              </p:cNvSpPr>
              <p:nvPr/>
            </p:nvSpPr>
            <p:spPr>
              <a:xfrm>
                <a:off x="3838747" y="5097688"/>
                <a:ext cx="3736752" cy="465064"/>
              </a:xfrm>
              <a:prstGeom prst="rect">
                <a:avLst/>
              </a:prstGeom>
              <a:blipFill rotWithShape="1">
                <a:blip r:embed="rId6"/>
                <a:stretch>
                  <a:fillRect l="-2610" t="-16883" b="-2077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8" name="TextBox 27"/>
              <p:cNvSpPr txBox="1"/>
              <p:nvPr/>
            </p:nvSpPr>
            <p:spPr>
              <a:xfrm>
                <a:off x="3538985" y="5704075"/>
                <a:ext cx="4610558" cy="58477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2Al+3H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32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Al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p>
            </p:txBody>
          </p:sp>
        </mc:Choice>
        <mc:Fallback>
          <p:sp>
            <p:nvSpPr>
              <p:cNvPr id="28" name="TextBox 27"/>
              <p:cNvSpPr txBox="1">
                <a:spLocks noRot="1" noChangeAspect="1" noMove="1" noResize="1" noEditPoints="1" noAdjustHandles="1" noChangeArrowheads="1" noChangeShapeType="1" noTextEdit="1"/>
              </p:cNvSpPr>
              <p:nvPr/>
            </p:nvSpPr>
            <p:spPr>
              <a:xfrm>
                <a:off x="3538985" y="5704075"/>
                <a:ext cx="4610558" cy="584775"/>
              </a:xfrm>
              <a:prstGeom prst="rect">
                <a:avLst/>
              </a:prstGeom>
              <a:blipFill rotWithShape="1">
                <a:blip r:embed="rId7"/>
                <a:stretch>
                  <a:fillRect l="-2116" b="-166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663601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randombar(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randombar(horizontal)">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1" grpId="0" animBg="1"/>
      <p:bldP spid="22" grpId="0" animBg="1"/>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719996" y="1994315"/>
            <a:ext cx="10535023" cy="3618939"/>
          </a:xfrm>
          <a:prstGeom prst="rect">
            <a:avLst/>
          </a:prstGeom>
          <a:noFill/>
        </p:spPr>
        <p:txBody>
          <a:bodyPr wrap="square" rtlCol="0">
            <a:spAutoFit/>
          </a:bodyPr>
          <a:lstStyle/>
          <a:p>
            <a:pPr algn="just">
              <a:lnSpc>
                <a:spcPts val="5500"/>
              </a:lnSpc>
            </a:pPr>
            <a:r>
              <a:rPr lang="en-US" altLang="zh-CN" sz="2400" b="1" dirty="0">
                <a:latin typeface="Times New Roman" pitchFamily="18" charset="0"/>
                <a:cs typeface="Times New Roman" pitchFamily="18" charset="0"/>
              </a:rPr>
              <a:t>8.</a:t>
            </a:r>
            <a:r>
              <a:rPr lang="zh-CN" altLang="zh-CN" sz="2400" b="1" dirty="0">
                <a:latin typeface="Times New Roman" pitchFamily="18" charset="0"/>
                <a:cs typeface="Times New Roman" pitchFamily="18" charset="0"/>
              </a:rPr>
              <a:t>铝和稀盐酸反应</a:t>
            </a:r>
            <a:r>
              <a:rPr lang="en-US"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ts val="5500"/>
              </a:lnSpc>
            </a:pPr>
            <a:r>
              <a:rPr lang="en-US" altLang="zh-CN" sz="2400" b="1" dirty="0">
                <a:latin typeface="Times New Roman" pitchFamily="18" charset="0"/>
                <a:cs typeface="Times New Roman" pitchFamily="18" charset="0"/>
              </a:rPr>
              <a:t>9.</a:t>
            </a:r>
            <a:r>
              <a:rPr lang="zh-CN" altLang="zh-CN" sz="2400" b="1" dirty="0">
                <a:latin typeface="Times New Roman" pitchFamily="18" charset="0"/>
                <a:cs typeface="Times New Roman" pitchFamily="18" charset="0"/>
              </a:rPr>
              <a:t>锌和稀硫酸反应</a:t>
            </a:r>
            <a:r>
              <a:rPr lang="en-US"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ts val="5500"/>
              </a:lnSpc>
            </a:pPr>
            <a:r>
              <a:rPr lang="en-US" altLang="zh-CN" sz="2400" b="1" dirty="0">
                <a:latin typeface="Times New Roman" pitchFamily="18" charset="0"/>
                <a:cs typeface="Times New Roman" pitchFamily="18" charset="0"/>
              </a:rPr>
              <a:t>10.</a:t>
            </a:r>
            <a:r>
              <a:rPr lang="zh-CN" altLang="zh-CN" sz="2400" b="1" dirty="0">
                <a:latin typeface="Times New Roman" pitchFamily="18" charset="0"/>
                <a:cs typeface="Times New Roman" pitchFamily="18" charset="0"/>
              </a:rPr>
              <a:t>锌和稀盐酸反应</a:t>
            </a:r>
            <a:r>
              <a:rPr lang="en-US"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ts val="5500"/>
              </a:lnSpc>
            </a:pPr>
            <a:r>
              <a:rPr lang="en-US" altLang="zh-CN" sz="2400" b="1" dirty="0">
                <a:latin typeface="Times New Roman" pitchFamily="18" charset="0"/>
                <a:cs typeface="Times New Roman" pitchFamily="18" charset="0"/>
              </a:rPr>
              <a:t>11.</a:t>
            </a:r>
            <a:r>
              <a:rPr lang="zh-CN" altLang="zh-CN" sz="2400" b="1" dirty="0">
                <a:latin typeface="Times New Roman" pitchFamily="18" charset="0"/>
                <a:cs typeface="Times New Roman" pitchFamily="18" charset="0"/>
              </a:rPr>
              <a:t>铁和稀硫酸反应</a:t>
            </a:r>
            <a:r>
              <a:rPr lang="en-US"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ts val="5500"/>
              </a:lnSpc>
            </a:pPr>
            <a:r>
              <a:rPr lang="en-US" altLang="zh-CN" sz="2400" b="1" dirty="0">
                <a:latin typeface="Times New Roman" pitchFamily="18" charset="0"/>
                <a:cs typeface="Times New Roman" pitchFamily="18" charset="0"/>
              </a:rPr>
              <a:t>12.</a:t>
            </a:r>
            <a:r>
              <a:rPr lang="zh-CN" altLang="zh-CN" sz="2400" b="1" dirty="0">
                <a:latin typeface="Times New Roman" pitchFamily="18" charset="0"/>
                <a:cs typeface="Times New Roman" pitchFamily="18" charset="0"/>
              </a:rPr>
              <a:t>铁和稀盐酸反应</a:t>
            </a:r>
            <a:r>
              <a:rPr lang="en-US"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3" name="TextBox 12"/>
              <p:cNvSpPr txBox="1"/>
              <p:nvPr/>
            </p:nvSpPr>
            <p:spPr>
              <a:xfrm>
                <a:off x="3633665" y="2199538"/>
                <a:ext cx="3776996"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2Al+6HCl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2AlCl</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3633665" y="2199538"/>
                <a:ext cx="3776996" cy="461665"/>
              </a:xfrm>
              <a:prstGeom prst="rect">
                <a:avLst/>
              </a:prstGeom>
              <a:blipFill rotWithShape="1">
                <a:blip r:embed="rId3"/>
                <a:stretch>
                  <a:fillRect l="-2419" t="-17105" r="-1290"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4" name="TextBox 13"/>
              <p:cNvSpPr txBox="1"/>
              <p:nvPr/>
            </p:nvSpPr>
            <p:spPr>
              <a:xfrm>
                <a:off x="3419176" y="2683781"/>
                <a:ext cx="5928226" cy="707886"/>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Zn+H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40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ZnSO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宋体" pitchFamily="2" charset="-122"/>
                    <a:ea typeface="宋体" pitchFamily="2" charset="-122"/>
                    <a:cs typeface="Times New Roman" pitchFamily="18" charset="0"/>
                  </a:rPr>
                  <a:t>(</a:t>
                </a:r>
                <a:r>
                  <a:rPr lang="zh-CN" altLang="zh-CN" sz="2400" b="1" dirty="0">
                    <a:solidFill>
                      <a:srgbClr val="FF0000"/>
                    </a:solidFill>
                    <a:latin typeface="宋体" pitchFamily="2" charset="-122"/>
                    <a:ea typeface="宋体" pitchFamily="2" charset="-122"/>
                    <a:cs typeface="Times New Roman" pitchFamily="18" charset="0"/>
                  </a:rPr>
                  <a:t>实验室制氢气</a:t>
                </a:r>
                <a:r>
                  <a:rPr lang="en-US" altLang="zh-CN" sz="2400" b="1" dirty="0">
                    <a:solidFill>
                      <a:srgbClr val="FF0000"/>
                    </a:solidFill>
                    <a:latin typeface="宋体" pitchFamily="2" charset="-122"/>
                    <a:ea typeface="宋体" pitchFamily="2" charset="-122"/>
                    <a:cs typeface="Times New Roman" pitchFamily="18" charset="0"/>
                  </a:rPr>
                  <a:t>)</a:t>
                </a:r>
                <a:endParaRPr lang="zh-CN" altLang="zh-CN" sz="2400" b="1" dirty="0">
                  <a:solidFill>
                    <a:srgbClr val="FF0000"/>
                  </a:solidFill>
                  <a:latin typeface="宋体" pitchFamily="2" charset="-122"/>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3419176" y="2683781"/>
                <a:ext cx="5928226" cy="707886"/>
              </a:xfrm>
              <a:prstGeom prst="rect">
                <a:avLst/>
              </a:prstGeom>
              <a:blipFill rotWithShape="1">
                <a:blip r:embed="rId4"/>
                <a:stretch>
                  <a:fillRect l="-1646" r="-926" b="-120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3757845" y="3640685"/>
                <a:ext cx="3466013" cy="465064"/>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Zn+2HCl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ZnCl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3757845" y="3640685"/>
                <a:ext cx="3466013" cy="465064"/>
              </a:xfrm>
              <a:prstGeom prst="rect">
                <a:avLst/>
              </a:prstGeom>
              <a:blipFill rotWithShape="1">
                <a:blip r:embed="rId5"/>
                <a:stretch>
                  <a:fillRect l="-2636" t="-16883" r="-1054" b="-2077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8" name="TextBox 17"/>
              <p:cNvSpPr txBox="1"/>
              <p:nvPr/>
            </p:nvSpPr>
            <p:spPr>
              <a:xfrm>
                <a:off x="3755493" y="4073904"/>
                <a:ext cx="3655168" cy="707886"/>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40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FeSO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3755493" y="4073904"/>
                <a:ext cx="3655168" cy="707886"/>
              </a:xfrm>
              <a:prstGeom prst="rect">
                <a:avLst/>
              </a:prstGeom>
              <a:blipFill rotWithShape="1">
                <a:blip r:embed="rId6"/>
                <a:stretch>
                  <a:fillRect l="-2500" r="-1667" b="-120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6" name="TextBox 25"/>
              <p:cNvSpPr txBox="1"/>
              <p:nvPr/>
            </p:nvSpPr>
            <p:spPr>
              <a:xfrm>
                <a:off x="3829231" y="4759212"/>
                <a:ext cx="3385863" cy="707886"/>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Fe+2HCl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40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FeCl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6" name="TextBox 25"/>
              <p:cNvSpPr txBox="1">
                <a:spLocks noRot="1" noChangeAspect="1" noMove="1" noResize="1" noEditPoints="1" noAdjustHandles="1" noChangeArrowheads="1" noChangeShapeType="1" noTextEdit="1"/>
              </p:cNvSpPr>
              <p:nvPr/>
            </p:nvSpPr>
            <p:spPr>
              <a:xfrm>
                <a:off x="3829231" y="4759212"/>
                <a:ext cx="3385863" cy="707886"/>
              </a:xfrm>
              <a:prstGeom prst="rect">
                <a:avLst/>
              </a:prstGeom>
              <a:blipFill rotWithShape="1">
                <a:blip r:embed="rId7"/>
                <a:stretch>
                  <a:fillRect l="-2698" r="-1978" b="-1206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24797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18"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719995" y="3190937"/>
            <a:ext cx="10535023" cy="2100383"/>
          </a:xfrm>
          <a:prstGeom prst="rect">
            <a:avLst/>
          </a:prstGeom>
          <a:noFill/>
        </p:spPr>
        <p:txBody>
          <a:bodyPr wrap="square" rtlCol="0">
            <a:spAutoFit/>
          </a:bodyPr>
          <a:lstStyle/>
          <a:p>
            <a:pPr algn="just">
              <a:lnSpc>
                <a:spcPts val="5500"/>
              </a:lnSpc>
            </a:pPr>
            <a:r>
              <a:rPr lang="en-US" altLang="zh-CN" sz="2400" b="1" dirty="0">
                <a:latin typeface="Times New Roman" pitchFamily="18" charset="0"/>
                <a:cs typeface="Times New Roman" pitchFamily="18" charset="0"/>
              </a:rPr>
              <a:t>13.</a:t>
            </a:r>
            <a:r>
              <a:rPr lang="zh-CN" altLang="en-US" sz="2400" b="1" dirty="0">
                <a:latin typeface="Times New Roman" pitchFamily="18" charset="0"/>
                <a:cs typeface="Times New Roman" pitchFamily="18" charset="0"/>
              </a:rPr>
              <a:t>铁和硫酸铜溶液反应</a:t>
            </a:r>
            <a:r>
              <a:rPr lang="en-US" altLang="zh-CN" sz="2400" b="1" dirty="0">
                <a:latin typeface="Times New Roman" pitchFamily="18" charset="0"/>
                <a:cs typeface="Times New Roman" pitchFamily="18" charset="0"/>
              </a:rPr>
              <a:t>:</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 </a:t>
            </a:r>
            <a:endParaRPr lang="zh-CN" altLang="en-US" sz="2400" b="1" dirty="0">
              <a:latin typeface="Times New Roman" pitchFamily="18" charset="0"/>
              <a:cs typeface="Times New Roman" pitchFamily="18" charset="0"/>
            </a:endParaRPr>
          </a:p>
          <a:p>
            <a:pPr algn="just">
              <a:lnSpc>
                <a:spcPts val="5500"/>
              </a:lnSpc>
            </a:pPr>
            <a:r>
              <a:rPr lang="en-US" altLang="zh-CN" sz="2400" b="1" dirty="0">
                <a:latin typeface="Times New Roman" pitchFamily="18" charset="0"/>
                <a:cs typeface="Times New Roman" pitchFamily="18" charset="0"/>
              </a:rPr>
              <a:t>14.</a:t>
            </a:r>
            <a:r>
              <a:rPr lang="zh-CN" altLang="en-US" sz="2400" b="1" dirty="0">
                <a:latin typeface="Times New Roman" pitchFamily="18" charset="0"/>
                <a:cs typeface="Times New Roman" pitchFamily="18" charset="0"/>
              </a:rPr>
              <a:t>铝和硫酸铜溶液反应</a:t>
            </a:r>
            <a:r>
              <a:rPr lang="en-US" altLang="zh-CN" sz="2400" b="1" dirty="0">
                <a:latin typeface="Times New Roman" pitchFamily="18" charset="0"/>
                <a:cs typeface="Times New Roman" pitchFamily="18" charset="0"/>
              </a:rPr>
              <a:t>:</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 </a:t>
            </a:r>
            <a:endParaRPr lang="zh-CN" altLang="en-US" sz="2400" b="1" dirty="0">
              <a:latin typeface="Times New Roman" pitchFamily="18" charset="0"/>
              <a:cs typeface="Times New Roman" pitchFamily="18" charset="0"/>
            </a:endParaRPr>
          </a:p>
          <a:p>
            <a:pPr algn="just">
              <a:lnSpc>
                <a:spcPts val="5500"/>
              </a:lnSpc>
            </a:pPr>
            <a:r>
              <a:rPr lang="en-US" altLang="zh-CN" sz="2400" b="1" dirty="0">
                <a:latin typeface="Times New Roman" pitchFamily="18" charset="0"/>
                <a:cs typeface="Times New Roman" pitchFamily="18" charset="0"/>
              </a:rPr>
              <a:t>15.</a:t>
            </a:r>
            <a:r>
              <a:rPr lang="zh-CN" altLang="en-US" sz="2400" b="1" dirty="0">
                <a:latin typeface="Times New Roman" pitchFamily="18" charset="0"/>
                <a:cs typeface="Times New Roman" pitchFamily="18" charset="0"/>
              </a:rPr>
              <a:t>铜和硝酸银溶液反应</a:t>
            </a:r>
            <a:r>
              <a:rPr lang="en-US" altLang="zh-CN" sz="2400" b="1" dirty="0">
                <a:latin typeface="Times New Roman" pitchFamily="18" charset="0"/>
                <a:cs typeface="Times New Roman" pitchFamily="18" charset="0"/>
              </a:rPr>
              <a:t>:</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endParaRPr lang="zh-CN" altLang="en-US" sz="2400" b="1" dirty="0">
              <a:latin typeface="Times New Roman" pitchFamily="18" charset="0"/>
              <a:cs typeface="Times New Roman" pitchFamily="18" charset="0"/>
            </a:endParaRPr>
          </a:p>
        </p:txBody>
      </p:sp>
      <p:sp>
        <p:nvSpPr>
          <p:cNvPr id="19" name="矩形 18"/>
          <p:cNvSpPr/>
          <p:nvPr/>
        </p:nvSpPr>
        <p:spPr>
          <a:xfrm>
            <a:off x="719996" y="1994315"/>
            <a:ext cx="4673074" cy="673261"/>
          </a:xfrm>
          <a:prstGeom prst="rect">
            <a:avLst/>
          </a:prstGeom>
        </p:spPr>
        <p:txBody>
          <a:bodyPr wrap="none">
            <a:spAutoFit/>
          </a:bodyPr>
          <a:lstStyle/>
          <a:p>
            <a:pPr>
              <a:lnSpc>
                <a:spcPts val="5500"/>
              </a:lnSpc>
            </a:pPr>
            <a:r>
              <a:rPr lang="zh-CN" altLang="en-US" sz="2400" b="1" dirty="0" smtClean="0">
                <a:latin typeface="黑体" pitchFamily="49" charset="-122"/>
                <a:ea typeface="黑体" pitchFamily="49" charset="-122"/>
              </a:rPr>
              <a:t>三</a:t>
            </a:r>
            <a:r>
              <a:rPr lang="zh-CN" altLang="en-US" sz="2400" b="1" dirty="0">
                <a:latin typeface="黑体" pitchFamily="49" charset="-122"/>
                <a:ea typeface="黑体" pitchFamily="49" charset="-122"/>
              </a:rPr>
              <a:t>、金属</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盐溶液→ 新盐</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新金属</a:t>
            </a:r>
            <a:endParaRPr lang="en-US" altLang="zh-CN" sz="2400" b="1" dirty="0">
              <a:latin typeface="黑体" pitchFamily="49" charset="-122"/>
              <a:ea typeface="黑体" pitchFamily="49" charset="-122"/>
            </a:endParaRPr>
          </a:p>
        </p:txBody>
      </p:sp>
      <mc:AlternateContent xmlns:mc="http://schemas.openxmlformats.org/markup-compatibility/2006">
        <mc:Choice xmlns:a14="http://schemas.microsoft.com/office/drawing/2010/main" xmlns="" Requires="a14">
          <p:sp>
            <p:nvSpPr>
              <p:cNvPr id="13" name="TextBox 12"/>
              <p:cNvSpPr txBox="1"/>
              <p:nvPr/>
            </p:nvSpPr>
            <p:spPr>
              <a:xfrm>
                <a:off x="4464479" y="3389083"/>
                <a:ext cx="3607078"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Fe+CuSO</a:t>
                </a:r>
                <a:r>
                  <a:rPr lang="en-US" altLang="zh-CN" sz="2400" b="1" baseline="-25000" dirty="0" smtClean="0">
                    <a:solidFill>
                      <a:srgbClr val="FF0000"/>
                    </a:solidFill>
                    <a:latin typeface="Times New Roman" pitchFamily="18" charset="0"/>
                    <a:cs typeface="Times New Roman" pitchFamily="18" charset="0"/>
                  </a:rPr>
                  <a:t>4</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FeSO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+Cu</a:t>
                </a:r>
                <a:endParaRPr lang="zh-CN" altLang="zh-CN" sz="2400" b="1" dirty="0">
                  <a:solidFill>
                    <a:srgbClr val="FF0000"/>
                  </a:solidFill>
                  <a:latin typeface="Times New Roman" pitchFamily="18" charset="0"/>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4464479" y="3389083"/>
                <a:ext cx="3607078" cy="461665"/>
              </a:xfrm>
              <a:prstGeom prst="rect">
                <a:avLst/>
              </a:prstGeom>
              <a:blipFill rotWithShape="1">
                <a:blip r:embed="rId3"/>
                <a:stretch>
                  <a:fillRect l="-2534" t="-17105"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8" name="TextBox 7"/>
              <p:cNvSpPr txBox="1"/>
              <p:nvPr/>
            </p:nvSpPr>
            <p:spPr>
              <a:xfrm>
                <a:off x="4277131" y="4098119"/>
                <a:ext cx="4370107"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2Al+3CuSO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Al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+3Cu</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8" name="TextBox 7"/>
              <p:cNvSpPr txBox="1">
                <a:spLocks noRot="1" noChangeAspect="1" noMove="1" noResize="1" noEditPoints="1" noAdjustHandles="1" noChangeArrowheads="1" noChangeShapeType="1" noTextEdit="1"/>
              </p:cNvSpPr>
              <p:nvPr/>
            </p:nvSpPr>
            <p:spPr>
              <a:xfrm>
                <a:off x="4277131" y="4098119"/>
                <a:ext cx="4370107" cy="461665"/>
              </a:xfrm>
              <a:prstGeom prst="rect">
                <a:avLst/>
              </a:prstGeom>
              <a:blipFill rotWithShape="1">
                <a:blip r:embed="rId4"/>
                <a:stretch>
                  <a:fillRect l="-2232" t="-17105" r="-1116"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9" name="TextBox 8"/>
              <p:cNvSpPr txBox="1"/>
              <p:nvPr/>
            </p:nvSpPr>
            <p:spPr>
              <a:xfrm>
                <a:off x="4291665" y="4788906"/>
                <a:ext cx="4354077"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Cu+2AgNO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Cu(NO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+2Ag</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4291665" y="4788906"/>
                <a:ext cx="4354077" cy="461665"/>
              </a:xfrm>
              <a:prstGeom prst="rect">
                <a:avLst/>
              </a:prstGeom>
              <a:blipFill rotWithShape="1">
                <a:blip r:embed="rId5"/>
                <a:stretch>
                  <a:fillRect l="-2101" t="-17333" r="-1401" b="-240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526589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20000" y="2779373"/>
            <a:ext cx="5330845"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1  </a:t>
            </a:r>
            <a:r>
              <a:rPr lang="zh-CN" altLang="en-US" sz="2400" b="1" dirty="0" smtClean="0">
                <a:solidFill>
                  <a:schemeClr val="accent2"/>
                </a:solidFill>
                <a:latin typeface="Times New Roman" pitchFamily="18" charset="0"/>
                <a:ea typeface="黑体" pitchFamily="49" charset="-122"/>
              </a:rPr>
              <a:t>金属</a:t>
            </a:r>
            <a:r>
              <a:rPr lang="zh-CN" altLang="en-US" sz="2400" b="1" dirty="0">
                <a:solidFill>
                  <a:schemeClr val="accent2"/>
                </a:solidFill>
                <a:latin typeface="Times New Roman" pitchFamily="18" charset="0"/>
                <a:ea typeface="黑体" pitchFamily="49" charset="-122"/>
              </a:rPr>
              <a:t>的化学性质</a:t>
            </a:r>
          </a:p>
        </p:txBody>
      </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14" name="椭圆 7"/>
          <p:cNvSpPr>
            <a:spLocks noChangeAspect="1"/>
          </p:cNvSpPr>
          <p:nvPr>
            <p:custDataLst>
              <p:tags r:id="rId1"/>
            </p:custDataLst>
          </p:nvPr>
        </p:nvSpPr>
        <p:spPr>
          <a:xfrm>
            <a:off x="720000" y="1776738"/>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知识考点清单</a:t>
            </a:r>
            <a:endParaRPr lang="zh-CN" altLang="en-US" sz="2400" b="1" strike="noStrike" noProof="1">
              <a:solidFill>
                <a:schemeClr val="bg1"/>
              </a:solidFill>
              <a:latin typeface="Times New Roman" pitchFamily="18" charset="0"/>
              <a:cs typeface="Times New Roman" pitchFamily="18" charset="0"/>
            </a:endParaRPr>
          </a:p>
        </p:txBody>
      </p:sp>
      <p:sp>
        <p:nvSpPr>
          <p:cNvPr id="15" name="文本框 99"/>
          <p:cNvSpPr txBox="1">
            <a:spLocks noChangeArrowheads="1"/>
          </p:cNvSpPr>
          <p:nvPr/>
        </p:nvSpPr>
        <p:spPr bwMode="auto">
          <a:xfrm>
            <a:off x="720000" y="3486326"/>
            <a:ext cx="10114842"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1.</a:t>
            </a:r>
            <a:r>
              <a:rPr lang="zh-CN" altLang="en-US" sz="2400" b="1" dirty="0">
                <a:latin typeface="Times New Roman" pitchFamily="18" charset="0"/>
                <a:cs typeface="Times New Roman" pitchFamily="18" charset="0"/>
              </a:rPr>
              <a:t>金属与氧气的反应</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）镁</a:t>
            </a:r>
            <a:r>
              <a:rPr lang="zh-CN" altLang="en-US" sz="2400" b="1" dirty="0">
                <a:latin typeface="Times New Roman" pitchFamily="18" charset="0"/>
                <a:cs typeface="Times New Roman" pitchFamily="18" charset="0"/>
              </a:rPr>
              <a:t>、铝在常温下与空气中的氧气反应的化学方程式</a:t>
            </a:r>
            <a:r>
              <a:rPr lang="zh-CN" altLang="en-US" sz="2400" b="1" dirty="0" smtClean="0">
                <a:latin typeface="Times New Roman" pitchFamily="18" charset="0"/>
                <a:cs typeface="Times New Roman" pitchFamily="18" charset="0"/>
              </a:rPr>
              <a:t>为</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。铝的抗腐蚀性能好的</a:t>
            </a:r>
            <a:r>
              <a:rPr lang="zh-CN" altLang="en-US" sz="2400" b="1" dirty="0" smtClean="0">
                <a:latin typeface="Times New Roman" pitchFamily="18" charset="0"/>
                <a:cs typeface="Times New Roman" pitchFamily="18" charset="0"/>
              </a:rPr>
              <a:t>原因：</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p:txBody>
      </p:sp>
      <p:sp>
        <p:nvSpPr>
          <p:cNvPr id="16" name="TextBox 15"/>
          <p:cNvSpPr txBox="1"/>
          <p:nvPr/>
        </p:nvSpPr>
        <p:spPr>
          <a:xfrm>
            <a:off x="1641898" y="5202326"/>
            <a:ext cx="5930148" cy="830997"/>
          </a:xfrm>
          <a:prstGeom prst="rect">
            <a:avLst/>
          </a:prstGeom>
          <a:noFill/>
        </p:spPr>
        <p:txBody>
          <a:bodyPr wrap="square" rtlCol="0">
            <a:spAutoFit/>
          </a:bodyPr>
          <a:lstStyle/>
          <a:p>
            <a:pPr algn="just"/>
            <a:r>
              <a:rPr lang="zh-CN" altLang="en-US" sz="2400" b="1" dirty="0">
                <a:solidFill>
                  <a:srgbClr val="FF0000"/>
                </a:solidFill>
                <a:latin typeface="宋体" pitchFamily="2" charset="-122"/>
                <a:ea typeface="宋体" pitchFamily="2" charset="-122"/>
                <a:cs typeface="Times New Roman" pitchFamily="18" charset="0"/>
              </a:rPr>
              <a:t>铝在空气中与氧气反应</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其表面生成一层致密的氧化铝</a:t>
            </a:r>
            <a:r>
              <a:rPr lang="zh-CN" altLang="en-US" sz="2400" b="1" dirty="0" smtClean="0">
                <a:solidFill>
                  <a:srgbClr val="FF0000"/>
                </a:solidFill>
                <a:latin typeface="宋体" pitchFamily="2" charset="-122"/>
                <a:ea typeface="宋体" pitchFamily="2" charset="-122"/>
                <a:cs typeface="Times New Roman" pitchFamily="18" charset="0"/>
              </a:rPr>
              <a:t>薄膜，从而</a:t>
            </a:r>
            <a:r>
              <a:rPr lang="zh-CN" altLang="en-US" sz="2400" b="1" dirty="0">
                <a:solidFill>
                  <a:srgbClr val="FF0000"/>
                </a:solidFill>
                <a:latin typeface="宋体" pitchFamily="2" charset="-122"/>
                <a:ea typeface="宋体" pitchFamily="2" charset="-122"/>
                <a:cs typeface="Times New Roman" pitchFamily="18" charset="0"/>
              </a:rPr>
              <a:t>阻止铝进一步氧化</a:t>
            </a:r>
          </a:p>
        </p:txBody>
      </p:sp>
      <mc:AlternateContent xmlns:mc="http://schemas.openxmlformats.org/markup-compatibility/2006">
        <mc:Choice xmlns:a14="http://schemas.microsoft.com/office/drawing/2010/main" xmlns="" Requires="a14">
          <p:sp>
            <p:nvSpPr>
              <p:cNvPr id="23" name="TextBox 22"/>
              <p:cNvSpPr txBox="1"/>
              <p:nvPr/>
            </p:nvSpPr>
            <p:spPr>
              <a:xfrm>
                <a:off x="1195754" y="4683495"/>
                <a:ext cx="2993069" cy="461665"/>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2Mg+O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i="1" dirty="0" smtClean="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2MgO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3" name="TextBox 22"/>
              <p:cNvSpPr txBox="1">
                <a:spLocks noRot="1" noChangeAspect="1" noMove="1" noResize="1" noEditPoints="1" noAdjustHandles="1" noChangeArrowheads="1" noChangeShapeType="1" noTextEdit="1"/>
              </p:cNvSpPr>
              <p:nvPr/>
            </p:nvSpPr>
            <p:spPr>
              <a:xfrm>
                <a:off x="1195754" y="4683495"/>
                <a:ext cx="2993069" cy="461665"/>
              </a:xfrm>
              <a:prstGeom prst="rect">
                <a:avLst/>
              </a:prstGeom>
              <a:blipFill rotWithShape="1">
                <a:blip r:embed="rId5"/>
                <a:stretch>
                  <a:fillRect l="-3055" t="-17105"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4" name="TextBox 23"/>
              <p:cNvSpPr txBox="1"/>
              <p:nvPr/>
            </p:nvSpPr>
            <p:spPr>
              <a:xfrm>
                <a:off x="4529640" y="4674843"/>
                <a:ext cx="3042406" cy="461665"/>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4Al+3O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2Al</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O</a:t>
                </a:r>
                <a:r>
                  <a:rPr lang="en-US" altLang="zh-CN" sz="2400" b="1" baseline="-25000" dirty="0" smtClean="0">
                    <a:solidFill>
                      <a:srgbClr val="FF0000"/>
                    </a:solidFill>
                    <a:latin typeface="Times New Roman" pitchFamily="18" charset="0"/>
                    <a:ea typeface="宋体" pitchFamily="2" charset="-122"/>
                    <a:cs typeface="Times New Roman" pitchFamily="18" charset="0"/>
                  </a:rPr>
                  <a:t>3 </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4" name="TextBox 23"/>
              <p:cNvSpPr txBox="1">
                <a:spLocks noRot="1" noChangeAspect="1" noMove="1" noResize="1" noEditPoints="1" noAdjustHandles="1" noChangeArrowheads="1" noChangeShapeType="1" noTextEdit="1"/>
              </p:cNvSpPr>
              <p:nvPr/>
            </p:nvSpPr>
            <p:spPr>
              <a:xfrm>
                <a:off x="4529640" y="4674843"/>
                <a:ext cx="3042406" cy="461665"/>
              </a:xfrm>
              <a:prstGeom prst="rect">
                <a:avLst/>
              </a:prstGeom>
              <a:blipFill rotWithShape="1">
                <a:blip r:embed="rId6"/>
                <a:stretch>
                  <a:fillRect l="-3006" t="-17105"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55303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15" name="文本框 99"/>
          <p:cNvSpPr txBox="1">
            <a:spLocks noChangeArrowheads="1"/>
          </p:cNvSpPr>
          <p:nvPr/>
        </p:nvSpPr>
        <p:spPr bwMode="auto">
          <a:xfrm>
            <a:off x="855783" y="1544637"/>
            <a:ext cx="10433105"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）铁、铜在常温下、干燥的环境中</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几乎不与氧气反应，但在潮湿的空气中会生锈。铁、铜在高温时与氧气反应的化学方程式为</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3</a:t>
            </a:r>
            <a:r>
              <a:rPr lang="zh-CN" altLang="en-US" sz="2400" b="1" dirty="0">
                <a:latin typeface="Times New Roman" pitchFamily="18" charset="0"/>
                <a:cs typeface="Times New Roman" pitchFamily="18" charset="0"/>
              </a:rPr>
              <a:t>）金即使在高温时也不与氧气反应</a:t>
            </a:r>
            <a:r>
              <a:rPr lang="zh-CN" altLang="en-US"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金属与酸的</a:t>
            </a:r>
            <a:r>
              <a:rPr lang="zh-CN" altLang="en-US" sz="2400" b="1" dirty="0" smtClean="0">
                <a:latin typeface="Times New Roman" pitchFamily="18" charset="0"/>
                <a:cs typeface="Times New Roman" pitchFamily="18" charset="0"/>
              </a:rPr>
              <a:t>反应：活泼</a:t>
            </a:r>
            <a:r>
              <a:rPr lang="zh-CN" altLang="en-US" sz="2400" b="1" dirty="0">
                <a:latin typeface="Times New Roman" pitchFamily="18" charset="0"/>
                <a:cs typeface="Times New Roman" pitchFamily="18" charset="0"/>
              </a:rPr>
              <a:t>金属</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酸</a:t>
            </a:r>
            <a:r>
              <a:rPr lang="zh-CN" altLang="en-US" sz="2400" b="1" dirty="0" smtClean="0">
                <a:latin typeface="Times New Roman" pitchFamily="18" charset="0"/>
                <a:cs typeface="Times New Roman" pitchFamily="18" charset="0"/>
              </a:rPr>
              <a:t>→</a:t>
            </a:r>
            <a:r>
              <a:rPr lang="zh-CN" altLang="en-US" sz="2400" b="1" u="sng"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）镁</a:t>
            </a:r>
            <a:r>
              <a:rPr lang="zh-CN" altLang="en-US" sz="2400" b="1" dirty="0">
                <a:latin typeface="Times New Roman" pitchFamily="18" charset="0"/>
                <a:cs typeface="Times New Roman" pitchFamily="18" charset="0"/>
              </a:rPr>
              <a:t>与盐酸反应的现象</a:t>
            </a:r>
            <a:r>
              <a:rPr lang="zh-CN" altLang="en-US" sz="2400" b="1" dirty="0" smtClean="0">
                <a:latin typeface="Times New Roman" pitchFamily="18" charset="0"/>
                <a:cs typeface="Times New Roman" pitchFamily="18" charset="0"/>
              </a:rPr>
              <a:t>是</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，反应</a:t>
            </a:r>
            <a:r>
              <a:rPr lang="zh-CN" altLang="en-US" sz="2400" b="1" dirty="0">
                <a:latin typeface="Times New Roman" pitchFamily="18" charset="0"/>
                <a:cs typeface="Times New Roman" pitchFamily="18" charset="0"/>
              </a:rPr>
              <a:t>的化学方程式</a:t>
            </a:r>
            <a:r>
              <a:rPr lang="zh-CN" altLang="en-US" sz="2400" b="1" dirty="0" smtClean="0">
                <a:latin typeface="Times New Roman" pitchFamily="18" charset="0"/>
                <a:cs typeface="Times New Roman" pitchFamily="18" charset="0"/>
              </a:rPr>
              <a:t>为</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）锌</a:t>
            </a:r>
            <a:r>
              <a:rPr lang="zh-CN" altLang="en-US" sz="2400" b="1" dirty="0">
                <a:latin typeface="Times New Roman" pitchFamily="18" charset="0"/>
                <a:cs typeface="Times New Roman" pitchFamily="18" charset="0"/>
              </a:rPr>
              <a:t>与稀硫酸反应的现象</a:t>
            </a:r>
            <a:r>
              <a:rPr lang="zh-CN" altLang="en-US" sz="2400" b="1" dirty="0" smtClean="0">
                <a:latin typeface="Times New Roman" pitchFamily="18" charset="0"/>
                <a:cs typeface="Times New Roman" pitchFamily="18" charset="0"/>
              </a:rPr>
              <a:t>是</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，反应</a:t>
            </a:r>
            <a:r>
              <a:rPr lang="zh-CN" altLang="en-US" sz="2400" b="1" dirty="0">
                <a:latin typeface="Times New Roman" pitchFamily="18" charset="0"/>
                <a:cs typeface="Times New Roman" pitchFamily="18" charset="0"/>
              </a:rPr>
              <a:t>的化学方程式为</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mc:AlternateContent xmlns:mc="http://schemas.openxmlformats.org/markup-compatibility/2006">
        <mc:Choice xmlns:a14="http://schemas.microsoft.com/office/drawing/2010/main" xmlns="" Requires="a14">
          <p:sp>
            <p:nvSpPr>
              <p:cNvPr id="26" name="TextBox 25"/>
              <p:cNvSpPr txBox="1"/>
              <p:nvPr/>
            </p:nvSpPr>
            <p:spPr>
              <a:xfrm>
                <a:off x="1436930" y="2658666"/>
                <a:ext cx="2832558"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3Fe+2O</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0"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 Fe</a:t>
                </a:r>
                <a:r>
                  <a:rPr lang="en-US" altLang="zh-CN" sz="2400" b="1" baseline="-25000" dirty="0" smtClean="0">
                    <a:solidFill>
                      <a:srgbClr val="FF0000"/>
                    </a:solidFill>
                    <a:latin typeface="Times New Roman" pitchFamily="18" charset="0"/>
                    <a:ea typeface="宋体" pitchFamily="2" charset="-122"/>
                    <a:cs typeface="Times New Roman" pitchFamily="18" charset="0"/>
                  </a:rPr>
                  <a:t>3</a:t>
                </a:r>
                <a:r>
                  <a:rPr lang="en-US" altLang="zh-CN" sz="2400" b="1" dirty="0" smtClean="0">
                    <a:solidFill>
                      <a:srgbClr val="FF0000"/>
                    </a:solidFill>
                    <a:latin typeface="Times New Roman" pitchFamily="18" charset="0"/>
                    <a:ea typeface="宋体" pitchFamily="2" charset="-122"/>
                    <a:cs typeface="Times New Roman" pitchFamily="18" charset="0"/>
                  </a:rPr>
                  <a:t>O</a:t>
                </a:r>
                <a:r>
                  <a:rPr lang="en-US" altLang="zh-CN" sz="2400" b="1" baseline="-25000" dirty="0" smtClean="0">
                    <a:solidFill>
                      <a:srgbClr val="FF0000"/>
                    </a:solidFill>
                    <a:latin typeface="Times New Roman" pitchFamily="18" charset="0"/>
                    <a:ea typeface="宋体" pitchFamily="2" charset="-122"/>
                    <a:cs typeface="Times New Roman" pitchFamily="18" charset="0"/>
                  </a:rPr>
                  <a:t>4</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6" name="TextBox 25"/>
              <p:cNvSpPr txBox="1">
                <a:spLocks noRot="1" noChangeAspect="1" noMove="1" noResize="1" noEditPoints="1" noAdjustHandles="1" noChangeArrowheads="1" noChangeShapeType="1" noTextEdit="1"/>
              </p:cNvSpPr>
              <p:nvPr/>
            </p:nvSpPr>
            <p:spPr>
              <a:xfrm>
                <a:off x="1436930" y="2658666"/>
                <a:ext cx="2832558" cy="538802"/>
              </a:xfrm>
              <a:prstGeom prst="rect">
                <a:avLst/>
              </a:prstGeom>
              <a:blipFill rotWithShape="1">
                <a:blip r:embed="rId4"/>
                <a:stretch>
                  <a:fillRect l="-3448" r="-647"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7" name="TextBox 26"/>
              <p:cNvSpPr txBox="1"/>
              <p:nvPr/>
            </p:nvSpPr>
            <p:spPr>
              <a:xfrm>
                <a:off x="5450875" y="2709270"/>
                <a:ext cx="2911706" cy="52059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2Cu+O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baseline="-25000"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ea typeface="宋体" pitchFamily="2" charset="-122"/>
                    <a:cs typeface="Times New Roman" pitchFamily="18" charset="0"/>
                  </a:rPr>
                  <a:t>2CuO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7" name="TextBox 26"/>
              <p:cNvSpPr txBox="1">
                <a:spLocks noRot="1" noChangeAspect="1" noMove="1" noResize="1" noEditPoints="1" noAdjustHandles="1" noChangeArrowheads="1" noChangeShapeType="1" noTextEdit="1"/>
              </p:cNvSpPr>
              <p:nvPr/>
            </p:nvSpPr>
            <p:spPr>
              <a:xfrm>
                <a:off x="5450875" y="2709270"/>
                <a:ext cx="2911706" cy="520592"/>
              </a:xfrm>
              <a:prstGeom prst="rect">
                <a:avLst/>
              </a:prstGeom>
              <a:blipFill rotWithShape="1">
                <a:blip r:embed="rId5"/>
                <a:stretch>
                  <a:fillRect l="-3138" t="-8140" b="-15116"/>
                </a:stretch>
              </a:blipFill>
            </p:spPr>
            <p:txBody>
              <a:bodyPr/>
              <a:lstStyle/>
              <a:p>
                <a:r>
                  <a:rPr lang="zh-CN" altLang="en-US">
                    <a:noFill/>
                  </a:rPr>
                  <a:t> </a:t>
                </a:r>
              </a:p>
            </p:txBody>
          </p:sp>
        </mc:Fallback>
      </mc:AlternateContent>
      <p:sp>
        <p:nvSpPr>
          <p:cNvPr id="28" name="TextBox 27"/>
          <p:cNvSpPr txBox="1"/>
          <p:nvPr/>
        </p:nvSpPr>
        <p:spPr>
          <a:xfrm>
            <a:off x="5956009" y="3819093"/>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盐</a:t>
            </a:r>
          </a:p>
        </p:txBody>
      </p:sp>
      <p:sp>
        <p:nvSpPr>
          <p:cNvPr id="29" name="TextBox 28"/>
          <p:cNvSpPr txBox="1"/>
          <p:nvPr/>
        </p:nvSpPr>
        <p:spPr>
          <a:xfrm>
            <a:off x="7262197" y="3814804"/>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氢气</a:t>
            </a:r>
          </a:p>
        </p:txBody>
      </p:sp>
      <p:sp>
        <p:nvSpPr>
          <p:cNvPr id="30" name="TextBox 29"/>
          <p:cNvSpPr txBox="1"/>
          <p:nvPr/>
        </p:nvSpPr>
        <p:spPr>
          <a:xfrm>
            <a:off x="4944761" y="4369975"/>
            <a:ext cx="5753498"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金属表面有大量气泡</a:t>
            </a:r>
            <a:r>
              <a:rPr lang="zh-CN" altLang="en-US" sz="2400" b="1" dirty="0" smtClean="0">
                <a:solidFill>
                  <a:srgbClr val="FF0000"/>
                </a:solidFill>
                <a:latin typeface="宋体" pitchFamily="2" charset="-122"/>
                <a:ea typeface="宋体" pitchFamily="2" charset="-122"/>
                <a:cs typeface="Times New Roman" pitchFamily="18" charset="0"/>
              </a:rPr>
              <a:t>产生，试管</a:t>
            </a:r>
            <a:r>
              <a:rPr lang="zh-CN" altLang="en-US" sz="2400" b="1" dirty="0">
                <a:solidFill>
                  <a:srgbClr val="FF0000"/>
                </a:solidFill>
                <a:latin typeface="宋体" pitchFamily="2" charset="-122"/>
                <a:ea typeface="宋体" pitchFamily="2" charset="-122"/>
                <a:cs typeface="Times New Roman" pitchFamily="18" charset="0"/>
              </a:rPr>
              <a:t>外壁发烫</a:t>
            </a:r>
          </a:p>
        </p:txBody>
      </p:sp>
      <mc:AlternateContent xmlns:mc="http://schemas.openxmlformats.org/markup-compatibility/2006">
        <mc:Choice xmlns:a14="http://schemas.microsoft.com/office/drawing/2010/main" xmlns="" Requires="a14">
          <p:sp>
            <p:nvSpPr>
              <p:cNvPr id="31" name="TextBox 30"/>
              <p:cNvSpPr txBox="1"/>
              <p:nvPr/>
            </p:nvSpPr>
            <p:spPr>
              <a:xfrm>
                <a:off x="4084758" y="4928000"/>
                <a:ext cx="3736752"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Mg+2HCl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cs typeface="Times New Roman" pitchFamily="18" charset="0"/>
                  </a:rPr>
                  <a:t/>
                </a:r>
                <a:r>
                  <a:rPr lang="en-US" altLang="zh-CN" sz="2400" b="1" dirty="0">
                    <a:solidFill>
                      <a:srgbClr val="FF0000"/>
                    </a:solidFill>
                    <a:latin typeface="Times New Roman" pitchFamily="18" charset="0"/>
                    <a:cs typeface="Times New Roman" pitchFamily="18" charset="0"/>
                  </a:rPr>
                  <a:t>MgCl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smtClean="0">
                    <a:solidFill>
                      <a:srgbClr val="FF0000"/>
                    </a:solidFill>
                    <a:latin typeface="Times New Roman" pitchFamily="18" charset="0"/>
                    <a:cs typeface="Times New Roman" pitchFamily="18" charset="0"/>
                  </a:rPr>
                  <a:t>↑</a:t>
                </a:r>
                <a:endParaRPr lang="zh-CN" altLang="zh-CN" sz="2400" b="1" dirty="0">
                  <a:solidFill>
                    <a:srgbClr val="FF0000"/>
                  </a:solidFill>
                  <a:latin typeface="Times New Roman" pitchFamily="18" charset="0"/>
                  <a:cs typeface="Times New Roman" pitchFamily="18" charset="0"/>
                </a:endParaRPr>
              </a:p>
            </p:txBody>
          </p:sp>
        </mc:Choice>
        <mc:Fallback>
          <p:sp>
            <p:nvSpPr>
              <p:cNvPr id="31" name="TextBox 30"/>
              <p:cNvSpPr txBox="1">
                <a:spLocks noRot="1" noChangeAspect="1" noMove="1" noResize="1" noEditPoints="1" noAdjustHandles="1" noChangeArrowheads="1" noChangeShapeType="1" noTextEdit="1"/>
              </p:cNvSpPr>
              <p:nvPr/>
            </p:nvSpPr>
            <p:spPr>
              <a:xfrm>
                <a:off x="4084758" y="4928000"/>
                <a:ext cx="3736752" cy="465064"/>
              </a:xfrm>
              <a:prstGeom prst="rect">
                <a:avLst/>
              </a:prstGeom>
              <a:blipFill rotWithShape="1">
                <a:blip r:embed="rId6"/>
                <a:stretch>
                  <a:fillRect l="-2447" t="-16883" b="-20779"/>
                </a:stretch>
              </a:blipFill>
            </p:spPr>
            <p:txBody>
              <a:bodyPr/>
              <a:lstStyle/>
              <a:p>
                <a:r>
                  <a:rPr lang="zh-CN" altLang="en-US">
                    <a:noFill/>
                  </a:rPr>
                  <a:t> </a:t>
                </a:r>
              </a:p>
            </p:txBody>
          </p:sp>
        </mc:Fallback>
      </mc:AlternateContent>
      <p:sp>
        <p:nvSpPr>
          <p:cNvPr id="32" name="TextBox 31"/>
          <p:cNvSpPr txBox="1"/>
          <p:nvPr/>
        </p:nvSpPr>
        <p:spPr>
          <a:xfrm>
            <a:off x="5203119" y="5464663"/>
            <a:ext cx="358784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金属表面有较多气泡产生</a:t>
            </a:r>
          </a:p>
        </p:txBody>
      </p:sp>
      <mc:AlternateContent xmlns:mc="http://schemas.openxmlformats.org/markup-compatibility/2006">
        <mc:Choice xmlns:a14="http://schemas.microsoft.com/office/drawing/2010/main" xmlns="" Requires="a14">
          <p:sp>
            <p:nvSpPr>
              <p:cNvPr id="33" name="TextBox 32"/>
              <p:cNvSpPr txBox="1"/>
              <p:nvPr/>
            </p:nvSpPr>
            <p:spPr>
              <a:xfrm>
                <a:off x="1984862" y="6022641"/>
                <a:ext cx="3466013" cy="465064"/>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Zn+2HCl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ZnCl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33" name="TextBox 32"/>
              <p:cNvSpPr txBox="1">
                <a:spLocks noRot="1" noChangeAspect="1" noMove="1" noResize="1" noEditPoints="1" noAdjustHandles="1" noChangeArrowheads="1" noChangeShapeType="1" noTextEdit="1"/>
              </p:cNvSpPr>
              <p:nvPr/>
            </p:nvSpPr>
            <p:spPr>
              <a:xfrm>
                <a:off x="1984862" y="6022641"/>
                <a:ext cx="3466013" cy="465064"/>
              </a:xfrm>
              <a:prstGeom prst="rect">
                <a:avLst/>
              </a:prstGeom>
              <a:blipFill rotWithShape="1">
                <a:blip r:embed="rId7"/>
                <a:stretch>
                  <a:fillRect l="-2817" t="-17105" r="-1056"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135534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randombar(horizont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randombar(horizont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randombar(horizontal)">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randombar(horizontal)">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randombar(horizontal)">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randombar(horizontal)">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p:bldP spid="29" grpId="0"/>
      <p:bldP spid="30" grpId="0"/>
      <p:bldP spid="31" grpId="0" animBg="1"/>
      <p:bldP spid="32" grpId="0"/>
      <p:bldP spid="3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15" name="文本框 99"/>
          <p:cNvSpPr txBox="1">
            <a:spLocks noChangeArrowheads="1"/>
          </p:cNvSpPr>
          <p:nvPr/>
        </p:nvSpPr>
        <p:spPr bwMode="auto">
          <a:xfrm>
            <a:off x="654756" y="1281692"/>
            <a:ext cx="11096977" cy="53501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1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铁</a:t>
            </a:r>
            <a:r>
              <a:rPr lang="zh-CN" altLang="zh-CN" sz="2400" b="1" dirty="0">
                <a:latin typeface="Times New Roman" pitchFamily="18" charset="0"/>
                <a:cs typeface="Times New Roman" pitchFamily="18" charset="0"/>
              </a:rPr>
              <a:t>与盐酸反应的现象是</a:t>
            </a:r>
            <a:r>
              <a:rPr lang="en-US"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反应</a:t>
            </a:r>
            <a:r>
              <a:rPr lang="zh-CN" altLang="zh-CN" sz="2400" b="1" dirty="0">
                <a:latin typeface="Times New Roman" pitchFamily="18" charset="0"/>
                <a:cs typeface="Times New Roman" pitchFamily="18" charset="0"/>
              </a:rPr>
              <a:t>的化学方程式为</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ts val="4100"/>
              </a:lnSpc>
            </a:pP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金属与盐溶液的</a:t>
            </a:r>
            <a:r>
              <a:rPr lang="zh-CN" altLang="zh-CN" sz="2400" b="1" dirty="0" smtClean="0">
                <a:latin typeface="Times New Roman" pitchFamily="18" charset="0"/>
                <a:cs typeface="Times New Roman" pitchFamily="18" charset="0"/>
              </a:rPr>
              <a:t>反应</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金属</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盐→另一金属</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另一盐</a:t>
            </a:r>
            <a:r>
              <a:rPr lang="zh-CN" altLang="zh-CN" sz="2400" b="1" dirty="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条件</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“前金置</a:t>
            </a:r>
            <a:r>
              <a:rPr lang="zh-CN" altLang="zh-CN" sz="2400" b="1" dirty="0" smtClean="0">
                <a:latin typeface="宋体" pitchFamily="2" charset="-122"/>
                <a:ea typeface="宋体" pitchFamily="2" charset="-122"/>
                <a:cs typeface="Times New Roman" pitchFamily="18" charset="0"/>
              </a:rPr>
              <a:t>后金</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盐</a:t>
            </a:r>
            <a:r>
              <a:rPr lang="zh-CN" altLang="zh-CN" sz="2400" b="1" dirty="0">
                <a:latin typeface="宋体" pitchFamily="2" charset="-122"/>
                <a:ea typeface="宋体" pitchFamily="2" charset="-122"/>
                <a:cs typeface="Times New Roman" pitchFamily="18" charset="0"/>
              </a:rPr>
              <a:t>可溶”</a:t>
            </a:r>
            <a:r>
              <a:rPr lang="en-US" altLang="zh-CN" sz="2400" b="1" dirty="0">
                <a:latin typeface="宋体" pitchFamily="2" charset="-122"/>
                <a:ea typeface="宋体" pitchFamily="2" charset="-122"/>
                <a:cs typeface="Times New Roman" pitchFamily="18" charset="0"/>
              </a:rPr>
              <a:t>)</a:t>
            </a:r>
            <a:endParaRPr lang="zh-CN" altLang="zh-CN" sz="2400" b="1" dirty="0">
              <a:latin typeface="宋体" pitchFamily="2" charset="-122"/>
              <a:ea typeface="宋体" pitchFamily="2" charset="-122"/>
              <a:cs typeface="Times New Roman" pitchFamily="18" charset="0"/>
            </a:endParaRPr>
          </a:p>
          <a:p>
            <a:pPr algn="just">
              <a:lnSpc>
                <a:spcPts val="41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“湿法炼铜”</a:t>
            </a:r>
            <a:r>
              <a:rPr lang="zh-CN" altLang="zh-CN" sz="2400" b="1" dirty="0">
                <a:latin typeface="Times New Roman" pitchFamily="18" charset="0"/>
                <a:cs typeface="Times New Roman" pitchFamily="18" charset="0"/>
              </a:rPr>
              <a:t>的反应原理</a:t>
            </a:r>
            <a:r>
              <a:rPr lang="zh-CN" altLang="zh-CN" sz="2400" b="1" dirty="0" smtClean="0">
                <a:latin typeface="Times New Roman" pitchFamily="18" charset="0"/>
                <a:cs typeface="Times New Roman" pitchFamily="18" charset="0"/>
              </a:rPr>
              <a:t>为</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反应</a:t>
            </a:r>
            <a:r>
              <a:rPr lang="zh-CN" altLang="zh-CN" sz="2400" b="1" dirty="0">
                <a:latin typeface="Times New Roman" pitchFamily="18" charset="0"/>
                <a:cs typeface="Times New Roman" pitchFamily="18" charset="0"/>
              </a:rPr>
              <a:t>的现象是</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en-US" altLang="zh-CN" sz="2400" b="1" dirty="0" smtClean="0">
              <a:latin typeface="Times New Roman" pitchFamily="18" charset="0"/>
              <a:cs typeface="Times New Roman" pitchFamily="18" charset="0"/>
            </a:endParaRPr>
          </a:p>
          <a:p>
            <a:pPr algn="just">
              <a:lnSpc>
                <a:spcPts val="41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）铜</a:t>
            </a:r>
            <a:r>
              <a:rPr lang="zh-CN" altLang="en-US" sz="2400" b="1" dirty="0">
                <a:latin typeface="Times New Roman" pitchFamily="18" charset="0"/>
                <a:cs typeface="Times New Roman" pitchFamily="18" charset="0"/>
              </a:rPr>
              <a:t>与硝酸银溶液反应的化学方程式是</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，反应</a:t>
            </a:r>
            <a:r>
              <a:rPr lang="zh-CN" altLang="en-US" sz="2400" b="1" dirty="0">
                <a:latin typeface="Times New Roman" pitchFamily="18" charset="0"/>
                <a:cs typeface="Times New Roman" pitchFamily="18" charset="0"/>
              </a:rPr>
              <a:t>的现象是</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a:p>
            <a:pPr algn="just">
              <a:lnSpc>
                <a:spcPts val="41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）铝</a:t>
            </a:r>
            <a:r>
              <a:rPr lang="zh-CN" altLang="en-US" sz="2400" b="1" dirty="0">
                <a:latin typeface="Times New Roman" pitchFamily="18" charset="0"/>
                <a:cs typeface="Times New Roman" pitchFamily="18" charset="0"/>
              </a:rPr>
              <a:t>与硫酸铜溶液反应的化学方程式是</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，反应</a:t>
            </a:r>
            <a:r>
              <a:rPr lang="zh-CN" altLang="en-US" sz="2400" b="1" dirty="0">
                <a:latin typeface="Times New Roman" pitchFamily="18" charset="0"/>
                <a:cs typeface="Times New Roman" pitchFamily="18" charset="0"/>
              </a:rPr>
              <a:t>的现象是</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p:txBody>
      </p:sp>
      <p:sp>
        <p:nvSpPr>
          <p:cNvPr id="28" name="TextBox 27"/>
          <p:cNvSpPr txBox="1"/>
          <p:nvPr/>
        </p:nvSpPr>
        <p:spPr>
          <a:xfrm>
            <a:off x="4695659" y="1337519"/>
            <a:ext cx="6837128"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金属表面有少量气泡产生</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溶液由无色变为浅绿色</a:t>
            </a:r>
          </a:p>
        </p:txBody>
      </p:sp>
      <p:sp>
        <p:nvSpPr>
          <p:cNvPr id="29" name="TextBox 28"/>
          <p:cNvSpPr txBox="1"/>
          <p:nvPr/>
        </p:nvSpPr>
        <p:spPr>
          <a:xfrm>
            <a:off x="1324240" y="3939801"/>
            <a:ext cx="699101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铁的表面有红色物质</a:t>
            </a:r>
            <a:r>
              <a:rPr lang="zh-CN" altLang="en-US" sz="2400" b="1" dirty="0" smtClean="0">
                <a:solidFill>
                  <a:srgbClr val="FF0000"/>
                </a:solidFill>
                <a:latin typeface="宋体" pitchFamily="2" charset="-122"/>
                <a:ea typeface="宋体" pitchFamily="2" charset="-122"/>
                <a:cs typeface="Times New Roman" pitchFamily="18" charset="0"/>
              </a:rPr>
              <a:t>析出，溶液</a:t>
            </a:r>
            <a:r>
              <a:rPr lang="zh-CN" altLang="en-US" sz="2400" b="1" dirty="0">
                <a:solidFill>
                  <a:srgbClr val="FF0000"/>
                </a:solidFill>
                <a:latin typeface="宋体" pitchFamily="2" charset="-122"/>
                <a:ea typeface="宋体" pitchFamily="2" charset="-122"/>
                <a:cs typeface="Times New Roman" pitchFamily="18" charset="0"/>
              </a:rPr>
              <a:t>由蓝色变为浅绿色</a:t>
            </a:r>
          </a:p>
        </p:txBody>
      </p:sp>
      <mc:AlternateContent xmlns:mc="http://schemas.openxmlformats.org/markup-compatibility/2006">
        <mc:Choice xmlns:a14="http://schemas.microsoft.com/office/drawing/2010/main" xmlns="" Requires="a14">
          <p:sp>
            <p:nvSpPr>
              <p:cNvPr id="16" name="TextBox 15"/>
              <p:cNvSpPr txBox="1"/>
              <p:nvPr/>
            </p:nvSpPr>
            <p:spPr>
              <a:xfrm>
                <a:off x="3778431" y="1653228"/>
                <a:ext cx="3385863" cy="707886"/>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Fe+2HCl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40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FeCl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3778431" y="1653228"/>
                <a:ext cx="3385863" cy="707886"/>
              </a:xfrm>
              <a:prstGeom prst="rect">
                <a:avLst/>
              </a:prstGeom>
              <a:blipFill rotWithShape="1">
                <a:blip r:embed="rId4"/>
                <a:stretch>
                  <a:fillRect l="-2883" r="-1982" b="-120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5886880" y="3436655"/>
                <a:ext cx="3607078"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Fe+CuSO</a:t>
                </a:r>
                <a:r>
                  <a:rPr lang="en-US" altLang="zh-CN" sz="2400" b="1" baseline="-25000" dirty="0" smtClean="0">
                    <a:solidFill>
                      <a:srgbClr val="FF0000"/>
                    </a:solidFill>
                    <a:latin typeface="Times New Roman" pitchFamily="18" charset="0"/>
                    <a:cs typeface="Times New Roman" pitchFamily="18" charset="0"/>
                  </a:rPr>
                  <a:t>4</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FeSO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+Cu</a:t>
                </a:r>
                <a:endParaRPr lang="zh-CN" altLang="zh-CN" sz="2400" b="1" dirty="0">
                  <a:solidFill>
                    <a:srgbClr val="FF0000"/>
                  </a:solidFill>
                  <a:latin typeface="Times New Roman" pitchFamily="18" charset="0"/>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5886880" y="3436655"/>
                <a:ext cx="3607078" cy="461665"/>
              </a:xfrm>
              <a:prstGeom prst="rect">
                <a:avLst/>
              </a:prstGeom>
              <a:blipFill rotWithShape="1">
                <a:blip r:embed="rId5"/>
                <a:stretch>
                  <a:fillRect l="-2707" t="-17333" b="-24000"/>
                </a:stretch>
              </a:blipFill>
            </p:spPr>
            <p:txBody>
              <a:bodyPr/>
              <a:lstStyle/>
              <a:p>
                <a:r>
                  <a:rPr lang="zh-CN" altLang="en-US">
                    <a:noFill/>
                  </a:rPr>
                  <a:t> </a:t>
                </a:r>
              </a:p>
            </p:txBody>
          </p:sp>
        </mc:Fallback>
      </mc:AlternateContent>
      <p:sp>
        <p:nvSpPr>
          <p:cNvPr id="18" name="TextBox 17"/>
          <p:cNvSpPr txBox="1"/>
          <p:nvPr/>
        </p:nvSpPr>
        <p:spPr>
          <a:xfrm>
            <a:off x="2362817" y="4974448"/>
            <a:ext cx="699101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铜的表面有银白色物质</a:t>
            </a:r>
            <a:r>
              <a:rPr lang="zh-CN" altLang="en-US" sz="2400" b="1" dirty="0" smtClean="0">
                <a:solidFill>
                  <a:srgbClr val="FF0000"/>
                </a:solidFill>
                <a:latin typeface="宋体" pitchFamily="2" charset="-122"/>
                <a:ea typeface="宋体" pitchFamily="2" charset="-122"/>
                <a:cs typeface="Times New Roman" pitchFamily="18" charset="0"/>
              </a:rPr>
              <a:t>析出，溶液</a:t>
            </a:r>
            <a:r>
              <a:rPr lang="zh-CN" altLang="en-US" sz="2400" b="1" dirty="0">
                <a:solidFill>
                  <a:srgbClr val="FF0000"/>
                </a:solidFill>
                <a:latin typeface="宋体" pitchFamily="2" charset="-122"/>
                <a:ea typeface="宋体" pitchFamily="2" charset="-122"/>
                <a:cs typeface="Times New Roman" pitchFamily="18" charset="0"/>
              </a:rPr>
              <a:t>由无色变为蓝色</a:t>
            </a:r>
          </a:p>
        </p:txBody>
      </p:sp>
      <p:sp>
        <p:nvSpPr>
          <p:cNvPr id="19" name="TextBox 18"/>
          <p:cNvSpPr txBox="1"/>
          <p:nvPr/>
        </p:nvSpPr>
        <p:spPr>
          <a:xfrm>
            <a:off x="2702826" y="6024315"/>
            <a:ext cx="6681637"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铝的表面有红色物质</a:t>
            </a:r>
            <a:r>
              <a:rPr lang="zh-CN" altLang="en-US" sz="2400" b="1" dirty="0" smtClean="0">
                <a:solidFill>
                  <a:srgbClr val="FF0000"/>
                </a:solidFill>
                <a:latin typeface="宋体" pitchFamily="2" charset="-122"/>
                <a:ea typeface="宋体" pitchFamily="2" charset="-122"/>
                <a:cs typeface="Times New Roman" pitchFamily="18" charset="0"/>
              </a:rPr>
              <a:t>析出，溶液</a:t>
            </a:r>
            <a:r>
              <a:rPr lang="zh-CN" altLang="en-US" sz="2400" b="1" dirty="0">
                <a:solidFill>
                  <a:srgbClr val="FF0000"/>
                </a:solidFill>
                <a:latin typeface="宋体" pitchFamily="2" charset="-122"/>
                <a:ea typeface="宋体" pitchFamily="2" charset="-122"/>
                <a:cs typeface="Times New Roman" pitchFamily="18" charset="0"/>
              </a:rPr>
              <a:t>由蓝色变为无色</a:t>
            </a:r>
          </a:p>
        </p:txBody>
      </p:sp>
      <mc:AlternateContent xmlns:mc="http://schemas.openxmlformats.org/markup-compatibility/2006">
        <mc:Choice xmlns:a14="http://schemas.microsoft.com/office/drawing/2010/main" xmlns="" Requires="a14">
          <p:sp>
            <p:nvSpPr>
              <p:cNvPr id="22" name="TextBox 21"/>
              <p:cNvSpPr txBox="1"/>
              <p:nvPr/>
            </p:nvSpPr>
            <p:spPr>
              <a:xfrm>
                <a:off x="6605887" y="4470178"/>
                <a:ext cx="4354077"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Cu+2AgNO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Cu(NO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+2Ag</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2" name="TextBox 21"/>
              <p:cNvSpPr txBox="1">
                <a:spLocks noRot="1" noChangeAspect="1" noMove="1" noResize="1" noEditPoints="1" noAdjustHandles="1" noChangeArrowheads="1" noChangeShapeType="1" noTextEdit="1"/>
              </p:cNvSpPr>
              <p:nvPr/>
            </p:nvSpPr>
            <p:spPr>
              <a:xfrm>
                <a:off x="6605887" y="4470178"/>
                <a:ext cx="4354077" cy="461665"/>
              </a:xfrm>
              <a:prstGeom prst="rect">
                <a:avLst/>
              </a:prstGeom>
              <a:blipFill rotWithShape="1">
                <a:blip r:embed="rId6"/>
                <a:stretch>
                  <a:fillRect l="-2241" t="-17105" r="-1261"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3" name="TextBox 22"/>
              <p:cNvSpPr txBox="1"/>
              <p:nvPr/>
            </p:nvSpPr>
            <p:spPr>
              <a:xfrm>
                <a:off x="6904645" y="5529035"/>
                <a:ext cx="4370107"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2Al+3CuSO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Al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+3Cu</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3" name="TextBox 22"/>
              <p:cNvSpPr txBox="1">
                <a:spLocks noRot="1" noChangeAspect="1" noMove="1" noResize="1" noEditPoints="1" noAdjustHandles="1" noChangeArrowheads="1" noChangeShapeType="1" noTextEdit="1"/>
              </p:cNvSpPr>
              <p:nvPr/>
            </p:nvSpPr>
            <p:spPr>
              <a:xfrm>
                <a:off x="6904645" y="5529035"/>
                <a:ext cx="4370107" cy="461665"/>
              </a:xfrm>
              <a:prstGeom prst="rect">
                <a:avLst/>
              </a:prstGeom>
              <a:blipFill rotWithShape="1">
                <a:blip r:embed="rId7"/>
                <a:stretch>
                  <a:fillRect l="-2232" t="-17105" r="-1116"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33586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randombar(horizontal)">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horizont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randombar(horizontal)">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16" grpId="0" animBg="1"/>
      <p:bldP spid="17" grpId="0" animBg="1"/>
      <p:bldP spid="18" grpId="0"/>
      <p:bldP spid="19" grpId="0"/>
      <p:bldP spid="22"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20000" y="2316778"/>
            <a:ext cx="10456000" cy="2862322"/>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gn="just">
              <a:lnSpc>
                <a:spcPct val="150000"/>
              </a:lnSpc>
            </a:pPr>
            <a:r>
              <a:rPr lang="zh-CN" altLang="en-US" sz="2400" b="1" dirty="0">
                <a:latin typeface="Times New Roman" pitchFamily="18" charset="0"/>
                <a:ea typeface="宋体" pitchFamily="2" charset="-122"/>
                <a:cs typeface="Times New Roman" pitchFamily="18" charset="0"/>
              </a:rPr>
              <a:t>描述现象时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需要注意</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）如果</a:t>
            </a:r>
            <a:r>
              <a:rPr lang="zh-CN" altLang="en-US" sz="2400" b="1" dirty="0">
                <a:latin typeface="Times New Roman" pitchFamily="18" charset="0"/>
                <a:ea typeface="宋体" pitchFamily="2" charset="-122"/>
                <a:cs typeface="Times New Roman" pitchFamily="18" charset="0"/>
              </a:rPr>
              <a:t>有铁、铜元素参加</a:t>
            </a:r>
            <a:r>
              <a:rPr lang="zh-CN" altLang="en-US" sz="2400" b="1" dirty="0" smtClean="0">
                <a:latin typeface="Times New Roman" pitchFamily="18" charset="0"/>
                <a:ea typeface="宋体" pitchFamily="2" charset="-122"/>
                <a:cs typeface="Times New Roman" pitchFamily="18" charset="0"/>
              </a:rPr>
              <a:t>反应，一定</a:t>
            </a:r>
            <a:r>
              <a:rPr lang="zh-CN" altLang="en-US" sz="2400" b="1" dirty="0">
                <a:latin typeface="Times New Roman" pitchFamily="18" charset="0"/>
                <a:ea typeface="宋体" pitchFamily="2" charset="-122"/>
                <a:cs typeface="Times New Roman" pitchFamily="18" charset="0"/>
              </a:rPr>
              <a:t>要注意溶液颜色的变化。含有</a:t>
            </a:r>
            <a:r>
              <a:rPr lang="en-US" altLang="zh-CN" sz="2400" b="1" dirty="0">
                <a:latin typeface="Times New Roman" pitchFamily="18" charset="0"/>
                <a:ea typeface="宋体" pitchFamily="2" charset="-122"/>
                <a:cs typeface="Times New Roman" pitchFamily="18" charset="0"/>
              </a:rPr>
              <a:t>Fe</a:t>
            </a:r>
            <a:r>
              <a:rPr lang="en-US" altLang="zh-CN" sz="2400" b="1" baseline="30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的溶液呈浅绿</a:t>
            </a:r>
            <a:r>
              <a:rPr lang="zh-CN" altLang="en-US" sz="2400" b="1" dirty="0" smtClean="0">
                <a:latin typeface="Times New Roman" pitchFamily="18" charset="0"/>
                <a:ea typeface="宋体" pitchFamily="2" charset="-122"/>
                <a:cs typeface="Times New Roman" pitchFamily="18" charset="0"/>
              </a:rPr>
              <a:t>色，含有</a:t>
            </a:r>
            <a:r>
              <a:rPr lang="en-US" altLang="zh-CN" sz="2400" b="1" dirty="0">
                <a:latin typeface="Times New Roman" pitchFamily="18" charset="0"/>
                <a:ea typeface="宋体" pitchFamily="2" charset="-122"/>
                <a:cs typeface="Times New Roman" pitchFamily="18" charset="0"/>
              </a:rPr>
              <a:t>Cu</a:t>
            </a:r>
            <a:r>
              <a:rPr lang="en-US" altLang="zh-CN" sz="2400" b="1" baseline="30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的溶液呈蓝色。</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）金属</a:t>
            </a:r>
            <a:r>
              <a:rPr lang="zh-CN" altLang="en-US" sz="2400" b="1" dirty="0">
                <a:latin typeface="Times New Roman" pitchFamily="18" charset="0"/>
                <a:ea typeface="宋体" pitchFamily="2" charset="-122"/>
                <a:cs typeface="Times New Roman" pitchFamily="18" charset="0"/>
              </a:rPr>
              <a:t>与酸反应</a:t>
            </a:r>
            <a:r>
              <a:rPr lang="zh-CN" altLang="en-US" sz="2400" b="1" dirty="0" smtClean="0">
                <a:latin typeface="Times New Roman" pitchFamily="18" charset="0"/>
                <a:ea typeface="宋体" pitchFamily="2" charset="-122"/>
                <a:cs typeface="Times New Roman" pitchFamily="18" charset="0"/>
              </a:rPr>
              <a:t>放热，但是</a:t>
            </a:r>
            <a:r>
              <a:rPr lang="zh-CN" altLang="en-US" sz="2400" b="1" dirty="0">
                <a:latin typeface="Times New Roman" pitchFamily="18" charset="0"/>
                <a:ea typeface="宋体" pitchFamily="2" charset="-122"/>
                <a:cs typeface="Times New Roman" pitchFamily="18" charset="0"/>
              </a:rPr>
              <a:t>只有镁和酸反应时放热现象明显</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3000184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20000" y="2316778"/>
            <a:ext cx="10456000" cy="2862322"/>
          </a:xfrm>
          <a:prstGeom prst="rect">
            <a:avLst/>
          </a:prstGeom>
          <a:solidFill>
            <a:schemeClr val="accent4">
              <a:lumMod val="60000"/>
              <a:lumOff val="40000"/>
            </a:schemeClr>
          </a:solid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）金属与盐溶液的反应，钾、钙、钠太活泼，它们会先和水反应生成碱和氢气，然后碱和盐反应。</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）置换反应：由一种单质和一种化合物反应，生成另一种单质和另一种化合物的反应是置换反应。</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）当铁单质参加置换反应时，生成物中的铁元素呈</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价。</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28543791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2">
            <a:hlinkClick r:id="rId2" action="ppaction://hlinksldjump"/>
          </p:cNvPr>
          <p:cNvSpPr txBox="1"/>
          <p:nvPr/>
        </p:nvSpPr>
        <p:spPr>
          <a:xfrm>
            <a:off x="4593517" y="2757679"/>
            <a:ext cx="6266393"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a:t>
            </a:r>
            <a:r>
              <a:rPr lang="en-US" altLang="zh-CN" sz="2800" b="1" dirty="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金属</a:t>
            </a:r>
            <a:r>
              <a:rPr lang="zh-CN" altLang="en-US" sz="2800" b="1" dirty="0">
                <a:latin typeface="黑体" panose="02010609060101010101" pitchFamily="49" charset="-122"/>
                <a:ea typeface="黑体" panose="02010609060101010101" pitchFamily="49" charset="-122"/>
                <a:sym typeface="宋体" panose="02010600030101010101" pitchFamily="2" charset="-122"/>
              </a:rPr>
              <a:t>的化学性质</a:t>
            </a:r>
            <a:endParaRPr lang="zh-CN" altLang="zh-CN" sz="2800" dirty="0">
              <a:latin typeface="黑体" panose="02010609060101010101" pitchFamily="49" charset="-122"/>
              <a:ea typeface="黑体" panose="02010609060101010101" pitchFamily="49" charset="-122"/>
            </a:endParaRPr>
          </a:p>
        </p:txBody>
      </p:sp>
      <p:sp>
        <p:nvSpPr>
          <p:cNvPr id="14" name="文本框 2">
            <a:hlinkClick r:id="rId3" action="ppaction://hlinksldjump"/>
          </p:cNvPr>
          <p:cNvSpPr txBox="1"/>
          <p:nvPr/>
        </p:nvSpPr>
        <p:spPr>
          <a:xfrm>
            <a:off x="4607999" y="4142755"/>
            <a:ext cx="6398667"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金属</a:t>
            </a:r>
            <a:r>
              <a:rPr lang="zh-CN" altLang="en-US" sz="2800" b="1" dirty="0">
                <a:latin typeface="黑体" panose="02010609060101010101" pitchFamily="49" charset="-122"/>
                <a:ea typeface="黑体" panose="02010609060101010101" pitchFamily="49" charset="-122"/>
                <a:sym typeface="宋体" panose="02010600030101010101" pitchFamily="2" charset="-122"/>
              </a:rPr>
              <a:t>活动性顺序</a:t>
            </a:r>
            <a:endParaRPr lang="zh-CN" altLang="zh-CN" sz="2800" dirty="0">
              <a:latin typeface="黑体" panose="02010609060101010101" pitchFamily="49" charset="-122"/>
              <a:ea typeface="黑体" panose="02010609060101010101" pitchFamily="49" charset="-122"/>
            </a:endParaRPr>
          </a:p>
        </p:txBody>
      </p:sp>
      <p:sp>
        <p:nvSpPr>
          <p:cNvPr id="15" name="椭圆 14">
            <a:extLst>
              <a:ext uri="{FF2B5EF4-FFF2-40B4-BE49-F238E27FC236}">
                <a16:creationId xmlns="" xmlns:a16="http://schemas.microsoft.com/office/drawing/2014/main" id="{097CE391-17D6-1348-B001-A9F01EE6070D}"/>
              </a:ext>
            </a:extLst>
          </p:cNvPr>
          <p:cNvSpPr/>
          <p:nvPr/>
        </p:nvSpPr>
        <p:spPr>
          <a:xfrm>
            <a:off x="6048000" y="4229334"/>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2</a:t>
            </a:r>
            <a:endParaRPr kumimoji="1" lang="zh-CN" altLang="en-US" sz="2400" b="1" dirty="0">
              <a:latin typeface="Times New Roman" pitchFamily="18" charset="0"/>
              <a:cs typeface="Times New Roman" pitchFamily="18" charset="0"/>
            </a:endParaRPr>
          </a:p>
        </p:txBody>
      </p:sp>
      <p:sp>
        <p:nvSpPr>
          <p:cNvPr id="23" name="椭圆 22">
            <a:extLst>
              <a:ext uri="{FF2B5EF4-FFF2-40B4-BE49-F238E27FC236}">
                <a16:creationId xmlns="" xmlns:a16="http://schemas.microsoft.com/office/drawing/2014/main" id="{097CE391-17D6-1348-B001-A9F01EE6070D}"/>
              </a:ext>
            </a:extLst>
          </p:cNvPr>
          <p:cNvSpPr/>
          <p:nvPr/>
        </p:nvSpPr>
        <p:spPr>
          <a:xfrm>
            <a:off x="6048000" y="2844258"/>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1</a:t>
            </a:r>
            <a:endParaRPr kumimoji="1" lang="zh-CN" alt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884489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20000" y="1791656"/>
            <a:ext cx="8841689" cy="3970318"/>
          </a:xfrm>
          <a:prstGeom prst="rect">
            <a:avLst/>
          </a:prstGeom>
          <a:no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smtClean="0">
                <a:latin typeface="Times New Roman" pitchFamily="18" charset="0"/>
                <a:ea typeface="黑体" pitchFamily="49" charset="-122"/>
                <a:cs typeface="Times New Roman" pitchFamily="18" charset="0"/>
              </a:rPr>
              <a:t>归纳总结</a:t>
            </a:r>
            <a:r>
              <a:rPr lang="en-US" altLang="zh-CN" sz="2400" b="1" dirty="0" smtClean="0">
                <a:latin typeface="Times New Roman" pitchFamily="18" charset="0"/>
                <a:ea typeface="黑体" pitchFamily="49" charset="-122"/>
                <a:cs typeface="Times New Roman" pitchFamily="18" charset="0"/>
              </a:rPr>
              <a:t>】</a:t>
            </a: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等</a:t>
            </a:r>
            <a:r>
              <a:rPr lang="zh-CN" altLang="zh-CN" sz="2400" b="1" dirty="0">
                <a:latin typeface="Times New Roman" pitchFamily="18" charset="0"/>
                <a:cs typeface="Times New Roman" pitchFamily="18" charset="0"/>
              </a:rPr>
              <a:t>质量金属与足量酸反应生成氢气的质量</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金属为</a:t>
            </a:r>
            <a:r>
              <a:rPr lang="en-US" altLang="zh-CN" sz="2400" b="1" dirty="0">
                <a:latin typeface="Times New Roman" pitchFamily="18" charset="0"/>
                <a:cs typeface="Times New Roman" pitchFamily="18" charset="0"/>
              </a:rPr>
              <a:t>1 g</a:t>
            </a:r>
            <a:r>
              <a:rPr lang="zh-CN" altLang="zh-CN" sz="2400" b="1" dirty="0">
                <a:latin typeface="Times New Roman" pitchFamily="18" charset="0"/>
                <a:cs typeface="Times New Roman" pitchFamily="18" charset="0"/>
              </a:rPr>
              <a:t>时</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为</a:t>
            </a:r>
            <a:r>
              <a:rPr lang="en-US" altLang="zh-CN" sz="2400" b="1" i="1" dirty="0">
                <a:latin typeface="Times New Roman" pitchFamily="18" charset="0"/>
                <a:cs typeface="Times New Roman" pitchFamily="18" charset="0"/>
              </a:rPr>
              <a:t>m</a:t>
            </a:r>
            <a:r>
              <a:rPr lang="zh-CN" altLang="zh-CN" sz="2400" b="1" baseline="-25000" dirty="0">
                <a:latin typeface="Times New Roman" pitchFamily="18" charset="0"/>
                <a:cs typeface="Times New Roman" pitchFamily="18" charset="0"/>
              </a:rPr>
              <a:t>氢气</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化合价</a:t>
            </a:r>
            <a:r>
              <a:rPr lang="en-US"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相对原子质量</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产生</a:t>
            </a:r>
            <a:r>
              <a:rPr lang="en-US" altLang="zh-CN" sz="2400" b="1" dirty="0">
                <a:latin typeface="Times New Roman" pitchFamily="18" charset="0"/>
                <a:cs typeface="Times New Roman" pitchFamily="18" charset="0"/>
              </a:rPr>
              <a:t>1 g</a:t>
            </a:r>
            <a:r>
              <a:rPr lang="zh-CN" altLang="zh-CN" sz="2400" b="1" dirty="0">
                <a:latin typeface="Times New Roman" pitchFamily="18" charset="0"/>
                <a:cs typeface="Times New Roman" pitchFamily="18" charset="0"/>
              </a:rPr>
              <a:t>氢气需要的金属质量为</a:t>
            </a:r>
            <a:r>
              <a:rPr lang="en-US" altLang="zh-CN" sz="2400" b="1" i="1" dirty="0">
                <a:latin typeface="Times New Roman" pitchFamily="18" charset="0"/>
                <a:cs typeface="Times New Roman" pitchFamily="18" charset="0"/>
              </a:rPr>
              <a:t>m</a:t>
            </a:r>
            <a:r>
              <a:rPr lang="zh-CN" altLang="zh-CN" sz="2400" b="1" baseline="-25000" dirty="0">
                <a:latin typeface="Times New Roman" pitchFamily="18" charset="0"/>
                <a:cs typeface="Times New Roman" pitchFamily="18" charset="0"/>
              </a:rPr>
              <a:t>金属</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相对原子质量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化合价。</a:t>
            </a:r>
          </a:p>
          <a:p>
            <a:pPr algn="just">
              <a:lnSpc>
                <a:spcPct val="150000"/>
              </a:lnSpc>
            </a:pPr>
            <a:r>
              <a:rPr lang="zh-CN" altLang="zh-CN" sz="2400" b="1" dirty="0">
                <a:latin typeface="Times New Roman" pitchFamily="18" charset="0"/>
                <a:cs typeface="Times New Roman" pitchFamily="18" charset="0"/>
              </a:rPr>
              <a:t>等质量镁、铝、锌、铁与足量酸反应产生氢气质量由大到小的顺序为铝</a:t>
            </a:r>
            <a:r>
              <a:rPr lang="en-US" altLang="zh-CN" sz="2400" b="1" dirty="0">
                <a:latin typeface="Times New Roman" pitchFamily="18" charset="0"/>
                <a:cs typeface="Times New Roman" pitchFamily="18" charset="0"/>
              </a:rPr>
              <a:t>&gt;</a:t>
            </a:r>
            <a:r>
              <a:rPr lang="zh-CN" altLang="zh-CN" sz="2400" b="1" dirty="0">
                <a:latin typeface="Times New Roman" pitchFamily="18" charset="0"/>
                <a:cs typeface="Times New Roman" pitchFamily="18" charset="0"/>
              </a:rPr>
              <a:t>镁</a:t>
            </a:r>
            <a:r>
              <a:rPr lang="en-US" altLang="zh-CN" sz="2400" b="1" dirty="0">
                <a:latin typeface="Times New Roman" pitchFamily="18" charset="0"/>
                <a:cs typeface="Times New Roman" pitchFamily="18" charset="0"/>
              </a:rPr>
              <a:t>&gt;</a:t>
            </a:r>
            <a:r>
              <a:rPr lang="zh-CN" altLang="zh-CN" sz="2400" b="1" dirty="0">
                <a:latin typeface="Times New Roman" pitchFamily="18" charset="0"/>
                <a:cs typeface="Times New Roman" pitchFamily="18" charset="0"/>
              </a:rPr>
              <a:t>铁</a:t>
            </a:r>
            <a:r>
              <a:rPr lang="en-US" altLang="zh-CN" sz="2400" b="1" dirty="0">
                <a:latin typeface="Times New Roman" pitchFamily="18" charset="0"/>
                <a:cs typeface="Times New Roman" pitchFamily="18" charset="0"/>
              </a:rPr>
              <a:t>&gt;</a:t>
            </a:r>
            <a:r>
              <a:rPr lang="zh-CN" altLang="zh-CN" sz="2400" b="1" dirty="0">
                <a:latin typeface="Times New Roman" pitchFamily="18" charset="0"/>
                <a:cs typeface="Times New Roman" pitchFamily="18" charset="0"/>
              </a:rPr>
              <a:t>锌</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如图甲所示</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 name="组合 2"/>
          <p:cNvGrpSpPr/>
          <p:nvPr/>
        </p:nvGrpSpPr>
        <p:grpSpPr>
          <a:xfrm>
            <a:off x="9760372" y="3281684"/>
            <a:ext cx="1785970" cy="1812248"/>
            <a:chOff x="9760372" y="3016251"/>
            <a:chExt cx="1785970" cy="1812248"/>
          </a:xfrm>
        </p:grpSpPr>
        <p:pic>
          <p:nvPicPr>
            <p:cNvPr id="9" name="1607.eps" descr="id:2147503821;FounderCES"/>
            <p:cNvPicPr>
              <a:picLocks noChangeAspect="1"/>
            </p:cNvPicPr>
            <p:nvPr/>
          </p:nvPicPr>
          <p:blipFill>
            <a:blip r:embed="rId3"/>
            <a:stretch>
              <a:fillRect/>
            </a:stretch>
          </p:blipFill>
          <p:spPr>
            <a:xfrm>
              <a:off x="9760372" y="3016251"/>
              <a:ext cx="1785970" cy="1440000"/>
            </a:xfrm>
            <a:prstGeom prst="rect">
              <a:avLst/>
            </a:prstGeom>
          </p:spPr>
        </p:pic>
        <p:sp>
          <p:nvSpPr>
            <p:cNvPr id="2" name="TextBox 1"/>
            <p:cNvSpPr txBox="1"/>
            <p:nvPr/>
          </p:nvSpPr>
          <p:spPr>
            <a:xfrm>
              <a:off x="10434901" y="4428389"/>
              <a:ext cx="436913" cy="400110"/>
            </a:xfrm>
            <a:prstGeom prst="rect">
              <a:avLst/>
            </a:prstGeom>
            <a:noFill/>
          </p:spPr>
          <p:txBody>
            <a:bodyPr wrap="square" rtlCol="0">
              <a:spAutoFit/>
            </a:bodyPr>
            <a:lstStyle/>
            <a:p>
              <a:pPr algn="ctr"/>
              <a:r>
                <a:rPr lang="zh-CN" altLang="en-US" sz="2000" b="1" dirty="0" smtClean="0">
                  <a:latin typeface="宋体" pitchFamily="2" charset="-122"/>
                  <a:ea typeface="宋体" pitchFamily="2" charset="-122"/>
                </a:rPr>
                <a:t>甲</a:t>
              </a:r>
              <a:endParaRPr lang="zh-CN" altLang="en-US" sz="2000" b="1" dirty="0">
                <a:latin typeface="宋体" pitchFamily="2" charset="-122"/>
                <a:ea typeface="宋体" pitchFamily="2" charset="-122"/>
              </a:endParaRPr>
            </a:p>
          </p:txBody>
        </p:sp>
      </p:grpSp>
    </p:spTree>
    <p:extLst>
      <p:ext uri="{BB962C8B-B14F-4D97-AF65-F5344CB8AC3E}">
        <p14:creationId xmlns:p14="http://schemas.microsoft.com/office/powerpoint/2010/main" xmlns="" val="33888792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19999" y="2006147"/>
            <a:ext cx="10930133" cy="1754326"/>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足</a:t>
            </a:r>
            <a:r>
              <a:rPr lang="zh-CN" altLang="zh-CN" sz="2400" b="1" dirty="0">
                <a:latin typeface="Times New Roman" pitchFamily="18" charset="0"/>
                <a:cs typeface="Times New Roman" pitchFamily="18" charset="0"/>
              </a:rPr>
              <a:t>量金属与等质量酸反应时产生的氢气量</a:t>
            </a:r>
            <a:r>
              <a:rPr lang="zh-CN" altLang="zh-CN" sz="2400" b="1" dirty="0" smtClean="0">
                <a:latin typeface="Times New Roman" pitchFamily="18" charset="0"/>
                <a:cs typeface="Times New Roman" pitchFamily="18" charset="0"/>
              </a:rPr>
              <a:t>相等</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如</a:t>
            </a:r>
            <a:r>
              <a:rPr lang="zh-CN" altLang="zh-CN" sz="2400" b="1" dirty="0">
                <a:latin typeface="Times New Roman" pitchFamily="18" charset="0"/>
                <a:cs typeface="Times New Roman" pitchFamily="18" charset="0"/>
              </a:rPr>
              <a:t>图乙所示。</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向</a:t>
            </a:r>
            <a:r>
              <a:rPr lang="zh-CN" altLang="zh-CN" sz="2400" b="1" dirty="0">
                <a:latin typeface="Times New Roman" pitchFamily="18" charset="0"/>
                <a:cs typeface="Times New Roman" pitchFamily="18" charset="0"/>
              </a:rPr>
              <a:t>等质量镁、铝、锌、铁中逐滴滴加稀盐酸反应产生氢气的质量与盐酸用量的</a:t>
            </a:r>
            <a:r>
              <a:rPr lang="zh-CN" altLang="zh-CN" sz="2400" b="1" dirty="0" smtClean="0">
                <a:latin typeface="Times New Roman" pitchFamily="18" charset="0"/>
                <a:cs typeface="Times New Roman" pitchFamily="18" charset="0"/>
              </a:rPr>
              <a:t>图像</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如</a:t>
            </a:r>
            <a:r>
              <a:rPr lang="zh-CN" altLang="zh-CN" sz="2400" b="1" dirty="0">
                <a:latin typeface="Times New Roman" pitchFamily="18" charset="0"/>
                <a:cs typeface="Times New Roman" pitchFamily="18" charset="0"/>
              </a:rPr>
              <a:t>图丙所示。</a:t>
            </a:r>
          </a:p>
        </p:txBody>
      </p:sp>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3" name="组合 12"/>
          <p:cNvGrpSpPr/>
          <p:nvPr/>
        </p:nvGrpSpPr>
        <p:grpSpPr>
          <a:xfrm>
            <a:off x="3502166" y="4161863"/>
            <a:ext cx="4833614" cy="1849041"/>
            <a:chOff x="3502166" y="3913505"/>
            <a:chExt cx="4833614" cy="1849041"/>
          </a:xfrm>
        </p:grpSpPr>
        <p:grpSp>
          <p:nvGrpSpPr>
            <p:cNvPr id="3" name="组合 2"/>
            <p:cNvGrpSpPr/>
            <p:nvPr/>
          </p:nvGrpSpPr>
          <p:grpSpPr>
            <a:xfrm>
              <a:off x="3502166" y="3913505"/>
              <a:ext cx="1938243" cy="1849041"/>
              <a:chOff x="3502166" y="3913505"/>
              <a:chExt cx="1938243" cy="1849041"/>
            </a:xfrm>
          </p:grpSpPr>
          <p:pic>
            <p:nvPicPr>
              <p:cNvPr id="7" name="1608.eps" descr="id:2147503828;FounderCES"/>
              <p:cNvPicPr>
                <a:picLocks noChangeAspect="1"/>
              </p:cNvPicPr>
              <p:nvPr/>
            </p:nvPicPr>
            <p:blipFill>
              <a:blip r:embed="rId3"/>
              <a:stretch>
                <a:fillRect/>
              </a:stretch>
            </p:blipFill>
            <p:spPr>
              <a:xfrm>
                <a:off x="3502166" y="3913505"/>
                <a:ext cx="1938243" cy="1440000"/>
              </a:xfrm>
              <a:prstGeom prst="rect">
                <a:avLst/>
              </a:prstGeom>
            </p:spPr>
          </p:pic>
          <p:sp>
            <p:nvSpPr>
              <p:cNvPr id="10" name="TextBox 9"/>
              <p:cNvSpPr txBox="1"/>
              <p:nvPr/>
            </p:nvSpPr>
            <p:spPr>
              <a:xfrm>
                <a:off x="4252831" y="5362436"/>
                <a:ext cx="436913" cy="400110"/>
              </a:xfrm>
              <a:prstGeom prst="rect">
                <a:avLst/>
              </a:prstGeom>
              <a:noFill/>
            </p:spPr>
            <p:txBody>
              <a:bodyPr wrap="square" rtlCol="0">
                <a:spAutoFit/>
              </a:bodyPr>
              <a:lstStyle/>
              <a:p>
                <a:pPr algn="ctr"/>
                <a:r>
                  <a:rPr lang="zh-CN" altLang="en-US" sz="2000" b="1" dirty="0" smtClean="0">
                    <a:latin typeface="宋体" pitchFamily="2" charset="-122"/>
                    <a:ea typeface="宋体" pitchFamily="2" charset="-122"/>
                  </a:rPr>
                  <a:t>乙</a:t>
                </a:r>
                <a:endParaRPr lang="zh-CN" altLang="en-US" sz="2000" b="1" dirty="0">
                  <a:latin typeface="宋体" pitchFamily="2" charset="-122"/>
                  <a:ea typeface="宋体" pitchFamily="2" charset="-122"/>
                </a:endParaRPr>
              </a:p>
            </p:txBody>
          </p:sp>
        </p:grpSp>
        <p:grpSp>
          <p:nvGrpSpPr>
            <p:cNvPr id="12" name="组合 11"/>
            <p:cNvGrpSpPr/>
            <p:nvPr/>
          </p:nvGrpSpPr>
          <p:grpSpPr>
            <a:xfrm>
              <a:off x="6700586" y="3913505"/>
              <a:ext cx="1635194" cy="1849041"/>
              <a:chOff x="6670488" y="3913505"/>
              <a:chExt cx="1635194" cy="1849041"/>
            </a:xfrm>
          </p:grpSpPr>
          <p:pic>
            <p:nvPicPr>
              <p:cNvPr id="9" name="1609.eps" descr="id:2147503835;FounderCES"/>
              <p:cNvPicPr>
                <a:picLocks noChangeAspect="1"/>
              </p:cNvPicPr>
              <p:nvPr/>
            </p:nvPicPr>
            <p:blipFill>
              <a:blip r:embed="rId4"/>
              <a:stretch>
                <a:fillRect/>
              </a:stretch>
            </p:blipFill>
            <p:spPr>
              <a:xfrm>
                <a:off x="6670488" y="3913505"/>
                <a:ext cx="1635194" cy="1440000"/>
              </a:xfrm>
              <a:prstGeom prst="rect">
                <a:avLst/>
              </a:prstGeom>
            </p:spPr>
          </p:pic>
          <p:sp>
            <p:nvSpPr>
              <p:cNvPr id="11" name="TextBox 10"/>
              <p:cNvSpPr txBox="1"/>
              <p:nvPr/>
            </p:nvSpPr>
            <p:spPr>
              <a:xfrm>
                <a:off x="7269629" y="5362436"/>
                <a:ext cx="436913" cy="400110"/>
              </a:xfrm>
              <a:prstGeom prst="rect">
                <a:avLst/>
              </a:prstGeom>
              <a:noFill/>
            </p:spPr>
            <p:txBody>
              <a:bodyPr wrap="square" rtlCol="0">
                <a:spAutoFit/>
              </a:bodyPr>
              <a:lstStyle/>
              <a:p>
                <a:pPr algn="ctr"/>
                <a:r>
                  <a:rPr lang="zh-CN" altLang="en-US" sz="2000" b="1" dirty="0" smtClean="0">
                    <a:latin typeface="宋体" pitchFamily="2" charset="-122"/>
                    <a:ea typeface="宋体" pitchFamily="2" charset="-122"/>
                  </a:rPr>
                  <a:t>丙</a:t>
                </a:r>
                <a:endParaRPr lang="zh-CN" altLang="en-US" sz="2000" b="1" dirty="0">
                  <a:latin typeface="宋体" pitchFamily="2" charset="-122"/>
                  <a:ea typeface="宋体" pitchFamily="2" charset="-122"/>
                </a:endParaRPr>
              </a:p>
            </p:txBody>
          </p:sp>
        </p:grpSp>
      </p:grpSp>
    </p:spTree>
    <p:extLst>
      <p:ext uri="{BB962C8B-B14F-4D97-AF65-F5344CB8AC3E}">
        <p14:creationId xmlns:p14="http://schemas.microsoft.com/office/powerpoint/2010/main" xmlns="" val="6060799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9" name="TextBox 18"/>
          <p:cNvSpPr txBox="1"/>
          <p:nvPr/>
        </p:nvSpPr>
        <p:spPr>
          <a:xfrm>
            <a:off x="855783" y="1509240"/>
            <a:ext cx="5892798"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2  </a:t>
            </a:r>
            <a:r>
              <a:rPr lang="zh-CN" altLang="en-US" sz="2400" b="1" dirty="0" smtClean="0">
                <a:solidFill>
                  <a:schemeClr val="accent2"/>
                </a:solidFill>
                <a:latin typeface="Times New Roman" pitchFamily="18" charset="0"/>
                <a:ea typeface="黑体" pitchFamily="49" charset="-122"/>
              </a:rPr>
              <a:t>金属</a:t>
            </a:r>
            <a:r>
              <a:rPr lang="zh-CN" altLang="en-US" sz="2400" b="1" dirty="0">
                <a:solidFill>
                  <a:schemeClr val="accent2"/>
                </a:solidFill>
                <a:latin typeface="Times New Roman" pitchFamily="18" charset="0"/>
                <a:ea typeface="黑体" pitchFamily="49" charset="-122"/>
              </a:rPr>
              <a:t>活动性顺序及其应用</a:t>
            </a:r>
          </a:p>
        </p:txBody>
      </p:sp>
      <p:sp>
        <p:nvSpPr>
          <p:cNvPr id="20" name="文本框 99"/>
          <p:cNvSpPr txBox="1">
            <a:spLocks noChangeArrowheads="1"/>
          </p:cNvSpPr>
          <p:nvPr/>
        </p:nvSpPr>
        <p:spPr bwMode="auto">
          <a:xfrm>
            <a:off x="855783" y="2255837"/>
            <a:ext cx="10433105"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常见金属在溶液中的活动性顺序</a:t>
            </a:r>
          </a:p>
          <a:p>
            <a:pPr algn="just">
              <a:lnSpc>
                <a:spcPct val="150000"/>
              </a:lnSpc>
            </a:pPr>
            <a:r>
              <a:rPr lang="zh-CN" altLang="zh-CN" sz="2400" b="1" dirty="0" smtClean="0">
                <a:latin typeface="Times New Roman" pitchFamily="18" charset="0"/>
                <a:cs typeface="Times New Roman" pitchFamily="18" charset="0"/>
              </a:rPr>
              <a:t>钾</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钙</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钠</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镁</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铝</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锌</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铁</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锡</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铅</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氢</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铜</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汞</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银</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铂</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金</a:t>
            </a: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K   </a:t>
            </a:r>
            <a:r>
              <a:rPr lang="en-US" altLang="zh-CN" sz="2400" b="1" dirty="0" err="1" smtClean="0">
                <a:latin typeface="Times New Roman" pitchFamily="18" charset="0"/>
                <a:cs typeface="Times New Roman" pitchFamily="18" charset="0"/>
              </a:rPr>
              <a:t>Ca</a:t>
            </a:r>
            <a:r>
              <a:rPr lang="en-US" altLang="zh-CN" sz="2400" b="1" dirty="0" smtClean="0">
                <a:latin typeface="Times New Roman" pitchFamily="18" charset="0"/>
                <a:cs typeface="Times New Roman" pitchFamily="18" charset="0"/>
              </a:rPr>
              <a:t>   Na   Mg   Al   Zn   Fe   </a:t>
            </a:r>
            <a:r>
              <a:rPr lang="en-US" altLang="zh-CN" sz="2400" b="1" dirty="0" err="1" smtClean="0">
                <a:latin typeface="Times New Roman" pitchFamily="18" charset="0"/>
                <a:cs typeface="Times New Roman" pitchFamily="18" charset="0"/>
              </a:rPr>
              <a:t>Sn</a:t>
            </a:r>
            <a:r>
              <a:rPr lang="en-US" altLang="zh-CN" sz="2400" b="1" dirty="0" smtClean="0">
                <a:latin typeface="Times New Roman" pitchFamily="18" charset="0"/>
                <a:cs typeface="Times New Roman" pitchFamily="18" charset="0"/>
              </a:rPr>
              <a:t>   </a:t>
            </a:r>
            <a:r>
              <a:rPr lang="en-US" altLang="zh-CN" sz="2400" b="1" dirty="0" err="1" smtClean="0">
                <a:latin typeface="Times New Roman" pitchFamily="18" charset="0"/>
                <a:cs typeface="Times New Roman" pitchFamily="18" charset="0"/>
              </a:rPr>
              <a:t>Pb</a:t>
            </a:r>
            <a:r>
              <a:rPr lang="en-US" altLang="zh-CN" sz="2400" b="1" dirty="0" smtClean="0">
                <a:latin typeface="Times New Roman" pitchFamily="18" charset="0"/>
                <a:cs typeface="Times New Roman" pitchFamily="18" charset="0"/>
              </a:rPr>
              <a:t>  </a:t>
            </a:r>
            <a:r>
              <a:rPr lang="en-US" altLang="zh-CN" sz="2400" b="1" dirty="0" smtClean="0">
                <a:latin typeface="宋体" pitchFamily="2" charset="-122"/>
                <a:ea typeface="宋体" pitchFamily="2" charset="-122"/>
                <a:cs typeface="Times New Roman" pitchFamily="18" charset="0"/>
              </a:rPr>
              <a:t>(</a:t>
            </a:r>
            <a:r>
              <a:rPr lang="en-US" altLang="zh-CN" sz="2400" b="1" dirty="0" smtClean="0">
                <a:latin typeface="Times New Roman" pitchFamily="18" charset="0"/>
                <a:cs typeface="Times New Roman" pitchFamily="18" charset="0"/>
              </a:rPr>
              <a:t>H</a:t>
            </a:r>
            <a:r>
              <a:rPr lang="en-US" altLang="zh-CN" sz="2400" b="1" dirty="0" smtClean="0">
                <a:latin typeface="宋体" pitchFamily="2" charset="-122"/>
                <a:ea typeface="宋体" pitchFamily="2" charset="-122"/>
                <a:cs typeface="Times New Roman" pitchFamily="18" charset="0"/>
              </a:rPr>
              <a:t>)</a:t>
            </a:r>
            <a:r>
              <a:rPr lang="en-US" altLang="zh-CN" sz="2400" b="1" dirty="0" smtClean="0">
                <a:latin typeface="Times New Roman" pitchFamily="18" charset="0"/>
                <a:cs typeface="Times New Roman" pitchFamily="18" charset="0"/>
              </a:rPr>
              <a:t>   Cu   Hg   Ag   </a:t>
            </a:r>
            <a:r>
              <a:rPr lang="en-US" altLang="zh-CN" sz="2400" b="1" dirty="0" err="1" smtClean="0">
                <a:latin typeface="Times New Roman" pitchFamily="18" charset="0"/>
                <a:cs typeface="Times New Roman" pitchFamily="18" charset="0"/>
              </a:rPr>
              <a:t>Pt</a:t>
            </a:r>
            <a:r>
              <a:rPr lang="en-US" altLang="zh-CN" sz="2400" b="1" dirty="0" smtClean="0">
                <a:latin typeface="Times New Roman" pitchFamily="18" charset="0"/>
                <a:cs typeface="Times New Roman" pitchFamily="18" charset="0"/>
              </a:rPr>
              <a:t>    Au</a:t>
            </a:r>
            <a:endParaRPr lang="en-US" altLang="zh-CN" sz="2400" b="1" dirty="0">
              <a:latin typeface="Times New Roman" pitchFamily="18" charset="0"/>
              <a:cs typeface="Times New Roman" pitchFamily="18" charset="0"/>
            </a:endParaRPr>
          </a:p>
          <a:p>
            <a:pPr algn="just">
              <a:lnSpc>
                <a:spcPct val="150000"/>
              </a:lnSpc>
            </a:pP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金属活动性由</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逐渐</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金属活动性顺序的应用</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金属活动性顺序</a:t>
            </a:r>
            <a:r>
              <a:rPr lang="zh-CN" altLang="zh-CN" sz="2400" b="1" dirty="0" smtClean="0">
                <a:latin typeface="Times New Roman" pitchFamily="18" charset="0"/>
                <a:cs typeface="Times New Roman" pitchFamily="18" charset="0"/>
              </a:rPr>
              <a:t>里</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金属</a:t>
            </a:r>
            <a:r>
              <a:rPr lang="zh-CN" altLang="zh-CN" sz="2400" b="1" dirty="0">
                <a:latin typeface="Times New Roman" pitchFamily="18" charset="0"/>
                <a:cs typeface="Times New Roman" pitchFamily="18" charset="0"/>
              </a:rPr>
              <a:t>的位置越靠</a:t>
            </a:r>
            <a:r>
              <a:rPr lang="zh-CN" altLang="zh-CN" sz="2400" b="1" dirty="0" smtClean="0">
                <a:latin typeface="Times New Roman" pitchFamily="18" charset="0"/>
                <a:cs typeface="Times New Roman" pitchFamily="18" charset="0"/>
              </a:rPr>
              <a:t>前</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它</a:t>
            </a:r>
            <a:r>
              <a:rPr lang="zh-CN" altLang="zh-CN" sz="2400" b="1" dirty="0">
                <a:latin typeface="Times New Roman" pitchFamily="18" charset="0"/>
                <a:cs typeface="Times New Roman" pitchFamily="18" charset="0"/>
              </a:rPr>
              <a:t>的活动性就越强</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cxnSp>
        <p:nvCxnSpPr>
          <p:cNvPr id="3" name="直接箭头连接符 2"/>
          <p:cNvCxnSpPr/>
          <p:nvPr/>
        </p:nvCxnSpPr>
        <p:spPr>
          <a:xfrm>
            <a:off x="855783" y="3939822"/>
            <a:ext cx="8962684"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8" name="TextBox 27"/>
          <p:cNvSpPr txBox="1"/>
          <p:nvPr/>
        </p:nvSpPr>
        <p:spPr>
          <a:xfrm>
            <a:off x="3099921" y="4541582"/>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强</a:t>
            </a:r>
          </a:p>
        </p:txBody>
      </p:sp>
      <p:sp>
        <p:nvSpPr>
          <p:cNvPr id="29" name="TextBox 28"/>
          <p:cNvSpPr txBox="1"/>
          <p:nvPr/>
        </p:nvSpPr>
        <p:spPr>
          <a:xfrm>
            <a:off x="4951295" y="4541582"/>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减弱</a:t>
            </a:r>
          </a:p>
        </p:txBody>
      </p:sp>
    </p:spTree>
    <p:extLst>
      <p:ext uri="{BB962C8B-B14F-4D97-AF65-F5344CB8AC3E}">
        <p14:creationId xmlns:p14="http://schemas.microsoft.com/office/powerpoint/2010/main" xmlns="" val="9542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2" y="1770414"/>
            <a:ext cx="1043310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金属</a:t>
            </a:r>
            <a:r>
              <a:rPr lang="zh-CN" altLang="zh-CN" sz="2400" b="1" dirty="0">
                <a:latin typeface="Times New Roman" pitchFamily="18" charset="0"/>
                <a:ea typeface="宋体" pitchFamily="2" charset="-122"/>
                <a:cs typeface="Times New Roman" pitchFamily="18" charset="0"/>
              </a:rPr>
              <a:t>活动性顺序</a:t>
            </a:r>
            <a:r>
              <a:rPr lang="zh-CN" altLang="zh-CN" sz="2400" b="1" dirty="0" smtClean="0">
                <a:latin typeface="宋体" pitchFamily="2" charset="-122"/>
                <a:ea typeface="宋体" pitchFamily="2" charset="-122"/>
                <a:cs typeface="Times New Roman" pitchFamily="18" charset="0"/>
              </a:rPr>
              <a:t>里</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位于</a:t>
            </a:r>
            <a:r>
              <a:rPr lang="zh-CN" altLang="zh-CN" sz="2400" b="1" dirty="0">
                <a:latin typeface="宋体" pitchFamily="2" charset="-122"/>
                <a:ea typeface="宋体" pitchFamily="2" charset="-122"/>
                <a:cs typeface="Times New Roman" pitchFamily="18" charset="0"/>
              </a:rPr>
              <a:t>氢前面的金属能置换出盐酸、稀硫酸</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不可以是浓硫酸和硝酸</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中的氢</a:t>
            </a:r>
            <a:r>
              <a:rPr lang="zh-CN" altLang="zh-CN" sz="2400" b="1" dirty="0" smtClean="0">
                <a:latin typeface="宋体" pitchFamily="2" charset="-122"/>
                <a:ea typeface="宋体" pitchFamily="2" charset="-122"/>
                <a:cs typeface="Times New Roman" pitchFamily="18" charset="0"/>
              </a:rPr>
              <a:t>。</a:t>
            </a:r>
            <a:endParaRPr lang="en-US" altLang="zh-CN" sz="2400" b="1" dirty="0" smtClean="0">
              <a:latin typeface="宋体" pitchFamily="2" charset="-122"/>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）在</a:t>
            </a:r>
            <a:r>
              <a:rPr lang="zh-CN" altLang="en-US" sz="2400" b="1" dirty="0">
                <a:latin typeface="宋体" pitchFamily="2" charset="-122"/>
                <a:ea typeface="宋体" pitchFamily="2" charset="-122"/>
                <a:cs typeface="Times New Roman" pitchFamily="18" charset="0"/>
              </a:rPr>
              <a:t>金属活动性顺序里</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位于前面的金属能把位于后面的金属从它们盐溶液里置换出来</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钾、钙、钠除外</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a:t>
            </a:r>
          </a:p>
          <a:p>
            <a:pPr algn="just">
              <a:lnSpc>
                <a:spcPct val="150000"/>
              </a:lnSpc>
            </a:pPr>
            <a:r>
              <a:rPr lang="zh-CN" altLang="en-US" sz="2400" b="1" dirty="0">
                <a:latin typeface="宋体" pitchFamily="2" charset="-122"/>
                <a:ea typeface="宋体" pitchFamily="2" charset="-122"/>
                <a:cs typeface="Times New Roman" pitchFamily="18" charset="0"/>
              </a:rPr>
              <a:t>在金属活动性顺序中</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金属的距离大的</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反应先发生。一个置换反应结束后</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另一个置换反应才会发生。如在硫酸亚铁和硫酸铜的混合溶液中加入锌粒</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锌会先和硫酸铜反应</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反应完毕后锌才和硫酸亚铁反应。</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）根据</a:t>
            </a:r>
            <a:r>
              <a:rPr lang="zh-CN" altLang="en-US" sz="2400" b="1" dirty="0">
                <a:latin typeface="Times New Roman" pitchFamily="18" charset="0"/>
                <a:ea typeface="宋体" pitchFamily="2" charset="-122"/>
                <a:cs typeface="Times New Roman" pitchFamily="18" charset="0"/>
              </a:rPr>
              <a:t>金属与盐溶液的反应判断滤液、滤渣的成分</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4638623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TextBox 7"/>
          <p:cNvSpPr txBox="1"/>
          <p:nvPr/>
        </p:nvSpPr>
        <p:spPr>
          <a:xfrm>
            <a:off x="720000" y="2316778"/>
            <a:ext cx="10456000" cy="2308324"/>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）金属</a:t>
            </a:r>
            <a:r>
              <a:rPr lang="zh-CN" altLang="en-US" sz="2400" b="1" dirty="0">
                <a:latin typeface="Times New Roman" pitchFamily="18" charset="0"/>
                <a:ea typeface="宋体" pitchFamily="2" charset="-122"/>
                <a:cs typeface="Times New Roman" pitchFamily="18" charset="0"/>
              </a:rPr>
              <a:t>活动性顺序只适用于在溶液中的反应。</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）浓</a:t>
            </a:r>
            <a:r>
              <a:rPr lang="zh-CN" altLang="en-US" sz="2400" b="1" dirty="0">
                <a:latin typeface="Times New Roman" pitchFamily="18" charset="0"/>
                <a:ea typeface="宋体" pitchFamily="2" charset="-122"/>
                <a:cs typeface="Times New Roman" pitchFamily="18" charset="0"/>
              </a:rPr>
              <a:t>硫酸、硝酸具有强氧</a:t>
            </a:r>
            <a:r>
              <a:rPr lang="zh-CN" altLang="en-US" sz="2400" b="1" dirty="0" smtClean="0">
                <a:latin typeface="Times New Roman" pitchFamily="18" charset="0"/>
                <a:ea typeface="宋体" pitchFamily="2" charset="-122"/>
                <a:cs typeface="Times New Roman" pitchFamily="18" charset="0"/>
              </a:rPr>
              <a:t>化性，与</a:t>
            </a:r>
            <a:r>
              <a:rPr lang="zh-CN" altLang="en-US" sz="2400" b="1" dirty="0">
                <a:latin typeface="Times New Roman" pitchFamily="18" charset="0"/>
                <a:ea typeface="宋体" pitchFamily="2" charset="-122"/>
                <a:cs typeface="Times New Roman" pitchFamily="18" charset="0"/>
              </a:rPr>
              <a:t>金属反应不能得到氢气。</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）金属</a:t>
            </a:r>
            <a:r>
              <a:rPr lang="zh-CN" altLang="en-US" sz="2400" b="1" dirty="0">
                <a:latin typeface="Times New Roman" pitchFamily="18" charset="0"/>
                <a:ea typeface="宋体" pitchFamily="2" charset="-122"/>
                <a:cs typeface="Times New Roman" pitchFamily="18" charset="0"/>
              </a:rPr>
              <a:t>与盐反应必须在“盐溶液”中</a:t>
            </a:r>
            <a:r>
              <a:rPr lang="zh-CN" altLang="en-US" sz="2400" b="1" dirty="0" smtClean="0">
                <a:latin typeface="Times New Roman" pitchFamily="18" charset="0"/>
                <a:ea typeface="宋体" pitchFamily="2" charset="-122"/>
                <a:cs typeface="Times New Roman" pitchFamily="18" charset="0"/>
              </a:rPr>
              <a:t>进行，否则</a:t>
            </a:r>
            <a:r>
              <a:rPr lang="zh-CN" altLang="en-US" sz="2400" b="1" dirty="0">
                <a:latin typeface="Times New Roman" pitchFamily="18" charset="0"/>
                <a:ea typeface="宋体" pitchFamily="2" charset="-122"/>
                <a:cs typeface="Times New Roman" pitchFamily="18" charset="0"/>
              </a:rPr>
              <a:t>不能反应</a:t>
            </a:r>
          </a:p>
        </p:txBody>
      </p:sp>
    </p:spTree>
    <p:extLst>
      <p:ext uri="{BB962C8B-B14F-4D97-AF65-F5344CB8AC3E}">
        <p14:creationId xmlns:p14="http://schemas.microsoft.com/office/powerpoint/2010/main" xmlns="" val="430564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 xmlns:a16="http://schemas.microsoft.com/office/drawing/2014/main" id="{F5A88B17-CAB7-7742-9C70-37C1F1ED5887}"/>
              </a:ext>
            </a:extLst>
          </p:cNvPr>
          <p:cNvSpPr/>
          <p:nvPr/>
        </p:nvSpPr>
        <p:spPr>
          <a:xfrm>
            <a:off x="5860243" y="2768841"/>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数据剖析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题型突破</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 xmlns:a16="http://schemas.microsoft.com/office/drawing/2014/main" id="{097CE391-17D6-1348-B001-A9F01EE6070D}"/>
              </a:ext>
            </a:extLst>
          </p:cNvPr>
          <p:cNvSpPr/>
          <p:nvPr/>
        </p:nvSpPr>
        <p:spPr>
          <a:xfrm>
            <a:off x="5860243" y="3492741"/>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 xmlns:a16="http://schemas.microsoft.com/office/drawing/2014/main" id="{62E685FC-60A4-F341-ABC6-326D6EC66351}"/>
              </a:ext>
            </a:extLst>
          </p:cNvPr>
          <p:cNvSpPr/>
          <p:nvPr/>
        </p:nvSpPr>
        <p:spPr>
          <a:xfrm>
            <a:off x="5860243" y="4280141"/>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012617" y="2712868"/>
            <a:ext cx="7201962" cy="1936443"/>
            <a:chOff x="3559939" y="2100735"/>
            <a:chExt cx="7201962" cy="1936443"/>
          </a:xfrm>
        </p:grpSpPr>
        <p:sp>
          <p:nvSpPr>
            <p:cNvPr id="18" name="文本框 2">
              <a:hlinkClick r:id="rId2" action="ppaction://hlinksldjump"/>
            </p:cNvPr>
            <p:cNvSpPr txBox="1"/>
            <p:nvPr/>
          </p:nvSpPr>
          <p:spPr>
            <a:xfrm>
              <a:off x="3559940" y="2100735"/>
              <a:ext cx="6404646"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金属</a:t>
              </a:r>
              <a:r>
                <a:rPr lang="zh-CN" altLang="en-US" sz="2400" b="1" dirty="0">
                  <a:latin typeface="黑体" panose="02010609060101010101" pitchFamily="49" charset="-122"/>
                  <a:ea typeface="黑体" panose="02010609060101010101" pitchFamily="49" charset="-122"/>
                  <a:sym typeface="宋体" panose="02010600030101010101" pitchFamily="2" charset="-122"/>
                </a:rPr>
                <a:t>活动性顺序的探究</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59940" y="277878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金属</a:t>
              </a:r>
              <a:r>
                <a:rPr lang="zh-CN" altLang="en-US" sz="2400" b="1" dirty="0">
                  <a:latin typeface="黑体" panose="02010609060101010101" pitchFamily="49" charset="-122"/>
                  <a:ea typeface="黑体" panose="02010609060101010101" pitchFamily="49" charset="-122"/>
                  <a:sym typeface="宋体" panose="02010600030101010101" pitchFamily="2" charset="-122"/>
                </a:rPr>
                <a:t>与酸反应</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39" y="3575513"/>
              <a:ext cx="7201962"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金属</a:t>
              </a:r>
              <a:r>
                <a:rPr lang="zh-CN" altLang="en-US" sz="2400" b="1" dirty="0">
                  <a:latin typeface="黑体" panose="02010609060101010101" pitchFamily="49" charset="-122"/>
                  <a:ea typeface="黑体" panose="02010609060101010101" pitchFamily="49" charset="-122"/>
                  <a:sym typeface="宋体" panose="02010600030101010101" pitchFamily="2" charset="-122"/>
                </a:rPr>
                <a:t>与盐溶液反应后滤液、滤渣的分析</a:t>
              </a:r>
              <a:endParaRPr lang="zh-CN" altLang="zh-CN" sz="24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3732666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08168" y="2335839"/>
            <a:ext cx="5586915" cy="627895"/>
            <a:chOff x="1034884" y="629878"/>
            <a:chExt cx="5586915" cy="627895"/>
          </a:xfrm>
        </p:grpSpPr>
        <p:sp>
          <p:nvSpPr>
            <p:cNvPr id="17" name="圆角矩形 6">
              <a:hlinkClick r:id="rId4" action="ppaction://hlinksldjump"/>
            </p:cNvPr>
            <p:cNvSpPr/>
            <p:nvPr>
              <p:custDataLst>
                <p:tags r:id="rId1"/>
              </p:custDataLst>
            </p:nvPr>
          </p:nvSpPr>
          <p:spPr>
            <a:xfrm flipH="1">
              <a:off x="2642682" y="664479"/>
              <a:ext cx="3979117"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金属活动性顺序的探究</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529814" y="3140417"/>
            <a:ext cx="6505432" cy="14388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3500"/>
              </a:lnSpc>
            </a:pPr>
            <a:r>
              <a:rPr lang="zh-CN" altLang="en-US" sz="2400" b="1" dirty="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自贡）为验证铁、铜、银的金属活动性</a:t>
            </a:r>
            <a:r>
              <a:rPr lang="zh-CN" altLang="en-US" sz="2400" b="1" dirty="0" smtClean="0">
                <a:latin typeface="Times New Roman" pitchFamily="18" charset="0"/>
                <a:ea typeface="宋体" pitchFamily="2" charset="-122"/>
                <a:cs typeface="Times New Roman" pitchFamily="18" charset="0"/>
              </a:rPr>
              <a:t>顺序，某</a:t>
            </a:r>
            <a:r>
              <a:rPr lang="zh-CN" altLang="en-US" sz="2400" b="1" dirty="0">
                <a:latin typeface="Times New Roman" pitchFamily="18" charset="0"/>
                <a:ea typeface="宋体" pitchFamily="2" charset="-122"/>
                <a:cs typeface="Times New Roman" pitchFamily="18" charset="0"/>
              </a:rPr>
              <a:t>同学设计了如图四组实验。下列说法错误的是（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11310"/>
            <a:ext cx="5882885" cy="729465"/>
            <a:chOff x="823582" y="935961"/>
            <a:chExt cx="5767939" cy="729465"/>
          </a:xfrm>
        </p:grpSpPr>
        <p:sp>
          <p:nvSpPr>
            <p:cNvPr id="21" name="圆角矩形 20">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数据剖析</a:t>
              </a:r>
              <a:r>
                <a:rPr kumimoji="1" lang="en-US" altLang="zh-CN" sz="2800" b="1" dirty="0" smtClean="0">
                  <a:latin typeface="宋体" pitchFamily="2" charset="-122"/>
                  <a:ea typeface="宋体" pitchFamily="2" charset="-122"/>
                </a:rPr>
                <a:t>  </a:t>
              </a:r>
              <a:r>
                <a:rPr kumimoji="1" lang="zh-CN" altLang="en-US" sz="2800" b="1" dirty="0">
                  <a:latin typeface="宋体" pitchFamily="2" charset="-122"/>
                  <a:ea typeface="宋体" pitchFamily="2" charset="-122"/>
                </a:rPr>
                <a:t>题型突破</a:t>
              </a:r>
            </a:p>
          </p:txBody>
        </p:sp>
        <p:sp>
          <p:nvSpPr>
            <p:cNvPr id="23" name="椭圆 22">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3</a:t>
              </a:r>
              <a:endParaRPr lang="zh-CN" altLang="en-US" sz="2800" b="1" dirty="0">
                <a:solidFill>
                  <a:schemeClr val="bg1"/>
                </a:solidFill>
                <a:latin typeface="Times New Roman" pitchFamily="18" charset="0"/>
                <a:ea typeface="宋体" pitchFamily="2" charset="-122"/>
                <a:cs typeface="Times New Roman" pitchFamily="18" charset="0"/>
              </a:endParaRPr>
            </a:p>
          </p:txBody>
        </p:sp>
      </p:grpSp>
      <p:pic>
        <p:nvPicPr>
          <p:cNvPr id="29" name="XD+62.eps" descr="id:2147503872;FounderCES"/>
          <p:cNvPicPr>
            <a:picLocks noChangeAspect="1"/>
          </p:cNvPicPr>
          <p:nvPr/>
        </p:nvPicPr>
        <p:blipFill>
          <a:blip r:embed="rId6"/>
          <a:stretch>
            <a:fillRect/>
          </a:stretch>
        </p:blipFill>
        <p:spPr>
          <a:xfrm>
            <a:off x="7069113" y="3234368"/>
            <a:ext cx="4692293" cy="1440000"/>
          </a:xfrm>
          <a:prstGeom prst="rect">
            <a:avLst/>
          </a:prstGeom>
        </p:spPr>
      </p:pic>
      <p:sp>
        <p:nvSpPr>
          <p:cNvPr id="30" name="文本框 99"/>
          <p:cNvSpPr txBox="1">
            <a:spLocks noChangeArrowheads="1"/>
          </p:cNvSpPr>
          <p:nvPr/>
        </p:nvSpPr>
        <p:spPr bwMode="auto">
          <a:xfrm>
            <a:off x="529814" y="4674368"/>
            <a:ext cx="8415198" cy="1887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3500"/>
              </a:lnSpc>
            </a:pPr>
            <a:r>
              <a:rPr lang="en-US" altLang="zh-CN" sz="2400" b="1" dirty="0" smtClean="0">
                <a:latin typeface="Times New Roman" pitchFamily="18" charset="0"/>
                <a:cs typeface="Times New Roman" pitchFamily="18" charset="0"/>
              </a:rPr>
              <a:t>A.</a:t>
            </a:r>
            <a:r>
              <a:rPr lang="zh-CN" altLang="zh-CN" sz="2400" b="1" dirty="0" smtClean="0">
                <a:latin typeface="Times New Roman" pitchFamily="18" charset="0"/>
                <a:cs typeface="Times New Roman" pitchFamily="18" charset="0"/>
              </a:rPr>
              <a:t>通过实验</a:t>
            </a:r>
            <a:r>
              <a:rPr lang="en-US" altLang="zh-CN" sz="2400" b="1" dirty="0" smtClean="0">
                <a:latin typeface="Times New Roman" pitchFamily="18" charset="0"/>
                <a:cs typeface="Times New Roman" pitchFamily="18" charset="0"/>
              </a:rPr>
              <a:t>①</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②</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能验证金属活动性</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Fe&gt;Cu</a:t>
            </a:r>
            <a:endParaRPr lang="zh-CN" altLang="zh-CN" sz="2400" b="1" dirty="0" smtClean="0">
              <a:latin typeface="Times New Roman" pitchFamily="18" charset="0"/>
              <a:cs typeface="Times New Roman" pitchFamily="18" charset="0"/>
            </a:endParaRPr>
          </a:p>
          <a:p>
            <a:pPr algn="just">
              <a:lnSpc>
                <a:spcPts val="3500"/>
              </a:lnSpc>
            </a:pPr>
            <a:r>
              <a:rPr lang="en-US" altLang="zh-CN" sz="2400" b="1" dirty="0" smtClean="0">
                <a:latin typeface="Times New Roman" pitchFamily="18" charset="0"/>
                <a:cs typeface="Times New Roman" pitchFamily="18" charset="0"/>
              </a:rPr>
              <a:t>B.</a:t>
            </a:r>
            <a:r>
              <a:rPr lang="zh-CN" altLang="zh-CN" sz="2400" b="1" dirty="0" smtClean="0">
                <a:latin typeface="Times New Roman" pitchFamily="18" charset="0"/>
                <a:cs typeface="Times New Roman" pitchFamily="18" charset="0"/>
              </a:rPr>
              <a:t>通过实验</a:t>
            </a:r>
            <a:r>
              <a:rPr lang="en-US" altLang="zh-CN" sz="2400" b="1" dirty="0" smtClean="0">
                <a:latin typeface="Times New Roman" pitchFamily="18" charset="0"/>
                <a:cs typeface="Times New Roman" pitchFamily="18" charset="0"/>
              </a:rPr>
              <a:t>①</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②</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③</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能验证金属活动性</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Fe&gt;Cu&gt;Ag</a:t>
            </a:r>
            <a:endParaRPr lang="zh-CN" altLang="zh-CN" sz="2400" b="1" dirty="0" smtClean="0">
              <a:latin typeface="Times New Roman" pitchFamily="18" charset="0"/>
              <a:cs typeface="Times New Roman" pitchFamily="18" charset="0"/>
            </a:endParaRPr>
          </a:p>
          <a:p>
            <a:pPr algn="just">
              <a:lnSpc>
                <a:spcPts val="3500"/>
              </a:lnSpc>
            </a:pPr>
            <a:r>
              <a:rPr lang="en-US" altLang="zh-CN" sz="2400" b="1" dirty="0" smtClean="0">
                <a:latin typeface="Times New Roman" pitchFamily="18" charset="0"/>
                <a:cs typeface="Times New Roman" pitchFamily="18" charset="0"/>
              </a:rPr>
              <a:t>C.</a:t>
            </a:r>
            <a:r>
              <a:rPr lang="zh-CN" altLang="zh-CN" sz="2400" b="1" dirty="0" smtClean="0">
                <a:latin typeface="Times New Roman" pitchFamily="18" charset="0"/>
                <a:cs typeface="Times New Roman" pitchFamily="18" charset="0"/>
              </a:rPr>
              <a:t>实验</a:t>
            </a:r>
            <a:r>
              <a:rPr lang="en-US" altLang="zh-CN" sz="2400" b="1" dirty="0" smtClean="0">
                <a:latin typeface="Times New Roman" pitchFamily="18" charset="0"/>
                <a:cs typeface="Times New Roman" pitchFamily="18" charset="0"/>
              </a:rPr>
              <a:t>④</a:t>
            </a:r>
            <a:r>
              <a:rPr lang="zh-CN" altLang="zh-CN" sz="2400" b="1" dirty="0" smtClean="0">
                <a:latin typeface="Times New Roman" pitchFamily="18" charset="0"/>
                <a:cs typeface="Times New Roman" pitchFamily="18" charset="0"/>
              </a:rPr>
              <a:t>中</a:t>
            </a:r>
            <a:r>
              <a:rPr lang="en-US" altLang="zh-CN" sz="2400" b="1" dirty="0" smtClean="0">
                <a:latin typeface="Times New Roman" pitchFamily="18" charset="0"/>
                <a:cs typeface="Times New Roman" pitchFamily="18" charset="0"/>
              </a:rPr>
              <a:t>X</a:t>
            </a:r>
            <a:r>
              <a:rPr lang="zh-CN" altLang="zh-CN" sz="2400" b="1" dirty="0" smtClean="0">
                <a:latin typeface="Times New Roman" pitchFamily="18" charset="0"/>
                <a:cs typeface="Times New Roman" pitchFamily="18" charset="0"/>
              </a:rPr>
              <a:t>为</a:t>
            </a:r>
            <a:r>
              <a:rPr lang="en-US" altLang="zh-CN" sz="2400" b="1" dirty="0" smtClean="0">
                <a:latin typeface="Times New Roman" pitchFamily="18" charset="0"/>
                <a:cs typeface="Times New Roman" pitchFamily="18" charset="0"/>
              </a:rPr>
              <a:t>Cu</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Y</a:t>
            </a:r>
            <a:r>
              <a:rPr lang="zh-CN" altLang="zh-CN" sz="2400" b="1" dirty="0" smtClean="0">
                <a:latin typeface="Times New Roman" pitchFamily="18" charset="0"/>
                <a:cs typeface="Times New Roman" pitchFamily="18" charset="0"/>
              </a:rPr>
              <a:t>为</a:t>
            </a:r>
            <a:r>
              <a:rPr lang="en-US" altLang="zh-CN" sz="2400" b="1" dirty="0" smtClean="0">
                <a:latin typeface="Times New Roman" pitchFamily="18" charset="0"/>
                <a:cs typeface="Times New Roman" pitchFamily="18" charset="0"/>
              </a:rPr>
              <a:t>FeSO</a:t>
            </a:r>
            <a:r>
              <a:rPr lang="en-US" altLang="zh-CN" sz="2400" b="1" baseline="-25000"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能验证金属活动性</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Fe&gt;Cu</a:t>
            </a:r>
            <a:endParaRPr lang="zh-CN" altLang="zh-CN" sz="2400" b="1" dirty="0" smtClean="0">
              <a:latin typeface="Times New Roman" pitchFamily="18" charset="0"/>
              <a:cs typeface="Times New Roman" pitchFamily="18" charset="0"/>
            </a:endParaRPr>
          </a:p>
          <a:p>
            <a:pPr algn="just">
              <a:lnSpc>
                <a:spcPts val="3500"/>
              </a:lnSpc>
            </a:pPr>
            <a:r>
              <a:rPr lang="en-US" altLang="zh-CN" sz="2400" b="1" dirty="0" smtClean="0">
                <a:latin typeface="Times New Roman" pitchFamily="18" charset="0"/>
                <a:cs typeface="Times New Roman" pitchFamily="18" charset="0"/>
              </a:rPr>
              <a:t>D.</a:t>
            </a:r>
            <a:r>
              <a:rPr lang="zh-CN" altLang="zh-CN" sz="2400" b="1" dirty="0" smtClean="0">
                <a:latin typeface="Times New Roman" pitchFamily="18" charset="0"/>
                <a:cs typeface="Times New Roman" pitchFamily="18" charset="0"/>
              </a:rPr>
              <a:t>实验</a:t>
            </a:r>
            <a:r>
              <a:rPr lang="en-US" altLang="zh-CN" sz="2400" b="1" dirty="0" smtClean="0">
                <a:latin typeface="Times New Roman" pitchFamily="18" charset="0"/>
                <a:cs typeface="Times New Roman" pitchFamily="18" charset="0"/>
              </a:rPr>
              <a:t>④</a:t>
            </a:r>
            <a:r>
              <a:rPr lang="zh-CN" altLang="zh-CN" sz="2400" b="1" dirty="0" smtClean="0">
                <a:latin typeface="Times New Roman" pitchFamily="18" charset="0"/>
                <a:cs typeface="Times New Roman" pitchFamily="18" charset="0"/>
              </a:rPr>
              <a:t>中</a:t>
            </a:r>
            <a:r>
              <a:rPr lang="en-US" altLang="zh-CN" sz="2400" b="1" dirty="0" smtClean="0">
                <a:latin typeface="Times New Roman" pitchFamily="18" charset="0"/>
                <a:cs typeface="Times New Roman" pitchFamily="18" charset="0"/>
              </a:rPr>
              <a:t>X</a:t>
            </a:r>
            <a:r>
              <a:rPr lang="zh-CN" altLang="zh-CN" sz="2400" b="1" dirty="0" smtClean="0">
                <a:latin typeface="Times New Roman" pitchFamily="18" charset="0"/>
                <a:cs typeface="Times New Roman" pitchFamily="18" charset="0"/>
              </a:rPr>
              <a:t>为</a:t>
            </a:r>
            <a:r>
              <a:rPr lang="en-US" altLang="zh-CN" sz="2400" b="1" dirty="0" smtClean="0">
                <a:latin typeface="Times New Roman" pitchFamily="18" charset="0"/>
                <a:cs typeface="Times New Roman" pitchFamily="18" charset="0"/>
              </a:rPr>
              <a:t>Cu</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Y</a:t>
            </a:r>
            <a:r>
              <a:rPr lang="zh-CN" altLang="zh-CN" sz="2400" b="1" dirty="0" smtClean="0">
                <a:latin typeface="Times New Roman" pitchFamily="18" charset="0"/>
                <a:cs typeface="Times New Roman" pitchFamily="18" charset="0"/>
              </a:rPr>
              <a:t>为</a:t>
            </a:r>
            <a:r>
              <a:rPr lang="en-US" altLang="zh-CN" sz="2400" b="1" dirty="0" smtClean="0">
                <a:latin typeface="Times New Roman" pitchFamily="18" charset="0"/>
                <a:cs typeface="Times New Roman" pitchFamily="18" charset="0"/>
              </a:rPr>
              <a:t>AgNO</a:t>
            </a:r>
            <a:r>
              <a:rPr lang="en-US" altLang="zh-CN" sz="2400" b="1" baseline="-25000"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能验证金属活动性</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Cu&gt;Ag</a:t>
            </a:r>
            <a:endParaRPr lang="zh-CN" altLang="zh-CN" sz="2400" b="1" dirty="0">
              <a:latin typeface="Times New Roman" pitchFamily="18" charset="0"/>
              <a:cs typeface="Times New Roman" pitchFamily="18" charset="0"/>
            </a:endParaRPr>
          </a:p>
        </p:txBody>
      </p:sp>
      <p:sp>
        <p:nvSpPr>
          <p:cNvPr id="31" name="TextBox 30"/>
          <p:cNvSpPr txBox="1"/>
          <p:nvPr/>
        </p:nvSpPr>
        <p:spPr>
          <a:xfrm>
            <a:off x="2931575" y="4057339"/>
            <a:ext cx="38985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93612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09600" y="1870675"/>
            <a:ext cx="11006667"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宋体" pitchFamily="2" charset="-122"/>
                <a:ea typeface="宋体" pitchFamily="2" charset="-122"/>
              </a:rPr>
              <a:t>判断金属活动性强弱的</a:t>
            </a:r>
            <a:r>
              <a:rPr lang="zh-CN" altLang="zh-CN" sz="2400" b="1" dirty="0" smtClean="0">
                <a:latin typeface="宋体" pitchFamily="2" charset="-122"/>
                <a:ea typeface="宋体" pitchFamily="2" charset="-122"/>
              </a:rPr>
              <a:t>依据</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一</a:t>
            </a:r>
            <a:r>
              <a:rPr lang="zh-CN" altLang="zh-CN" sz="2400" b="1" dirty="0">
                <a:latin typeface="宋体" pitchFamily="2" charset="-122"/>
                <a:ea typeface="宋体" pitchFamily="2" charset="-122"/>
              </a:rPr>
              <a:t>是金属能否与稀盐酸或稀硫酸等发生</a:t>
            </a:r>
            <a:r>
              <a:rPr lang="zh-CN" altLang="zh-CN" sz="2400" b="1" dirty="0" smtClean="0">
                <a:latin typeface="宋体" pitchFamily="2" charset="-122"/>
                <a:ea typeface="宋体" pitchFamily="2" charset="-122"/>
              </a:rPr>
              <a:t>置换反应</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二</a:t>
            </a:r>
            <a:r>
              <a:rPr lang="zh-CN" altLang="zh-CN" sz="2400" b="1" dirty="0">
                <a:latin typeface="宋体" pitchFamily="2" charset="-122"/>
                <a:ea typeface="宋体" pitchFamily="2" charset="-122"/>
              </a:rPr>
              <a:t>是金属能否与盐溶液发生置换反应</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）判断三种金属的</a:t>
            </a:r>
            <a:r>
              <a:rPr lang="zh-CN" altLang="en-US" sz="2400" b="1" dirty="0">
                <a:latin typeface="宋体" pitchFamily="2" charset="-122"/>
                <a:ea typeface="宋体" pitchFamily="2" charset="-122"/>
                <a:cs typeface="Times New Roman" pitchFamily="18" charset="0"/>
              </a:rPr>
              <a:t>活动性顺序</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在不限制操作及</a:t>
            </a:r>
            <a:r>
              <a:rPr lang="zh-CN" altLang="en-US" sz="2400" b="1" dirty="0" smtClean="0">
                <a:latin typeface="宋体" pitchFamily="2" charset="-122"/>
                <a:ea typeface="宋体" pitchFamily="2" charset="-122"/>
                <a:cs typeface="Times New Roman" pitchFamily="18" charset="0"/>
              </a:rPr>
              <a:t>药品</a:t>
            </a:r>
            <a:r>
              <a:rPr lang="zh-CN" altLang="en-US" sz="2400" b="1" dirty="0">
                <a:latin typeface="宋体" pitchFamily="2" charset="-122"/>
                <a:ea typeface="宋体" pitchFamily="2" charset="-122"/>
                <a:cs typeface="Times New Roman" pitchFamily="18" charset="0"/>
              </a:rPr>
              <a:t>的前提下</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一般选择试剂的方案有“两盐夹一金”或“两金夹一盐”</a:t>
            </a:r>
            <a:r>
              <a:rPr lang="zh-CN" altLang="en-US" sz="2400" b="1" dirty="0" smtClean="0">
                <a:latin typeface="宋体" pitchFamily="2" charset="-122"/>
                <a:ea typeface="宋体" pitchFamily="2" charset="-122"/>
                <a:cs typeface="Times New Roman" pitchFamily="18" charset="0"/>
              </a:rPr>
              <a:t>。</a:t>
            </a:r>
            <a:endParaRPr lang="zh-CN" altLang="en-US"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36505047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941423" cy="3970318"/>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石家庄新华区月考</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下列有关金属铁的说法合理的是（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用</a:t>
            </a:r>
            <a:r>
              <a:rPr lang="en-US" altLang="zh-CN" sz="2400" b="1" dirty="0">
                <a:latin typeface="Times New Roman" pitchFamily="18" charset="0"/>
                <a:cs typeface="Times New Roman" pitchFamily="18" charset="0"/>
              </a:rPr>
              <a:t>FeSO</a:t>
            </a:r>
            <a:r>
              <a:rPr lang="en-US" altLang="zh-CN" sz="2400" b="1" baseline="-25000" dirty="0">
                <a:latin typeface="Times New Roman" pitchFamily="18" charset="0"/>
                <a:cs typeface="Times New Roman" pitchFamily="18" charset="0"/>
              </a:rPr>
              <a:t>4</a:t>
            </a:r>
            <a:r>
              <a:rPr lang="zh-CN" altLang="zh-CN" sz="2400" b="1" dirty="0">
                <a:latin typeface="Times New Roman" pitchFamily="18" charset="0"/>
                <a:cs typeface="Times New Roman" pitchFamily="18" charset="0"/>
              </a:rPr>
              <a:t>溶液、</a:t>
            </a:r>
            <a:r>
              <a:rPr lang="en-US" altLang="zh-CN" sz="2400" b="1" dirty="0">
                <a:latin typeface="Times New Roman" pitchFamily="18" charset="0"/>
                <a:cs typeface="Times New Roman" pitchFamily="18" charset="0"/>
              </a:rPr>
              <a:t>Cu</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Ag</a:t>
            </a:r>
            <a:r>
              <a:rPr lang="zh-CN" altLang="zh-CN" sz="2400" b="1" dirty="0">
                <a:latin typeface="Times New Roman" pitchFamily="18" charset="0"/>
                <a:cs typeface="Times New Roman" pitchFamily="18" charset="0"/>
              </a:rPr>
              <a:t>三种物质可以验证</a:t>
            </a:r>
            <a:r>
              <a:rPr lang="en-US" altLang="zh-CN" sz="2400" b="1" dirty="0">
                <a:latin typeface="Times New Roman" pitchFamily="18" charset="0"/>
                <a:cs typeface="Times New Roman" pitchFamily="18" charset="0"/>
              </a:rPr>
              <a:t>Fe</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Cu</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Ag</a:t>
            </a:r>
            <a:r>
              <a:rPr lang="zh-CN" altLang="zh-CN" sz="2400" b="1" dirty="0">
                <a:latin typeface="Times New Roman" pitchFamily="18" charset="0"/>
                <a:cs typeface="Times New Roman" pitchFamily="18" charset="0"/>
              </a:rPr>
              <a:t>三种金属的活动性强弱</a:t>
            </a: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可用铁制容器盛装新配制的农药波尔多液</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含硫酸铜溶液</a:t>
            </a:r>
            <a:r>
              <a:rPr lang="en-US" altLang="zh-CN" sz="2400" b="1" dirty="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铁制品生锈产生的铁锈是一种疏松多孔的物质</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它的主要成分是</a:t>
            </a:r>
            <a:r>
              <a:rPr lang="en-US" altLang="zh-CN" sz="2400" b="1" dirty="0">
                <a:latin typeface="Times New Roman" pitchFamily="18" charset="0"/>
                <a:cs typeface="Times New Roman" pitchFamily="18" charset="0"/>
              </a:rPr>
              <a:t>Fe</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4</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在炼铁过程中</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焦炭不只是用来提供热量</a:t>
            </a:r>
          </a:p>
        </p:txBody>
      </p:sp>
      <p:sp>
        <p:nvSpPr>
          <p:cNvPr id="6" name="矩形 5"/>
          <p:cNvSpPr/>
          <p:nvPr/>
        </p:nvSpPr>
        <p:spPr>
          <a:xfrm>
            <a:off x="9535792" y="307411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0486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福州鼓楼区二模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已知金属</a:t>
            </a:r>
            <a:r>
              <a:rPr lang="en-US" altLang="zh-CN" sz="2400" b="1" dirty="0">
                <a:latin typeface="Times New Roman" pitchFamily="18" charset="0"/>
                <a:ea typeface="宋体" pitchFamily="2" charset="-122"/>
                <a:cs typeface="Times New Roman" pitchFamily="18" charset="0"/>
              </a:rPr>
              <a:t>R</a:t>
            </a:r>
            <a:r>
              <a:rPr lang="zh-CN" altLang="en-US" sz="2400" b="1" dirty="0">
                <a:latin typeface="Times New Roman" pitchFamily="18" charset="0"/>
                <a:ea typeface="宋体" pitchFamily="2" charset="-122"/>
                <a:cs typeface="Times New Roman" pitchFamily="18" charset="0"/>
              </a:rPr>
              <a:t>和</a:t>
            </a:r>
            <a:r>
              <a:rPr lang="en-US" altLang="zh-CN" sz="2400" b="1" dirty="0">
                <a:latin typeface="Times New Roman" pitchFamily="18" charset="0"/>
                <a:ea typeface="宋体" pitchFamily="2" charset="-122"/>
                <a:cs typeface="Times New Roman" pitchFamily="18" charset="0"/>
              </a:rPr>
              <a:t>Fe</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H</a:t>
            </a:r>
            <a:r>
              <a:rPr lang="zh-CN" altLang="en-US" sz="2400" b="1" dirty="0">
                <a:latin typeface="Times New Roman" pitchFamily="18" charset="0"/>
                <a:ea typeface="宋体" pitchFamily="2" charset="-122"/>
                <a:cs typeface="Times New Roman" pitchFamily="18" charset="0"/>
              </a:rPr>
              <a:t>活动性强弱关系为</a:t>
            </a:r>
            <a:r>
              <a:rPr lang="en-US" altLang="zh-CN" sz="2400" b="1" dirty="0" smtClean="0">
                <a:latin typeface="Times New Roman" pitchFamily="18" charset="0"/>
                <a:ea typeface="宋体" pitchFamily="2" charset="-122"/>
                <a:cs typeface="Times New Roman" pitchFamily="18" charset="0"/>
              </a:rPr>
              <a:t>R&gt;Fe&gt;H</a:t>
            </a:r>
            <a:r>
              <a:rPr lang="zh-CN" altLang="en-US" sz="2400" b="1" dirty="0" smtClean="0">
                <a:latin typeface="Times New Roman" pitchFamily="18" charset="0"/>
                <a:ea typeface="宋体" pitchFamily="2" charset="-122"/>
                <a:cs typeface="Times New Roman" pitchFamily="18" charset="0"/>
              </a:rPr>
              <a:t>，下列</a:t>
            </a:r>
            <a:r>
              <a:rPr lang="zh-CN" altLang="en-US" sz="2400" b="1" dirty="0">
                <a:latin typeface="Times New Roman" pitchFamily="18" charset="0"/>
                <a:ea typeface="宋体" pitchFamily="2" charset="-122"/>
                <a:cs typeface="Times New Roman" pitchFamily="18" charset="0"/>
              </a:rPr>
              <a:t>说法正确的</a:t>
            </a:r>
            <a:r>
              <a:rPr lang="zh-CN" altLang="en-US" sz="2400" b="1" dirty="0" smtClean="0">
                <a:latin typeface="Times New Roman" pitchFamily="18" charset="0"/>
                <a:ea typeface="宋体" pitchFamily="2" charset="-122"/>
                <a:cs typeface="Times New Roman" pitchFamily="18" charset="0"/>
              </a:rPr>
              <a:t>是（</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足量金属铁放入</a:t>
            </a:r>
            <a:r>
              <a:rPr lang="en-US" altLang="zh-CN" sz="2400" b="1" dirty="0">
                <a:latin typeface="Times New Roman" pitchFamily="18" charset="0"/>
                <a:cs typeface="Times New Roman" pitchFamily="18" charset="0"/>
              </a:rPr>
              <a:t>AgNO</a:t>
            </a:r>
            <a:r>
              <a:rPr lang="en-US" altLang="zh-CN" sz="2400" b="1" baseline="-25000"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溶液中</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溶液变为黄色</a:t>
            </a: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金属</a:t>
            </a:r>
            <a:r>
              <a:rPr lang="en-US" altLang="zh-CN" sz="2400" b="1" dirty="0">
                <a:latin typeface="Times New Roman" pitchFamily="18" charset="0"/>
                <a:cs typeface="Times New Roman" pitchFamily="18" charset="0"/>
              </a:rPr>
              <a:t>R</a:t>
            </a:r>
            <a:r>
              <a:rPr lang="zh-CN" altLang="zh-CN" sz="2400" b="1" dirty="0">
                <a:latin typeface="Times New Roman" pitchFamily="18" charset="0"/>
                <a:cs typeface="Times New Roman" pitchFamily="18" charset="0"/>
              </a:rPr>
              <a:t>和稀盐酸能反应</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生成物是</a:t>
            </a:r>
            <a:r>
              <a:rPr lang="en-US" altLang="zh-CN" sz="2400" b="1" dirty="0">
                <a:latin typeface="Times New Roman" pitchFamily="18" charset="0"/>
                <a:cs typeface="Times New Roman" pitchFamily="18" charset="0"/>
              </a:rPr>
              <a:t>RCl</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2</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将金属铁放入</a:t>
            </a:r>
            <a:r>
              <a:rPr lang="en-US" altLang="zh-CN" sz="2400" b="1" dirty="0">
                <a:latin typeface="Times New Roman" pitchFamily="18" charset="0"/>
                <a:cs typeface="Times New Roman" pitchFamily="18" charset="0"/>
              </a:rPr>
              <a:t>CuSO</a:t>
            </a:r>
            <a:r>
              <a:rPr lang="en-US" altLang="zh-CN" sz="2400" b="1" baseline="-25000" dirty="0">
                <a:latin typeface="Times New Roman" pitchFamily="18" charset="0"/>
                <a:cs typeface="Times New Roman" pitchFamily="18" charset="0"/>
              </a:rPr>
              <a:t>4</a:t>
            </a:r>
            <a:r>
              <a:rPr lang="zh-CN" altLang="zh-CN" sz="2400" b="1" dirty="0">
                <a:latin typeface="Times New Roman" pitchFamily="18" charset="0"/>
                <a:cs typeface="Times New Roman" pitchFamily="18" charset="0"/>
              </a:rPr>
              <a:t>溶液中</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一段时间后溶液质量变小</a:t>
            </a:r>
          </a:p>
          <a:p>
            <a:pPr algn="just">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将金属</a:t>
            </a:r>
            <a:r>
              <a:rPr lang="en-US" altLang="zh-CN" sz="2400" b="1" dirty="0">
                <a:latin typeface="Times New Roman" pitchFamily="18" charset="0"/>
                <a:cs typeface="Times New Roman" pitchFamily="18" charset="0"/>
              </a:rPr>
              <a:t>R</a:t>
            </a:r>
            <a:r>
              <a:rPr lang="zh-CN" altLang="zh-CN" sz="2400" b="1" dirty="0">
                <a:latin typeface="Times New Roman" pitchFamily="18" charset="0"/>
                <a:cs typeface="Times New Roman" pitchFamily="18" charset="0"/>
              </a:rPr>
              <a:t>放入</a:t>
            </a:r>
            <a:r>
              <a:rPr lang="en-US" altLang="zh-CN" sz="2400" b="1" dirty="0">
                <a:latin typeface="Times New Roman" pitchFamily="18" charset="0"/>
                <a:cs typeface="Times New Roman" pitchFamily="18" charset="0"/>
              </a:rPr>
              <a:t>Cu(NO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AgNO</a:t>
            </a:r>
            <a:r>
              <a:rPr lang="en-US" altLang="zh-CN" sz="2400" b="1" baseline="-25000"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混合溶液中充分反应后过滤</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若滤液为蓝色</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则滤渣中一定有</a:t>
            </a:r>
            <a:r>
              <a:rPr lang="en-US" altLang="zh-CN" sz="2400" b="1" dirty="0">
                <a:latin typeface="Times New Roman" pitchFamily="18" charset="0"/>
                <a:cs typeface="Times New Roman" pitchFamily="18" charset="0"/>
              </a:rPr>
              <a:t>Cu</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Ag</a:t>
            </a:r>
            <a:endParaRPr lang="zh-CN" altLang="zh-CN" sz="2400" b="1" dirty="0">
              <a:latin typeface="Times New Roman" pitchFamily="18" charset="0"/>
              <a:cs typeface="Times New Roman" pitchFamily="18" charset="0"/>
            </a:endParaRPr>
          </a:p>
        </p:txBody>
      </p:sp>
      <p:sp>
        <p:nvSpPr>
          <p:cNvPr id="6" name="矩形 5"/>
          <p:cNvSpPr/>
          <p:nvPr/>
        </p:nvSpPr>
        <p:spPr>
          <a:xfrm>
            <a:off x="3417665" y="251438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4866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248147"/>
            <a:ext cx="5221067" cy="627895"/>
            <a:chOff x="1034884" y="629878"/>
            <a:chExt cx="5221067" cy="627895"/>
          </a:xfrm>
        </p:grpSpPr>
        <p:sp>
          <p:nvSpPr>
            <p:cNvPr id="7" name="圆角矩形 6">
              <a:hlinkClick r:id="rId5" action="ppaction://hlinksldjump"/>
            </p:cNvPr>
            <p:cNvSpPr/>
            <p:nvPr>
              <p:custDataLst>
                <p:tags r:id="rId1"/>
              </p:custDataLst>
            </p:nvPr>
          </p:nvSpPr>
          <p:spPr>
            <a:xfrm flipH="1">
              <a:off x="2642681" y="664479"/>
              <a:ext cx="3613270"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金属的化学性质</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3064471"/>
            <a:ext cx="1112837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sz="2400" b="1" dirty="0">
                <a:latin typeface="Times New Roman" pitchFamily="18" charset="0"/>
                <a:ea typeface="宋体" pitchFamily="2" charset="-122"/>
              </a:rPr>
              <a:t>1</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2014·</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a:latin typeface="Times New Roman" pitchFamily="18" charset="0"/>
                <a:ea typeface="宋体" pitchFamily="2" charset="-122"/>
              </a:rPr>
              <a:t>7</a:t>
            </a:r>
            <a:r>
              <a:rPr lang="zh-CN" altLang="en-US" sz="2400" b="1" dirty="0">
                <a:latin typeface="Times New Roman" pitchFamily="18" charset="0"/>
                <a:ea typeface="宋体" pitchFamily="2" charset="-122"/>
              </a:rPr>
              <a:t>）等质量的</a:t>
            </a:r>
            <a:r>
              <a:rPr lang="en-US" altLang="zh-CN" sz="2400" b="1" dirty="0">
                <a:latin typeface="Times New Roman" pitchFamily="18" charset="0"/>
                <a:ea typeface="宋体" pitchFamily="2" charset="-122"/>
              </a:rPr>
              <a:t>X</a:t>
            </a:r>
            <a:r>
              <a:rPr lang="zh-CN" altLang="en-US" sz="2400" b="1" dirty="0">
                <a:latin typeface="Times New Roman" pitchFamily="18" charset="0"/>
                <a:ea typeface="宋体" pitchFamily="2" charset="-122"/>
              </a:rPr>
              <a:t>、</a:t>
            </a:r>
            <a:r>
              <a:rPr lang="en-US" altLang="zh-CN" sz="2400" b="1" dirty="0">
                <a:latin typeface="Times New Roman" pitchFamily="18" charset="0"/>
                <a:ea typeface="宋体" pitchFamily="2" charset="-122"/>
              </a:rPr>
              <a:t>Y</a:t>
            </a:r>
            <a:r>
              <a:rPr lang="zh-CN" altLang="en-US" sz="2400" b="1" dirty="0">
                <a:latin typeface="Times New Roman" pitchFamily="18" charset="0"/>
                <a:ea typeface="宋体" pitchFamily="2" charset="-122"/>
              </a:rPr>
              <a:t>两种金属分别和足量的同体积、同浓度的盐酸</a:t>
            </a:r>
            <a:r>
              <a:rPr lang="zh-CN" altLang="en-US" sz="2400" b="1" dirty="0" smtClean="0">
                <a:latin typeface="Times New Roman" pitchFamily="18" charset="0"/>
                <a:ea typeface="宋体" pitchFamily="2" charset="-122"/>
              </a:rPr>
              <a:t>反应，产生</a:t>
            </a:r>
            <a:r>
              <a:rPr lang="zh-CN" altLang="en-US" sz="2400" b="1" dirty="0">
                <a:latin typeface="Times New Roman" pitchFamily="18" charset="0"/>
                <a:ea typeface="宋体" pitchFamily="2" charset="-122"/>
              </a:rPr>
              <a:t>气体的质量与时间的关系如图所示。下列说法中不正确的是（</a:t>
            </a:r>
            <a:r>
              <a:rPr lang="zh-CN" altLang="zh-CN" sz="2400" b="1" dirty="0">
                <a:latin typeface="Times New Roman" pitchFamily="18" charset="0"/>
                <a:ea typeface="宋体" pitchFamily="2" charset="-122"/>
              </a:rPr>
              <a:t>　</a:t>
            </a:r>
            <a:r>
              <a:rPr lang="zh-CN" altLang="zh-CN" sz="2400" b="1" dirty="0" smtClean="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gn="just">
              <a:lnSpc>
                <a:spcPct val="150000"/>
              </a:lnSpc>
            </a:pPr>
            <a:r>
              <a:rPr lang="en-US" altLang="zh-CN" sz="2400" b="1" dirty="0">
                <a:latin typeface="Times New Roman" pitchFamily="18" charset="0"/>
                <a:ea typeface="宋体" pitchFamily="2" charset="-122"/>
              </a:rPr>
              <a:t>A</a:t>
            </a:r>
            <a:r>
              <a:rPr lang="en-US" altLang="zh-CN" sz="2400" b="1" dirty="0" smtClean="0">
                <a:latin typeface="Times New Roman" pitchFamily="18" charset="0"/>
                <a:ea typeface="宋体" pitchFamily="2" charset="-122"/>
              </a:rPr>
              <a:t>. </a:t>
            </a:r>
            <a:r>
              <a:rPr lang="en-US" altLang="zh-CN" sz="2400" b="1" i="1" dirty="0" smtClean="0">
                <a:latin typeface="Times New Roman" pitchFamily="18" charset="0"/>
                <a:ea typeface="宋体" pitchFamily="2" charset="-122"/>
              </a:rPr>
              <a:t>t</a:t>
            </a:r>
            <a:r>
              <a:rPr lang="en-US" altLang="zh-CN" sz="2400" b="1" baseline="-25000" dirty="0" smtClean="0">
                <a:latin typeface="Times New Roman" pitchFamily="18" charset="0"/>
                <a:ea typeface="宋体" pitchFamily="2" charset="-122"/>
              </a:rPr>
              <a:t>1</a:t>
            </a:r>
            <a:r>
              <a:rPr lang="zh-CN" altLang="en-US" sz="2400" b="1" dirty="0" smtClean="0">
                <a:latin typeface="Times New Roman" pitchFamily="18" charset="0"/>
                <a:ea typeface="宋体" pitchFamily="2" charset="-122"/>
              </a:rPr>
              <a:t>时，产生</a:t>
            </a:r>
            <a:r>
              <a:rPr lang="zh-CN" altLang="en-US" sz="2400" b="1" dirty="0">
                <a:latin typeface="Times New Roman" pitchFamily="18" charset="0"/>
                <a:ea typeface="宋体" pitchFamily="2" charset="-122"/>
              </a:rPr>
              <a:t>气体的质量</a:t>
            </a:r>
            <a:r>
              <a:rPr lang="en-US" altLang="zh-CN" sz="2400" b="1" dirty="0">
                <a:latin typeface="Times New Roman" pitchFamily="18" charset="0"/>
                <a:ea typeface="宋体" pitchFamily="2" charset="-122"/>
              </a:rPr>
              <a:t>:X&gt;Y</a:t>
            </a:r>
          </a:p>
          <a:p>
            <a:pPr algn="just">
              <a:lnSpc>
                <a:spcPct val="150000"/>
              </a:lnSpc>
            </a:pPr>
            <a:r>
              <a:rPr lang="en-US" altLang="zh-CN" sz="2400" b="1" dirty="0">
                <a:latin typeface="Times New Roman" pitchFamily="18" charset="0"/>
                <a:ea typeface="宋体" pitchFamily="2" charset="-122"/>
              </a:rPr>
              <a:t>B</a:t>
            </a:r>
            <a:r>
              <a:rPr lang="en-US" altLang="zh-CN" sz="2400" b="1" dirty="0" smtClean="0">
                <a:latin typeface="Times New Roman" pitchFamily="18" charset="0"/>
                <a:ea typeface="宋体" pitchFamily="2" charset="-122"/>
              </a:rPr>
              <a:t>. </a:t>
            </a:r>
            <a:r>
              <a:rPr lang="en-US" altLang="zh-CN" sz="2400" b="1" i="1" dirty="0" smtClean="0">
                <a:latin typeface="Times New Roman" pitchFamily="18" charset="0"/>
                <a:ea typeface="宋体" pitchFamily="2" charset="-122"/>
              </a:rPr>
              <a:t>t</a:t>
            </a:r>
            <a:r>
              <a:rPr lang="en-US" altLang="zh-CN" sz="2400" b="1" baseline="-25000" dirty="0" smtClean="0">
                <a:latin typeface="Times New Roman" pitchFamily="18" charset="0"/>
                <a:ea typeface="宋体" pitchFamily="2" charset="-122"/>
              </a:rPr>
              <a:t>2</a:t>
            </a:r>
            <a:r>
              <a:rPr lang="zh-CN" altLang="en-US" sz="2400" b="1" dirty="0" smtClean="0">
                <a:latin typeface="Times New Roman" pitchFamily="18" charset="0"/>
                <a:ea typeface="宋体" pitchFamily="2" charset="-122"/>
              </a:rPr>
              <a:t>时，消耗</a:t>
            </a:r>
            <a:r>
              <a:rPr lang="zh-CN" altLang="en-US" sz="2400" b="1" dirty="0">
                <a:latin typeface="Times New Roman" pitchFamily="18" charset="0"/>
                <a:ea typeface="宋体" pitchFamily="2" charset="-122"/>
              </a:rPr>
              <a:t>金属的质量</a:t>
            </a:r>
            <a:r>
              <a:rPr lang="en-US" altLang="zh-CN" sz="2400" b="1" dirty="0">
                <a:latin typeface="Times New Roman" pitchFamily="18" charset="0"/>
                <a:ea typeface="宋体" pitchFamily="2" charset="-122"/>
              </a:rPr>
              <a:t>:X&gt;Y</a:t>
            </a:r>
          </a:p>
          <a:p>
            <a:pPr algn="just">
              <a:lnSpc>
                <a:spcPct val="150000"/>
              </a:lnSpc>
            </a:pPr>
            <a:r>
              <a:rPr lang="en-US" altLang="zh-CN" sz="2400" b="1" dirty="0">
                <a:latin typeface="Times New Roman" pitchFamily="18" charset="0"/>
                <a:ea typeface="宋体" pitchFamily="2" charset="-122"/>
              </a:rPr>
              <a:t>C</a:t>
            </a:r>
            <a:r>
              <a:rPr lang="en-US" altLang="zh-CN" sz="2400" b="1" dirty="0" smtClean="0">
                <a:latin typeface="Times New Roman" pitchFamily="18" charset="0"/>
                <a:ea typeface="宋体" pitchFamily="2" charset="-122"/>
              </a:rPr>
              <a:t>. </a:t>
            </a:r>
            <a:r>
              <a:rPr lang="en-US" altLang="zh-CN" sz="2400" b="1" i="1" dirty="0" smtClean="0">
                <a:latin typeface="Times New Roman" pitchFamily="18" charset="0"/>
                <a:ea typeface="宋体" pitchFamily="2" charset="-122"/>
              </a:rPr>
              <a:t>t</a:t>
            </a:r>
            <a:r>
              <a:rPr lang="en-US" altLang="zh-CN" sz="2400" b="1" baseline="-25000" dirty="0" smtClean="0">
                <a:latin typeface="Times New Roman" pitchFamily="18" charset="0"/>
                <a:ea typeface="宋体" pitchFamily="2" charset="-122"/>
              </a:rPr>
              <a:t>3</a:t>
            </a:r>
            <a:r>
              <a:rPr lang="zh-CN" altLang="en-US" sz="2400" b="1" dirty="0" smtClean="0">
                <a:latin typeface="Times New Roman" pitchFamily="18" charset="0"/>
                <a:ea typeface="宋体" pitchFamily="2" charset="-122"/>
              </a:rPr>
              <a:t>时，消耗</a:t>
            </a:r>
            <a:r>
              <a:rPr lang="zh-CN" altLang="en-US" sz="2400" b="1" dirty="0">
                <a:latin typeface="Times New Roman" pitchFamily="18" charset="0"/>
                <a:ea typeface="宋体" pitchFamily="2" charset="-122"/>
              </a:rPr>
              <a:t>金属的质量</a:t>
            </a:r>
            <a:r>
              <a:rPr lang="en-US" altLang="zh-CN" sz="2400" b="1" dirty="0">
                <a:latin typeface="Times New Roman" pitchFamily="18" charset="0"/>
                <a:ea typeface="宋体" pitchFamily="2" charset="-122"/>
              </a:rPr>
              <a:t>:X=Y</a:t>
            </a:r>
          </a:p>
          <a:p>
            <a:pPr algn="just">
              <a:lnSpc>
                <a:spcPct val="150000"/>
              </a:lnSpc>
            </a:pPr>
            <a:r>
              <a:rPr lang="en-US" altLang="zh-CN" sz="2400" b="1" dirty="0">
                <a:latin typeface="Times New Roman" pitchFamily="18" charset="0"/>
                <a:ea typeface="宋体" pitchFamily="2" charset="-122"/>
              </a:rPr>
              <a:t>D</a:t>
            </a:r>
            <a:r>
              <a:rPr lang="en-US" altLang="zh-CN" sz="2400" b="1" dirty="0" smtClean="0">
                <a:latin typeface="Times New Roman" pitchFamily="18" charset="0"/>
                <a:ea typeface="宋体" pitchFamily="2" charset="-122"/>
              </a:rPr>
              <a:t>. </a:t>
            </a:r>
            <a:r>
              <a:rPr lang="en-US" altLang="zh-CN" sz="2400" b="1" i="1" dirty="0" smtClean="0">
                <a:latin typeface="Times New Roman" pitchFamily="18" charset="0"/>
                <a:ea typeface="宋体" pitchFamily="2" charset="-122"/>
              </a:rPr>
              <a:t>t</a:t>
            </a:r>
            <a:r>
              <a:rPr lang="en-US" altLang="zh-CN" sz="2400" b="1" baseline="-25000" dirty="0" smtClean="0">
                <a:latin typeface="Times New Roman" pitchFamily="18" charset="0"/>
                <a:ea typeface="宋体" pitchFamily="2" charset="-122"/>
              </a:rPr>
              <a:t>3</a:t>
            </a:r>
            <a:r>
              <a:rPr lang="zh-CN" altLang="en-US" sz="2400" b="1" dirty="0" smtClean="0">
                <a:latin typeface="Times New Roman" pitchFamily="18" charset="0"/>
                <a:ea typeface="宋体" pitchFamily="2" charset="-122"/>
              </a:rPr>
              <a:t>时，消耗</a:t>
            </a:r>
            <a:r>
              <a:rPr lang="zh-CN" altLang="en-US" sz="2400" b="1" dirty="0">
                <a:latin typeface="Times New Roman" pitchFamily="18" charset="0"/>
                <a:ea typeface="宋体" pitchFamily="2" charset="-122"/>
              </a:rPr>
              <a:t>盐酸的质量</a:t>
            </a:r>
            <a:r>
              <a:rPr lang="en-US" altLang="zh-CN" sz="2400" b="1" dirty="0">
                <a:latin typeface="Times New Roman" pitchFamily="18" charset="0"/>
                <a:ea typeface="宋体" pitchFamily="2" charset="-122"/>
              </a:rPr>
              <a:t>:X=Y</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0748264" y="3730586"/>
            <a:ext cx="405158"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D</a:t>
            </a:r>
            <a:endParaRPr lang="zh-CN" altLang="en-US" sz="2400" b="1" dirty="0">
              <a:solidFill>
                <a:srgbClr val="FF0000"/>
              </a:solidFill>
              <a:latin typeface="Times New Roman" pitchFamily="18" charset="0"/>
              <a:cs typeface="Times New Roman" pitchFamily="18" charset="0"/>
            </a:endParaRPr>
          </a:p>
        </p:txBody>
      </p:sp>
      <p:grpSp>
        <p:nvGrpSpPr>
          <p:cNvPr id="2" name="组合 1"/>
          <p:cNvGrpSpPr/>
          <p:nvPr/>
        </p:nvGrpSpPr>
        <p:grpSpPr>
          <a:xfrm>
            <a:off x="2574681" y="1276195"/>
            <a:ext cx="5882885" cy="729465"/>
            <a:chOff x="823582" y="935961"/>
            <a:chExt cx="5767939" cy="729465"/>
          </a:xfrm>
        </p:grpSpPr>
        <p:sp>
          <p:nvSpPr>
            <p:cNvPr id="13" name="圆角矩形 12">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数据链接</a:t>
              </a:r>
              <a:r>
                <a:rPr kumimoji="1" lang="en-US" altLang="zh-CN" sz="2800" b="1" dirty="0">
                  <a:latin typeface="宋体" pitchFamily="2" charset="-122"/>
                  <a:ea typeface="宋体" pitchFamily="2" charset="-122"/>
                </a:rPr>
                <a:t> </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真题试做</a:t>
              </a:r>
              <a:endParaRPr kumimoji="1" lang="zh-CN" altLang="en-US" sz="2800" b="1" dirty="0">
                <a:latin typeface="宋体" pitchFamily="2" charset="-122"/>
                <a:ea typeface="宋体" pitchFamily="2" charset="-122"/>
              </a:endParaRPr>
            </a:p>
          </p:txBody>
        </p:sp>
        <p:sp>
          <p:nvSpPr>
            <p:cNvPr id="15" name="椭圆 14">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1</a:t>
              </a:r>
              <a:endParaRPr lang="zh-CN" altLang="en-US" sz="2800" b="1" dirty="0">
                <a:solidFill>
                  <a:schemeClr val="bg1"/>
                </a:solidFill>
                <a:latin typeface="Times New Roman" pitchFamily="18" charset="0"/>
                <a:ea typeface="宋体" pitchFamily="2" charset="-122"/>
                <a:cs typeface="Times New Roman" pitchFamily="18" charset="0"/>
              </a:endParaRPr>
            </a:p>
          </p:txBody>
        </p:sp>
      </p:grpSp>
      <p:pic>
        <p:nvPicPr>
          <p:cNvPr id="17" name="1601.eps" descr="id:2147503737;FounderCES"/>
          <p:cNvPicPr>
            <a:picLocks noChangeAspect="1"/>
          </p:cNvPicPr>
          <p:nvPr/>
        </p:nvPicPr>
        <p:blipFill>
          <a:blip r:embed="rId7"/>
          <a:stretch>
            <a:fillRect/>
          </a:stretch>
        </p:blipFill>
        <p:spPr>
          <a:xfrm>
            <a:off x="6962961" y="4299902"/>
            <a:ext cx="2217192" cy="2068000"/>
          </a:xfrm>
          <a:prstGeom prst="rect">
            <a:avLst/>
          </a:prstGeom>
        </p:spPr>
      </p:pic>
    </p:spTree>
    <p:extLst>
      <p:ext uri="{BB962C8B-B14F-4D97-AF65-F5344CB8AC3E}">
        <p14:creationId xmlns:p14="http://schemas.microsoft.com/office/powerpoint/2010/main" xmlns="" val="26227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天津滨海新区二模</a:t>
            </a:r>
            <a:r>
              <a:rPr lang="zh-CN" altLang="en-US" sz="2400" b="1" dirty="0" smtClean="0">
                <a:latin typeface="Times New Roman" pitchFamily="18" charset="0"/>
                <a:ea typeface="宋体" pitchFamily="2" charset="-122"/>
                <a:cs typeface="Times New Roman" pitchFamily="18" charset="0"/>
              </a:rPr>
              <a:t>）把</a:t>
            </a:r>
            <a:r>
              <a:rPr lang="zh-CN" altLang="en-US" sz="2400" b="1" dirty="0">
                <a:latin typeface="Times New Roman" pitchFamily="18" charset="0"/>
                <a:ea typeface="宋体" pitchFamily="2" charset="-122"/>
                <a:cs typeface="Times New Roman" pitchFamily="18" charset="0"/>
              </a:rPr>
              <a:t>甲、乙、丙三种金属分别放入稀硫酸</a:t>
            </a:r>
            <a:r>
              <a:rPr lang="zh-CN" altLang="en-US" sz="2400" b="1" dirty="0" smtClean="0">
                <a:latin typeface="Times New Roman" pitchFamily="18" charset="0"/>
                <a:ea typeface="宋体" pitchFamily="2" charset="-122"/>
                <a:cs typeface="Times New Roman" pitchFamily="18" charset="0"/>
              </a:rPr>
              <a:t>中，只有</a:t>
            </a:r>
            <a:r>
              <a:rPr lang="zh-CN" altLang="en-US" sz="2400" b="1" dirty="0">
                <a:latin typeface="Times New Roman" pitchFamily="18" charset="0"/>
                <a:ea typeface="宋体" pitchFamily="2" charset="-122"/>
                <a:cs typeface="Times New Roman" pitchFamily="18" charset="0"/>
              </a:rPr>
              <a:t>乙表面无明显</a:t>
            </a:r>
            <a:r>
              <a:rPr lang="zh-CN" altLang="en-US" sz="2400" b="1" dirty="0" smtClean="0">
                <a:latin typeface="Times New Roman" pitchFamily="18" charset="0"/>
                <a:ea typeface="宋体" pitchFamily="2" charset="-122"/>
                <a:cs typeface="Times New Roman" pitchFamily="18" charset="0"/>
              </a:rPr>
              <a:t>变化；把</a:t>
            </a:r>
            <a:r>
              <a:rPr lang="zh-CN" altLang="en-US" sz="2400" b="1" dirty="0">
                <a:latin typeface="Times New Roman" pitchFamily="18" charset="0"/>
                <a:ea typeface="宋体" pitchFamily="2" charset="-122"/>
                <a:cs typeface="Times New Roman" pitchFamily="18" charset="0"/>
              </a:rPr>
              <a:t>甲放入丙的硝酸盐溶液</a:t>
            </a:r>
            <a:r>
              <a:rPr lang="zh-CN" altLang="en-US" sz="2400" b="1" dirty="0" smtClean="0">
                <a:latin typeface="Times New Roman" pitchFamily="18" charset="0"/>
                <a:ea typeface="宋体" pitchFamily="2" charset="-122"/>
                <a:cs typeface="Times New Roman" pitchFamily="18" charset="0"/>
              </a:rPr>
              <a:t>中，甲</a:t>
            </a:r>
            <a:r>
              <a:rPr lang="zh-CN" altLang="en-US" sz="2400" b="1" dirty="0">
                <a:latin typeface="Times New Roman" pitchFamily="18" charset="0"/>
                <a:ea typeface="宋体" pitchFamily="2" charset="-122"/>
                <a:cs typeface="Times New Roman" pitchFamily="18" charset="0"/>
              </a:rPr>
              <a:t>的表面有丙析出。则甲、乙、丙三种金属的活动性由强到弱的顺序是（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甲、乙、丙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甲、丙、乙</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乙、甲、丙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丙、甲、乙</a:t>
            </a:r>
          </a:p>
        </p:txBody>
      </p:sp>
      <p:sp>
        <p:nvSpPr>
          <p:cNvPr id="6" name="矩形 5"/>
          <p:cNvSpPr/>
          <p:nvPr/>
        </p:nvSpPr>
        <p:spPr>
          <a:xfrm>
            <a:off x="7063526" y="306014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196538"/>
            <a:ext cx="10749511" cy="1754326"/>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北京朝阳区二模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下列金属活动性最强的是（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 Ag               </a:t>
            </a:r>
            <a:r>
              <a:rPr lang="en-US" altLang="zh-CN" sz="2400" b="1" dirty="0">
                <a:latin typeface="Times New Roman" pitchFamily="18" charset="0"/>
                <a:ea typeface="宋体" pitchFamily="2" charset="-122"/>
                <a:cs typeface="Times New Roman" pitchFamily="18" charset="0"/>
              </a:rPr>
              <a:t>	B</a:t>
            </a:r>
            <a:r>
              <a:rPr lang="en-US" altLang="zh-CN" sz="2400" b="1" dirty="0" smtClean="0">
                <a:latin typeface="Times New Roman" pitchFamily="18" charset="0"/>
                <a:ea typeface="宋体" pitchFamily="2" charset="-122"/>
                <a:cs typeface="Times New Roman" pitchFamily="18" charset="0"/>
              </a:rPr>
              <a:t>. Al                 </a:t>
            </a:r>
            <a:r>
              <a:rPr lang="en-US" altLang="zh-CN" sz="2400" b="1" dirty="0">
                <a:latin typeface="Times New Roman" pitchFamily="18" charset="0"/>
                <a:ea typeface="宋体" pitchFamily="2" charset="-122"/>
                <a:cs typeface="Times New Roman" pitchFamily="18" charset="0"/>
              </a:rPr>
              <a:t>	C</a:t>
            </a:r>
            <a:r>
              <a:rPr lang="en-US" altLang="zh-CN" sz="2400" b="1" dirty="0" smtClean="0">
                <a:latin typeface="Times New Roman" pitchFamily="18" charset="0"/>
                <a:ea typeface="宋体" pitchFamily="2" charset="-122"/>
                <a:cs typeface="Times New Roman" pitchFamily="18" charset="0"/>
              </a:rPr>
              <a:t>. Cu               </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D. Mg</a:t>
            </a:r>
            <a:endParaRPr lang="zh-CN" altLang="en-US" sz="2400" b="1" dirty="0">
              <a:latin typeface="Times New Roman" pitchFamily="18" charset="0"/>
              <a:ea typeface="宋体" pitchFamily="2" charset="-122"/>
              <a:cs typeface="Times New Roman" pitchFamily="18" charset="0"/>
            </a:endParaRPr>
          </a:p>
        </p:txBody>
      </p:sp>
      <p:sp>
        <p:nvSpPr>
          <p:cNvPr id="6" name="矩形 5"/>
          <p:cNvSpPr/>
          <p:nvPr/>
        </p:nvSpPr>
        <p:spPr>
          <a:xfrm>
            <a:off x="8305760" y="227050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416893"/>
            <a:ext cx="10749511"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温州鹿城区一模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钯、镍、铜在电子工业中有广泛应用。小明想比较这三种金属的活动性</a:t>
            </a:r>
            <a:r>
              <a:rPr lang="zh-CN" altLang="en-US" sz="2400" b="1" dirty="0" smtClean="0">
                <a:latin typeface="Times New Roman" pitchFamily="18" charset="0"/>
                <a:ea typeface="宋体" pitchFamily="2" charset="-122"/>
                <a:cs typeface="Times New Roman" pitchFamily="18" charset="0"/>
              </a:rPr>
              <a:t>强弱，做</a:t>
            </a:r>
            <a:r>
              <a:rPr lang="zh-CN" altLang="en-US" sz="2400" b="1" dirty="0">
                <a:latin typeface="Times New Roman" pitchFamily="18" charset="0"/>
                <a:ea typeface="宋体" pitchFamily="2" charset="-122"/>
                <a:cs typeface="Times New Roman" pitchFamily="18" charset="0"/>
              </a:rPr>
              <a:t>了如图所示</a:t>
            </a:r>
            <a:r>
              <a:rPr lang="zh-CN" altLang="en-US" sz="2400" b="1" dirty="0" smtClean="0">
                <a:latin typeface="Times New Roman" pitchFamily="18" charset="0"/>
                <a:ea typeface="宋体" pitchFamily="2" charset="-122"/>
                <a:cs typeface="Times New Roman" pitchFamily="18" charset="0"/>
              </a:rPr>
              <a:t>实验，只有</a:t>
            </a:r>
            <a:r>
              <a:rPr lang="zh-CN" altLang="en-US" sz="2400" b="1" dirty="0">
                <a:latin typeface="Times New Roman" pitchFamily="18" charset="0"/>
                <a:ea typeface="宋体" pitchFamily="2" charset="-122"/>
                <a:cs typeface="Times New Roman" pitchFamily="18" charset="0"/>
              </a:rPr>
              <a:t>实验④有明显的现象。则这三种金属的活动性顺序排序正确的是（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铜</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镍</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钯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铜</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钯</a:t>
            </a:r>
            <a:r>
              <a:rPr lang="en-US" altLang="zh-CN" sz="2400" b="1" dirty="0">
                <a:latin typeface="Times New Roman" pitchFamily="18" charset="0"/>
                <a:ea typeface="宋体" pitchFamily="2" charset="-122"/>
                <a:cs typeface="Times New Roman" pitchFamily="18" charset="0"/>
              </a:rPr>
              <a:t>&gt;</a:t>
            </a:r>
            <a:r>
              <a:rPr lang="zh-CN" altLang="en-US" sz="2400" b="1" dirty="0" smtClean="0">
                <a:latin typeface="Times New Roman" pitchFamily="18" charset="0"/>
                <a:ea typeface="宋体" pitchFamily="2" charset="-122"/>
                <a:cs typeface="Times New Roman" pitchFamily="18" charset="0"/>
              </a:rPr>
              <a:t>镍              </a:t>
            </a:r>
            <a:r>
              <a:rPr lang="en-US" altLang="zh-CN" sz="2400" b="1" dirty="0" smtClean="0">
                <a:latin typeface="Times New Roman" pitchFamily="18" charset="0"/>
                <a:ea typeface="宋体" pitchFamily="2" charset="-122"/>
                <a:cs typeface="Times New Roman" pitchFamily="18" charset="0"/>
              </a:rPr>
              <a:t>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镍</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钯</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铜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镍</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铜</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钯</a:t>
            </a:r>
          </a:p>
        </p:txBody>
      </p:sp>
      <p:sp>
        <p:nvSpPr>
          <p:cNvPr id="6" name="矩形 5"/>
          <p:cNvSpPr/>
          <p:nvPr/>
        </p:nvSpPr>
        <p:spPr>
          <a:xfrm>
            <a:off x="6430437" y="261934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7" name="XD+63.eps" descr="id:2147503886;FounderCES"/>
          <p:cNvPicPr>
            <a:picLocks noChangeAspect="1"/>
          </p:cNvPicPr>
          <p:nvPr/>
        </p:nvPicPr>
        <p:blipFill>
          <a:blip r:embed="rId3"/>
          <a:stretch>
            <a:fillRect/>
          </a:stretch>
        </p:blipFill>
        <p:spPr>
          <a:xfrm>
            <a:off x="3794007" y="3318934"/>
            <a:ext cx="4601492" cy="1687688"/>
          </a:xfrm>
          <a:prstGeom prst="rect">
            <a:avLst/>
          </a:prstGeom>
        </p:spPr>
      </p:pic>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734204"/>
            <a:ext cx="4439021" cy="627895"/>
            <a:chOff x="1034884" y="629878"/>
            <a:chExt cx="4439021" cy="627895"/>
          </a:xfrm>
        </p:grpSpPr>
        <p:sp>
          <p:nvSpPr>
            <p:cNvPr id="17" name="圆角矩形 6">
              <a:hlinkClick r:id="rId4" action="ppaction://hlinksldjump"/>
            </p:cNvPr>
            <p:cNvSpPr/>
            <p:nvPr>
              <p:custDataLst>
                <p:tags r:id="rId1"/>
              </p:custDataLst>
            </p:nvPr>
          </p:nvSpPr>
          <p:spPr>
            <a:xfrm flipH="1">
              <a:off x="2642682" y="664479"/>
              <a:ext cx="2831223"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金属与酸反应</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564444" y="2628868"/>
            <a:ext cx="11139788"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扬州二模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有等质量的</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两</a:t>
            </a:r>
            <a:r>
              <a:rPr lang="zh-CN" altLang="en-US" sz="2400" b="1" dirty="0" smtClean="0">
                <a:latin typeface="Times New Roman" pitchFamily="18" charset="0"/>
                <a:ea typeface="宋体" pitchFamily="2" charset="-122"/>
                <a:cs typeface="Times New Roman" pitchFamily="18" charset="0"/>
              </a:rPr>
              <a:t>金属，相对原子质量</a:t>
            </a:r>
            <a:r>
              <a:rPr lang="en-US" altLang="zh-CN" sz="2400" b="1" dirty="0" smtClean="0">
                <a:latin typeface="Times New Roman" pitchFamily="18" charset="0"/>
                <a:ea typeface="宋体" pitchFamily="2" charset="-122"/>
                <a:cs typeface="Times New Roman" pitchFamily="18" charset="0"/>
              </a:rPr>
              <a:t>A&lt;B</a:t>
            </a:r>
            <a:r>
              <a:rPr lang="zh-CN" altLang="en-US" sz="2400" b="1" dirty="0" smtClean="0">
                <a:latin typeface="Times New Roman" pitchFamily="18" charset="0"/>
                <a:ea typeface="宋体" pitchFamily="2" charset="-122"/>
                <a:cs typeface="Times New Roman" pitchFamily="18" charset="0"/>
              </a:rPr>
              <a:t>，将</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放入质量分数为</a:t>
            </a:r>
            <a:r>
              <a:rPr lang="en-US" altLang="zh-CN" sz="2400" b="1" dirty="0" smtClean="0">
                <a:latin typeface="Times New Roman" pitchFamily="18" charset="0"/>
                <a:ea typeface="宋体" pitchFamily="2" charset="-122"/>
                <a:cs typeface="Times New Roman" pitchFamily="18" charset="0"/>
              </a:rPr>
              <a:t>15</a:t>
            </a:r>
            <a:r>
              <a:rPr lang="zh-CN" altLang="en-US" sz="2400" b="1" dirty="0" smtClean="0">
                <a:latin typeface="Times New Roman" pitchFamily="18" charset="0"/>
                <a:ea typeface="宋体" pitchFamily="2" charset="-122"/>
                <a:cs typeface="Times New Roman" pitchFamily="18" charset="0"/>
              </a:rPr>
              <a:t>％的</a:t>
            </a:r>
            <a:r>
              <a:rPr lang="zh-CN" altLang="en-US" sz="2400" b="1" dirty="0">
                <a:latin typeface="Times New Roman" pitchFamily="18" charset="0"/>
                <a:ea typeface="宋体" pitchFamily="2" charset="-122"/>
                <a:cs typeface="Times New Roman" pitchFamily="18" charset="0"/>
              </a:rPr>
              <a:t>稀硫酸</a:t>
            </a:r>
            <a:r>
              <a:rPr lang="zh-CN" altLang="en-US" sz="2400" b="1" dirty="0" smtClean="0">
                <a:latin typeface="Times New Roman" pitchFamily="18" charset="0"/>
                <a:ea typeface="宋体" pitchFamily="2" charset="-122"/>
                <a:cs typeface="Times New Roman" pitchFamily="18" charset="0"/>
              </a:rPr>
              <a:t>中，</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放入质量分数为</a:t>
            </a:r>
            <a:r>
              <a:rPr lang="en-US" altLang="zh-CN" sz="2400" b="1" dirty="0" smtClean="0">
                <a:latin typeface="Times New Roman" pitchFamily="18" charset="0"/>
                <a:ea typeface="宋体" pitchFamily="2" charset="-122"/>
                <a:cs typeface="Times New Roman" pitchFamily="18" charset="0"/>
              </a:rPr>
              <a:t>15</a:t>
            </a:r>
            <a:r>
              <a:rPr lang="zh-CN" altLang="en-US" sz="2400" b="1" dirty="0" smtClean="0">
                <a:latin typeface="Times New Roman" pitchFamily="18" charset="0"/>
                <a:ea typeface="宋体" pitchFamily="2" charset="-122"/>
                <a:cs typeface="Times New Roman" pitchFamily="18" charset="0"/>
              </a:rPr>
              <a:t>％的</a:t>
            </a:r>
            <a:r>
              <a:rPr lang="zh-CN" altLang="en-US" sz="2400" b="1" dirty="0">
                <a:latin typeface="Times New Roman" pitchFamily="18" charset="0"/>
                <a:ea typeface="宋体" pitchFamily="2" charset="-122"/>
                <a:cs typeface="Times New Roman" pitchFamily="18" charset="0"/>
              </a:rPr>
              <a:t>稀盐酸</a:t>
            </a:r>
            <a:r>
              <a:rPr lang="zh-CN" altLang="en-US" sz="2400" b="1" dirty="0" smtClean="0">
                <a:latin typeface="Times New Roman" pitchFamily="18" charset="0"/>
                <a:ea typeface="宋体" pitchFamily="2" charset="-122"/>
                <a:cs typeface="Times New Roman" pitchFamily="18" charset="0"/>
              </a:rPr>
              <a:t>中，在</a:t>
            </a:r>
            <a:r>
              <a:rPr lang="zh-CN" altLang="en-US" sz="2400" b="1" dirty="0">
                <a:latin typeface="Times New Roman" pitchFamily="18" charset="0"/>
                <a:ea typeface="宋体" pitchFamily="2" charset="-122"/>
                <a:cs typeface="Times New Roman" pitchFamily="18" charset="0"/>
              </a:rPr>
              <a:t>反应中</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均为正二</a:t>
            </a:r>
            <a:r>
              <a:rPr lang="zh-CN" altLang="en-US" sz="2400" b="1" dirty="0" smtClean="0">
                <a:latin typeface="Times New Roman" pitchFamily="18" charset="0"/>
                <a:ea typeface="宋体" pitchFamily="2" charset="-122"/>
                <a:cs typeface="Times New Roman" pitchFamily="18" charset="0"/>
              </a:rPr>
              <a:t>价，产生</a:t>
            </a:r>
            <a:r>
              <a:rPr lang="zh-CN" altLang="en-US" sz="2400" b="1" dirty="0">
                <a:latin typeface="Times New Roman" pitchFamily="18" charset="0"/>
                <a:ea typeface="宋体" pitchFamily="2" charset="-122"/>
                <a:cs typeface="Times New Roman" pitchFamily="18" charset="0"/>
              </a:rPr>
              <a:t>氢气的质量随反应时间变化曲线如图。下列说法正确的是（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产生氢气的速率</a:t>
            </a:r>
            <a:r>
              <a:rPr lang="en-US" altLang="zh-CN" sz="2400" b="1" dirty="0">
                <a:latin typeface="Times New Roman" pitchFamily="18" charset="0"/>
                <a:ea typeface="宋体" pitchFamily="2" charset="-122"/>
                <a:cs typeface="Times New Roman" pitchFamily="18" charset="0"/>
              </a:rPr>
              <a:t>A&lt;B</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反应后</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一定都有剩余</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消耗的稀硫酸和稀盐酸质量比为</a:t>
            </a:r>
            <a:r>
              <a:rPr lang="en-US" altLang="zh-CN" sz="2400" b="1" dirty="0">
                <a:latin typeface="Times New Roman" pitchFamily="18" charset="0"/>
                <a:ea typeface="宋体" pitchFamily="2" charset="-122"/>
                <a:cs typeface="Times New Roman" pitchFamily="18" charset="0"/>
              </a:rPr>
              <a:t>98∶73</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消耗</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的质量一定小于</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的质量</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10958191" y="3841492"/>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14" name="XD+64.eps" descr="id:2147503901;FounderCES"/>
          <p:cNvPicPr>
            <a:picLocks noChangeAspect="1"/>
          </p:cNvPicPr>
          <p:nvPr/>
        </p:nvPicPr>
        <p:blipFill>
          <a:blip r:embed="rId6"/>
          <a:stretch>
            <a:fillRect/>
          </a:stretch>
        </p:blipFill>
        <p:spPr>
          <a:xfrm>
            <a:off x="8899858" y="4463564"/>
            <a:ext cx="1746910" cy="1936364"/>
          </a:xfrm>
          <a:prstGeom prst="rect">
            <a:avLst/>
          </a:prstGeom>
        </p:spPr>
      </p:pic>
    </p:spTree>
    <p:extLst>
      <p:ext uri="{BB962C8B-B14F-4D97-AF65-F5344CB8AC3E}">
        <p14:creationId xmlns:p14="http://schemas.microsoft.com/office/powerpoint/2010/main" xmlns="" val="124502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19998" y="1464279"/>
                <a:ext cx="10749511" cy="4571957"/>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金属</a:t>
                </a:r>
                <a:r>
                  <a:rPr lang="zh-CN" altLang="zh-CN" sz="2400" b="1" dirty="0">
                    <a:latin typeface="Times New Roman" pitchFamily="18" charset="0"/>
                    <a:cs typeface="Times New Roman" pitchFamily="18" charset="0"/>
                  </a:rPr>
                  <a:t>与酸</a:t>
                </a:r>
                <a:r>
                  <a:rPr lang="zh-CN" altLang="zh-CN" sz="2400" b="1" dirty="0" smtClean="0">
                    <a:latin typeface="Times New Roman" pitchFamily="18" charset="0"/>
                    <a:cs typeface="Times New Roman" pitchFamily="18" charset="0"/>
                  </a:rPr>
                  <a:t>反应</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相同</a:t>
                </a:r>
                <a:r>
                  <a:rPr lang="zh-CN" altLang="zh-CN" sz="2400" b="1" dirty="0">
                    <a:latin typeface="Times New Roman" pitchFamily="18" charset="0"/>
                    <a:cs typeface="Times New Roman" pitchFamily="18" charset="0"/>
                  </a:rPr>
                  <a:t>条件</a:t>
                </a:r>
                <a:r>
                  <a:rPr lang="zh-CN" altLang="zh-CN" sz="2400" b="1" dirty="0" smtClean="0">
                    <a:latin typeface="Times New Roman" pitchFamily="18" charset="0"/>
                    <a:cs typeface="Times New Roman" pitchFamily="18" charset="0"/>
                  </a:rPr>
                  <a:t>下</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一般</a:t>
                </a:r>
                <a:r>
                  <a:rPr lang="zh-CN" altLang="zh-CN" sz="2400" b="1" dirty="0">
                    <a:latin typeface="Times New Roman" pitchFamily="18" charset="0"/>
                    <a:cs typeface="Times New Roman" pitchFamily="18" charset="0"/>
                  </a:rPr>
                  <a:t>活动性越强的金属与酸反应产生氢气的速率越快。</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金属</a:t>
                </a:r>
                <a:r>
                  <a:rPr lang="zh-CN" altLang="zh-CN" sz="2400" b="1" dirty="0">
                    <a:latin typeface="Times New Roman" pitchFamily="18" charset="0"/>
                    <a:cs typeface="Times New Roman" pitchFamily="18" charset="0"/>
                  </a:rPr>
                  <a:t>与酸</a:t>
                </a:r>
                <a:r>
                  <a:rPr lang="zh-CN" altLang="zh-CN" sz="2400" b="1" dirty="0" smtClean="0">
                    <a:latin typeface="Times New Roman" pitchFamily="18" charset="0"/>
                    <a:cs typeface="Times New Roman" pitchFamily="18" charset="0"/>
                  </a:rPr>
                  <a:t>反应时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首先</a:t>
                </a:r>
                <a:r>
                  <a:rPr lang="zh-CN" altLang="zh-CN" sz="2400" b="1" dirty="0">
                    <a:latin typeface="Times New Roman" pitchFamily="18" charset="0"/>
                    <a:cs typeface="Times New Roman" pitchFamily="18" charset="0"/>
                  </a:rPr>
                  <a:t>应该判断是金属完全</a:t>
                </a:r>
                <a:r>
                  <a:rPr lang="zh-CN" altLang="zh-CN" sz="2400" b="1" dirty="0" smtClean="0">
                    <a:latin typeface="Times New Roman" pitchFamily="18" charset="0"/>
                    <a:cs typeface="Times New Roman" pitchFamily="18" charset="0"/>
                  </a:rPr>
                  <a:t>反应</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还是</a:t>
                </a:r>
                <a:r>
                  <a:rPr lang="zh-CN" altLang="zh-CN" sz="2400" b="1" dirty="0">
                    <a:latin typeface="Times New Roman" pitchFamily="18" charset="0"/>
                    <a:cs typeface="Times New Roman" pitchFamily="18" charset="0"/>
                  </a:rPr>
                  <a:t>酸完全反应。</a:t>
                </a:r>
                <a:r>
                  <a:rPr lang="en-US" altLang="zh-CN" sz="2400" b="1" dirty="0">
                    <a:latin typeface="Times New Roman" pitchFamily="18" charset="0"/>
                    <a:cs typeface="Times New Roman" pitchFamily="18" charset="0"/>
                  </a:rPr>
                  <a:t>①</a:t>
                </a:r>
                <a:r>
                  <a:rPr lang="zh-CN" altLang="zh-CN" sz="2400" b="1" dirty="0">
                    <a:latin typeface="Times New Roman" pitchFamily="18" charset="0"/>
                    <a:cs typeface="Times New Roman" pitchFamily="18" charset="0"/>
                  </a:rPr>
                  <a:t>等质量金属与足量酸反应生成氢气的质量</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金</a:t>
                </a:r>
                <a:r>
                  <a:rPr lang="zh-CN" altLang="zh-CN" sz="2400" b="1" dirty="0">
                    <a:latin typeface="Times New Roman" pitchFamily="18" charset="0"/>
                    <a:cs typeface="Times New Roman" pitchFamily="18" charset="0"/>
                  </a:rPr>
                  <a:t>属为</a:t>
                </a:r>
                <a:r>
                  <a:rPr lang="en-US" altLang="zh-CN" sz="2400" b="1" dirty="0">
                    <a:latin typeface="Times New Roman" pitchFamily="18" charset="0"/>
                    <a:cs typeface="Times New Roman" pitchFamily="18" charset="0"/>
                  </a:rPr>
                  <a:t>1 g</a:t>
                </a:r>
                <a:r>
                  <a:rPr lang="zh-CN" altLang="zh-CN" sz="2400" b="1" dirty="0">
                    <a:latin typeface="Times New Roman" pitchFamily="18" charset="0"/>
                    <a:cs typeface="Times New Roman" pitchFamily="18" charset="0"/>
                  </a:rPr>
                  <a:t>时</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为</a:t>
                </a:r>
                <a14:m>
                  <m:oMath xmlns:m="http://schemas.openxmlformats.org/officeDocument/2006/math">
                    <m:sSub>
                      <m:sSubPr>
                        <m:ctrlPr>
                          <a:rPr lang="zh-CN" altLang="zh-CN" sz="2400" b="1" i="1">
                            <a:latin typeface="Cambria Math"/>
                          </a:rPr>
                        </m:ctrlPr>
                      </m:sSubPr>
                      <m:e>
                        <m:r>
                          <a:rPr lang="en-US" altLang="zh-CN" sz="2400" b="1" i="1">
                            <a:latin typeface="Cambria Math"/>
                          </a:rPr>
                          <m:t>𝒎</m:t>
                        </m:r>
                      </m:e>
                      <m:sub>
                        <m:sSub>
                          <m:sSubPr>
                            <m:ctrlPr>
                              <a:rPr lang="zh-CN" altLang="zh-CN" sz="2400" b="1" i="1">
                                <a:latin typeface="Cambria Math"/>
                              </a:rPr>
                            </m:ctrlPr>
                          </m:sSubPr>
                          <m:e>
                            <m:r>
                              <a:rPr lang="en-US" altLang="zh-CN" sz="2400" b="1" i="1">
                                <a:latin typeface="Cambria Math"/>
                              </a:rPr>
                              <m:t>𝑯</m:t>
                            </m:r>
                          </m:e>
                          <m:sub>
                            <m:r>
                              <a:rPr lang="en-US" altLang="zh-CN" sz="2400" b="1" i="1">
                                <a:latin typeface="Cambria Math"/>
                              </a:rPr>
                              <m:t>𝟐</m:t>
                            </m:r>
                          </m:sub>
                        </m:sSub>
                      </m:sub>
                    </m:sSub>
                  </m:oMath>
                </a14:m>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化合价</a:t>
                </a:r>
                <a:r>
                  <a:rPr lang="en-US"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相对原子质量</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产生</a:t>
                </a:r>
                <a:r>
                  <a:rPr lang="en-US" altLang="zh-CN" sz="2400" b="1" dirty="0">
                    <a:latin typeface="Times New Roman" pitchFamily="18" charset="0"/>
                    <a:cs typeface="Times New Roman" pitchFamily="18" charset="0"/>
                  </a:rPr>
                  <a:t>1 g</a:t>
                </a:r>
                <a:r>
                  <a:rPr lang="zh-CN" altLang="zh-CN" sz="2400" b="1" dirty="0">
                    <a:latin typeface="Times New Roman" pitchFamily="18" charset="0"/>
                    <a:cs typeface="Times New Roman" pitchFamily="18" charset="0"/>
                  </a:rPr>
                  <a:t>氢气需要的金属量为</a:t>
                </a:r>
                <a:r>
                  <a:rPr lang="en-US" altLang="zh-CN" sz="2400" b="1" i="1" dirty="0">
                    <a:latin typeface="Times New Roman" pitchFamily="18" charset="0"/>
                    <a:cs typeface="Times New Roman" pitchFamily="18" charset="0"/>
                  </a:rPr>
                  <a:t>m</a:t>
                </a:r>
                <a:r>
                  <a:rPr lang="zh-CN" altLang="zh-CN" sz="2400" b="1" baseline="-25000" dirty="0">
                    <a:latin typeface="Times New Roman" pitchFamily="18" charset="0"/>
                    <a:cs typeface="Times New Roman" pitchFamily="18" charset="0"/>
                  </a:rPr>
                  <a:t>金属</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相对原子质量</a:t>
                </a:r>
                <a:r>
                  <a:rPr lang="en-US"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化合价</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②</a:t>
                </a:r>
                <a:r>
                  <a:rPr lang="zh-CN" altLang="zh-CN" sz="2400" b="1" dirty="0">
                    <a:latin typeface="Times New Roman" pitchFamily="18" charset="0"/>
                    <a:cs typeface="Times New Roman" pitchFamily="18" charset="0"/>
                  </a:rPr>
                  <a:t>足量金属与等量酸反应时产生的氢气量相等。</a:t>
                </a:r>
              </a:p>
            </p:txBody>
          </p:sp>
        </mc:Choice>
        <mc:Fallback>
          <p:sp>
            <p:nvSpPr>
              <p:cNvPr id="12" name="TextBox 11"/>
              <p:cNvSpPr txBox="1">
                <a:spLocks noRot="1" noChangeAspect="1" noMove="1" noResize="1" noEditPoints="1" noAdjustHandles="1" noChangeArrowheads="1" noChangeShapeType="1" noTextEdit="1"/>
              </p:cNvSpPr>
              <p:nvPr/>
            </p:nvSpPr>
            <p:spPr>
              <a:xfrm>
                <a:off x="719998" y="1464279"/>
                <a:ext cx="10749511" cy="4571957"/>
              </a:xfrm>
              <a:prstGeom prst="rect">
                <a:avLst/>
              </a:prstGeom>
              <a:blipFill rotWithShape="1">
                <a:blip r:embed="rId3"/>
                <a:stretch>
                  <a:fillRect l="-851" r="-908" b="-1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7902496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20888" y="1528550"/>
            <a:ext cx="10938933"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张家口一模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纽扣电池是生活中常用的电源</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如图所示是银锌纽扣电池的构造示意图。下列说法中正确的是（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电池外壳可锻压得很</a:t>
            </a:r>
            <a:r>
              <a:rPr lang="zh-CN" altLang="en-US" sz="2400" b="1" dirty="0" smtClean="0">
                <a:latin typeface="Times New Roman" pitchFamily="18" charset="0"/>
                <a:cs typeface="Times New Roman" pitchFamily="18" charset="0"/>
              </a:rPr>
              <a:t>薄，说明</a:t>
            </a:r>
            <a:r>
              <a:rPr lang="zh-CN" altLang="en-US" sz="2400" b="1" dirty="0">
                <a:latin typeface="Times New Roman" pitchFamily="18" charset="0"/>
                <a:cs typeface="Times New Roman" pitchFamily="18" charset="0"/>
              </a:rPr>
              <a:t>金属有延展性</a:t>
            </a:r>
          </a:p>
          <a:p>
            <a:pPr algn="just">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氧化银的化学式为</a:t>
            </a:r>
            <a:r>
              <a:rPr lang="en-US" altLang="zh-CN" sz="2400" b="1" dirty="0" smtClean="0">
                <a:latin typeface="Times New Roman" pitchFamily="18" charset="0"/>
                <a:cs typeface="Times New Roman" pitchFamily="18" charset="0"/>
              </a:rPr>
              <a:t>Ag</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zh-CN" altLang="en-US" sz="2400" b="1" dirty="0" smtClean="0">
                <a:latin typeface="Times New Roman" pitchFamily="18" charset="0"/>
                <a:cs typeface="Times New Roman" pitchFamily="18" charset="0"/>
              </a:rPr>
              <a:t>，其中</a:t>
            </a:r>
            <a:r>
              <a:rPr lang="zh-CN" altLang="en-US" sz="2400" b="1" dirty="0">
                <a:latin typeface="Times New Roman" pitchFamily="18" charset="0"/>
                <a:cs typeface="Times New Roman" pitchFamily="18" charset="0"/>
              </a:rPr>
              <a:t>的银为</a:t>
            </a: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价</a:t>
            </a:r>
          </a:p>
          <a:p>
            <a:pPr algn="just">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氢氧化钾属于</a:t>
            </a:r>
            <a:r>
              <a:rPr lang="zh-CN" altLang="en-US" sz="2400" b="1" dirty="0" smtClean="0">
                <a:latin typeface="Times New Roman" pitchFamily="18" charset="0"/>
                <a:cs typeface="Times New Roman" pitchFamily="18" charset="0"/>
              </a:rPr>
              <a:t>酸，其</a:t>
            </a:r>
            <a:r>
              <a:rPr lang="zh-CN" altLang="en-US" sz="2400" b="1" dirty="0">
                <a:latin typeface="Times New Roman" pitchFamily="18" charset="0"/>
                <a:cs typeface="Times New Roman" pitchFamily="18" charset="0"/>
              </a:rPr>
              <a:t>溶液具有很强的腐蚀性</a:t>
            </a:r>
          </a:p>
          <a:p>
            <a:pPr algn="just">
              <a:lnSpc>
                <a:spcPct val="150000"/>
              </a:lnSpc>
            </a:pP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通常情况下</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锌粉不能与稀硫酸发生化学反应</a:t>
            </a:r>
          </a:p>
        </p:txBody>
      </p:sp>
      <p:sp>
        <p:nvSpPr>
          <p:cNvPr id="6" name="矩形 5"/>
          <p:cNvSpPr/>
          <p:nvPr/>
        </p:nvSpPr>
        <p:spPr>
          <a:xfrm>
            <a:off x="6049159" y="325709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pic>
        <p:nvPicPr>
          <p:cNvPr id="13" name="XD+65.eps" descr="id:2147503929;FounderCES"/>
          <p:cNvPicPr>
            <a:picLocks noChangeAspect="1"/>
          </p:cNvPicPr>
          <p:nvPr/>
        </p:nvPicPr>
        <p:blipFill>
          <a:blip r:embed="rId3"/>
          <a:stretch>
            <a:fillRect/>
          </a:stretch>
        </p:blipFill>
        <p:spPr>
          <a:xfrm>
            <a:off x="8071557" y="3700395"/>
            <a:ext cx="3093156" cy="1603022"/>
          </a:xfrm>
          <a:prstGeom prst="rect">
            <a:avLst/>
          </a:prstGeom>
        </p:spPr>
      </p:pic>
    </p:spTree>
    <p:extLst>
      <p:ext uri="{BB962C8B-B14F-4D97-AF65-F5344CB8AC3E}">
        <p14:creationId xmlns:p14="http://schemas.microsoft.com/office/powerpoint/2010/main" xmlns="" val="269202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588461"/>
            <a:ext cx="10749511" cy="1684244"/>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温州瑞安市模拟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等质量的金属镁和锌与一定量的稀硫酸</a:t>
            </a:r>
            <a:r>
              <a:rPr lang="zh-CN" altLang="en-US" sz="2400" b="1" dirty="0" smtClean="0">
                <a:latin typeface="Times New Roman" pitchFamily="18" charset="0"/>
                <a:ea typeface="宋体" pitchFamily="2" charset="-122"/>
                <a:cs typeface="Times New Roman" pitchFamily="18" charset="0"/>
              </a:rPr>
              <a:t>反应，生成</a:t>
            </a:r>
            <a:r>
              <a:rPr lang="zh-CN" altLang="en-US" sz="2400" b="1" dirty="0">
                <a:latin typeface="Times New Roman" pitchFamily="18" charset="0"/>
                <a:ea typeface="宋体" pitchFamily="2" charset="-122"/>
                <a:cs typeface="Times New Roman" pitchFamily="18" charset="0"/>
              </a:rPr>
              <a:t>的氢气与金属质量的关系如图所示。若增加反应的稀硫酸的质量并绘制氢气与金属质量的关系</a:t>
            </a:r>
            <a:r>
              <a:rPr lang="zh-CN" altLang="en-US" sz="2400" b="1" dirty="0" smtClean="0">
                <a:latin typeface="Times New Roman" pitchFamily="18" charset="0"/>
                <a:ea typeface="宋体" pitchFamily="2" charset="-122"/>
                <a:cs typeface="Times New Roman" pitchFamily="18" charset="0"/>
              </a:rPr>
              <a:t>图，下列</a:t>
            </a:r>
            <a:r>
              <a:rPr lang="zh-CN" altLang="en-US" sz="2400" b="1" dirty="0">
                <a:latin typeface="Times New Roman" pitchFamily="18" charset="0"/>
                <a:ea typeface="宋体" pitchFamily="2" charset="-122"/>
                <a:cs typeface="Times New Roman" pitchFamily="18" charset="0"/>
              </a:rPr>
              <a:t>图形不可能出现的是（</a:t>
            </a:r>
            <a:r>
              <a:rPr lang="zh-CN" altLang="en-US" sz="2400" b="1" dirty="0" smtClean="0">
                <a:latin typeface="Times New Roman" pitchFamily="18" charset="0"/>
                <a:ea typeface="宋体" pitchFamily="2" charset="-122"/>
                <a:cs typeface="Times New Roman" pitchFamily="18" charset="0"/>
              </a:rPr>
              <a:t>　　） </a:t>
            </a:r>
            <a:endParaRPr lang="en-US" altLang="zh-CN" sz="2400" b="1" dirty="0" smtClean="0">
              <a:latin typeface="Times New Roman" pitchFamily="18" charset="0"/>
              <a:ea typeface="宋体" pitchFamily="2" charset="-122"/>
              <a:cs typeface="Times New Roman" pitchFamily="18" charset="0"/>
            </a:endParaRPr>
          </a:p>
        </p:txBody>
      </p:sp>
      <p:sp>
        <p:nvSpPr>
          <p:cNvPr id="6" name="矩形 5"/>
          <p:cNvSpPr/>
          <p:nvPr/>
        </p:nvSpPr>
        <p:spPr>
          <a:xfrm>
            <a:off x="7371175" y="279975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grpSp>
        <p:nvGrpSpPr>
          <p:cNvPr id="3" name="组合 2"/>
          <p:cNvGrpSpPr/>
          <p:nvPr/>
        </p:nvGrpSpPr>
        <p:grpSpPr>
          <a:xfrm>
            <a:off x="1360021" y="3950579"/>
            <a:ext cx="1585397" cy="2071396"/>
            <a:chOff x="1360021" y="3950579"/>
            <a:chExt cx="1585397" cy="2071396"/>
          </a:xfrm>
        </p:grpSpPr>
        <p:pic>
          <p:nvPicPr>
            <p:cNvPr id="7" name="XD+66.eps" descr="id:2147503936;FounderCES"/>
            <p:cNvPicPr>
              <a:picLocks noChangeAspect="1"/>
            </p:cNvPicPr>
            <p:nvPr/>
          </p:nvPicPr>
          <p:blipFill>
            <a:blip r:embed="rId3"/>
            <a:stretch>
              <a:fillRect/>
            </a:stretch>
          </p:blipFill>
          <p:spPr>
            <a:xfrm>
              <a:off x="1360021" y="3950579"/>
              <a:ext cx="1585397" cy="1620000"/>
            </a:xfrm>
            <a:prstGeom prst="rect">
              <a:avLst/>
            </a:prstGeom>
          </p:spPr>
        </p:pic>
        <p:sp>
          <p:nvSpPr>
            <p:cNvPr id="2" name="TextBox 1"/>
            <p:cNvSpPr txBox="1"/>
            <p:nvPr/>
          </p:nvSpPr>
          <p:spPr>
            <a:xfrm>
              <a:off x="1878964" y="5621865"/>
              <a:ext cx="547511" cy="400110"/>
            </a:xfrm>
            <a:prstGeom prst="rect">
              <a:avLst/>
            </a:prstGeom>
            <a:noFill/>
          </p:spPr>
          <p:txBody>
            <a:bodyPr wrap="square" rtlCol="0">
              <a:spAutoFit/>
            </a:bodyPr>
            <a:lstStyle/>
            <a:p>
              <a:r>
                <a:rPr lang="en-US" altLang="zh-CN" sz="2000" b="1" dirty="0" smtClean="0">
                  <a:latin typeface="Times New Roman" pitchFamily="18" charset="0"/>
                  <a:cs typeface="Times New Roman" pitchFamily="18" charset="0"/>
                </a:rPr>
                <a:t>A</a:t>
              </a:r>
              <a:endParaRPr lang="zh-CN" altLang="en-US" sz="2000" b="1" dirty="0">
                <a:latin typeface="Times New Roman" pitchFamily="18" charset="0"/>
                <a:cs typeface="Times New Roman" pitchFamily="18" charset="0"/>
              </a:endParaRPr>
            </a:p>
          </p:txBody>
        </p:sp>
      </p:grpSp>
      <p:grpSp>
        <p:nvGrpSpPr>
          <p:cNvPr id="4" name="组合 3"/>
          <p:cNvGrpSpPr/>
          <p:nvPr/>
        </p:nvGrpSpPr>
        <p:grpSpPr>
          <a:xfrm>
            <a:off x="3969067" y="3950579"/>
            <a:ext cx="1655647" cy="2071396"/>
            <a:chOff x="3969067" y="3950579"/>
            <a:chExt cx="1655647" cy="2071396"/>
          </a:xfrm>
        </p:grpSpPr>
        <p:pic>
          <p:nvPicPr>
            <p:cNvPr id="11" name="XD+67.eps" descr="id:2147503943;FounderCES"/>
            <p:cNvPicPr>
              <a:picLocks noChangeAspect="1"/>
            </p:cNvPicPr>
            <p:nvPr/>
          </p:nvPicPr>
          <p:blipFill>
            <a:blip r:embed="rId4"/>
            <a:stretch>
              <a:fillRect/>
            </a:stretch>
          </p:blipFill>
          <p:spPr>
            <a:xfrm>
              <a:off x="3969067" y="3950579"/>
              <a:ext cx="1655647" cy="1620000"/>
            </a:xfrm>
            <a:prstGeom prst="rect">
              <a:avLst/>
            </a:prstGeom>
          </p:spPr>
        </p:pic>
        <p:sp>
          <p:nvSpPr>
            <p:cNvPr id="15" name="TextBox 14"/>
            <p:cNvSpPr txBox="1"/>
            <p:nvPr/>
          </p:nvSpPr>
          <p:spPr>
            <a:xfrm>
              <a:off x="4523135" y="5621865"/>
              <a:ext cx="547511" cy="400110"/>
            </a:xfrm>
            <a:prstGeom prst="rect">
              <a:avLst/>
            </a:prstGeom>
            <a:noFill/>
          </p:spPr>
          <p:txBody>
            <a:bodyPr wrap="square" rtlCol="0">
              <a:spAutoFit/>
            </a:bodyPr>
            <a:lstStyle/>
            <a:p>
              <a:r>
                <a:rPr lang="en-US" altLang="zh-CN" sz="2000" b="1" dirty="0" smtClean="0">
                  <a:latin typeface="Times New Roman" pitchFamily="18" charset="0"/>
                  <a:cs typeface="Times New Roman" pitchFamily="18" charset="0"/>
                </a:rPr>
                <a:t>B</a:t>
              </a:r>
              <a:endParaRPr lang="zh-CN" altLang="en-US" sz="2000" b="1" dirty="0">
                <a:latin typeface="Times New Roman" pitchFamily="18" charset="0"/>
                <a:cs typeface="Times New Roman" pitchFamily="18" charset="0"/>
              </a:endParaRPr>
            </a:p>
          </p:txBody>
        </p:sp>
      </p:grpSp>
      <p:grpSp>
        <p:nvGrpSpPr>
          <p:cNvPr id="5" name="组合 4"/>
          <p:cNvGrpSpPr/>
          <p:nvPr/>
        </p:nvGrpSpPr>
        <p:grpSpPr>
          <a:xfrm>
            <a:off x="6918171" y="3950579"/>
            <a:ext cx="1605324" cy="2071396"/>
            <a:chOff x="6918171" y="3950579"/>
            <a:chExt cx="1605324" cy="2071396"/>
          </a:xfrm>
        </p:grpSpPr>
        <p:pic>
          <p:nvPicPr>
            <p:cNvPr id="13" name="XD+68.eps" descr="id:2147503950;FounderCES"/>
            <p:cNvPicPr>
              <a:picLocks noChangeAspect="1"/>
            </p:cNvPicPr>
            <p:nvPr/>
          </p:nvPicPr>
          <p:blipFill>
            <a:blip r:embed="rId5"/>
            <a:stretch>
              <a:fillRect/>
            </a:stretch>
          </p:blipFill>
          <p:spPr>
            <a:xfrm>
              <a:off x="6918171" y="3950579"/>
              <a:ext cx="1605324" cy="1620000"/>
            </a:xfrm>
            <a:prstGeom prst="rect">
              <a:avLst/>
            </a:prstGeom>
          </p:spPr>
        </p:pic>
        <p:sp>
          <p:nvSpPr>
            <p:cNvPr id="16" name="TextBox 15"/>
            <p:cNvSpPr txBox="1"/>
            <p:nvPr/>
          </p:nvSpPr>
          <p:spPr>
            <a:xfrm>
              <a:off x="7447078" y="5621865"/>
              <a:ext cx="547511" cy="400110"/>
            </a:xfrm>
            <a:prstGeom prst="rect">
              <a:avLst/>
            </a:prstGeom>
            <a:noFill/>
          </p:spPr>
          <p:txBody>
            <a:bodyPr wrap="square" rtlCol="0">
              <a:spAutoFit/>
            </a:bodyPr>
            <a:lstStyle/>
            <a:p>
              <a:r>
                <a:rPr lang="en-US" altLang="zh-CN" sz="2000" b="1" dirty="0" smtClean="0">
                  <a:latin typeface="Times New Roman" pitchFamily="18" charset="0"/>
                  <a:cs typeface="Times New Roman" pitchFamily="18" charset="0"/>
                </a:rPr>
                <a:t>C</a:t>
              </a:r>
              <a:endParaRPr lang="zh-CN" altLang="en-US" sz="2000" b="1" dirty="0">
                <a:latin typeface="Times New Roman" pitchFamily="18" charset="0"/>
                <a:cs typeface="Times New Roman" pitchFamily="18" charset="0"/>
              </a:endParaRPr>
            </a:p>
          </p:txBody>
        </p:sp>
      </p:grpSp>
      <p:grpSp>
        <p:nvGrpSpPr>
          <p:cNvPr id="18" name="组合 17"/>
          <p:cNvGrpSpPr/>
          <p:nvPr/>
        </p:nvGrpSpPr>
        <p:grpSpPr>
          <a:xfrm>
            <a:off x="9491467" y="3950578"/>
            <a:ext cx="1605324" cy="2071397"/>
            <a:chOff x="9491467" y="3950578"/>
            <a:chExt cx="1605324" cy="2071397"/>
          </a:xfrm>
        </p:grpSpPr>
        <p:pic>
          <p:nvPicPr>
            <p:cNvPr id="14" name="XD+69.eps" descr="id:2147503957;FounderCES"/>
            <p:cNvPicPr>
              <a:picLocks noChangeAspect="1"/>
            </p:cNvPicPr>
            <p:nvPr/>
          </p:nvPicPr>
          <p:blipFill>
            <a:blip r:embed="rId6"/>
            <a:stretch>
              <a:fillRect/>
            </a:stretch>
          </p:blipFill>
          <p:spPr>
            <a:xfrm>
              <a:off x="9491467" y="3950578"/>
              <a:ext cx="1605324" cy="1620000"/>
            </a:xfrm>
            <a:prstGeom prst="rect">
              <a:avLst/>
            </a:prstGeom>
          </p:spPr>
        </p:pic>
        <p:sp>
          <p:nvSpPr>
            <p:cNvPr id="17" name="TextBox 16"/>
            <p:cNvSpPr txBox="1"/>
            <p:nvPr/>
          </p:nvSpPr>
          <p:spPr>
            <a:xfrm>
              <a:off x="10020374" y="5621865"/>
              <a:ext cx="547511" cy="400110"/>
            </a:xfrm>
            <a:prstGeom prst="rect">
              <a:avLst/>
            </a:prstGeom>
            <a:noFill/>
          </p:spPr>
          <p:txBody>
            <a:bodyPr wrap="square" rtlCol="0">
              <a:spAutoFit/>
            </a:bodyPr>
            <a:lstStyle/>
            <a:p>
              <a:r>
                <a:rPr lang="en-US" altLang="zh-CN" sz="2000" b="1" dirty="0" smtClean="0">
                  <a:latin typeface="Times New Roman" pitchFamily="18" charset="0"/>
                  <a:cs typeface="Times New Roman" pitchFamily="18" charset="0"/>
                </a:rPr>
                <a:t>D</a:t>
              </a:r>
              <a:endParaRPr lang="zh-CN" altLang="en-US" sz="2000" b="1" dirty="0">
                <a:latin typeface="Times New Roman" pitchFamily="18" charset="0"/>
                <a:cs typeface="Times New Roman" pitchFamily="18" charset="0"/>
              </a:endParaRPr>
            </a:p>
          </p:txBody>
        </p:sp>
      </p:gr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983567"/>
            <a:ext cx="10884979"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绍兴柯桥区模拟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用等质量的锌、铁、镁三种金属分别与三份溶质质量分数相同的稀盐酸充分反应。产生氢气的质量与反应时间的关系如图所</a:t>
            </a:r>
            <a:r>
              <a:rPr lang="zh-CN" altLang="en-US" sz="2400" b="1" dirty="0" smtClean="0">
                <a:latin typeface="Times New Roman" pitchFamily="18" charset="0"/>
                <a:ea typeface="宋体" pitchFamily="2" charset="-122"/>
                <a:cs typeface="Times New Roman" pitchFamily="18" charset="0"/>
              </a:rPr>
              <a:t>示，下列</a:t>
            </a:r>
            <a:r>
              <a:rPr lang="zh-CN" altLang="en-US" sz="2400" b="1" dirty="0">
                <a:latin typeface="Times New Roman" pitchFamily="18" charset="0"/>
                <a:ea typeface="宋体" pitchFamily="2" charset="-122"/>
                <a:cs typeface="Times New Roman" pitchFamily="18" charset="0"/>
              </a:rPr>
              <a:t>说法中正确的是（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反应后可能没有剩余的金属是锌和铁</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反应后不一定有剩余的金属是镁</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根据图像</a:t>
            </a:r>
            <a:r>
              <a:rPr lang="zh-CN" altLang="en-US" sz="2400" b="1" dirty="0" smtClean="0">
                <a:latin typeface="Times New Roman" pitchFamily="18" charset="0"/>
                <a:ea typeface="宋体" pitchFamily="2" charset="-122"/>
                <a:cs typeface="Times New Roman" pitchFamily="18" charset="0"/>
              </a:rPr>
              <a:t>分析，金属</a:t>
            </a:r>
            <a:r>
              <a:rPr lang="zh-CN" altLang="en-US" sz="2400" b="1" dirty="0">
                <a:latin typeface="Times New Roman" pitchFamily="18" charset="0"/>
                <a:ea typeface="宋体" pitchFamily="2" charset="-122"/>
                <a:cs typeface="Times New Roman" pitchFamily="18" charset="0"/>
              </a:rPr>
              <a:t>镁产生氢气最多</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曲线</a:t>
            </a:r>
            <a:r>
              <a:rPr lang="en-US" altLang="zh-CN" sz="2400" b="1" dirty="0">
                <a:latin typeface="Times New Roman" pitchFamily="18" charset="0"/>
                <a:ea typeface="宋体" pitchFamily="2" charset="-122"/>
                <a:cs typeface="Times New Roman" pitchFamily="18" charset="0"/>
              </a:rPr>
              <a:t>X</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Y</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Z</a:t>
            </a:r>
            <a:r>
              <a:rPr lang="zh-CN" altLang="en-US" sz="2400" b="1" dirty="0">
                <a:latin typeface="Times New Roman" pitchFamily="18" charset="0"/>
                <a:ea typeface="宋体" pitchFamily="2" charset="-122"/>
                <a:cs typeface="Times New Roman" pitchFamily="18" charset="0"/>
              </a:rPr>
              <a:t>分别表示锌、铁、镁的反应情况</a:t>
            </a:r>
          </a:p>
        </p:txBody>
      </p:sp>
      <p:sp>
        <p:nvSpPr>
          <p:cNvPr id="6" name="矩形 5"/>
          <p:cNvSpPr/>
          <p:nvPr/>
        </p:nvSpPr>
        <p:spPr>
          <a:xfrm>
            <a:off x="3982115" y="316735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pic>
        <p:nvPicPr>
          <p:cNvPr id="13" name="XD+70.eps" descr="id:2147503964;FounderCES"/>
          <p:cNvPicPr>
            <a:picLocks noChangeAspect="1"/>
          </p:cNvPicPr>
          <p:nvPr/>
        </p:nvPicPr>
        <p:blipFill>
          <a:blip r:embed="rId3"/>
          <a:stretch>
            <a:fillRect/>
          </a:stretch>
        </p:blipFill>
        <p:spPr>
          <a:xfrm>
            <a:off x="9059358" y="3347982"/>
            <a:ext cx="2034206" cy="1927326"/>
          </a:xfrm>
          <a:prstGeom prst="rect">
            <a:avLst/>
          </a:prstGeom>
        </p:spPr>
      </p:pic>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859390"/>
            <a:ext cx="10783378"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宁波余姚市模拟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现有质量相等的甲、乙、丙三种</a:t>
            </a:r>
            <a:r>
              <a:rPr lang="zh-CN" altLang="en-US" sz="2400" b="1" dirty="0" smtClean="0">
                <a:latin typeface="Times New Roman" pitchFamily="18" charset="0"/>
                <a:ea typeface="宋体" pitchFamily="2" charset="-122"/>
                <a:cs typeface="Times New Roman" pitchFamily="18" charset="0"/>
              </a:rPr>
              <a:t>金属</a:t>
            </a:r>
            <a:r>
              <a:rPr lang="zh-CN" altLang="en-US"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分别</a:t>
            </a:r>
            <a:r>
              <a:rPr lang="zh-CN" altLang="en-US" sz="2400" b="1" dirty="0">
                <a:latin typeface="Times New Roman" pitchFamily="18" charset="0"/>
                <a:ea typeface="宋体" pitchFamily="2" charset="-122"/>
                <a:cs typeface="Times New Roman" pitchFamily="18" charset="0"/>
              </a:rPr>
              <a:t>放入三份溶质质量分数相同的足量稀硫酸</a:t>
            </a:r>
            <a:r>
              <a:rPr lang="zh-CN" altLang="en-US" sz="2400" b="1" dirty="0" smtClean="0">
                <a:latin typeface="Times New Roman" pitchFamily="18" charset="0"/>
                <a:ea typeface="宋体" pitchFamily="2" charset="-122"/>
                <a:cs typeface="Times New Roman" pitchFamily="18" charset="0"/>
              </a:rPr>
              <a:t>中，生成</a:t>
            </a:r>
            <a:r>
              <a:rPr lang="zh-CN" altLang="en-US" sz="2400" b="1" dirty="0">
                <a:latin typeface="Times New Roman" pitchFamily="18" charset="0"/>
                <a:ea typeface="宋体" pitchFamily="2" charset="-122"/>
                <a:cs typeface="Times New Roman" pitchFamily="18" charset="0"/>
              </a:rPr>
              <a:t>氢气的质量与反应时间的关系如图所示</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已知</a:t>
            </a:r>
            <a:r>
              <a:rPr lang="zh-CN" altLang="en-US" sz="2400" b="1" dirty="0">
                <a:latin typeface="Times New Roman" pitchFamily="18" charset="0"/>
                <a:ea typeface="宋体" pitchFamily="2" charset="-122"/>
                <a:cs typeface="Times New Roman" pitchFamily="18" charset="0"/>
              </a:rPr>
              <a:t>甲、乙、丙在生成物中均显</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价</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。则下列说法正确的是（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甲、乙、丙依次可能是</a:t>
            </a:r>
            <a:r>
              <a:rPr lang="en-US" altLang="zh-CN" sz="2400" b="1" dirty="0">
                <a:latin typeface="Times New Roman" pitchFamily="18" charset="0"/>
                <a:ea typeface="宋体" pitchFamily="2" charset="-122"/>
                <a:cs typeface="Times New Roman" pitchFamily="18" charset="0"/>
              </a:rPr>
              <a:t>Mg</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Zn</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Fe</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金属活动性</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乙</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丙</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相对原子质量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乙</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丙</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甲</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消耗硫酸的质量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乙</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丙</a:t>
            </a:r>
          </a:p>
        </p:txBody>
      </p:sp>
      <p:sp>
        <p:nvSpPr>
          <p:cNvPr id="14" name="矩形 13"/>
          <p:cNvSpPr/>
          <p:nvPr/>
        </p:nvSpPr>
        <p:spPr>
          <a:xfrm>
            <a:off x="10189816" y="306648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7" name="XD+71.eps" descr="id:2147503971;FounderCES"/>
          <p:cNvPicPr>
            <a:picLocks noChangeAspect="1"/>
          </p:cNvPicPr>
          <p:nvPr/>
        </p:nvPicPr>
        <p:blipFill>
          <a:blip r:embed="rId3"/>
          <a:stretch>
            <a:fillRect/>
          </a:stretch>
        </p:blipFill>
        <p:spPr>
          <a:xfrm>
            <a:off x="9471378" y="3649815"/>
            <a:ext cx="2032000" cy="1925236"/>
          </a:xfrm>
          <a:prstGeom prst="rect">
            <a:avLst/>
          </a:prstGeom>
        </p:spPr>
      </p:pic>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441701"/>
            <a:ext cx="7216089" cy="5078313"/>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江西模拟</a:t>
            </a:r>
            <a:r>
              <a:rPr lang="zh-CN" altLang="en-US" sz="2400" b="1" dirty="0" smtClean="0">
                <a:latin typeface="Times New Roman" pitchFamily="18" charset="0"/>
                <a:ea typeface="宋体" pitchFamily="2" charset="-122"/>
                <a:cs typeface="Times New Roman" pitchFamily="18" charset="0"/>
              </a:rPr>
              <a:t>）</a:t>
            </a:r>
            <a:r>
              <a:rPr lang="zh-CN" altLang="en-US" sz="2400" b="1" dirty="0"/>
              <a:t>利用数字化实验可以准确地比较不同状态的铁与稀盐酸反应的速率。倾斜锥形瓶使试管内的稀盐酸流入锥形瓶中与铁发生</a:t>
            </a:r>
            <a:r>
              <a:rPr lang="zh-CN" altLang="en-US" sz="2400" b="1" dirty="0" smtClean="0"/>
              <a:t>反应，测</a:t>
            </a:r>
            <a:r>
              <a:rPr lang="zh-CN" altLang="en-US" sz="2400" b="1" dirty="0"/>
              <a:t>得瓶内气压随时间的变化如图所示。下列有关实验分析错误的是</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 a</a:t>
            </a:r>
            <a:r>
              <a:rPr lang="zh-CN" altLang="en-US" sz="2400" b="1" dirty="0">
                <a:latin typeface="Times New Roman" pitchFamily="18" charset="0"/>
                <a:ea typeface="宋体" pitchFamily="2" charset="-122"/>
                <a:cs typeface="Times New Roman" pitchFamily="18" charset="0"/>
              </a:rPr>
              <a:t>点表示反应已经停止</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该实验说明反应物间接触面积越</a:t>
            </a:r>
            <a:r>
              <a:rPr lang="zh-CN" altLang="en-US" sz="2400" b="1" dirty="0" smtClean="0">
                <a:latin typeface="Times New Roman" pitchFamily="18" charset="0"/>
                <a:ea typeface="宋体" pitchFamily="2" charset="-122"/>
                <a:cs typeface="Times New Roman" pitchFamily="18" charset="0"/>
              </a:rPr>
              <a:t>大，反应速率</a:t>
            </a:r>
            <a:r>
              <a:rPr lang="zh-CN" altLang="en-US" sz="2400" b="1" dirty="0">
                <a:latin typeface="Times New Roman" pitchFamily="18" charset="0"/>
                <a:ea typeface="宋体" pitchFamily="2" charset="-122"/>
                <a:cs typeface="Times New Roman" pitchFamily="18" charset="0"/>
              </a:rPr>
              <a:t>越快</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对比</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或</a:t>
            </a: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点</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均可比较锥形瓶内反应的速率</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由曲线</a:t>
            </a:r>
            <a:r>
              <a:rPr lang="zh-CN" altLang="en-US" sz="2400" b="1" dirty="0" smtClean="0">
                <a:latin typeface="Times New Roman" pitchFamily="18" charset="0"/>
                <a:ea typeface="宋体" pitchFamily="2" charset="-122"/>
                <a:cs typeface="Times New Roman" pitchFamily="18" charset="0"/>
              </a:rPr>
              <a:t>可知，铁</a:t>
            </a:r>
            <a:r>
              <a:rPr lang="zh-CN" altLang="en-US" sz="2400" b="1" dirty="0">
                <a:latin typeface="Times New Roman" pitchFamily="18" charset="0"/>
                <a:ea typeface="宋体" pitchFamily="2" charset="-122"/>
                <a:cs typeface="Times New Roman" pitchFamily="18" charset="0"/>
              </a:rPr>
              <a:t>粉产生的氢气更多</a:t>
            </a:r>
          </a:p>
        </p:txBody>
      </p:sp>
      <p:sp>
        <p:nvSpPr>
          <p:cNvPr id="14" name="矩形 13"/>
          <p:cNvSpPr/>
          <p:nvPr/>
        </p:nvSpPr>
        <p:spPr>
          <a:xfrm>
            <a:off x="3131406" y="374955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7" name="XD+72.eps" descr="id:2147503978;FounderCES"/>
          <p:cNvPicPr>
            <a:picLocks noChangeAspect="1"/>
          </p:cNvPicPr>
          <p:nvPr/>
        </p:nvPicPr>
        <p:blipFill>
          <a:blip r:embed="rId3"/>
          <a:stretch>
            <a:fillRect/>
          </a:stretch>
        </p:blipFill>
        <p:spPr>
          <a:xfrm>
            <a:off x="8170668" y="1652646"/>
            <a:ext cx="3390054" cy="3042356"/>
          </a:xfrm>
          <a:prstGeom prst="rect">
            <a:avLst/>
          </a:prstGeom>
        </p:spPr>
      </p:pic>
    </p:spTree>
    <p:extLst>
      <p:ext uri="{BB962C8B-B14F-4D97-AF65-F5344CB8AC3E}">
        <p14:creationId xmlns:p14="http://schemas.microsoft.com/office/powerpoint/2010/main" xmlns="" val="297057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9999" y="1679242"/>
            <a:ext cx="10726933"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2012</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35</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小红为大家做了一个“燃纸成铁”的趣味实验。将一张滤纸</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组成元素为</a:t>
            </a: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H</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O</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用</a:t>
            </a:r>
            <a:r>
              <a:rPr lang="en-US" altLang="zh-CN" sz="2400" b="1" dirty="0">
                <a:latin typeface="Times New Roman" pitchFamily="18" charset="0"/>
                <a:cs typeface="Times New Roman" pitchFamily="18" charset="0"/>
              </a:rPr>
              <a:t>FeCl</a:t>
            </a:r>
            <a:r>
              <a:rPr lang="en-US" altLang="zh-CN" sz="2400" b="1" baseline="-25000"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浓溶液</a:t>
            </a:r>
            <a:r>
              <a:rPr lang="zh-CN" altLang="zh-CN" sz="2400" b="1" dirty="0" smtClean="0">
                <a:latin typeface="Times New Roman" pitchFamily="18" charset="0"/>
                <a:cs typeface="Times New Roman" pitchFamily="18" charset="0"/>
              </a:rPr>
              <a:t>润湿</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酒精灯上烘干后</a:t>
            </a:r>
            <a:r>
              <a:rPr lang="zh-CN" altLang="zh-CN" sz="2400" b="1" dirty="0" smtClean="0">
                <a:latin typeface="Times New Roman" pitchFamily="18" charset="0"/>
                <a:cs typeface="Times New Roman" pitchFamily="18" charset="0"/>
              </a:rPr>
              <a:t>点燃</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滤纸</a:t>
            </a:r>
            <a:r>
              <a:rPr lang="zh-CN" altLang="zh-CN" sz="2400" b="1" dirty="0">
                <a:latin typeface="Times New Roman" pitchFamily="18" charset="0"/>
                <a:cs typeface="Times New Roman" pitchFamily="18" charset="0"/>
              </a:rPr>
              <a:t>变黑、</a:t>
            </a:r>
            <a:r>
              <a:rPr lang="zh-CN" altLang="zh-CN" sz="2400" b="1" dirty="0" smtClean="0">
                <a:latin typeface="Times New Roman" pitchFamily="18" charset="0"/>
                <a:cs typeface="Times New Roman" pitchFamily="18" charset="0"/>
              </a:rPr>
              <a:t>红热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最终</a:t>
            </a:r>
            <a:r>
              <a:rPr lang="zh-CN" altLang="zh-CN" sz="2400" b="1" dirty="0">
                <a:latin typeface="Times New Roman" pitchFamily="18" charset="0"/>
                <a:cs typeface="Times New Roman" pitchFamily="18" charset="0"/>
              </a:rPr>
              <a:t>生成黑褐色物质。小红告诉</a:t>
            </a:r>
            <a:r>
              <a:rPr lang="zh-CN" altLang="zh-CN" sz="2400" b="1" dirty="0" smtClean="0">
                <a:latin typeface="Times New Roman" pitchFamily="18" charset="0"/>
                <a:cs typeface="Times New Roman" pitchFamily="18" charset="0"/>
              </a:rPr>
              <a:t>大家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黑</a:t>
            </a:r>
            <a:r>
              <a:rPr lang="zh-CN" altLang="zh-CN" sz="2400" b="1" dirty="0">
                <a:latin typeface="Times New Roman" pitchFamily="18" charset="0"/>
                <a:cs typeface="Times New Roman" pitchFamily="18" charset="0"/>
              </a:rPr>
              <a:t>褐色物质中含有铁单质。</a:t>
            </a:r>
          </a:p>
          <a:p>
            <a:pPr algn="just">
              <a:lnSpc>
                <a:spcPct val="150000"/>
              </a:lnSpc>
            </a:pPr>
            <a:r>
              <a:rPr lang="zh-CN" altLang="zh-CN" sz="2400" b="1" dirty="0">
                <a:latin typeface="Times New Roman" pitchFamily="18" charset="0"/>
                <a:cs typeface="Times New Roman" pitchFamily="18" charset="0"/>
              </a:rPr>
              <a:t>【提出问题】黑褐色物质中真的含有铁单质吗</a:t>
            </a:r>
            <a:r>
              <a:rPr lang="en-US" altLang="zh-CN" sz="2400" b="1" dirty="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【探究过程】</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小</a:t>
            </a:r>
            <a:r>
              <a:rPr lang="zh-CN" altLang="zh-CN" sz="2400" b="1" dirty="0">
                <a:latin typeface="Times New Roman" pitchFamily="18" charset="0"/>
                <a:cs typeface="Times New Roman" pitchFamily="18" charset="0"/>
              </a:rPr>
              <a:t>红先从反应物</a:t>
            </a:r>
            <a:r>
              <a:rPr lang="zh-CN" altLang="zh-CN" sz="2400" b="1" dirty="0" smtClean="0">
                <a:latin typeface="Times New Roman" pitchFamily="18" charset="0"/>
                <a:cs typeface="Times New Roman" pitchFamily="18" charset="0"/>
              </a:rPr>
              <a:t>分析</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因为</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所以</a:t>
            </a:r>
            <a:r>
              <a:rPr lang="zh-CN" altLang="zh-CN" sz="2400" b="1" dirty="0">
                <a:latin typeface="Times New Roman" pitchFamily="18" charset="0"/>
                <a:cs typeface="Times New Roman" pitchFamily="18" charset="0"/>
              </a:rPr>
              <a:t>反应后可能生成铁单质</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TextBox 8"/>
          <p:cNvSpPr txBox="1"/>
          <p:nvPr/>
        </p:nvSpPr>
        <p:spPr>
          <a:xfrm>
            <a:off x="5720761" y="4478918"/>
            <a:ext cx="3438416" cy="830997"/>
          </a:xfrm>
          <a:prstGeom prst="rect">
            <a:avLst/>
          </a:prstGeom>
          <a:noFill/>
        </p:spPr>
        <p:txBody>
          <a:bodyPr wrap="square" rtlCol="0">
            <a:spAutoFit/>
          </a:bodyPr>
          <a:lstStyle/>
          <a:p>
            <a:pPr algn="just"/>
            <a:r>
              <a:rPr lang="zh-CN" altLang="en-US" sz="2400" b="1" dirty="0">
                <a:solidFill>
                  <a:srgbClr val="FF0000"/>
                </a:solidFill>
                <a:latin typeface="宋体" pitchFamily="2" charset="-122"/>
                <a:ea typeface="宋体" pitchFamily="2" charset="-122"/>
                <a:cs typeface="Times New Roman" pitchFamily="18" charset="0"/>
              </a:rPr>
              <a:t>反应物中含有铁元素</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或反应前后元素种类不变</a:t>
            </a:r>
            <a:r>
              <a:rPr lang="en-US" altLang="zh-CN" sz="2400" b="1" dirty="0" smtClean="0">
                <a:solidFill>
                  <a:srgbClr val="FF0000"/>
                </a:solidFill>
                <a:latin typeface="宋体" pitchFamily="2" charset="-122"/>
                <a:ea typeface="宋体" pitchFamily="2" charset="-122"/>
                <a:cs typeface="Times New Roman" pitchFamily="18" charset="0"/>
              </a:rPr>
              <a:t>)</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72053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904824"/>
            <a:ext cx="7848266" cy="627895"/>
            <a:chOff x="1034884" y="629878"/>
            <a:chExt cx="7848266" cy="627895"/>
          </a:xfrm>
        </p:grpSpPr>
        <p:sp>
          <p:nvSpPr>
            <p:cNvPr id="17" name="圆角矩形 6">
              <a:hlinkClick r:id="rId4" action="ppaction://hlinksldjump"/>
            </p:cNvPr>
            <p:cNvSpPr/>
            <p:nvPr>
              <p:custDataLst>
                <p:tags r:id="rId1"/>
              </p:custDataLst>
            </p:nvPr>
          </p:nvSpPr>
          <p:spPr>
            <a:xfrm flipH="1">
              <a:off x="2642680" y="664479"/>
              <a:ext cx="6240470"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金属与盐溶液反应后滤液、滤渣的分析</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题型三</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mc:AlternateContent xmlns:mc="http://schemas.openxmlformats.org/markup-compatibility/2006">
        <mc:Choice xmlns:a14="http://schemas.microsoft.com/office/drawing/2010/main" xmlns="" Requires="a14">
          <p:sp>
            <p:nvSpPr>
              <p:cNvPr id="20" name="文本框 99"/>
              <p:cNvSpPr txBox="1">
                <a:spLocks noChangeArrowheads="1"/>
              </p:cNvSpPr>
              <p:nvPr/>
            </p:nvSpPr>
            <p:spPr bwMode="auto">
              <a:xfrm>
                <a:off x="720002" y="2751131"/>
                <a:ext cx="10659198" cy="342144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承德平泉市一模</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已知金属</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能够发生如下</a:t>
                </a:r>
                <a:r>
                  <a:rPr lang="zh-CN" altLang="zh-CN" sz="2400" b="1" dirty="0" smtClean="0">
                    <a:latin typeface="Times New Roman" pitchFamily="18" charset="0"/>
                    <a:cs typeface="Times New Roman" pitchFamily="18" charset="0"/>
                  </a:rPr>
                  <a:t>反应</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①Zn + ACl</a:t>
                </a:r>
                <a:r>
                  <a:rPr lang="en-US" altLang="zh-CN" sz="2400" b="1" baseline="-25000" dirty="0" smtClean="0">
                    <a:latin typeface="Times New Roman" pitchFamily="18" charset="0"/>
                    <a:cs typeface="Times New Roman" pitchFamily="18" charset="0"/>
                  </a:rPr>
                  <a:t>2 </a:t>
                </a:r>
                <a14:m>
                  <m:oMath xmlns:m="http://schemas.openxmlformats.org/officeDocument/2006/math">
                    <m:f>
                      <m:fPr>
                        <m:ctrlPr>
                          <a:rPr lang="en-US" altLang="zh-CN" sz="20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2000" b="1" i="1" dirty="0">
                                <a:solidFill>
                                  <a:schemeClr val="tx1"/>
                                </a:solidFill>
                                <a:latin typeface="Cambria Math"/>
                                <a:ea typeface="宋体" panose="02010600030101010101" pitchFamily="2" charset="-122"/>
                                <a:cs typeface="Cambria Math" panose="02040503050406030204" charset="0"/>
                              </a:rPr>
                            </m:ctrlPr>
                          </m:barPr>
                          <m:e>
                            <m:r>
                              <a:rPr lang="en-US" altLang="zh-CN" sz="2000" b="1" dirty="0">
                                <a:solidFill>
                                  <a:schemeClr val="tx1"/>
                                </a:solidFill>
                                <a:latin typeface="Cambria Math"/>
                                <a:ea typeface="宋体" panose="02010600030101010101" pitchFamily="2" charset="-122"/>
                                <a:cs typeface="Cambria Math" panose="02040503050406030204" charset="0"/>
                              </a:rPr>
                              <m:t>  </m:t>
                            </m:r>
                            <m:r>
                              <a:rPr lang="en-US" altLang="zh-CN" sz="2000" b="1" i="1" dirty="0">
                                <a:solidFill>
                                  <a:schemeClr val="tx1"/>
                                </a:solidFill>
                                <a:latin typeface="Cambria Math"/>
                                <a:ea typeface="宋体" panose="02010600030101010101" pitchFamily="2" charset="-122"/>
                                <a:cs typeface="Cambria Math" panose="02040503050406030204" charset="0"/>
                              </a:rPr>
                              <m:t>       </m:t>
                            </m:r>
                            <m:r>
                              <a:rPr lang="en-US" altLang="zh-CN" sz="2000" b="1" dirty="0">
                                <a:solidFill>
                                  <a:schemeClr val="tx1"/>
                                </a:solidFill>
                                <a:latin typeface="Cambria Math"/>
                                <a:ea typeface="宋体" panose="02010600030101010101" pitchFamily="2" charset="-122"/>
                                <a:cs typeface="Cambria Math" panose="02040503050406030204" charset="0"/>
                              </a:rPr>
                              <m:t>  </m:t>
                            </m:r>
                          </m:e>
                        </m:bar>
                      </m:num>
                      <m:den>
                        <m:r>
                          <a:rPr lang="en-US" altLang="zh-CN" sz="20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latin typeface="Times New Roman" pitchFamily="18" charset="0"/>
                    <a:cs typeface="Times New Roman" pitchFamily="18" charset="0"/>
                  </a:rPr>
                  <a:t> ZnCl</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+A</a:t>
                </a:r>
                <a:r>
                  <a:rPr lang="en-US" altLang="zh-CN" sz="2400" b="1" dirty="0">
                    <a:latin typeface="Times New Roman" pitchFamily="18" charset="0"/>
                    <a:cs typeface="Times New Roman" pitchFamily="18" charset="0"/>
                  </a:rPr>
                  <a:t>,②B+ZnCl</a:t>
                </a:r>
                <a:r>
                  <a:rPr lang="en-US" altLang="zh-CN" sz="2400" b="1" baseline="-25000" dirty="0">
                    <a:latin typeface="Times New Roman" pitchFamily="18" charset="0"/>
                    <a:cs typeface="Times New Roman" pitchFamily="18" charset="0"/>
                  </a:rPr>
                  <a:t>2</a:t>
                </a:r>
                <a:r>
                  <a:rPr lang="en-US" altLang="zh-CN" sz="2000" b="1" dirty="0" smtClean="0">
                    <a:solidFill>
                      <a:schemeClr val="tx1"/>
                    </a:solidFill>
                    <a:ea typeface="宋体" panose="02010600030101010101" pitchFamily="2" charset="-122"/>
                    <a:cs typeface="Cambria Math" panose="02040503050406030204" charset="0"/>
                  </a:rPr>
                  <a:t/>
                </a:r>
                <a14:m>
                  <m:oMath xmlns:m="http://schemas.openxmlformats.org/officeDocument/2006/math">
                    <m:f>
                      <m:fPr>
                        <m:ctrlPr>
                          <a:rPr lang="en-US" altLang="zh-CN" sz="2000" b="1" i="1" dirty="0">
                            <a:solidFill>
                              <a:schemeClr val="tx1"/>
                            </a:solidFill>
                            <a:latin typeface="Cambria Math"/>
                            <a:ea typeface="宋体" panose="02010600030101010101" pitchFamily="2" charset="-122"/>
                            <a:cs typeface="Cambria Math" panose="02040503050406030204" charset="0"/>
                          </a:rPr>
                        </m:ctrlPr>
                      </m:fPr>
                      <m:num>
                        <m:bar>
                          <m:barPr>
                            <m:ctrlPr>
                              <a:rPr lang="en-US" altLang="zh-CN" sz="2000" b="1" i="1" dirty="0">
                                <a:solidFill>
                                  <a:schemeClr val="tx1"/>
                                </a:solidFill>
                                <a:latin typeface="Cambria Math"/>
                                <a:ea typeface="宋体" panose="02010600030101010101" pitchFamily="2" charset="-122"/>
                                <a:cs typeface="Cambria Math" panose="02040503050406030204" charset="0"/>
                              </a:rPr>
                            </m:ctrlPr>
                          </m:barPr>
                          <m:e>
                            <m:r>
                              <a:rPr lang="en-US" altLang="zh-CN" sz="2000" b="1" dirty="0">
                                <a:solidFill>
                                  <a:schemeClr val="tx1"/>
                                </a:solidFill>
                                <a:latin typeface="Cambria Math"/>
                                <a:ea typeface="宋体" panose="02010600030101010101" pitchFamily="2" charset="-122"/>
                                <a:cs typeface="Cambria Math" panose="02040503050406030204" charset="0"/>
                              </a:rPr>
                              <m:t>  </m:t>
                            </m:r>
                            <m:r>
                              <a:rPr lang="en-US" altLang="zh-CN" sz="2000" b="1" i="1" dirty="0">
                                <a:solidFill>
                                  <a:schemeClr val="tx1"/>
                                </a:solidFill>
                                <a:latin typeface="Cambria Math"/>
                                <a:ea typeface="宋体" panose="02010600030101010101" pitchFamily="2" charset="-122"/>
                                <a:cs typeface="Cambria Math" panose="02040503050406030204" charset="0"/>
                              </a:rPr>
                              <m:t>   </m:t>
                            </m:r>
                            <m:r>
                              <a:rPr lang="en-US" altLang="zh-CN" sz="2000" b="1" i="1" dirty="0" smtClean="0">
                                <a:solidFill>
                                  <a:schemeClr val="tx1"/>
                                </a:solidFill>
                                <a:latin typeface="Cambria Math"/>
                                <a:ea typeface="宋体" panose="02010600030101010101" pitchFamily="2" charset="-122"/>
                                <a:cs typeface="Cambria Math" panose="02040503050406030204" charset="0"/>
                              </a:rPr>
                              <m:t>  </m:t>
                            </m:r>
                            <m:r>
                              <a:rPr lang="en-US" altLang="zh-CN" sz="2000" b="1" i="1" dirty="0">
                                <a:solidFill>
                                  <a:schemeClr val="tx1"/>
                                </a:solidFill>
                                <a:latin typeface="Cambria Math"/>
                                <a:ea typeface="宋体" panose="02010600030101010101" pitchFamily="2" charset="-122"/>
                                <a:cs typeface="Cambria Math" panose="02040503050406030204" charset="0"/>
                              </a:rPr>
                              <m:t>    </m:t>
                            </m:r>
                            <m:r>
                              <a:rPr lang="en-US" altLang="zh-CN" sz="2000" b="1" dirty="0">
                                <a:solidFill>
                                  <a:schemeClr val="tx1"/>
                                </a:solidFill>
                                <a:latin typeface="Cambria Math"/>
                                <a:ea typeface="宋体" panose="02010600030101010101" pitchFamily="2" charset="-122"/>
                                <a:cs typeface="Cambria Math" panose="02040503050406030204" charset="0"/>
                              </a:rPr>
                              <m:t>  </m:t>
                            </m:r>
                          </m:e>
                        </m:bar>
                      </m:num>
                      <m:den>
                        <m:r>
                          <a:rPr lang="en-US" altLang="zh-CN" sz="2000" b="1" i="1" dirty="0">
                            <a:solidFill>
                              <a:schemeClr val="tx1"/>
                            </a:solidFill>
                            <a:latin typeface="Cambria Math" panose="02040503050406030204" charset="0"/>
                            <a:ea typeface="宋体" panose="02010600030101010101" pitchFamily="2" charset="-122"/>
                            <a:cs typeface="Cambria Math" panose="02040503050406030204" charset="0"/>
                          </a:rPr>
                          <m:t> </m:t>
                        </m:r>
                      </m:den>
                    </m:f>
                    <m:r>
                      <a:rPr lang="en-US" altLang="zh-CN" sz="2000" b="1" i="1" dirty="0" smtClean="0">
                        <a:solidFill>
                          <a:schemeClr val="tx1"/>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latin typeface="Times New Roman" pitchFamily="18" charset="0"/>
                    <a:cs typeface="Times New Roman" pitchFamily="18" charset="0"/>
                  </a:rPr>
                  <a:t>BCl</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+Zn,</a:t>
                </a:r>
                <a:r>
                  <a:rPr lang="zh-CN" altLang="zh-CN" sz="2400" b="1" dirty="0">
                    <a:latin typeface="Times New Roman" pitchFamily="18" charset="0"/>
                    <a:cs typeface="Times New Roman" pitchFamily="18" charset="0"/>
                  </a:rPr>
                  <a:t>下列说法正确的是</a:t>
                </a:r>
                <a:r>
                  <a:rPr lang="zh-CN" altLang="en-US" sz="2400" b="1" dirty="0" smtClean="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A.B</a:t>
                </a:r>
                <a:r>
                  <a:rPr lang="zh-CN" altLang="zh-CN" sz="2400" b="1" dirty="0">
                    <a:latin typeface="Times New Roman" pitchFamily="18" charset="0"/>
                    <a:cs typeface="Times New Roman" pitchFamily="18" charset="0"/>
                  </a:rPr>
                  <a:t>可能是金属铝</a:t>
                </a:r>
              </a:p>
              <a:p>
                <a:pPr algn="just">
                  <a:lnSpc>
                    <a:spcPct val="150000"/>
                  </a:lnSpc>
                </a:pPr>
                <a:r>
                  <a:rPr lang="en-US" altLang="zh-CN" sz="2400" b="1" dirty="0">
                    <a:latin typeface="Times New Roman" pitchFamily="18" charset="0"/>
                    <a:cs typeface="Times New Roman" pitchFamily="18" charset="0"/>
                  </a:rPr>
                  <a:t>B.ACl</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一定是氯化亚铁</a:t>
                </a:r>
              </a:p>
              <a:p>
                <a:pPr algn="just">
                  <a:lnSpc>
                    <a:spcPct val="150000"/>
                  </a:lnSpc>
                </a:pPr>
                <a:r>
                  <a:rPr lang="en-US" altLang="zh-CN" sz="2400" b="1" dirty="0">
                    <a:latin typeface="Times New Roman" pitchFamily="18" charset="0"/>
                    <a:cs typeface="Times New Roman" pitchFamily="18" charset="0"/>
                  </a:rPr>
                  <a:t>C.A</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活动性为</a:t>
                </a:r>
                <a:r>
                  <a:rPr lang="en-US" altLang="zh-CN" sz="2400" b="1" dirty="0">
                    <a:latin typeface="Times New Roman" pitchFamily="18" charset="0"/>
                    <a:cs typeface="Times New Roman" pitchFamily="18" charset="0"/>
                  </a:rPr>
                  <a:t>A&gt;B</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若</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为</a:t>
                </a:r>
                <a:r>
                  <a:rPr lang="zh-CN" altLang="zh-CN" sz="2400" b="1" dirty="0" smtClean="0">
                    <a:latin typeface="Times New Roman" pitchFamily="18" charset="0"/>
                    <a:cs typeface="Times New Roman" pitchFamily="18" charset="0"/>
                  </a:rPr>
                  <a:t>铁</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则</a:t>
                </a:r>
                <a:r>
                  <a:rPr lang="en-US" altLang="zh-CN" sz="2400" b="1" dirty="0">
                    <a:latin typeface="Times New Roman" pitchFamily="18" charset="0"/>
                    <a:cs typeface="Times New Roman" pitchFamily="18" charset="0"/>
                  </a:rPr>
                  <a:t>①</a:t>
                </a:r>
                <a:r>
                  <a:rPr lang="zh-CN" altLang="zh-CN" sz="2400" b="1" dirty="0">
                    <a:latin typeface="Times New Roman" pitchFamily="18" charset="0"/>
                    <a:cs typeface="Times New Roman" pitchFamily="18" charset="0"/>
                  </a:rPr>
                  <a:t>反应后溶液的质量一定会增大</a:t>
                </a:r>
              </a:p>
            </p:txBody>
          </p:sp>
        </mc:Choice>
        <mc:Fallback>
          <p:sp>
            <p:nvSpPr>
              <p:cNvPr id="20" name="文本框 99"/>
              <p:cNvSpPr txBox="1">
                <a:spLocks noRot="1" noChangeAspect="1" noMove="1" noResize="1" noEditPoints="1" noAdjustHandles="1" noChangeArrowheads="1" noChangeShapeType="1" noTextEdit="1"/>
              </p:cNvSpPr>
              <p:nvPr/>
            </p:nvSpPr>
            <p:spPr bwMode="auto">
              <a:xfrm>
                <a:off x="720002" y="2751131"/>
                <a:ext cx="10659198" cy="3421449"/>
              </a:xfrm>
              <a:prstGeom prst="rect">
                <a:avLst/>
              </a:prstGeom>
              <a:blipFill rotWithShape="1">
                <a:blip r:embed="rId5"/>
                <a:stretch>
                  <a:fillRect l="-858" r="-343" b="-1068"/>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9014632" y="339439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15387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313311"/>
            <a:ext cx="10749511" cy="5078313"/>
          </a:xfrm>
          <a:prstGeom prst="rect">
            <a:avLst/>
          </a:prstGeom>
          <a:noFill/>
        </p:spPr>
        <p:txBody>
          <a:bodyPr wrap="square" rtlCol="0">
            <a:spAutoFit/>
          </a:bodyPr>
          <a:lstStyle/>
          <a:p>
            <a:pPr algn="just">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宋体" pitchFamily="2" charset="-122"/>
                <a:ea typeface="宋体" pitchFamily="2" charset="-122"/>
              </a:rPr>
              <a:t>涉及多种金属与多种盐溶液反应时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根据金属活动性顺序判断能否反应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一般金属活动性距离最远的先</a:t>
            </a:r>
            <a:r>
              <a:rPr lang="zh-CN" altLang="zh-CN" sz="2400" b="1" dirty="0" smtClean="0">
                <a:latin typeface="宋体" pitchFamily="2" charset="-122"/>
                <a:ea typeface="宋体" pitchFamily="2" charset="-122"/>
              </a:rPr>
              <a:t>反应</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除了</a:t>
            </a:r>
            <a:r>
              <a:rPr lang="zh-CN" altLang="zh-CN" sz="2400" b="1" dirty="0">
                <a:latin typeface="宋体" pitchFamily="2" charset="-122"/>
                <a:ea typeface="宋体" pitchFamily="2" charset="-122"/>
              </a:rPr>
              <a:t>生成物一定存在</a:t>
            </a:r>
            <a:r>
              <a:rPr lang="zh-CN" altLang="zh-CN" sz="2400" b="1" dirty="0" smtClean="0">
                <a:latin typeface="宋体" pitchFamily="2" charset="-122"/>
                <a:ea typeface="宋体" pitchFamily="2" charset="-122"/>
              </a:rPr>
              <a:t>以外</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还要</a:t>
            </a:r>
            <a:r>
              <a:rPr lang="zh-CN" altLang="zh-CN" sz="2400" b="1" dirty="0">
                <a:latin typeface="宋体" pitchFamily="2" charset="-122"/>
                <a:ea typeface="宋体" pitchFamily="2" charset="-122"/>
              </a:rPr>
              <a:t>考虑反应物是否</a:t>
            </a:r>
            <a:r>
              <a:rPr lang="zh-CN" altLang="zh-CN" sz="2400" b="1" dirty="0" smtClean="0">
                <a:latin typeface="宋体" pitchFamily="2" charset="-122"/>
                <a:ea typeface="宋体" pitchFamily="2" charset="-122"/>
              </a:rPr>
              <a:t>过量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全面</a:t>
            </a:r>
            <a:r>
              <a:rPr lang="zh-CN" altLang="zh-CN" sz="2400" b="1" dirty="0">
                <a:latin typeface="宋体" pitchFamily="2" charset="-122"/>
                <a:ea typeface="宋体" pitchFamily="2" charset="-122"/>
              </a:rPr>
              <a:t>分析可能存在的情况。</a:t>
            </a:r>
            <a:endParaRPr lang="zh-CN" altLang="zh-CN" sz="2400" b="1" dirty="0" smtClean="0">
              <a:latin typeface="宋体" pitchFamily="2" charset="-122"/>
              <a:ea typeface="宋体" pitchFamily="2" charset="-122"/>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a:latin typeface="宋体" pitchFamily="2" charset="-122"/>
                <a:ea typeface="宋体" pitchFamily="2" charset="-122"/>
              </a:rPr>
              <a:t>解答问题时要注意如下几</a:t>
            </a:r>
            <a:r>
              <a:rPr lang="zh-CN" altLang="zh-CN" sz="2400" b="1" dirty="0" smtClean="0">
                <a:latin typeface="宋体" pitchFamily="2" charset="-122"/>
                <a:ea typeface="宋体" pitchFamily="2" charset="-122"/>
              </a:rPr>
              <a:t>点</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一</a:t>
            </a:r>
            <a:r>
              <a:rPr lang="zh-CN" altLang="zh-CN" sz="2400" b="1" dirty="0">
                <a:latin typeface="宋体" pitchFamily="2" charset="-122"/>
                <a:ea typeface="宋体" pitchFamily="2" charset="-122"/>
              </a:rPr>
              <a:t>是</a:t>
            </a:r>
            <a:r>
              <a:rPr lang="zh-CN" altLang="zh-CN" sz="2400" b="1" dirty="0" smtClean="0">
                <a:latin typeface="宋体" pitchFamily="2" charset="-122"/>
                <a:ea typeface="宋体" pitchFamily="2" charset="-122"/>
              </a:rPr>
              <a:t>守恒</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题目</a:t>
            </a:r>
            <a:r>
              <a:rPr lang="zh-CN" altLang="zh-CN" sz="2400" b="1" dirty="0">
                <a:latin typeface="宋体" pitchFamily="2" charset="-122"/>
                <a:ea typeface="宋体" pitchFamily="2" charset="-122"/>
              </a:rPr>
              <a:t>所涉及的</a:t>
            </a:r>
            <a:r>
              <a:rPr lang="zh-CN" altLang="zh-CN" sz="2400" b="1" dirty="0" smtClean="0">
                <a:latin typeface="宋体" pitchFamily="2" charset="-122"/>
                <a:ea typeface="宋体" pitchFamily="2" charset="-122"/>
              </a:rPr>
              <a:t>金属元素</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不是</a:t>
            </a:r>
            <a:r>
              <a:rPr lang="zh-CN" altLang="zh-CN" sz="2400" b="1" dirty="0">
                <a:latin typeface="宋体" pitchFamily="2" charset="-122"/>
                <a:ea typeface="宋体" pitchFamily="2" charset="-122"/>
              </a:rPr>
              <a:t>在溶液</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就是</a:t>
            </a:r>
            <a:r>
              <a:rPr lang="zh-CN" altLang="zh-CN" sz="2400" b="1" dirty="0">
                <a:latin typeface="宋体" pitchFamily="2" charset="-122"/>
                <a:ea typeface="宋体" pitchFamily="2" charset="-122"/>
              </a:rPr>
              <a:t>在固体</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二</a:t>
            </a:r>
            <a:r>
              <a:rPr lang="zh-CN" altLang="zh-CN" sz="2400" b="1" dirty="0">
                <a:latin typeface="宋体" pitchFamily="2" charset="-122"/>
                <a:ea typeface="宋体" pitchFamily="2" charset="-122"/>
              </a:rPr>
              <a:t>是</a:t>
            </a:r>
            <a:r>
              <a:rPr lang="zh-CN" altLang="zh-CN" sz="2400" b="1" dirty="0" smtClean="0">
                <a:latin typeface="宋体" pitchFamily="2" charset="-122"/>
                <a:ea typeface="宋体" pitchFamily="2" charset="-122"/>
              </a:rPr>
              <a:t>共存</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一般</a:t>
            </a:r>
            <a:r>
              <a:rPr lang="zh-CN" altLang="zh-CN" sz="2400" b="1" dirty="0">
                <a:latin typeface="宋体" pitchFamily="2" charset="-122"/>
                <a:ea typeface="宋体" pitchFamily="2" charset="-122"/>
              </a:rPr>
              <a:t>充分反应</a:t>
            </a:r>
            <a:r>
              <a:rPr lang="zh-CN" altLang="zh-CN" sz="2400" b="1" dirty="0" smtClean="0">
                <a:latin typeface="宋体" pitchFamily="2" charset="-122"/>
                <a:ea typeface="宋体" pitchFamily="2" charset="-122"/>
              </a:rPr>
              <a:t>后</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固体</a:t>
            </a:r>
            <a:r>
              <a:rPr lang="zh-CN" altLang="zh-CN" sz="2400" b="1" dirty="0">
                <a:latin typeface="宋体" pitchFamily="2" charset="-122"/>
                <a:ea typeface="宋体" pitchFamily="2" charset="-122"/>
              </a:rPr>
              <a:t>中的成分不与溶液继续</a:t>
            </a:r>
            <a:r>
              <a:rPr lang="zh-CN" altLang="zh-CN" sz="2400" b="1" dirty="0" smtClean="0">
                <a:latin typeface="宋体" pitchFamily="2" charset="-122"/>
                <a:ea typeface="宋体" pitchFamily="2" charset="-122"/>
              </a:rPr>
              <a:t>反应</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三</a:t>
            </a:r>
            <a:r>
              <a:rPr lang="zh-CN" altLang="zh-CN" sz="2400" b="1" dirty="0">
                <a:latin typeface="宋体" pitchFamily="2" charset="-122"/>
                <a:ea typeface="宋体" pitchFamily="2" charset="-122"/>
              </a:rPr>
              <a:t>是溶液的</a:t>
            </a:r>
            <a:r>
              <a:rPr lang="zh-CN" altLang="zh-CN" sz="2400" b="1" dirty="0" smtClean="0">
                <a:latin typeface="宋体" pitchFamily="2" charset="-122"/>
                <a:ea typeface="宋体" pitchFamily="2" charset="-122"/>
              </a:rPr>
              <a:t>颜色</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a:t>
            </a:r>
            <a:r>
              <a:rPr lang="zh-CN" altLang="zh-CN" sz="2400" b="1" dirty="0">
                <a:latin typeface="宋体" pitchFamily="2" charset="-122"/>
                <a:ea typeface="宋体" pitchFamily="2" charset="-122"/>
              </a:rPr>
              <a:t>根据溶液颜色判断亚铁离子、铜离子等在溶液中存在</a:t>
            </a:r>
            <a:r>
              <a:rPr lang="zh-CN" altLang="zh-CN" sz="2400" b="1" dirty="0" smtClean="0">
                <a:latin typeface="宋体" pitchFamily="2" charset="-122"/>
                <a:ea typeface="宋体" pitchFamily="2" charset="-122"/>
              </a:rPr>
              <a:t>与否</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四</a:t>
            </a:r>
            <a:r>
              <a:rPr lang="zh-CN" altLang="zh-CN" sz="2400" b="1" dirty="0">
                <a:latin typeface="宋体" pitchFamily="2" charset="-122"/>
                <a:ea typeface="宋体" pitchFamily="2" charset="-122"/>
              </a:rPr>
              <a:t>是滤渣中一定有最不活泼的金属单质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滤液中一定有没参加反应的溶质。</a:t>
            </a:r>
            <a:endParaRPr lang="zh-CN" altLang="zh-CN"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27093322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758369"/>
            <a:ext cx="10614045"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沧州市青县期末</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将铁粉放入含</a:t>
            </a:r>
            <a:r>
              <a:rPr lang="en-US" altLang="zh-CN" sz="2400" b="1" dirty="0">
                <a:latin typeface="Times New Roman" pitchFamily="18" charset="0"/>
                <a:cs typeface="Times New Roman" pitchFamily="18" charset="0"/>
              </a:rPr>
              <a:t>Zn(NO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Cu(NO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的混合溶液</a:t>
            </a:r>
            <a:r>
              <a:rPr lang="zh-CN" altLang="zh-CN" sz="2400" b="1" dirty="0" smtClean="0">
                <a:latin typeface="Times New Roman" pitchFamily="18" charset="0"/>
                <a:cs typeface="Times New Roman" pitchFamily="18" charset="0"/>
              </a:rPr>
              <a:t>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搅拌</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使</a:t>
            </a:r>
            <a:r>
              <a:rPr lang="zh-CN" altLang="zh-CN" sz="2400" b="1" dirty="0">
                <a:latin typeface="Times New Roman" pitchFamily="18" charset="0"/>
                <a:cs typeface="Times New Roman" pitchFamily="18" charset="0"/>
              </a:rPr>
              <a:t>其充分反应</a:t>
            </a:r>
            <a:r>
              <a:rPr lang="zh-CN" altLang="zh-CN" sz="2400" b="1" dirty="0" smtClean="0">
                <a:latin typeface="Times New Roman" pitchFamily="18" charset="0"/>
                <a:cs typeface="Times New Roman" pitchFamily="18" charset="0"/>
              </a:rPr>
              <a:t>后</a:t>
            </a:r>
            <a:r>
              <a:rPr lang="zh-CN" altLang="en-US"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过滤</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滤液</a:t>
            </a:r>
            <a:r>
              <a:rPr lang="zh-CN" altLang="zh-CN" sz="2400" b="1" dirty="0">
                <a:latin typeface="Times New Roman" pitchFamily="18" charset="0"/>
                <a:cs typeface="Times New Roman" pitchFamily="18" charset="0"/>
              </a:rPr>
              <a:t>成</a:t>
            </a:r>
            <a:r>
              <a:rPr lang="zh-CN" altLang="zh-CN" sz="2400" b="1" dirty="0" smtClean="0">
                <a:latin typeface="Times New Roman" pitchFamily="18" charset="0"/>
                <a:cs typeface="Times New Roman" pitchFamily="18" charset="0"/>
              </a:rPr>
              <a:t>蓝色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则</a:t>
            </a:r>
            <a:r>
              <a:rPr lang="zh-CN" altLang="zh-CN" sz="2400" b="1" dirty="0">
                <a:latin typeface="Times New Roman" pitchFamily="18" charset="0"/>
                <a:cs typeface="Times New Roman" pitchFamily="18" charset="0"/>
              </a:rPr>
              <a:t>滤纸上留下的金属是</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en-US" altLang="zh-CN" sz="2400" b="1" dirty="0" smtClean="0">
                <a:latin typeface="Times New Roman" pitchFamily="18" charset="0"/>
                <a:cs typeface="Times New Roman" pitchFamily="18" charset="0"/>
              </a:rPr>
              <a:t>. Cu</a:t>
            </a:r>
            <a:r>
              <a:rPr lang="zh-CN" altLang="en-US" sz="2400" b="1"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B. Fe</a:t>
            </a: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Zn</a:t>
            </a:r>
            <a:r>
              <a:rPr lang="zh-CN" altLang="en-US" sz="2400" b="1"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r>
              <a:rPr lang="en-US" altLang="zh-CN" sz="2400" b="1" dirty="0">
                <a:latin typeface="Times New Roman" pitchFamily="18" charset="0"/>
                <a:cs typeface="Times New Roman" pitchFamily="18" charset="0"/>
              </a:rPr>
              <a:t>C</a:t>
            </a:r>
            <a:r>
              <a:rPr lang="en-US" altLang="zh-CN" sz="2400" b="1" dirty="0" smtClean="0">
                <a:latin typeface="Times New Roman" pitchFamily="18" charset="0"/>
                <a:cs typeface="Times New Roman" pitchFamily="18" charset="0"/>
              </a:rPr>
              <a:t>. Cu</a:t>
            </a: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Fe</a:t>
            </a:r>
            <a:r>
              <a:rPr lang="zh-CN" altLang="en-US" sz="2400" b="1"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D. Zn</a:t>
            </a: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Fe</a:t>
            </a: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Cu</a:t>
            </a:r>
            <a:endParaRPr lang="zh-CN" altLang="en-US" sz="2400" b="1" dirty="0">
              <a:latin typeface="Times New Roman" pitchFamily="18" charset="0"/>
              <a:cs typeface="Times New Roman" pitchFamily="18" charset="0"/>
            </a:endParaRPr>
          </a:p>
        </p:txBody>
      </p:sp>
      <p:sp>
        <p:nvSpPr>
          <p:cNvPr id="6" name="矩形 5"/>
          <p:cNvSpPr/>
          <p:nvPr/>
        </p:nvSpPr>
        <p:spPr>
          <a:xfrm>
            <a:off x="10427615" y="349534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23247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唐山路北区期末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小东同学向盛有硝酸锌和硝酸银混合液的烧杯中加入一定量的铁</a:t>
            </a:r>
            <a:r>
              <a:rPr lang="zh-CN" altLang="en-US" sz="2400" b="1" dirty="0" smtClean="0">
                <a:latin typeface="Times New Roman" pitchFamily="18" charset="0"/>
                <a:ea typeface="宋体" pitchFamily="2" charset="-122"/>
                <a:cs typeface="Times New Roman" pitchFamily="18" charset="0"/>
              </a:rPr>
              <a:t>粉，反应</a:t>
            </a:r>
            <a:r>
              <a:rPr lang="zh-CN" altLang="en-US" sz="2400" b="1" dirty="0">
                <a:latin typeface="Times New Roman" pitchFamily="18" charset="0"/>
                <a:ea typeface="宋体" pitchFamily="2" charset="-122"/>
                <a:cs typeface="Times New Roman" pitchFamily="18" charset="0"/>
              </a:rPr>
              <a:t>停止后</a:t>
            </a:r>
            <a:r>
              <a:rPr lang="zh-CN" altLang="en-US" sz="2400" b="1" dirty="0" smtClean="0">
                <a:latin typeface="Times New Roman" pitchFamily="18" charset="0"/>
                <a:ea typeface="宋体" pitchFamily="2" charset="-122"/>
                <a:cs typeface="Times New Roman" pitchFamily="18" charset="0"/>
              </a:rPr>
              <a:t>过滤，向</a:t>
            </a:r>
            <a:r>
              <a:rPr lang="zh-CN" altLang="en-US" sz="2400" b="1" dirty="0">
                <a:latin typeface="Times New Roman" pitchFamily="18" charset="0"/>
                <a:ea typeface="宋体" pitchFamily="2" charset="-122"/>
                <a:cs typeface="Times New Roman" pitchFamily="18" charset="0"/>
              </a:rPr>
              <a:t>滤渣中加入稀盐酸</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有气泡</a:t>
            </a:r>
            <a:r>
              <a:rPr lang="zh-CN" altLang="en-US" sz="2400" b="1" dirty="0" smtClean="0">
                <a:latin typeface="Times New Roman" pitchFamily="18" charset="0"/>
                <a:ea typeface="宋体" pitchFamily="2" charset="-122"/>
                <a:cs typeface="Times New Roman" pitchFamily="18" charset="0"/>
              </a:rPr>
              <a:t>产生，下列</a:t>
            </a:r>
            <a:r>
              <a:rPr lang="zh-CN" altLang="en-US" sz="2400" b="1" dirty="0">
                <a:latin typeface="Times New Roman" pitchFamily="18" charset="0"/>
                <a:ea typeface="宋体" pitchFamily="2" charset="-122"/>
                <a:cs typeface="Times New Roman" pitchFamily="18" charset="0"/>
              </a:rPr>
              <a:t>说法正确的是（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滤渣中一定含有银和</a:t>
            </a:r>
            <a:r>
              <a:rPr lang="zh-CN" altLang="en-US" sz="2400" b="1" dirty="0" smtClean="0">
                <a:latin typeface="Times New Roman" pitchFamily="18" charset="0"/>
                <a:ea typeface="宋体" pitchFamily="2" charset="-122"/>
                <a:cs typeface="Times New Roman" pitchFamily="18" charset="0"/>
              </a:rPr>
              <a:t>铁，一定</a:t>
            </a:r>
            <a:r>
              <a:rPr lang="zh-CN" altLang="en-US" sz="2400" b="1" dirty="0">
                <a:latin typeface="Times New Roman" pitchFamily="18" charset="0"/>
                <a:ea typeface="宋体" pitchFamily="2" charset="-122"/>
                <a:cs typeface="Times New Roman" pitchFamily="18" charset="0"/>
              </a:rPr>
              <a:t>没有锌</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滤渣中一定含有锌和</a:t>
            </a:r>
            <a:r>
              <a:rPr lang="zh-CN" altLang="en-US" sz="2400" b="1" dirty="0" smtClean="0">
                <a:latin typeface="Times New Roman" pitchFamily="18" charset="0"/>
                <a:ea typeface="宋体" pitchFamily="2" charset="-122"/>
                <a:cs typeface="Times New Roman" pitchFamily="18" charset="0"/>
              </a:rPr>
              <a:t>铁，一定</a:t>
            </a:r>
            <a:r>
              <a:rPr lang="zh-CN" altLang="en-US" sz="2400" b="1" dirty="0">
                <a:latin typeface="Times New Roman" pitchFamily="18" charset="0"/>
                <a:ea typeface="宋体" pitchFamily="2" charset="-122"/>
                <a:cs typeface="Times New Roman" pitchFamily="18" charset="0"/>
              </a:rPr>
              <a:t>没有银</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滤液中一定含有硝酸</a:t>
            </a:r>
            <a:r>
              <a:rPr lang="zh-CN" altLang="en-US" sz="2400" b="1" dirty="0" smtClean="0">
                <a:latin typeface="Times New Roman" pitchFamily="18" charset="0"/>
                <a:ea typeface="宋体" pitchFamily="2" charset="-122"/>
                <a:cs typeface="Times New Roman" pitchFamily="18" charset="0"/>
              </a:rPr>
              <a:t>锌，一定</a:t>
            </a:r>
            <a:r>
              <a:rPr lang="zh-CN" altLang="en-US" sz="2400" b="1" dirty="0">
                <a:latin typeface="Times New Roman" pitchFamily="18" charset="0"/>
                <a:ea typeface="宋体" pitchFamily="2" charset="-122"/>
                <a:cs typeface="Times New Roman" pitchFamily="18" charset="0"/>
              </a:rPr>
              <a:t>没有硝酸亚铁和硝酸银</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滤液中一定含有硝酸</a:t>
            </a:r>
            <a:r>
              <a:rPr lang="zh-CN" altLang="en-US" sz="2400" b="1" dirty="0" smtClean="0">
                <a:latin typeface="Times New Roman" pitchFamily="18" charset="0"/>
                <a:ea typeface="宋体" pitchFamily="2" charset="-122"/>
                <a:cs typeface="Times New Roman" pitchFamily="18" charset="0"/>
              </a:rPr>
              <a:t>亚铁，一定</a:t>
            </a:r>
            <a:r>
              <a:rPr lang="zh-CN" altLang="en-US" sz="2400" b="1" dirty="0">
                <a:latin typeface="Times New Roman" pitchFamily="18" charset="0"/>
                <a:ea typeface="宋体" pitchFamily="2" charset="-122"/>
                <a:cs typeface="Times New Roman" pitchFamily="18" charset="0"/>
              </a:rPr>
              <a:t>没有硝酸银和硝酸锌</a:t>
            </a:r>
          </a:p>
        </p:txBody>
      </p:sp>
      <p:sp>
        <p:nvSpPr>
          <p:cNvPr id="6" name="矩形 5"/>
          <p:cNvSpPr/>
          <p:nvPr/>
        </p:nvSpPr>
        <p:spPr>
          <a:xfrm>
            <a:off x="2774209" y="306139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236" y="1577168"/>
            <a:ext cx="10749511"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春</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杭州萧山区月考</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某溶液含有</a:t>
            </a:r>
            <a:r>
              <a:rPr lang="en-US" altLang="zh-CN" sz="2400" b="1" dirty="0">
                <a:latin typeface="Times New Roman" pitchFamily="18" charset="0"/>
                <a:cs typeface="Times New Roman" pitchFamily="18" charset="0"/>
              </a:rPr>
              <a:t>Cu(NO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和</a:t>
            </a:r>
            <a:r>
              <a:rPr lang="en-US" altLang="zh-CN" sz="2400" b="1" dirty="0" smtClean="0">
                <a:latin typeface="Times New Roman" pitchFamily="18" charset="0"/>
                <a:cs typeface="Times New Roman" pitchFamily="18" charset="0"/>
              </a:rPr>
              <a:t>AgNO</a:t>
            </a:r>
            <a:r>
              <a:rPr lang="en-US" altLang="zh-CN" sz="2400" b="1" baseline="-25000"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现</a:t>
            </a:r>
            <a:r>
              <a:rPr lang="zh-CN" altLang="zh-CN" sz="2400" b="1" dirty="0">
                <a:latin typeface="Times New Roman" pitchFamily="18" charset="0"/>
                <a:cs typeface="Times New Roman" pitchFamily="18" charset="0"/>
              </a:rPr>
              <a:t>向其中加入一定量的锌粉进行</a:t>
            </a:r>
            <a:r>
              <a:rPr lang="zh-CN" altLang="zh-CN" sz="2400" b="1" dirty="0" smtClean="0">
                <a:latin typeface="Times New Roman" pitchFamily="18" charset="0"/>
                <a:cs typeface="Times New Roman" pitchFamily="18" charset="0"/>
              </a:rPr>
              <a:t>处理</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并</a:t>
            </a:r>
            <a:r>
              <a:rPr lang="zh-CN" altLang="zh-CN" sz="2400" b="1" dirty="0">
                <a:latin typeface="宋体" pitchFamily="2" charset="-122"/>
                <a:ea typeface="宋体" pitchFamily="2" charset="-122"/>
                <a:cs typeface="Times New Roman" pitchFamily="18" charset="0"/>
              </a:rPr>
              <a:t>绘制参加反应的锌与溶液中溶质种类的关系图</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如图所示</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下列说法中不正确的是</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 Cu</a:t>
            </a:r>
            <a:r>
              <a:rPr lang="zh-CN" altLang="zh-CN" sz="2400" b="1" dirty="0">
                <a:latin typeface="Times New Roman" pitchFamily="18" charset="0"/>
                <a:cs typeface="Times New Roman" pitchFamily="18" charset="0"/>
              </a:rPr>
              <a:t>的活动性比</a:t>
            </a:r>
            <a:r>
              <a:rPr lang="en-US" altLang="zh-CN" sz="2400" b="1" dirty="0">
                <a:latin typeface="Times New Roman" pitchFamily="18" charset="0"/>
                <a:cs typeface="Times New Roman" pitchFamily="18" charset="0"/>
              </a:rPr>
              <a:t>Ag</a:t>
            </a:r>
            <a:r>
              <a:rPr lang="zh-CN" altLang="zh-CN" sz="2400" b="1" dirty="0">
                <a:latin typeface="Times New Roman" pitchFamily="18" charset="0"/>
                <a:cs typeface="Times New Roman" pitchFamily="18" charset="0"/>
              </a:rPr>
              <a:t>强</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只用盐酸无法探究两者活动性强弱</a:t>
            </a: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当溶质种类为</a:t>
            </a: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种时</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金属单质种类可能为</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种</a:t>
            </a:r>
          </a:p>
          <a:p>
            <a:pPr algn="just">
              <a:lnSpc>
                <a:spcPct val="150000"/>
              </a:lnSpc>
            </a:pPr>
            <a:r>
              <a:rPr lang="en-US" altLang="zh-CN" sz="2400" b="1" dirty="0">
                <a:latin typeface="Times New Roman" pitchFamily="18" charset="0"/>
                <a:cs typeface="Times New Roman" pitchFamily="18" charset="0"/>
              </a:rPr>
              <a:t>C. </a:t>
            </a:r>
            <a:r>
              <a:rPr lang="en-US" altLang="zh-CN" sz="2400" b="1" dirty="0" smtClean="0">
                <a:latin typeface="Times New Roman" pitchFamily="18" charset="0"/>
                <a:cs typeface="Times New Roman" pitchFamily="18" charset="0"/>
              </a:rPr>
              <a:t>c ~ d</a:t>
            </a:r>
            <a:r>
              <a:rPr lang="zh-CN" altLang="zh-CN" sz="2400" b="1" dirty="0">
                <a:latin typeface="宋体" pitchFamily="2" charset="-122"/>
                <a:ea typeface="宋体" pitchFamily="2" charset="-122"/>
                <a:cs typeface="Times New Roman" pitchFamily="18" charset="0"/>
              </a:rPr>
              <a:t>间</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不含两点</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的溶液中金属离子为</a:t>
            </a:r>
            <a:r>
              <a:rPr lang="en-US" altLang="zh-CN" sz="2400" b="1" dirty="0">
                <a:latin typeface="Times New Roman" pitchFamily="18" charset="0"/>
                <a:cs typeface="Times New Roman" pitchFamily="18" charset="0"/>
              </a:rPr>
              <a:t>Zn</a:t>
            </a:r>
            <a:r>
              <a:rPr lang="en-US" altLang="zh-CN" sz="2400" b="1" baseline="30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Cu</a:t>
            </a:r>
            <a:r>
              <a:rPr lang="en-US" altLang="zh-CN" sz="2400" b="1" baseline="30000" dirty="0">
                <a:latin typeface="Times New Roman" pitchFamily="18" charset="0"/>
                <a:cs typeface="Times New Roman" pitchFamily="18" charset="0"/>
              </a:rPr>
              <a:t>2+</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从</a:t>
            </a:r>
            <a:r>
              <a:rPr lang="en-US" altLang="zh-CN" sz="2400" b="1" i="1" dirty="0">
                <a:latin typeface="Times New Roman" pitchFamily="18" charset="0"/>
                <a:cs typeface="Times New Roman" pitchFamily="18" charset="0"/>
              </a:rPr>
              <a:t>m</a:t>
            </a:r>
            <a:r>
              <a:rPr lang="en-US" altLang="zh-CN" sz="2400" b="1" baseline="-25000"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变化到</a:t>
            </a:r>
            <a:r>
              <a:rPr lang="en-US" altLang="zh-CN" sz="2400" b="1" i="1" dirty="0">
                <a:latin typeface="Times New Roman" pitchFamily="18" charset="0"/>
                <a:cs typeface="Times New Roman" pitchFamily="18" charset="0"/>
              </a:rPr>
              <a:t>m</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时</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溶液中硝酸铜的质量分数不变</a:t>
            </a:r>
          </a:p>
        </p:txBody>
      </p:sp>
      <p:sp>
        <p:nvSpPr>
          <p:cNvPr id="6" name="矩形 5"/>
          <p:cNvSpPr/>
          <p:nvPr/>
        </p:nvSpPr>
        <p:spPr>
          <a:xfrm>
            <a:off x="5229150" y="278478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7" name="XD+73.eps" descr="id:2147504000;FounderCES"/>
          <p:cNvPicPr>
            <a:picLocks noChangeAspect="1"/>
          </p:cNvPicPr>
          <p:nvPr/>
        </p:nvPicPr>
        <p:blipFill>
          <a:blip r:embed="rId3"/>
          <a:stretch>
            <a:fillRect/>
          </a:stretch>
        </p:blipFill>
        <p:spPr>
          <a:xfrm>
            <a:off x="8965520" y="2893881"/>
            <a:ext cx="2836850" cy="1890888"/>
          </a:xfrm>
          <a:prstGeom prst="rect">
            <a:avLst/>
          </a:prstGeom>
        </p:spPr>
      </p:pic>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95820" y="1859390"/>
            <a:ext cx="11020445"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河北九地市模拟</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向一定质量的</a:t>
            </a:r>
            <a:r>
              <a:rPr lang="en-US" altLang="zh-CN" sz="2400" b="1" dirty="0">
                <a:latin typeface="Times New Roman" pitchFamily="18" charset="0"/>
                <a:cs typeface="Times New Roman" pitchFamily="18" charset="0"/>
              </a:rPr>
              <a:t>ZnSO</a:t>
            </a:r>
            <a:r>
              <a:rPr lang="en-US" altLang="zh-CN" sz="2400" b="1" baseline="-25000" dirty="0">
                <a:latin typeface="Times New Roman" pitchFamily="18" charset="0"/>
                <a:cs typeface="Times New Roman" pitchFamily="18" charset="0"/>
              </a:rPr>
              <a:t>4</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CuSO</a:t>
            </a:r>
            <a:r>
              <a:rPr lang="en-US" altLang="zh-CN" sz="2400" b="1" baseline="-25000" dirty="0">
                <a:latin typeface="Times New Roman" pitchFamily="18" charset="0"/>
                <a:cs typeface="Times New Roman" pitchFamily="18" charset="0"/>
              </a:rPr>
              <a:t>4</a:t>
            </a:r>
            <a:r>
              <a:rPr lang="zh-CN" altLang="zh-CN" sz="2400" b="1" dirty="0">
                <a:latin typeface="Times New Roman" pitchFamily="18" charset="0"/>
                <a:cs typeface="Times New Roman" pitchFamily="18" charset="0"/>
              </a:rPr>
              <a:t>的混合溶液中加入一定质量的铁</a:t>
            </a:r>
            <a:r>
              <a:rPr lang="zh-CN" altLang="zh-CN" sz="2400" b="1" dirty="0" smtClean="0">
                <a:latin typeface="Times New Roman" pitchFamily="18" charset="0"/>
                <a:cs typeface="Times New Roman" pitchFamily="18" charset="0"/>
              </a:rPr>
              <a:t>粉</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充分</a:t>
            </a:r>
            <a:r>
              <a:rPr lang="zh-CN" altLang="zh-CN" sz="2400" b="1" dirty="0">
                <a:latin typeface="Times New Roman" pitchFamily="18" charset="0"/>
                <a:cs typeface="Times New Roman" pitchFamily="18" charset="0"/>
              </a:rPr>
              <a:t>反应后</a:t>
            </a:r>
            <a:r>
              <a:rPr lang="zh-CN" altLang="zh-CN" sz="2400" b="1" dirty="0" smtClean="0">
                <a:latin typeface="Times New Roman" pitchFamily="18" charset="0"/>
                <a:cs typeface="Times New Roman" pitchFamily="18" charset="0"/>
              </a:rPr>
              <a:t>过滤</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得</a:t>
            </a:r>
            <a:r>
              <a:rPr lang="zh-CN" altLang="zh-CN" sz="2400" b="1" dirty="0">
                <a:latin typeface="Times New Roman" pitchFamily="18" charset="0"/>
                <a:cs typeface="Times New Roman" pitchFamily="18" charset="0"/>
              </a:rPr>
              <a:t>滤液</a:t>
            </a:r>
            <a:r>
              <a:rPr lang="en-US" altLang="zh-CN" sz="2400" b="1" dirty="0">
                <a:latin typeface="Times New Roman" pitchFamily="18" charset="0"/>
                <a:cs typeface="Times New Roman" pitchFamily="18" charset="0"/>
              </a:rPr>
              <a:t>M </a:t>
            </a:r>
            <a:r>
              <a:rPr lang="zh-CN" altLang="zh-CN" sz="2400" b="1" dirty="0">
                <a:latin typeface="Times New Roman" pitchFamily="18" charset="0"/>
                <a:cs typeface="Times New Roman" pitchFamily="18" charset="0"/>
              </a:rPr>
              <a:t>和滤渣</a:t>
            </a:r>
            <a:r>
              <a:rPr lang="en-US" altLang="zh-CN" sz="2400" b="1" dirty="0" smtClean="0">
                <a:latin typeface="Times New Roman" pitchFamily="18" charset="0"/>
                <a:cs typeface="Times New Roman" pitchFamily="18" charset="0"/>
              </a:rPr>
              <a:t>N</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向</a:t>
            </a:r>
            <a:r>
              <a:rPr lang="zh-CN" altLang="zh-CN" sz="2400" b="1" dirty="0">
                <a:latin typeface="Times New Roman" pitchFamily="18" charset="0"/>
                <a:cs typeface="Times New Roman" pitchFamily="18" charset="0"/>
              </a:rPr>
              <a:t>滤渣</a:t>
            </a:r>
            <a:r>
              <a:rPr lang="en-US" altLang="zh-CN" sz="2400" b="1" dirty="0">
                <a:latin typeface="Times New Roman" pitchFamily="18" charset="0"/>
                <a:cs typeface="Times New Roman" pitchFamily="18" charset="0"/>
              </a:rPr>
              <a:t>N </a:t>
            </a:r>
            <a:r>
              <a:rPr lang="zh-CN" altLang="zh-CN" sz="2400" b="1" dirty="0">
                <a:latin typeface="Times New Roman" pitchFamily="18" charset="0"/>
                <a:cs typeface="Times New Roman" pitchFamily="18" charset="0"/>
              </a:rPr>
              <a:t>中加入</a:t>
            </a:r>
            <a:r>
              <a:rPr lang="zh-CN" altLang="zh-CN" sz="2400" b="1" dirty="0" smtClean="0">
                <a:latin typeface="Times New Roman" pitchFamily="18" charset="0"/>
                <a:cs typeface="Times New Roman" pitchFamily="18" charset="0"/>
              </a:rPr>
              <a:t>稀盐酸</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有</a:t>
            </a:r>
            <a:r>
              <a:rPr lang="zh-CN" altLang="zh-CN" sz="2400" b="1" dirty="0">
                <a:latin typeface="Times New Roman" pitchFamily="18" charset="0"/>
                <a:cs typeface="Times New Roman" pitchFamily="18" charset="0"/>
              </a:rPr>
              <a:t>气泡产生。根据实验现象分析判断下列说法</a:t>
            </a:r>
            <a:r>
              <a:rPr lang="zh-CN" altLang="zh-CN" sz="2400" b="1" dirty="0" smtClean="0">
                <a:latin typeface="Times New Roman" pitchFamily="18" charset="0"/>
                <a:cs typeface="Times New Roman" pitchFamily="18" charset="0"/>
              </a:rPr>
              <a:t>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不</a:t>
            </a:r>
            <a:r>
              <a:rPr lang="zh-CN" altLang="zh-CN" sz="2400" b="1" dirty="0">
                <a:latin typeface="Times New Roman" pitchFamily="18" charset="0"/>
                <a:cs typeface="Times New Roman" pitchFamily="18" charset="0"/>
              </a:rPr>
              <a:t>正确的</a:t>
            </a:r>
            <a:r>
              <a:rPr lang="zh-CN" altLang="zh-CN" sz="2400" b="1" dirty="0" smtClean="0">
                <a:latin typeface="Times New Roman" pitchFamily="18" charset="0"/>
                <a:cs typeface="Times New Roman" pitchFamily="18" charset="0"/>
              </a:rPr>
              <a:t>是</a:t>
            </a:r>
            <a:r>
              <a:rPr lang="zh-CN" altLang="en-US" sz="2400" b="1" dirty="0" smtClean="0">
                <a:latin typeface="Times New Roman" pitchFamily="18" charset="0"/>
                <a:cs typeface="Times New Roman" pitchFamily="18" charset="0"/>
              </a:rPr>
              <a:t>（         ）</a:t>
            </a:r>
            <a:endParaRPr lang="en-US" altLang="zh-CN" sz="2400" b="1" dirty="0" smtClean="0">
              <a:latin typeface="Times New Roman" pitchFamily="18" charset="0"/>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A</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滤液</a:t>
            </a:r>
            <a:r>
              <a:rPr lang="en-US" altLang="zh-CN" sz="2400" b="1" dirty="0">
                <a:latin typeface="Times New Roman" pitchFamily="18" charset="0"/>
                <a:cs typeface="Times New Roman" pitchFamily="18" charset="0"/>
              </a:rPr>
              <a:t>M </a:t>
            </a:r>
            <a:r>
              <a:rPr lang="zh-CN" altLang="zh-CN" sz="2400" b="1" dirty="0">
                <a:latin typeface="Times New Roman" pitchFamily="18" charset="0"/>
                <a:cs typeface="Times New Roman" pitchFamily="18" charset="0"/>
              </a:rPr>
              <a:t>的颜色呈无色</a:t>
            </a: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滤液</a:t>
            </a:r>
            <a:r>
              <a:rPr lang="en-US" altLang="zh-CN" sz="2400" b="1" dirty="0">
                <a:latin typeface="Times New Roman" pitchFamily="18" charset="0"/>
                <a:cs typeface="Times New Roman" pitchFamily="18" charset="0"/>
              </a:rPr>
              <a:t>M </a:t>
            </a:r>
            <a:r>
              <a:rPr lang="zh-CN" altLang="zh-CN" sz="2400" b="1" dirty="0">
                <a:latin typeface="Times New Roman" pitchFamily="18" charset="0"/>
                <a:cs typeface="Times New Roman" pitchFamily="18" charset="0"/>
              </a:rPr>
              <a:t>中一定存在</a:t>
            </a:r>
            <a:r>
              <a:rPr lang="en-US" altLang="zh-CN" sz="2400" b="1" dirty="0">
                <a:latin typeface="Times New Roman" pitchFamily="18" charset="0"/>
                <a:cs typeface="Times New Roman" pitchFamily="18" charset="0"/>
              </a:rPr>
              <a:t>Zn</a:t>
            </a:r>
            <a:r>
              <a:rPr lang="en-US" altLang="zh-CN" sz="2400" b="1" baseline="30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Fe</a:t>
            </a:r>
            <a:r>
              <a:rPr lang="en-US" altLang="zh-CN" sz="2400" b="1" baseline="30000" dirty="0">
                <a:latin typeface="Times New Roman" pitchFamily="18" charset="0"/>
                <a:cs typeface="Times New Roman" pitchFamily="18" charset="0"/>
              </a:rPr>
              <a:t>2+</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滤渣</a:t>
            </a:r>
            <a:r>
              <a:rPr lang="en-US" altLang="zh-CN" sz="2400" b="1" dirty="0">
                <a:latin typeface="Times New Roman" pitchFamily="18" charset="0"/>
                <a:cs typeface="Times New Roman" pitchFamily="18" charset="0"/>
              </a:rPr>
              <a:t>N </a:t>
            </a:r>
            <a:r>
              <a:rPr lang="zh-CN" altLang="zh-CN" sz="2400" b="1" dirty="0">
                <a:latin typeface="Times New Roman" pitchFamily="18" charset="0"/>
                <a:cs typeface="Times New Roman" pitchFamily="18" charset="0"/>
              </a:rPr>
              <a:t>中一定含有</a:t>
            </a:r>
            <a:r>
              <a:rPr lang="en-US" altLang="zh-CN" sz="2400" b="1" dirty="0">
                <a:latin typeface="Times New Roman" pitchFamily="18" charset="0"/>
                <a:cs typeface="Times New Roman" pitchFamily="18" charset="0"/>
              </a:rPr>
              <a:t>Fe </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Cu</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滤渣</a:t>
            </a:r>
            <a:r>
              <a:rPr lang="en-US" altLang="zh-CN" sz="2400" b="1" dirty="0">
                <a:latin typeface="Times New Roman" pitchFamily="18" charset="0"/>
                <a:cs typeface="Times New Roman" pitchFamily="18" charset="0"/>
              </a:rPr>
              <a:t>N </a:t>
            </a:r>
            <a:r>
              <a:rPr lang="zh-CN" altLang="zh-CN" sz="2400" b="1" dirty="0">
                <a:latin typeface="Times New Roman" pitchFamily="18" charset="0"/>
                <a:cs typeface="Times New Roman" pitchFamily="18" charset="0"/>
              </a:rPr>
              <a:t>的质量大于加入铁粉的</a:t>
            </a:r>
            <a:r>
              <a:rPr lang="zh-CN" altLang="zh-CN" sz="2400" b="1" dirty="0" smtClean="0">
                <a:latin typeface="Times New Roman" pitchFamily="18" charset="0"/>
                <a:cs typeface="Times New Roman" pitchFamily="18" charset="0"/>
              </a:rPr>
              <a:t>质量</a:t>
            </a:r>
            <a:endParaRPr lang="zh-CN" altLang="zh-CN" sz="2400" b="1" dirty="0">
              <a:latin typeface="Times New Roman" pitchFamily="18" charset="0"/>
              <a:cs typeface="Times New Roman" pitchFamily="18" charset="0"/>
            </a:endParaRPr>
          </a:p>
        </p:txBody>
      </p:sp>
      <p:sp>
        <p:nvSpPr>
          <p:cNvPr id="16" name="矩形 15"/>
          <p:cNvSpPr/>
          <p:nvPr/>
        </p:nvSpPr>
        <p:spPr>
          <a:xfrm>
            <a:off x="9118565" y="306349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10289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43467" y="1472293"/>
            <a:ext cx="11070817" cy="1200329"/>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遂宁</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向</a:t>
            </a:r>
            <a:r>
              <a:rPr lang="en-US" altLang="zh-CN" sz="2400" b="1" dirty="0">
                <a:latin typeface="Times New Roman" pitchFamily="18" charset="0"/>
                <a:cs typeface="Times New Roman" pitchFamily="18" charset="0"/>
              </a:rPr>
              <a:t>AgNO</a:t>
            </a:r>
            <a:r>
              <a:rPr lang="en-US" altLang="zh-CN" sz="2400" b="1" baseline="-25000" dirty="0">
                <a:latin typeface="Times New Roman" pitchFamily="18" charset="0"/>
                <a:cs typeface="Times New Roman" pitchFamily="18" charset="0"/>
              </a:rPr>
              <a:t>3 </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Cu(NO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的混合溶液中缓慢连续加入</a:t>
            </a:r>
            <a:r>
              <a:rPr lang="en-US" altLang="zh-CN" sz="2400" b="1" i="1" dirty="0">
                <a:latin typeface="Times New Roman" pitchFamily="18" charset="0"/>
                <a:cs typeface="Times New Roman" pitchFamily="18" charset="0"/>
              </a:rPr>
              <a:t>m</a:t>
            </a:r>
            <a:r>
              <a:rPr lang="en-US" altLang="zh-CN" sz="2400" b="1" dirty="0">
                <a:latin typeface="Times New Roman" pitchFamily="18" charset="0"/>
                <a:cs typeface="Times New Roman" pitchFamily="18" charset="0"/>
              </a:rPr>
              <a:t> g</a:t>
            </a:r>
            <a:r>
              <a:rPr lang="zh-CN" altLang="zh-CN" sz="2400" b="1" dirty="0" smtClean="0">
                <a:latin typeface="Times New Roman" pitchFamily="18" charset="0"/>
                <a:cs typeface="Times New Roman" pitchFamily="18" charset="0"/>
              </a:rPr>
              <a:t>锌粉</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析出</a:t>
            </a:r>
            <a:r>
              <a:rPr lang="zh-CN" altLang="zh-CN" sz="2400" b="1" dirty="0">
                <a:latin typeface="Times New Roman" pitchFamily="18" charset="0"/>
                <a:cs typeface="Times New Roman" pitchFamily="18" charset="0"/>
              </a:rPr>
              <a:t>固体的质量与加入锌粉的质量关系如图所</a:t>
            </a:r>
            <a:r>
              <a:rPr lang="zh-CN" altLang="zh-CN" sz="2400" b="1" dirty="0" smtClean="0">
                <a:latin typeface="Times New Roman" pitchFamily="18" charset="0"/>
                <a:cs typeface="Times New Roman" pitchFamily="18" charset="0"/>
              </a:rPr>
              <a:t>示</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下列</a:t>
            </a:r>
            <a:r>
              <a:rPr lang="zh-CN" altLang="zh-CN" sz="2400" b="1" dirty="0">
                <a:latin typeface="Times New Roman" pitchFamily="18" charset="0"/>
                <a:cs typeface="Times New Roman" pitchFamily="18" charset="0"/>
              </a:rPr>
              <a:t>分析不正确</a:t>
            </a:r>
            <a:r>
              <a:rPr lang="zh-CN" altLang="zh-CN" sz="2400" b="1" dirty="0" smtClean="0">
                <a:latin typeface="Times New Roman" pitchFamily="18" charset="0"/>
                <a:cs typeface="Times New Roman" pitchFamily="18" charset="0"/>
              </a:rPr>
              <a:t>的是</a:t>
            </a:r>
            <a:r>
              <a:rPr lang="zh-CN" altLang="en-US" sz="2400" b="1" dirty="0" smtClean="0">
                <a:latin typeface="Times New Roman" pitchFamily="18" charset="0"/>
                <a:cs typeface="Times New Roman" pitchFamily="18" charset="0"/>
              </a:rPr>
              <a:t>（        ）</a:t>
            </a:r>
            <a:endParaRPr lang="en-US" altLang="zh-CN" sz="2400" b="1" dirty="0" smtClean="0">
              <a:latin typeface="Times New Roman" pitchFamily="18" charset="0"/>
              <a:cs typeface="Times New Roman" pitchFamily="18" charset="0"/>
            </a:endParaRPr>
          </a:p>
        </p:txBody>
      </p:sp>
      <p:pic>
        <p:nvPicPr>
          <p:cNvPr id="14" name="XD+74.eps" descr="id:2147504007;FounderCES"/>
          <p:cNvPicPr>
            <a:picLocks noChangeAspect="1"/>
          </p:cNvPicPr>
          <p:nvPr/>
        </p:nvPicPr>
        <p:blipFill>
          <a:blip r:embed="rId3"/>
          <a:stretch>
            <a:fillRect/>
          </a:stretch>
        </p:blipFill>
        <p:spPr>
          <a:xfrm>
            <a:off x="8071557" y="3541984"/>
            <a:ext cx="3340416" cy="2181740"/>
          </a:xfrm>
          <a:prstGeom prst="rect">
            <a:avLst/>
          </a:prstGeom>
        </p:spPr>
      </p:pic>
      <p:sp>
        <p:nvSpPr>
          <p:cNvPr id="15" name="TextBox 14"/>
          <p:cNvSpPr txBox="1"/>
          <p:nvPr/>
        </p:nvSpPr>
        <p:spPr>
          <a:xfrm>
            <a:off x="643467" y="2647695"/>
            <a:ext cx="6874934"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cs typeface="Times New Roman" pitchFamily="18" charset="0"/>
              </a:rPr>
              <a:t>A</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向</a:t>
            </a:r>
            <a:r>
              <a:rPr lang="en-US" altLang="zh-CN" sz="2400" b="1" i="1" dirty="0">
                <a:latin typeface="Times New Roman" pitchFamily="18" charset="0"/>
                <a:cs typeface="Times New Roman" pitchFamily="18" charset="0"/>
              </a:rPr>
              <a:t>N</a:t>
            </a:r>
            <a:r>
              <a:rPr lang="zh-CN" altLang="zh-CN" sz="2400" b="1" dirty="0">
                <a:latin typeface="Times New Roman" pitchFamily="18" charset="0"/>
                <a:cs typeface="Times New Roman" pitchFamily="18" charset="0"/>
              </a:rPr>
              <a:t>点对应溶液中加入氯化钠</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有</a:t>
            </a:r>
            <a:r>
              <a:rPr lang="zh-CN" altLang="zh-CN" sz="2400" b="1" dirty="0">
                <a:latin typeface="Times New Roman" pitchFamily="18" charset="0"/>
                <a:cs typeface="Times New Roman" pitchFamily="18" charset="0"/>
              </a:rPr>
              <a:t>白色沉淀产生</a:t>
            </a:r>
          </a:p>
          <a:p>
            <a:pPr algn="just">
              <a:lnSpc>
                <a:spcPct val="150000"/>
              </a:lnSpc>
            </a:pPr>
            <a:r>
              <a:rPr lang="en-US" altLang="zh-CN" sz="2400" b="1" dirty="0">
                <a:latin typeface="Times New Roman" pitchFamily="18" charset="0"/>
                <a:cs typeface="Times New Roman" pitchFamily="18" charset="0"/>
              </a:rPr>
              <a:t>B. </a:t>
            </a:r>
            <a:r>
              <a:rPr lang="en-US" altLang="zh-CN" sz="2400" b="1" i="1" dirty="0">
                <a:latin typeface="Times New Roman" pitchFamily="18" charset="0"/>
                <a:cs typeface="Times New Roman" pitchFamily="18" charset="0"/>
              </a:rPr>
              <a:t>P</a:t>
            </a:r>
            <a:r>
              <a:rPr lang="zh-CN" altLang="zh-CN" sz="2400" b="1" dirty="0">
                <a:latin typeface="Times New Roman" pitchFamily="18" charset="0"/>
                <a:cs typeface="Times New Roman" pitchFamily="18" charset="0"/>
              </a:rPr>
              <a:t>点对应的固体一定有</a:t>
            </a:r>
            <a:r>
              <a:rPr lang="en-US" altLang="zh-CN" sz="2400" b="1" dirty="0" smtClean="0">
                <a:latin typeface="Times New Roman" pitchFamily="18" charset="0"/>
                <a:cs typeface="Times New Roman" pitchFamily="18" charset="0"/>
              </a:rPr>
              <a:t>Cu</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可能</a:t>
            </a:r>
            <a:r>
              <a:rPr lang="zh-CN" altLang="zh-CN" sz="2400" b="1" dirty="0">
                <a:latin typeface="Times New Roman" pitchFamily="18" charset="0"/>
                <a:cs typeface="Times New Roman" pitchFamily="18" charset="0"/>
              </a:rPr>
              <a:t>有</a:t>
            </a:r>
            <a:r>
              <a:rPr lang="en-US" altLang="zh-CN" sz="2400" b="1" dirty="0">
                <a:latin typeface="Times New Roman" pitchFamily="18" charset="0"/>
                <a:cs typeface="Times New Roman" pitchFamily="18" charset="0"/>
              </a:rPr>
              <a:t>Ag</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 </a:t>
            </a:r>
            <a:r>
              <a:rPr lang="en-US" altLang="zh-CN" sz="2400" b="1" i="1" dirty="0">
                <a:latin typeface="Times New Roman" pitchFamily="18" charset="0"/>
                <a:cs typeface="Times New Roman" pitchFamily="18" charset="0"/>
              </a:rPr>
              <a:t>Q</a:t>
            </a:r>
            <a:r>
              <a:rPr lang="zh-CN" altLang="zh-CN" sz="2400" b="1" dirty="0">
                <a:latin typeface="Times New Roman" pitchFamily="18" charset="0"/>
                <a:cs typeface="Times New Roman" pitchFamily="18" charset="0"/>
              </a:rPr>
              <a:t>点对应的溶液为</a:t>
            </a:r>
            <a:r>
              <a:rPr lang="zh-CN" altLang="zh-CN" sz="2400" b="1" dirty="0" smtClean="0">
                <a:latin typeface="Times New Roman" pitchFamily="18" charset="0"/>
                <a:cs typeface="Times New Roman" pitchFamily="18" charset="0"/>
              </a:rPr>
              <a:t>无色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此时</a:t>
            </a:r>
            <a:r>
              <a:rPr lang="zh-CN" altLang="zh-CN" sz="2400" b="1" dirty="0">
                <a:latin typeface="Times New Roman" pitchFamily="18" charset="0"/>
                <a:cs typeface="Times New Roman" pitchFamily="18" charset="0"/>
              </a:rPr>
              <a:t>溶液的溶质无</a:t>
            </a:r>
            <a:r>
              <a:rPr lang="en-US" altLang="zh-CN" sz="2400" b="1" dirty="0" smtClean="0">
                <a:latin typeface="Times New Roman" pitchFamily="18" charset="0"/>
                <a:cs typeface="Times New Roman" pitchFamily="18" charset="0"/>
              </a:rPr>
              <a:t>Cu(NO</a:t>
            </a:r>
            <a:r>
              <a:rPr lang="en-US" altLang="zh-CN" sz="2400" b="1" baseline="-25000" dirty="0" smtClean="0">
                <a:latin typeface="Times New Roman" pitchFamily="18" charset="0"/>
                <a:cs typeface="Times New Roman" pitchFamily="18" charset="0"/>
              </a:rPr>
              <a:t>3</a:t>
            </a:r>
            <a:r>
              <a:rPr lang="en-US" altLang="zh-CN" sz="2400" b="1" dirty="0" smtClean="0">
                <a:latin typeface="Times New Roman" pitchFamily="18" charset="0"/>
                <a:cs typeface="Times New Roman" pitchFamily="18" charset="0"/>
              </a:rPr>
              <a:t>)</a:t>
            </a:r>
            <a:r>
              <a:rPr lang="en-US" altLang="zh-CN" sz="2400" b="1" baseline="-25000"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只有</a:t>
            </a:r>
            <a:r>
              <a:rPr lang="en-US" altLang="zh-CN" sz="2400" b="1" dirty="0">
                <a:latin typeface="Times New Roman" pitchFamily="18" charset="0"/>
                <a:cs typeface="Times New Roman" pitchFamily="18" charset="0"/>
              </a:rPr>
              <a:t>Zn(NO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en-US" altLang="zh-CN" sz="2400" b="1" baseline="-25000" dirty="0">
                <a:latin typeface="Times New Roman" pitchFamily="18" charset="0"/>
                <a:cs typeface="Times New Roman" pitchFamily="18" charset="0"/>
              </a:rPr>
              <a:t>2</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加入</a:t>
            </a:r>
            <a:r>
              <a:rPr lang="en-US" altLang="zh-CN" sz="2400" b="1" i="1" dirty="0">
                <a:latin typeface="Times New Roman" pitchFamily="18" charset="0"/>
                <a:cs typeface="Times New Roman" pitchFamily="18" charset="0"/>
              </a:rPr>
              <a:t>m</a:t>
            </a:r>
            <a:r>
              <a:rPr lang="en-US" altLang="zh-CN" sz="2400" b="1" dirty="0">
                <a:latin typeface="Times New Roman" pitchFamily="18" charset="0"/>
                <a:cs typeface="Times New Roman" pitchFamily="18" charset="0"/>
              </a:rPr>
              <a:t> g</a:t>
            </a:r>
            <a:r>
              <a:rPr lang="zh-CN" altLang="zh-CN" sz="2400" b="1" dirty="0">
                <a:latin typeface="Times New Roman" pitchFamily="18" charset="0"/>
                <a:cs typeface="Times New Roman" pitchFamily="18" charset="0"/>
              </a:rPr>
              <a:t>锌粉</a:t>
            </a:r>
            <a:r>
              <a:rPr lang="zh-CN" altLang="zh-CN" sz="2400" b="1" dirty="0" smtClean="0">
                <a:latin typeface="Times New Roman" pitchFamily="18" charset="0"/>
                <a:cs typeface="Times New Roman" pitchFamily="18" charset="0"/>
              </a:rPr>
              <a:t>后</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过滤</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向</a:t>
            </a:r>
            <a:r>
              <a:rPr lang="zh-CN" altLang="zh-CN" sz="2400" b="1" dirty="0">
                <a:latin typeface="Times New Roman" pitchFamily="18" charset="0"/>
                <a:cs typeface="Times New Roman" pitchFamily="18" charset="0"/>
              </a:rPr>
              <a:t>滤渣中加入</a:t>
            </a:r>
            <a:r>
              <a:rPr lang="zh-CN" altLang="zh-CN" sz="2400" b="1" dirty="0" smtClean="0">
                <a:latin typeface="Times New Roman" pitchFamily="18" charset="0"/>
                <a:cs typeface="Times New Roman" pitchFamily="18" charset="0"/>
              </a:rPr>
              <a:t>稀盐酸</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有</a:t>
            </a:r>
            <a:r>
              <a:rPr lang="zh-CN" altLang="zh-CN" sz="2400" b="1" dirty="0">
                <a:latin typeface="Times New Roman" pitchFamily="18" charset="0"/>
                <a:cs typeface="Times New Roman" pitchFamily="18" charset="0"/>
              </a:rPr>
              <a:t>气泡</a:t>
            </a:r>
            <a:r>
              <a:rPr lang="zh-CN" altLang="zh-CN" sz="2400" b="1" dirty="0" smtClean="0">
                <a:latin typeface="Times New Roman" pitchFamily="18" charset="0"/>
                <a:cs typeface="Times New Roman" pitchFamily="18" charset="0"/>
              </a:rPr>
              <a:t>产生</a:t>
            </a:r>
            <a:endParaRPr lang="zh-CN" altLang="zh-CN" sz="2400" b="1" dirty="0">
              <a:latin typeface="Times New Roman" pitchFamily="18" charset="0"/>
              <a:cs typeface="Times New Roman" pitchFamily="18" charset="0"/>
            </a:endParaRPr>
          </a:p>
        </p:txBody>
      </p:sp>
      <p:sp>
        <p:nvSpPr>
          <p:cNvPr id="17" name="矩形 16"/>
          <p:cNvSpPr/>
          <p:nvPr/>
        </p:nvSpPr>
        <p:spPr>
          <a:xfrm>
            <a:off x="10038217" y="212958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28260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实验剖析</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 xmlns:a16="http://schemas.microsoft.com/office/drawing/2014/main" id="{097CE391-17D6-1348-B001-A9F01EE6070D}"/>
              </a:ext>
            </a:extLst>
          </p:cNvPr>
          <p:cNvSpPr/>
          <p:nvPr/>
        </p:nvSpPr>
        <p:spPr>
          <a:xfrm>
            <a:off x="5742967" y="3505414"/>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2">
            <a:hlinkClick r:id="rId2" action="ppaction://hlinksldjump"/>
          </p:cNvPr>
          <p:cNvSpPr txBox="1"/>
          <p:nvPr/>
        </p:nvSpPr>
        <p:spPr>
          <a:xfrm>
            <a:off x="4911017" y="3444824"/>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实验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金属</a:t>
            </a:r>
            <a:r>
              <a:rPr lang="zh-CN" altLang="en-US" sz="2400" b="1" dirty="0">
                <a:latin typeface="黑体" panose="02010609060101010101" pitchFamily="49" charset="-122"/>
                <a:ea typeface="黑体" panose="02010609060101010101" pitchFamily="49" charset="-122"/>
                <a:sym typeface="宋体" panose="02010600030101010101" pitchFamily="2" charset="-122"/>
              </a:rPr>
              <a:t>活动性顺序的探究</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40559753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378962"/>
            <a:ext cx="5861422" cy="627895"/>
            <a:chOff x="1034884" y="629878"/>
            <a:chExt cx="5861422" cy="627895"/>
          </a:xfrm>
        </p:grpSpPr>
        <p:sp>
          <p:nvSpPr>
            <p:cNvPr id="17" name="圆角矩形 6">
              <a:hlinkClick r:id="rId4" action="ppaction://hlinksldjump"/>
            </p:cNvPr>
            <p:cNvSpPr/>
            <p:nvPr>
              <p:custDataLst>
                <p:tags r:id="rId1"/>
              </p:custDataLst>
            </p:nvPr>
          </p:nvSpPr>
          <p:spPr>
            <a:xfrm flipH="1">
              <a:off x="2642682" y="664479"/>
              <a:ext cx="425362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金属活动性顺序的探究</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097728"/>
            <a:ext cx="10726933" cy="605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zh-CN" altLang="en-US" sz="2400" b="1" dirty="0" smtClean="0">
                <a:latin typeface="Times New Roman" pitchFamily="18" charset="0"/>
                <a:ea typeface="宋体" pitchFamily="2" charset="-122"/>
                <a:cs typeface="Times New Roman" pitchFamily="18" charset="0"/>
              </a:rPr>
              <a:t>例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石家庄十八县模拟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根据图中所示实验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回答问题。</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22952"/>
            <a:ext cx="5882885" cy="729465"/>
            <a:chOff x="823582" y="935961"/>
            <a:chExt cx="5767939" cy="729465"/>
          </a:xfrm>
        </p:grpSpPr>
        <p:sp>
          <p:nvSpPr>
            <p:cNvPr id="21" name="圆角矩形 20">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数据透视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实验剖析</a:t>
              </a:r>
              <a:endParaRPr kumimoji="1" lang="zh-CN" altLang="en-US" sz="2800" b="1" dirty="0">
                <a:latin typeface="宋体" pitchFamily="2" charset="-122"/>
                <a:ea typeface="宋体" pitchFamily="2" charset="-122"/>
              </a:endParaRPr>
            </a:p>
          </p:txBody>
        </p:sp>
        <p:sp>
          <p:nvSpPr>
            <p:cNvPr id="23" name="椭圆 22">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4</a:t>
              </a:r>
              <a:endParaRPr lang="zh-CN" altLang="en-US" sz="2800" b="1" dirty="0">
                <a:solidFill>
                  <a:schemeClr val="bg1"/>
                </a:solidFill>
                <a:latin typeface="Times New Roman" pitchFamily="18" charset="0"/>
                <a:ea typeface="宋体" pitchFamily="2" charset="-122"/>
                <a:cs typeface="Times New Roman" pitchFamily="18" charset="0"/>
              </a:endParaRPr>
            </a:p>
          </p:txBody>
        </p:sp>
      </p:grpSp>
      <p:pic>
        <p:nvPicPr>
          <p:cNvPr id="28" name="XD+75.eps" descr="id:2147504036;FounderCES"/>
          <p:cNvPicPr>
            <a:picLocks noChangeAspect="1"/>
          </p:cNvPicPr>
          <p:nvPr/>
        </p:nvPicPr>
        <p:blipFill>
          <a:blip r:embed="rId6"/>
          <a:stretch>
            <a:fillRect/>
          </a:stretch>
        </p:blipFill>
        <p:spPr>
          <a:xfrm>
            <a:off x="3675577" y="3703022"/>
            <a:ext cx="3876698" cy="2808000"/>
          </a:xfrm>
          <a:prstGeom prst="rect">
            <a:avLst/>
          </a:prstGeom>
        </p:spPr>
      </p:pic>
    </p:spTree>
    <p:extLst>
      <p:ext uri="{BB962C8B-B14F-4D97-AF65-F5344CB8AC3E}">
        <p14:creationId xmlns:p14="http://schemas.microsoft.com/office/powerpoint/2010/main" xmlns="" val="142438638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464282"/>
            <a:ext cx="10783380" cy="5078313"/>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）某</a:t>
            </a:r>
            <a:r>
              <a:rPr lang="zh-CN" altLang="en-US" sz="2400" b="1" dirty="0">
                <a:latin typeface="Times New Roman" pitchFamily="18" charset="0"/>
                <a:ea typeface="宋体" pitchFamily="2" charset="-122"/>
                <a:cs typeface="Times New Roman" pitchFamily="18" charset="0"/>
              </a:rPr>
              <a:t>同学用图①装置</a:t>
            </a:r>
            <a:r>
              <a:rPr lang="zh-CN" altLang="en-US" sz="2400" b="1" dirty="0">
                <a:latin typeface="宋体" pitchFamily="2" charset="-122"/>
                <a:ea typeface="宋体" pitchFamily="2" charset="-122"/>
                <a:cs typeface="Times New Roman" pitchFamily="18" charset="0"/>
              </a:rPr>
              <a:t>设计实验验证铝、铁、铜三种金属活动性强弱。</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每步反应金属均有剩余</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若甲试管中无明显</a:t>
            </a:r>
            <a:r>
              <a:rPr lang="zh-CN" altLang="en-US" sz="2400" b="1" dirty="0" smtClean="0">
                <a:latin typeface="Times New Roman" pitchFamily="18" charset="0"/>
                <a:ea typeface="宋体" pitchFamily="2" charset="-122"/>
                <a:cs typeface="Times New Roman" pitchFamily="18" charset="0"/>
              </a:rPr>
              <a:t>现象，乙</a:t>
            </a:r>
            <a:r>
              <a:rPr lang="zh-CN" altLang="en-US" sz="2400" b="1" dirty="0">
                <a:latin typeface="Times New Roman" pitchFamily="18" charset="0"/>
                <a:ea typeface="宋体" pitchFamily="2" charset="-122"/>
                <a:cs typeface="Times New Roman" pitchFamily="18" charset="0"/>
              </a:rPr>
              <a:t>试管中的金属</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为</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时可以验证三种金属活动性强弱。丙试管中反应的化学方程式为</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若金属</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依次为铁、铝、铜时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则无法比较</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的活动性强弱。 </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）图</a:t>
            </a:r>
            <a:r>
              <a:rPr lang="zh-CN" altLang="en-US" sz="2400" b="1" dirty="0">
                <a:latin typeface="Times New Roman" pitchFamily="18" charset="0"/>
                <a:ea typeface="宋体" pitchFamily="2" charset="-122"/>
                <a:cs typeface="Times New Roman" pitchFamily="18" charset="0"/>
              </a:rPr>
              <a:t>②是收集氧气的</a:t>
            </a:r>
            <a:r>
              <a:rPr lang="zh-CN" altLang="en-US" sz="2400" b="1" dirty="0" smtClean="0">
                <a:latin typeface="Times New Roman" pitchFamily="18" charset="0"/>
                <a:ea typeface="宋体" pitchFamily="2" charset="-122"/>
                <a:cs typeface="Times New Roman" pitchFamily="18" charset="0"/>
              </a:rPr>
              <a:t>过程，依次</a:t>
            </a:r>
            <a:r>
              <a:rPr lang="zh-CN" altLang="en-US" sz="2400" b="1" dirty="0">
                <a:latin typeface="Times New Roman" pitchFamily="18" charset="0"/>
                <a:ea typeface="宋体" pitchFamily="2" charset="-122"/>
                <a:cs typeface="Times New Roman" pitchFamily="18" charset="0"/>
              </a:rPr>
              <a:t>观察到的现</a:t>
            </a:r>
            <a:r>
              <a:rPr lang="zh-CN" altLang="en-US" sz="2400" b="1" dirty="0">
                <a:latin typeface="宋体" pitchFamily="2" charset="-122"/>
                <a:ea typeface="宋体" pitchFamily="2" charset="-122"/>
                <a:cs typeface="Times New Roman" pitchFamily="18" charset="0"/>
              </a:rPr>
              <a:t>象是</a:t>
            </a:r>
            <a:r>
              <a:rPr lang="zh-CN" altLang="en-US"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填字母序号</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。氧气收集完毕的操作顺序是</a:t>
            </a:r>
            <a:r>
              <a:rPr lang="zh-CN" altLang="en-US"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填字母序号</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 </a:t>
            </a: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盖上玻璃片　　　　</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正放在实验台上</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取出集气瓶</a:t>
            </a:r>
          </a:p>
        </p:txBody>
      </p:sp>
      <p:sp>
        <p:nvSpPr>
          <p:cNvPr id="15" name="TextBox 14"/>
          <p:cNvSpPr txBox="1"/>
          <p:nvPr/>
        </p:nvSpPr>
        <p:spPr>
          <a:xfrm>
            <a:off x="9907121" y="2125758"/>
            <a:ext cx="508473"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Fe</a:t>
            </a:r>
            <a:endParaRPr lang="zh-CN" altLang="en-US" sz="2400" b="1" dirty="0">
              <a:solidFill>
                <a:srgbClr val="FF0000"/>
              </a:solidFill>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6" name="TextBox 15"/>
              <p:cNvSpPr txBox="1"/>
              <p:nvPr/>
            </p:nvSpPr>
            <p:spPr>
              <a:xfrm>
                <a:off x="1316277" y="3190365"/>
                <a:ext cx="4028667"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2Al+3FeCl</a:t>
                </a:r>
                <a:r>
                  <a:rPr lang="en-US" altLang="zh-CN" sz="2400" b="1" baseline="-25000" dirty="0">
                    <a:solidFill>
                      <a:srgbClr val="FF0000"/>
                    </a:solidFill>
                    <a:latin typeface="Times New Roman" pitchFamily="18" charset="0"/>
                    <a:cs typeface="Times New Roman" pitchFamily="18" charset="0"/>
                  </a:rPr>
                  <a:t>2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i="1" dirty="0" smtClean="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2AlCl</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+3Fe </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1316277" y="3190365"/>
                <a:ext cx="4028667" cy="461665"/>
              </a:xfrm>
              <a:prstGeom prst="rect">
                <a:avLst/>
              </a:prstGeom>
              <a:blipFill rotWithShape="1">
                <a:blip r:embed="rId3"/>
                <a:stretch>
                  <a:fillRect l="-2421" t="-17105" r="-1362" b="-22368"/>
                </a:stretch>
              </a:blipFill>
            </p:spPr>
            <p:txBody>
              <a:bodyPr/>
              <a:lstStyle/>
              <a:p>
                <a:r>
                  <a:rPr lang="zh-CN" altLang="en-US">
                    <a:noFill/>
                  </a:rPr>
                  <a:t> </a:t>
                </a:r>
              </a:p>
            </p:txBody>
          </p:sp>
        </mc:Fallback>
      </mc:AlternateContent>
      <p:sp>
        <p:nvSpPr>
          <p:cNvPr id="17" name="TextBox 16"/>
          <p:cNvSpPr txBox="1"/>
          <p:nvPr/>
        </p:nvSpPr>
        <p:spPr>
          <a:xfrm>
            <a:off x="1654943" y="3740854"/>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铁和铜</a:t>
            </a:r>
          </a:p>
        </p:txBody>
      </p:sp>
      <p:sp>
        <p:nvSpPr>
          <p:cNvPr id="18" name="TextBox 17"/>
          <p:cNvSpPr txBox="1"/>
          <p:nvPr/>
        </p:nvSpPr>
        <p:spPr>
          <a:xfrm>
            <a:off x="7982580" y="4324582"/>
            <a:ext cx="800219"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 a c</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9" name="TextBox 18"/>
          <p:cNvSpPr txBox="1"/>
          <p:nvPr/>
        </p:nvSpPr>
        <p:spPr>
          <a:xfrm>
            <a:off x="4409430" y="4862726"/>
            <a:ext cx="835485"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ACB</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10507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9999" y="1719496"/>
            <a:ext cx="10726933" cy="43242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5500"/>
              </a:lnSpc>
            </a:pP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）为获得实验证据，小红做了实验</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a:t>
            </a:r>
          </a:p>
          <a:p>
            <a:pPr algn="just">
              <a:lnSpc>
                <a:spcPts val="5500"/>
              </a:lnSpc>
            </a:pPr>
            <a:r>
              <a:rPr lang="zh-CN" altLang="en-US" sz="2400" b="1" dirty="0" smtClean="0">
                <a:latin typeface="Times New Roman" pitchFamily="18" charset="0"/>
                <a:ea typeface="宋体" pitchFamily="2" charset="-122"/>
                <a:cs typeface="Times New Roman" pitchFamily="18" charset="0"/>
              </a:rPr>
              <a:t>实验</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：将</a:t>
            </a:r>
            <a:r>
              <a:rPr lang="zh-CN" altLang="en-US" sz="2400" b="1" dirty="0">
                <a:latin typeface="Times New Roman" pitchFamily="18" charset="0"/>
                <a:ea typeface="宋体" pitchFamily="2" charset="-122"/>
                <a:cs typeface="Times New Roman" pitchFamily="18" charset="0"/>
              </a:rPr>
              <a:t>黑褐色物质放入稀盐酸</a:t>
            </a:r>
            <a:r>
              <a:rPr lang="zh-CN" altLang="en-US" sz="2400" b="1" dirty="0" smtClean="0">
                <a:latin typeface="Times New Roman" pitchFamily="18" charset="0"/>
                <a:ea typeface="宋体" pitchFamily="2" charset="-122"/>
                <a:cs typeface="Times New Roman" pitchFamily="18" charset="0"/>
              </a:rPr>
              <a:t>中，发现</a:t>
            </a:r>
            <a:r>
              <a:rPr lang="zh-CN" altLang="en-US" sz="2400" b="1" dirty="0">
                <a:latin typeface="Times New Roman" pitchFamily="18" charset="0"/>
                <a:ea typeface="宋体" pitchFamily="2" charset="-122"/>
                <a:cs typeface="Times New Roman" pitchFamily="18" charset="0"/>
              </a:rPr>
              <a:t>有连续微小气泡产生。若黑褐色物质中含有铁</a:t>
            </a:r>
            <a:r>
              <a:rPr lang="zh-CN" altLang="en-US" sz="2400" b="1" dirty="0" smtClean="0">
                <a:latin typeface="Times New Roman" pitchFamily="18" charset="0"/>
                <a:ea typeface="宋体" pitchFamily="2" charset="-122"/>
                <a:cs typeface="Times New Roman" pitchFamily="18" charset="0"/>
              </a:rPr>
              <a:t>单质，则</a:t>
            </a:r>
            <a:r>
              <a:rPr lang="zh-CN" altLang="en-US" sz="2400" b="1" dirty="0">
                <a:latin typeface="Times New Roman" pitchFamily="18" charset="0"/>
                <a:ea typeface="宋体" pitchFamily="2" charset="-122"/>
                <a:cs typeface="Times New Roman" pitchFamily="18" charset="0"/>
              </a:rPr>
              <a:t>反应的化学方程式为</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ts val="55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小</a:t>
            </a:r>
            <a:r>
              <a:rPr lang="zh-CN" altLang="zh-CN" sz="2400" b="1" dirty="0">
                <a:latin typeface="Times New Roman" pitchFamily="18" charset="0"/>
                <a:cs typeface="Times New Roman" pitchFamily="18" charset="0"/>
              </a:rPr>
              <a:t>明提出</a:t>
            </a:r>
            <a:r>
              <a:rPr lang="zh-CN" altLang="zh-CN" sz="2400" b="1" dirty="0" smtClean="0">
                <a:latin typeface="Times New Roman" pitchFamily="18" charset="0"/>
                <a:cs typeface="Times New Roman" pitchFamily="18" charset="0"/>
              </a:rPr>
              <a:t>疑问</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由</a:t>
            </a:r>
            <a:r>
              <a:rPr lang="zh-CN" altLang="zh-CN" sz="2400" b="1" dirty="0">
                <a:latin typeface="Times New Roman" pitchFamily="18" charset="0"/>
                <a:cs typeface="Times New Roman" pitchFamily="18" charset="0"/>
              </a:rPr>
              <a:t>反应物的组成</a:t>
            </a:r>
            <a:r>
              <a:rPr lang="zh-CN" altLang="zh-CN" sz="2400" b="1" dirty="0" smtClean="0">
                <a:latin typeface="Times New Roman" pitchFamily="18" charset="0"/>
                <a:cs typeface="Times New Roman" pitchFamily="18" charset="0"/>
              </a:rPr>
              <a:t>分析</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能</a:t>
            </a:r>
            <a:r>
              <a:rPr lang="zh-CN" altLang="zh-CN" sz="2400" b="1" dirty="0">
                <a:latin typeface="Times New Roman" pitchFamily="18" charset="0"/>
                <a:cs typeface="Times New Roman" pitchFamily="18" charset="0"/>
              </a:rPr>
              <a:t>与稀盐酸反应产生气泡的物质不一定是铁</a:t>
            </a:r>
            <a:r>
              <a:rPr lang="zh-CN" altLang="zh-CN" sz="2400" b="1" dirty="0" smtClean="0">
                <a:latin typeface="Times New Roman" pitchFamily="18" charset="0"/>
                <a:cs typeface="Times New Roman" pitchFamily="18" charset="0"/>
              </a:rPr>
              <a:t>单质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还</a:t>
            </a:r>
            <a:r>
              <a:rPr lang="zh-CN" altLang="zh-CN" sz="2400" b="1" dirty="0">
                <a:latin typeface="Times New Roman" pitchFamily="18" charset="0"/>
                <a:cs typeface="Times New Roman" pitchFamily="18" charset="0"/>
              </a:rPr>
              <a:t>可能是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ts val="5500"/>
              </a:lnSpc>
            </a:pPr>
            <a:r>
              <a:rPr lang="zh-CN" altLang="zh-CN" sz="2400" b="1" dirty="0">
                <a:latin typeface="Times New Roman" pitchFamily="18" charset="0"/>
                <a:cs typeface="Times New Roman" pitchFamily="18" charset="0"/>
              </a:rPr>
              <a:t>小红通过查阅资料</a:t>
            </a:r>
            <a:r>
              <a:rPr lang="zh-CN" altLang="zh-CN" sz="2400" b="1" dirty="0" smtClean="0">
                <a:latin typeface="Times New Roman" pitchFamily="18" charset="0"/>
                <a:cs typeface="Times New Roman" pitchFamily="18" charset="0"/>
              </a:rPr>
              <a:t>得知</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高温条件下不可能生成此类物质</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9" name="TextBox 8"/>
              <p:cNvSpPr txBox="1"/>
              <p:nvPr/>
            </p:nvSpPr>
            <p:spPr>
              <a:xfrm>
                <a:off x="6542400" y="3304450"/>
                <a:ext cx="3437159" cy="523220"/>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Fe+2HCl </a:t>
                </a:r>
                <a:r>
                  <a:rPr lang="en-US" altLang="zh-CN" sz="28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ea typeface="宋体" pitchFamily="2" charset="-122"/>
                    <a:cs typeface="Times New Roman" pitchFamily="18" charset="0"/>
                  </a:rPr>
                  <a:t> FeCl</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6542400" y="3304450"/>
                <a:ext cx="3437159" cy="523220"/>
              </a:xfrm>
              <a:prstGeom prst="rect">
                <a:avLst/>
              </a:prstGeom>
              <a:blipFill rotWithShape="1">
                <a:blip r:embed="rId4"/>
                <a:stretch>
                  <a:fillRect l="-2660" t="-4651" r="-1596" b="-18605"/>
                </a:stretch>
              </a:blipFill>
            </p:spPr>
            <p:txBody>
              <a:bodyPr/>
              <a:lstStyle/>
              <a:p>
                <a:r>
                  <a:rPr lang="zh-CN" altLang="en-US">
                    <a:noFill/>
                  </a:rPr>
                  <a:t> </a:t>
                </a:r>
              </a:p>
            </p:txBody>
          </p:sp>
        </mc:Fallback>
      </mc:AlternateContent>
      <p:sp>
        <p:nvSpPr>
          <p:cNvPr id="11" name="TextBox 10"/>
          <p:cNvSpPr txBox="1"/>
          <p:nvPr/>
        </p:nvSpPr>
        <p:spPr>
          <a:xfrm>
            <a:off x="4680610" y="4660978"/>
            <a:ext cx="3580369" cy="461665"/>
          </a:xfrm>
          <a:prstGeom prst="rect">
            <a:avLst/>
          </a:prstGeom>
          <a:noFill/>
        </p:spPr>
        <p:txBody>
          <a:bodyPr wrap="square" rtlCol="0">
            <a:spAutoFit/>
          </a:bodyPr>
          <a:lstStyle/>
          <a:p>
            <a:pPr algn="just"/>
            <a:r>
              <a:rPr lang="zh-CN" altLang="en-US" sz="2400" b="1" dirty="0">
                <a:solidFill>
                  <a:srgbClr val="FF0000"/>
                </a:solidFill>
                <a:latin typeface="宋体" pitchFamily="2" charset="-122"/>
                <a:ea typeface="宋体" pitchFamily="2" charset="-122"/>
                <a:cs typeface="Times New Roman" pitchFamily="18" charset="0"/>
              </a:rPr>
              <a:t>铁的碳酸盐</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或碳酸盐</a:t>
            </a:r>
            <a:r>
              <a:rPr lang="en-US" altLang="zh-CN" sz="2400" b="1" dirty="0" smtClean="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 </a:t>
            </a:r>
          </a:p>
        </p:txBody>
      </p:sp>
    </p:spTree>
    <p:extLst>
      <p:ext uri="{BB962C8B-B14F-4D97-AF65-F5344CB8AC3E}">
        <p14:creationId xmlns:p14="http://schemas.microsoft.com/office/powerpoint/2010/main" xmlns="" val="6640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73242" y="1069160"/>
            <a:ext cx="11031734" cy="5632311"/>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归纳总结</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实验原理</a:t>
            </a:r>
            <a:r>
              <a:rPr lang="en-US" altLang="zh-CN" sz="2400" b="1" dirty="0">
                <a:latin typeface="Times New Roman" pitchFamily="18" charset="0"/>
                <a:cs typeface="Times New Roman" pitchFamily="18" charset="0"/>
              </a:rPr>
              <a:t>】</a:t>
            </a:r>
          </a:p>
          <a:p>
            <a:pPr algn="just">
              <a:lnSpc>
                <a:spcPct val="150000"/>
              </a:lnSpc>
            </a:pPr>
            <a:r>
              <a:rPr lang="zh-CN" altLang="en-US" sz="2400" b="1" dirty="0">
                <a:latin typeface="Times New Roman" pitchFamily="18" charset="0"/>
                <a:cs typeface="Times New Roman" pitchFamily="18" charset="0"/>
              </a:rPr>
              <a:t>运用控制变量法借助金属与酸溶液、可溶性盐溶液能否发生反应来判断。</a:t>
            </a:r>
          </a:p>
          <a:p>
            <a:pPr algn="just">
              <a:lnSpc>
                <a:spcPct val="150000"/>
              </a:lnSpc>
            </a:pP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探究方法</a:t>
            </a:r>
            <a:r>
              <a:rPr lang="en-US" altLang="zh-CN" sz="2400" b="1" dirty="0">
                <a:latin typeface="Times New Roman" pitchFamily="18" charset="0"/>
                <a:cs typeface="Times New Roman" pitchFamily="18" charset="0"/>
              </a:rPr>
              <a:t>】</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）两种</a:t>
            </a:r>
            <a:r>
              <a:rPr lang="zh-CN" altLang="en-US" sz="2400" b="1" dirty="0">
                <a:latin typeface="Times New Roman" pitchFamily="18" charset="0"/>
                <a:cs typeface="Times New Roman" pitchFamily="18" charset="0"/>
              </a:rPr>
              <a:t>金属</a:t>
            </a:r>
          </a:p>
          <a:p>
            <a:pPr algn="just">
              <a:lnSpc>
                <a:spcPct val="150000"/>
              </a:lnSpc>
            </a:pPr>
            <a:r>
              <a:rPr lang="zh-CN" altLang="en-US" sz="2400" b="1" dirty="0">
                <a:latin typeface="Times New Roman" pitchFamily="18" charset="0"/>
                <a:cs typeface="Times New Roman" pitchFamily="18" charset="0"/>
              </a:rPr>
              <a:t>方法</a:t>
            </a:r>
            <a:r>
              <a:rPr lang="zh-CN" altLang="en-US" sz="2400" b="1" dirty="0" smtClean="0">
                <a:latin typeface="Times New Roman" pitchFamily="18" charset="0"/>
                <a:cs typeface="Times New Roman" pitchFamily="18" charset="0"/>
              </a:rPr>
              <a:t>一：将</a:t>
            </a:r>
            <a:r>
              <a:rPr lang="zh-CN" altLang="en-US" sz="2400" b="1" dirty="0">
                <a:latin typeface="Times New Roman" pitchFamily="18" charset="0"/>
                <a:cs typeface="Times New Roman" pitchFamily="18" charset="0"/>
              </a:rPr>
              <a:t>一种金属的单质插入另一种金属的盐溶液</a:t>
            </a:r>
            <a:r>
              <a:rPr lang="zh-CN" altLang="en-US" sz="2400" b="1" dirty="0" smtClean="0">
                <a:latin typeface="Times New Roman" pitchFamily="18" charset="0"/>
                <a:cs typeface="Times New Roman" pitchFamily="18" charset="0"/>
              </a:rPr>
              <a:t>中，观察</a:t>
            </a:r>
            <a:r>
              <a:rPr lang="zh-CN" altLang="en-US" sz="2400" b="1" dirty="0">
                <a:latin typeface="Times New Roman" pitchFamily="18" charset="0"/>
                <a:cs typeface="Times New Roman" pitchFamily="18" charset="0"/>
              </a:rPr>
              <a:t>能否发生置换反应。</a:t>
            </a:r>
          </a:p>
          <a:p>
            <a:pPr algn="just">
              <a:lnSpc>
                <a:spcPct val="150000"/>
              </a:lnSpc>
            </a:pPr>
            <a:r>
              <a:rPr lang="zh-CN" altLang="en-US" sz="2400" b="1" dirty="0">
                <a:latin typeface="Times New Roman" pitchFamily="18" charset="0"/>
                <a:cs typeface="Times New Roman" pitchFamily="18" charset="0"/>
              </a:rPr>
              <a:t>方法</a:t>
            </a:r>
            <a:r>
              <a:rPr lang="zh-CN" altLang="en-US" sz="2400" b="1" dirty="0" smtClean="0">
                <a:latin typeface="Times New Roman" pitchFamily="18" charset="0"/>
                <a:cs typeface="Times New Roman" pitchFamily="18" charset="0"/>
              </a:rPr>
              <a:t>二：借助</a:t>
            </a:r>
            <a:r>
              <a:rPr lang="zh-CN" altLang="en-US" sz="2400" b="1" dirty="0">
                <a:latin typeface="Times New Roman" pitchFamily="18" charset="0"/>
                <a:cs typeface="Times New Roman" pitchFamily="18" charset="0"/>
              </a:rPr>
              <a:t>第三种金属的盐溶液</a:t>
            </a:r>
            <a:r>
              <a:rPr lang="zh-CN" altLang="en-US" sz="2400" b="1" dirty="0" smtClean="0">
                <a:latin typeface="Times New Roman" pitchFamily="18" charset="0"/>
                <a:cs typeface="Times New Roman" pitchFamily="18" charset="0"/>
              </a:rPr>
              <a:t>判断，即将</a:t>
            </a:r>
            <a:r>
              <a:rPr lang="zh-CN" altLang="en-US" sz="2400" b="1" dirty="0">
                <a:latin typeface="Times New Roman" pitchFamily="18" charset="0"/>
                <a:cs typeface="Times New Roman" pitchFamily="18" charset="0"/>
              </a:rPr>
              <a:t>需比较的两种金属的单质分别插入活动性介于这两种金属之间的金属的盐溶液</a:t>
            </a:r>
            <a:r>
              <a:rPr lang="zh-CN" altLang="en-US" sz="2400" b="1" dirty="0" smtClean="0">
                <a:latin typeface="Times New Roman" pitchFamily="18" charset="0"/>
                <a:cs typeface="Times New Roman" pitchFamily="18" charset="0"/>
              </a:rPr>
              <a:t>中，观察</a:t>
            </a:r>
            <a:r>
              <a:rPr lang="zh-CN" altLang="en-US" sz="2400" b="1" dirty="0">
                <a:latin typeface="Times New Roman" pitchFamily="18" charset="0"/>
                <a:cs typeface="Times New Roman" pitchFamily="18" charset="0"/>
              </a:rPr>
              <a:t>反应现象。</a:t>
            </a:r>
          </a:p>
          <a:p>
            <a:pPr algn="just">
              <a:lnSpc>
                <a:spcPct val="150000"/>
              </a:lnSpc>
            </a:pPr>
            <a:r>
              <a:rPr lang="zh-CN" altLang="en-US" sz="2400" b="1" dirty="0">
                <a:latin typeface="Times New Roman" pitchFamily="18" charset="0"/>
                <a:cs typeface="Times New Roman" pitchFamily="18" charset="0"/>
              </a:rPr>
              <a:t>方法</a:t>
            </a:r>
            <a:r>
              <a:rPr lang="zh-CN" altLang="en-US" sz="2400" b="1" dirty="0" smtClean="0">
                <a:latin typeface="Times New Roman" pitchFamily="18" charset="0"/>
                <a:cs typeface="Times New Roman" pitchFamily="18" charset="0"/>
              </a:rPr>
              <a:t>三：如果</a:t>
            </a:r>
            <a:r>
              <a:rPr lang="zh-CN" altLang="en-US" sz="2400" b="1" dirty="0">
                <a:latin typeface="Times New Roman" pitchFamily="18" charset="0"/>
                <a:cs typeface="Times New Roman" pitchFamily="18" charset="0"/>
              </a:rPr>
              <a:t>两种金属在金属活动性顺序中一种位于</a:t>
            </a:r>
            <a:r>
              <a:rPr lang="zh-CN" altLang="en-US" sz="2400" b="1" dirty="0" smtClean="0">
                <a:latin typeface="Times New Roman" pitchFamily="18" charset="0"/>
                <a:cs typeface="Times New Roman" pitchFamily="18" charset="0"/>
              </a:rPr>
              <a:t>氢前，另</a:t>
            </a:r>
            <a:r>
              <a:rPr lang="zh-CN" altLang="en-US" sz="2400" b="1" dirty="0">
                <a:latin typeface="Times New Roman" pitchFamily="18" charset="0"/>
                <a:cs typeface="Times New Roman" pitchFamily="18" charset="0"/>
              </a:rPr>
              <a:t>一种位于氢</a:t>
            </a:r>
            <a:r>
              <a:rPr lang="zh-CN" altLang="en-US" sz="2400" b="1" dirty="0" smtClean="0">
                <a:latin typeface="Times New Roman" pitchFamily="18" charset="0"/>
                <a:cs typeface="Times New Roman" pitchFamily="18" charset="0"/>
              </a:rPr>
              <a:t>后，则</a:t>
            </a:r>
            <a:r>
              <a:rPr lang="zh-CN" altLang="en-US" sz="2400" b="1" dirty="0">
                <a:latin typeface="Times New Roman" pitchFamily="18" charset="0"/>
                <a:cs typeface="Times New Roman" pitchFamily="18" charset="0"/>
              </a:rPr>
              <a:t>可用稀盐酸或稀硫酸为试剂进行判断。</a:t>
            </a:r>
          </a:p>
        </p:txBody>
      </p:sp>
    </p:spTree>
    <p:extLst>
      <p:ext uri="{BB962C8B-B14F-4D97-AF65-F5344CB8AC3E}">
        <p14:creationId xmlns:p14="http://schemas.microsoft.com/office/powerpoint/2010/main" xmlns="" val="9001457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7" y="1282722"/>
            <a:ext cx="4224535" cy="646331"/>
          </a:xfrm>
          <a:prstGeom prst="rect">
            <a:avLst/>
          </a:prstGeom>
          <a:noFill/>
        </p:spPr>
        <p:txBody>
          <a:bodyPr wrap="square" rtlCol="0">
            <a:spAutoFit/>
          </a:bodyPr>
          <a:lstStyle/>
          <a:p>
            <a:pPr algn="just">
              <a:lnSpc>
                <a:spcPct val="150000"/>
              </a:lnSpc>
            </a:pPr>
            <a:r>
              <a:rPr lang="zh-CN" altLang="zh-CN" sz="2400" b="1" dirty="0">
                <a:latin typeface="宋体" pitchFamily="2" charset="-122"/>
                <a:ea typeface="宋体" pitchFamily="2" charset="-122"/>
              </a:rPr>
              <a:t>比较铁、铜的金属活动性</a:t>
            </a:r>
          </a:p>
        </p:txBody>
      </p:sp>
      <p:graphicFrame>
        <p:nvGraphicFramePr>
          <p:cNvPr id="2" name="表格 1"/>
          <p:cNvGraphicFramePr>
            <a:graphicFrameLocks noGrp="1"/>
          </p:cNvGraphicFramePr>
          <p:nvPr>
            <p:extLst>
              <p:ext uri="{D42A27DB-BD31-4B8C-83A1-F6EECF244321}">
                <p14:modId xmlns:p14="http://schemas.microsoft.com/office/powerpoint/2010/main" xmlns="" val="172020517"/>
              </p:ext>
            </p:extLst>
          </p:nvPr>
        </p:nvGraphicFramePr>
        <p:xfrm>
          <a:off x="719997" y="2141553"/>
          <a:ext cx="10760802" cy="3949939"/>
        </p:xfrm>
        <a:graphic>
          <a:graphicData uri="http://schemas.openxmlformats.org/drawingml/2006/table">
            <a:tbl>
              <a:tblPr firstRow="1" bandRow="1">
                <a:tableStyleId>{5940675A-B579-460E-94D1-54222C63F5DA}</a:tableStyleId>
              </a:tblPr>
              <a:tblGrid>
                <a:gridCol w="4310657"/>
                <a:gridCol w="4034323"/>
                <a:gridCol w="2415822"/>
              </a:tblGrid>
              <a:tr h="443603">
                <a:tc>
                  <a:txBody>
                    <a:bodyPr/>
                    <a:lstStyle/>
                    <a:p>
                      <a:pPr algn="ctr">
                        <a:lnSpc>
                          <a:spcPct val="200000"/>
                        </a:lnSpc>
                      </a:pPr>
                      <a:r>
                        <a:rPr lang="zh-CN" altLang="en-US" sz="2000" b="1" kern="1200" dirty="0" smtClean="0">
                          <a:solidFill>
                            <a:schemeClr val="tx1"/>
                          </a:solidFill>
                          <a:effectLst/>
                          <a:latin typeface="黑体" pitchFamily="49" charset="-122"/>
                          <a:ea typeface="黑体" pitchFamily="49" charset="-122"/>
                          <a:cs typeface="+mn-cs"/>
                        </a:rPr>
                        <a:t>实验方案</a:t>
                      </a:r>
                      <a:endParaRPr lang="en-US" altLang="zh-CN" sz="2400" b="1" dirty="0" smtClean="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200000"/>
                        </a:lnSpc>
                      </a:pPr>
                      <a:r>
                        <a:rPr lang="zh-CN" altLang="en-US" sz="2000" b="1" kern="1200" dirty="0" smtClean="0">
                          <a:solidFill>
                            <a:schemeClr val="tx1"/>
                          </a:solidFill>
                          <a:effectLst/>
                          <a:latin typeface="黑体" pitchFamily="49" charset="-122"/>
                          <a:ea typeface="黑体" pitchFamily="49" charset="-122"/>
                          <a:cs typeface="+mn-cs"/>
                        </a:rPr>
                        <a:t>现象</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200000"/>
                        </a:lnSpc>
                      </a:pPr>
                      <a:r>
                        <a:rPr lang="zh-CN" altLang="en-US" sz="2000" b="1" dirty="0" smtClean="0">
                          <a:latin typeface="黑体" pitchFamily="49" charset="-122"/>
                          <a:ea typeface="黑体" pitchFamily="49" charset="-122"/>
                        </a:rPr>
                        <a:t>结论</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r>
              <a:tr h="1105166">
                <a:tc>
                  <a:txBody>
                    <a:bodyPr/>
                    <a:lstStyle/>
                    <a:p>
                      <a:pPr algn="ctr">
                        <a:lnSpc>
                          <a:spcPct val="200000"/>
                        </a:lnSpc>
                      </a:pPr>
                      <a:r>
                        <a:rPr lang="zh-CN" altLang="zh-CN" sz="2000" b="1" kern="1200" dirty="0" smtClean="0">
                          <a:solidFill>
                            <a:schemeClr val="tx1"/>
                          </a:solidFill>
                          <a:effectLst/>
                          <a:latin typeface="Times New Roman" pitchFamily="18" charset="0"/>
                          <a:ea typeface="+mn-ea"/>
                          <a:cs typeface="Times New Roman" pitchFamily="18" charset="0"/>
                        </a:rPr>
                        <a:t>将</a:t>
                      </a:r>
                      <a:r>
                        <a:rPr lang="zh-CN" altLang="zh-CN" sz="2000" b="1" u="sng" kern="1200" dirty="0" smtClean="0">
                          <a:solidFill>
                            <a:schemeClr val="tx1"/>
                          </a:solidFill>
                          <a:effectLst/>
                          <a:latin typeface="Times New Roman" pitchFamily="18" charset="0"/>
                          <a:ea typeface="+mn-ea"/>
                          <a:cs typeface="Times New Roman" pitchFamily="18" charset="0"/>
                        </a:rPr>
                        <a:t>　　　</a:t>
                      </a:r>
                      <a:r>
                        <a:rPr lang="zh-CN" altLang="zh-CN" sz="2000" b="1" kern="1200" dirty="0" smtClean="0">
                          <a:solidFill>
                            <a:schemeClr val="tx1"/>
                          </a:solidFill>
                          <a:effectLst/>
                          <a:latin typeface="Times New Roman" pitchFamily="18" charset="0"/>
                          <a:ea typeface="+mn-ea"/>
                          <a:cs typeface="Times New Roman" pitchFamily="18" charset="0"/>
                        </a:rPr>
                        <a:t>片放入</a:t>
                      </a:r>
                      <a:r>
                        <a:rPr lang="en-US" altLang="zh-CN" sz="2000" b="1" u="sng" kern="1200" baseline="0" dirty="0" smtClean="0">
                          <a:solidFill>
                            <a:schemeClr val="tx1"/>
                          </a:solidFill>
                          <a:effectLst/>
                          <a:latin typeface="Times New Roman" pitchFamily="18" charset="0"/>
                          <a:ea typeface="+mn-ea"/>
                          <a:cs typeface="Times New Roman" pitchFamily="18" charset="0"/>
                        </a:rPr>
                        <a:t>                   </a:t>
                      </a:r>
                      <a:r>
                        <a:rPr lang="zh-CN" altLang="zh-CN" sz="2000" b="1" kern="1200" dirty="0" smtClean="0">
                          <a:solidFill>
                            <a:schemeClr val="tx1"/>
                          </a:solidFill>
                          <a:effectLst/>
                          <a:latin typeface="Times New Roman" pitchFamily="18" charset="0"/>
                          <a:ea typeface="+mn-ea"/>
                          <a:cs typeface="Times New Roman" pitchFamily="18" charset="0"/>
                        </a:rPr>
                        <a:t>溶液中</a:t>
                      </a:r>
                      <a:r>
                        <a:rPr lang="en-US" altLang="zh-CN" sz="2000" b="1" kern="1200" dirty="0" smtClean="0">
                          <a:solidFill>
                            <a:schemeClr val="tx1"/>
                          </a:solidFill>
                          <a:effectLst/>
                          <a:latin typeface="Times New Roman" pitchFamily="18" charset="0"/>
                          <a:ea typeface="+mn-ea"/>
                          <a:cs typeface="Times New Roman" pitchFamily="18" charset="0"/>
                        </a:rPr>
                        <a:t> </a:t>
                      </a:r>
                      <a:endParaRPr lang="zh-CN" altLang="en-US" sz="20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lnSpc>
                          <a:spcPct val="200000"/>
                        </a:lnSpc>
                      </a:pPr>
                      <a:r>
                        <a:rPr lang="en-US" altLang="zh-CN" sz="2000" b="1" kern="1200" dirty="0" smtClean="0">
                          <a:solidFill>
                            <a:schemeClr val="tx1"/>
                          </a:solidFill>
                          <a:effectLst/>
                          <a:latin typeface="Times New Roman" pitchFamily="18" charset="0"/>
                          <a:ea typeface="+mn-ea"/>
                          <a:cs typeface="Times New Roman" pitchFamily="18" charset="0"/>
                        </a:rPr>
                        <a:t>______________________________</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rowSpan="3">
                  <a:txBody>
                    <a:bodyPr/>
                    <a:lstStyle/>
                    <a:p>
                      <a:pPr algn="ctr">
                        <a:lnSpc>
                          <a:spcPct val="200000"/>
                        </a:lnSpc>
                      </a:pPr>
                      <a:r>
                        <a:rPr lang="zh-CN" altLang="zh-CN" sz="2000" b="1" kern="1200" dirty="0" smtClean="0">
                          <a:solidFill>
                            <a:schemeClr val="tx1"/>
                          </a:solidFill>
                          <a:effectLst/>
                          <a:latin typeface="Times New Roman" pitchFamily="18" charset="0"/>
                          <a:ea typeface="+mn-ea"/>
                          <a:cs typeface="Times New Roman" pitchFamily="18" charset="0"/>
                        </a:rPr>
                        <a:t>铁的活动性强于铜</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038578">
                <a:tc>
                  <a:txBody>
                    <a:bodyPr/>
                    <a:lstStyle/>
                    <a:p>
                      <a:pPr algn="ctr">
                        <a:lnSpc>
                          <a:spcPct val="200000"/>
                        </a:lnSpc>
                      </a:pPr>
                      <a:r>
                        <a:rPr lang="zh-CN" altLang="zh-CN" sz="2000" b="1" kern="1200" dirty="0" smtClean="0">
                          <a:solidFill>
                            <a:schemeClr val="tx1"/>
                          </a:solidFill>
                          <a:effectLst/>
                          <a:latin typeface="Times New Roman" pitchFamily="18" charset="0"/>
                          <a:ea typeface="+mn-ea"/>
                          <a:cs typeface="Times New Roman" pitchFamily="18" charset="0"/>
                        </a:rPr>
                        <a:t>将</a:t>
                      </a:r>
                      <a:r>
                        <a:rPr lang="zh-CN" altLang="zh-CN" sz="2000" b="1" u="sng" kern="1200" dirty="0" smtClean="0">
                          <a:solidFill>
                            <a:schemeClr val="tx1"/>
                          </a:solidFill>
                          <a:effectLst/>
                          <a:latin typeface="Times New Roman" pitchFamily="18" charset="0"/>
                          <a:ea typeface="+mn-ea"/>
                          <a:cs typeface="Times New Roman" pitchFamily="18" charset="0"/>
                        </a:rPr>
                        <a:t>　　　</a:t>
                      </a:r>
                      <a:r>
                        <a:rPr lang="zh-CN" altLang="zh-CN" sz="2000" b="1" kern="1200" dirty="0" smtClean="0">
                          <a:solidFill>
                            <a:schemeClr val="tx1"/>
                          </a:solidFill>
                          <a:effectLst/>
                          <a:latin typeface="Times New Roman" pitchFamily="18" charset="0"/>
                          <a:ea typeface="+mn-ea"/>
                          <a:cs typeface="Times New Roman" pitchFamily="18" charset="0"/>
                        </a:rPr>
                        <a:t>片放入</a:t>
                      </a:r>
                      <a:r>
                        <a:rPr lang="en-US" altLang="zh-CN" sz="2000" b="1" u="sng" kern="1200" dirty="0" smtClean="0">
                          <a:solidFill>
                            <a:schemeClr val="tx1"/>
                          </a:solidFill>
                          <a:effectLst/>
                          <a:latin typeface="Times New Roman" pitchFamily="18" charset="0"/>
                          <a:ea typeface="+mn-ea"/>
                          <a:cs typeface="Times New Roman" pitchFamily="18" charset="0"/>
                        </a:rPr>
                        <a:t>                    </a:t>
                      </a:r>
                      <a:r>
                        <a:rPr lang="zh-CN" altLang="zh-CN" sz="2000" b="1" kern="1200" dirty="0" smtClean="0">
                          <a:solidFill>
                            <a:schemeClr val="tx1"/>
                          </a:solidFill>
                          <a:effectLst/>
                          <a:latin typeface="Times New Roman" pitchFamily="18" charset="0"/>
                          <a:ea typeface="+mn-ea"/>
                          <a:cs typeface="Times New Roman" pitchFamily="18" charset="0"/>
                        </a:rPr>
                        <a:t>溶液中</a:t>
                      </a:r>
                      <a:endParaRPr lang="zh-CN" altLang="en-US" sz="20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lnSpc>
                          <a:spcPct val="200000"/>
                        </a:lnSpc>
                      </a:pPr>
                      <a:r>
                        <a:rPr lang="zh-CN" altLang="zh-CN" sz="2000" b="1" kern="1200" dirty="0" smtClean="0">
                          <a:solidFill>
                            <a:schemeClr val="tx1"/>
                          </a:solidFill>
                          <a:effectLst/>
                          <a:latin typeface="Times New Roman" pitchFamily="18" charset="0"/>
                          <a:ea typeface="+mn-ea"/>
                          <a:cs typeface="Times New Roman" pitchFamily="18" charset="0"/>
                        </a:rPr>
                        <a:t>无明显现象</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vMerge="1">
                  <a:txBody>
                    <a:bodyPr/>
                    <a:lstStyle/>
                    <a:p>
                      <a:pPr algn="ct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608339">
                <a:tc>
                  <a:txBody>
                    <a:bodyPr/>
                    <a:lstStyle/>
                    <a:p>
                      <a:pPr algn="ctr">
                        <a:lnSpc>
                          <a:spcPct val="200000"/>
                        </a:lnSpc>
                      </a:pPr>
                      <a:r>
                        <a:rPr lang="zh-CN" altLang="zh-CN" sz="2000" b="1" kern="1200" dirty="0" smtClean="0">
                          <a:solidFill>
                            <a:schemeClr val="tx1"/>
                          </a:solidFill>
                          <a:effectLst/>
                          <a:latin typeface="Times New Roman" pitchFamily="18" charset="0"/>
                          <a:ea typeface="+mn-ea"/>
                          <a:cs typeface="Times New Roman" pitchFamily="18" charset="0"/>
                        </a:rPr>
                        <a:t>将铁片、铜片分别放在</a:t>
                      </a:r>
                      <a:r>
                        <a:rPr lang="zh-CN" altLang="zh-CN" sz="2000" b="1" u="sng" kern="1200" dirty="0" smtClean="0">
                          <a:solidFill>
                            <a:schemeClr val="tx1"/>
                          </a:solidFill>
                          <a:effectLst/>
                          <a:latin typeface="Times New Roman" pitchFamily="18" charset="0"/>
                          <a:ea typeface="+mn-ea"/>
                          <a:cs typeface="Times New Roman" pitchFamily="18" charset="0"/>
                        </a:rPr>
                        <a:t>　　　　</a:t>
                      </a:r>
                      <a:r>
                        <a:rPr lang="zh-CN" altLang="zh-CN" sz="2000" b="1" kern="1200" dirty="0" smtClean="0">
                          <a:solidFill>
                            <a:schemeClr val="tx1"/>
                          </a:solidFill>
                          <a:effectLst/>
                          <a:latin typeface="Times New Roman" pitchFamily="18" charset="0"/>
                          <a:ea typeface="+mn-ea"/>
                          <a:cs typeface="Times New Roman" pitchFamily="18" charset="0"/>
                        </a:rPr>
                        <a:t>中</a:t>
                      </a:r>
                      <a:r>
                        <a:rPr lang="en-US" altLang="zh-CN" sz="2000" b="1" kern="1200" dirty="0" smtClean="0">
                          <a:solidFill>
                            <a:schemeClr val="tx1"/>
                          </a:solidFill>
                          <a:effectLst/>
                          <a:latin typeface="Times New Roman" pitchFamily="18" charset="0"/>
                          <a:ea typeface="+mn-ea"/>
                          <a:cs typeface="Times New Roman" pitchFamily="18" charset="0"/>
                        </a:rPr>
                        <a:t> </a:t>
                      </a:r>
                      <a:endParaRPr lang="zh-CN" altLang="en-US" sz="20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a:lnSpc>
                          <a:spcPct val="200000"/>
                        </a:lnSpc>
                      </a:pPr>
                      <a:r>
                        <a:rPr lang="zh-CN" altLang="zh-CN" sz="2000" b="1" kern="1200" dirty="0" smtClean="0">
                          <a:solidFill>
                            <a:schemeClr val="tx1"/>
                          </a:solidFill>
                          <a:effectLst/>
                          <a:latin typeface="Times New Roman" pitchFamily="18" charset="0"/>
                          <a:ea typeface="+mn-ea"/>
                          <a:cs typeface="Times New Roman" pitchFamily="18" charset="0"/>
                        </a:rPr>
                        <a:t>铁片的表面</a:t>
                      </a:r>
                      <a:r>
                        <a:rPr lang="zh-CN" altLang="zh-CN" sz="2000" b="1" u="sng" kern="1200" dirty="0" smtClean="0">
                          <a:solidFill>
                            <a:schemeClr val="tx1"/>
                          </a:solidFill>
                          <a:effectLst/>
                          <a:latin typeface="Times New Roman" pitchFamily="18" charset="0"/>
                          <a:ea typeface="+mn-ea"/>
                          <a:cs typeface="Times New Roman" pitchFamily="18" charset="0"/>
                        </a:rPr>
                        <a:t>　</a:t>
                      </a:r>
                      <a:r>
                        <a:rPr lang="en-US" altLang="zh-CN" sz="2000" b="1" u="sng" kern="1200" dirty="0" smtClean="0">
                          <a:solidFill>
                            <a:schemeClr val="tx1"/>
                          </a:solidFill>
                          <a:effectLst/>
                          <a:latin typeface="Times New Roman" pitchFamily="18" charset="0"/>
                          <a:ea typeface="+mn-ea"/>
                          <a:cs typeface="Times New Roman" pitchFamily="18" charset="0"/>
                        </a:rPr>
                        <a:t>     </a:t>
                      </a:r>
                      <a:r>
                        <a:rPr lang="zh-CN" altLang="zh-CN" sz="2000" b="1" u="sng" kern="1200" dirty="0" smtClean="0">
                          <a:solidFill>
                            <a:schemeClr val="tx1"/>
                          </a:solidFill>
                          <a:effectLst/>
                          <a:latin typeface="Times New Roman" pitchFamily="18" charset="0"/>
                          <a:ea typeface="+mn-ea"/>
                          <a:cs typeface="Times New Roman" pitchFamily="18" charset="0"/>
                        </a:rPr>
                        <a:t>　　</a:t>
                      </a:r>
                      <a:r>
                        <a:rPr lang="zh-CN" altLang="zh-CN" sz="2000" b="1" kern="1200" dirty="0" smtClean="0">
                          <a:solidFill>
                            <a:schemeClr val="tx1"/>
                          </a:solidFill>
                          <a:effectLst/>
                          <a:latin typeface="Times New Roman" pitchFamily="18" charset="0"/>
                          <a:ea typeface="+mn-ea"/>
                          <a:cs typeface="Times New Roman" pitchFamily="18" charset="0"/>
                        </a:rPr>
                        <a:t>产生</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铜片表面无明显现象</a:t>
                      </a:r>
                      <a:r>
                        <a:rPr lang="en-US" altLang="zh-CN" sz="2000" b="1" kern="1200" dirty="0" smtClean="0">
                          <a:solidFill>
                            <a:schemeClr val="tx1"/>
                          </a:solidFill>
                          <a:effectLst/>
                          <a:latin typeface="Times New Roman" pitchFamily="18" charset="0"/>
                          <a:ea typeface="+mn-ea"/>
                          <a:cs typeface="Times New Roman" pitchFamily="18" charset="0"/>
                        </a:rPr>
                        <a:t> </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vMerge="1">
                  <a:txBody>
                    <a:bodyPr/>
                    <a:lstStyle/>
                    <a:p>
                      <a:pPr algn="ct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
        <p:nvSpPr>
          <p:cNvPr id="18" name="TextBox 17"/>
          <p:cNvSpPr txBox="1"/>
          <p:nvPr/>
        </p:nvSpPr>
        <p:spPr>
          <a:xfrm>
            <a:off x="2873405" y="3177931"/>
            <a:ext cx="958917" cy="400110"/>
          </a:xfrm>
          <a:prstGeom prst="rect">
            <a:avLst/>
          </a:prstGeom>
          <a:noFill/>
        </p:spPr>
        <p:txBody>
          <a:bodyPr wrap="none" rtlCol="0">
            <a:spAutoFit/>
          </a:bodyPr>
          <a:lstStyle/>
          <a:p>
            <a:r>
              <a:rPr lang="zh-CN" altLang="en-US" sz="2000" b="1" dirty="0">
                <a:solidFill>
                  <a:srgbClr val="FF0000"/>
                </a:solidFill>
                <a:latin typeface="Times New Roman" pitchFamily="18" charset="0"/>
                <a:ea typeface="宋体" pitchFamily="2" charset="-122"/>
                <a:cs typeface="Times New Roman" pitchFamily="18" charset="0"/>
              </a:rPr>
              <a:t>硫酸铜</a:t>
            </a:r>
          </a:p>
        </p:txBody>
      </p:sp>
      <p:sp>
        <p:nvSpPr>
          <p:cNvPr id="19" name="TextBox 18"/>
          <p:cNvSpPr txBox="1"/>
          <p:nvPr/>
        </p:nvSpPr>
        <p:spPr>
          <a:xfrm>
            <a:off x="1357498" y="4268184"/>
            <a:ext cx="442750" cy="400110"/>
          </a:xfrm>
          <a:prstGeom prst="rect">
            <a:avLst/>
          </a:prstGeom>
          <a:noFill/>
        </p:spPr>
        <p:txBody>
          <a:bodyPr wrap="none" rtlCol="0">
            <a:spAutoFit/>
          </a:bodyPr>
          <a:lstStyle/>
          <a:p>
            <a:r>
              <a:rPr lang="zh-CN" altLang="en-US" sz="2000" b="1" dirty="0">
                <a:solidFill>
                  <a:srgbClr val="FF0000"/>
                </a:solidFill>
                <a:latin typeface="Times New Roman" pitchFamily="18" charset="0"/>
                <a:ea typeface="宋体" pitchFamily="2" charset="-122"/>
                <a:cs typeface="Times New Roman" pitchFamily="18" charset="0"/>
              </a:rPr>
              <a:t>铜</a:t>
            </a:r>
          </a:p>
        </p:txBody>
      </p:sp>
      <p:sp>
        <p:nvSpPr>
          <p:cNvPr id="20" name="TextBox 19"/>
          <p:cNvSpPr txBox="1"/>
          <p:nvPr/>
        </p:nvSpPr>
        <p:spPr>
          <a:xfrm>
            <a:off x="2771293" y="4259820"/>
            <a:ext cx="1217000" cy="400110"/>
          </a:xfrm>
          <a:prstGeom prst="rect">
            <a:avLst/>
          </a:prstGeom>
          <a:noFill/>
        </p:spPr>
        <p:txBody>
          <a:bodyPr wrap="none" rtlCol="0">
            <a:spAutoFit/>
          </a:bodyPr>
          <a:lstStyle/>
          <a:p>
            <a:r>
              <a:rPr lang="zh-CN" altLang="en-US" sz="2000" b="1" dirty="0">
                <a:solidFill>
                  <a:srgbClr val="FF0000"/>
                </a:solidFill>
                <a:latin typeface="Times New Roman" pitchFamily="18" charset="0"/>
                <a:ea typeface="宋体" pitchFamily="2" charset="-122"/>
                <a:cs typeface="Times New Roman" pitchFamily="18" charset="0"/>
              </a:rPr>
              <a:t>硫酸亚铁</a:t>
            </a:r>
          </a:p>
        </p:txBody>
      </p:sp>
      <p:sp>
        <p:nvSpPr>
          <p:cNvPr id="21" name="TextBox 20"/>
          <p:cNvSpPr txBox="1"/>
          <p:nvPr/>
        </p:nvSpPr>
        <p:spPr>
          <a:xfrm>
            <a:off x="3519136" y="5385777"/>
            <a:ext cx="958917" cy="400110"/>
          </a:xfrm>
          <a:prstGeom prst="rect">
            <a:avLst/>
          </a:prstGeom>
          <a:noFill/>
        </p:spPr>
        <p:txBody>
          <a:bodyPr wrap="none" rtlCol="0">
            <a:spAutoFit/>
          </a:bodyPr>
          <a:lstStyle/>
          <a:p>
            <a:r>
              <a:rPr lang="zh-CN" altLang="en-US" sz="2000" b="1" dirty="0">
                <a:solidFill>
                  <a:srgbClr val="FF0000"/>
                </a:solidFill>
                <a:latin typeface="Times New Roman" pitchFamily="18" charset="0"/>
                <a:ea typeface="宋体" pitchFamily="2" charset="-122"/>
                <a:cs typeface="Times New Roman" pitchFamily="18" charset="0"/>
              </a:rPr>
              <a:t>稀盐酸</a:t>
            </a:r>
          </a:p>
        </p:txBody>
      </p:sp>
      <p:sp>
        <p:nvSpPr>
          <p:cNvPr id="22" name="TextBox 21"/>
          <p:cNvSpPr txBox="1"/>
          <p:nvPr/>
        </p:nvSpPr>
        <p:spPr>
          <a:xfrm>
            <a:off x="5463116" y="2905536"/>
            <a:ext cx="3127728" cy="707886"/>
          </a:xfrm>
          <a:prstGeom prst="rect">
            <a:avLst/>
          </a:prstGeom>
          <a:noFill/>
        </p:spPr>
        <p:txBody>
          <a:bodyPr wrap="square" rtlCol="0">
            <a:spAutoFit/>
          </a:bodyPr>
          <a:lstStyle/>
          <a:p>
            <a:pPr algn="just"/>
            <a:r>
              <a:rPr lang="zh-CN" altLang="en-US" sz="2000" b="1" dirty="0">
                <a:solidFill>
                  <a:srgbClr val="FF0000"/>
                </a:solidFill>
                <a:latin typeface="Times New Roman" pitchFamily="18" charset="0"/>
                <a:ea typeface="宋体" pitchFamily="2" charset="-122"/>
                <a:cs typeface="Times New Roman" pitchFamily="18" charset="0"/>
              </a:rPr>
              <a:t>铁片表面有红色固体析出</a:t>
            </a:r>
            <a:r>
              <a:rPr lang="en-US" altLang="zh-CN" sz="2000" b="1" dirty="0">
                <a:solidFill>
                  <a:srgbClr val="FF0000"/>
                </a:solidFill>
                <a:latin typeface="Times New Roman" pitchFamily="18" charset="0"/>
                <a:ea typeface="宋体" pitchFamily="2" charset="-122"/>
                <a:cs typeface="Times New Roman" pitchFamily="18" charset="0"/>
              </a:rPr>
              <a:t>,</a:t>
            </a:r>
            <a:r>
              <a:rPr lang="zh-CN" altLang="en-US" sz="2000" b="1" dirty="0">
                <a:solidFill>
                  <a:srgbClr val="FF0000"/>
                </a:solidFill>
                <a:latin typeface="Times New Roman" pitchFamily="18" charset="0"/>
                <a:ea typeface="宋体" pitchFamily="2" charset="-122"/>
                <a:cs typeface="Times New Roman" pitchFamily="18" charset="0"/>
              </a:rPr>
              <a:t>溶液由蓝色变为浅绿色</a:t>
            </a:r>
          </a:p>
        </p:txBody>
      </p:sp>
      <p:sp>
        <p:nvSpPr>
          <p:cNvPr id="23" name="TextBox 22"/>
          <p:cNvSpPr txBox="1"/>
          <p:nvPr/>
        </p:nvSpPr>
        <p:spPr>
          <a:xfrm>
            <a:off x="6466965" y="5076956"/>
            <a:ext cx="958917" cy="400110"/>
          </a:xfrm>
          <a:prstGeom prst="rect">
            <a:avLst/>
          </a:prstGeom>
          <a:noFill/>
        </p:spPr>
        <p:txBody>
          <a:bodyPr wrap="none" rtlCol="0">
            <a:spAutoFit/>
          </a:bodyPr>
          <a:lstStyle/>
          <a:p>
            <a:r>
              <a:rPr lang="zh-CN" altLang="en-US" sz="2000" b="1" dirty="0">
                <a:solidFill>
                  <a:srgbClr val="FF0000"/>
                </a:solidFill>
                <a:latin typeface="Times New Roman" pitchFamily="18" charset="0"/>
                <a:ea typeface="宋体" pitchFamily="2" charset="-122"/>
                <a:cs typeface="Times New Roman" pitchFamily="18" charset="0"/>
              </a:rPr>
              <a:t>有气泡</a:t>
            </a:r>
          </a:p>
        </p:txBody>
      </p:sp>
      <p:sp>
        <p:nvSpPr>
          <p:cNvPr id="7" name="TextBox 6"/>
          <p:cNvSpPr txBox="1"/>
          <p:nvPr/>
        </p:nvSpPr>
        <p:spPr>
          <a:xfrm>
            <a:off x="1361903" y="3177931"/>
            <a:ext cx="442750" cy="400110"/>
          </a:xfrm>
          <a:prstGeom prst="rect">
            <a:avLst/>
          </a:prstGeom>
          <a:noFill/>
        </p:spPr>
        <p:txBody>
          <a:bodyPr wrap="none" rtlCol="0">
            <a:spAutoFit/>
          </a:bodyPr>
          <a:lstStyle/>
          <a:p>
            <a:r>
              <a:rPr lang="zh-CN" altLang="en-US" sz="2000" b="1" dirty="0">
                <a:solidFill>
                  <a:srgbClr val="FF0000"/>
                </a:solidFill>
                <a:latin typeface="Times New Roman" pitchFamily="18" charset="0"/>
                <a:ea typeface="宋体" pitchFamily="2" charset="-122"/>
                <a:cs typeface="Times New Roman" pitchFamily="18" charset="0"/>
              </a:rPr>
              <a:t>铁</a:t>
            </a:r>
          </a:p>
        </p:txBody>
      </p:sp>
    </p:spTree>
    <p:extLst>
      <p:ext uri="{BB962C8B-B14F-4D97-AF65-F5344CB8AC3E}">
        <p14:creationId xmlns:p14="http://schemas.microsoft.com/office/powerpoint/2010/main" xmlns="" val="401599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randombar(horizont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73242" y="2040004"/>
            <a:ext cx="11031734" cy="2862322"/>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en-US" sz="2400" b="1" dirty="0" smtClean="0">
                <a:latin typeface="宋体" pitchFamily="2" charset="-122"/>
                <a:ea typeface="宋体" pitchFamily="2" charset="-122"/>
                <a:cs typeface="Times New Roman" pitchFamily="18" charset="0"/>
              </a:rPr>
              <a:t>三</a:t>
            </a:r>
            <a:r>
              <a:rPr lang="zh-CN" altLang="en-US" sz="2400" b="1" dirty="0">
                <a:latin typeface="宋体" pitchFamily="2" charset="-122"/>
                <a:ea typeface="宋体" pitchFamily="2" charset="-122"/>
                <a:cs typeface="Times New Roman" pitchFamily="18" charset="0"/>
              </a:rPr>
              <a:t>种金属</a:t>
            </a:r>
          </a:p>
          <a:p>
            <a:pPr algn="just">
              <a:lnSpc>
                <a:spcPct val="150000"/>
              </a:lnSpc>
            </a:pPr>
            <a:r>
              <a:rPr lang="zh-CN" altLang="en-US" sz="2400" b="1" dirty="0">
                <a:latin typeface="宋体" pitchFamily="2" charset="-122"/>
                <a:ea typeface="宋体" pitchFamily="2" charset="-122"/>
                <a:cs typeface="Times New Roman" pitchFamily="18" charset="0"/>
              </a:rPr>
              <a:t>方法</a:t>
            </a:r>
            <a:r>
              <a:rPr lang="zh-CN" altLang="en-US" sz="2400" b="1" dirty="0" smtClean="0">
                <a:latin typeface="宋体" pitchFamily="2" charset="-122"/>
                <a:ea typeface="宋体" pitchFamily="2" charset="-122"/>
                <a:cs typeface="Times New Roman" pitchFamily="18" charset="0"/>
              </a:rPr>
              <a:t>一：两</a:t>
            </a:r>
            <a:r>
              <a:rPr lang="zh-CN" altLang="en-US" sz="2400" b="1" dirty="0">
                <a:latin typeface="宋体" pitchFamily="2" charset="-122"/>
                <a:ea typeface="宋体" pitchFamily="2" charset="-122"/>
                <a:cs typeface="Times New Roman" pitchFamily="18" charset="0"/>
              </a:rPr>
              <a:t>盐夹一金</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三种金属中活动性最强的金属的盐溶液、活动性最弱的金属的盐溶液、活动性居中的金属的单质</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a:t>
            </a:r>
          </a:p>
          <a:p>
            <a:pPr algn="just">
              <a:lnSpc>
                <a:spcPct val="150000"/>
              </a:lnSpc>
            </a:pPr>
            <a:r>
              <a:rPr lang="zh-CN" altLang="en-US" sz="2400" b="1" dirty="0">
                <a:latin typeface="宋体" pitchFamily="2" charset="-122"/>
                <a:ea typeface="宋体" pitchFamily="2" charset="-122"/>
                <a:cs typeface="Times New Roman" pitchFamily="18" charset="0"/>
              </a:rPr>
              <a:t>方法</a:t>
            </a:r>
            <a:r>
              <a:rPr lang="zh-CN" altLang="en-US" sz="2400" b="1" dirty="0" smtClean="0">
                <a:latin typeface="宋体" pitchFamily="2" charset="-122"/>
                <a:ea typeface="宋体" pitchFamily="2" charset="-122"/>
                <a:cs typeface="Times New Roman" pitchFamily="18" charset="0"/>
              </a:rPr>
              <a:t>二：两</a:t>
            </a:r>
            <a:r>
              <a:rPr lang="zh-CN" altLang="en-US" sz="2400" b="1" dirty="0">
                <a:latin typeface="宋体" pitchFamily="2" charset="-122"/>
                <a:ea typeface="宋体" pitchFamily="2" charset="-122"/>
                <a:cs typeface="Times New Roman" pitchFamily="18" charset="0"/>
              </a:rPr>
              <a:t>金夹一盐</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三种金属中活动性最强和最弱的金属的单质、活动性居中的金属的盐溶液</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，此外</a:t>
            </a:r>
            <a:r>
              <a:rPr lang="zh-CN" altLang="en-US" sz="2400" b="1" dirty="0">
                <a:latin typeface="宋体" pitchFamily="2" charset="-122"/>
                <a:ea typeface="宋体" pitchFamily="2" charset="-122"/>
                <a:cs typeface="Times New Roman" pitchFamily="18" charset="0"/>
              </a:rPr>
              <a:t>也可采取两两比较的方式进行判断</a:t>
            </a:r>
            <a:r>
              <a:rPr lang="zh-CN" altLang="en-US" sz="2400" b="1" dirty="0" smtClean="0">
                <a:latin typeface="宋体" pitchFamily="2" charset="-122"/>
                <a:ea typeface="宋体" pitchFamily="2" charset="-122"/>
                <a:cs typeface="Times New Roman" pitchFamily="18" charset="0"/>
              </a:rPr>
              <a:t>。</a:t>
            </a:r>
            <a:endParaRPr lang="zh-CN" altLang="en-US"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25148954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7" y="1071300"/>
            <a:ext cx="4224535" cy="559769"/>
          </a:xfrm>
          <a:prstGeom prst="rect">
            <a:avLst/>
          </a:prstGeom>
          <a:noFill/>
        </p:spPr>
        <p:txBody>
          <a:bodyPr wrap="square" rtlCol="0">
            <a:spAutoFit/>
          </a:bodyPr>
          <a:lstStyle/>
          <a:p>
            <a:pPr algn="just">
              <a:lnSpc>
                <a:spcPct val="150000"/>
              </a:lnSpc>
            </a:pPr>
            <a:r>
              <a:rPr lang="zh-CN" altLang="en-US" sz="2400" b="1" dirty="0" smtClean="0">
                <a:latin typeface="宋体" pitchFamily="2" charset="-122"/>
                <a:ea typeface="宋体" pitchFamily="2" charset="-122"/>
              </a:rPr>
              <a:t>比较</a:t>
            </a:r>
            <a:r>
              <a:rPr lang="zh-CN" altLang="en-US" sz="2400" b="1" dirty="0">
                <a:latin typeface="宋体" pitchFamily="2" charset="-122"/>
                <a:ea typeface="宋体" pitchFamily="2" charset="-122"/>
              </a:rPr>
              <a:t>铁、铜、银的金属活动性</a:t>
            </a:r>
          </a:p>
        </p:txBody>
      </p:sp>
      <p:graphicFrame>
        <p:nvGraphicFramePr>
          <p:cNvPr id="2" name="表格 1"/>
          <p:cNvGraphicFramePr>
            <a:graphicFrameLocks noGrp="1"/>
          </p:cNvGraphicFramePr>
          <p:nvPr>
            <p:extLst>
              <p:ext uri="{D42A27DB-BD31-4B8C-83A1-F6EECF244321}">
                <p14:modId xmlns:p14="http://schemas.microsoft.com/office/powerpoint/2010/main" xmlns="" val="2084972693"/>
              </p:ext>
            </p:extLst>
          </p:nvPr>
        </p:nvGraphicFramePr>
        <p:xfrm>
          <a:off x="719997" y="1727200"/>
          <a:ext cx="10760802" cy="4959158"/>
        </p:xfrm>
        <a:graphic>
          <a:graphicData uri="http://schemas.openxmlformats.org/drawingml/2006/table">
            <a:tbl>
              <a:tblPr firstRow="1" bandRow="1">
                <a:tableStyleId>{5940675A-B579-460E-94D1-54222C63F5DA}</a:tableStyleId>
              </a:tblPr>
              <a:tblGrid>
                <a:gridCol w="3242403"/>
                <a:gridCol w="5452533"/>
                <a:gridCol w="2065866"/>
              </a:tblGrid>
              <a:tr h="496711">
                <a:tc>
                  <a:txBody>
                    <a:bodyPr/>
                    <a:lstStyle/>
                    <a:p>
                      <a:pPr algn="ctr">
                        <a:lnSpc>
                          <a:spcPct val="200000"/>
                        </a:lnSpc>
                      </a:pPr>
                      <a:r>
                        <a:rPr lang="zh-CN" altLang="en-US" sz="2000" b="1" kern="1200" dirty="0" smtClean="0">
                          <a:solidFill>
                            <a:schemeClr val="tx1"/>
                          </a:solidFill>
                          <a:effectLst/>
                          <a:latin typeface="黑体" pitchFamily="49" charset="-122"/>
                          <a:ea typeface="黑体" pitchFamily="49" charset="-122"/>
                          <a:cs typeface="+mn-cs"/>
                        </a:rPr>
                        <a:t>方案</a:t>
                      </a:r>
                      <a:endParaRPr lang="en-US" altLang="zh-CN" sz="2400" b="1" dirty="0" smtClean="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200000"/>
                        </a:lnSpc>
                      </a:pPr>
                      <a:r>
                        <a:rPr lang="zh-CN" altLang="en-US" sz="2000" b="1" kern="1200" dirty="0" smtClean="0">
                          <a:solidFill>
                            <a:schemeClr val="tx1"/>
                          </a:solidFill>
                          <a:effectLst/>
                          <a:latin typeface="黑体" pitchFamily="49" charset="-122"/>
                          <a:ea typeface="黑体" pitchFamily="49" charset="-122"/>
                          <a:cs typeface="+mn-cs"/>
                        </a:rPr>
                        <a:t>现象</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200000"/>
                        </a:lnSpc>
                      </a:pPr>
                      <a:r>
                        <a:rPr lang="zh-CN" altLang="en-US" sz="2000" b="1" dirty="0" smtClean="0">
                          <a:latin typeface="黑体" pitchFamily="49" charset="-122"/>
                          <a:ea typeface="黑体" pitchFamily="49" charset="-122"/>
                        </a:rPr>
                        <a:t>结论</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r>
              <a:tr h="1876162">
                <a:tc>
                  <a:txBody>
                    <a:bodyPr/>
                    <a:lstStyle/>
                    <a:p>
                      <a:pPr algn="ctr">
                        <a:lnSpc>
                          <a:spcPct val="200000"/>
                        </a:lnSpc>
                      </a:pPr>
                      <a:r>
                        <a:rPr lang="zh-CN" altLang="en-US" sz="2000" b="1" dirty="0" smtClean="0">
                          <a:solidFill>
                            <a:schemeClr val="tx1"/>
                          </a:solidFill>
                          <a:latin typeface="Times New Roman" pitchFamily="18" charset="0"/>
                          <a:cs typeface="Times New Roman" pitchFamily="18" charset="0"/>
                        </a:rPr>
                        <a:t>两盐夹一金</a:t>
                      </a:r>
                      <a:endParaRPr lang="zh-CN" altLang="en-US" sz="20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lnSpc>
                          <a:spcPct val="200000"/>
                        </a:lnSpc>
                      </a:pP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rowSpan="2">
                  <a:txBody>
                    <a:bodyPr/>
                    <a:lstStyle/>
                    <a:p>
                      <a:pPr algn="ctr">
                        <a:lnSpc>
                          <a:spcPct val="200000"/>
                        </a:lnSpc>
                      </a:pPr>
                      <a:r>
                        <a:rPr lang="zh-CN" altLang="en-US" sz="2000" b="1" kern="1200" dirty="0" smtClean="0">
                          <a:solidFill>
                            <a:schemeClr val="tx1"/>
                          </a:solidFill>
                          <a:effectLst/>
                          <a:latin typeface="Times New Roman" pitchFamily="18" charset="0"/>
                          <a:ea typeface="+mn-ea"/>
                          <a:cs typeface="Times New Roman" pitchFamily="18" charset="0"/>
                        </a:rPr>
                        <a:t>活动性</a:t>
                      </a:r>
                    </a:p>
                    <a:p>
                      <a:pPr algn="ctr">
                        <a:lnSpc>
                          <a:spcPct val="200000"/>
                        </a:lnSpc>
                      </a:pPr>
                      <a:r>
                        <a:rPr lang="zh-CN" altLang="en-US" sz="2000" b="1" kern="1200" dirty="0" smtClean="0">
                          <a:solidFill>
                            <a:schemeClr val="tx1"/>
                          </a:solidFill>
                          <a:effectLst/>
                          <a:latin typeface="Times New Roman" pitchFamily="18" charset="0"/>
                          <a:ea typeface="+mn-ea"/>
                          <a:cs typeface="Times New Roman" pitchFamily="18" charset="0"/>
                        </a:rPr>
                        <a:t>铁</a:t>
                      </a:r>
                      <a:r>
                        <a:rPr lang="en-US" altLang="zh-CN" sz="2000" b="1" kern="1200" dirty="0" smtClean="0">
                          <a:solidFill>
                            <a:schemeClr val="tx1"/>
                          </a:solidFill>
                          <a:effectLst/>
                          <a:latin typeface="Times New Roman" pitchFamily="18" charset="0"/>
                          <a:ea typeface="+mn-ea"/>
                          <a:cs typeface="Times New Roman" pitchFamily="18" charset="0"/>
                        </a:rPr>
                        <a:t>&gt;</a:t>
                      </a:r>
                      <a:r>
                        <a:rPr lang="zh-CN" altLang="en-US" sz="2000" b="1" kern="1200" dirty="0" smtClean="0">
                          <a:solidFill>
                            <a:schemeClr val="tx1"/>
                          </a:solidFill>
                          <a:effectLst/>
                          <a:latin typeface="Times New Roman" pitchFamily="18" charset="0"/>
                          <a:ea typeface="+mn-ea"/>
                          <a:cs typeface="Times New Roman" pitchFamily="18" charset="0"/>
                        </a:rPr>
                        <a:t>铜</a:t>
                      </a:r>
                      <a:r>
                        <a:rPr lang="en-US" altLang="zh-CN" sz="2000" b="1" kern="1200" dirty="0" smtClean="0">
                          <a:solidFill>
                            <a:schemeClr val="tx1"/>
                          </a:solidFill>
                          <a:effectLst/>
                          <a:latin typeface="Times New Roman" pitchFamily="18" charset="0"/>
                          <a:ea typeface="+mn-ea"/>
                          <a:cs typeface="Times New Roman" pitchFamily="18" charset="0"/>
                        </a:rPr>
                        <a:t>&gt;</a:t>
                      </a:r>
                      <a:r>
                        <a:rPr lang="zh-CN" altLang="en-US" sz="2000" b="1" kern="1200" dirty="0" smtClean="0">
                          <a:solidFill>
                            <a:schemeClr val="tx1"/>
                          </a:solidFill>
                          <a:effectLst/>
                          <a:latin typeface="Times New Roman" pitchFamily="18" charset="0"/>
                          <a:ea typeface="+mn-ea"/>
                          <a:cs typeface="Times New Roman" pitchFamily="18" charset="0"/>
                        </a:rPr>
                        <a:t>银</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381956">
                <a:tc>
                  <a:txBody>
                    <a:bodyPr/>
                    <a:lstStyle/>
                    <a:p>
                      <a:pPr algn="ctr">
                        <a:lnSpc>
                          <a:spcPct val="200000"/>
                        </a:lnSpc>
                      </a:pPr>
                      <a:r>
                        <a:rPr lang="zh-CN" altLang="en-US" sz="2000" b="1" kern="1200" dirty="0" smtClean="0">
                          <a:solidFill>
                            <a:schemeClr val="tx1"/>
                          </a:solidFill>
                          <a:effectLst/>
                          <a:latin typeface="Times New Roman" pitchFamily="18" charset="0"/>
                          <a:ea typeface="+mn-ea"/>
                          <a:cs typeface="Times New Roman" pitchFamily="18" charset="0"/>
                        </a:rPr>
                        <a:t>两金夹一盐</a:t>
                      </a:r>
                      <a:endParaRPr lang="zh-CN" altLang="en-US" sz="20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200000"/>
                        </a:lnSpc>
                      </a:pP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vMerge="1">
                  <a:txBody>
                    <a:bodyPr/>
                    <a:lstStyle/>
                    <a:p>
                      <a:pPr algn="ct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pic>
        <p:nvPicPr>
          <p:cNvPr id="14" name="1616.eps"/>
          <p:cNvPicPr>
            <a:picLocks noChangeAspect="1"/>
          </p:cNvPicPr>
          <p:nvPr/>
        </p:nvPicPr>
        <p:blipFill>
          <a:blip r:embed="rId3"/>
          <a:stretch>
            <a:fillRect/>
          </a:stretch>
        </p:blipFill>
        <p:spPr>
          <a:xfrm>
            <a:off x="4821708" y="2421362"/>
            <a:ext cx="3183964" cy="1620000"/>
          </a:xfrm>
          <a:prstGeom prst="rect">
            <a:avLst/>
          </a:prstGeom>
        </p:spPr>
      </p:pic>
      <p:pic>
        <p:nvPicPr>
          <p:cNvPr id="15" name="1617.eps"/>
          <p:cNvPicPr>
            <a:picLocks noChangeAspect="1"/>
          </p:cNvPicPr>
          <p:nvPr/>
        </p:nvPicPr>
        <p:blipFill>
          <a:blip r:embed="rId4"/>
          <a:stretch>
            <a:fillRect/>
          </a:stretch>
        </p:blipFill>
        <p:spPr>
          <a:xfrm>
            <a:off x="5074357" y="4580085"/>
            <a:ext cx="2765214" cy="1620000"/>
          </a:xfrm>
          <a:prstGeom prst="rect">
            <a:avLst/>
          </a:prstGeom>
        </p:spPr>
      </p:pic>
      <p:sp>
        <p:nvSpPr>
          <p:cNvPr id="3" name="TextBox 2"/>
          <p:cNvSpPr txBox="1"/>
          <p:nvPr/>
        </p:nvSpPr>
        <p:spPr>
          <a:xfrm>
            <a:off x="5871822" y="2674290"/>
            <a:ext cx="598311" cy="369332"/>
          </a:xfrm>
          <a:prstGeom prst="rect">
            <a:avLst/>
          </a:prstGeom>
          <a:solidFill>
            <a:schemeClr val="bg1"/>
          </a:solidFill>
        </p:spPr>
        <p:txBody>
          <a:bodyPr wrap="square" rtlCol="0">
            <a:spAutoFit/>
          </a:bodyPr>
          <a:lstStyle/>
          <a:p>
            <a:endParaRPr lang="zh-CN" altLang="en-US" dirty="0"/>
          </a:p>
        </p:txBody>
      </p:sp>
      <p:sp>
        <p:nvSpPr>
          <p:cNvPr id="7" name="TextBox 6"/>
          <p:cNvSpPr txBox="1"/>
          <p:nvPr/>
        </p:nvSpPr>
        <p:spPr>
          <a:xfrm>
            <a:off x="5840267" y="2709881"/>
            <a:ext cx="417102" cy="369332"/>
          </a:xfrm>
          <a:prstGeom prst="rect">
            <a:avLst/>
          </a:prstGeom>
          <a:noFill/>
        </p:spPr>
        <p:txBody>
          <a:bodyPr wrap="none" rtlCol="0">
            <a:spAutoFit/>
          </a:bodyPr>
          <a:lstStyle/>
          <a:p>
            <a:r>
              <a:rPr lang="zh-CN" altLang="en-US" b="1" dirty="0">
                <a:solidFill>
                  <a:srgbClr val="FF0000"/>
                </a:solidFill>
                <a:latin typeface="Times New Roman" pitchFamily="18" charset="0"/>
                <a:ea typeface="宋体" pitchFamily="2" charset="-122"/>
                <a:cs typeface="Times New Roman" pitchFamily="18" charset="0"/>
              </a:rPr>
              <a:t>铜</a:t>
            </a:r>
          </a:p>
        </p:txBody>
      </p:sp>
      <p:cxnSp>
        <p:nvCxnSpPr>
          <p:cNvPr id="5" name="直接连接符 4"/>
          <p:cNvCxnSpPr/>
          <p:nvPr/>
        </p:nvCxnSpPr>
        <p:spPr>
          <a:xfrm>
            <a:off x="5877465" y="3016666"/>
            <a:ext cx="470970" cy="0"/>
          </a:xfrm>
          <a:prstGeom prst="line">
            <a:avLst/>
          </a:prstGeom>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5241054" y="3491356"/>
            <a:ext cx="974049" cy="369332"/>
          </a:xfrm>
          <a:prstGeom prst="rect">
            <a:avLst/>
          </a:prstGeom>
          <a:solidFill>
            <a:schemeClr val="bg1"/>
          </a:solidFill>
        </p:spPr>
        <p:txBody>
          <a:bodyPr wrap="square" rtlCol="0">
            <a:spAutoFit/>
          </a:bodyPr>
          <a:lstStyle/>
          <a:p>
            <a:endParaRPr lang="zh-CN" altLang="en-US" dirty="0"/>
          </a:p>
        </p:txBody>
      </p:sp>
      <p:sp>
        <p:nvSpPr>
          <p:cNvPr id="24" name="TextBox 23"/>
          <p:cNvSpPr txBox="1"/>
          <p:nvPr/>
        </p:nvSpPr>
        <p:spPr>
          <a:xfrm>
            <a:off x="7072481" y="3469733"/>
            <a:ext cx="974049" cy="369332"/>
          </a:xfrm>
          <a:prstGeom prst="rect">
            <a:avLst/>
          </a:prstGeom>
          <a:solidFill>
            <a:schemeClr val="bg1"/>
          </a:solidFill>
        </p:spPr>
        <p:txBody>
          <a:bodyPr wrap="square" rtlCol="0">
            <a:spAutoFit/>
          </a:bodyPr>
          <a:lstStyle/>
          <a:p>
            <a:endParaRPr lang="zh-CN" altLang="en-US" dirty="0"/>
          </a:p>
        </p:txBody>
      </p:sp>
      <p:sp>
        <p:nvSpPr>
          <p:cNvPr id="25" name="TextBox 24"/>
          <p:cNvSpPr txBox="1"/>
          <p:nvPr/>
        </p:nvSpPr>
        <p:spPr>
          <a:xfrm>
            <a:off x="5597733" y="4797777"/>
            <a:ext cx="724615" cy="369332"/>
          </a:xfrm>
          <a:prstGeom prst="rect">
            <a:avLst/>
          </a:prstGeom>
          <a:solidFill>
            <a:schemeClr val="bg1"/>
          </a:solidFill>
        </p:spPr>
        <p:txBody>
          <a:bodyPr wrap="square" rtlCol="0">
            <a:spAutoFit/>
          </a:bodyPr>
          <a:lstStyle/>
          <a:p>
            <a:endParaRPr lang="zh-CN" altLang="en-US" dirty="0"/>
          </a:p>
        </p:txBody>
      </p:sp>
      <p:sp>
        <p:nvSpPr>
          <p:cNvPr id="26" name="TextBox 25"/>
          <p:cNvSpPr txBox="1"/>
          <p:nvPr/>
        </p:nvSpPr>
        <p:spPr>
          <a:xfrm>
            <a:off x="6973274" y="4937287"/>
            <a:ext cx="974049" cy="369332"/>
          </a:xfrm>
          <a:prstGeom prst="rect">
            <a:avLst/>
          </a:prstGeom>
          <a:solidFill>
            <a:schemeClr val="bg1"/>
          </a:solidFill>
        </p:spPr>
        <p:txBody>
          <a:bodyPr wrap="square" rtlCol="0">
            <a:spAutoFit/>
          </a:bodyPr>
          <a:lstStyle/>
          <a:p>
            <a:endParaRPr lang="zh-CN" altLang="en-US" dirty="0"/>
          </a:p>
        </p:txBody>
      </p:sp>
      <p:sp>
        <p:nvSpPr>
          <p:cNvPr id="27" name="TextBox 26"/>
          <p:cNvSpPr txBox="1"/>
          <p:nvPr/>
        </p:nvSpPr>
        <p:spPr>
          <a:xfrm>
            <a:off x="5524355" y="5588000"/>
            <a:ext cx="781060" cy="369332"/>
          </a:xfrm>
          <a:prstGeom prst="rect">
            <a:avLst/>
          </a:prstGeom>
          <a:solidFill>
            <a:schemeClr val="bg1"/>
          </a:solidFill>
        </p:spPr>
        <p:txBody>
          <a:bodyPr wrap="square" rtlCol="0">
            <a:spAutoFit/>
          </a:bodyPr>
          <a:lstStyle/>
          <a:p>
            <a:endParaRPr lang="zh-CN" altLang="en-US" dirty="0"/>
          </a:p>
        </p:txBody>
      </p:sp>
      <p:cxnSp>
        <p:nvCxnSpPr>
          <p:cNvPr id="13" name="直接连接符 12"/>
          <p:cNvCxnSpPr/>
          <p:nvPr/>
        </p:nvCxnSpPr>
        <p:spPr>
          <a:xfrm>
            <a:off x="5373505" y="3839065"/>
            <a:ext cx="917604" cy="0"/>
          </a:xfrm>
          <a:prstGeom prst="line">
            <a:avLst/>
          </a:prstGeom>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a:off x="7202304" y="3839065"/>
            <a:ext cx="1423722" cy="0"/>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5589948" y="5167109"/>
            <a:ext cx="724615" cy="0"/>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a:off x="5569511" y="5912176"/>
            <a:ext cx="724615" cy="0"/>
          </a:xfrm>
          <a:prstGeom prst="line">
            <a:avLst/>
          </a:prstGeom>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a:off x="7134572" y="5261463"/>
            <a:ext cx="793148" cy="0"/>
          </a:xfrm>
          <a:prstGeom prst="line">
            <a:avLst/>
          </a:prstGeom>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5366836" y="3260235"/>
            <a:ext cx="1055128" cy="646331"/>
          </a:xfrm>
          <a:prstGeom prst="rect">
            <a:avLst/>
          </a:prstGeom>
          <a:noFill/>
        </p:spPr>
        <p:txBody>
          <a:bodyPr wrap="square" rtlCol="0">
            <a:spAutoFit/>
          </a:bodyPr>
          <a:lstStyle/>
          <a:p>
            <a:r>
              <a:rPr lang="zh-CN" altLang="en-US" b="1" dirty="0">
                <a:solidFill>
                  <a:srgbClr val="FF0000"/>
                </a:solidFill>
                <a:latin typeface="Times New Roman" pitchFamily="18" charset="0"/>
                <a:ea typeface="宋体" pitchFamily="2" charset="-122"/>
                <a:cs typeface="Times New Roman" pitchFamily="18" charset="0"/>
              </a:rPr>
              <a:t>硝酸亚铁溶液</a:t>
            </a:r>
          </a:p>
        </p:txBody>
      </p:sp>
      <p:sp>
        <p:nvSpPr>
          <p:cNvPr id="16" name="TextBox 15"/>
          <p:cNvSpPr txBox="1"/>
          <p:nvPr/>
        </p:nvSpPr>
        <p:spPr>
          <a:xfrm>
            <a:off x="7173520" y="3529815"/>
            <a:ext cx="1346844" cy="369332"/>
          </a:xfrm>
          <a:prstGeom prst="rect">
            <a:avLst/>
          </a:prstGeom>
          <a:noFill/>
        </p:spPr>
        <p:txBody>
          <a:bodyPr wrap="none" rtlCol="0">
            <a:spAutoFit/>
          </a:bodyPr>
          <a:lstStyle/>
          <a:p>
            <a:r>
              <a:rPr lang="zh-CN" altLang="en-US" b="1" dirty="0">
                <a:solidFill>
                  <a:srgbClr val="FF0000"/>
                </a:solidFill>
                <a:latin typeface="Times New Roman" pitchFamily="18" charset="0"/>
                <a:ea typeface="宋体" pitchFamily="2" charset="-122"/>
                <a:cs typeface="Times New Roman" pitchFamily="18" charset="0"/>
              </a:rPr>
              <a:t>硝酸银溶液</a:t>
            </a:r>
          </a:p>
        </p:txBody>
      </p:sp>
      <p:sp>
        <p:nvSpPr>
          <p:cNvPr id="36" name="TextBox 35"/>
          <p:cNvSpPr txBox="1"/>
          <p:nvPr/>
        </p:nvSpPr>
        <p:spPr>
          <a:xfrm>
            <a:off x="5716087" y="4872642"/>
            <a:ext cx="417102" cy="369332"/>
          </a:xfrm>
          <a:prstGeom prst="rect">
            <a:avLst/>
          </a:prstGeom>
          <a:noFill/>
        </p:spPr>
        <p:txBody>
          <a:bodyPr wrap="none" rtlCol="0">
            <a:spAutoFit/>
          </a:bodyPr>
          <a:lstStyle/>
          <a:p>
            <a:r>
              <a:rPr lang="zh-CN" altLang="en-US" b="1" dirty="0" smtClean="0">
                <a:solidFill>
                  <a:srgbClr val="FF0000"/>
                </a:solidFill>
                <a:latin typeface="Times New Roman" pitchFamily="18" charset="0"/>
                <a:ea typeface="宋体" pitchFamily="2" charset="-122"/>
                <a:cs typeface="Times New Roman" pitchFamily="18" charset="0"/>
              </a:rPr>
              <a:t>银</a:t>
            </a:r>
            <a:endParaRPr lang="zh-CN" altLang="en-US" b="1" dirty="0">
              <a:solidFill>
                <a:srgbClr val="FF0000"/>
              </a:solidFill>
              <a:latin typeface="Times New Roman" pitchFamily="18" charset="0"/>
              <a:ea typeface="宋体" pitchFamily="2" charset="-122"/>
              <a:cs typeface="Times New Roman" pitchFamily="18" charset="0"/>
            </a:endParaRPr>
          </a:p>
        </p:txBody>
      </p:sp>
      <p:sp>
        <p:nvSpPr>
          <p:cNvPr id="37" name="TextBox 36"/>
          <p:cNvSpPr txBox="1"/>
          <p:nvPr/>
        </p:nvSpPr>
        <p:spPr>
          <a:xfrm>
            <a:off x="7275904" y="4961351"/>
            <a:ext cx="417102" cy="369332"/>
          </a:xfrm>
          <a:prstGeom prst="rect">
            <a:avLst/>
          </a:prstGeom>
          <a:noFill/>
        </p:spPr>
        <p:txBody>
          <a:bodyPr wrap="none" rtlCol="0">
            <a:spAutoFit/>
          </a:bodyPr>
          <a:lstStyle/>
          <a:p>
            <a:r>
              <a:rPr lang="zh-CN" altLang="en-US" b="1" dirty="0" smtClean="0">
                <a:solidFill>
                  <a:srgbClr val="FF0000"/>
                </a:solidFill>
                <a:latin typeface="Times New Roman" pitchFamily="18" charset="0"/>
                <a:ea typeface="宋体" pitchFamily="2" charset="-122"/>
                <a:cs typeface="Times New Roman" pitchFamily="18" charset="0"/>
              </a:rPr>
              <a:t>铁</a:t>
            </a:r>
            <a:endParaRPr lang="zh-CN" altLang="en-US" b="1" dirty="0">
              <a:solidFill>
                <a:srgbClr val="FF0000"/>
              </a:solidFill>
              <a:latin typeface="Times New Roman" pitchFamily="18" charset="0"/>
              <a:ea typeface="宋体" pitchFamily="2" charset="-122"/>
              <a:cs typeface="Times New Roman" pitchFamily="18" charset="0"/>
            </a:endParaRPr>
          </a:p>
        </p:txBody>
      </p:sp>
      <p:sp>
        <p:nvSpPr>
          <p:cNvPr id="38" name="TextBox 37"/>
          <p:cNvSpPr txBox="1"/>
          <p:nvPr/>
        </p:nvSpPr>
        <p:spPr>
          <a:xfrm>
            <a:off x="5490831" y="5610578"/>
            <a:ext cx="881973" cy="369332"/>
          </a:xfrm>
          <a:prstGeom prst="rect">
            <a:avLst/>
          </a:prstGeom>
          <a:noFill/>
        </p:spPr>
        <p:txBody>
          <a:bodyPr wrap="none" rtlCol="0">
            <a:spAutoFit/>
          </a:bodyPr>
          <a:lstStyle/>
          <a:p>
            <a:r>
              <a:rPr lang="zh-CN" altLang="en-US" b="1" dirty="0">
                <a:solidFill>
                  <a:srgbClr val="FF0000"/>
                </a:solidFill>
                <a:latin typeface="Times New Roman" pitchFamily="18" charset="0"/>
                <a:ea typeface="宋体" pitchFamily="2" charset="-122"/>
                <a:cs typeface="Times New Roman" pitchFamily="18" charset="0"/>
              </a:rPr>
              <a:t>硫酸铜</a:t>
            </a:r>
          </a:p>
        </p:txBody>
      </p:sp>
    </p:spTree>
    <p:extLst>
      <p:ext uri="{BB962C8B-B14F-4D97-AF65-F5344CB8AC3E}">
        <p14:creationId xmlns:p14="http://schemas.microsoft.com/office/powerpoint/2010/main" xmlns="" val="52287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randombar(horizontal)">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randombar(horizontal)">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randombar(horizontal)">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6" grpId="0"/>
      <p:bldP spid="36" grpId="0"/>
      <p:bldP spid="37" grpId="0"/>
      <p:bldP spid="3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20000" y="2147446"/>
            <a:ext cx="10456000" cy="3416320"/>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）实验</a:t>
            </a:r>
            <a:r>
              <a:rPr lang="zh-CN" altLang="en-US" sz="2400" b="1" dirty="0">
                <a:latin typeface="Times New Roman" pitchFamily="18" charset="0"/>
                <a:ea typeface="宋体" pitchFamily="2" charset="-122"/>
                <a:cs typeface="Times New Roman" pitchFamily="18" charset="0"/>
              </a:rPr>
              <a:t>前金属必须打磨除去表面的氧化物或污物。</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）做</a:t>
            </a:r>
            <a:r>
              <a:rPr lang="zh-CN" altLang="en-US" sz="2400" b="1" dirty="0">
                <a:latin typeface="Times New Roman" pitchFamily="18" charset="0"/>
                <a:ea typeface="宋体" pitchFamily="2" charset="-122"/>
                <a:cs typeface="Times New Roman" pitchFamily="18" charset="0"/>
              </a:rPr>
              <a:t>金属与酸的反应时一般用稀盐酸或稀</a:t>
            </a:r>
            <a:r>
              <a:rPr lang="zh-CN" altLang="en-US" sz="2400" b="1" dirty="0" smtClean="0">
                <a:latin typeface="Times New Roman" pitchFamily="18" charset="0"/>
                <a:ea typeface="宋体" pitchFamily="2" charset="-122"/>
                <a:cs typeface="Times New Roman" pitchFamily="18" charset="0"/>
              </a:rPr>
              <a:t>硫酸，不用</a:t>
            </a:r>
            <a:r>
              <a:rPr lang="zh-CN" altLang="en-US" sz="2400" b="1" dirty="0">
                <a:latin typeface="Times New Roman" pitchFamily="18" charset="0"/>
                <a:ea typeface="宋体" pitchFamily="2" charset="-122"/>
                <a:cs typeface="Times New Roman" pitchFamily="18" charset="0"/>
              </a:rPr>
              <a:t>硝酸或浓硫酸。</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）金属</a:t>
            </a:r>
            <a:r>
              <a:rPr lang="zh-CN" altLang="en-US" sz="2400" b="1" dirty="0">
                <a:latin typeface="Times New Roman" pitchFamily="18" charset="0"/>
                <a:ea typeface="宋体" pitchFamily="2" charset="-122"/>
                <a:cs typeface="Times New Roman" pitchFamily="18" charset="0"/>
              </a:rPr>
              <a:t>与盐溶液的</a:t>
            </a:r>
            <a:r>
              <a:rPr lang="zh-CN" altLang="en-US" sz="2400" b="1" dirty="0" smtClean="0">
                <a:latin typeface="Times New Roman" pitchFamily="18" charset="0"/>
                <a:ea typeface="宋体" pitchFamily="2" charset="-122"/>
                <a:cs typeface="Times New Roman" pitchFamily="18" charset="0"/>
              </a:rPr>
              <a:t>反应，盐</a:t>
            </a:r>
            <a:r>
              <a:rPr lang="zh-CN" altLang="en-US" sz="2400" b="1" dirty="0">
                <a:latin typeface="Times New Roman" pitchFamily="18" charset="0"/>
                <a:ea typeface="宋体" pitchFamily="2" charset="-122"/>
                <a:cs typeface="Times New Roman" pitchFamily="18" charset="0"/>
              </a:rPr>
              <a:t>必须能溶于水。</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）并不是</a:t>
            </a:r>
            <a:r>
              <a:rPr lang="zh-CN" altLang="en-US" sz="2400" b="1" dirty="0">
                <a:latin typeface="Times New Roman" pitchFamily="18" charset="0"/>
                <a:ea typeface="宋体" pitchFamily="2" charset="-122"/>
                <a:cs typeface="Times New Roman" pitchFamily="18" charset="0"/>
              </a:rPr>
              <a:t>所有排在前面的金属都能把排在后面的金属从其盐溶液中置换</a:t>
            </a:r>
            <a:r>
              <a:rPr lang="zh-CN" altLang="en-US" sz="2400" b="1" dirty="0" smtClean="0">
                <a:latin typeface="Times New Roman" pitchFamily="18" charset="0"/>
                <a:ea typeface="宋体" pitchFamily="2" charset="-122"/>
                <a:cs typeface="Times New Roman" pitchFamily="18" charset="0"/>
              </a:rPr>
              <a:t>出来，如</a:t>
            </a:r>
            <a:r>
              <a:rPr lang="zh-CN" altLang="en-US" sz="2400" b="1" dirty="0">
                <a:latin typeface="Times New Roman" pitchFamily="18" charset="0"/>
                <a:ea typeface="宋体" pitchFamily="2" charset="-122"/>
                <a:cs typeface="Times New Roman" pitchFamily="18" charset="0"/>
              </a:rPr>
              <a:t>钾、钙、</a:t>
            </a:r>
            <a:r>
              <a:rPr lang="zh-CN" altLang="en-US" sz="2400" b="1" dirty="0" smtClean="0">
                <a:latin typeface="Times New Roman" pitchFamily="18" charset="0"/>
                <a:ea typeface="宋体" pitchFamily="2" charset="-122"/>
                <a:cs typeface="Times New Roman" pitchFamily="18" charset="0"/>
              </a:rPr>
              <a:t>钠。</a:t>
            </a:r>
            <a:endParaRPr lang="en-US" altLang="zh-CN"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0561837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9998" y="2535917"/>
            <a:ext cx="10726933" cy="28057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55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4</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小明仍有疑问</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实验</a:t>
            </a: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中产生的气泡也可能是滤纸碳化后吸附的空气。为此</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小红又做了实验</a:t>
            </a: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的对比实验</a:t>
            </a:r>
            <a:r>
              <a:rPr lang="en-US"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观察到有微小气泡产生但很快停止</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证明实验</a:t>
            </a: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中的连续气泡确实是由铁单质与稀盐酸反应产生的。</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TextBox 8"/>
          <p:cNvSpPr txBox="1"/>
          <p:nvPr/>
        </p:nvSpPr>
        <p:spPr>
          <a:xfrm>
            <a:off x="5136446" y="3194117"/>
            <a:ext cx="3691468" cy="707886"/>
          </a:xfrm>
          <a:prstGeom prst="rect">
            <a:avLst/>
          </a:prstGeom>
          <a:noFill/>
        </p:spPr>
        <p:txBody>
          <a:bodyPr wrap="square" rtlCol="0">
            <a:spAutoFit/>
          </a:bodyPr>
          <a:lstStyle/>
          <a:p>
            <a:pPr algn="just"/>
            <a:r>
              <a:rPr lang="zh-CN" altLang="en-US" sz="2000" b="1" dirty="0">
                <a:solidFill>
                  <a:srgbClr val="FF0000"/>
                </a:solidFill>
                <a:latin typeface="宋体" pitchFamily="2" charset="-122"/>
                <a:ea typeface="宋体" pitchFamily="2" charset="-122"/>
                <a:cs typeface="Times New Roman" pitchFamily="18" charset="0"/>
              </a:rPr>
              <a:t>将黑褐色物质放入蒸馏水中</a:t>
            </a:r>
            <a:r>
              <a:rPr lang="en-US" altLang="zh-CN" sz="2000" b="1" dirty="0">
                <a:solidFill>
                  <a:srgbClr val="FF0000"/>
                </a:solidFill>
                <a:latin typeface="宋体" pitchFamily="2" charset="-122"/>
                <a:ea typeface="宋体" pitchFamily="2" charset="-122"/>
                <a:cs typeface="Times New Roman" pitchFamily="18" charset="0"/>
              </a:rPr>
              <a:t>(</a:t>
            </a:r>
            <a:r>
              <a:rPr lang="zh-CN" altLang="en-US" sz="2000" b="1" dirty="0">
                <a:solidFill>
                  <a:srgbClr val="FF0000"/>
                </a:solidFill>
                <a:latin typeface="宋体" pitchFamily="2" charset="-122"/>
                <a:ea typeface="宋体" pitchFamily="2" charset="-122"/>
                <a:cs typeface="Times New Roman" pitchFamily="18" charset="0"/>
              </a:rPr>
              <a:t>或将滤纸碳化后放入稀盐酸中</a:t>
            </a:r>
            <a:r>
              <a:rPr lang="en-US" altLang="zh-CN" sz="2000" b="1" dirty="0" smtClean="0">
                <a:solidFill>
                  <a:srgbClr val="FF0000"/>
                </a:solidFill>
                <a:latin typeface="宋体" pitchFamily="2" charset="-122"/>
                <a:ea typeface="宋体" pitchFamily="2" charset="-122"/>
                <a:cs typeface="Times New Roman" pitchFamily="18" charset="0"/>
              </a:rPr>
              <a:t>)</a:t>
            </a:r>
            <a:endParaRPr lang="zh-CN" altLang="en-US" sz="20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277705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9999" y="1824718"/>
            <a:ext cx="10726933"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20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）为</a:t>
            </a:r>
            <a:r>
              <a:rPr lang="zh-CN" altLang="en-US" sz="2400" b="1" dirty="0">
                <a:latin typeface="Times New Roman" pitchFamily="18" charset="0"/>
                <a:ea typeface="宋体" pitchFamily="2" charset="-122"/>
                <a:cs typeface="Times New Roman" pitchFamily="18" charset="0"/>
              </a:rPr>
              <a:t>进一步证明黑褐色物质中有铁</a:t>
            </a:r>
            <a:r>
              <a:rPr lang="zh-CN" altLang="en-US" sz="2400" b="1" dirty="0" smtClean="0">
                <a:latin typeface="Times New Roman" pitchFamily="18" charset="0"/>
                <a:ea typeface="宋体" pitchFamily="2" charset="-122"/>
                <a:cs typeface="Times New Roman" pitchFamily="18" charset="0"/>
              </a:rPr>
              <a:t>单质，小</a:t>
            </a:r>
            <a:r>
              <a:rPr lang="zh-CN" altLang="en-US" sz="2400" b="1" dirty="0">
                <a:latin typeface="Times New Roman" pitchFamily="18" charset="0"/>
                <a:ea typeface="宋体" pitchFamily="2" charset="-122"/>
                <a:cs typeface="Times New Roman" pitchFamily="18" charset="0"/>
              </a:rPr>
              <a:t>红又做了实验</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a:t>
            </a:r>
          </a:p>
          <a:p>
            <a:pPr algn="just">
              <a:lnSpc>
                <a:spcPct val="200000"/>
              </a:lnSpc>
            </a:pPr>
            <a:r>
              <a:rPr lang="zh-CN" altLang="en-US" sz="2400" b="1" dirty="0">
                <a:latin typeface="Times New Roman" pitchFamily="18" charset="0"/>
                <a:ea typeface="宋体" pitchFamily="2" charset="-122"/>
                <a:cs typeface="Times New Roman" pitchFamily="18" charset="0"/>
              </a:rPr>
              <a:t>实验</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：将</a:t>
            </a:r>
            <a:r>
              <a:rPr lang="zh-CN" altLang="en-US" sz="2400" b="1" dirty="0">
                <a:latin typeface="Times New Roman" pitchFamily="18" charset="0"/>
                <a:ea typeface="宋体" pitchFamily="2" charset="-122"/>
                <a:cs typeface="Times New Roman" pitchFamily="18" charset="0"/>
              </a:rPr>
              <a:t>黑褐色物质放入</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溶液</a:t>
            </a:r>
            <a:r>
              <a:rPr lang="zh-CN" altLang="en-US" sz="2400" b="1" dirty="0" smtClean="0">
                <a:latin typeface="Times New Roman" pitchFamily="18" charset="0"/>
                <a:ea typeface="宋体" pitchFamily="2" charset="-122"/>
                <a:cs typeface="Times New Roman" pitchFamily="18" charset="0"/>
              </a:rPr>
              <a:t>中，观察</a:t>
            </a:r>
            <a:r>
              <a:rPr lang="zh-CN" altLang="en-US" sz="2400" b="1" dirty="0">
                <a:latin typeface="Times New Roman" pitchFamily="18" charset="0"/>
                <a:ea typeface="宋体" pitchFamily="2" charset="-122"/>
                <a:cs typeface="Times New Roman" pitchFamily="18" charset="0"/>
              </a:rPr>
              <a:t>到</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ct val="20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得出结论</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通过以上</a:t>
            </a:r>
            <a:r>
              <a:rPr lang="zh-CN" altLang="en-US" sz="2400" b="1" dirty="0" smtClean="0">
                <a:latin typeface="Times New Roman" pitchFamily="18" charset="0"/>
                <a:ea typeface="宋体" pitchFamily="2" charset="-122"/>
                <a:cs typeface="Times New Roman" pitchFamily="18" charset="0"/>
              </a:rPr>
              <a:t>探究，证明</a:t>
            </a:r>
            <a:r>
              <a:rPr lang="zh-CN" altLang="en-US" sz="2400" b="1" dirty="0">
                <a:latin typeface="Times New Roman" pitchFamily="18" charset="0"/>
                <a:ea typeface="宋体" pitchFamily="2" charset="-122"/>
                <a:cs typeface="Times New Roman" pitchFamily="18" charset="0"/>
              </a:rPr>
              <a:t>黑褐色物质中确实含有铁单质。</a:t>
            </a:r>
          </a:p>
          <a:p>
            <a:pPr algn="just">
              <a:lnSpc>
                <a:spcPct val="20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拓展探究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请再用一种方法证明黑褐色物质中含有铁</a:t>
            </a:r>
            <a:r>
              <a:rPr lang="zh-CN" altLang="en-US" sz="2400" b="1" dirty="0" smtClean="0">
                <a:latin typeface="Times New Roman" pitchFamily="18" charset="0"/>
                <a:ea typeface="宋体" pitchFamily="2" charset="-122"/>
                <a:cs typeface="Times New Roman" pitchFamily="18" charset="0"/>
              </a:rPr>
              <a:t>单质：</a:t>
            </a:r>
            <a:endParaRPr lang="en-US" altLang="zh-CN" sz="2400" b="1" dirty="0" smtClean="0">
              <a:latin typeface="Times New Roman" pitchFamily="18" charset="0"/>
              <a:ea typeface="宋体" pitchFamily="2" charset="-122"/>
              <a:cs typeface="Times New Roman" pitchFamily="18" charset="0"/>
            </a:endParaRPr>
          </a:p>
          <a:p>
            <a:pPr algn="just">
              <a:lnSpc>
                <a:spcPct val="200000"/>
              </a:lnSpc>
            </a:pP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u="sng"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TextBox 7"/>
          <p:cNvSpPr txBox="1"/>
          <p:nvPr/>
        </p:nvSpPr>
        <p:spPr>
          <a:xfrm>
            <a:off x="4558223" y="2765139"/>
            <a:ext cx="1221689" cy="461665"/>
          </a:xfrm>
          <a:prstGeom prst="rect">
            <a:avLst/>
          </a:prstGeom>
          <a:noFill/>
        </p:spPr>
        <p:txBody>
          <a:bodyPr wrap="square" rtlCol="0">
            <a:spAutoFit/>
          </a:bodyPr>
          <a:lstStyle/>
          <a:p>
            <a:pPr algn="just"/>
            <a:r>
              <a:rPr lang="zh-CN" altLang="en-US" sz="2400" b="1" dirty="0">
                <a:solidFill>
                  <a:srgbClr val="FF0000"/>
                </a:solidFill>
                <a:latin typeface="宋体" pitchFamily="2" charset="-122"/>
                <a:ea typeface="宋体" pitchFamily="2" charset="-122"/>
                <a:cs typeface="Times New Roman" pitchFamily="18" charset="0"/>
              </a:rPr>
              <a:t>硫酸铜</a:t>
            </a:r>
          </a:p>
        </p:txBody>
      </p:sp>
      <p:sp>
        <p:nvSpPr>
          <p:cNvPr id="10" name="TextBox 9"/>
          <p:cNvSpPr txBox="1"/>
          <p:nvPr/>
        </p:nvSpPr>
        <p:spPr>
          <a:xfrm>
            <a:off x="8378378" y="2526761"/>
            <a:ext cx="2102221" cy="707886"/>
          </a:xfrm>
          <a:prstGeom prst="rect">
            <a:avLst/>
          </a:prstGeom>
          <a:noFill/>
        </p:spPr>
        <p:txBody>
          <a:bodyPr wrap="square" rtlCol="0">
            <a:spAutoFit/>
          </a:bodyPr>
          <a:lstStyle/>
          <a:p>
            <a:pPr algn="just"/>
            <a:r>
              <a:rPr lang="zh-CN" altLang="en-US" sz="2000" b="1" dirty="0">
                <a:solidFill>
                  <a:srgbClr val="FF0000"/>
                </a:solidFill>
                <a:latin typeface="宋体" pitchFamily="2" charset="-122"/>
                <a:ea typeface="宋体" pitchFamily="2" charset="-122"/>
                <a:cs typeface="Times New Roman" pitchFamily="18" charset="0"/>
              </a:rPr>
              <a:t>黑褐色物质表面有红色固体产生</a:t>
            </a:r>
          </a:p>
        </p:txBody>
      </p:sp>
      <p:sp>
        <p:nvSpPr>
          <p:cNvPr id="11" name="TextBox 10"/>
          <p:cNvSpPr txBox="1"/>
          <p:nvPr/>
        </p:nvSpPr>
        <p:spPr>
          <a:xfrm>
            <a:off x="924153" y="4731429"/>
            <a:ext cx="4603668" cy="707886"/>
          </a:xfrm>
          <a:prstGeom prst="rect">
            <a:avLst/>
          </a:prstGeom>
          <a:noFill/>
        </p:spPr>
        <p:txBody>
          <a:bodyPr wrap="square" rtlCol="0">
            <a:spAutoFit/>
          </a:bodyPr>
          <a:lstStyle/>
          <a:p>
            <a:pPr algn="just"/>
            <a:r>
              <a:rPr lang="zh-CN" altLang="en-US" sz="2000" b="1" dirty="0">
                <a:solidFill>
                  <a:srgbClr val="FF0000"/>
                </a:solidFill>
                <a:latin typeface="宋体" pitchFamily="2" charset="-122"/>
                <a:ea typeface="宋体" pitchFamily="2" charset="-122"/>
                <a:cs typeface="Times New Roman" pitchFamily="18" charset="0"/>
              </a:rPr>
              <a:t>用磁铁吸引该黑褐色固体</a:t>
            </a:r>
            <a:r>
              <a:rPr lang="en-US" altLang="zh-CN" sz="2000" b="1" dirty="0">
                <a:solidFill>
                  <a:srgbClr val="FF0000"/>
                </a:solidFill>
                <a:latin typeface="宋体" pitchFamily="2" charset="-122"/>
                <a:ea typeface="宋体" pitchFamily="2" charset="-122"/>
                <a:cs typeface="Times New Roman" pitchFamily="18" charset="0"/>
              </a:rPr>
              <a:t>,</a:t>
            </a:r>
            <a:r>
              <a:rPr lang="zh-CN" altLang="en-US" sz="2000" b="1" dirty="0">
                <a:solidFill>
                  <a:srgbClr val="FF0000"/>
                </a:solidFill>
                <a:latin typeface="宋体" pitchFamily="2" charset="-122"/>
                <a:ea typeface="宋体" pitchFamily="2" charset="-122"/>
                <a:cs typeface="Times New Roman" pitchFamily="18" charset="0"/>
              </a:rPr>
              <a:t>若磁铁上有残留的</a:t>
            </a:r>
            <a:r>
              <a:rPr lang="zh-CN" altLang="en-US" sz="2000" b="1" dirty="0" smtClean="0">
                <a:solidFill>
                  <a:srgbClr val="FF0000"/>
                </a:solidFill>
                <a:latin typeface="宋体" pitchFamily="2" charset="-122"/>
                <a:ea typeface="宋体" pitchFamily="2" charset="-122"/>
                <a:cs typeface="Times New Roman" pitchFamily="18" charset="0"/>
              </a:rPr>
              <a:t>粉末，则</a:t>
            </a:r>
            <a:r>
              <a:rPr lang="zh-CN" altLang="en-US" sz="2000" b="1" dirty="0">
                <a:solidFill>
                  <a:srgbClr val="FF0000"/>
                </a:solidFill>
                <a:latin typeface="宋体" pitchFamily="2" charset="-122"/>
                <a:ea typeface="宋体" pitchFamily="2" charset="-122"/>
                <a:cs typeface="Times New Roman" pitchFamily="18" charset="0"/>
              </a:rPr>
              <a:t>说明该粉末含有铁</a:t>
            </a:r>
            <a:r>
              <a:rPr lang="zh-CN" altLang="en-US" sz="2000" b="1" dirty="0" smtClean="0">
                <a:solidFill>
                  <a:srgbClr val="FF0000"/>
                </a:solidFill>
                <a:latin typeface="宋体" pitchFamily="2" charset="-122"/>
                <a:ea typeface="宋体" pitchFamily="2" charset="-122"/>
                <a:cs typeface="Times New Roman" pitchFamily="18" charset="0"/>
              </a:rPr>
              <a:t>单质</a:t>
            </a:r>
            <a:endParaRPr lang="zh-CN" altLang="en-US" sz="20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2419368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1876113"/>
            <a:ext cx="5850133" cy="627895"/>
            <a:chOff x="1034884" y="629878"/>
            <a:chExt cx="5850133" cy="627895"/>
          </a:xfrm>
        </p:grpSpPr>
        <p:sp>
          <p:nvSpPr>
            <p:cNvPr id="7" name="圆角矩形 6">
              <a:hlinkClick r:id="rId5" action="ppaction://hlinksldjump"/>
            </p:cNvPr>
            <p:cNvSpPr/>
            <p:nvPr>
              <p:custDataLst>
                <p:tags r:id="rId1"/>
              </p:custDataLst>
            </p:nvPr>
          </p:nvSpPr>
          <p:spPr>
            <a:xfrm flipH="1">
              <a:off x="2642677" y="664479"/>
              <a:ext cx="4242340"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金属活动性顺序</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2</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mc:AlternateContent xmlns:mc="http://schemas.openxmlformats.org/markup-compatibility/2006">
        <mc:Choice xmlns:a14="http://schemas.microsoft.com/office/drawing/2010/main" xmlns="" Requires="a14">
          <p:sp>
            <p:nvSpPr>
              <p:cNvPr id="54" name="文本框 99"/>
              <p:cNvSpPr txBox="1">
                <a:spLocks noChangeArrowheads="1"/>
              </p:cNvSpPr>
              <p:nvPr/>
            </p:nvSpPr>
            <p:spPr bwMode="auto">
              <a:xfrm>
                <a:off x="720000" y="2855990"/>
                <a:ext cx="10681778" cy="341632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3.</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2015</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6</a:t>
                </a:r>
                <a:r>
                  <a:rPr lang="zh-CN" altLang="en-US" sz="2400" b="1" dirty="0">
                    <a:latin typeface="Times New Roman" pitchFamily="18" charset="0"/>
                    <a:ea typeface="宋体" pitchFamily="2" charset="-122"/>
                  </a:rPr>
                  <a:t>）金属</a:t>
                </a:r>
                <a:r>
                  <a:rPr lang="en-US" altLang="zh-CN" sz="2400" b="1" dirty="0">
                    <a:latin typeface="Times New Roman" pitchFamily="18" charset="0"/>
                    <a:ea typeface="宋体" pitchFamily="2" charset="-122"/>
                  </a:rPr>
                  <a:t>M</a:t>
                </a:r>
                <a:r>
                  <a:rPr lang="zh-CN" altLang="en-US" sz="2400" b="1" dirty="0">
                    <a:latin typeface="Times New Roman" pitchFamily="18" charset="0"/>
                    <a:ea typeface="宋体" pitchFamily="2" charset="-122"/>
                  </a:rPr>
                  <a:t>与</a:t>
                </a:r>
                <a:r>
                  <a:rPr lang="en-US" altLang="zh-CN" sz="2400" b="1" dirty="0">
                    <a:latin typeface="Times New Roman" pitchFamily="18" charset="0"/>
                    <a:ea typeface="宋体" pitchFamily="2" charset="-122"/>
                  </a:rPr>
                  <a:t>AgNO</a:t>
                </a:r>
                <a:r>
                  <a:rPr lang="en-US" altLang="zh-CN" sz="2400" b="1" baseline="-25000" dirty="0">
                    <a:latin typeface="Times New Roman" pitchFamily="18" charset="0"/>
                    <a:ea typeface="宋体" pitchFamily="2" charset="-122"/>
                  </a:rPr>
                  <a:t>3</a:t>
                </a:r>
                <a:r>
                  <a:rPr lang="zh-CN" altLang="en-US" sz="2400" b="1" dirty="0">
                    <a:latin typeface="Times New Roman" pitchFamily="18" charset="0"/>
                    <a:ea typeface="宋体" pitchFamily="2" charset="-122"/>
                  </a:rPr>
                  <a:t>溶液发生反应</a:t>
                </a:r>
                <a:r>
                  <a:rPr lang="en-US" altLang="zh-CN" sz="2400" b="1" dirty="0">
                    <a:latin typeface="Times New Roman" pitchFamily="18" charset="0"/>
                    <a:ea typeface="宋体" pitchFamily="2" charset="-122"/>
                  </a:rPr>
                  <a:t>:M+2AgNO</a:t>
                </a:r>
                <a:r>
                  <a:rPr lang="en-US" altLang="zh-CN" sz="2400" b="1" baseline="-25000" dirty="0">
                    <a:latin typeface="Times New Roman" pitchFamily="18" charset="0"/>
                    <a:ea typeface="宋体" pitchFamily="2" charset="-122"/>
                  </a:rPr>
                  <a:t>3</a:t>
                </a:r>
                <a14:m>
                  <m:oMath xmlns:m="http://schemas.openxmlformats.org/officeDocument/2006/math">
                    <m:f>
                      <m:fPr>
                        <m:ctrlPr>
                          <a:rPr lang="en-US" altLang="zh-CN"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b="1" i="1" dirty="0">
                                <a:solidFill>
                                  <a:schemeClr val="tx1"/>
                                </a:solidFill>
                                <a:latin typeface="Cambria Math"/>
                                <a:ea typeface="宋体" panose="02010600030101010101" pitchFamily="2" charset="-122"/>
                                <a:cs typeface="Cambria Math" panose="02040503050406030204" charset="0"/>
                              </a:rPr>
                            </m:ctrlPr>
                          </m:barPr>
                          <m:e>
                            <m:r>
                              <a:rPr lang="en-US" altLang="zh-CN" b="1" dirty="0">
                                <a:solidFill>
                                  <a:schemeClr val="tx1"/>
                                </a:solidFill>
                                <a:latin typeface="Cambria Math"/>
                                <a:ea typeface="宋体" panose="02010600030101010101" pitchFamily="2" charset="-122"/>
                                <a:cs typeface="Cambria Math" panose="02040503050406030204" charset="0"/>
                              </a:rPr>
                              <m:t>  </m:t>
                            </m:r>
                            <m:r>
                              <a:rPr lang="en-US" altLang="zh-CN" b="1" i="1" dirty="0">
                                <a:solidFill>
                                  <a:schemeClr val="tx1"/>
                                </a:solidFill>
                                <a:latin typeface="Cambria Math"/>
                                <a:ea typeface="宋体" panose="02010600030101010101" pitchFamily="2" charset="-122"/>
                                <a:cs typeface="Cambria Math" panose="02040503050406030204" charset="0"/>
                              </a:rPr>
                              <m:t>       </m:t>
                            </m:r>
                            <m:r>
                              <a:rPr lang="en-US" altLang="zh-CN" b="1" dirty="0">
                                <a:solidFill>
                                  <a:schemeClr val="tx1"/>
                                </a:solidFill>
                                <a:latin typeface="Cambria Math"/>
                                <a:ea typeface="宋体" panose="02010600030101010101" pitchFamily="2" charset="-122"/>
                                <a:cs typeface="Cambria Math" panose="02040503050406030204" charset="0"/>
                              </a:rPr>
                              <m:t>  </m:t>
                            </m:r>
                          </m:e>
                        </m:bar>
                      </m:num>
                      <m:den>
                        <m:r>
                          <a:rPr lang="en-US" altLang="zh-CN"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b="1" dirty="0">
                    <a:solidFill>
                      <a:schemeClr val="tx1"/>
                    </a:solidFill>
                    <a:latin typeface="Times New Roman" pitchFamily="18" charset="0"/>
                    <a:ea typeface="宋体" pitchFamily="2" charset="-122"/>
                  </a:rPr>
                  <a:t/>
                </a:r>
                <a:r>
                  <a:rPr lang="en-US" altLang="zh-CN" sz="2400" b="1" dirty="0">
                    <a:latin typeface="Times New Roman" pitchFamily="18" charset="0"/>
                    <a:ea typeface="宋体" pitchFamily="2" charset="-122"/>
                  </a:rPr>
                  <a:t>M(NO</a:t>
                </a:r>
                <a:r>
                  <a:rPr lang="en-US" altLang="zh-CN" sz="2400" b="1" baseline="-25000" dirty="0">
                    <a:latin typeface="Times New Roman" pitchFamily="18" charset="0"/>
                    <a:ea typeface="宋体" pitchFamily="2" charset="-122"/>
                  </a:rPr>
                  <a:t>3</a:t>
                </a:r>
                <a:r>
                  <a:rPr lang="en-US" altLang="zh-CN" sz="2400" b="1" dirty="0">
                    <a:latin typeface="Times New Roman" pitchFamily="18" charset="0"/>
                    <a:ea typeface="宋体" pitchFamily="2" charset="-122"/>
                  </a:rPr>
                  <a:t>)</a:t>
                </a:r>
                <a:r>
                  <a:rPr lang="en-US" altLang="zh-CN" sz="2400" b="1" baseline="-25000" dirty="0">
                    <a:latin typeface="Times New Roman" pitchFamily="18" charset="0"/>
                    <a:ea typeface="宋体" pitchFamily="2" charset="-122"/>
                  </a:rPr>
                  <a:t>2</a:t>
                </a:r>
                <a:r>
                  <a:rPr lang="en-US" altLang="zh-CN" sz="2400" b="1" dirty="0">
                    <a:latin typeface="Times New Roman" pitchFamily="18" charset="0"/>
                    <a:ea typeface="宋体" pitchFamily="2" charset="-122"/>
                  </a:rPr>
                  <a:t>+2Ag</a:t>
                </a:r>
                <a:r>
                  <a:rPr lang="zh-CN" altLang="en-US" sz="2400" b="1" dirty="0">
                    <a:latin typeface="Times New Roman" pitchFamily="18" charset="0"/>
                    <a:ea typeface="宋体" pitchFamily="2" charset="-122"/>
                  </a:rPr>
                  <a:t>。下列说法正确的是（</a:t>
                </a:r>
                <a:r>
                  <a:rPr lang="zh-CN" altLang="zh-CN" sz="2400" b="1" dirty="0" smtClean="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A.M</a:t>
                </a:r>
                <a:r>
                  <a:rPr lang="zh-CN" altLang="en-US" sz="2400" b="1" dirty="0">
                    <a:latin typeface="Times New Roman" pitchFamily="18" charset="0"/>
                    <a:ea typeface="宋体" pitchFamily="2" charset="-122"/>
                    <a:cs typeface="Times New Roman" pitchFamily="18" charset="0"/>
                  </a:rPr>
                  <a:t>可能是铝</a:t>
                </a:r>
              </a:p>
              <a:p>
                <a:pPr>
                  <a:lnSpc>
                    <a:spcPct val="150000"/>
                  </a:lnSpc>
                </a:pPr>
                <a:r>
                  <a:rPr lang="en-US" altLang="zh-CN" sz="2400" b="1" dirty="0" err="1">
                    <a:latin typeface="Times New Roman" pitchFamily="18" charset="0"/>
                    <a:ea typeface="宋体" pitchFamily="2" charset="-122"/>
                    <a:cs typeface="Times New Roman" pitchFamily="18" charset="0"/>
                  </a:rPr>
                  <a:t>B.Ag</a:t>
                </a:r>
                <a:r>
                  <a:rPr lang="zh-CN" altLang="en-US" sz="2400" b="1" dirty="0">
                    <a:latin typeface="Times New Roman" pitchFamily="18" charset="0"/>
                    <a:ea typeface="宋体" pitchFamily="2" charset="-122"/>
                    <a:cs typeface="Times New Roman" pitchFamily="18" charset="0"/>
                  </a:rPr>
                  <a:t>的金属活动性比</a:t>
                </a:r>
                <a:r>
                  <a:rPr lang="en-US" altLang="zh-CN" sz="2400" b="1" dirty="0">
                    <a:latin typeface="Times New Roman" pitchFamily="18" charset="0"/>
                    <a:ea typeface="宋体" pitchFamily="2" charset="-122"/>
                    <a:cs typeface="Times New Roman" pitchFamily="18" charset="0"/>
                  </a:rPr>
                  <a:t>M</a:t>
                </a:r>
                <a:r>
                  <a:rPr lang="zh-CN" altLang="en-US" sz="2400" b="1" dirty="0">
                    <a:latin typeface="Times New Roman" pitchFamily="18" charset="0"/>
                    <a:ea typeface="宋体" pitchFamily="2" charset="-122"/>
                    <a:cs typeface="Times New Roman" pitchFamily="18" charset="0"/>
                  </a:rPr>
                  <a:t>强</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反应前后</a:t>
                </a:r>
                <a:r>
                  <a:rPr lang="en-US" altLang="zh-CN" sz="2400" b="1" dirty="0">
                    <a:latin typeface="Times New Roman" pitchFamily="18" charset="0"/>
                    <a:ea typeface="宋体" pitchFamily="2" charset="-122"/>
                    <a:cs typeface="Times New Roman" pitchFamily="18" charset="0"/>
                  </a:rPr>
                  <a:t>M</a:t>
                </a:r>
                <a:r>
                  <a:rPr lang="zh-CN" altLang="en-US" sz="2400" b="1" dirty="0">
                    <a:latin typeface="Times New Roman" pitchFamily="18" charset="0"/>
                    <a:ea typeface="宋体" pitchFamily="2" charset="-122"/>
                    <a:cs typeface="Times New Roman" pitchFamily="18" charset="0"/>
                  </a:rPr>
                  <a:t>的化合价发生了改变</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在金属活动性顺序里</a:t>
                </a:r>
                <a:r>
                  <a:rPr lang="en-US" altLang="zh-CN" sz="2400" b="1" dirty="0">
                    <a:latin typeface="Times New Roman" pitchFamily="18" charset="0"/>
                    <a:ea typeface="宋体" pitchFamily="2" charset="-122"/>
                    <a:cs typeface="Times New Roman" pitchFamily="18" charset="0"/>
                  </a:rPr>
                  <a:t>,M</a:t>
                </a:r>
                <a:r>
                  <a:rPr lang="zh-CN" altLang="en-US" sz="2400" b="1" dirty="0">
                    <a:latin typeface="Times New Roman" pitchFamily="18" charset="0"/>
                    <a:ea typeface="宋体" pitchFamily="2" charset="-122"/>
                    <a:cs typeface="Times New Roman" pitchFamily="18" charset="0"/>
                  </a:rPr>
                  <a:t>一定排在氢前</a:t>
                </a:r>
              </a:p>
            </p:txBody>
          </p:sp>
        </mc:Choice>
        <mc:Fallback>
          <p:sp>
            <p:nvSpPr>
              <p:cNvPr id="54" name="文本框 99"/>
              <p:cNvSpPr txBox="1">
                <a:spLocks noRot="1" noChangeAspect="1" noMove="1" noResize="1" noEditPoints="1" noAdjustHandles="1" noChangeArrowheads="1" noChangeShapeType="1" noTextEdit="1"/>
              </p:cNvSpPr>
              <p:nvPr/>
            </p:nvSpPr>
            <p:spPr bwMode="auto">
              <a:xfrm>
                <a:off x="720000" y="2855990"/>
                <a:ext cx="10681778" cy="3416320"/>
              </a:xfrm>
              <a:prstGeom prst="rect">
                <a:avLst/>
              </a:prstGeom>
              <a:blipFill rotWithShape="1">
                <a:blip r:embed="rId6"/>
                <a:stretch>
                  <a:fillRect l="-856" b="-1429"/>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5845389" y="3509318"/>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50569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1200" y="1646221"/>
            <a:ext cx="10840356"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2013</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7</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把等质量的</a:t>
            </a:r>
            <a:r>
              <a:rPr lang="en-US" altLang="zh-CN" sz="2400" b="1" dirty="0">
                <a:latin typeface="Times New Roman" pitchFamily="18" charset="0"/>
                <a:cs typeface="Times New Roman" pitchFamily="18" charset="0"/>
              </a:rPr>
              <a:t>X</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Y</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Z</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M</a:t>
            </a:r>
            <a:r>
              <a:rPr lang="zh-CN" altLang="zh-CN" sz="2400" b="1" dirty="0">
                <a:latin typeface="Times New Roman" pitchFamily="18" charset="0"/>
                <a:cs typeface="Times New Roman" pitchFamily="18" charset="0"/>
              </a:rPr>
              <a:t>四种金属分别加入到同体积、同浓度的足量稀盐酸中。再把</a:t>
            </a:r>
            <a:r>
              <a:rPr lang="en-US" altLang="zh-CN" sz="2400" b="1" dirty="0">
                <a:latin typeface="Times New Roman" pitchFamily="18" charset="0"/>
                <a:cs typeface="Times New Roman" pitchFamily="18" charset="0"/>
              </a:rPr>
              <a:t>X</a:t>
            </a:r>
            <a:r>
              <a:rPr lang="zh-CN" altLang="zh-CN" sz="2400" b="1" dirty="0">
                <a:latin typeface="Times New Roman" pitchFamily="18" charset="0"/>
                <a:cs typeface="Times New Roman" pitchFamily="18" charset="0"/>
              </a:rPr>
              <a:t>加入到</a:t>
            </a:r>
            <a:r>
              <a:rPr lang="en-US" altLang="zh-CN" sz="2400" b="1" dirty="0">
                <a:latin typeface="Times New Roman" pitchFamily="18" charset="0"/>
                <a:cs typeface="Times New Roman" pitchFamily="18" charset="0"/>
              </a:rPr>
              <a:t>Z(NO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溶液</a:t>
            </a:r>
            <a:r>
              <a:rPr lang="zh-CN" altLang="zh-CN" sz="2400" b="1" dirty="0" smtClean="0">
                <a:latin typeface="Times New Roman" pitchFamily="18" charset="0"/>
                <a:cs typeface="Times New Roman" pitchFamily="18" charset="0"/>
              </a:rPr>
              <a:t>中</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M</a:t>
            </a:r>
            <a:r>
              <a:rPr lang="zh-CN" altLang="zh-CN" sz="2400" b="1" dirty="0">
                <a:latin typeface="Times New Roman" pitchFamily="18" charset="0"/>
                <a:cs typeface="Times New Roman" pitchFamily="18" charset="0"/>
              </a:rPr>
              <a:t>加入到</a:t>
            </a:r>
            <a:r>
              <a:rPr lang="en-US" altLang="zh-CN" sz="2400" b="1" dirty="0">
                <a:latin typeface="Times New Roman" pitchFamily="18" charset="0"/>
                <a:cs typeface="Times New Roman" pitchFamily="18" charset="0"/>
              </a:rPr>
              <a:t>YNO</a:t>
            </a:r>
            <a:r>
              <a:rPr lang="en-US" altLang="zh-CN" sz="2400" b="1" baseline="-25000"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溶液中。反应关系如图所示。据此判断四种金属的活动性顺序为</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A.Z&gt;X&gt;M&gt;Y          </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B.X&gt;Z&gt;M&gt;Y             C.X&gt;Z&gt;Y&gt;M</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D.Y&gt;M&gt;Z&gt;X</a:t>
            </a:r>
            <a:endParaRPr lang="en-US"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矩形 11"/>
          <p:cNvSpPr/>
          <p:nvPr/>
        </p:nvSpPr>
        <p:spPr>
          <a:xfrm>
            <a:off x="8040605" y="2859593"/>
            <a:ext cx="51637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pic>
        <p:nvPicPr>
          <p:cNvPr id="8" name="1606.eps" descr="id:2147503752;FounderCES"/>
          <p:cNvPicPr>
            <a:picLocks noChangeAspect="1"/>
          </p:cNvPicPr>
          <p:nvPr/>
        </p:nvPicPr>
        <p:blipFill>
          <a:blip r:embed="rId4"/>
          <a:stretch>
            <a:fillRect/>
          </a:stretch>
        </p:blipFill>
        <p:spPr>
          <a:xfrm>
            <a:off x="3700838" y="3649684"/>
            <a:ext cx="4861079" cy="1620000"/>
          </a:xfrm>
          <a:prstGeom prst="rect">
            <a:avLst/>
          </a:prstGeom>
        </p:spPr>
      </p:pic>
    </p:spTree>
    <p:extLst>
      <p:ext uri="{BB962C8B-B14F-4D97-AF65-F5344CB8AC3E}">
        <p14:creationId xmlns:p14="http://schemas.microsoft.com/office/powerpoint/2010/main" xmlns="" val="31976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3964</TotalTime>
  <Words>3453</Words>
  <Application>Microsoft Office PowerPoint</Application>
  <PresentationFormat>自定义</PresentationFormat>
  <Paragraphs>423</Paragraphs>
  <Slides>54</Slides>
  <Notes>11</Notes>
  <HiddenSlides>0</HiddenSlides>
  <MMClips>0</MMClips>
  <ScaleCrop>false</ScaleCrop>
  <HeadingPairs>
    <vt:vector size="4" baseType="variant">
      <vt:variant>
        <vt:lpstr>主题</vt:lpstr>
      </vt:variant>
      <vt:variant>
        <vt:i4>2</vt:i4>
      </vt:variant>
      <vt:variant>
        <vt:lpstr>幻灯片标题</vt:lpstr>
      </vt:variant>
      <vt:variant>
        <vt:i4>54</vt:i4>
      </vt:variant>
    </vt:vector>
  </HeadingPairs>
  <TitlesOfParts>
    <vt:vector size="56" baseType="lpstr">
      <vt:lpstr>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421</cp:revision>
  <dcterms:created xsi:type="dcterms:W3CDTF">2020-07-19T08:35:37Z</dcterms:created>
  <dcterms:modified xsi:type="dcterms:W3CDTF">2022-02-25T15:06:03Z</dcterms:modified>
</cp:coreProperties>
</file>