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66"/>
  </p:notesMasterIdLst>
  <p:handoutMasterIdLst>
    <p:handoutMasterId r:id="rId67"/>
  </p:handoutMasterIdLst>
  <p:sldIdLst>
    <p:sldId id="277" r:id="rId6"/>
    <p:sldId id="275" r:id="rId7"/>
    <p:sldId id="261" r:id="rId8"/>
    <p:sldId id="280" r:id="rId9"/>
    <p:sldId id="445" r:id="rId10"/>
    <p:sldId id="446" r:id="rId11"/>
    <p:sldId id="447" r:id="rId12"/>
    <p:sldId id="448" r:id="rId13"/>
    <p:sldId id="449" r:id="rId14"/>
    <p:sldId id="285" r:id="rId15"/>
    <p:sldId id="286" r:id="rId16"/>
    <p:sldId id="393" r:id="rId17"/>
    <p:sldId id="404" r:id="rId18"/>
    <p:sldId id="394" r:id="rId19"/>
    <p:sldId id="405" r:id="rId20"/>
    <p:sldId id="450" r:id="rId21"/>
    <p:sldId id="451" r:id="rId22"/>
    <p:sldId id="452" r:id="rId23"/>
    <p:sldId id="453" r:id="rId24"/>
    <p:sldId id="454" r:id="rId25"/>
    <p:sldId id="322" r:id="rId26"/>
    <p:sldId id="272" r:id="rId27"/>
    <p:sldId id="406" r:id="rId28"/>
    <p:sldId id="407" r:id="rId29"/>
    <p:sldId id="293" r:id="rId30"/>
    <p:sldId id="331" r:id="rId31"/>
    <p:sldId id="455" r:id="rId32"/>
    <p:sldId id="413" r:id="rId33"/>
    <p:sldId id="414" r:id="rId34"/>
    <p:sldId id="294" r:id="rId35"/>
    <p:sldId id="416" r:id="rId36"/>
    <p:sldId id="432" r:id="rId37"/>
    <p:sldId id="431" r:id="rId38"/>
    <p:sldId id="430" r:id="rId39"/>
    <p:sldId id="429" r:id="rId40"/>
    <p:sldId id="428" r:id="rId41"/>
    <p:sldId id="456" r:id="rId42"/>
    <p:sldId id="279" r:id="rId43"/>
    <p:sldId id="273" r:id="rId44"/>
    <p:sldId id="298" r:id="rId45"/>
    <p:sldId id="352" r:id="rId46"/>
    <p:sldId id="353" r:id="rId47"/>
    <p:sldId id="354" r:id="rId48"/>
    <p:sldId id="355" r:id="rId49"/>
    <p:sldId id="356" r:id="rId50"/>
    <p:sldId id="360" r:id="rId51"/>
    <p:sldId id="361" r:id="rId52"/>
    <p:sldId id="362" r:id="rId53"/>
    <p:sldId id="357" r:id="rId54"/>
    <p:sldId id="358" r:id="rId55"/>
    <p:sldId id="359" r:id="rId56"/>
    <p:sldId id="399" r:id="rId57"/>
    <p:sldId id="392" r:id="rId58"/>
    <p:sldId id="379" r:id="rId59"/>
    <p:sldId id="440" r:id="rId60"/>
    <p:sldId id="380" r:id="rId61"/>
    <p:sldId id="381" r:id="rId62"/>
    <p:sldId id="442" r:id="rId63"/>
    <p:sldId id="443" r:id="rId64"/>
    <p:sldId id="457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F9966"/>
    <a:srgbClr val="7EB1EE"/>
    <a:srgbClr val="FFDC6D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994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盐　化肥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3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10044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盐　化肥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1027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盐　化肥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10981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盐　化肥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3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2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3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40.xml"/><Relationship Id="rId14" Type="http://schemas.openxmlformats.org/officeDocument/2006/relationships/slide" Target="slide5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jpeg"/><Relationship Id="rId5" Type="http://schemas.openxmlformats.org/officeDocument/2006/relationships/slide" Target="slide2.xml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" Target="slide2.xml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5" Type="http://schemas.openxmlformats.org/officeDocument/2006/relationships/slide" Target="slide2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" Target="slide21.xm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" Target="slide38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" Target="slide38.xml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43.jpeg"/><Relationship Id="rId5" Type="http://schemas.openxmlformats.org/officeDocument/2006/relationships/slide" Target="slide53.xml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523464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602251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464772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354667" y="1293368"/>
            <a:ext cx="10656711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 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盐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化肥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:a16="http://schemas.microsoft.com/office/drawing/2014/main" xmlns="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142840" y="5640745"/>
            <a:ext cx="5990707" cy="872524"/>
            <a:chOff x="3027246" y="4456098"/>
            <a:chExt cx="5990707" cy="872524"/>
          </a:xfrm>
        </p:grpSpPr>
        <p:sp>
          <p:nvSpPr>
            <p:cNvPr id="2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 smtClean="0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4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29" name="文本框 16">
              <a:hlinkClick r:id="rId14" action="ppaction://hlinksldjump"/>
            </p:cNvPr>
            <p:cNvSpPr txBox="1"/>
            <p:nvPr/>
          </p:nvSpPr>
          <p:spPr>
            <a:xfrm>
              <a:off x="4859829" y="4477069"/>
              <a:ext cx="40158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实验剖析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271817"/>
            <a:ext cx="6279110" cy="627895"/>
            <a:chOff x="1034884" y="629878"/>
            <a:chExt cx="6279110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5" y="664479"/>
              <a:ext cx="4671319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粗盐中难溶性杂质的去除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3698287"/>
            <a:ext cx="84391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6.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【2017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30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】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根据如图所示的实验回答问题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如图所示的实验中仪器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的名称是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，进行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粗盐提纯实验时过滤的目的是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                   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72353" y="434616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烧杯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8599" y="4885269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除去粗盐中的难溶性杂质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7" name="1803.eps" descr="id:2147504560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6861" y="3465150"/>
            <a:ext cx="1806220" cy="224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56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1200" y="1680088"/>
            <a:ext cx="108403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2013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）某化学兴趣小组的同学做粗盐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含有难溶性杂质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提纯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实验，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所得的精盐配制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 g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％的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氯化钠溶液。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一：如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图所示的是同学们做粗盐提纯实验的操作示意图。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11" name="1804.eps" descr="id:2147504574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732" y="3442148"/>
            <a:ext cx="3567292" cy="302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766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1200" y="1115647"/>
            <a:ext cx="10840356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请回答下列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问题：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）操作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③中用玻璃棒搅拌的作用是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）操作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⑥中的错误是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）粗盐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提纯实验的操作顺序为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填序号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，称量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制得的精盐并计算产率。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）操作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④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中，当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观察到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时，停止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加热。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二：用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提纯得到的精盐配制了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 g 5 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的氯化钠溶液。经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检测，溶质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质量分数偏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小，其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原因可能有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填序号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①氯化钠固体仍然不纯　②称量时砝码端忘垫质量相同的纸片　③量取水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时，仰视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读数　④装瓶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时，有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少量溶液洒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出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27417" y="172668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加速溶解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77638" y="2291125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未用玻璃棒引流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93353" y="2832991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①⑤②③⑥④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90528" y="3931802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蒸发皿中出现较多固体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92699" y="502303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①②③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5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1673502"/>
            <a:ext cx="3362073" cy="627895"/>
            <a:chOff x="1034884" y="629878"/>
            <a:chExt cx="3362073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6" y="664479"/>
              <a:ext cx="1754281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化肥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584962"/>
            <a:ext cx="1068177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2017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）下列对化肥的认识不正确的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KNO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是一种复合肥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施用氮肥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能促进植物茎叶生长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铵态氮肥不能与碱性肥料混合使用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化肥能提高粮食产量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施用越多越好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845237" y="267958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36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2491" y="1811350"/>
            <a:ext cx="1072444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2015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对物质的分类正确的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       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蜡和冰都是晶体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木头和铁都是易于导热的物质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不锈钢和金刚石都是金属材料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硝酸钾和磷酸二氢铵都是复合肥料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751895" y="192323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177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767648" y="1933216"/>
            <a:ext cx="1062284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2011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）同学们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对生活中的一些做法进行的下列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分析，你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认为不合理的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是（          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雨天汽车低速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行驶，是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由于车轮与地面的摩擦较大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铵态氮肥不能与碱性物质混合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施用，是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由于二者反应降低肥效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用力向后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划桨，船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向前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运动，是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由于物体间力的作用是相互的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用食醋除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水垢，是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由于水垢中的碳酸钙和氢氧化镁能与酸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76846" y="257154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46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451558" y="1368167"/>
            <a:ext cx="909884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2018•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）小明怀疑自家菜地因施用硫酸铵出现了较为严重的土壤酸化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问题，于是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和化学兴趣小组的同学对此进行了探究。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查阅产品说明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小明同学根据图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所示产品说明书中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硫酸铵的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组成，推测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硫酸铵受热可能会分解生成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氨气，使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肥效降低。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Ⅰ】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土壤的酸碱性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实验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所示溶解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土样，用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玻璃棒搅拌的目的是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　</a:t>
            </a:r>
            <a:r>
              <a:rPr lang="zh-CN" altLang="en-US" sz="2400" b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试纸测量土样浸出液的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约为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，说明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土壤呈酸性。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3868" y="309250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贮存条件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90506" y="1765638"/>
            <a:ext cx="1956994" cy="2040085"/>
            <a:chOff x="3328475" y="3939823"/>
            <a:chExt cx="1956994" cy="2040085"/>
          </a:xfrm>
        </p:grpSpPr>
        <p:pic>
          <p:nvPicPr>
            <p:cNvPr id="9" name="1807.eps" descr="id:2147504596;FounderCE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28475" y="3939823"/>
              <a:ext cx="1956994" cy="165600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3748172" y="5610576"/>
              <a:ext cx="1117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Times New Roman" pitchFamily="18" charset="0"/>
                  <a:cs typeface="Times New Roman" pitchFamily="18" charset="0"/>
                </a:rPr>
                <a:t>图</a:t>
              </a:r>
              <a:r>
                <a:rPr lang="en-US" altLang="zh-CN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CN" alt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889321" y="4381457"/>
            <a:ext cx="1559363" cy="1870750"/>
            <a:chOff x="6322032" y="3939823"/>
            <a:chExt cx="1559363" cy="1870750"/>
          </a:xfrm>
        </p:grpSpPr>
        <p:pic>
          <p:nvPicPr>
            <p:cNvPr id="10" name="1808.eps" descr="id:2147504603;FounderCES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2032" y="3939823"/>
              <a:ext cx="1559363" cy="14760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637993" y="5441241"/>
              <a:ext cx="1117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Times New Roman" pitchFamily="18" charset="0"/>
                  <a:cs typeface="Times New Roman" pitchFamily="18" charset="0"/>
                </a:rPr>
                <a:t>图</a:t>
              </a:r>
              <a:r>
                <a:rPr lang="en-US" altLang="zh-CN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70890" y="5280262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加快样品的溶解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21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623868" y="1368167"/>
            <a:ext cx="8125021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Ⅱ】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硫酸铵具有哪些性质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2:25 ℃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时，将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30 g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硫酸铵加入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50 g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中，完全溶解，此时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所得溶液对应图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zh-CN" altLang="en-US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状态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测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得其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约为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实验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：为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证明硫酸铵受热分解生成了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氨气，小组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同学进行了图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所示的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实验，观察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到的实验现象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为：①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硫酸铵固体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减少；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用酚酞溶液浸湿的滤纸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　　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小气球胀大。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63776" y="257962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i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98746" y="5283653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由左向右逐渐变红色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443415" y="1682993"/>
            <a:ext cx="1673254" cy="2122730"/>
            <a:chOff x="9443415" y="1682993"/>
            <a:chExt cx="1673254" cy="2122730"/>
          </a:xfrm>
        </p:grpSpPr>
        <p:pic>
          <p:nvPicPr>
            <p:cNvPr id="15" name="1809.eps" descr="id:2147504610;FounderCE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3415" y="1682993"/>
              <a:ext cx="1673254" cy="171026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9721242" y="3436391"/>
              <a:ext cx="1117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Times New Roman" pitchFamily="18" charset="0"/>
                  <a:cs typeface="Times New Roman" pitchFamily="18" charset="0"/>
                </a:rPr>
                <a:t>图</a:t>
              </a:r>
              <a:r>
                <a:rPr lang="en-US" altLang="zh-CN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zh-CN" alt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45012" y="4249950"/>
            <a:ext cx="2670060" cy="2009186"/>
            <a:chOff x="8945012" y="4249950"/>
            <a:chExt cx="2670060" cy="2009186"/>
          </a:xfrm>
        </p:grpSpPr>
        <p:pic>
          <p:nvPicPr>
            <p:cNvPr id="16" name="1810.eps" descr="id:2147504617;FounderCES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45012" y="4249950"/>
              <a:ext cx="2670060" cy="164253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721242" y="5889804"/>
              <a:ext cx="1117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Times New Roman" pitchFamily="18" charset="0"/>
                  <a:cs typeface="Times New Roman" pitchFamily="18" charset="0"/>
                </a:rPr>
                <a:t>图</a:t>
              </a:r>
              <a:r>
                <a:rPr lang="en-US" altLang="zh-CN" b="1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zh-CN" alt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2492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623868" y="1785860"/>
            <a:ext cx="1086822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小明依据现象①和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②，小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红只依据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③，都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得出了“硫酸铵受热分解”的结论。小组同学认为小红的依据不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合理，小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气球胀大可能是装置中的空气受热膨胀所致。若要通过小气球的变化得出“硫酸铵受热分解”的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结论，还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需继续进行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观察，若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，才能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得出这一结论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：按图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所示进行实验，闻到刺激性气味，说明硫酸铵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能与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熟石灰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发生反应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4043" y="3506319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冷却至室温后气球依然胀大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18467" y="3826377"/>
            <a:ext cx="1269792" cy="1929801"/>
            <a:chOff x="9818467" y="3745512"/>
            <a:chExt cx="1269792" cy="1929801"/>
          </a:xfrm>
        </p:grpSpPr>
        <p:pic>
          <p:nvPicPr>
            <p:cNvPr id="22" name="1811.eps" descr="id:2147504624;FounderCE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18467" y="3745512"/>
              <a:ext cx="1269792" cy="1512000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9894563" y="5305981"/>
              <a:ext cx="1117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Times New Roman" pitchFamily="18" charset="0"/>
                  <a:cs typeface="Times New Roman" pitchFamily="18" charset="0"/>
                </a:rPr>
                <a:t>图</a:t>
              </a:r>
              <a:r>
                <a:rPr lang="en-US" altLang="zh-CN" b="1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zh-CN" alt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3953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748048" y="1785860"/>
            <a:ext cx="107214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【拓展应用】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保证铵态氮肥的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肥效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不能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高温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暴晒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不能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硫酸铵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中氮元素被植物吸收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剩余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的硫酸铵使得土壤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酸化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可用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熟石灰进行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改良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两者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发生反应的化学方程式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_________________________________________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98190" y="2413034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与碱性物质混合施用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885697" y="4078028"/>
                <a:ext cx="634340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697" y="4078028"/>
                <a:ext cx="6343403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441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9132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4593516" y="2521837"/>
            <a:ext cx="70453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</a:t>
            </a:r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常见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盐的性质与用途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文本框 2">
            <a:hlinkClick r:id="rId3" action="ppaction://hlinksldjump"/>
          </p:cNvPr>
          <p:cNvSpPr txBox="1"/>
          <p:nvPr/>
        </p:nvSpPr>
        <p:spPr>
          <a:xfrm>
            <a:off x="4607999" y="3556734"/>
            <a:ext cx="63986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粗盐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中难溶性杂质的去除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364331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260775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2">
            <a:hlinkClick r:id="rId4" action="ppaction://hlinksldjump"/>
          </p:cNvPr>
          <p:cNvSpPr txBox="1"/>
          <p:nvPr/>
        </p:nvSpPr>
        <p:spPr>
          <a:xfrm>
            <a:off x="4607998" y="4564214"/>
            <a:ext cx="63986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化肥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465079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598311" y="1409915"/>
            <a:ext cx="11051821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2013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•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A~J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是初中化学常见的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物质，它们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的相互转化关系如图所示。其中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是一种常见的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化肥，不能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与碱性物质混合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使用；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的组成元素相同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请回答下列问题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）反应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①的基本反应类型为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的化学式为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）反应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③的化学方程式为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）反应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④的实际应用为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42100" y="421735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分解反应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4573" y="476433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NH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637299" y="5266100"/>
                <a:ext cx="2494594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</m:t>
                            </m:r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2CO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7299" y="5266100"/>
                <a:ext cx="2494594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3912" r="-244" b="-20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337187" y="5867907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冶炼金属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6" name="1806.eps" descr="id:2147504631;FounderC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7999" y="2712940"/>
            <a:ext cx="4512444" cy="130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710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40000" y="2901250"/>
            <a:ext cx="6264284" cy="1621235"/>
            <a:chOff x="3712376" y="2559513"/>
            <a:chExt cx="6264284" cy="1621235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712376" y="2559513"/>
              <a:ext cx="483831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化学方程式清单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">
              <a:hlinkClick r:id="rId3" action="ppaction://hlinksldjump"/>
            </p:cNvPr>
            <p:cNvSpPr txBox="1"/>
            <p:nvPr/>
          </p:nvSpPr>
          <p:spPr>
            <a:xfrm>
              <a:off x="3712376" y="3657528"/>
              <a:ext cx="6264284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知识考点清单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98" y="3485372"/>
            <a:ext cx="10535023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铁和硫酸铜溶液反应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铝和硫酸铜溶液反应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铜和硝酸银溶液反应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400" b="1" u="sng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大理石与稀盐酸反应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en-US" altLang="zh-CN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</a:t>
            </a:r>
            <a:r>
              <a:rPr lang="zh-CN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609567"/>
            <a:ext cx="5882885" cy="729465"/>
            <a:chOff x="823582" y="935961"/>
            <a:chExt cx="5767939" cy="729465"/>
          </a:xfrm>
        </p:grpSpPr>
        <p:sp>
          <p:nvSpPr>
            <p:cNvPr id="32" name="圆角矩形 31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数据聚集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考点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梳理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6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2662159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化学方程式清单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4050840" y="3714505"/>
                <a:ext cx="3715291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+Cu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840" y="3714505"/>
                <a:ext cx="3715291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627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3963628" y="4396075"/>
                <a:ext cx="4427815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2Al+3CuSO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+3Cu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628" y="4396075"/>
                <a:ext cx="4427815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2063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3928525" y="5088394"/>
                <a:ext cx="446183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Cu+2AgNO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Cu(NO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+2Ag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8525" y="5088394"/>
                <a:ext cx="4461838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049" t="-17333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3979898" y="5794385"/>
                <a:ext cx="5027338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9898" y="5794385"/>
                <a:ext cx="5027338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1939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926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20000" y="1762368"/>
            <a:ext cx="949644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碳酸钠与稀盐酸反应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碳酸氢钠与稀盐酸反应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碳酸钾与稀硫酸反应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盐酸和硝酸银溶液反应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硫酸和氯化钡溶液反应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氢氧化钠与硫酸铜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　　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4125468" y="1961095"/>
                <a:ext cx="5144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468" y="1961095"/>
                <a:ext cx="514406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96" t="-17333" r="-237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4292932" y="2664638"/>
                <a:ext cx="49775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+HCl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932" y="2664638"/>
                <a:ext cx="4977574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836" t="-17105" r="-24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4136757" y="3365590"/>
                <a:ext cx="5144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6757" y="3365590"/>
                <a:ext cx="5144060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898" t="-17105" r="-949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4654179" y="4058207"/>
                <a:ext cx="42691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HCl+AgNO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AgCl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4179" y="4058207"/>
                <a:ext cx="426917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140" t="-17333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25"/>
              <p:cNvSpPr txBox="1"/>
              <p:nvPr/>
            </p:nvSpPr>
            <p:spPr>
              <a:xfrm>
                <a:off x="4496133" y="4760798"/>
                <a:ext cx="49775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+BaCl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133" y="4760798"/>
                <a:ext cx="4977574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1961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/>
              <p:cNvSpPr txBox="1"/>
              <p:nvPr/>
            </p:nvSpPr>
            <p:spPr>
              <a:xfrm>
                <a:off x="4459112" y="5464283"/>
                <a:ext cx="565573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2NaOH+CuSO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112" y="5464283"/>
                <a:ext cx="5655733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1616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00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19999" y="1814523"/>
            <a:ext cx="10218933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氢氧化钠与氯化铁反应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氢氧化钙与碳酸钠反应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硫酸铵与熟石灰反应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纯碱与氯化钙溶液反应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　　　　　　　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氯化钠和硝酸银反应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55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硫酸钠和氯化钡反应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b="1" u="sng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651470" y="2033342"/>
                <a:ext cx="491192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3NaOH+FeCl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+3NaCl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470" y="2033342"/>
                <a:ext cx="4911922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61" t="-17333" r="-868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469985" y="2714712"/>
                <a:ext cx="53767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9985" y="2714712"/>
                <a:ext cx="5376793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701" t="-17105" r="-794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4204753" y="3423079"/>
                <a:ext cx="626004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b="1" i="0" dirty="0" smtClean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753" y="3423079"/>
                <a:ext cx="6260047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558" t="-17333" r="-779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4549869" y="4115194"/>
                <a:ext cx="4831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869" y="4115194"/>
                <a:ext cx="4831772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1892" t="-17105" r="-757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4204753" y="4823840"/>
                <a:ext cx="44726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NaCl+AgNO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AgCl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753" y="4823840"/>
                <a:ext cx="4472699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183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4204753" y="5518372"/>
                <a:ext cx="4616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+BaCl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4753" y="5518372"/>
                <a:ext cx="4616970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2114" t="-17105" r="-1057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70296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文本框 99"/>
              <p:cNvSpPr txBox="1">
                <a:spLocks noChangeArrowheads="1"/>
              </p:cNvSpPr>
              <p:nvPr/>
            </p:nvSpPr>
            <p:spPr bwMode="auto">
              <a:xfrm>
                <a:off x="720000" y="2431151"/>
                <a:ext cx="10114842" cy="1031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3000"/>
                  </a:lnSpc>
                </a:pP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盐的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定义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：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金属离子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(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4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400" b="1" i="1">
                            <a:latin typeface="Cambria Math"/>
                          </a:rPr>
                          <m:t>𝑯</m:t>
                        </m:r>
                      </m:e>
                      <m:sub>
                        <m:r>
                          <a:rPr lang="en-US" altLang="zh-CN" sz="2400" b="1" i="1">
                            <a:latin typeface="Cambria Math"/>
                          </a:rPr>
                          <m:t>𝟒</m:t>
                        </m:r>
                      </m:sub>
                      <m:sup>
                        <m:r>
                          <a:rPr lang="en-US" altLang="zh-CN" sz="2400" b="1">
                            <a:latin typeface="Cambria Math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)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和酸根离子形成的化合物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。</a:t>
                </a:r>
                <a:endParaRPr lang="zh-CN" altLang="zh-CN" sz="2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几种常见的盐</a:t>
                </a:r>
              </a:p>
            </p:txBody>
          </p:sp>
        </mc:Choice>
        <mc:Fallback>
          <p:sp>
            <p:nvSpPr>
              <p:cNvPr id="15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0000" y="2431151"/>
                <a:ext cx="10114842" cy="1031051"/>
              </a:xfrm>
              <a:prstGeom prst="rect">
                <a:avLst/>
              </a:prstGeom>
              <a:blipFill rotWithShape="1">
                <a:blip r:embed="rId4"/>
                <a:stretch>
                  <a:fillRect l="-904" t="-5325" b="-650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9998" y="1906189"/>
            <a:ext cx="533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常见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的盐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1119435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7709003"/>
              </p:ext>
            </p:extLst>
          </p:nvPr>
        </p:nvGraphicFramePr>
        <p:xfrm>
          <a:off x="519288" y="3475286"/>
          <a:ext cx="11164712" cy="30619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0490"/>
                <a:gridCol w="1130149"/>
                <a:gridCol w="1374526"/>
                <a:gridCol w="2026241"/>
                <a:gridCol w="5403306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物质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化学式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俗称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物理性质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用途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氯化钠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　　　</a:t>
                      </a:r>
                      <a:r>
                        <a:rPr lang="en-US" altLang="zh-CN" sz="1800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食盐的主要成分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无色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晶体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易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溶于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水溶液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有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咸味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溶解度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受温度影响不大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）生活中</a:t>
                      </a:r>
                      <a:r>
                        <a:rPr lang="zh-CN" altLang="en-US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　　　　　　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，腌制咸菜 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）工业上是制氢氧化钠、碳酸钠、盐酸等的工业原料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）消除积雪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溶于水中降低了水的凝固点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）农业上用氯化钠溶液来选种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）制生理盐水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浓度为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0.9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％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的氯化钠溶液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885692" y="5126499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02670" y="4121788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作调味品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4229044"/>
                  </p:ext>
                </p:extLst>
              </p:nvPr>
            </p:nvGraphicFramePr>
            <p:xfrm>
              <a:off x="519288" y="2030294"/>
              <a:ext cx="11164712" cy="403225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0490"/>
                    <a:gridCol w="1130149"/>
                    <a:gridCol w="1374526"/>
                    <a:gridCol w="2026241"/>
                    <a:gridCol w="5403306"/>
                  </a:tblGrid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物质</a:t>
                          </a:r>
                          <a:endParaRPr lang="en-US" altLang="zh-CN" sz="2000" b="1" dirty="0" smtClean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化学式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俗称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物理性质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用途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01B0F0"/>
                        </a:solidFill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碳酸钠</a:t>
                          </a:r>
                          <a:endParaRPr lang="zh-CN" altLang="en-US" sz="24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</a:t>
                          </a:r>
                          <a:r>
                            <a:rPr lang="en-US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</a:t>
                          </a:r>
                          <a:r>
                            <a:rPr lang="en-US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　</a:t>
                          </a:r>
                          <a:r>
                            <a:rPr lang="zh-CN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、</a:t>
                          </a: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</a:t>
                          </a:r>
                          <a:r>
                            <a:rPr lang="en-US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白色粉末状固体，易溶于水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用于玻璃、造纸、纺织、洗涤、食品工业等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(Na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与</a:t>
                          </a:r>
                          <a:r>
                            <a:rPr lang="en-US" altLang="zh-CN" sz="2000" b="1" kern="1200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NaOH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用途很相似</a:t>
                          </a: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，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但玻璃例外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)</a:t>
                          </a:r>
                          <a:endParaRPr lang="en-US" altLang="zh-CN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碳酸钙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大理石、石灰石的主要成分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白色固体，难溶于水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　</a:t>
                          </a:r>
                          <a:r>
                            <a:rPr lang="zh-CN" altLang="en-US" sz="24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、</a:t>
                          </a:r>
                          <a:r>
                            <a:rPr lang="zh-CN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</a:t>
                          </a:r>
                          <a:r>
                            <a:rPr lang="en-US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zh-CN" altLang="en-US" sz="28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碳酸氢钠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</a:t>
                          </a:r>
                          <a:endParaRPr lang="zh-CN" altLang="en-US" sz="2400" b="1" u="sng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白色晶体，易溶于水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（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）</a:t>
                          </a:r>
                          <a:r>
                            <a:rPr lang="zh-CN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制糕点所用的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1800" b="1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　　　　</a:t>
                          </a:r>
                          <a:r>
                            <a:rPr lang="zh-CN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的主要成分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 </a:t>
                          </a:r>
                          <a:endParaRPr lang="zh-CN" altLang="zh-CN" sz="1800" b="1" kern="1200" dirty="0" smtClean="0">
                            <a:solidFill>
                              <a:schemeClr val="tx1"/>
                            </a:solidFill>
                            <a:effectLst/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（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）</a:t>
                          </a:r>
                          <a:r>
                            <a:rPr lang="zh-CN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医疗上</a:t>
                          </a: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，</a:t>
                          </a:r>
                          <a:r>
                            <a:rPr lang="en-US" altLang="zh-CN" sz="1800" b="1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/>
                          </a:r>
                          <a:r>
                            <a:rPr lang="zh-CN" altLang="zh-CN" sz="1800" b="1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　　　　　　　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NaHCO</a:t>
                          </a:r>
                          <a:r>
                            <a:rPr lang="en-US" altLang="zh-CN" sz="18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+HCl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6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16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6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16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</m:t>
                                      </m:r>
                                      <m:r>
                                        <a:rPr lang="en-US" altLang="zh-CN" sz="16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16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NaCl+H</a:t>
                          </a:r>
                          <a:r>
                            <a:rPr lang="en-US" altLang="zh-CN" sz="18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O+CO</a:t>
                          </a:r>
                          <a:r>
                            <a:rPr lang="en-US" altLang="zh-CN" sz="18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↑</a:t>
                          </a:r>
                          <a:r>
                            <a:rPr lang="zh-CN" alt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，</a:t>
                          </a:r>
                          <a:r>
                            <a:rPr lang="zh-CN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胃溃疡患者禁用</a:t>
                          </a:r>
                          <a:r>
                            <a:rPr lang="en-US" altLang="zh-CN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en-US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en-US" altLang="zh-CN" sz="2400" b="1" dirty="0" smtClean="0"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184229044"/>
                  </p:ext>
                </p:extLst>
              </p:nvPr>
            </p:nvGraphicFramePr>
            <p:xfrm>
              <a:off x="519288" y="2030294"/>
              <a:ext cx="11164712" cy="398463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0490"/>
                    <a:gridCol w="1130149"/>
                    <a:gridCol w="1374526"/>
                    <a:gridCol w="2026241"/>
                    <a:gridCol w="5403306"/>
                  </a:tblGrid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物质</a:t>
                          </a:r>
                          <a:endParaRPr lang="en-US" altLang="zh-CN" sz="2000" b="1" dirty="0" smtClean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化学式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俗称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物理性质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用途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01B0F0"/>
                        </a:solidFill>
                      </a:tcPr>
                    </a:tc>
                  </a:tr>
                  <a:tr h="878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碳酸钠</a:t>
                          </a:r>
                          <a:endParaRPr lang="zh-CN" altLang="en-US" sz="24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　</a:t>
                          </a:r>
                          <a:r>
                            <a:rPr lang="en-US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　</a:t>
                          </a:r>
                          <a:r>
                            <a:rPr lang="zh-CN" altLang="zh-CN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、</a:t>
                          </a: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</a:t>
                          </a:r>
                          <a:r>
                            <a:rPr lang="en-US" altLang="zh-CN" sz="18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白色粉末状固体，易溶于水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用于玻璃、造纸、纺织、洗涤、食品工业等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(Na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与</a:t>
                          </a:r>
                          <a:r>
                            <a:rPr lang="en-US" altLang="zh-CN" sz="2000" b="1" kern="1200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NaOH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用途很相似</a:t>
                          </a: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，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但玻璃例外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)</a:t>
                          </a:r>
                          <a:endParaRPr lang="en-US" altLang="zh-CN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12725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碳酸钙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大理石、石灰石的主要成分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白色固体，难溶于水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　</a:t>
                          </a:r>
                          <a:r>
                            <a:rPr lang="zh-CN" altLang="en-US" sz="24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、</a:t>
                          </a:r>
                          <a:r>
                            <a:rPr lang="zh-CN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　　　</a:t>
                          </a:r>
                          <a:r>
                            <a:rPr lang="en-US" altLang="zh-CN" sz="24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zh-CN" altLang="en-US" sz="28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122491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碳酸氢钠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endParaRPr lang="zh-CN" altLang="en-US" sz="2400" b="1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　　　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 </a:t>
                          </a:r>
                          <a:r>
                            <a:rPr lang="en-US" altLang="zh-CN" sz="2000" u="sng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</a:t>
                          </a:r>
                          <a:endParaRPr lang="zh-CN" altLang="en-US" sz="2400" b="1" u="sng" dirty="0" smtClean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白色晶体，易溶于水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 rotWithShape="1">
                          <a:blip r:embed="rId3"/>
                          <a:stretch>
                            <a:fillRect l="-106539" t="-225373" b="-845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0668000" y="1479668"/>
            <a:ext cx="993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4804" y="2851466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445" y="2698878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纯碱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7780" y="3087699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苏打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5911" y="3933022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60184" y="394431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建筑材料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71629" y="3934366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补钙剂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60937" y="5199231"/>
            <a:ext cx="111921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NaHCO</a:t>
            </a:r>
            <a:r>
              <a:rPr lang="en-US" altLang="zh-CN" sz="19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19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734" y="5219951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小苏打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2569" y="4820539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发酵粉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84400" y="5206420"/>
            <a:ext cx="17331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治疗胃酸过多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9551615"/>
              </p:ext>
            </p:extLst>
          </p:nvPr>
        </p:nvGraphicFramePr>
        <p:xfrm>
          <a:off x="519288" y="2154473"/>
          <a:ext cx="11164712" cy="29857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0490"/>
                <a:gridCol w="1130149"/>
                <a:gridCol w="1374526"/>
                <a:gridCol w="2026241"/>
                <a:gridCol w="5403306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物质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化学式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俗称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物理性质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用途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备注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）碳酸氢钠不稳定，受热能分解</a:t>
                      </a:r>
                      <a:r>
                        <a:rPr lang="zh-CN" altLang="en-US" sz="2000" b="1" u="none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：</a:t>
                      </a:r>
                      <a:r>
                        <a:rPr lang="en-US" altLang="zh-CN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en-US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　　　　　　　　　　　　　          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化学方程式</a:t>
                      </a: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。区别碳酸钠和碳酸氢钠的方法就是分别加热，有能使澄清石灰水变浑浊的气体生成的，就是碳酸氢钠，否则是碳酸钠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）碳酸钠和碳酸氢钠的水溶液都</a:t>
                      </a:r>
                      <a:r>
                        <a:rPr lang="zh-CN" altLang="en-US" sz="2000" b="1" u="none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呈</a:t>
                      </a:r>
                      <a:r>
                        <a:rPr lang="zh-CN" altLang="en-US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　　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性 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）误把工业用盐亚硝酸钠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(NaNO</a:t>
                      </a:r>
                      <a:r>
                        <a:rPr lang="en-US" altLang="zh-CN" sz="2000" b="1" baseline="-25000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作食盐用，会引起中毒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just"/>
                      <a:endParaRPr lang="en-US" altLang="zh-CN" sz="24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0668000" y="1502244"/>
            <a:ext cx="993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139947" y="2788722"/>
                <a:ext cx="4094391" cy="4774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2NaHCO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0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9947" y="2788722"/>
                <a:ext cx="4094391" cy="477438"/>
              </a:xfrm>
              <a:prstGeom prst="rect">
                <a:avLst/>
              </a:prstGeom>
              <a:blipFill rotWithShape="1">
                <a:blip r:embed="rId3"/>
                <a:stretch>
                  <a:fillRect l="-1488" r="-1042" b="-11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128658" y="4222228"/>
            <a:ext cx="442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碱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02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855782" y="1337222"/>
            <a:ext cx="10433105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盐的化学性质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9497616"/>
                  </p:ext>
                </p:extLst>
              </p:nvPr>
            </p:nvGraphicFramePr>
            <p:xfrm>
              <a:off x="838199" y="2073983"/>
              <a:ext cx="10450687" cy="412369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32001"/>
                    <a:gridCol w="2049992"/>
                    <a:gridCol w="2493270"/>
                    <a:gridCol w="3675424"/>
                  </a:tblGrid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化学性质</a:t>
                          </a:r>
                          <a:endParaRPr lang="en-US" altLang="zh-CN" sz="2000" b="1" dirty="0" smtClean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规律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举例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反应条件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盐与某些金属反应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置换反应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  <a:endParaRPr lang="zh-CN" altLang="en-US" sz="2400" b="1" dirty="0">
                            <a:solidFill>
                              <a:schemeClr val="tx1"/>
                            </a:solidFill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 → 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新盐</a:t>
                          </a:r>
                          <a:endParaRPr lang="zh-CN" altLang="en-US" sz="2400" b="1" u="none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Fe+CuSO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4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20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   </m:t>
                                      </m:r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20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  <m:r>
                                <a:rPr lang="en-US" altLang="zh-CN" sz="2000" b="1" i="1" dirty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 </m:t>
                              </m:r>
                            </m:oMath>
                          </a14:m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  <a:p>
                          <a:pPr algn="l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___________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比金属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活泼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(K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、</a:t>
                          </a:r>
                          <a:r>
                            <a:rPr lang="en-US" altLang="zh-CN" sz="2000" b="1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Ca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、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Na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除外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，盐必须可溶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盐与酸反应</a:t>
                          </a:r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酸→ 新盐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新酸</a:t>
                          </a:r>
                          <a:endParaRPr lang="zh-CN" altLang="en-US" sz="2400" b="1" u="none" dirty="0" smtClean="0"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Na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+2HCl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i="0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  <m:r>
                                        <a:rPr lang="en-US" altLang="zh-CN" sz="20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20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  <m:r>
                                <a:rPr lang="en-US" altLang="zh-CN" sz="2000" b="1" i="1" dirty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_________________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生成物中有气体、沉淀或水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盐与碱反应</a:t>
                          </a:r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盐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+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碱→ 新盐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+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新碱</a:t>
                          </a:r>
                          <a:endParaRPr lang="zh-CN" altLang="en-US" sz="2400" b="1" dirty="0"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000" b="1" kern="1200" dirty="0" err="1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Ca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(OH)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+Na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</m:t>
                                      </m:r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20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_________________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反应物需都可溶，且生成物中有气体、沉淀或水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盐与某些盐反应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盐→ 两种新盐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Na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3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+CaCl</a:t>
                          </a:r>
                          <a:r>
                            <a:rPr lang="en-US" altLang="zh-CN" sz="2000" b="1" kern="1200" baseline="-25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  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</m:t>
                                      </m:r>
                                      <m:r>
                                        <a:rPr lang="en-US" altLang="zh-CN" sz="20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</m:t>
                                      </m:r>
                                      <m:r>
                                        <a:rPr lang="en-US" altLang="zh-CN" sz="20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  <m:r>
                                        <a:rPr lang="en-US" altLang="zh-CN" sz="20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20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anose="02010600030101010101" pitchFamily="2" charset="-122"/>
                            <a:cs typeface="Cambria Math" panose="02040503050406030204" charset="0"/>
                          </a:endParaRPr>
                        </a:p>
                        <a:p>
                          <a:pPr marL="0" marR="0" indent="0" algn="just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_________________</a:t>
                          </a:r>
                          <a:endParaRPr lang="zh-CN" altLang="en-US" sz="20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dirty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反应物需都可</a:t>
                          </a:r>
                          <a:r>
                            <a:rPr 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溶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，</a:t>
                          </a:r>
                          <a:r>
                            <a:rPr 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且</a:t>
                          </a:r>
                          <a:r>
                            <a:rPr lang="zh-CN" sz="2000" b="1" dirty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生成物中有气体、沉淀或水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表格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379497616"/>
                  </p:ext>
                </p:extLst>
              </p:nvPr>
            </p:nvGraphicFramePr>
            <p:xfrm>
              <a:off x="838199" y="2073983"/>
              <a:ext cx="10450687" cy="412369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232001"/>
                    <a:gridCol w="2049992"/>
                    <a:gridCol w="2493270"/>
                    <a:gridCol w="3675424"/>
                  </a:tblGrid>
                  <a:tr h="60833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黑体" pitchFamily="49" charset="-122"/>
                              <a:ea typeface="黑体" pitchFamily="49" charset="-122"/>
                            </a:rPr>
                            <a:t>化学性质</a:t>
                          </a:r>
                          <a:endParaRPr lang="en-US" altLang="zh-CN" sz="2000" b="1" dirty="0" smtClean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lToB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规律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举例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黑体" pitchFamily="49" charset="-122"/>
                              <a:ea typeface="黑体" pitchFamily="49" charset="-122"/>
                              <a:cs typeface="+mn-cs"/>
                            </a:rPr>
                            <a:t>反应条件</a:t>
                          </a:r>
                          <a:endParaRPr lang="zh-CN" altLang="en-US" sz="2000" b="1" dirty="0">
                            <a:latin typeface="黑体" pitchFamily="49" charset="-122"/>
                            <a:ea typeface="黑体" pitchFamily="49" charset="-122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01B0F0"/>
                        </a:solidFill>
                      </a:tcPr>
                    </a:tc>
                  </a:tr>
                  <a:tr h="878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盐与某些金属反应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置换反应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  <a:endParaRPr lang="zh-CN" altLang="en-US" sz="2400" b="1" dirty="0">
                            <a:solidFill>
                              <a:schemeClr val="tx1"/>
                            </a:solidFill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 → 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新盐</a:t>
                          </a:r>
                          <a:endParaRPr lang="zh-CN" altLang="en-US" sz="2400" b="1" u="none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3"/>
                          <a:stretch>
                            <a:fillRect l="-171883" t="-69444" r="-147433" b="-3097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金属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比金属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活泼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(K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、</a:t>
                          </a:r>
                          <a:r>
                            <a:rPr lang="en-US" altLang="zh-CN" sz="2000" b="1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Ca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、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Na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除外</a:t>
                          </a:r>
                          <a:r>
                            <a:rPr lang="en-US" alt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，盐必须可溶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878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盐与酸反应</a:t>
                          </a:r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ts val="31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酸→ 新盐</a:t>
                          </a:r>
                          <a:r>
                            <a:rPr lang="en-US" altLang="zh-CN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u="none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新酸</a:t>
                          </a:r>
                          <a:endParaRPr lang="zh-CN" altLang="en-US" sz="2400" b="1" u="none" dirty="0" smtClean="0"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3"/>
                          <a:stretch>
                            <a:fillRect l="-171883" t="-169444" r="-147433" b="-2097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生成物中有气体、沉淀或水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878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盐与碱反应</a:t>
                          </a:r>
                          <a:endParaRPr lang="en-US" altLang="zh-CN" sz="2000" b="1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盐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+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碱→ 新盐</a:t>
                          </a:r>
                          <a:r>
                            <a:rPr lang="en-US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+</a:t>
                          </a:r>
                          <a:r>
                            <a:rPr lang="zh-CN" altLang="zh-CN" sz="20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+mn-cs"/>
                            </a:rPr>
                            <a:t>新碱</a:t>
                          </a:r>
                          <a:endParaRPr lang="zh-CN" altLang="en-US" sz="2400" b="1" dirty="0">
                            <a:latin typeface="宋体" pitchFamily="2" charset="-122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3"/>
                          <a:stretch>
                            <a:fillRect l="-171883" t="-267586" r="-147433" b="-1082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反应物需都可溶，且生成物中有气体、沉淀或水</a:t>
                          </a:r>
                          <a:endParaRPr lang="zh-CN" sz="2000" b="1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878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盐与某些盐反应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(</a:t>
                          </a:r>
                          <a:r>
                            <a:rPr lang="zh-CN" altLang="en-US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复分解反应</a:t>
                          </a:r>
                          <a:r>
                            <a:rPr lang="en-US" altLang="zh-CN" sz="2000" b="1" dirty="0" smtClean="0">
                              <a:solidFill>
                                <a:schemeClr val="tx1"/>
                              </a:solidFill>
                              <a:latin typeface="宋体" pitchFamily="2" charset="-122"/>
                              <a:ea typeface="宋体" pitchFamily="2" charset="-122"/>
                              <a:cs typeface="Times New Roman" pitchFamily="18" charset="0"/>
                            </a:rPr>
                            <a:t>)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</a:pP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</a:t>
                          </a:r>
                          <a:r>
                            <a:rPr lang="en-US" altLang="zh-CN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zh-CN" altLang="en-US" sz="2000" b="1" dirty="0" smtClean="0"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盐→ 两种新盐</a:t>
                          </a:r>
                          <a:endParaRPr lang="zh-CN" altLang="en-US" sz="2000" b="1" dirty="0"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3"/>
                          <a:stretch>
                            <a:fillRect l="-171883" t="-370139" r="-147433" b="-90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31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b="1" dirty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反应物需都可</a:t>
                          </a:r>
                          <a:r>
                            <a:rPr 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溶</a:t>
                          </a:r>
                          <a:r>
                            <a:rPr lang="zh-CN" altLang="en-US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，</a:t>
                          </a:r>
                          <a:r>
                            <a:rPr lang="zh-CN" sz="2000" b="1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且</a:t>
                          </a:r>
                          <a:r>
                            <a:rPr lang="zh-CN" sz="2000" b="1" dirty="0">
                              <a:solidFill>
                                <a:srgbClr val="000000"/>
                              </a:solidFill>
                              <a:effectLst/>
                              <a:latin typeface="宋体" pitchFamily="2" charset="-122"/>
                              <a:ea typeface="宋体" pitchFamily="2" charset="-122"/>
                              <a:cs typeface="Times New Roman"/>
                            </a:rPr>
                            <a:t>生成物中有气体、沉淀或水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5" name="TextBox 14"/>
          <p:cNvSpPr txBox="1"/>
          <p:nvPr/>
        </p:nvSpPr>
        <p:spPr>
          <a:xfrm>
            <a:off x="5248164" y="3105614"/>
            <a:ext cx="1399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FeSO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+Cu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48164" y="3974858"/>
            <a:ext cx="2255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2NaCl+H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O+CO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48164" y="4849162"/>
            <a:ext cx="2082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+2NaOH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1545" y="5729696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+2NaCl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61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20000" y="2215178"/>
            <a:ext cx="10704356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有些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盐溶液呈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碱性，如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碳酸钠、碳酸氢钠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等，它们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的溶液能使紫色石蕊变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蓝，无色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酚酞变红。有些盐溶液呈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中性，如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氯化钠、氯化钙、氯化钡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等，它们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的溶液不能使指示剂变色。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）氯化银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、硫酸钡既不溶于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水，也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不溶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zh-CN" altLang="en-US" sz="2400" b="1" smtClean="0">
                <a:latin typeface="Times New Roman" pitchFamily="18" charset="0"/>
                <a:cs typeface="Times New Roman" pitchFamily="18" charset="0"/>
              </a:rPr>
              <a:t>酸。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99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936776"/>
            <a:ext cx="5692088" cy="627895"/>
            <a:chOff x="1034884" y="629878"/>
            <a:chExt cx="5692088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9" y="664479"/>
              <a:ext cx="4084293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常见盐的性质与用途</a:t>
              </a:r>
              <a:endParaRPr lang="zh-CN" altLang="en-US" sz="24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3854697"/>
            <a:ext cx="107946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.【2016·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29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】</a:t>
            </a:r>
            <a:r>
              <a:rPr lang="zh-CN" altLang="zh-CN" sz="2400" b="1" dirty="0" smtClean="0"/>
              <a:t>化学</a:t>
            </a:r>
            <a:r>
              <a:rPr lang="zh-CN" altLang="zh-CN" sz="2400" b="1" dirty="0"/>
              <a:t>与我们的生产、生活有着密切的联系。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现有维生素、金刚石和</a:t>
            </a:r>
            <a:r>
              <a:rPr lang="zh-CN" altLang="zh-CN" sz="2400" b="1" dirty="0" smtClean="0"/>
              <a:t>碳酸氢钠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其中</a:t>
            </a:r>
            <a:r>
              <a:rPr lang="zh-CN" altLang="zh-CN" sz="2400" b="1" dirty="0"/>
              <a:t>可用来切割玻璃的是</a:t>
            </a:r>
            <a:r>
              <a:rPr lang="zh-CN" altLang="zh-CN" sz="2400" b="1" u="sng" dirty="0"/>
              <a:t>　　　　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常用</a:t>
            </a:r>
            <a:r>
              <a:rPr lang="zh-CN" altLang="zh-CN" sz="2400" b="1" dirty="0"/>
              <a:t>作发酵粉的是</a:t>
            </a:r>
            <a:r>
              <a:rPr lang="zh-CN" altLang="zh-CN" sz="2400" b="1" u="sng" dirty="0"/>
              <a:t>　　　　　　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蔬菜</a:t>
            </a:r>
            <a:r>
              <a:rPr lang="zh-CN" altLang="zh-CN" sz="2400" b="1" dirty="0"/>
              <a:t>和水果中含有的营养物质是</a:t>
            </a:r>
            <a:r>
              <a:rPr lang="zh-CN" altLang="zh-CN" sz="2400" b="1" u="sng" dirty="0"/>
              <a:t>　　　　　</a:t>
            </a:r>
            <a:r>
              <a:rPr lang="zh-CN" altLang="zh-CN" sz="2400" b="1" dirty="0" smtClean="0"/>
              <a:t>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74681" y="1671310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024333" y="4467160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金刚石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0020" y="502619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碳酸氢钠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89131" y="5037481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维生素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55783" y="1684624"/>
            <a:ext cx="5892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复分解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反应</a:t>
            </a:r>
          </a:p>
        </p:txBody>
      </p:sp>
      <p:sp>
        <p:nvSpPr>
          <p:cNvPr id="16" name="文本框 99"/>
          <p:cNvSpPr txBox="1">
            <a:spLocks noChangeArrowheads="1"/>
          </p:cNvSpPr>
          <p:nvPr/>
        </p:nvSpPr>
        <p:spPr bwMode="auto">
          <a:xfrm>
            <a:off x="855782" y="2422829"/>
            <a:ext cx="1052341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定义：两种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化合物互相交换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成分，生成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另外两种化合物的反应叫复分解反应。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特点：两种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化合物通过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 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生成另外两种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化合物；且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各元素化合价不变即“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双交换，价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不变”或“里应外合价不变”。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反应发生的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条件：有</a:t>
            </a:r>
            <a:r>
              <a:rPr lang="zh-CN" altLang="en-US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 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生成。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结合盐的化学性质总结出复分解反应发生的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条件：有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酸可不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溶，无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酸需都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溶，气体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沉淀水都行。前两句是对反应物的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判断，第三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句是对产物的判断。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48363" y="3051486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交换成分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8675" y="4142278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0046" y="414227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气体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09562" y="414227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沉淀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855782" y="1440686"/>
            <a:ext cx="1052341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常见的复分解反应类型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用化学方程式表示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与金属氧化物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与碱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碱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溶解性口诀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钾钠硝酸铵盐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盐酸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盐不溶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氯化银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硫酸盐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不溶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硫酸钡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碳酸盐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只溶钾钠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铵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碱有四位钾钠和钙钡。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5427522" y="2080642"/>
                <a:ext cx="432041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+6HCl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2FeCl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7522" y="2080642"/>
                <a:ext cx="4320413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116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3948678" y="2624817"/>
                <a:ext cx="3895618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HCl+NaOH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8678" y="2624817"/>
                <a:ext cx="3895618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2504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3971255" y="3175665"/>
                <a:ext cx="513153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255" y="3175665"/>
                <a:ext cx="5131533" cy="465064"/>
              </a:xfrm>
              <a:prstGeom prst="rect">
                <a:avLst/>
              </a:prstGeom>
              <a:blipFill rotWithShape="1">
                <a:blip r:embed="rId6"/>
                <a:stretch>
                  <a:fillRect l="-1781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/>
              <p:cNvSpPr txBox="1"/>
              <p:nvPr/>
            </p:nvSpPr>
            <p:spPr>
              <a:xfrm>
                <a:off x="4138675" y="3715142"/>
                <a:ext cx="5538696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675" y="3715142"/>
                <a:ext cx="5538696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1762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/>
              <p:cNvSpPr txBox="1"/>
              <p:nvPr/>
            </p:nvSpPr>
            <p:spPr>
              <a:xfrm>
                <a:off x="4127386" y="4270687"/>
                <a:ext cx="4993675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386" y="4270687"/>
                <a:ext cx="4993675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1832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6682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855780" y="3201801"/>
            <a:ext cx="40435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常见化肥种类和作用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5780" y="1786225"/>
            <a:ext cx="8179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粗盐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中难溶性杂质的去除</a:t>
            </a:r>
            <a:r>
              <a:rPr lang="en-US" altLang="zh-CN" sz="2400" b="1" dirty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 dirty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详见</a:t>
            </a:r>
            <a:r>
              <a:rPr lang="zh-CN" altLang="en-US" sz="2400" b="1" dirty="0" smtClean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“中考实验剖析”</a:t>
            </a:r>
            <a:r>
              <a:rPr lang="en-US" altLang="zh-CN" sz="2400" b="1" dirty="0" smtClean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)</a:t>
            </a:r>
          </a:p>
          <a:p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　化肥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9965324"/>
              </p:ext>
            </p:extLst>
          </p:nvPr>
        </p:nvGraphicFramePr>
        <p:xfrm>
          <a:off x="675157" y="3904577"/>
          <a:ext cx="10929821" cy="26200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6887"/>
                <a:gridCol w="4323645"/>
                <a:gridCol w="5599289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举例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主要作用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氮肥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CO(NH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HCO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·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NaNO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等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促进植物茎、叶生长茂盛、叶色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　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磷肥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磷矿粉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磷酸钙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、钙镁磷肥、过磷酸钙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磷酸二氢钙和硫酸钙的混合物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促进植物根系发达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增强作物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　　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能力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73311" y="4808323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浓绿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45615" y="574530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抗寒抗旱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10532533" y="1757489"/>
            <a:ext cx="993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96489"/>
              </p:ext>
            </p:extLst>
          </p:nvPr>
        </p:nvGraphicFramePr>
        <p:xfrm>
          <a:off x="630001" y="2528714"/>
          <a:ext cx="10929821" cy="26750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9465"/>
                <a:gridCol w="4334933"/>
                <a:gridCol w="5565423"/>
              </a:tblGrid>
              <a:tr h="6634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举例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主要作用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钾肥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氯化钾、硫酸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钾、草木灰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主要成分是碳酸钾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促使作物生长健壮、茎秆粗硬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抗倒伏抗病虫害</a:t>
                      </a:r>
                      <a:endParaRPr lang="zh-CN" altLang="en-US" sz="2800" b="1" u="sng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复合肥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硝酸钾、磷酸二氢钾、磷酸二氢铵、磷酸氢二铵、磷酸铵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u="none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同时供给多种养分，有效成分高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855781" y="1835843"/>
            <a:ext cx="10534707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化肥的检验与鉴别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8520637"/>
              </p:ext>
            </p:extLst>
          </p:nvPr>
        </p:nvGraphicFramePr>
        <p:xfrm>
          <a:off x="838201" y="2638425"/>
          <a:ext cx="10552287" cy="27038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3701"/>
                <a:gridCol w="2069921"/>
                <a:gridCol w="2517509"/>
                <a:gridCol w="3711156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方法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氮肥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钾肥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磷肥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看外观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白色晶体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色粉末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加水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全部溶于水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大多数不溶于水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加熟石灰研磨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放出具有刺激性气味的气体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无刺激性气味的气体放出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713554" y="3348909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灰白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688623" y="1689081"/>
            <a:ext cx="1082604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/>
              <a:t>3.</a:t>
            </a:r>
            <a:r>
              <a:rPr lang="zh-CN" altLang="zh-CN" sz="2400" b="1" dirty="0"/>
              <a:t>铵态氮肥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铵根离子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/>
              <a:t>的检验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方法</a:t>
            </a:r>
            <a:r>
              <a:rPr lang="zh-CN" altLang="zh-CN" sz="2400" b="1" dirty="0" smtClean="0"/>
              <a:t>一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/>
              <a:t>取</a:t>
            </a:r>
            <a:r>
              <a:rPr lang="zh-CN" altLang="zh-CN" sz="2400" b="1" dirty="0"/>
              <a:t>样品于试管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</a:t>
            </a:r>
            <a:r>
              <a:rPr lang="zh-CN" altLang="zh-CN" sz="2400" b="1" dirty="0"/>
              <a:t>水</a:t>
            </a:r>
            <a:r>
              <a:rPr lang="zh-CN" altLang="zh-CN" sz="2400" b="1" dirty="0" smtClean="0"/>
              <a:t>溶解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加入</a:t>
            </a:r>
            <a:r>
              <a:rPr lang="zh-CN" altLang="zh-CN" sz="2400" b="1" dirty="0"/>
              <a:t>适量氢氧化钠</a:t>
            </a:r>
            <a:r>
              <a:rPr lang="zh-CN" altLang="zh-CN" sz="2400" b="1" dirty="0" smtClean="0"/>
              <a:t>溶液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微热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在</a:t>
            </a:r>
            <a:r>
              <a:rPr lang="zh-CN" altLang="zh-CN" sz="2400" b="1" dirty="0"/>
              <a:t>试管口放一张</a:t>
            </a:r>
            <a:r>
              <a:rPr lang="en-US" altLang="zh-CN" sz="2400" b="1" u="sng" dirty="0"/>
              <a:t> </a:t>
            </a:r>
            <a:r>
              <a:rPr lang="zh-CN" altLang="zh-CN" sz="2400" b="1" u="sng" dirty="0"/>
              <a:t>　　</a:t>
            </a:r>
            <a:r>
              <a:rPr lang="en-US" altLang="zh-CN" sz="2400" b="1" u="sng" dirty="0" smtClean="0"/>
              <a:t>   </a:t>
            </a:r>
            <a:r>
              <a:rPr lang="zh-CN" altLang="zh-CN" sz="2400" b="1" dirty="0" smtClean="0"/>
              <a:t>的</a:t>
            </a:r>
            <a:r>
              <a:rPr lang="en-US" altLang="zh-CN" sz="2400" b="1" u="sng" dirty="0" smtClean="0"/>
              <a:t> </a:t>
            </a:r>
            <a:r>
              <a:rPr lang="zh-CN" altLang="zh-CN" sz="2400" b="1" u="sng" dirty="0"/>
              <a:t>　　　</a:t>
            </a:r>
            <a:r>
              <a:rPr lang="en-US" altLang="zh-CN" sz="2400" b="1" u="sng" dirty="0" smtClean="0"/>
              <a:t> </a:t>
            </a:r>
            <a:r>
              <a:rPr lang="zh-CN" altLang="zh-CN" sz="2400" b="1" dirty="0" smtClean="0"/>
              <a:t>石蕊试纸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若</a:t>
            </a:r>
            <a:r>
              <a:rPr lang="zh-CN" altLang="zh-CN" sz="2400" b="1" dirty="0"/>
              <a:t>试纸变</a:t>
            </a:r>
            <a:r>
              <a:rPr lang="en-US" altLang="zh-CN" sz="2400" b="1" u="sng" dirty="0"/>
              <a:t> </a:t>
            </a:r>
            <a:r>
              <a:rPr lang="zh-CN" altLang="zh-CN" sz="2400" b="1" u="sng" dirty="0"/>
              <a:t>　</a:t>
            </a:r>
            <a:r>
              <a:rPr lang="en-US" altLang="zh-CN" sz="2400" b="1" u="sng" dirty="0" smtClean="0"/>
              <a:t> </a:t>
            </a:r>
            <a:r>
              <a:rPr lang="zh-CN" altLang="zh-CN" sz="2400" b="1" u="sng" dirty="0"/>
              <a:t>　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说明</a:t>
            </a:r>
            <a:r>
              <a:rPr lang="zh-CN" altLang="zh-CN" sz="2400" b="1" dirty="0"/>
              <a:t>样品中有铵根离子。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用化学方程式</a:t>
            </a:r>
            <a:r>
              <a:rPr lang="zh-CN" altLang="zh-CN" sz="2400" b="1" dirty="0" smtClean="0"/>
              <a:t>举例</a:t>
            </a:r>
            <a:r>
              <a:rPr lang="zh-CN" altLang="en-US" sz="2400" b="1" dirty="0" smtClean="0"/>
              <a:t>：</a:t>
            </a:r>
            <a:r>
              <a:rPr lang="zh-CN" altLang="zh-CN" sz="2400" b="1" u="sng" dirty="0"/>
              <a:t>　　　　　　　　　　　　　　　　　　　</a:t>
            </a:r>
            <a:r>
              <a:rPr lang="zh-CN" altLang="zh-CN" sz="2400" b="1" dirty="0" smtClean="0"/>
              <a:t>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方法</a:t>
            </a:r>
            <a:r>
              <a:rPr lang="zh-CN" altLang="zh-CN" sz="2400" b="1" dirty="0" smtClean="0"/>
              <a:t>二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/>
              <a:t>取样</a:t>
            </a:r>
            <a:r>
              <a:rPr lang="zh-CN" altLang="zh-CN" sz="2400" b="1" dirty="0"/>
              <a:t>于研钵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</a:t>
            </a:r>
            <a:r>
              <a:rPr lang="zh-CN" altLang="zh-CN" sz="2400" b="1" u="sng" dirty="0"/>
              <a:t>　　　　</a:t>
            </a:r>
            <a:r>
              <a:rPr lang="zh-CN" altLang="zh-CN" sz="2400" b="1" dirty="0" smtClean="0"/>
              <a:t>研磨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如果</a:t>
            </a:r>
            <a:r>
              <a:rPr lang="zh-CN" altLang="zh-CN" sz="2400" b="1" dirty="0"/>
              <a:t>闻到刺激性氨</a:t>
            </a:r>
            <a:r>
              <a:rPr lang="zh-CN" altLang="zh-CN" sz="2400" b="1" dirty="0" smtClean="0"/>
              <a:t>味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说明</a:t>
            </a:r>
            <a:r>
              <a:rPr lang="zh-CN" altLang="zh-CN" sz="2400" b="1" dirty="0"/>
              <a:t>样品中有铵根离子。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用化学方程式</a:t>
            </a:r>
            <a:r>
              <a:rPr lang="zh-CN" altLang="zh-CN" sz="2400" b="1" dirty="0" smtClean="0"/>
              <a:t>举例</a:t>
            </a:r>
            <a:r>
              <a:rPr lang="zh-CN" altLang="en-US" sz="2400" b="1" dirty="0" smtClean="0"/>
              <a:t>：</a:t>
            </a:r>
            <a:r>
              <a:rPr lang="zh-CN" altLang="zh-CN" sz="2400" b="1" u="sng" dirty="0"/>
              <a:t>　　　　　　　　　　　　　　　　　　　　</a:t>
            </a:r>
            <a:r>
              <a:rPr lang="zh-CN" altLang="zh-CN" sz="2400" b="1" dirty="0" smtClean="0"/>
              <a:t>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17308" y="288061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湿润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2906" y="288061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红色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2198" y="2880609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2508" y="4505159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熟石灰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3650992" y="5637043"/>
                <a:ext cx="5965095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Cl+Ca(OH)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992" y="5637043"/>
                <a:ext cx="5965095" cy="465064"/>
              </a:xfrm>
              <a:prstGeom prst="rect">
                <a:avLst/>
              </a:prstGeom>
              <a:blipFill rotWithShape="1">
                <a:blip r:embed="rId3"/>
                <a:stretch>
                  <a:fillRect l="-1636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3678970" y="3922682"/>
                <a:ext cx="55675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+NaOH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70" y="3922682"/>
                <a:ext cx="5567550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752" t="-5814" r="-767" b="-17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688623" y="1937439"/>
            <a:ext cx="10826044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施用化肥、农药的利弊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）利：合理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施用化肥、农药能使农作物增产增收。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）弊：化肥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、农药使用不当会对环境产生影响。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土壤污染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长期使用某些化肥会使土壤酸化、板结。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大气污染：产生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氨气等有刺激性气味的气体。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水体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污染：氮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、磷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过多，导致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水体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富营养化，出现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赤潮、水华等现象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20000" y="2215178"/>
            <a:ext cx="10704356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尿素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是含氮量最高的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化肥，并且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尿素是有机物。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铵态氮肥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不能与碱性物质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如草木灰、熟石灰等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混合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初中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需要掌握的唯一一种农药就是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波尔多液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主要由硫酸铜溶液和熟石灰混合而成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00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5A88B17-CAB7-7742-9C70-37C1F1ED5887}"/>
              </a:ext>
            </a:extLst>
          </p:cNvPr>
          <p:cNvSpPr/>
          <p:nvPr/>
        </p:nvSpPr>
        <p:spPr>
          <a:xfrm>
            <a:off x="5848954" y="2780130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850801" y="4251911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10171" y="2712396"/>
            <a:ext cx="6404646" cy="1934090"/>
            <a:chOff x="3559940" y="2319807"/>
            <a:chExt cx="6404646" cy="1934090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319807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常见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盐的性质与用途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3792232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化学肥料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356384"/>
            <a:ext cx="5409866" cy="627895"/>
            <a:chOff x="1034884" y="629878"/>
            <a:chExt cx="540986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2" y="664479"/>
              <a:ext cx="3802068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常见盐的性质与用途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19999" y="3101089"/>
            <a:ext cx="1099786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辛集市期末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下列有关酸、碱、盐的用途的说法错误的是（ 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硫酸用于生产化肥、农药、火药、染料以及冶炼金属、精炼石油和金属除锈等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盐酸可用于金属表面除锈、制造药物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如盐酸麻黄素、氯化锌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氢氧化钠俗名苛性钠、火碱或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烧碱，用于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制取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肥皂，以及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石油、造纸、纺织和印染等工业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碳酸氢钠俗称纯碱、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苏打，广泛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应用于玻璃、造纸、纺织和洗涤剂的生产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11663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464802" y="319140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8" y="2127426"/>
            <a:ext cx="1072693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2.【2016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30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根据如图所示的实验回答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问题：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该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实验验证了硫酸铵的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物理性质：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　　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答一条即可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；化学性质：</a:t>
            </a:r>
            <a:r>
              <a:rPr lang="zh-CN" altLang="en-US" sz="2400" b="1" u="sng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　　　　　　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10" name="1801.eps" descr="id:2147504538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371" y="3112897"/>
            <a:ext cx="3976186" cy="14224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66645" y="4928825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易溶于水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5933" y="5494448"/>
            <a:ext cx="3280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能与熟石灰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或碱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反应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9600" y="1893259"/>
            <a:ext cx="110066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）生活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中常见的盐主要掌握氯化钠、碳酸钠、碳酸氢钠、碳酸钙四种盐。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此外，还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需了解亚硝酸盐少量添加进食品中能作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防腐剂，但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过量具有强致癌作用。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）碳酸盐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检验：常用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的试剂是稀盐酸和澄清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石灰水，需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注意的是能与稀盐酸反应产生气体的固体不一定是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碳酸盐，还有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可能是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碳酸氢盐，活泼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金属与稀盐酸反应也可产生气体。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唐山滦州市模拟）下列物质中有一种物质与其他三种物质都能发生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反应，它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锌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碳酸钠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盐酸           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氢氧化钙</a:t>
            </a:r>
          </a:p>
        </p:txBody>
      </p:sp>
      <p:sp>
        <p:nvSpPr>
          <p:cNvPr id="6" name="矩形 5"/>
          <p:cNvSpPr/>
          <p:nvPr/>
        </p:nvSpPr>
        <p:spPr>
          <a:xfrm>
            <a:off x="2409691" y="360495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678766"/>
            <a:ext cx="1074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唐山迁西县期末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兴趣小组的同学取实验室制取二氧化碳反应后的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滤液，逐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滴加入碳酸钠溶液。根据实验测得的数据绘制如图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其中纵坐标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是实验得到的沉淀或气体的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质量，横坐标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表示的是碳酸钠溶液质量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说法不正确的是（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0A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段表示生成的气体量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 C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点时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溶液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pH&gt;7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 A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点溶液中溶质有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种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最终生成沉淀质量为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 g</a:t>
            </a:r>
          </a:p>
        </p:txBody>
      </p:sp>
      <p:sp>
        <p:nvSpPr>
          <p:cNvPr id="11" name="矩形 10"/>
          <p:cNvSpPr/>
          <p:nvPr/>
        </p:nvSpPr>
        <p:spPr>
          <a:xfrm>
            <a:off x="2087471" y="343436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XD+96.eps" descr="id:214750477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710" y="3593665"/>
            <a:ext cx="2844740" cy="21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石家庄十八县一模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下列对物质用途的叙述正确的是（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氯化钠是生活中的调味品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还可用于去除油脂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用酒精作测温物质的温度计可以测量沸水温度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小苏打可用作发酵粉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用铜丝可以代替保险丝</a:t>
            </a:r>
          </a:p>
        </p:txBody>
      </p:sp>
      <p:sp>
        <p:nvSpPr>
          <p:cNvPr id="7" name="矩形 6"/>
          <p:cNvSpPr/>
          <p:nvPr/>
        </p:nvSpPr>
        <p:spPr>
          <a:xfrm>
            <a:off x="9501925" y="195551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石家庄一模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如图所示为初中化学常见物质间的反应关系。下列说法不正确的是（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反应①溶液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一定发生变化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反应②④的基本反应类型可能相同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反应③一定生成难溶于水的碱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反应④一定有元素发生了化合价变化</a:t>
            </a:r>
          </a:p>
        </p:txBody>
      </p:sp>
      <p:sp>
        <p:nvSpPr>
          <p:cNvPr id="13" name="矩形 12"/>
          <p:cNvSpPr/>
          <p:nvPr/>
        </p:nvSpPr>
        <p:spPr>
          <a:xfrm>
            <a:off x="2742226" y="250867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XD+97.eps" descr="id:214750478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8" y="2642961"/>
            <a:ext cx="2325512" cy="23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9999" y="2254505"/>
            <a:ext cx="10749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承德一模）下列物质不能用来鉴别氢氧化钠溶液和稀盐酸的是（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A.CO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碳酸钠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溶液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铁粉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紫色石蕊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试液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59438" y="236073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129319"/>
            <a:ext cx="4077778" cy="627895"/>
            <a:chOff x="1034884" y="629878"/>
            <a:chExt cx="407777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2469981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化学肥料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3069139"/>
            <a:ext cx="1098423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沧州任丘市期末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HCO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是农业生产中一种常见的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化肥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它的说法错误的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          ）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它是由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四种元素组成的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碳酸氢铵适宜在晴朗的天气下使用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不稳定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受热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易分解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碳酸氢铵适宜低温、避光、密封保存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23082" y="371540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8" y="1452990"/>
            <a:ext cx="1074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）掌握常见化肥分类的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依据，以及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氮肥、钾肥、磷肥对农作物的作用。含有两种或两种以上营养元素的化肥是复合肥。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）铵态氮肥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能与碱反应产生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氨气，常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据此鉴别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铵态氮肥，同样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铵态氮肥不宜与碱性物质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如熟石灰、草木灰等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混合施用。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）合理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施用化肥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可提高农作物的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产量，但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不合理施用化肥可能导致土壤板结、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酸化，甚至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造成严重的环境污染等问题。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9247" y="1743041"/>
            <a:ext cx="105663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承德一模）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科学使用化肥是农业增产的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重要手段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。下列化肥属于复合肥的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　　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尿素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CO(NH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B.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硝酸铵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硫酸钾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D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硝酸钾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4174" y="347394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8" y="1780374"/>
            <a:ext cx="10749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北京通州区一模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草木灰是一种农家肥料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其有效成分是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，它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属于（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）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钾肥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磷肥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复合肥</a:t>
            </a:r>
          </a:p>
        </p:txBody>
      </p:sp>
      <p:sp>
        <p:nvSpPr>
          <p:cNvPr id="6" name="矩形 5"/>
          <p:cNvSpPr/>
          <p:nvPr/>
        </p:nvSpPr>
        <p:spPr>
          <a:xfrm>
            <a:off x="1509845" y="242862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03178" y="2697664"/>
            <a:ext cx="10726933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3.【2015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29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生活与化学密切相关。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“小苏打”的化学名称是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362022" y="3321089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碳酸氢钠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44178" y="2006149"/>
            <a:ext cx="10568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重庆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叶子发黄的水稻易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倒伏，专家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建议施用含钾的复合肥料。下列肥料符合要求的是（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A.NH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B.KNO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C.NH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D.K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7580" y="265349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20000" y="2051303"/>
            <a:ext cx="10783378" cy="3467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保定二模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下列对物质的分类正确的是（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非晶体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玻璃、石蜡、海波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混合物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白醋、石灰水、盐酸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绝缘体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塑料、橡胶、石墨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复合肥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硝酸铵、硝酸钾、磷酸氢二铵</a:t>
            </a:r>
          </a:p>
        </p:txBody>
      </p:sp>
      <p:sp>
        <p:nvSpPr>
          <p:cNvPr id="14" name="矩形 13"/>
          <p:cNvSpPr/>
          <p:nvPr/>
        </p:nvSpPr>
        <p:spPr>
          <a:xfrm>
            <a:off x="7698930" y="214284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18399" y="1927128"/>
            <a:ext cx="109752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成都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为区分硫酸钾、氯化铵、硫酸铵、磷矿粉四种固体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物质，以下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方案及结论有误的是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  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观察固体颜色能区分出磷矿粉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取样，加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熟石灰研磨闻到氨味的物质有两种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取样，溶解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后加硝酸钡溶液能区分出硫酸铵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用水和氢氧化钡溶液能区分出四种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物质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29372" y="258396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5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实验剖析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700432" y="3547910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2">
            <a:hlinkClick r:id="rId2" action="ppaction://hlinksldjump"/>
          </p:cNvPr>
          <p:cNvSpPr txBox="1"/>
          <p:nvPr/>
        </p:nvSpPr>
        <p:spPr>
          <a:xfrm>
            <a:off x="4911017" y="3492109"/>
            <a:ext cx="626428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实验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粗盐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中难溶性杂质的去除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97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954701"/>
            <a:ext cx="6109777" cy="627895"/>
            <a:chOff x="1034884" y="629878"/>
            <a:chExt cx="6109777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4501980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粗盐中难溶性杂质的去除</a:t>
              </a: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19998" y="4143570"/>
            <a:ext cx="709191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 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石家庄桥西区模拟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某化学兴趣小组的同学做粗盐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含有难溶性杂质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提纯实验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并计算产率。如图是同学们做粗盐提纯实验的操作示意图。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716466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数据透视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实验剖析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pic>
        <p:nvPicPr>
          <p:cNvPr id="29" name="XD+98.eps" descr="id:2147504828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4006" y="3644726"/>
            <a:ext cx="3552732" cy="275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43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87022" y="1802953"/>
            <a:ext cx="110292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请回答下列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中用玻璃棒搅拌的目的是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中用玻璃棒搅拌的目的是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⑥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中的错误是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粗盐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提纯实验的操作顺序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填操作序号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称量精盐并计算产率。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观察到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停止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加热。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4712" y="2425018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加快溶解速率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04522" y="2978173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防止局部温度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过高，造成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液滴飞溅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4313" y="3523412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缺少玻璃棒引流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68132" y="4073195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①⑤②③⑥④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91380" y="5168217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蒸发皿中出现较多固体</a:t>
            </a:r>
          </a:p>
        </p:txBody>
      </p:sp>
    </p:spTree>
    <p:extLst>
      <p:ext uri="{BB962C8B-B14F-4D97-AF65-F5344CB8AC3E}">
        <p14:creationId xmlns:p14="http://schemas.microsoft.com/office/powerpoint/2010/main" xmlns="" val="127069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  <p:bldP spid="13" grpId="0"/>
      <p:bldP spid="14" grpId="0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08000" y="1148097"/>
            <a:ext cx="11243733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归纳总结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ts val="31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ts val="31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实验仪器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】</a:t>
            </a:r>
          </a:p>
          <a:p>
            <a:pPr algn="just">
              <a:lnSpc>
                <a:spcPts val="31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烧杯、玻璃棒、蒸发皿、坩埚钳、酒精灯、漏斗、药匙、量筒、铁架台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带铁圈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、托盘天平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带砝码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ts val="31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实验步骤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】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1815.eps" descr="id:214750483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222" y="3453994"/>
            <a:ext cx="3807528" cy="288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8000" y="3566884"/>
            <a:ext cx="7303910" cy="2875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1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溶解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称量粗盐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烧杯中加水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溶解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并用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玻璃棒不断搅拌。</a:t>
            </a:r>
          </a:p>
          <a:p>
            <a:pPr algn="just">
              <a:lnSpc>
                <a:spcPts val="31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过滤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目的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是除去不溶性杂质。</a:t>
            </a:r>
          </a:p>
          <a:p>
            <a:pPr algn="just">
              <a:lnSpc>
                <a:spcPts val="31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蒸发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玻璃棒不断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搅拌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蒸发皿中有较多固体出现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停止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加热。</a:t>
            </a:r>
          </a:p>
          <a:p>
            <a:pPr algn="just">
              <a:lnSpc>
                <a:spcPts val="31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计算产率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玻璃棒把蒸发皿中的晶体转移到称量纸上称量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14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87024" y="1656196"/>
                <a:ext cx="10995377" cy="16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粗盐产率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1">
                            <a:latin typeface="Times New Roman" pitchFamily="18" charset="0"/>
                            <a:cs typeface="Times New Roman" pitchFamily="18" charset="0"/>
                          </a:rPr>
                          <m:t>精盐的质量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1">
                            <a:latin typeface="Times New Roman" pitchFamily="18" charset="0"/>
                            <a:cs typeface="Times New Roman" pitchFamily="18" charset="0"/>
                          </a:rPr>
                          <m:t>粗盐的质量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100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％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。</a:t>
                </a:r>
                <a:endParaRPr lang="en-US" altLang="zh-CN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</a:rPr>
                  <a:t>玻璃棒的作用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】</a:t>
                </a:r>
                <a:endParaRPr lang="zh-CN" altLang="zh-CN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24" y="1656196"/>
                <a:ext cx="10995377" cy="1637308"/>
              </a:xfrm>
              <a:prstGeom prst="rect">
                <a:avLst/>
              </a:prstGeom>
              <a:blipFill rotWithShape="1">
                <a:blip r:embed="rId3"/>
                <a:stretch>
                  <a:fillRect l="-831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0623012"/>
              </p:ext>
            </p:extLst>
          </p:nvPr>
        </p:nvGraphicFramePr>
        <p:xfrm>
          <a:off x="1632372" y="3417711"/>
          <a:ext cx="8128000" cy="299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4206"/>
                <a:gridCol w="567379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实验步骤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</a:rPr>
                        <a:t>玻璃棒的作用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溶解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en-US" altLang="zh-CN" sz="2000" dirty="0" smtClean="0">
                          <a:latin typeface="宋体" pitchFamily="2" charset="-122"/>
                          <a:ea typeface="宋体" pitchFamily="2" charset="-122"/>
                        </a:rPr>
                        <a:t>______________________________________</a:t>
                      </a:r>
                      <a:endParaRPr lang="zh-CN" altLang="en-US" sz="2000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过滤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latin typeface="宋体" pitchFamily="2" charset="-122"/>
                          <a:ea typeface="宋体" pitchFamily="2" charset="-122"/>
                        </a:rPr>
                        <a:t>______________________________________</a:t>
                      </a:r>
                      <a:r>
                        <a:rPr lang="en-US" altLang="zh-CN" sz="2000" baseline="0" dirty="0" smtClean="0">
                          <a:latin typeface="宋体" pitchFamily="2" charset="-122"/>
                          <a:ea typeface="宋体" pitchFamily="2" charset="-122"/>
                        </a:rPr>
                        <a:t> </a:t>
                      </a:r>
                      <a:endParaRPr lang="zh-CN" altLang="en-US" sz="2000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蒸发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latin typeface="宋体" pitchFamily="2" charset="-122"/>
                          <a:ea typeface="宋体" pitchFamily="2" charset="-122"/>
                        </a:rPr>
                        <a:t>______________________________________</a:t>
                      </a:r>
                      <a:endParaRPr lang="zh-CN" altLang="en-US" sz="2000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4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计算产率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latin typeface="宋体" pitchFamily="2" charset="-122"/>
                          <a:ea typeface="宋体" pitchFamily="2" charset="-122"/>
                        </a:rPr>
                        <a:t>_______________________________________</a:t>
                      </a:r>
                      <a:endParaRPr lang="zh-CN" altLang="en-US" sz="2000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878208" y="4163507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搅拌，加速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溶解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23416" y="4761819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引流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58750" y="5360130"/>
            <a:ext cx="4830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搅拌，防止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因局部温度过高造成液滴飞溅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65334" y="595844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转移固体</a:t>
            </a:r>
          </a:p>
        </p:txBody>
      </p:sp>
    </p:spTree>
    <p:extLst>
      <p:ext uri="{BB962C8B-B14F-4D97-AF65-F5344CB8AC3E}">
        <p14:creationId xmlns:p14="http://schemas.microsoft.com/office/powerpoint/2010/main" xmlns="" val="401599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87024" y="1452994"/>
            <a:ext cx="10995377" cy="5008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误差分析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）产率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偏高的原因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过滤时滤液仍浑浊。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滤液未完全蒸干。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）产率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偏低的原因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粗盐中的氯化钠未全部溶解。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过滤时液体洒落。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蒸发时液滴飞溅。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蒸发后的固体转移不彻底等。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168316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20000" y="1436237"/>
            <a:ext cx="10704356" cy="50783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四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次使用玻璃棒的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作用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溶解：搅拌，加速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溶解。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过滤：引流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蒸发：搅拌，防止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局部温度过高而造成液滴飞溅。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计算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产率：转移。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）过滤后的液体仍浑浊的原因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操作过程中液面高出滤纸的边缘。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滤纸破损。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4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03178" y="2545115"/>
            <a:ext cx="10726933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4.【2014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29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化学与生活、生产密切相关。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可用来制作糕点或用于治疗胃酸过多的物质是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79450" y="315725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碳酸氢钠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20000" y="1684595"/>
            <a:ext cx="10704356" cy="45243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仪器内壁不干净。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）产率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偏低的原因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溶解时未充分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搅拌。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蒸发时液体溅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出。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转移固体时固体撒落等。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）产率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偏高的原因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称量时多称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了。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蒸发时未充分蒸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干等。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3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8" y="1468398"/>
            <a:ext cx="1072693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2017·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35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小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明在市场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看到，鱼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老板将一勺白色粉末加入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水中，水中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奄奄一息的鱼很快张开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嘴，活蹦乱跳起来，小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明对这种“白色粉末”很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感兴趣，与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小刚进行了相关探究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13" name="1X+3.eps" descr="id:2147504545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2071" y="2734734"/>
            <a:ext cx="4864860" cy="2048934"/>
          </a:xfrm>
          <a:prstGeom prst="rect">
            <a:avLst/>
          </a:prstGeom>
        </p:spPr>
      </p:pic>
      <p:sp>
        <p:nvSpPr>
          <p:cNvPr id="14" name="文本框 99"/>
          <p:cNvSpPr txBox="1">
            <a:spLocks noChangeArrowheads="1"/>
          </p:cNvSpPr>
          <p:nvPr/>
        </p:nvSpPr>
        <p:spPr bwMode="auto">
          <a:xfrm>
            <a:off x="719998" y="3188228"/>
            <a:ext cx="526311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【查阅资料】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这种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“白色粉末”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的主要成分是过碳酸钠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化学式为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常温下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与水反应生成氧气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719998" y="4940853"/>
            <a:ext cx="1072693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【实验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】小明选用如图所示装置中的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进行过碳酸钠与水的反应并收集产生的气体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经检验该气体是氧气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检验方法是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                            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7942" y="5061438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BC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45990" y="6121414"/>
            <a:ext cx="6837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将带火星的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木条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伸入集气瓶内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带火星的木条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复燃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8" y="1400729"/>
            <a:ext cx="10726933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【提出问题】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过碳酸钠与水反应后得到的溶液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中溶质的成分是什么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【作出猜想】根据过碳酸钠与水的组成作出三种猜想。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猜想二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猜想三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【实验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】小明取溶液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滴加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溶液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观察到有白色沉淀生成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他认为白色沉淀是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溶液中一定含有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。小刚提出质疑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产生的白色沉淀不一定是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他的理由是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　　　　　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【实验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】小刚取溶液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滴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加稀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观察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到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溶液中一定含有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从而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否定了猜想二。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与稀</a:t>
            </a:r>
            <a:r>
              <a:rPr lang="en-US" altLang="zh-CN" sz="2400" b="1" dirty="0" err="1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反应的化学方程式为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487983" y="4207117"/>
            <a:ext cx="6681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氯化钙与氢氧化钠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反应，生成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微溶性的氢氧化钙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6177" y="4760273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有气泡产生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1218917" y="5877873"/>
                <a:ext cx="526458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2NaCl+CO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8917" y="5877873"/>
                <a:ext cx="5264583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852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4556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7" y="1722990"/>
            <a:ext cx="1072693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实验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】为进一步确定溶液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中是否含有</a:t>
            </a:r>
            <a:r>
              <a:rPr lang="en-US" altLang="zh-CN" sz="24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他们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向溶质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中滴加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溶液至不再产生沉淀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为止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取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上层清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液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加入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无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明显现象。证明溶液中无</a:t>
            </a:r>
            <a:r>
              <a:rPr lang="en-US" altLang="zh-CN" sz="2400" b="1" dirty="0" err="1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溶液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一正确。该实验中用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溶液而不能用饱和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石灰水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原因是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________________________________________________________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_________________________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【反思拓展】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根据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过碳酸钠的性质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保存时应注意防潮。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检验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两种物质是否同时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存在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一定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要考虑二者性质的互相干扰问题。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247184" y="2344450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无色酚酞溶液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1228" y="3455748"/>
            <a:ext cx="10665672" cy="1018031"/>
            <a:chOff x="801228" y="3613794"/>
            <a:chExt cx="10665672" cy="1018031"/>
          </a:xfrm>
        </p:grpSpPr>
        <p:sp>
          <p:nvSpPr>
            <p:cNvPr id="12" name="TextBox 11"/>
            <p:cNvSpPr txBox="1"/>
            <p:nvPr/>
          </p:nvSpPr>
          <p:spPr>
            <a:xfrm>
              <a:off x="2619606" y="3613794"/>
              <a:ext cx="884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碳酸钠能与氢氧化钙反应生成碳酸钙沉淀和氢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氧化钠，无法证明</a:t>
              </a:r>
              <a:endPara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1228" y="4170160"/>
              <a:ext cx="389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原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溶液中是否含有氢氧化钠</a:t>
              </a:r>
              <a:endParaRPr lang="zh-CN" altLang="en-US" sz="2400" b="1" baseline="-250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3626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5067</TotalTime>
  <Words>3279</Words>
  <Application>Microsoft Office PowerPoint</Application>
  <PresentationFormat>自定义</PresentationFormat>
  <Paragraphs>589</Paragraphs>
  <Slides>60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60</vt:i4>
      </vt:variant>
    </vt:vector>
  </HeadingPairs>
  <TitlesOfParts>
    <vt:vector size="65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476</cp:revision>
  <dcterms:created xsi:type="dcterms:W3CDTF">2020-07-19T08:35:37Z</dcterms:created>
  <dcterms:modified xsi:type="dcterms:W3CDTF">2022-02-25T15:06:29Z</dcterms:modified>
</cp:coreProperties>
</file>