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tags/tag11.xml" ContentType="application/vnd.openxmlformats-officedocument.presentationml.tag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8" r:id="rId2"/>
  </p:sldMasterIdLst>
  <p:notesMasterIdLst>
    <p:notesMasterId r:id="rId42"/>
  </p:notesMasterIdLst>
  <p:sldIdLst>
    <p:sldId id="258" r:id="rId3"/>
    <p:sldId id="446" r:id="rId4"/>
    <p:sldId id="413" r:id="rId5"/>
    <p:sldId id="324" r:id="rId6"/>
    <p:sldId id="412" r:id="rId7"/>
    <p:sldId id="415" r:id="rId8"/>
    <p:sldId id="416" r:id="rId9"/>
    <p:sldId id="316" r:id="rId10"/>
    <p:sldId id="318" r:id="rId11"/>
    <p:sldId id="420" r:id="rId12"/>
    <p:sldId id="421" r:id="rId13"/>
    <p:sldId id="418" r:id="rId14"/>
    <p:sldId id="319" r:id="rId15"/>
    <p:sldId id="320" r:id="rId16"/>
    <p:sldId id="422" r:id="rId17"/>
    <p:sldId id="425" r:id="rId18"/>
    <p:sldId id="426" r:id="rId19"/>
    <p:sldId id="427" r:id="rId20"/>
    <p:sldId id="321" r:id="rId21"/>
    <p:sldId id="428" r:id="rId22"/>
    <p:sldId id="423" r:id="rId23"/>
    <p:sldId id="429" r:id="rId24"/>
    <p:sldId id="430" r:id="rId25"/>
    <p:sldId id="431" r:id="rId26"/>
    <p:sldId id="329" r:id="rId27"/>
    <p:sldId id="432" r:id="rId28"/>
    <p:sldId id="424" r:id="rId29"/>
    <p:sldId id="436" r:id="rId30"/>
    <p:sldId id="437" r:id="rId31"/>
    <p:sldId id="438" r:id="rId32"/>
    <p:sldId id="433" r:id="rId33"/>
    <p:sldId id="439" r:id="rId34"/>
    <p:sldId id="440" r:id="rId35"/>
    <p:sldId id="442" r:id="rId36"/>
    <p:sldId id="443" r:id="rId37"/>
    <p:sldId id="434" r:id="rId38"/>
    <p:sldId id="435" r:id="rId39"/>
    <p:sldId id="444" r:id="rId40"/>
    <p:sldId id="445"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varScale="1">
        <p:scale>
          <a:sx n="66" d="100"/>
          <a:sy n="66" d="100"/>
        </p:scale>
        <p:origin x="-632" y="-7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xmlns="" val="1783549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题型一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图象分析题</a:t>
            </a:r>
            <a:endParaRPr kumimoji="1" lang="zh-CN" altLang="en-US" sz="24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45707137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题型一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图象分析题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坐标曲线图象</a:t>
            </a:r>
            <a:endParaRPr kumimoji="1" lang="zh-CN" altLang="en-US" sz="24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题型一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图象分析题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坐标曲线图象</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5" name="组合 14"/>
          <p:cNvGrpSpPr/>
          <p:nvPr userDrawn="1"/>
        </p:nvGrpSpPr>
        <p:grpSpPr>
          <a:xfrm>
            <a:off x="2591826" y="1276195"/>
            <a:ext cx="5882885" cy="729465"/>
            <a:chOff x="823582" y="935961"/>
            <a:chExt cx="5767939" cy="729465"/>
          </a:xfrm>
        </p:grpSpPr>
        <p:sp>
          <p:nvSpPr>
            <p:cNvPr id="21" name="圆角矩形 20"/>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坐标曲线图象</a:t>
              </a:r>
              <a:endParaRPr kumimoji="1" lang="zh-CN" altLang="en-US" sz="2800" b="1" dirty="0">
                <a:latin typeface="宋体" panose="02010600030101010101" pitchFamily="2" charset="-122"/>
                <a:ea typeface="宋体" panose="02010600030101010101" pitchFamily="2" charset="-122"/>
              </a:endParaRPr>
            </a:p>
          </p:txBody>
        </p:sp>
        <p:sp>
          <p:nvSpPr>
            <p:cNvPr id="23" name="椭圆 22"/>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1970"/>
            </a:xfrm>
            <a:prstGeom prst="rect">
              <a:avLst/>
            </a:prstGeom>
            <a:noFill/>
          </p:spPr>
          <p:txBody>
            <a:bodyPr wrap="square" rtlCol="0">
              <a:spAutoFit/>
            </a:bodyPr>
            <a:lstStyle/>
            <a:p>
              <a:pPr algn="ctr"/>
              <a:r>
                <a:rPr lang="zh-CN" altLang="en-US" sz="2800" b="1" dirty="0">
                  <a:solidFill>
                    <a:schemeClr val="bg1"/>
                  </a:solidFill>
                  <a:latin typeface="宋体" panose="02010600030101010101" pitchFamily="2" charset="-122"/>
                  <a:ea typeface="宋体" panose="02010600030101010101" pitchFamily="2" charset="-122"/>
                </a:rPr>
                <a:t>一</a:t>
              </a:r>
            </a:p>
          </p:txBody>
        </p:sp>
      </p:gr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题型一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图象分析题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韦恩图象</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5" name="组合 14"/>
          <p:cNvGrpSpPr/>
          <p:nvPr userDrawn="1"/>
        </p:nvGrpSpPr>
        <p:grpSpPr>
          <a:xfrm>
            <a:off x="2591826" y="1426084"/>
            <a:ext cx="5882885" cy="729465"/>
            <a:chOff x="823582" y="935961"/>
            <a:chExt cx="5767939" cy="729465"/>
          </a:xfrm>
        </p:grpSpPr>
        <p:sp>
          <p:nvSpPr>
            <p:cNvPr id="21" name="圆角矩形 20"/>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韦恩图象</a:t>
              </a:r>
              <a:endParaRPr kumimoji="1" lang="zh-CN" altLang="en-US" sz="2800" b="1" dirty="0">
                <a:latin typeface="宋体" panose="02010600030101010101" pitchFamily="2" charset="-122"/>
                <a:ea typeface="宋体" panose="02010600030101010101" pitchFamily="2" charset="-122"/>
              </a:endParaRPr>
            </a:p>
          </p:txBody>
        </p:sp>
        <p:sp>
          <p:nvSpPr>
            <p:cNvPr id="23" name="椭圆 22"/>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1970"/>
            </a:xfrm>
            <a:prstGeom prst="rect">
              <a:avLst/>
            </a:prstGeom>
            <a:noFill/>
          </p:spPr>
          <p:txBody>
            <a:bodyPr wrap="square" rtlCol="0">
              <a:spAutoFit/>
            </a:bodyPr>
            <a:lstStyle/>
            <a:p>
              <a:pPr algn="ctr"/>
              <a:r>
                <a:rPr lang="zh-CN" altLang="en-US" sz="2800" b="1" dirty="0">
                  <a:solidFill>
                    <a:schemeClr val="bg1"/>
                  </a:solidFill>
                  <a:latin typeface="宋体" panose="02010600030101010101" pitchFamily="2" charset="-122"/>
                  <a:ea typeface="宋体" panose="02010600030101010101" pitchFamily="2" charset="-122"/>
                </a:rPr>
                <a:t>二</a:t>
              </a:r>
              <a:endParaRPr lang="en-US" altLang="zh-CN" sz="2800" b="1" dirty="0">
                <a:solidFill>
                  <a:schemeClr val="bg1"/>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格式2">
    <p:spTree>
      <p:nvGrpSpPr>
        <p:cNvPr id="1" name=""/>
        <p:cNvGrpSpPr/>
        <p:nvPr/>
      </p:nvGrpSpPr>
      <p:grpSpPr>
        <a:xfrm>
          <a:off x="0" y="0"/>
          <a:ext cx="0" cy="0"/>
          <a:chOff x="0" y="0"/>
          <a:chExt cx="0" cy="0"/>
        </a:xfrm>
      </p:grpSpPr>
      <p:sp>
        <p:nvSpPr>
          <p:cNvPr id="18" name="矩形 6">
            <a:hlinkClick r:id="rId2" action="ppaction://hlinksldjump"/>
          </p:cNvPr>
          <p:cNvSpPr/>
          <p:nvPr userDrawn="1"/>
        </p:nvSpPr>
        <p:spPr>
          <a:xfrm>
            <a:off x="381812" y="573931"/>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题型一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图象分析题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韦恩图象</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81" r:id="rId12"/>
    <p:sldLayoutId id="2147483660" r:id="rId13"/>
    <p:sldLayoutId id="2147483661"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3.xml"/><Relationship Id="rId6" Type="http://schemas.openxmlformats.org/officeDocument/2006/relationships/slide" Target="slide4.xml"/><Relationship Id="rId5" Type="http://schemas.openxmlformats.org/officeDocument/2006/relationships/image" Target="../media/image10.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3.xml"/><Relationship Id="rId6" Type="http://schemas.openxmlformats.org/officeDocument/2006/relationships/slide" Target="slide4.xml"/><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3.xml"/><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slide" Target="slide4.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3.xml"/><Relationship Id="rId6" Type="http://schemas.openxmlformats.org/officeDocument/2006/relationships/slide" Target="slide4.xml"/><Relationship Id="rId5" Type="http://schemas.openxmlformats.org/officeDocument/2006/relationships/image" Target="../media/image22.jpe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3.xml"/><Relationship Id="rId4" Type="http://schemas.openxmlformats.org/officeDocument/2006/relationships/slide" Target="slide4.xml"/></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slide" Target="slide4.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1.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2.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slide" Target="slide4.xml"/><Relationship Id="rId4"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3.xml"/><Relationship Id="rId6" Type="http://schemas.openxmlformats.org/officeDocument/2006/relationships/slide" Target="slide4.xml"/><Relationship Id="rId5" Type="http://schemas.openxmlformats.org/officeDocument/2006/relationships/image" Target="../media/image37.jpeg"/><Relationship Id="rId4" Type="http://schemas.openxmlformats.org/officeDocument/2006/relationships/image" Target="../media/image36.jpeg"/></Relationships>
</file>

<file path=ppt/slides/_rels/slide2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3.xml"/><Relationship Id="rId6" Type="http://schemas.openxmlformats.org/officeDocument/2006/relationships/slide" Target="slide4.xml"/><Relationship Id="rId5" Type="http://schemas.openxmlformats.org/officeDocument/2006/relationships/image" Target="../media/image42.jpeg"/><Relationship Id="rId4" Type="http://schemas.openxmlformats.org/officeDocument/2006/relationships/image" Target="../media/image41.jpeg"/></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3.xml"/><Relationship Id="rId6" Type="http://schemas.openxmlformats.org/officeDocument/2006/relationships/slide" Target="slide4.xml"/><Relationship Id="rId5" Type="http://schemas.openxmlformats.org/officeDocument/2006/relationships/image" Target="../media/image46.jpeg"/><Relationship Id="rId4" Type="http://schemas.openxmlformats.org/officeDocument/2006/relationships/image" Target="../media/image45.jpeg"/></Relationships>
</file>

<file path=ppt/slides/_rels/slide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xml"/><Relationship Id="rId7" Type="http://schemas.openxmlformats.org/officeDocument/2006/relationships/slide" Target="slide3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 Target="slide4.xml"/><Relationship Id="rId5" Type="http://schemas.openxmlformats.org/officeDocument/2006/relationships/slideLayout" Target="../slideLayouts/slideLayout7.xml"/><Relationship Id="rId4"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3.xml"/><Relationship Id="rId6" Type="http://schemas.openxmlformats.org/officeDocument/2006/relationships/slide" Target="slide4.xml"/><Relationship Id="rId5" Type="http://schemas.openxmlformats.org/officeDocument/2006/relationships/image" Target="../media/image50.jpeg"/><Relationship Id="rId4" Type="http://schemas.openxmlformats.org/officeDocument/2006/relationships/image" Target="../media/image49.jpeg"/></Relationships>
</file>

<file path=ppt/slides/_rels/slide3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3.xml"/><Relationship Id="rId4" Type="http://schemas.openxmlformats.org/officeDocument/2006/relationships/slide" Target="slide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13.xml"/><Relationship Id="rId5" Type="http://schemas.openxmlformats.org/officeDocument/2006/relationships/slide" Target="slide25.xml"/><Relationship Id="rId4" Type="http://schemas.openxmlformats.org/officeDocument/2006/relationships/slide" Target="slide19.xml"/></Relationships>
</file>

<file path=ppt/slides/_rels/slide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slide" Target="slide4.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3.xml"/><Relationship Id="rId6" Type="http://schemas.openxmlformats.org/officeDocument/2006/relationships/slide" Target="slide4.xml"/><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5"/>
          <p:cNvSpPr txBox="1"/>
          <p:nvPr/>
        </p:nvSpPr>
        <p:spPr>
          <a:xfrm>
            <a:off x="1718683" y="2895705"/>
            <a:ext cx="9010836" cy="1476375"/>
          </a:xfrm>
          <a:prstGeom prst="rect">
            <a:avLst/>
          </a:prstGeom>
          <a:noFill/>
          <a:ln w="9525">
            <a:noFill/>
          </a:ln>
        </p:spPr>
        <p:txBody>
          <a:bodyPr wrap="square" anchor="t">
            <a:spAutoFit/>
          </a:bodyPr>
          <a:lstStyle/>
          <a:p>
            <a:pPr algn="ctr">
              <a:lnSpc>
                <a:spcPct val="150000"/>
              </a:lnSpc>
            </a:pPr>
            <a:r>
              <a:rPr lang="zh-CN" altLang="en-US" sz="6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题型一  图象分析题</a:t>
            </a:r>
            <a:endParaRPr lang="zh-CN" altLang="en-US" sz="6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4419" y="1533595"/>
            <a:ext cx="10561069" cy="1113766"/>
          </a:xfrm>
          <a:prstGeom prst="rect">
            <a:avLst/>
          </a:prstGeom>
          <a:noFill/>
        </p:spPr>
        <p:txBody>
          <a:bodyPr wrap="square" rtlCol="0">
            <a:spAutoFit/>
          </a:bodyPr>
          <a:lstStyle/>
          <a:p>
            <a:pPr>
              <a:lnSpc>
                <a:spcPct val="150000"/>
              </a:lnSpc>
            </a:pPr>
            <a:r>
              <a:rPr lang="en-US" altLang="zh-CN" sz="2400" b="1" dirty="0" smtClean="0">
                <a:latin typeface="宋体" pitchFamily="2" charset="-122"/>
                <a:ea typeface="宋体" pitchFamily="2" charset="-122"/>
              </a:rPr>
              <a:t>2</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春·邢台月考</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如图所示的四个图象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分别对应四种过程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其中正确</a:t>
            </a:r>
            <a:r>
              <a:rPr lang="zh-CN" altLang="zh-CN" sz="2400" b="1" dirty="0" smtClean="0">
                <a:latin typeface="宋体" pitchFamily="2" charset="-122"/>
                <a:ea typeface="宋体" pitchFamily="2" charset="-122"/>
              </a:rPr>
              <a:t>的</a:t>
            </a:r>
            <a:r>
              <a:rPr lang="zh-CN" altLang="en-US" sz="2400" b="1" dirty="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3" name="TextBox 2"/>
          <p:cNvSpPr txBox="1"/>
          <p:nvPr/>
        </p:nvSpPr>
        <p:spPr>
          <a:xfrm>
            <a:off x="774419" y="4432180"/>
            <a:ext cx="2154216" cy="1264129"/>
          </a:xfrm>
          <a:prstGeom prst="rect">
            <a:avLst/>
          </a:prstGeom>
          <a:noFill/>
        </p:spPr>
        <p:txBody>
          <a:bodyPr wrap="square" rtlCol="0">
            <a:spAutoFit/>
          </a:bodyPr>
          <a:lstStyle/>
          <a:p>
            <a:pPr>
              <a:lnSpc>
                <a:spcPts val="3200"/>
              </a:lnSpc>
            </a:pPr>
            <a:r>
              <a:rPr lang="en-US" altLang="zh-CN" sz="2000" b="1" dirty="0" smtClean="0">
                <a:latin typeface="宋体" pitchFamily="2" charset="-122"/>
                <a:ea typeface="宋体" pitchFamily="2" charset="-122"/>
              </a:rPr>
              <a:t>A</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表示向一定量的稀硫酸中加入足量的锌粒</a:t>
            </a:r>
            <a:endParaRPr lang="en-US" altLang="zh-CN" sz="2000" b="1" dirty="0">
              <a:latin typeface="宋体" pitchFamily="2" charset="-122"/>
              <a:ea typeface="宋体" pitchFamily="2" charset="-122"/>
            </a:endParaRPr>
          </a:p>
        </p:txBody>
      </p:sp>
      <p:sp>
        <p:nvSpPr>
          <p:cNvPr id="15" name="TextBox 14"/>
          <p:cNvSpPr txBox="1"/>
          <p:nvPr/>
        </p:nvSpPr>
        <p:spPr>
          <a:xfrm>
            <a:off x="3478669" y="4439269"/>
            <a:ext cx="2245619" cy="1323439"/>
          </a:xfrm>
          <a:prstGeom prst="rect">
            <a:avLst/>
          </a:prstGeom>
          <a:noFill/>
        </p:spPr>
        <p:txBody>
          <a:bodyPr wrap="square" rtlCol="0">
            <a:spAutoFit/>
          </a:bodyPr>
          <a:lstStyle/>
          <a:p>
            <a:pPr>
              <a:lnSpc>
                <a:spcPts val="3200"/>
              </a:lnSpc>
            </a:pPr>
            <a:r>
              <a:rPr lang="en-US" altLang="zh-CN" sz="2000" b="1" dirty="0">
                <a:latin typeface="宋体" pitchFamily="2" charset="-122"/>
                <a:ea typeface="宋体" pitchFamily="2" charset="-122"/>
              </a:rPr>
              <a:t>B.</a:t>
            </a:r>
            <a:r>
              <a:rPr lang="zh-CN" altLang="zh-CN" sz="2000" b="1" dirty="0">
                <a:latin typeface="宋体" pitchFamily="2" charset="-122"/>
                <a:ea typeface="宋体" pitchFamily="2" charset="-122"/>
              </a:rPr>
              <a:t>用等质量、等质量分数的过氧化氢溶液制取氧气</a:t>
            </a:r>
            <a:r>
              <a:rPr lang="en-US" altLang="zh-CN" sz="2000" b="1" dirty="0">
                <a:latin typeface="宋体" pitchFamily="2" charset="-122"/>
                <a:ea typeface="宋体" pitchFamily="2" charset="-122"/>
              </a:rPr>
              <a:t>	</a:t>
            </a:r>
            <a:r>
              <a:rPr lang="en-US" altLang="zh-CN" b="1" dirty="0">
                <a:latin typeface="宋体" pitchFamily="2" charset="-122"/>
                <a:ea typeface="宋体" pitchFamily="2" charset="-122"/>
              </a:rPr>
              <a:t> </a:t>
            </a:r>
            <a:endParaRPr lang="zh-CN" altLang="zh-CN" b="1" dirty="0">
              <a:latin typeface="宋体" pitchFamily="2" charset="-122"/>
              <a:ea typeface="宋体" pitchFamily="2" charset="-122"/>
            </a:endParaRPr>
          </a:p>
        </p:txBody>
      </p:sp>
      <p:sp>
        <p:nvSpPr>
          <p:cNvPr id="16" name="TextBox 15"/>
          <p:cNvSpPr txBox="1"/>
          <p:nvPr/>
        </p:nvSpPr>
        <p:spPr>
          <a:xfrm>
            <a:off x="6530509" y="4445058"/>
            <a:ext cx="1988830" cy="1688924"/>
          </a:xfrm>
          <a:prstGeom prst="rect">
            <a:avLst/>
          </a:prstGeom>
          <a:noFill/>
        </p:spPr>
        <p:txBody>
          <a:bodyPr wrap="square" rtlCol="0">
            <a:spAutoFit/>
          </a:bodyPr>
          <a:lstStyle/>
          <a:p>
            <a:pPr>
              <a:lnSpc>
                <a:spcPts val="3200"/>
              </a:lnSpc>
            </a:pPr>
            <a:r>
              <a:rPr lang="en-US" altLang="zh-CN" sz="2000" b="1" dirty="0">
                <a:latin typeface="宋体" pitchFamily="2" charset="-122"/>
                <a:ea typeface="宋体" pitchFamily="2" charset="-122"/>
              </a:rPr>
              <a:t>C.</a:t>
            </a:r>
            <a:r>
              <a:rPr lang="zh-CN" altLang="zh-CN" sz="2000" b="1" dirty="0">
                <a:latin typeface="宋体" pitchFamily="2" charset="-122"/>
                <a:ea typeface="宋体" pitchFamily="2" charset="-122"/>
              </a:rPr>
              <a:t>等质量的铁片、铝片分别与足量且质量分数相同的稀硫酸反应</a:t>
            </a:r>
          </a:p>
        </p:txBody>
      </p:sp>
      <p:sp>
        <p:nvSpPr>
          <p:cNvPr id="17" name="TextBox 16"/>
          <p:cNvSpPr txBox="1"/>
          <p:nvPr/>
        </p:nvSpPr>
        <p:spPr>
          <a:xfrm>
            <a:off x="9141220" y="4445058"/>
            <a:ext cx="2360085" cy="1697516"/>
          </a:xfrm>
          <a:prstGeom prst="rect">
            <a:avLst/>
          </a:prstGeom>
          <a:noFill/>
        </p:spPr>
        <p:txBody>
          <a:bodyPr wrap="square" rtlCol="0">
            <a:spAutoFit/>
          </a:bodyPr>
          <a:lstStyle/>
          <a:p>
            <a:pPr>
              <a:lnSpc>
                <a:spcPts val="3200"/>
              </a:lnSpc>
            </a:pPr>
            <a:r>
              <a:rPr lang="en-US" altLang="zh-CN" sz="2000" b="1" dirty="0">
                <a:latin typeface="宋体" pitchFamily="2" charset="-122"/>
                <a:ea typeface="宋体" pitchFamily="2" charset="-122"/>
              </a:rPr>
              <a:t>D.</a:t>
            </a:r>
            <a:r>
              <a:rPr lang="zh-CN" altLang="zh-CN" sz="2000" b="1" dirty="0">
                <a:latin typeface="宋体" pitchFamily="2" charset="-122"/>
                <a:ea typeface="宋体" pitchFamily="2" charset="-122"/>
              </a:rPr>
              <a:t>某温度下</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向一定量接近饱和的硝酸钾溶液中不断加入硝酸钾晶体</a:t>
            </a:r>
          </a:p>
        </p:txBody>
      </p:sp>
      <p:pic>
        <p:nvPicPr>
          <p:cNvPr id="18" name="HX+1LX03A.eps" descr="id:2147508699;FounderCES"/>
          <p:cNvPicPr/>
          <p:nvPr/>
        </p:nvPicPr>
        <p:blipFill>
          <a:blip r:embed="rId2"/>
          <a:stretch>
            <a:fillRect/>
          </a:stretch>
        </p:blipFill>
        <p:spPr>
          <a:xfrm>
            <a:off x="1072144" y="2884805"/>
            <a:ext cx="1558765" cy="1434088"/>
          </a:xfrm>
          <a:prstGeom prst="rect">
            <a:avLst/>
          </a:prstGeom>
        </p:spPr>
      </p:pic>
      <p:pic>
        <p:nvPicPr>
          <p:cNvPr id="19" name="HX+1LX03B.eps" descr="id:2147508706;FounderCES"/>
          <p:cNvPicPr/>
          <p:nvPr/>
        </p:nvPicPr>
        <p:blipFill>
          <a:blip r:embed="rId3"/>
          <a:stretch>
            <a:fillRect/>
          </a:stretch>
        </p:blipFill>
        <p:spPr>
          <a:xfrm>
            <a:off x="3784728" y="2830195"/>
            <a:ext cx="1567448" cy="1432287"/>
          </a:xfrm>
          <a:prstGeom prst="rect">
            <a:avLst/>
          </a:prstGeom>
        </p:spPr>
      </p:pic>
      <p:pic>
        <p:nvPicPr>
          <p:cNvPr id="20" name="HX+1LX03C.eps" descr="id:2147508713;FounderCES"/>
          <p:cNvPicPr/>
          <p:nvPr/>
        </p:nvPicPr>
        <p:blipFill>
          <a:blip r:embed="rId4"/>
          <a:stretch>
            <a:fillRect/>
          </a:stretch>
        </p:blipFill>
        <p:spPr>
          <a:xfrm>
            <a:off x="6810655" y="2882037"/>
            <a:ext cx="1428538" cy="1380445"/>
          </a:xfrm>
          <a:prstGeom prst="rect">
            <a:avLst/>
          </a:prstGeom>
        </p:spPr>
      </p:pic>
      <p:pic>
        <p:nvPicPr>
          <p:cNvPr id="21" name="HX+1LX03D.eps" descr="id:2147508720;FounderCES"/>
          <p:cNvPicPr/>
          <p:nvPr/>
        </p:nvPicPr>
        <p:blipFill>
          <a:blip r:embed="rId5"/>
          <a:stretch>
            <a:fillRect/>
          </a:stretch>
        </p:blipFill>
        <p:spPr>
          <a:xfrm>
            <a:off x="9488564" y="2807557"/>
            <a:ext cx="1503817" cy="1454925"/>
          </a:xfrm>
          <a:prstGeom prst="rect">
            <a:avLst/>
          </a:prstGeom>
        </p:spPr>
      </p:pic>
      <p:sp>
        <p:nvSpPr>
          <p:cNvPr id="22" name="矩形 21"/>
          <p:cNvSpPr/>
          <p:nvPr/>
        </p:nvSpPr>
        <p:spPr>
          <a:xfrm>
            <a:off x="1402923" y="2185696"/>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A</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23" name="组合 22"/>
          <p:cNvGrpSpPr/>
          <p:nvPr/>
        </p:nvGrpSpPr>
        <p:grpSpPr>
          <a:xfrm>
            <a:off x="8071557" y="824822"/>
            <a:ext cx="1746910" cy="457900"/>
            <a:chOff x="8480182" y="1575737"/>
            <a:chExt cx="1678579" cy="520692"/>
          </a:xfrm>
        </p:grpSpPr>
        <p:sp>
          <p:nvSpPr>
            <p:cNvPr id="24" name="圆角矩形 23">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9">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464241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56322" y="1876413"/>
            <a:ext cx="11021154" cy="1200329"/>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·廊坊霸州市期末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向过量的稀硫酸中加入一定质量的镁条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充分反应后绘制了如图所示的坐标曲线图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其中不正确的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pic>
        <p:nvPicPr>
          <p:cNvPr id="1028" name="HX+1LX04A.eps" descr="说明: id:2147508727;FounderCES"/>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16404" y="3407284"/>
            <a:ext cx="1459684" cy="1378768"/>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HX+1LX04B.eps" descr="说明: id:2147508734;FounderCES"/>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67847" y="3311367"/>
            <a:ext cx="1601775" cy="1526173"/>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HX+1LX04C.eps" descr="说明: id:2147508741;FounderCES"/>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417752" y="3351270"/>
            <a:ext cx="1567751" cy="1434782"/>
          </a:xfrm>
          <a:prstGeom prst="rect">
            <a:avLst/>
          </a:prstGeom>
          <a:noFill/>
          <a:extLst>
            <a:ext uri="{909E8E84-426E-40DD-AFC4-6F175D3DCCD1}">
              <a14:hiddenFill xmlns:a14="http://schemas.microsoft.com/office/drawing/2010/main" xmlns="">
                <a:solidFill>
                  <a:srgbClr val="FFFFFF"/>
                </a:solidFill>
              </a14:hiddenFill>
            </a:ext>
          </a:extLst>
        </p:spPr>
      </p:pic>
      <p:pic>
        <p:nvPicPr>
          <p:cNvPr id="1025" name="HX+1LX04D.eps" descr="说明: id:2147508748;FounderCES"/>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9070691" y="3299782"/>
            <a:ext cx="1495552" cy="148627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TextBox 11"/>
          <p:cNvSpPr txBox="1"/>
          <p:nvPr/>
        </p:nvSpPr>
        <p:spPr>
          <a:xfrm>
            <a:off x="1792448" y="4849987"/>
            <a:ext cx="8257563" cy="461665"/>
          </a:xfrm>
          <a:prstGeom prst="rect">
            <a:avLst/>
          </a:prstGeom>
          <a:noFill/>
        </p:spPr>
        <p:txBody>
          <a:bodyPr wrap="square" rtlCol="0">
            <a:spAutoFit/>
          </a:bodyPr>
          <a:lstStyle/>
          <a:p>
            <a:r>
              <a:rPr lang="en-US" altLang="zh-CN" sz="2400" b="1" dirty="0" smtClean="0">
                <a:latin typeface="宋体" pitchFamily="2" charset="-122"/>
                <a:ea typeface="宋体" pitchFamily="2" charset="-122"/>
              </a:rPr>
              <a:t>A                B                C                D</a:t>
            </a:r>
            <a:endParaRPr lang="zh-CN" altLang="en-US" sz="2400" b="1" dirty="0">
              <a:latin typeface="宋体" pitchFamily="2" charset="-122"/>
              <a:ea typeface="宋体" pitchFamily="2" charset="-122"/>
            </a:endParaRPr>
          </a:p>
        </p:txBody>
      </p:sp>
      <p:sp>
        <p:nvSpPr>
          <p:cNvPr id="17" name="矩形 16"/>
          <p:cNvSpPr/>
          <p:nvPr/>
        </p:nvSpPr>
        <p:spPr>
          <a:xfrm>
            <a:off x="7309644" y="2532806"/>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18" name="组合 17"/>
          <p:cNvGrpSpPr/>
          <p:nvPr/>
        </p:nvGrpSpPr>
        <p:grpSpPr>
          <a:xfrm>
            <a:off x="8071557" y="824822"/>
            <a:ext cx="1746910" cy="457900"/>
            <a:chOff x="8480182" y="1575737"/>
            <a:chExt cx="1678579" cy="520692"/>
          </a:xfrm>
        </p:grpSpPr>
        <p:sp>
          <p:nvSpPr>
            <p:cNvPr id="19" name="圆角矩形 18">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9">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511981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8392" y="1528025"/>
            <a:ext cx="11198139" cy="5001369"/>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·保定定兴县一模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下列图象能正确反映对应变化关系的个数</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ts val="3500"/>
              </a:lnSpc>
            </a:pPr>
            <a:endParaRPr lang="en-US" altLang="zh-CN" sz="2400" b="1" dirty="0" smtClean="0">
              <a:latin typeface="宋体" pitchFamily="2" charset="-122"/>
              <a:ea typeface="宋体" pitchFamily="2" charset="-122"/>
            </a:endParaRPr>
          </a:p>
          <a:p>
            <a:pPr>
              <a:lnSpc>
                <a:spcPts val="3500"/>
              </a:lnSpc>
            </a:pPr>
            <a:r>
              <a:rPr lang="en-US" altLang="zh-CN" sz="2400" b="1" dirty="0" smtClean="0">
                <a:latin typeface="宋体" pitchFamily="2" charset="-122"/>
                <a:ea typeface="宋体" pitchFamily="2" charset="-122"/>
              </a:rPr>
              <a:t>①</a:t>
            </a:r>
            <a:r>
              <a:rPr lang="zh-CN" altLang="zh-CN" sz="2400" b="1" dirty="0">
                <a:latin typeface="宋体" pitchFamily="2" charset="-122"/>
                <a:ea typeface="宋体" pitchFamily="2" charset="-122"/>
              </a:rPr>
              <a:t>点燃的铁丝在氧气中燃烧</a:t>
            </a:r>
          </a:p>
          <a:p>
            <a:pPr>
              <a:lnSpc>
                <a:spcPts val="3500"/>
              </a:lnSpc>
            </a:pP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盐酸和硫酸钠的混合溶液中逐滴加入氢氧化钡溶液</a:t>
            </a:r>
          </a:p>
          <a:p>
            <a:pPr>
              <a:lnSpc>
                <a:spcPts val="3500"/>
              </a:lnSpc>
            </a:pPr>
            <a:r>
              <a:rPr lang="en-US" altLang="zh-CN" sz="2400" b="1" dirty="0">
                <a:latin typeface="宋体" pitchFamily="2" charset="-122"/>
                <a:ea typeface="宋体" pitchFamily="2" charset="-122"/>
              </a:rPr>
              <a:t>③</a:t>
            </a:r>
            <a:r>
              <a:rPr lang="zh-CN" altLang="zh-CN" sz="2400" b="1" dirty="0">
                <a:latin typeface="宋体" pitchFamily="2" charset="-122"/>
                <a:ea typeface="宋体" pitchFamily="2" charset="-122"/>
              </a:rPr>
              <a:t>质量相同、溶质质量分数相同的稀硫酸中分别加入过量锌粉和铁粉</a:t>
            </a:r>
          </a:p>
          <a:p>
            <a:pPr>
              <a:lnSpc>
                <a:spcPts val="3500"/>
              </a:lnSpc>
            </a:pPr>
            <a:r>
              <a:rPr lang="en-US" altLang="zh-CN" sz="2400" b="1" dirty="0" smtClean="0">
                <a:latin typeface="宋体" pitchFamily="2" charset="-122"/>
                <a:ea typeface="宋体" pitchFamily="2" charset="-122"/>
              </a:rPr>
              <a:t>④</a:t>
            </a:r>
            <a:r>
              <a:rPr lang="en-US" altLang="zh-CN" sz="2400" b="1" i="1" dirty="0" smtClean="0">
                <a:latin typeface="宋体" pitchFamily="2" charset="-122"/>
                <a:ea typeface="宋体" pitchFamily="2" charset="-122"/>
              </a:rPr>
              <a:t>t</a:t>
            </a:r>
            <a:r>
              <a:rPr lang="en-US" altLang="zh-CN" sz="2400" b="1" dirty="0" smtClean="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时向不饱和</a:t>
            </a:r>
            <a:r>
              <a:rPr lang="en-US" altLang="zh-CN" sz="2400" b="1" dirty="0">
                <a:latin typeface="宋体" pitchFamily="2" charset="-122"/>
                <a:ea typeface="宋体" pitchFamily="2" charset="-122"/>
              </a:rPr>
              <a:t>KNO</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溶液中加入</a:t>
            </a:r>
            <a:r>
              <a:rPr lang="en-US" altLang="zh-CN" sz="2400" b="1" dirty="0">
                <a:latin typeface="宋体" pitchFamily="2" charset="-122"/>
                <a:ea typeface="宋体" pitchFamily="2" charset="-122"/>
              </a:rPr>
              <a:t>KNO</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固体</a:t>
            </a:r>
          </a:p>
          <a:p>
            <a:pPr>
              <a:lnSpc>
                <a:spcPts val="3500"/>
              </a:lnSpc>
            </a:pPr>
            <a:r>
              <a:rPr lang="en-US" altLang="zh-CN" sz="2400" b="1" dirty="0">
                <a:latin typeface="宋体" pitchFamily="2" charset="-122"/>
                <a:ea typeface="宋体" pitchFamily="2" charset="-122"/>
              </a:rPr>
              <a:t>A.1</a:t>
            </a:r>
            <a:r>
              <a:rPr lang="zh-CN" altLang="zh-CN" sz="2400" b="1" dirty="0">
                <a:latin typeface="宋体" pitchFamily="2" charset="-122"/>
                <a:ea typeface="宋体" pitchFamily="2" charset="-122"/>
              </a:rPr>
              <a:t>个</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B.2</a:t>
            </a:r>
            <a:r>
              <a:rPr lang="zh-CN" altLang="zh-CN" sz="2400" b="1" dirty="0" smtClean="0">
                <a:latin typeface="宋体" pitchFamily="2" charset="-122"/>
                <a:ea typeface="宋体" pitchFamily="2" charset="-122"/>
              </a:rPr>
              <a:t>个</a:t>
            </a:r>
            <a:r>
              <a:rPr lang="en-US" altLang="zh-CN" sz="2400" b="1" dirty="0" smtClean="0">
                <a:latin typeface="宋体" pitchFamily="2" charset="-122"/>
                <a:ea typeface="宋体" pitchFamily="2" charset="-122"/>
              </a:rPr>
              <a:t>  </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C.3</a:t>
            </a:r>
            <a:r>
              <a:rPr lang="zh-CN" altLang="zh-CN" sz="2400" b="1" dirty="0">
                <a:latin typeface="宋体" pitchFamily="2" charset="-122"/>
                <a:ea typeface="宋体" pitchFamily="2" charset="-122"/>
              </a:rPr>
              <a:t>个</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D.4</a:t>
            </a:r>
            <a:r>
              <a:rPr lang="zh-CN" altLang="zh-CN" sz="2400" b="1" dirty="0" smtClean="0">
                <a:latin typeface="宋体" pitchFamily="2" charset="-122"/>
                <a:ea typeface="宋体" pitchFamily="2" charset="-122"/>
              </a:rPr>
              <a:t>个</a:t>
            </a:r>
            <a:endParaRPr lang="zh-CN" altLang="zh-CN" sz="2400" b="1" dirty="0">
              <a:latin typeface="宋体" pitchFamily="2" charset="-122"/>
              <a:ea typeface="宋体" pitchFamily="2" charset="-122"/>
            </a:endParaRPr>
          </a:p>
        </p:txBody>
      </p:sp>
      <p:pic>
        <p:nvPicPr>
          <p:cNvPr id="9" name="HX+1LX05A.eps" descr="id:2147508755;FounderCES"/>
          <p:cNvPicPr/>
          <p:nvPr/>
        </p:nvPicPr>
        <p:blipFill>
          <a:blip r:embed="rId2"/>
          <a:stretch>
            <a:fillRect/>
          </a:stretch>
        </p:blipFill>
        <p:spPr>
          <a:xfrm>
            <a:off x="1897359" y="2216160"/>
            <a:ext cx="3563874" cy="1889516"/>
          </a:xfrm>
          <a:prstGeom prst="rect">
            <a:avLst/>
          </a:prstGeom>
        </p:spPr>
      </p:pic>
      <p:pic>
        <p:nvPicPr>
          <p:cNvPr id="11" name="HX+1LX05B.eps" descr="id:2147508762;FounderCES"/>
          <p:cNvPicPr/>
          <p:nvPr/>
        </p:nvPicPr>
        <p:blipFill>
          <a:blip r:embed="rId3"/>
          <a:stretch>
            <a:fillRect/>
          </a:stretch>
        </p:blipFill>
        <p:spPr>
          <a:xfrm>
            <a:off x="5644910" y="2142653"/>
            <a:ext cx="3566202" cy="1963023"/>
          </a:xfrm>
          <a:prstGeom prst="rect">
            <a:avLst/>
          </a:prstGeom>
        </p:spPr>
      </p:pic>
      <p:sp>
        <p:nvSpPr>
          <p:cNvPr id="12" name="矩形 11"/>
          <p:cNvSpPr/>
          <p:nvPr/>
        </p:nvSpPr>
        <p:spPr>
          <a:xfrm>
            <a:off x="10480682" y="1614635"/>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A</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13" name="组合 12"/>
          <p:cNvGrpSpPr/>
          <p:nvPr/>
        </p:nvGrpSpPr>
        <p:grpSpPr>
          <a:xfrm>
            <a:off x="8071557" y="824822"/>
            <a:ext cx="1746910" cy="457900"/>
            <a:chOff x="8480182" y="1575737"/>
            <a:chExt cx="1678579" cy="520692"/>
          </a:xfrm>
        </p:grpSpPr>
        <p:sp>
          <p:nvSpPr>
            <p:cNvPr id="14" name="圆角矩形 13">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9">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685620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7206" y="1368747"/>
            <a:ext cx="6045264" cy="627895"/>
            <a:chOff x="1034884" y="629878"/>
            <a:chExt cx="5726480" cy="627895"/>
          </a:xfrm>
        </p:grpSpPr>
        <p:sp>
          <p:nvSpPr>
            <p:cNvPr id="17" name="圆角矩形 6">
              <a:hlinkClick r:id=""/>
            </p:cNvPr>
            <p:cNvSpPr/>
            <p:nvPr>
              <p:custDataLst>
                <p:tags r:id="rId1"/>
              </p:custDataLst>
            </p:nvPr>
          </p:nvSpPr>
          <p:spPr>
            <a:xfrm flipH="1">
              <a:off x="2642682" y="664479"/>
              <a:ext cx="4118682"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溶液</a:t>
              </a:r>
              <a:r>
                <a:rPr lang="zh-CN" altLang="en-US" sz="2400" b="1"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中相关量的变化曲线</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a:solidFill>
                    <a:schemeClr val="bg1"/>
                  </a:solidFill>
                  <a:latin typeface="黑体" panose="02010609060101010101" pitchFamily="49" charset="-122"/>
                  <a:ea typeface="黑体" panose="02010609060101010101" pitchFamily="49" charset="-122"/>
                  <a:sym typeface="宋体" panose="02010600030101010101" pitchFamily="2" charset="-122"/>
                </a:rPr>
                <a:t>题</a:t>
              </a:r>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型二</a:t>
              </a:r>
              <a:endParaRPr lang="en-US" altLang="zh-CN" sz="24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8" name="文本框 99"/>
          <p:cNvSpPr txBox="1">
            <a:spLocks noChangeArrowheads="1"/>
          </p:cNvSpPr>
          <p:nvPr/>
        </p:nvSpPr>
        <p:spPr bwMode="auto">
          <a:xfrm>
            <a:off x="539115" y="2306972"/>
            <a:ext cx="11339696"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例</a:t>
            </a:r>
            <a:r>
              <a:rPr lang="en-US" altLang="zh-CN" sz="2400" b="1" dirty="0" smtClean="0">
                <a:latin typeface="宋体" pitchFamily="2" charset="-122"/>
                <a:ea typeface="宋体" pitchFamily="2" charset="-122"/>
              </a:rPr>
              <a:t>2 (2021</a:t>
            </a:r>
            <a:r>
              <a:rPr lang="zh-CN" altLang="zh-CN" sz="2400" b="1" dirty="0">
                <a:latin typeface="宋体" pitchFamily="2" charset="-122"/>
                <a:ea typeface="宋体" pitchFamily="2" charset="-122"/>
              </a:rPr>
              <a:t>·唐山滦州市一模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如图是</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两种固体物质</a:t>
            </a:r>
            <a:r>
              <a:rPr lang="zh-CN" altLang="zh-CN" sz="2400" b="1" dirty="0" smtClean="0">
                <a:latin typeface="宋体" pitchFamily="2" charset="-122"/>
                <a:ea typeface="宋体" pitchFamily="2" charset="-122"/>
              </a:rPr>
              <a:t>的</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溶解</a:t>
            </a:r>
            <a:r>
              <a:rPr lang="zh-CN" altLang="zh-CN" sz="2400" b="1" dirty="0">
                <a:latin typeface="宋体" pitchFamily="2" charset="-122"/>
                <a:ea typeface="宋体" pitchFamily="2" charset="-122"/>
              </a:rPr>
              <a:t>度曲线</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下列叙述正确的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err="1">
                <a:latin typeface="宋体" pitchFamily="2" charset="-122"/>
                <a:ea typeface="宋体" pitchFamily="2" charset="-122"/>
              </a:rPr>
              <a:t>A.a</a:t>
            </a:r>
            <a:r>
              <a:rPr lang="zh-CN" altLang="zh-CN" sz="2400" b="1" dirty="0">
                <a:latin typeface="宋体" pitchFamily="2" charset="-122"/>
                <a:ea typeface="宋体" pitchFamily="2" charset="-122"/>
              </a:rPr>
              <a:t>的溶解度大于</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的溶解度</a:t>
            </a:r>
          </a:p>
          <a:p>
            <a:pPr>
              <a:lnSpc>
                <a:spcPct val="150000"/>
              </a:lnSpc>
            </a:pPr>
            <a:r>
              <a:rPr lang="en-US" altLang="zh-CN" sz="2400" b="1" dirty="0">
                <a:latin typeface="宋体" pitchFamily="2" charset="-122"/>
                <a:ea typeface="宋体" pitchFamily="2" charset="-122"/>
              </a:rPr>
              <a:t>B.</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1</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时</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两种物质的饱和溶液中所含溶质的质量相等</a:t>
            </a:r>
          </a:p>
          <a:p>
            <a:pPr>
              <a:lnSpc>
                <a:spcPct val="150000"/>
              </a:lnSpc>
            </a:pPr>
            <a:r>
              <a:rPr lang="en-US" altLang="zh-CN" sz="2400" b="1" dirty="0">
                <a:latin typeface="宋体" pitchFamily="2" charset="-122"/>
                <a:ea typeface="宋体" pitchFamily="2" charset="-122"/>
              </a:rPr>
              <a:t>C.</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时将</a:t>
            </a:r>
            <a:r>
              <a:rPr lang="en-US" altLang="zh-CN" sz="2400" b="1" dirty="0">
                <a:latin typeface="宋体" pitchFamily="2" charset="-122"/>
                <a:ea typeface="宋体" pitchFamily="2" charset="-122"/>
              </a:rPr>
              <a:t>50 g a</a:t>
            </a:r>
            <a:r>
              <a:rPr lang="zh-CN" altLang="zh-CN" sz="2400" b="1" dirty="0">
                <a:latin typeface="宋体" pitchFamily="2" charset="-122"/>
                <a:ea typeface="宋体" pitchFamily="2" charset="-122"/>
              </a:rPr>
              <a:t>加入</a:t>
            </a:r>
            <a:r>
              <a:rPr lang="en-US" altLang="zh-CN" sz="2400" b="1" dirty="0">
                <a:latin typeface="宋体" pitchFamily="2" charset="-122"/>
                <a:ea typeface="宋体" pitchFamily="2" charset="-122"/>
              </a:rPr>
              <a:t>50 g</a:t>
            </a:r>
            <a:r>
              <a:rPr lang="zh-CN" altLang="zh-CN" sz="2400" b="1" dirty="0">
                <a:latin typeface="宋体" pitchFamily="2" charset="-122"/>
                <a:ea typeface="宋体" pitchFamily="2" charset="-122"/>
              </a:rPr>
              <a:t>水中充分溶解</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所得溶液中溶质与溶剂的质量比为</a:t>
            </a:r>
            <a:r>
              <a:rPr lang="en-US" altLang="zh-CN" sz="2400" b="1" dirty="0">
                <a:latin typeface="宋体" pitchFamily="2" charset="-122"/>
                <a:ea typeface="宋体" pitchFamily="2" charset="-122"/>
              </a:rPr>
              <a:t>1∶1</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将</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时</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两种物质的饱和溶液降温到</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1</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所得溶液的溶质质量分数大小关系为</a:t>
            </a:r>
            <a:r>
              <a:rPr lang="en-US" altLang="zh-CN" sz="2400" b="1" dirty="0" smtClean="0">
                <a:latin typeface="宋体" pitchFamily="2" charset="-122"/>
                <a:ea typeface="宋体" pitchFamily="2" charset="-122"/>
              </a:rPr>
              <a:t>a&gt;b</a:t>
            </a:r>
            <a:endParaRPr lang="zh-CN" altLang="zh-CN" sz="2400" b="1" dirty="0">
              <a:latin typeface="宋体" pitchFamily="2" charset="-122"/>
              <a:ea typeface="宋体" pitchFamily="2" charset="-122"/>
            </a:endParaRPr>
          </a:p>
        </p:txBody>
      </p:sp>
      <p:pic>
        <p:nvPicPr>
          <p:cNvPr id="11" name="HX+1LX06.eps" descr="id:2147508777;FounderCES"/>
          <p:cNvPicPr/>
          <p:nvPr/>
        </p:nvPicPr>
        <p:blipFill>
          <a:blip r:embed="rId4"/>
          <a:stretch>
            <a:fillRect/>
          </a:stretch>
        </p:blipFill>
        <p:spPr>
          <a:xfrm>
            <a:off x="8965520" y="2490227"/>
            <a:ext cx="2082781" cy="1977196"/>
          </a:xfrm>
          <a:prstGeom prst="rect">
            <a:avLst/>
          </a:prstGeom>
        </p:spPr>
      </p:pic>
      <p:sp>
        <p:nvSpPr>
          <p:cNvPr id="12" name="矩形 11"/>
          <p:cNvSpPr/>
          <p:nvPr/>
        </p:nvSpPr>
        <p:spPr>
          <a:xfrm>
            <a:off x="5027838" y="2931707"/>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13" name="组合 12"/>
          <p:cNvGrpSpPr/>
          <p:nvPr/>
        </p:nvGrpSpPr>
        <p:grpSpPr>
          <a:xfrm>
            <a:off x="8071557" y="824822"/>
            <a:ext cx="1746910" cy="457900"/>
            <a:chOff x="8480182" y="1575737"/>
            <a:chExt cx="1678579" cy="520692"/>
          </a:xfrm>
        </p:grpSpPr>
        <p:sp>
          <p:nvSpPr>
            <p:cNvPr id="14" name="圆角矩形 13">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9">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145291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5118" y="1626998"/>
            <a:ext cx="10913633" cy="4524315"/>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a:solidFill>
                <a:schemeClr val="accent2"/>
              </a:solidFill>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1.(2021</a:t>
            </a:r>
            <a:r>
              <a:rPr lang="zh-CN" altLang="zh-CN" sz="2400" b="1" dirty="0">
                <a:latin typeface="宋体" pitchFamily="2" charset="-122"/>
                <a:ea typeface="宋体" pitchFamily="2" charset="-122"/>
              </a:rPr>
              <a:t>·石家庄部分县市模拟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三种固体物质</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的溶解度曲线如图所示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则下列说法不正确的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a:t>
            </a:r>
            <a:r>
              <a:rPr lang="en-US" altLang="zh-CN" sz="2400" b="1" i="1" dirty="0" smtClean="0">
                <a:latin typeface="宋体" pitchFamily="2" charset="-122"/>
                <a:ea typeface="宋体" pitchFamily="2" charset="-122"/>
              </a:rPr>
              <a:t>t</a:t>
            </a:r>
            <a:r>
              <a:rPr lang="en-US" altLang="zh-CN" sz="2400" b="1" baseline="-25000" dirty="0" smtClean="0">
                <a:latin typeface="宋体" pitchFamily="2" charset="-122"/>
                <a:ea typeface="宋体" pitchFamily="2" charset="-122"/>
              </a:rPr>
              <a:t>1</a:t>
            </a:r>
            <a:r>
              <a:rPr lang="en-US" altLang="zh-CN" sz="2400" b="1" dirty="0" smtClean="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三种物质的溶解度大小顺序为</a:t>
            </a:r>
            <a:r>
              <a:rPr lang="en-US" altLang="zh-CN" sz="2400" b="1" dirty="0">
                <a:latin typeface="宋体" pitchFamily="2" charset="-122"/>
                <a:ea typeface="宋体" pitchFamily="2" charset="-122"/>
              </a:rPr>
              <a:t>C&gt;B&gt;A</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B.</a:t>
            </a:r>
            <a:r>
              <a:rPr lang="en-US" altLang="zh-CN" sz="2400" b="1" i="1" dirty="0" smtClean="0">
                <a:latin typeface="宋体" pitchFamily="2" charset="-122"/>
                <a:ea typeface="宋体" pitchFamily="2" charset="-122"/>
              </a:rPr>
              <a:t>t</a:t>
            </a:r>
            <a:r>
              <a:rPr lang="en-US" altLang="zh-CN" sz="2400" b="1" baseline="-25000" dirty="0" smtClean="0">
                <a:latin typeface="宋体" pitchFamily="2" charset="-122"/>
                <a:ea typeface="宋体" pitchFamily="2" charset="-122"/>
              </a:rPr>
              <a:t>3</a:t>
            </a:r>
            <a:r>
              <a:rPr lang="en-US" altLang="zh-CN" sz="2400" b="1" dirty="0" smtClean="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将等质量的</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三种物质的</a:t>
            </a:r>
            <a:r>
              <a:rPr lang="zh-CN" altLang="zh-CN" sz="2400" b="1" dirty="0" smtClean="0">
                <a:latin typeface="宋体" pitchFamily="2" charset="-122"/>
                <a:ea typeface="宋体" pitchFamily="2" charset="-122"/>
              </a:rPr>
              <a:t>饱和溶液</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降温</a:t>
            </a:r>
            <a:r>
              <a:rPr lang="zh-CN" altLang="zh-CN" sz="2400" b="1" dirty="0">
                <a:latin typeface="宋体" pitchFamily="2" charset="-122"/>
                <a:ea typeface="宋体" pitchFamily="2" charset="-122"/>
              </a:rPr>
              <a:t>至</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 ℃,</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三种溶液的溶质质量分数为</a:t>
            </a:r>
            <a:r>
              <a:rPr lang="en-US" altLang="zh-CN" sz="2400" b="1" dirty="0">
                <a:latin typeface="宋体" pitchFamily="2" charset="-122"/>
                <a:ea typeface="宋体" pitchFamily="2" charset="-122"/>
              </a:rPr>
              <a:t>B&gt;A=C</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若</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物质中混有少量的</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物质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可以用降温结晶的方法提纯</a:t>
            </a:r>
            <a:r>
              <a:rPr lang="en-US" altLang="zh-CN" sz="2400" b="1" dirty="0">
                <a:latin typeface="宋体" pitchFamily="2" charset="-122"/>
                <a:ea typeface="宋体" pitchFamily="2" charset="-122"/>
              </a:rPr>
              <a:t>A</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若要将组成在</a:t>
            </a:r>
            <a:r>
              <a:rPr lang="en-US" altLang="zh-CN" sz="2400" b="1" i="1" dirty="0">
                <a:latin typeface="宋体" pitchFamily="2" charset="-122"/>
                <a:ea typeface="宋体" pitchFamily="2" charset="-122"/>
              </a:rPr>
              <a:t>b</a:t>
            </a:r>
            <a:r>
              <a:rPr lang="zh-CN" altLang="zh-CN" sz="2400" b="1" dirty="0">
                <a:latin typeface="宋体" pitchFamily="2" charset="-122"/>
                <a:ea typeface="宋体" pitchFamily="2" charset="-122"/>
              </a:rPr>
              <a:t>点的</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溶液转变为</a:t>
            </a:r>
            <a:r>
              <a:rPr lang="en-US" altLang="zh-CN" sz="2400" b="1" i="1" dirty="0">
                <a:latin typeface="宋体" pitchFamily="2" charset="-122"/>
                <a:ea typeface="宋体" pitchFamily="2" charset="-122"/>
              </a:rPr>
              <a:t>a</a:t>
            </a:r>
            <a:r>
              <a:rPr lang="zh-CN" altLang="zh-CN" sz="2400" b="1" dirty="0">
                <a:latin typeface="宋体" pitchFamily="2" charset="-122"/>
                <a:ea typeface="宋体" pitchFamily="2" charset="-122"/>
              </a:rPr>
              <a:t>点的</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可以采用恒温蒸发溶剂的方法</a:t>
            </a:r>
          </a:p>
        </p:txBody>
      </p:sp>
      <p:sp>
        <p:nvSpPr>
          <p:cNvPr id="9" name="矩形 8"/>
          <p:cNvSpPr/>
          <p:nvPr/>
        </p:nvSpPr>
        <p:spPr>
          <a:xfrm>
            <a:off x="4113438" y="2822650"/>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10" name="HX+1LX07.eps" descr="id:2147508801;FounderCES"/>
          <p:cNvPicPr/>
          <p:nvPr/>
        </p:nvPicPr>
        <p:blipFill>
          <a:blip r:embed="rId2"/>
          <a:stretch>
            <a:fillRect/>
          </a:stretch>
        </p:blipFill>
        <p:spPr>
          <a:xfrm>
            <a:off x="9103092" y="3129094"/>
            <a:ext cx="2184575" cy="2021059"/>
          </a:xfrm>
          <a:prstGeom prst="rect">
            <a:avLst/>
          </a:prstGeom>
        </p:spPr>
      </p:pic>
      <p:grpSp>
        <p:nvGrpSpPr>
          <p:cNvPr id="11" name="组合 10"/>
          <p:cNvGrpSpPr/>
          <p:nvPr/>
        </p:nvGrpSpPr>
        <p:grpSpPr>
          <a:xfrm>
            <a:off x="8071557" y="824822"/>
            <a:ext cx="1746910" cy="457900"/>
            <a:chOff x="8480182" y="1575737"/>
            <a:chExt cx="1678579" cy="520692"/>
          </a:xfrm>
        </p:grpSpPr>
        <p:sp>
          <p:nvSpPr>
            <p:cNvPr id="12" name="圆角矩形 11">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4121608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0671" y="1780924"/>
            <a:ext cx="10921303" cy="1754326"/>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·廊坊期末</a:t>
            </a:r>
            <a:r>
              <a:rPr lang="en-US" altLang="zh-CN" sz="2400" b="1" dirty="0">
                <a:latin typeface="宋体" pitchFamily="2" charset="-122"/>
                <a:ea typeface="宋体" pitchFamily="2" charset="-122"/>
              </a:rPr>
              <a:t>)</a:t>
            </a:r>
            <a:r>
              <a:rPr lang="en-US" altLang="zh-CN" sz="2400" b="1" i="1" dirty="0">
                <a:latin typeface="宋体" pitchFamily="2" charset="-122"/>
                <a:ea typeface="宋体" pitchFamily="2" charset="-122"/>
              </a:rPr>
              <a:t>t</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时</a:t>
            </a:r>
            <a:r>
              <a:rPr lang="en-US" altLang="zh-CN" sz="2400" b="1" i="1" dirty="0">
                <a:latin typeface="宋体" pitchFamily="2" charset="-122"/>
                <a:ea typeface="宋体" pitchFamily="2" charset="-122"/>
              </a:rPr>
              <a:t>m</a:t>
            </a:r>
            <a:r>
              <a:rPr lang="en-US" altLang="zh-CN" sz="2400" b="1" dirty="0">
                <a:latin typeface="宋体" pitchFamily="2" charset="-122"/>
                <a:ea typeface="宋体" pitchFamily="2" charset="-122"/>
              </a:rPr>
              <a:t> g KNO</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的不饱和溶液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恒温蒸发水分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直到有少量晶体析出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在此变化过程中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溶液溶质质量分数</a:t>
            </a:r>
            <a:r>
              <a:rPr lang="en-US" altLang="zh-CN" sz="2400" b="1" dirty="0">
                <a:latin typeface="宋体" pitchFamily="2" charset="-122"/>
                <a:ea typeface="宋体" pitchFamily="2" charset="-122"/>
              </a:rPr>
              <a:t>(</a:t>
            </a:r>
            <a:r>
              <a:rPr lang="en-US" altLang="zh-CN" sz="2400" b="1" i="1" dirty="0">
                <a:latin typeface="宋体" pitchFamily="2" charset="-122"/>
                <a:ea typeface="宋体" pitchFamily="2" charset="-122"/>
              </a:rPr>
              <a:t>a</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与时间</a:t>
            </a:r>
            <a:r>
              <a:rPr lang="en-US" altLang="zh-CN" sz="2400" b="1" dirty="0">
                <a:latin typeface="宋体" pitchFamily="2" charset="-122"/>
                <a:ea typeface="宋体" pitchFamily="2" charset="-122"/>
              </a:rPr>
              <a:t>(</a:t>
            </a:r>
            <a:r>
              <a:rPr lang="en-US" altLang="zh-CN" sz="2400" b="1" i="1" dirty="0">
                <a:latin typeface="宋体" pitchFamily="2" charset="-122"/>
                <a:ea typeface="宋体" pitchFamily="2" charset="-122"/>
              </a:rPr>
              <a:t>t</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的变化关系可用下图表示的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10" name="矩形 9"/>
          <p:cNvSpPr/>
          <p:nvPr/>
        </p:nvSpPr>
        <p:spPr>
          <a:xfrm>
            <a:off x="2247608" y="3011648"/>
            <a:ext cx="47042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2052" name="HX+1LX08A.eps" descr="说明: id:2147508815;FounderCE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09575" y="3804570"/>
            <a:ext cx="1692347" cy="1359663"/>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HX+1LX08B.eps" descr="说明: id:2147508822;FounderCES"/>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775049" y="3820524"/>
            <a:ext cx="1652630" cy="1327754"/>
          </a:xfrm>
          <a:prstGeom prst="rect">
            <a:avLst/>
          </a:prstGeom>
          <a:noFill/>
          <a:extLst>
            <a:ext uri="{909E8E84-426E-40DD-AFC4-6F175D3DCCD1}">
              <a14:hiddenFill xmlns:a14="http://schemas.microsoft.com/office/drawing/2010/main" xmlns="">
                <a:solidFill>
                  <a:srgbClr val="FFFFFF"/>
                </a:solidFill>
              </a14:hiddenFill>
            </a:ext>
          </a:extLst>
        </p:spPr>
      </p:pic>
      <p:pic>
        <p:nvPicPr>
          <p:cNvPr id="2050" name="HX+1LX08C.eps" descr="说明: id:2147508829;FounderCES"/>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365523" y="3778796"/>
            <a:ext cx="1672210" cy="1369482"/>
          </a:xfrm>
          <a:prstGeom prst="rect">
            <a:avLst/>
          </a:prstGeom>
          <a:noFill/>
          <a:extLst>
            <a:ext uri="{909E8E84-426E-40DD-AFC4-6F175D3DCCD1}">
              <a14:hiddenFill xmlns:a14="http://schemas.microsoft.com/office/drawing/2010/main" xmlns="">
                <a:solidFill>
                  <a:srgbClr val="FFFFFF"/>
                </a:solidFill>
              </a14:hiddenFill>
            </a:ext>
          </a:extLst>
        </p:spPr>
      </p:pic>
      <p:pic>
        <p:nvPicPr>
          <p:cNvPr id="2049" name="HX+1LX08D.eps" descr="说明: id:2147508836;FounderCES"/>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965520" y="3778796"/>
            <a:ext cx="1592256" cy="1362742"/>
          </a:xfrm>
          <a:prstGeom prst="rect">
            <a:avLst/>
          </a:prstGeom>
          <a:noFill/>
          <a:extLst>
            <a:ext uri="{909E8E84-426E-40DD-AFC4-6F175D3DCCD1}">
              <a14:hiddenFill xmlns:a14="http://schemas.microsoft.com/office/drawing/2010/main" xmlns="">
                <a:solidFill>
                  <a:srgbClr val="FFFFFF"/>
                </a:solidFill>
              </a14:hiddenFill>
            </a:ext>
          </a:extLst>
        </p:spPr>
      </p:pic>
      <p:sp>
        <p:nvSpPr>
          <p:cNvPr id="3"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15"/>
          <p:cNvSpPr txBox="1"/>
          <p:nvPr/>
        </p:nvSpPr>
        <p:spPr>
          <a:xfrm>
            <a:off x="1792447" y="5311652"/>
            <a:ext cx="8257563" cy="461665"/>
          </a:xfrm>
          <a:prstGeom prst="rect">
            <a:avLst/>
          </a:prstGeom>
          <a:noFill/>
        </p:spPr>
        <p:txBody>
          <a:bodyPr wrap="square" rtlCol="0">
            <a:spAutoFit/>
          </a:bodyPr>
          <a:lstStyle/>
          <a:p>
            <a:r>
              <a:rPr lang="en-US" altLang="zh-CN" sz="2400" b="1" dirty="0" smtClean="0">
                <a:latin typeface="宋体" pitchFamily="2" charset="-122"/>
                <a:ea typeface="宋体" pitchFamily="2" charset="-122"/>
              </a:rPr>
              <a:t>A                B                C                D</a:t>
            </a:r>
            <a:endParaRPr lang="zh-CN" altLang="en-US" sz="2400" b="1" dirty="0">
              <a:latin typeface="宋体" pitchFamily="2" charset="-122"/>
              <a:ea typeface="宋体" pitchFamily="2" charset="-122"/>
            </a:endParaRPr>
          </a:p>
        </p:txBody>
      </p:sp>
      <p:grpSp>
        <p:nvGrpSpPr>
          <p:cNvPr id="17" name="组合 16"/>
          <p:cNvGrpSpPr/>
          <p:nvPr/>
        </p:nvGrpSpPr>
        <p:grpSpPr>
          <a:xfrm>
            <a:off x="8071557" y="824822"/>
            <a:ext cx="1746910" cy="457900"/>
            <a:chOff x="8480182" y="1575737"/>
            <a:chExt cx="1678579" cy="520692"/>
          </a:xfrm>
        </p:grpSpPr>
        <p:sp>
          <p:nvSpPr>
            <p:cNvPr id="18" name="圆角矩形 17">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9">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806150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3225" y="2031365"/>
            <a:ext cx="11047137" cy="397031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·河北九地市模拟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如图是甲、乙两种物质的溶解度曲线。下列说法正确的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甲的溶解度比乙的溶解度大</a:t>
            </a:r>
          </a:p>
          <a:p>
            <a:pPr>
              <a:lnSpc>
                <a:spcPct val="150000"/>
              </a:lnSpc>
            </a:pPr>
            <a:r>
              <a:rPr lang="en-US" altLang="zh-CN" sz="2400" b="1" dirty="0" smtClean="0">
                <a:latin typeface="宋体" pitchFamily="2" charset="-122"/>
                <a:ea typeface="宋体" pitchFamily="2" charset="-122"/>
              </a:rPr>
              <a:t>B.</a:t>
            </a:r>
            <a:r>
              <a:rPr lang="en-US" altLang="zh-CN" sz="2400" b="1" i="1" dirty="0" smtClean="0">
                <a:latin typeface="宋体" pitchFamily="2" charset="-122"/>
                <a:ea typeface="宋体" pitchFamily="2" charset="-122"/>
              </a:rPr>
              <a:t>t</a:t>
            </a:r>
            <a:r>
              <a:rPr lang="en-US" altLang="zh-CN" sz="2400" b="1" baseline="-25000" dirty="0" smtClean="0">
                <a:latin typeface="宋体" pitchFamily="2" charset="-122"/>
                <a:ea typeface="宋体" pitchFamily="2" charset="-122"/>
              </a:rPr>
              <a:t>1</a:t>
            </a:r>
            <a:r>
              <a:rPr lang="en-US" altLang="zh-CN" sz="2400" b="1" dirty="0" smtClean="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时甲、乙两种物质溶液的溶质质量分数不一定相同</a:t>
            </a:r>
          </a:p>
          <a:p>
            <a:pPr>
              <a:lnSpc>
                <a:spcPct val="150000"/>
              </a:lnSpc>
            </a:pPr>
            <a:r>
              <a:rPr lang="en-US" altLang="zh-CN" sz="2400" b="1" dirty="0" smtClean="0">
                <a:latin typeface="宋体" pitchFamily="2" charset="-122"/>
                <a:ea typeface="宋体" pitchFamily="2" charset="-122"/>
              </a:rPr>
              <a:t>C.</a:t>
            </a:r>
            <a:r>
              <a:rPr lang="en-US" altLang="zh-CN" sz="2400" b="1" i="1" dirty="0" smtClean="0">
                <a:latin typeface="宋体" pitchFamily="2" charset="-122"/>
                <a:ea typeface="宋体" pitchFamily="2" charset="-122"/>
              </a:rPr>
              <a:t>t</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将</a:t>
            </a:r>
            <a:r>
              <a:rPr lang="en-US" altLang="zh-CN" sz="2400" b="1" dirty="0">
                <a:latin typeface="宋体" pitchFamily="2" charset="-122"/>
                <a:ea typeface="宋体" pitchFamily="2" charset="-122"/>
              </a:rPr>
              <a:t>30 g</a:t>
            </a:r>
            <a:r>
              <a:rPr lang="zh-CN" altLang="zh-CN" sz="2400" b="1" dirty="0">
                <a:latin typeface="宋体" pitchFamily="2" charset="-122"/>
                <a:ea typeface="宋体" pitchFamily="2" charset="-122"/>
              </a:rPr>
              <a:t>甲放入</a:t>
            </a:r>
            <a:r>
              <a:rPr lang="en-US" altLang="zh-CN" sz="2400" b="1" dirty="0">
                <a:latin typeface="宋体" pitchFamily="2" charset="-122"/>
                <a:ea typeface="宋体" pitchFamily="2" charset="-122"/>
              </a:rPr>
              <a:t>50 g</a:t>
            </a:r>
            <a:r>
              <a:rPr lang="zh-CN" altLang="zh-CN" sz="2400" b="1" dirty="0">
                <a:latin typeface="宋体" pitchFamily="2" charset="-122"/>
                <a:ea typeface="宋体" pitchFamily="2" charset="-122"/>
              </a:rPr>
              <a:t>水中充分搅拌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可得</a:t>
            </a:r>
            <a:r>
              <a:rPr lang="en-US" altLang="zh-CN" sz="2400" b="1" dirty="0">
                <a:latin typeface="宋体" pitchFamily="2" charset="-122"/>
                <a:ea typeface="宋体" pitchFamily="2" charset="-122"/>
              </a:rPr>
              <a:t>80 g</a:t>
            </a:r>
            <a:r>
              <a:rPr lang="zh-CN" altLang="zh-CN" sz="2400" b="1" dirty="0">
                <a:latin typeface="宋体" pitchFamily="2" charset="-122"/>
                <a:ea typeface="宋体" pitchFamily="2" charset="-122"/>
              </a:rPr>
              <a:t>溶液</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将</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1</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时甲、乙两种物质的饱和溶液升温至</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溶质</a:t>
            </a:r>
            <a:r>
              <a:rPr lang="zh-CN" altLang="zh-CN" sz="2400" b="1" dirty="0" smtClean="0">
                <a:latin typeface="宋体" pitchFamily="2" charset="-122"/>
                <a:ea typeface="宋体" pitchFamily="2" charset="-122"/>
              </a:rPr>
              <a:t>的</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质量</a:t>
            </a:r>
            <a:r>
              <a:rPr lang="zh-CN" altLang="zh-CN" sz="2400" b="1" dirty="0">
                <a:latin typeface="宋体" pitchFamily="2" charset="-122"/>
                <a:ea typeface="宋体" pitchFamily="2" charset="-122"/>
              </a:rPr>
              <a:t>分数都</a:t>
            </a:r>
            <a:r>
              <a:rPr lang="zh-CN" altLang="zh-CN" sz="2400" b="1" dirty="0" smtClean="0">
                <a:latin typeface="宋体" pitchFamily="2" charset="-122"/>
                <a:ea typeface="宋体" pitchFamily="2" charset="-122"/>
              </a:rPr>
              <a:t>增大</a:t>
            </a:r>
            <a:endParaRPr lang="zh-CN" altLang="zh-CN" sz="2400" b="1" dirty="0">
              <a:latin typeface="宋体" pitchFamily="2" charset="-122"/>
              <a:ea typeface="宋体" pitchFamily="2" charset="-122"/>
            </a:endParaRPr>
          </a:p>
        </p:txBody>
      </p:sp>
      <p:sp>
        <p:nvSpPr>
          <p:cNvPr id="10" name="矩形 9"/>
          <p:cNvSpPr/>
          <p:nvPr/>
        </p:nvSpPr>
        <p:spPr>
          <a:xfrm>
            <a:off x="1517767" y="2676088"/>
            <a:ext cx="411701"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9" name="HX+1LX09.eps" descr="id:2147508843;FounderCES"/>
          <p:cNvPicPr/>
          <p:nvPr/>
        </p:nvPicPr>
        <p:blipFill>
          <a:blip r:embed="rId2"/>
          <a:stretch>
            <a:fillRect/>
          </a:stretch>
        </p:blipFill>
        <p:spPr>
          <a:xfrm>
            <a:off x="9084737" y="3392494"/>
            <a:ext cx="2139733" cy="2002744"/>
          </a:xfrm>
          <a:prstGeom prst="rect">
            <a:avLst/>
          </a:prstGeom>
        </p:spPr>
      </p:pic>
      <p:grpSp>
        <p:nvGrpSpPr>
          <p:cNvPr id="11" name="组合 10"/>
          <p:cNvGrpSpPr/>
          <p:nvPr/>
        </p:nvGrpSpPr>
        <p:grpSpPr>
          <a:xfrm>
            <a:off x="8071557" y="824822"/>
            <a:ext cx="1746910" cy="457900"/>
            <a:chOff x="8480182" y="1575737"/>
            <a:chExt cx="1678579" cy="520692"/>
          </a:xfrm>
        </p:grpSpPr>
        <p:sp>
          <p:nvSpPr>
            <p:cNvPr id="12" name="圆角矩形 11">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969576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0947" y="1704524"/>
            <a:ext cx="10560576" cy="4524315"/>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·石家庄模拟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向盛有等量水的三个烧杯中分别</a:t>
            </a:r>
            <a:r>
              <a:rPr lang="zh-CN" altLang="zh-CN" sz="2400" b="1" dirty="0" smtClean="0">
                <a:latin typeface="宋体" pitchFamily="2" charset="-122"/>
                <a:ea typeface="宋体" pitchFamily="2" charset="-122"/>
              </a:rPr>
              <a:t>加入</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某</a:t>
            </a:r>
            <a:r>
              <a:rPr lang="zh-CN" altLang="zh-CN" sz="2400" b="1" dirty="0">
                <a:latin typeface="宋体" pitchFamily="2" charset="-122"/>
                <a:ea typeface="宋体" pitchFamily="2" charset="-122"/>
              </a:rPr>
              <a:t>固体物质</a:t>
            </a:r>
            <a:r>
              <a:rPr lang="en-US" altLang="zh-CN" sz="2400" b="1" dirty="0">
                <a:latin typeface="宋体" pitchFamily="2" charset="-122"/>
                <a:ea typeface="宋体" pitchFamily="2" charset="-122"/>
              </a:rPr>
              <a:t>10 g</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25 g</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25 g,</a:t>
            </a:r>
            <a:r>
              <a:rPr lang="zh-CN" altLang="zh-CN" sz="2400" b="1" dirty="0">
                <a:latin typeface="宋体" pitchFamily="2" charset="-122"/>
                <a:ea typeface="宋体" pitchFamily="2" charset="-122"/>
              </a:rPr>
              <a:t>如图甲所示是充分溶解后</a:t>
            </a:r>
            <a:r>
              <a:rPr lang="zh-CN" altLang="zh-CN" sz="2400" b="1" dirty="0" smtClean="0">
                <a:latin typeface="宋体" pitchFamily="2" charset="-122"/>
                <a:ea typeface="宋体" pitchFamily="2" charset="-122"/>
              </a:rPr>
              <a:t>的</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现象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如图乙所示是该固体物质和另一种固体物质的</a:t>
            </a:r>
            <a:r>
              <a:rPr lang="zh-CN" altLang="zh-CN" sz="2400" b="1" dirty="0" smtClean="0">
                <a:latin typeface="宋体" pitchFamily="2" charset="-122"/>
                <a:ea typeface="宋体" pitchFamily="2" charset="-122"/>
              </a:rPr>
              <a:t>溶解度</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曲线</a:t>
            </a:r>
            <a:r>
              <a:rPr lang="zh-CN" altLang="zh-CN" sz="2400" b="1" dirty="0">
                <a:latin typeface="宋体" pitchFamily="2" charset="-122"/>
                <a:ea typeface="宋体" pitchFamily="2" charset="-122"/>
              </a:rPr>
              <a:t>。下列有关说法正确的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三个烧杯中形成的溶液都是饱和溶液</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烧杯</a:t>
            </a: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③</a:t>
            </a:r>
            <a:r>
              <a:rPr lang="zh-CN" altLang="zh-CN" sz="2400" b="1" dirty="0">
                <a:latin typeface="宋体" pitchFamily="2" charset="-122"/>
                <a:ea typeface="宋体" pitchFamily="2" charset="-122"/>
              </a:rPr>
              <a:t>的溶液中溶质的质量分数相等</a:t>
            </a:r>
          </a:p>
          <a:p>
            <a:pPr>
              <a:lnSpc>
                <a:spcPct val="150000"/>
              </a:lnSpc>
            </a:pPr>
            <a:r>
              <a:rPr lang="en-US" altLang="zh-CN" sz="2400" b="1" dirty="0">
                <a:latin typeface="宋体" pitchFamily="2" charset="-122"/>
                <a:ea typeface="宋体" pitchFamily="2" charset="-122"/>
              </a:rPr>
              <a:t>C. Y</a:t>
            </a:r>
            <a:r>
              <a:rPr lang="zh-CN" altLang="zh-CN" sz="2400" b="1" dirty="0">
                <a:latin typeface="宋体" pitchFamily="2" charset="-122"/>
                <a:ea typeface="宋体" pitchFamily="2" charset="-122"/>
              </a:rPr>
              <a:t>代表该固体物质</a:t>
            </a:r>
            <a:r>
              <a:rPr lang="en-US" altLang="zh-CN" sz="2400" b="1" dirty="0">
                <a:latin typeface="宋体" pitchFamily="2" charset="-122"/>
                <a:ea typeface="宋体" pitchFamily="2" charset="-122"/>
              </a:rPr>
              <a:t>,X</a:t>
            </a:r>
            <a:r>
              <a:rPr lang="zh-CN" altLang="zh-CN" sz="2400" b="1" dirty="0">
                <a:latin typeface="宋体" pitchFamily="2" charset="-122"/>
                <a:ea typeface="宋体" pitchFamily="2" charset="-122"/>
              </a:rPr>
              <a:t>代表另一种固体物质</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分别将</a:t>
            </a:r>
            <a:r>
              <a:rPr lang="en-US" altLang="zh-CN" sz="2400" b="1" dirty="0">
                <a:latin typeface="宋体" pitchFamily="2" charset="-122"/>
                <a:ea typeface="宋体" pitchFamily="2" charset="-122"/>
              </a:rPr>
              <a:t>100 g X</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Y</a:t>
            </a:r>
            <a:r>
              <a:rPr lang="zh-CN" altLang="zh-CN" sz="2400" b="1" dirty="0">
                <a:latin typeface="宋体" pitchFamily="2" charset="-122"/>
                <a:ea typeface="宋体" pitchFamily="2" charset="-122"/>
              </a:rPr>
              <a:t>的饱和溶液从</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降温到</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1</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所得到的溶液质量</a:t>
            </a:r>
            <a:r>
              <a:rPr lang="en-US" altLang="zh-CN" sz="2400" b="1" dirty="0">
                <a:latin typeface="宋体" pitchFamily="2" charset="-122"/>
                <a:ea typeface="宋体" pitchFamily="2" charset="-122"/>
              </a:rPr>
              <a:t>:</a:t>
            </a:r>
            <a:r>
              <a:rPr lang="en-US" altLang="zh-CN" sz="2400" b="1" dirty="0" smtClean="0">
                <a:latin typeface="宋体" pitchFamily="2" charset="-122"/>
                <a:ea typeface="宋体" pitchFamily="2" charset="-122"/>
              </a:rPr>
              <a:t>Y&gt;X</a:t>
            </a:r>
            <a:endParaRPr lang="zh-CN" altLang="zh-CN" sz="2400" b="1" dirty="0">
              <a:latin typeface="宋体" pitchFamily="2" charset="-122"/>
              <a:ea typeface="宋体" pitchFamily="2" charset="-122"/>
            </a:endParaRPr>
          </a:p>
        </p:txBody>
      </p:sp>
      <p:sp>
        <p:nvSpPr>
          <p:cNvPr id="10" name="矩形 9"/>
          <p:cNvSpPr/>
          <p:nvPr/>
        </p:nvSpPr>
        <p:spPr>
          <a:xfrm>
            <a:off x="4839806" y="3437904"/>
            <a:ext cx="394923"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9" name="HX+1LX10A.eps" descr="id:2147508850;FounderCES"/>
          <p:cNvPicPr/>
          <p:nvPr/>
        </p:nvPicPr>
        <p:blipFill>
          <a:blip r:embed="rId2"/>
          <a:stretch>
            <a:fillRect/>
          </a:stretch>
        </p:blipFill>
        <p:spPr>
          <a:xfrm>
            <a:off x="8770542" y="2046913"/>
            <a:ext cx="2718334" cy="1299811"/>
          </a:xfrm>
          <a:prstGeom prst="rect">
            <a:avLst/>
          </a:prstGeom>
        </p:spPr>
      </p:pic>
      <p:pic>
        <p:nvPicPr>
          <p:cNvPr id="11" name="HX+1LX10B.eps" descr="id:2147508857;FounderCES"/>
          <p:cNvPicPr/>
          <p:nvPr/>
        </p:nvPicPr>
        <p:blipFill>
          <a:blip r:embed="rId3"/>
          <a:stretch>
            <a:fillRect/>
          </a:stretch>
        </p:blipFill>
        <p:spPr>
          <a:xfrm>
            <a:off x="9357921" y="3582099"/>
            <a:ext cx="1950440" cy="1887524"/>
          </a:xfrm>
          <a:prstGeom prst="rect">
            <a:avLst/>
          </a:prstGeom>
        </p:spPr>
      </p:pic>
      <p:grpSp>
        <p:nvGrpSpPr>
          <p:cNvPr id="12" name="组合 11"/>
          <p:cNvGrpSpPr/>
          <p:nvPr/>
        </p:nvGrpSpPr>
        <p:grpSpPr>
          <a:xfrm>
            <a:off x="8071557" y="824822"/>
            <a:ext cx="1746910" cy="457900"/>
            <a:chOff x="8480182" y="1575737"/>
            <a:chExt cx="1678579" cy="520692"/>
          </a:xfrm>
        </p:grpSpPr>
        <p:sp>
          <p:nvSpPr>
            <p:cNvPr id="13" name="圆角矩形 12">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9">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969576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614" y="1873203"/>
            <a:ext cx="10946471" cy="397031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5.(2021</a:t>
            </a:r>
            <a:r>
              <a:rPr lang="zh-CN" altLang="zh-CN" sz="2400" b="1" dirty="0">
                <a:latin typeface="宋体" pitchFamily="2" charset="-122"/>
                <a:ea typeface="宋体" pitchFamily="2" charset="-122"/>
              </a:rPr>
              <a:t>·保定定兴县一模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现有</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三种物质的溶解度曲</a:t>
            </a:r>
            <a:r>
              <a:rPr lang="zh-CN" altLang="zh-CN" sz="2400" b="1" dirty="0" smtClean="0">
                <a:latin typeface="宋体" pitchFamily="2" charset="-122"/>
                <a:ea typeface="宋体" pitchFamily="2" charset="-122"/>
              </a:rPr>
              <a:t>线如</a:t>
            </a:r>
            <a:r>
              <a:rPr lang="zh-CN" altLang="zh-CN" sz="2400" b="1" dirty="0">
                <a:latin typeface="宋体" pitchFamily="2" charset="-122"/>
                <a:ea typeface="宋体" pitchFamily="2" charset="-122"/>
              </a:rPr>
              <a:t>图所示。下列说法正确的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err="1" smtClean="0">
                <a:latin typeface="宋体" pitchFamily="2" charset="-122"/>
                <a:ea typeface="宋体" pitchFamily="2" charset="-122"/>
              </a:rPr>
              <a:t>A.a</a:t>
            </a:r>
            <a:r>
              <a:rPr lang="zh-CN" altLang="zh-CN"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b</a:t>
            </a:r>
            <a:r>
              <a:rPr lang="zh-CN" altLang="zh-CN"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c</a:t>
            </a:r>
            <a:r>
              <a:rPr lang="zh-CN" altLang="zh-CN" sz="2400" b="1" dirty="0" smtClean="0">
                <a:latin typeface="宋体" pitchFamily="2" charset="-122"/>
                <a:ea typeface="宋体" pitchFamily="2" charset="-122"/>
              </a:rPr>
              <a:t>三种物质的溶解度由大到小的顺序是</a:t>
            </a:r>
            <a:r>
              <a:rPr lang="en-US" altLang="zh-CN" sz="2400" b="1" dirty="0" smtClean="0">
                <a:latin typeface="宋体" pitchFamily="2" charset="-122"/>
                <a:ea typeface="宋体" pitchFamily="2" charset="-122"/>
              </a:rPr>
              <a:t>a&gt;b&gt;c</a:t>
            </a:r>
            <a:endParaRPr lang="zh-CN"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B.</a:t>
            </a:r>
            <a:r>
              <a:rPr lang="en-US" altLang="zh-CN" sz="2400" b="1" i="1" dirty="0" smtClean="0">
                <a:latin typeface="宋体" pitchFamily="2" charset="-122"/>
                <a:ea typeface="宋体" pitchFamily="2" charset="-122"/>
              </a:rPr>
              <a:t>t</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时</a:t>
            </a:r>
            <a:r>
              <a:rPr lang="en-US" altLang="zh-CN" sz="2400" b="1" dirty="0">
                <a:latin typeface="宋体" pitchFamily="2" charset="-122"/>
                <a:ea typeface="宋体" pitchFamily="2" charset="-122"/>
              </a:rPr>
              <a:t>,30ga</a:t>
            </a:r>
            <a:r>
              <a:rPr lang="zh-CN" altLang="zh-CN" sz="2400" b="1" dirty="0">
                <a:latin typeface="宋体" pitchFamily="2" charset="-122"/>
                <a:ea typeface="宋体" pitchFamily="2" charset="-122"/>
              </a:rPr>
              <a:t>物质加入到</a:t>
            </a:r>
            <a:r>
              <a:rPr lang="en-US" altLang="zh-CN" sz="2400" b="1" dirty="0">
                <a:latin typeface="宋体" pitchFamily="2" charset="-122"/>
                <a:ea typeface="宋体" pitchFamily="2" charset="-122"/>
              </a:rPr>
              <a:t>50 g</a:t>
            </a:r>
            <a:r>
              <a:rPr lang="zh-CN" altLang="zh-CN" sz="2400" b="1" dirty="0">
                <a:latin typeface="宋体" pitchFamily="2" charset="-122"/>
                <a:ea typeface="宋体" pitchFamily="2" charset="-122"/>
              </a:rPr>
              <a:t>水中不断搅拌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所得溶液</a:t>
            </a:r>
            <a:r>
              <a:rPr lang="zh-CN" altLang="zh-CN" sz="2400" b="1" dirty="0" smtClean="0">
                <a:latin typeface="宋体" pitchFamily="2" charset="-122"/>
                <a:ea typeface="宋体" pitchFamily="2" charset="-122"/>
              </a:rPr>
              <a:t>的</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质量为</a:t>
            </a:r>
            <a:r>
              <a:rPr lang="en-US" altLang="zh-CN" sz="2400" b="1" dirty="0">
                <a:latin typeface="宋体" pitchFamily="2" charset="-122"/>
                <a:ea typeface="宋体" pitchFamily="2" charset="-122"/>
              </a:rPr>
              <a:t>80 g</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将</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1</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时</a:t>
            </a: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的饱和溶液升温到</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析出晶体</a:t>
            </a:r>
          </a:p>
          <a:p>
            <a:pPr>
              <a:lnSpc>
                <a:spcPct val="150000"/>
              </a:lnSpc>
            </a:pPr>
            <a:r>
              <a:rPr lang="en-US" altLang="zh-CN" sz="2400" b="1" dirty="0" smtClean="0">
                <a:latin typeface="宋体" pitchFamily="2" charset="-122"/>
                <a:ea typeface="宋体" pitchFamily="2" charset="-122"/>
              </a:rPr>
              <a:t>D.</a:t>
            </a:r>
            <a:r>
              <a:rPr lang="en-US" altLang="zh-CN" sz="2400" b="1" i="1" dirty="0" smtClean="0">
                <a:latin typeface="宋体" pitchFamily="2" charset="-122"/>
                <a:ea typeface="宋体" pitchFamily="2" charset="-122"/>
              </a:rPr>
              <a:t>t</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将</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三种物质的饱和溶液降温到</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1</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析出晶体最多的是</a:t>
            </a:r>
            <a:r>
              <a:rPr lang="en-US" altLang="zh-CN" sz="2400" b="1" dirty="0" smtClean="0">
                <a:latin typeface="宋体" pitchFamily="2" charset="-122"/>
                <a:ea typeface="宋体" pitchFamily="2" charset="-122"/>
              </a:rPr>
              <a:t>a</a:t>
            </a:r>
            <a:endParaRPr lang="zh-CN" altLang="zh-CN" sz="2400" b="1" dirty="0">
              <a:latin typeface="宋体" pitchFamily="2" charset="-122"/>
              <a:ea typeface="宋体" pitchFamily="2" charset="-122"/>
            </a:endParaRPr>
          </a:p>
        </p:txBody>
      </p:sp>
      <p:sp>
        <p:nvSpPr>
          <p:cNvPr id="10" name="矩形 9"/>
          <p:cNvSpPr/>
          <p:nvPr/>
        </p:nvSpPr>
        <p:spPr>
          <a:xfrm>
            <a:off x="2750949" y="2554825"/>
            <a:ext cx="453646"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9" name="HX+1LX11.eps" descr="id:2147508864;FounderCES"/>
          <p:cNvPicPr/>
          <p:nvPr/>
        </p:nvPicPr>
        <p:blipFill>
          <a:blip r:embed="rId2"/>
          <a:stretch>
            <a:fillRect/>
          </a:stretch>
        </p:blipFill>
        <p:spPr>
          <a:xfrm>
            <a:off x="8873241" y="2785659"/>
            <a:ext cx="2244903" cy="2145405"/>
          </a:xfrm>
          <a:prstGeom prst="rect">
            <a:avLst/>
          </a:prstGeom>
        </p:spPr>
      </p:pic>
      <p:grpSp>
        <p:nvGrpSpPr>
          <p:cNvPr id="11" name="组合 10"/>
          <p:cNvGrpSpPr/>
          <p:nvPr/>
        </p:nvGrpSpPr>
        <p:grpSpPr>
          <a:xfrm>
            <a:off x="8071557" y="824822"/>
            <a:ext cx="1746910" cy="457900"/>
            <a:chOff x="8480182" y="1575737"/>
            <a:chExt cx="1678579" cy="520692"/>
          </a:xfrm>
        </p:grpSpPr>
        <p:sp>
          <p:nvSpPr>
            <p:cNvPr id="12" name="圆角矩形 11">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969576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67532" y="1619165"/>
            <a:ext cx="3468240" cy="627895"/>
            <a:chOff x="1034884" y="629878"/>
            <a:chExt cx="3468240" cy="627895"/>
          </a:xfrm>
        </p:grpSpPr>
        <p:sp>
          <p:nvSpPr>
            <p:cNvPr id="17" name="圆角矩形 6">
              <a:hlinkClick r:id=""/>
            </p:cNvPr>
            <p:cNvSpPr/>
            <p:nvPr>
              <p:custDataLst>
                <p:tags r:id="rId1"/>
              </p:custDataLst>
            </p:nvPr>
          </p:nvSpPr>
          <p:spPr>
            <a:xfrm flipH="1">
              <a:off x="2642676" y="664479"/>
              <a:ext cx="1860448"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en-US" altLang="zh-CN"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pH</a:t>
              </a:r>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曲线</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a:solidFill>
                    <a:schemeClr val="bg1"/>
                  </a:solidFill>
                  <a:latin typeface="黑体" panose="02010609060101010101" pitchFamily="49" charset="-122"/>
                  <a:ea typeface="黑体" panose="02010609060101010101" pitchFamily="49" charset="-122"/>
                  <a:sym typeface="宋体" panose="02010600030101010101" pitchFamily="2" charset="-122"/>
                </a:rPr>
                <a:t>题</a:t>
              </a:r>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型三</a:t>
              </a:r>
              <a:endParaRPr lang="en-US" altLang="zh-CN" sz="24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8" name="文本框 99"/>
          <p:cNvSpPr txBox="1">
            <a:spLocks noChangeArrowheads="1"/>
          </p:cNvSpPr>
          <p:nvPr/>
        </p:nvSpPr>
        <p:spPr bwMode="auto">
          <a:xfrm>
            <a:off x="667532" y="2426489"/>
            <a:ext cx="10984232" cy="38837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·邢台模拟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某校化学兴趣小组利用数字化传感器探究稀盐酸和氢氧化钠溶液的反应过程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测得烧杯中溶液的</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随滴加液体体积变化的曲线如图所示。下列说法正确的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图中</a:t>
            </a:r>
            <a:r>
              <a:rPr lang="en-US" altLang="zh-CN" sz="2400" b="1" i="1" dirty="0">
                <a:latin typeface="宋体" pitchFamily="2" charset="-122"/>
                <a:ea typeface="宋体" pitchFamily="2" charset="-122"/>
              </a:rPr>
              <a:t>a</a:t>
            </a:r>
            <a:r>
              <a:rPr lang="zh-CN" altLang="zh-CN" sz="2400" b="1" dirty="0">
                <a:latin typeface="宋体" pitchFamily="2" charset="-122"/>
                <a:ea typeface="宋体" pitchFamily="2" charset="-122"/>
              </a:rPr>
              <a:t>点所示溶液中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溶质是</a:t>
            </a:r>
            <a:r>
              <a:rPr lang="en-US" altLang="zh-CN" sz="2400" b="1" dirty="0" err="1">
                <a:latin typeface="宋体" pitchFamily="2" charset="-122"/>
                <a:ea typeface="宋体" pitchFamily="2" charset="-122"/>
              </a:rPr>
              <a:t>NaCl</a:t>
            </a:r>
            <a:r>
              <a:rPr lang="zh-CN" altLang="zh-CN" sz="2400" b="1" dirty="0">
                <a:latin typeface="宋体" pitchFamily="2" charset="-122"/>
                <a:ea typeface="宋体" pitchFamily="2" charset="-122"/>
              </a:rPr>
              <a:t>、</a:t>
            </a:r>
            <a:r>
              <a:rPr lang="en-US" altLang="zh-CN" sz="2400" b="1" dirty="0" err="1">
                <a:latin typeface="宋体" pitchFamily="2" charset="-122"/>
                <a:ea typeface="宋体" pitchFamily="2" charset="-122"/>
              </a:rPr>
              <a:t>NaOH</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向图中</a:t>
            </a:r>
            <a:r>
              <a:rPr lang="en-US" altLang="zh-CN" sz="2400" b="1" i="1" dirty="0">
                <a:latin typeface="宋体" pitchFamily="2" charset="-122"/>
                <a:ea typeface="宋体" pitchFamily="2" charset="-122"/>
              </a:rPr>
              <a:t>c</a:t>
            </a:r>
            <a:r>
              <a:rPr lang="zh-CN" altLang="zh-CN" sz="2400" b="1" dirty="0">
                <a:latin typeface="宋体" pitchFamily="2" charset="-122"/>
                <a:ea typeface="宋体" pitchFamily="2" charset="-122"/>
              </a:rPr>
              <a:t>点所示溶液中滴加无色酚酞</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溶液不变色</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由</a:t>
            </a:r>
            <a:r>
              <a:rPr lang="en-US" altLang="zh-CN" sz="2400" b="1" i="1" dirty="0">
                <a:latin typeface="宋体" pitchFamily="2" charset="-122"/>
                <a:ea typeface="宋体" pitchFamily="2" charset="-122"/>
              </a:rPr>
              <a:t>a</a:t>
            </a:r>
            <a:r>
              <a:rPr lang="zh-CN" altLang="zh-CN" sz="2400" b="1" dirty="0">
                <a:latin typeface="宋体" pitchFamily="2" charset="-122"/>
                <a:ea typeface="宋体" pitchFamily="2" charset="-122"/>
              </a:rPr>
              <a:t>点到</a:t>
            </a:r>
            <a:r>
              <a:rPr lang="en-US" altLang="zh-CN" sz="2400" b="1" i="1" dirty="0">
                <a:latin typeface="宋体" pitchFamily="2" charset="-122"/>
                <a:ea typeface="宋体" pitchFamily="2" charset="-122"/>
              </a:rPr>
              <a:t>b</a:t>
            </a:r>
            <a:r>
              <a:rPr lang="zh-CN" altLang="zh-CN" sz="2400" b="1" dirty="0">
                <a:latin typeface="宋体" pitchFamily="2" charset="-122"/>
                <a:ea typeface="宋体" pitchFamily="2" charset="-122"/>
              </a:rPr>
              <a:t>点的</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变化过程证明酸和碱发生了中和反应</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该实验是将稀盐酸逐滴滴入到盛有氢氧化钠溶液的烧杯</a:t>
            </a:r>
            <a:r>
              <a:rPr lang="zh-CN" altLang="zh-CN" sz="2400" b="1" dirty="0" smtClean="0">
                <a:latin typeface="宋体" pitchFamily="2" charset="-122"/>
                <a:ea typeface="宋体" pitchFamily="2" charset="-122"/>
              </a:rPr>
              <a:t>中</a:t>
            </a:r>
            <a:endParaRPr lang="zh-CN" altLang="zh-CN" sz="2400" b="1" dirty="0">
              <a:latin typeface="宋体" pitchFamily="2" charset="-122"/>
              <a:ea typeface="宋体" pitchFamily="2" charset="-122"/>
            </a:endParaRPr>
          </a:p>
        </p:txBody>
      </p:sp>
      <p:pic>
        <p:nvPicPr>
          <p:cNvPr id="10" name="+X126.eps" descr="id:2147508879;FounderCES"/>
          <p:cNvPicPr/>
          <p:nvPr/>
        </p:nvPicPr>
        <p:blipFill>
          <a:blip r:embed="rId4"/>
          <a:stretch>
            <a:fillRect/>
          </a:stretch>
        </p:blipFill>
        <p:spPr>
          <a:xfrm>
            <a:off x="8802243" y="4110606"/>
            <a:ext cx="2032447" cy="1539335"/>
          </a:xfrm>
          <a:prstGeom prst="rect">
            <a:avLst/>
          </a:prstGeom>
        </p:spPr>
      </p:pic>
      <p:sp>
        <p:nvSpPr>
          <p:cNvPr id="11" name="矩形 10"/>
          <p:cNvSpPr/>
          <p:nvPr/>
        </p:nvSpPr>
        <p:spPr>
          <a:xfrm>
            <a:off x="3472402" y="3628346"/>
            <a:ext cx="453646"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12" name="组合 11"/>
          <p:cNvGrpSpPr/>
          <p:nvPr/>
        </p:nvGrpSpPr>
        <p:grpSpPr>
          <a:xfrm>
            <a:off x="8071557" y="824822"/>
            <a:ext cx="1746910" cy="457900"/>
            <a:chOff x="8480182" y="1575737"/>
            <a:chExt cx="1678579" cy="520692"/>
          </a:xfrm>
        </p:grpSpPr>
        <p:sp>
          <p:nvSpPr>
            <p:cNvPr id="13" name="圆角矩形 12">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9">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4267151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5"/>
          <p:cNvSpPr txBox="1"/>
          <p:nvPr/>
        </p:nvSpPr>
        <p:spPr>
          <a:xfrm>
            <a:off x="823515" y="1242315"/>
            <a:ext cx="10470522" cy="1754326"/>
          </a:xfrm>
          <a:prstGeom prst="rect">
            <a:avLst/>
          </a:prstGeom>
          <a:noFill/>
          <a:ln w="9525">
            <a:noFill/>
          </a:ln>
        </p:spPr>
        <p:txBody>
          <a:bodyPr wrap="square" anchor="t">
            <a:spAutoFit/>
          </a:bodyPr>
          <a:lstStyle/>
          <a:p>
            <a:pPr>
              <a:lnSpc>
                <a:spcPct val="150000"/>
              </a:lnSpc>
            </a:pPr>
            <a:r>
              <a:rPr lang="zh-CN" altLang="zh-CN" sz="2400" b="1" dirty="0" smtClean="0">
                <a:latin typeface="宋体" pitchFamily="2" charset="-122"/>
                <a:ea typeface="宋体" pitchFamily="2" charset="-122"/>
              </a:rPr>
              <a:t>图象</a:t>
            </a:r>
            <a:r>
              <a:rPr lang="zh-CN" altLang="zh-CN" sz="2400" b="1" dirty="0">
                <a:latin typeface="宋体" pitchFamily="2" charset="-122"/>
                <a:ea typeface="宋体" pitchFamily="2" charset="-122"/>
              </a:rPr>
              <a:t>类试题是河北中考的常考题型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其中坐标图象类主要有一个图象一个反应和四个图象多个反应两种类型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韦恩图类主要考查物质的性质和分类。该题型一般在卷面的第</a:t>
            </a:r>
            <a:r>
              <a:rPr lang="en-US" altLang="zh-CN" sz="2400" b="1" dirty="0">
                <a:latin typeface="宋体" pitchFamily="2" charset="-122"/>
                <a:ea typeface="宋体" pitchFamily="2" charset="-122"/>
              </a:rPr>
              <a:t>7</a:t>
            </a:r>
            <a:r>
              <a:rPr lang="zh-CN" altLang="zh-CN" sz="2400" b="1" dirty="0">
                <a:latin typeface="宋体" pitchFamily="2" charset="-122"/>
                <a:ea typeface="宋体" pitchFamily="2" charset="-122"/>
              </a:rPr>
              <a:t>题和第</a:t>
            </a:r>
            <a:r>
              <a:rPr lang="en-US" altLang="zh-CN" sz="2400" b="1" dirty="0">
                <a:latin typeface="宋体" pitchFamily="2" charset="-122"/>
                <a:ea typeface="宋体" pitchFamily="2" charset="-122"/>
              </a:rPr>
              <a:t>12</a:t>
            </a:r>
            <a:r>
              <a:rPr lang="zh-CN" altLang="zh-CN" sz="2400" b="1" dirty="0">
                <a:latin typeface="宋体" pitchFamily="2" charset="-122"/>
                <a:ea typeface="宋体" pitchFamily="2" charset="-122"/>
              </a:rPr>
              <a:t>题呈现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难度较大</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3" name="矩形 2"/>
          <p:cNvSpPr/>
          <p:nvPr/>
        </p:nvSpPr>
        <p:spPr>
          <a:xfrm>
            <a:off x="823515" y="2990023"/>
            <a:ext cx="10470522" cy="1754326"/>
          </a:xfrm>
          <a:prstGeom prst="rect">
            <a:avLst/>
          </a:prstGeom>
        </p:spPr>
        <p:txBody>
          <a:bodyPr wrap="square">
            <a:spAutoFit/>
          </a:bodyPr>
          <a:lstStyle/>
          <a:p>
            <a:pPr>
              <a:lnSpc>
                <a:spcPct val="150000"/>
              </a:lnSpc>
            </a:pPr>
            <a:r>
              <a:rPr lang="zh-CN" altLang="zh-CN" sz="2400" b="1" dirty="0">
                <a:latin typeface="宋体" pitchFamily="2" charset="-122"/>
                <a:ea typeface="宋体" pitchFamily="2" charset="-122"/>
              </a:rPr>
              <a:t>解答此类问题时首先要仔细读懂题意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从图象及相对应的文字中提取出解决问题的信息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数据、性质、规律等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然后与相关的化学知识相联系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进而有效地迁移、整合</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综合考虑得出答案。</a:t>
            </a:r>
          </a:p>
        </p:txBody>
      </p:sp>
      <p:sp>
        <p:nvSpPr>
          <p:cNvPr id="4" name="矩形 3"/>
          <p:cNvSpPr/>
          <p:nvPr/>
        </p:nvSpPr>
        <p:spPr>
          <a:xfrm>
            <a:off x="823515" y="4658688"/>
            <a:ext cx="10470522" cy="1754326"/>
          </a:xfrm>
          <a:prstGeom prst="rect">
            <a:avLst/>
          </a:prstGeom>
        </p:spPr>
        <p:txBody>
          <a:bodyPr wrap="square">
            <a:spAutoFit/>
          </a:bodyPr>
          <a:lstStyle/>
          <a:p>
            <a:pPr>
              <a:lnSpc>
                <a:spcPct val="150000"/>
              </a:lnSpc>
            </a:pPr>
            <a:r>
              <a:rPr lang="zh-CN" altLang="zh-CN" sz="2400" b="1" dirty="0">
                <a:latin typeface="宋体" pitchFamily="2" charset="-122"/>
                <a:ea typeface="宋体" pitchFamily="2" charset="-122"/>
              </a:rPr>
              <a:t>解答此类问题时首先要仔细读懂题意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从图象及相对应的文字中提取出解决问题的信息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数据、性质、规律等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然后与相关的化学知识相联系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进而有效地迁移、整合</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综合考虑得出答案。</a:t>
            </a:r>
          </a:p>
        </p:txBody>
      </p:sp>
    </p:spTree>
    <p:extLst>
      <p:ext uri="{BB962C8B-B14F-4D97-AF65-F5344CB8AC3E}">
        <p14:creationId xmlns:p14="http://schemas.microsoft.com/office/powerpoint/2010/main" xmlns="" val="27285818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1287" y="1614635"/>
            <a:ext cx="10544519" cy="4524315"/>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a:solidFill>
                <a:schemeClr val="accent2"/>
              </a:solidFill>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1.(2021</a:t>
            </a:r>
            <a:r>
              <a:rPr lang="zh-CN" altLang="zh-CN" sz="2400" b="1" dirty="0">
                <a:latin typeface="宋体" pitchFamily="2" charset="-122"/>
                <a:ea typeface="宋体" pitchFamily="2" charset="-122"/>
              </a:rPr>
              <a:t>·沧州模拟</a:t>
            </a:r>
            <a:r>
              <a:rPr lang="en-US" altLang="zh-CN" sz="2400" b="1" dirty="0">
                <a:latin typeface="宋体" pitchFamily="2" charset="-122"/>
                <a:ea typeface="宋体" pitchFamily="2" charset="-122"/>
              </a:rPr>
              <a:t>)25 ℃</a:t>
            </a:r>
            <a:r>
              <a:rPr lang="zh-CN" altLang="zh-CN" sz="2400" b="1" dirty="0">
                <a:latin typeface="宋体" pitchFamily="2" charset="-122"/>
                <a:ea typeface="宋体" pitchFamily="2" charset="-122"/>
              </a:rPr>
              <a:t>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向</a:t>
            </a:r>
            <a:r>
              <a:rPr lang="en-US" altLang="zh-CN" sz="2400" b="1" dirty="0">
                <a:latin typeface="宋体" pitchFamily="2" charset="-122"/>
                <a:ea typeface="宋体" pitchFamily="2" charset="-122"/>
              </a:rPr>
              <a:t>20.0 mL</a:t>
            </a:r>
            <a:r>
              <a:rPr lang="zh-CN" altLang="zh-CN" sz="2400" b="1" dirty="0">
                <a:latin typeface="宋体" pitchFamily="2" charset="-122"/>
                <a:ea typeface="宋体" pitchFamily="2" charset="-122"/>
              </a:rPr>
              <a:t>质量分数为</a:t>
            </a:r>
            <a:r>
              <a:rPr lang="en-US" altLang="zh-CN" sz="2400" b="1" dirty="0" smtClean="0">
                <a:latin typeface="宋体" pitchFamily="2" charset="-122"/>
                <a:ea typeface="宋体" pitchFamily="2" charset="-122"/>
              </a:rPr>
              <a:t>30%</a:t>
            </a:r>
            <a:r>
              <a:rPr lang="zh-CN" altLang="zh-CN" sz="2400" b="1" dirty="0" smtClean="0">
                <a:latin typeface="宋体" pitchFamily="2" charset="-122"/>
                <a:ea typeface="宋体" pitchFamily="2" charset="-122"/>
              </a:rPr>
              <a:t>的</a:t>
            </a:r>
            <a:r>
              <a:rPr lang="zh-CN" altLang="zh-CN" sz="2400" b="1" dirty="0">
                <a:latin typeface="宋体" pitchFamily="2" charset="-122"/>
                <a:ea typeface="宋体" pitchFamily="2" charset="-122"/>
              </a:rPr>
              <a:t>盐酸中滴加氢氧化钠溶液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溶液的</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与所加氢氧化钠溶液的体积如图所示。下列有关叙述正确的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err="1">
                <a:latin typeface="宋体" pitchFamily="2" charset="-122"/>
                <a:ea typeface="宋体" pitchFamily="2" charset="-122"/>
              </a:rPr>
              <a:t>A.</a:t>
            </a:r>
            <a:r>
              <a:rPr lang="en-US" altLang="zh-CN" sz="2400" b="1" i="1" dirty="0" err="1">
                <a:latin typeface="宋体" pitchFamily="2" charset="-122"/>
                <a:ea typeface="宋体" pitchFamily="2" charset="-122"/>
              </a:rPr>
              <a:t>b</a:t>
            </a:r>
            <a:r>
              <a:rPr lang="zh-CN" altLang="zh-CN" sz="2400" b="1" dirty="0">
                <a:latin typeface="宋体" pitchFamily="2" charset="-122"/>
                <a:ea typeface="宋体" pitchFamily="2" charset="-122"/>
              </a:rPr>
              <a:t>、</a:t>
            </a:r>
            <a:r>
              <a:rPr lang="en-US" altLang="zh-CN" sz="2400" b="1" i="1" dirty="0">
                <a:latin typeface="宋体" pitchFamily="2" charset="-122"/>
                <a:ea typeface="宋体" pitchFamily="2" charset="-122"/>
              </a:rPr>
              <a:t>d</a:t>
            </a:r>
            <a:r>
              <a:rPr lang="zh-CN" altLang="zh-CN" sz="2400" b="1" dirty="0">
                <a:latin typeface="宋体" pitchFamily="2" charset="-122"/>
                <a:ea typeface="宋体" pitchFamily="2" charset="-122"/>
              </a:rPr>
              <a:t>点对应溶液的</a:t>
            </a:r>
            <a:r>
              <a:rPr lang="en-US" altLang="zh-CN" sz="2400" b="1" dirty="0" err="1">
                <a:latin typeface="宋体" pitchFamily="2" charset="-122"/>
                <a:ea typeface="宋体" pitchFamily="2" charset="-122"/>
              </a:rPr>
              <a:t>pH:</a:t>
            </a:r>
            <a:r>
              <a:rPr lang="en-US" altLang="zh-CN" sz="2400" b="1" i="1" dirty="0" err="1">
                <a:latin typeface="宋体" pitchFamily="2" charset="-122"/>
                <a:ea typeface="宋体" pitchFamily="2" charset="-122"/>
              </a:rPr>
              <a:t>b</a:t>
            </a:r>
            <a:r>
              <a:rPr lang="en-US" altLang="zh-CN" sz="2400" b="1" i="1" dirty="0">
                <a:latin typeface="宋体" pitchFamily="2" charset="-122"/>
                <a:ea typeface="宋体" pitchFamily="2" charset="-122"/>
              </a:rPr>
              <a:t>&gt;d</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所用氢氧化钠溶液的质量分数一定为</a:t>
            </a:r>
            <a:r>
              <a:rPr lang="en-US" altLang="zh-CN" sz="2400" b="1" dirty="0" smtClean="0">
                <a:latin typeface="宋体" pitchFamily="2" charset="-122"/>
                <a:ea typeface="宋体" pitchFamily="2" charset="-122"/>
              </a:rPr>
              <a:t>30%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向</a:t>
            </a:r>
            <a:r>
              <a:rPr lang="en-US" altLang="zh-CN" sz="2400" b="1" i="1" dirty="0">
                <a:latin typeface="宋体" pitchFamily="2" charset="-122"/>
                <a:ea typeface="宋体" pitchFamily="2" charset="-122"/>
              </a:rPr>
              <a:t>b</a:t>
            </a:r>
            <a:r>
              <a:rPr lang="zh-CN" altLang="zh-CN" sz="2400" b="1" dirty="0">
                <a:latin typeface="宋体" pitchFamily="2" charset="-122"/>
                <a:ea typeface="宋体" pitchFamily="2" charset="-122"/>
              </a:rPr>
              <a:t>点对应的溶液中滴加石蕊溶液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溶液呈无色</a:t>
            </a:r>
          </a:p>
          <a:p>
            <a:pPr>
              <a:lnSpc>
                <a:spcPct val="150000"/>
              </a:lnSpc>
            </a:pPr>
            <a:r>
              <a:rPr lang="en-US" altLang="zh-CN" sz="2400" b="1" dirty="0" err="1">
                <a:latin typeface="宋体" pitchFamily="2" charset="-122"/>
                <a:ea typeface="宋体" pitchFamily="2" charset="-122"/>
              </a:rPr>
              <a:t>D.</a:t>
            </a:r>
            <a:r>
              <a:rPr lang="en-US" altLang="zh-CN" sz="2400" b="1" i="1" dirty="0" err="1">
                <a:latin typeface="宋体" pitchFamily="2" charset="-122"/>
                <a:ea typeface="宋体" pitchFamily="2" charset="-122"/>
              </a:rPr>
              <a:t>d</a:t>
            </a:r>
            <a:r>
              <a:rPr lang="zh-CN" altLang="zh-CN" sz="2400" b="1" dirty="0">
                <a:latin typeface="宋体" pitchFamily="2" charset="-122"/>
                <a:ea typeface="宋体" pitchFamily="2" charset="-122"/>
              </a:rPr>
              <a:t>点对应的溶液中溶质是</a:t>
            </a:r>
            <a:r>
              <a:rPr lang="en-US" altLang="zh-CN" sz="2400" b="1" dirty="0" err="1">
                <a:latin typeface="宋体" pitchFamily="2" charset="-122"/>
                <a:ea typeface="宋体" pitchFamily="2" charset="-122"/>
              </a:rPr>
              <a:t>NaCl</a:t>
            </a:r>
            <a:r>
              <a:rPr lang="zh-CN" altLang="zh-CN" sz="2400" b="1" dirty="0">
                <a:latin typeface="宋体" pitchFamily="2" charset="-122"/>
                <a:ea typeface="宋体" pitchFamily="2" charset="-122"/>
              </a:rPr>
              <a:t>和</a:t>
            </a:r>
            <a:r>
              <a:rPr lang="en-US" altLang="zh-CN" sz="2400" b="1" dirty="0" err="1">
                <a:latin typeface="宋体" pitchFamily="2" charset="-122"/>
                <a:ea typeface="宋体" pitchFamily="2" charset="-122"/>
              </a:rPr>
              <a:t>NaOH</a:t>
            </a:r>
            <a:endParaRPr lang="zh-CN" altLang="zh-CN" sz="2400" b="1" dirty="0">
              <a:latin typeface="宋体" pitchFamily="2" charset="-122"/>
              <a:ea typeface="宋体" pitchFamily="2" charset="-122"/>
            </a:endParaRPr>
          </a:p>
        </p:txBody>
      </p:sp>
      <p:sp>
        <p:nvSpPr>
          <p:cNvPr id="9" name="矩形 8"/>
          <p:cNvSpPr/>
          <p:nvPr/>
        </p:nvSpPr>
        <p:spPr>
          <a:xfrm>
            <a:off x="1512851" y="3343574"/>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11" name="+X127.eps" descr="id:2147508903;FounderCES"/>
          <p:cNvPicPr/>
          <p:nvPr/>
        </p:nvPicPr>
        <p:blipFill>
          <a:blip r:embed="rId2"/>
          <a:stretch>
            <a:fillRect/>
          </a:stretch>
        </p:blipFill>
        <p:spPr>
          <a:xfrm>
            <a:off x="8170668" y="4093828"/>
            <a:ext cx="2108158" cy="1371541"/>
          </a:xfrm>
          <a:prstGeom prst="rect">
            <a:avLst/>
          </a:prstGeom>
        </p:spPr>
      </p:pic>
      <p:grpSp>
        <p:nvGrpSpPr>
          <p:cNvPr id="12" name="组合 11"/>
          <p:cNvGrpSpPr/>
          <p:nvPr/>
        </p:nvGrpSpPr>
        <p:grpSpPr>
          <a:xfrm>
            <a:off x="8071557" y="824822"/>
            <a:ext cx="1746910" cy="457900"/>
            <a:chOff x="8480182" y="1575737"/>
            <a:chExt cx="1678579" cy="520692"/>
          </a:xfrm>
        </p:grpSpPr>
        <p:sp>
          <p:nvSpPr>
            <p:cNvPr id="13" name="圆角矩形 12">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416756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47784" y="1906759"/>
            <a:ext cx="10820635" cy="1200329"/>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·改编题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烧杯中盛有</a:t>
            </a:r>
            <a:r>
              <a:rPr lang="en-US" altLang="zh-CN" sz="2400" b="1" dirty="0">
                <a:latin typeface="宋体" pitchFamily="2" charset="-122"/>
                <a:ea typeface="宋体" pitchFamily="2" charset="-122"/>
              </a:rPr>
              <a:t>X</a:t>
            </a:r>
            <a:r>
              <a:rPr lang="zh-CN" altLang="zh-CN" sz="2400" b="1" dirty="0">
                <a:latin typeface="宋体" pitchFamily="2" charset="-122"/>
                <a:ea typeface="宋体" pitchFamily="2" charset="-122"/>
              </a:rPr>
              <a:t>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逐滴加入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或通入</a:t>
            </a:r>
            <a:r>
              <a:rPr lang="en-US" altLang="zh-CN" sz="2400" b="1" dirty="0">
                <a:latin typeface="宋体" pitchFamily="2" charset="-122"/>
                <a:ea typeface="宋体" pitchFamily="2" charset="-122"/>
              </a:rPr>
              <a:t>)Y</a:t>
            </a:r>
            <a:r>
              <a:rPr lang="zh-CN" altLang="zh-CN" sz="2400" b="1" dirty="0">
                <a:latin typeface="宋体" pitchFamily="2" charset="-122"/>
                <a:ea typeface="宋体" pitchFamily="2" charset="-122"/>
              </a:rPr>
              <a:t>物质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烧杯内液体的</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变化如图所示。则符合该变化的一组物质</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pic>
        <p:nvPicPr>
          <p:cNvPr id="9" name="+X128.eps" descr="id:2147508924;FounderCES"/>
          <p:cNvPicPr/>
          <p:nvPr/>
        </p:nvPicPr>
        <p:blipFill>
          <a:blip r:embed="rId2"/>
          <a:stretch>
            <a:fillRect/>
          </a:stretch>
        </p:blipFill>
        <p:spPr>
          <a:xfrm>
            <a:off x="2204985" y="3657599"/>
            <a:ext cx="2031455" cy="1784937"/>
          </a:xfrm>
          <a:prstGeom prst="rect">
            <a:avLst/>
          </a:prstGeom>
        </p:spPr>
      </p:pic>
      <p:graphicFrame>
        <p:nvGraphicFramePr>
          <p:cNvPr id="3" name="表格 2"/>
          <p:cNvGraphicFramePr>
            <a:graphicFrameLocks noGrp="1"/>
          </p:cNvGraphicFramePr>
          <p:nvPr>
            <p:extLst>
              <p:ext uri="{D42A27DB-BD31-4B8C-83A1-F6EECF244321}">
                <p14:modId xmlns:p14="http://schemas.microsoft.com/office/powerpoint/2010/main" xmlns="" val="613234300"/>
              </p:ext>
            </p:extLst>
          </p:nvPr>
        </p:nvGraphicFramePr>
        <p:xfrm>
          <a:off x="5095975" y="3354207"/>
          <a:ext cx="5004369" cy="2340000"/>
        </p:xfrm>
        <a:graphic>
          <a:graphicData uri="http://schemas.openxmlformats.org/drawingml/2006/table">
            <a:tbl>
              <a:tblPr firstRow="1" firstCol="1" bandRow="1"/>
              <a:tblGrid>
                <a:gridCol w="1164376"/>
                <a:gridCol w="1731244"/>
                <a:gridCol w="2108749"/>
              </a:tblGrid>
              <a:tr h="468000">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选项</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X</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Y</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468000">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A</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err="1" smtClean="0">
                          <a:solidFill>
                            <a:srgbClr val="000000"/>
                          </a:solidFill>
                          <a:effectLst/>
                          <a:latin typeface="宋体" pitchFamily="2" charset="-122"/>
                          <a:ea typeface="宋体" pitchFamily="2" charset="-122"/>
                          <a:cs typeface="Times New Roman"/>
                        </a:rPr>
                        <a:t>NaOH</a:t>
                      </a:r>
                      <a:r>
                        <a:rPr lang="zh-CN" sz="2400" b="1" dirty="0">
                          <a:solidFill>
                            <a:srgbClr val="000000"/>
                          </a:solidFill>
                          <a:effectLst/>
                          <a:latin typeface="宋体" pitchFamily="2" charset="-122"/>
                          <a:ea typeface="宋体" pitchFamily="2" charset="-122"/>
                          <a:cs typeface="Times New Roman"/>
                        </a:rPr>
                        <a:t>溶液</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稀</a:t>
                      </a:r>
                      <a:r>
                        <a:rPr lang="en-US" sz="2400" b="1" dirty="0" err="1">
                          <a:solidFill>
                            <a:srgbClr val="000000"/>
                          </a:solidFill>
                          <a:effectLst/>
                          <a:latin typeface="宋体" pitchFamily="2" charset="-122"/>
                          <a:ea typeface="宋体" pitchFamily="2" charset="-122"/>
                          <a:cs typeface="Times New Roman"/>
                        </a:rPr>
                        <a:t>HCl</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过量</a:t>
                      </a:r>
                      <a:r>
                        <a:rPr lang="en-US" sz="2400" b="1" dirty="0">
                          <a:solidFill>
                            <a:srgbClr val="000000"/>
                          </a:solidFill>
                          <a:effectLst/>
                          <a:latin typeface="宋体" pitchFamily="2" charset="-122"/>
                          <a:ea typeface="宋体" pitchFamily="2" charset="-122"/>
                          <a:cs typeface="Times New Roman"/>
                        </a:rPr>
                        <a:t>)</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B</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稀</a:t>
                      </a:r>
                      <a:r>
                        <a:rPr lang="en-US" sz="2400" b="1" dirty="0">
                          <a:solidFill>
                            <a:srgbClr val="000000"/>
                          </a:solidFill>
                          <a:effectLst/>
                          <a:latin typeface="宋体" pitchFamily="2" charset="-122"/>
                          <a:ea typeface="宋体" pitchFamily="2" charset="-122"/>
                          <a:cs typeface="Times New Roman"/>
                        </a:rPr>
                        <a:t>H</a:t>
                      </a:r>
                      <a:r>
                        <a:rPr lang="en-US" sz="2400" b="1" baseline="-25000" dirty="0">
                          <a:solidFill>
                            <a:srgbClr val="000000"/>
                          </a:solidFill>
                          <a:effectLst/>
                          <a:latin typeface="宋体" pitchFamily="2" charset="-122"/>
                          <a:ea typeface="宋体" pitchFamily="2" charset="-122"/>
                          <a:cs typeface="Times New Roman"/>
                        </a:rPr>
                        <a:t>2</a:t>
                      </a:r>
                      <a:r>
                        <a:rPr lang="en-US" sz="2400" b="1" dirty="0">
                          <a:solidFill>
                            <a:srgbClr val="000000"/>
                          </a:solidFill>
                          <a:effectLst/>
                          <a:latin typeface="宋体" pitchFamily="2" charset="-122"/>
                          <a:ea typeface="宋体" pitchFamily="2" charset="-122"/>
                          <a:cs typeface="Times New Roman"/>
                        </a:rPr>
                        <a:t>SO</a:t>
                      </a:r>
                      <a:r>
                        <a:rPr lang="en-US" sz="2400" b="1" baseline="-25000" dirty="0">
                          <a:solidFill>
                            <a:srgbClr val="000000"/>
                          </a:solidFill>
                          <a:effectLst/>
                          <a:latin typeface="宋体" pitchFamily="2" charset="-122"/>
                          <a:ea typeface="宋体" pitchFamily="2" charset="-122"/>
                          <a:cs typeface="Times New Roman"/>
                        </a:rPr>
                        <a:t>4</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Ba(NO</a:t>
                      </a:r>
                      <a:r>
                        <a:rPr lang="en-US" sz="2400" b="1" baseline="-25000" dirty="0" smtClean="0">
                          <a:solidFill>
                            <a:srgbClr val="000000"/>
                          </a:solidFill>
                          <a:effectLst/>
                          <a:latin typeface="宋体" pitchFamily="2" charset="-122"/>
                          <a:ea typeface="宋体" pitchFamily="2" charset="-122"/>
                          <a:cs typeface="Times New Roman"/>
                        </a:rPr>
                        <a:t>3</a:t>
                      </a:r>
                      <a:r>
                        <a:rPr lang="en-US" sz="2400" b="1" dirty="0" smtClean="0">
                          <a:solidFill>
                            <a:srgbClr val="000000"/>
                          </a:solidFill>
                          <a:effectLst/>
                          <a:latin typeface="宋体" pitchFamily="2" charset="-122"/>
                          <a:ea typeface="宋体" pitchFamily="2" charset="-122"/>
                          <a:cs typeface="Times New Roman"/>
                        </a:rPr>
                        <a:t>)</a:t>
                      </a:r>
                      <a:r>
                        <a:rPr lang="en-US" sz="2400" b="1" baseline="-25000" dirty="0" smtClean="0">
                          <a:solidFill>
                            <a:srgbClr val="000000"/>
                          </a:solidFill>
                          <a:effectLst/>
                          <a:latin typeface="宋体" pitchFamily="2" charset="-122"/>
                          <a:ea typeface="宋体" pitchFamily="2" charset="-122"/>
                          <a:cs typeface="Times New Roman"/>
                        </a:rPr>
                        <a:t>2</a:t>
                      </a:r>
                      <a:r>
                        <a:rPr lang="zh-CN" sz="2400" b="1" dirty="0">
                          <a:solidFill>
                            <a:srgbClr val="000000"/>
                          </a:solidFill>
                          <a:effectLst/>
                          <a:latin typeface="宋体" pitchFamily="2" charset="-122"/>
                          <a:ea typeface="宋体" pitchFamily="2" charset="-122"/>
                          <a:cs typeface="Times New Roman"/>
                        </a:rPr>
                        <a:t>溶液</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C</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Na</a:t>
                      </a:r>
                      <a:r>
                        <a:rPr lang="en-US" sz="2400" b="1" baseline="-25000" dirty="0" smtClean="0">
                          <a:solidFill>
                            <a:srgbClr val="000000"/>
                          </a:solidFill>
                          <a:effectLst/>
                          <a:latin typeface="宋体" pitchFamily="2" charset="-122"/>
                          <a:ea typeface="宋体" pitchFamily="2" charset="-122"/>
                          <a:cs typeface="Times New Roman"/>
                        </a:rPr>
                        <a:t>2</a:t>
                      </a:r>
                      <a:r>
                        <a:rPr lang="en-US" sz="2400" b="1" dirty="0" smtClean="0">
                          <a:solidFill>
                            <a:srgbClr val="000000"/>
                          </a:solidFill>
                          <a:effectLst/>
                          <a:latin typeface="宋体" pitchFamily="2" charset="-122"/>
                          <a:ea typeface="宋体" pitchFamily="2" charset="-122"/>
                          <a:cs typeface="Times New Roman"/>
                        </a:rPr>
                        <a:t>CO</a:t>
                      </a:r>
                      <a:r>
                        <a:rPr lang="en-US" sz="2400" b="1" baseline="-25000" dirty="0" smtClean="0">
                          <a:solidFill>
                            <a:srgbClr val="000000"/>
                          </a:solidFill>
                          <a:effectLst/>
                          <a:latin typeface="宋体" pitchFamily="2" charset="-122"/>
                          <a:ea typeface="宋体" pitchFamily="2" charset="-122"/>
                          <a:cs typeface="Times New Roman"/>
                        </a:rPr>
                        <a:t>3</a:t>
                      </a:r>
                      <a:r>
                        <a:rPr lang="zh-CN" sz="2400" b="1" dirty="0">
                          <a:solidFill>
                            <a:srgbClr val="000000"/>
                          </a:solidFill>
                          <a:effectLst/>
                          <a:latin typeface="宋体" pitchFamily="2" charset="-122"/>
                          <a:ea typeface="宋体" pitchFamily="2" charset="-122"/>
                          <a:cs typeface="Times New Roman"/>
                        </a:rPr>
                        <a:t>溶液</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CaCl</a:t>
                      </a:r>
                      <a:r>
                        <a:rPr lang="en-US" sz="2400" b="1" baseline="-25000" dirty="0" smtClean="0">
                          <a:solidFill>
                            <a:srgbClr val="000000"/>
                          </a:solidFill>
                          <a:effectLst/>
                          <a:latin typeface="宋体" pitchFamily="2" charset="-122"/>
                          <a:ea typeface="宋体" pitchFamily="2" charset="-122"/>
                          <a:cs typeface="Times New Roman"/>
                        </a:rPr>
                        <a:t>2</a:t>
                      </a:r>
                      <a:r>
                        <a:rPr lang="zh-CN" sz="2400" b="1" dirty="0">
                          <a:solidFill>
                            <a:srgbClr val="000000"/>
                          </a:solidFill>
                          <a:effectLst/>
                          <a:latin typeface="宋体" pitchFamily="2" charset="-122"/>
                          <a:ea typeface="宋体" pitchFamily="2" charset="-122"/>
                          <a:cs typeface="Times New Roman"/>
                        </a:rPr>
                        <a:t>溶液</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D</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稀</a:t>
                      </a:r>
                      <a:r>
                        <a:rPr lang="en-US" sz="2400" b="1" dirty="0" err="1">
                          <a:solidFill>
                            <a:srgbClr val="000000"/>
                          </a:solidFill>
                          <a:effectLst/>
                          <a:latin typeface="宋体" pitchFamily="2" charset="-122"/>
                          <a:ea typeface="宋体" pitchFamily="2" charset="-122"/>
                          <a:cs typeface="Times New Roman"/>
                        </a:rPr>
                        <a:t>HCl</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H</a:t>
                      </a:r>
                      <a:r>
                        <a:rPr lang="en-US" sz="2400" b="1" baseline="-25000" dirty="0" smtClean="0">
                          <a:solidFill>
                            <a:srgbClr val="000000"/>
                          </a:solidFill>
                          <a:effectLst/>
                          <a:latin typeface="宋体" pitchFamily="2" charset="-122"/>
                          <a:ea typeface="宋体" pitchFamily="2" charset="-122"/>
                          <a:cs typeface="Times New Roman"/>
                        </a:rPr>
                        <a:t>2</a:t>
                      </a:r>
                      <a:r>
                        <a:rPr lang="en-US" sz="2400" b="1" dirty="0" smtClean="0">
                          <a:solidFill>
                            <a:srgbClr val="000000"/>
                          </a:solidFill>
                          <a:effectLst/>
                          <a:latin typeface="宋体" pitchFamily="2" charset="-122"/>
                          <a:ea typeface="宋体" pitchFamily="2" charset="-122"/>
                          <a:cs typeface="Times New Roman"/>
                        </a:rPr>
                        <a:t>O</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矩形 10"/>
          <p:cNvSpPr/>
          <p:nvPr/>
        </p:nvSpPr>
        <p:spPr>
          <a:xfrm>
            <a:off x="6906972" y="2579369"/>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12" name="组合 11"/>
          <p:cNvGrpSpPr/>
          <p:nvPr/>
        </p:nvGrpSpPr>
        <p:grpSpPr>
          <a:xfrm>
            <a:off x="8071557" y="824822"/>
            <a:ext cx="1746910" cy="457900"/>
            <a:chOff x="8480182" y="1575737"/>
            <a:chExt cx="1678579" cy="520692"/>
          </a:xfrm>
        </p:grpSpPr>
        <p:sp>
          <p:nvSpPr>
            <p:cNvPr id="13" name="圆角矩形 12">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806150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7114" y="2007427"/>
            <a:ext cx="10904525" cy="397031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·滨州</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某校化学小组在利用硫酸和氢氧化钾两溶液探究酸碱中和反应时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利用数字化传感器测得烧杯中溶液</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的变化图象如图所示。下列说法正确</a:t>
            </a:r>
            <a:r>
              <a:rPr lang="zh-CN" altLang="zh-CN" sz="2400" b="1" dirty="0" smtClean="0">
                <a:latin typeface="宋体" pitchFamily="2" charset="-122"/>
                <a:ea typeface="宋体" pitchFamily="2" charset="-122"/>
              </a:rPr>
              <a:t>的</a:t>
            </a:r>
            <a:r>
              <a:rPr lang="zh-CN" altLang="en-US"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图中</a:t>
            </a:r>
            <a:r>
              <a:rPr lang="en-US" altLang="zh-CN" sz="2400" b="1" i="1" dirty="0">
                <a:latin typeface="宋体" pitchFamily="2" charset="-122"/>
                <a:ea typeface="宋体" pitchFamily="2" charset="-122"/>
              </a:rPr>
              <a:t>c</a:t>
            </a:r>
            <a:r>
              <a:rPr lang="zh-CN" altLang="zh-CN" sz="2400" b="1" dirty="0">
                <a:latin typeface="宋体" pitchFamily="2" charset="-122"/>
                <a:ea typeface="宋体" pitchFamily="2" charset="-122"/>
              </a:rPr>
              <a:t>点所示溶液呈碱性</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图中</a:t>
            </a:r>
            <a:r>
              <a:rPr lang="en-US" altLang="zh-CN" sz="2400" b="1" i="1" dirty="0">
                <a:latin typeface="宋体" pitchFamily="2" charset="-122"/>
                <a:ea typeface="宋体" pitchFamily="2" charset="-122"/>
              </a:rPr>
              <a:t>a</a:t>
            </a:r>
            <a:r>
              <a:rPr lang="zh-CN" altLang="zh-CN" sz="2400" b="1" dirty="0">
                <a:latin typeface="宋体" pitchFamily="2" charset="-122"/>
                <a:ea typeface="宋体" pitchFamily="2" charset="-122"/>
              </a:rPr>
              <a:t>点所示溶液中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含有的溶质是</a:t>
            </a:r>
            <a:r>
              <a:rPr lang="en-US" altLang="zh-CN" sz="2400" b="1" dirty="0">
                <a:latin typeface="宋体" pitchFamily="2" charset="-122"/>
                <a:ea typeface="宋体" pitchFamily="2" charset="-122"/>
              </a:rPr>
              <a:t>K</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SO</a:t>
            </a:r>
            <a:r>
              <a:rPr lang="en-US" altLang="zh-CN" sz="2400" b="1" baseline="-25000" dirty="0">
                <a:latin typeface="宋体" pitchFamily="2" charset="-122"/>
                <a:ea typeface="宋体" pitchFamily="2" charset="-122"/>
              </a:rPr>
              <a:t>4</a:t>
            </a:r>
            <a:r>
              <a:rPr lang="zh-CN" altLang="zh-CN" sz="2400" b="1" dirty="0">
                <a:latin typeface="宋体" pitchFamily="2" charset="-122"/>
                <a:ea typeface="宋体" pitchFamily="2" charset="-122"/>
              </a:rPr>
              <a:t>和</a:t>
            </a:r>
            <a:r>
              <a:rPr lang="en-US" altLang="zh-CN" sz="2400" b="1" dirty="0">
                <a:latin typeface="宋体" pitchFamily="2" charset="-122"/>
                <a:ea typeface="宋体" pitchFamily="2" charset="-122"/>
              </a:rPr>
              <a:t>H</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SO</a:t>
            </a:r>
            <a:r>
              <a:rPr lang="en-US" altLang="zh-CN" sz="2400" b="1" baseline="-25000" dirty="0">
                <a:latin typeface="宋体" pitchFamily="2" charset="-122"/>
                <a:ea typeface="宋体" pitchFamily="2" charset="-122"/>
              </a:rPr>
              <a:t>4</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该实验是将氢氧化钾溶液逐滴滴入到盛有硫酸溶液的烧杯中</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由</a:t>
            </a:r>
            <a:r>
              <a:rPr lang="en-US" altLang="zh-CN" sz="2400" b="1" i="1" dirty="0">
                <a:latin typeface="宋体" pitchFamily="2" charset="-122"/>
                <a:ea typeface="宋体" pitchFamily="2" charset="-122"/>
              </a:rPr>
              <a:t>c</a:t>
            </a:r>
            <a:r>
              <a:rPr lang="zh-CN" altLang="zh-CN" sz="2400" b="1" dirty="0">
                <a:latin typeface="宋体" pitchFamily="2" charset="-122"/>
                <a:ea typeface="宋体" pitchFamily="2" charset="-122"/>
              </a:rPr>
              <a:t>点到</a:t>
            </a:r>
            <a:r>
              <a:rPr lang="en-US" altLang="zh-CN" sz="2400" b="1" i="1" dirty="0">
                <a:latin typeface="宋体" pitchFamily="2" charset="-122"/>
                <a:ea typeface="宋体" pitchFamily="2" charset="-122"/>
              </a:rPr>
              <a:t>d</a:t>
            </a:r>
            <a:r>
              <a:rPr lang="zh-CN" altLang="zh-CN" sz="2400" b="1" dirty="0">
                <a:latin typeface="宋体" pitchFamily="2" charset="-122"/>
                <a:ea typeface="宋体" pitchFamily="2" charset="-122"/>
              </a:rPr>
              <a:t>点的变化过程中没有发生</a:t>
            </a:r>
            <a:r>
              <a:rPr lang="zh-CN" altLang="zh-CN" sz="2400" b="1" dirty="0" smtClean="0">
                <a:latin typeface="宋体" pitchFamily="2" charset="-122"/>
                <a:ea typeface="宋体" pitchFamily="2" charset="-122"/>
              </a:rPr>
              <a:t>化学反应</a:t>
            </a:r>
            <a:endParaRPr lang="zh-CN" altLang="zh-CN" sz="2400" b="1" dirty="0">
              <a:latin typeface="宋体" pitchFamily="2" charset="-122"/>
              <a:ea typeface="宋体" pitchFamily="2" charset="-122"/>
            </a:endParaRPr>
          </a:p>
        </p:txBody>
      </p:sp>
      <p:pic>
        <p:nvPicPr>
          <p:cNvPr id="9" name="+X129.eps" descr="id:2147508939;FounderCES"/>
          <p:cNvPicPr/>
          <p:nvPr/>
        </p:nvPicPr>
        <p:blipFill>
          <a:blip r:embed="rId2"/>
          <a:stretch>
            <a:fillRect/>
          </a:stretch>
        </p:blipFill>
        <p:spPr>
          <a:xfrm>
            <a:off x="9321028" y="3758268"/>
            <a:ext cx="1785995" cy="1826933"/>
          </a:xfrm>
          <a:prstGeom prst="rect">
            <a:avLst/>
          </a:prstGeom>
        </p:spPr>
      </p:pic>
      <p:sp>
        <p:nvSpPr>
          <p:cNvPr id="11" name="矩形 10"/>
          <p:cNvSpPr/>
          <p:nvPr/>
        </p:nvSpPr>
        <p:spPr>
          <a:xfrm>
            <a:off x="1303126" y="3200155"/>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12" name="组合 11"/>
          <p:cNvGrpSpPr/>
          <p:nvPr/>
        </p:nvGrpSpPr>
        <p:grpSpPr>
          <a:xfrm>
            <a:off x="8071557" y="824822"/>
            <a:ext cx="1746910" cy="457900"/>
            <a:chOff x="8480182" y="1575737"/>
            <a:chExt cx="1678579" cy="520692"/>
          </a:xfrm>
        </p:grpSpPr>
        <p:sp>
          <p:nvSpPr>
            <p:cNvPr id="13" name="圆角矩形 12">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4126881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8060" y="2242319"/>
            <a:ext cx="10988414"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·新乡辉县市二模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实验小组用传感器探究稀氢氧化钠溶液与稀盐酸反应过程中温度和</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的变化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测定结果如图所示。下列说法正确的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实验中溶液的温度一直升高、</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一直增大</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该实验是将稀氢氧化钠溶液滴入稀盐酸中</a:t>
            </a:r>
          </a:p>
          <a:p>
            <a:pPr>
              <a:lnSpc>
                <a:spcPct val="150000"/>
              </a:lnSpc>
            </a:pPr>
            <a:r>
              <a:rPr lang="en-US" altLang="zh-CN" sz="2400" b="1" dirty="0">
                <a:latin typeface="宋体" pitchFamily="2" charset="-122"/>
                <a:ea typeface="宋体" pitchFamily="2" charset="-122"/>
              </a:rPr>
              <a:t>C.40 s</a:t>
            </a:r>
            <a:r>
              <a:rPr lang="zh-CN" altLang="zh-CN" sz="2400" b="1" dirty="0">
                <a:latin typeface="宋体" pitchFamily="2" charset="-122"/>
                <a:ea typeface="宋体" pitchFamily="2" charset="-122"/>
              </a:rPr>
              <a:t>时溶液中的溶质为氢氧化钠和氯化钠</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氢氧化钠与盐酸的中和反应先放热后</a:t>
            </a:r>
            <a:r>
              <a:rPr lang="zh-CN" altLang="zh-CN" sz="2400" b="1" dirty="0" smtClean="0">
                <a:latin typeface="宋体" pitchFamily="2" charset="-122"/>
                <a:ea typeface="宋体" pitchFamily="2" charset="-122"/>
              </a:rPr>
              <a:t>吸热</a:t>
            </a:r>
            <a:endParaRPr lang="zh-CN" altLang="zh-CN" sz="2400" b="1" dirty="0">
              <a:latin typeface="宋体" pitchFamily="2" charset="-122"/>
              <a:ea typeface="宋体" pitchFamily="2" charset="-122"/>
            </a:endParaRPr>
          </a:p>
        </p:txBody>
      </p:sp>
      <p:pic>
        <p:nvPicPr>
          <p:cNvPr id="9" name="+X130.eps" descr="id:2147508946;FounderCES"/>
          <p:cNvPicPr/>
          <p:nvPr/>
        </p:nvPicPr>
        <p:blipFill>
          <a:blip r:embed="rId2"/>
          <a:stretch>
            <a:fillRect/>
          </a:stretch>
        </p:blipFill>
        <p:spPr>
          <a:xfrm>
            <a:off x="7311689" y="3444160"/>
            <a:ext cx="2629265" cy="2095804"/>
          </a:xfrm>
          <a:prstGeom prst="rect">
            <a:avLst/>
          </a:prstGeom>
        </p:spPr>
      </p:pic>
      <p:sp>
        <p:nvSpPr>
          <p:cNvPr id="11" name="矩形 10"/>
          <p:cNvSpPr/>
          <p:nvPr/>
        </p:nvSpPr>
        <p:spPr>
          <a:xfrm>
            <a:off x="9311768" y="2876933"/>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12" name="组合 11"/>
          <p:cNvGrpSpPr/>
          <p:nvPr/>
        </p:nvGrpSpPr>
        <p:grpSpPr>
          <a:xfrm>
            <a:off x="8071557" y="824822"/>
            <a:ext cx="1746910" cy="457900"/>
            <a:chOff x="8480182" y="1575737"/>
            <a:chExt cx="1678579" cy="520692"/>
          </a:xfrm>
        </p:grpSpPr>
        <p:sp>
          <p:nvSpPr>
            <p:cNvPr id="13" name="圆角矩形 12">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4126881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4897" y="2262987"/>
            <a:ext cx="10711577"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5.(2021</a:t>
            </a:r>
            <a:r>
              <a:rPr lang="zh-CN" altLang="zh-CN" sz="2400" b="1" dirty="0">
                <a:latin typeface="宋体" pitchFamily="2" charset="-122"/>
                <a:ea typeface="宋体" pitchFamily="2" charset="-122"/>
              </a:rPr>
              <a:t>·临沂费县模拟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稀盐酸和滴有酚酞溶液的氢氧化钠溶液发生反应时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溶液的</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变化如图所示。下列有关该实验的说法不正确的是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err="1" smtClean="0">
                <a:latin typeface="宋体" pitchFamily="2" charset="-122"/>
                <a:ea typeface="宋体" pitchFamily="2" charset="-122"/>
              </a:rPr>
              <a:t>A.</a:t>
            </a:r>
            <a:r>
              <a:rPr lang="en-US" altLang="zh-CN" sz="2400" b="1" i="1" dirty="0" err="1" smtClean="0">
                <a:latin typeface="宋体" pitchFamily="2" charset="-122"/>
                <a:ea typeface="宋体" pitchFamily="2" charset="-122"/>
              </a:rPr>
              <a:t>b</a:t>
            </a:r>
            <a:r>
              <a:rPr lang="zh-CN" altLang="zh-CN" sz="2400" b="1" dirty="0">
                <a:latin typeface="宋体" pitchFamily="2" charset="-122"/>
                <a:ea typeface="宋体" pitchFamily="2" charset="-122"/>
              </a:rPr>
              <a:t>点表示稀盐酸和氢氧化钠溶液恰好完全反应</a:t>
            </a:r>
          </a:p>
          <a:p>
            <a:pPr>
              <a:lnSpc>
                <a:spcPct val="150000"/>
              </a:lnSpc>
            </a:pPr>
            <a:r>
              <a:rPr lang="en-US" altLang="zh-CN" sz="2400" b="1" dirty="0" err="1" smtClean="0">
                <a:latin typeface="宋体" pitchFamily="2" charset="-122"/>
                <a:ea typeface="宋体" pitchFamily="2" charset="-122"/>
              </a:rPr>
              <a:t>B.</a:t>
            </a:r>
            <a:r>
              <a:rPr lang="en-US" altLang="zh-CN" sz="2400" b="1" i="1" dirty="0" err="1" smtClean="0">
                <a:latin typeface="宋体" pitchFamily="2" charset="-122"/>
                <a:ea typeface="宋体" pitchFamily="2" charset="-122"/>
              </a:rPr>
              <a:t>b</a:t>
            </a:r>
            <a:r>
              <a:rPr lang="zh-CN" altLang="zh-CN" sz="2400" b="1" dirty="0">
                <a:latin typeface="宋体" pitchFamily="2" charset="-122"/>
                <a:ea typeface="宋体" pitchFamily="2" charset="-122"/>
              </a:rPr>
              <a:t>点和</a:t>
            </a:r>
            <a:r>
              <a:rPr lang="en-US" altLang="zh-CN" sz="2400" b="1" i="1" dirty="0">
                <a:latin typeface="宋体" pitchFamily="2" charset="-122"/>
                <a:ea typeface="宋体" pitchFamily="2" charset="-122"/>
              </a:rPr>
              <a:t>c</a:t>
            </a:r>
            <a:r>
              <a:rPr lang="zh-CN" altLang="zh-CN" sz="2400" b="1" dirty="0">
                <a:latin typeface="宋体" pitchFamily="2" charset="-122"/>
                <a:ea typeface="宋体" pitchFamily="2" charset="-122"/>
              </a:rPr>
              <a:t>点时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溶液均呈现无色</a:t>
            </a:r>
          </a:p>
          <a:p>
            <a:pPr>
              <a:lnSpc>
                <a:spcPct val="150000"/>
              </a:lnSpc>
            </a:pPr>
            <a:r>
              <a:rPr lang="en-US" altLang="zh-CN" sz="2400" b="1" dirty="0" err="1" smtClean="0">
                <a:latin typeface="宋体" pitchFamily="2" charset="-122"/>
                <a:ea typeface="宋体" pitchFamily="2" charset="-122"/>
              </a:rPr>
              <a:t>C.</a:t>
            </a:r>
            <a:r>
              <a:rPr lang="en-US" altLang="zh-CN" sz="2400" b="1" i="1" dirty="0" err="1" smtClean="0">
                <a:latin typeface="宋体" pitchFamily="2" charset="-122"/>
                <a:ea typeface="宋体" pitchFamily="2" charset="-122"/>
              </a:rPr>
              <a:t>c</a:t>
            </a:r>
            <a:r>
              <a:rPr lang="zh-CN" altLang="zh-CN" sz="2400" b="1" dirty="0">
                <a:latin typeface="宋体" pitchFamily="2" charset="-122"/>
                <a:ea typeface="宋体" pitchFamily="2" charset="-122"/>
              </a:rPr>
              <a:t>点时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溶液中只含有一种溶质</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该实验是将稀盐酸滴入氢氧化钠溶液</a:t>
            </a:r>
            <a:r>
              <a:rPr lang="zh-CN" altLang="zh-CN" sz="2400" b="1" dirty="0" smtClean="0">
                <a:latin typeface="宋体" pitchFamily="2" charset="-122"/>
                <a:ea typeface="宋体" pitchFamily="2" charset="-122"/>
              </a:rPr>
              <a:t>中</a:t>
            </a:r>
            <a:endParaRPr lang="zh-CN" altLang="zh-CN" sz="2400" b="1" dirty="0">
              <a:latin typeface="宋体" pitchFamily="2" charset="-122"/>
              <a:ea typeface="宋体" pitchFamily="2" charset="-122"/>
            </a:endParaRPr>
          </a:p>
        </p:txBody>
      </p:sp>
      <p:pic>
        <p:nvPicPr>
          <p:cNvPr id="9" name="+X131.eps" descr="id:2147508953;FounderCES"/>
          <p:cNvPicPr/>
          <p:nvPr/>
        </p:nvPicPr>
        <p:blipFill>
          <a:blip r:embed="rId2"/>
          <a:stretch>
            <a:fillRect/>
          </a:stretch>
        </p:blipFill>
        <p:spPr>
          <a:xfrm>
            <a:off x="8603630" y="3506599"/>
            <a:ext cx="1496716" cy="1855006"/>
          </a:xfrm>
          <a:prstGeom prst="rect">
            <a:avLst/>
          </a:prstGeom>
        </p:spPr>
      </p:pic>
      <p:sp>
        <p:nvSpPr>
          <p:cNvPr id="11" name="矩形 10"/>
          <p:cNvSpPr/>
          <p:nvPr/>
        </p:nvSpPr>
        <p:spPr>
          <a:xfrm>
            <a:off x="9127686" y="2914929"/>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12" name="组合 11"/>
          <p:cNvGrpSpPr/>
          <p:nvPr/>
        </p:nvGrpSpPr>
        <p:grpSpPr>
          <a:xfrm>
            <a:off x="8071557" y="824822"/>
            <a:ext cx="1746910" cy="457900"/>
            <a:chOff x="8480182" y="1575737"/>
            <a:chExt cx="1678579" cy="520692"/>
          </a:xfrm>
        </p:grpSpPr>
        <p:sp>
          <p:nvSpPr>
            <p:cNvPr id="13" name="圆角矩形 12">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4126881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67532" y="1459056"/>
            <a:ext cx="3694742" cy="627895"/>
            <a:chOff x="1034884" y="629878"/>
            <a:chExt cx="3694742" cy="627895"/>
          </a:xfrm>
        </p:grpSpPr>
        <p:sp>
          <p:nvSpPr>
            <p:cNvPr id="17" name="圆角矩形 6">
              <a:hlinkClick r:id=""/>
            </p:cNvPr>
            <p:cNvSpPr/>
            <p:nvPr>
              <p:custDataLst>
                <p:tags r:id="rId1"/>
              </p:custDataLst>
            </p:nvPr>
          </p:nvSpPr>
          <p:spPr>
            <a:xfrm flipH="1">
              <a:off x="2642675" y="664479"/>
              <a:ext cx="2086951"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综合型</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a:solidFill>
                    <a:schemeClr val="bg1"/>
                  </a:solidFill>
                  <a:latin typeface="黑体" panose="02010609060101010101" pitchFamily="49" charset="-122"/>
                  <a:ea typeface="黑体" panose="02010609060101010101" pitchFamily="49" charset="-122"/>
                  <a:sym typeface="宋体" panose="02010600030101010101" pitchFamily="2" charset="-122"/>
                </a:rPr>
                <a:t>题</a:t>
              </a:r>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型四</a:t>
              </a:r>
              <a:endParaRPr lang="en-US" altLang="zh-CN" sz="2400" b="1" strike="noStrike" noProof="1" smtClean="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8" name="文本框 99"/>
          <p:cNvSpPr txBox="1">
            <a:spLocks noChangeArrowheads="1"/>
          </p:cNvSpPr>
          <p:nvPr/>
        </p:nvSpPr>
        <p:spPr bwMode="auto">
          <a:xfrm>
            <a:off x="667532" y="2223246"/>
            <a:ext cx="10011653"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·邢台模拟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如图所示图像能正确反映其对应关系的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A.①</a:t>
            </a:r>
            <a:r>
              <a:rPr lang="zh-CN" altLang="zh-CN" sz="2400" b="1" dirty="0">
                <a:latin typeface="宋体" pitchFamily="2" charset="-122"/>
                <a:ea typeface="宋体" pitchFamily="2" charset="-122"/>
              </a:rPr>
              <a:t>表示向</a:t>
            </a:r>
            <a:r>
              <a:rPr lang="en-US" altLang="zh-CN" sz="2400" b="1" dirty="0" err="1">
                <a:latin typeface="宋体" pitchFamily="2" charset="-122"/>
                <a:ea typeface="宋体" pitchFamily="2" charset="-122"/>
              </a:rPr>
              <a:t>NaOH</a:t>
            </a:r>
            <a:r>
              <a:rPr lang="zh-CN" altLang="zh-CN" sz="2400" b="1" dirty="0">
                <a:latin typeface="宋体" pitchFamily="2" charset="-122"/>
                <a:ea typeface="宋体" pitchFamily="2" charset="-122"/>
              </a:rPr>
              <a:t>溶液中不断加水稀释</a:t>
            </a:r>
          </a:p>
          <a:p>
            <a:pPr>
              <a:lnSpc>
                <a:spcPct val="150000"/>
              </a:lnSpc>
            </a:pPr>
            <a:r>
              <a:rPr lang="en-US" altLang="zh-CN" sz="2400" b="1" dirty="0">
                <a:latin typeface="宋体" pitchFamily="2" charset="-122"/>
                <a:ea typeface="宋体" pitchFamily="2" charset="-122"/>
              </a:rPr>
              <a:t>B.②</a:t>
            </a:r>
            <a:r>
              <a:rPr lang="zh-CN" altLang="zh-CN" sz="2400" b="1" dirty="0">
                <a:latin typeface="宋体" pitchFamily="2" charset="-122"/>
                <a:ea typeface="宋体" pitchFamily="2" charset="-122"/>
              </a:rPr>
              <a:t>表示浓盐酸长期敞口放置在空气中</a:t>
            </a:r>
          </a:p>
          <a:p>
            <a:pPr>
              <a:lnSpc>
                <a:spcPct val="150000"/>
              </a:lnSpc>
            </a:pPr>
            <a:r>
              <a:rPr lang="en-US" altLang="zh-CN" sz="2400" b="1" dirty="0">
                <a:latin typeface="宋体" pitchFamily="2" charset="-122"/>
                <a:ea typeface="宋体" pitchFamily="2" charset="-122"/>
              </a:rPr>
              <a:t>C.③</a:t>
            </a:r>
            <a:r>
              <a:rPr lang="zh-CN" altLang="zh-CN" sz="2400" b="1" dirty="0">
                <a:latin typeface="宋体" pitchFamily="2" charset="-122"/>
                <a:ea typeface="宋体" pitchFamily="2" charset="-122"/>
              </a:rPr>
              <a:t>表示向等质量镁、铝中加入足量</a:t>
            </a:r>
            <a:r>
              <a:rPr lang="zh-CN" altLang="zh-CN" sz="2400" b="1" dirty="0" smtClean="0">
                <a:latin typeface="宋体" pitchFamily="2" charset="-122"/>
                <a:ea typeface="宋体" pitchFamily="2" charset="-122"/>
              </a:rPr>
              <a:t>等</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质量</a:t>
            </a:r>
            <a:r>
              <a:rPr lang="zh-CN" altLang="zh-CN" sz="2400" b="1" dirty="0">
                <a:latin typeface="宋体" pitchFamily="2" charset="-122"/>
                <a:ea typeface="宋体" pitchFamily="2" charset="-122"/>
              </a:rPr>
              <a:t>分数的稀硫酸</a:t>
            </a:r>
          </a:p>
          <a:p>
            <a:pPr>
              <a:lnSpc>
                <a:spcPct val="150000"/>
              </a:lnSpc>
            </a:pPr>
            <a:r>
              <a:rPr lang="en-US" altLang="zh-CN" sz="2400" b="1" dirty="0">
                <a:latin typeface="宋体" pitchFamily="2" charset="-122"/>
                <a:ea typeface="宋体" pitchFamily="2" charset="-122"/>
              </a:rPr>
              <a:t>D.①</a:t>
            </a:r>
            <a:r>
              <a:rPr lang="zh-CN" altLang="zh-CN" sz="2400" b="1" dirty="0">
                <a:latin typeface="宋体" pitchFamily="2" charset="-122"/>
                <a:ea typeface="宋体" pitchFamily="2" charset="-122"/>
              </a:rPr>
              <a:t>表示用等质量、等质量分数的过</a:t>
            </a:r>
            <a:r>
              <a:rPr lang="zh-CN" altLang="zh-CN" sz="2400" b="1" dirty="0" smtClean="0">
                <a:latin typeface="宋体" pitchFamily="2" charset="-122"/>
                <a:ea typeface="宋体" pitchFamily="2" charset="-122"/>
              </a:rPr>
              <a:t>氧</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化</a:t>
            </a:r>
            <a:r>
              <a:rPr lang="zh-CN" altLang="zh-CN" sz="2400" b="1" dirty="0">
                <a:latin typeface="宋体" pitchFamily="2" charset="-122"/>
                <a:ea typeface="宋体" pitchFamily="2" charset="-122"/>
              </a:rPr>
              <a:t>氢溶液制取</a:t>
            </a:r>
            <a:r>
              <a:rPr lang="zh-CN" altLang="zh-CN" sz="2400" b="1" dirty="0" smtClean="0">
                <a:latin typeface="宋体" pitchFamily="2" charset="-122"/>
                <a:ea typeface="宋体" pitchFamily="2" charset="-122"/>
              </a:rPr>
              <a:t>氧气</a:t>
            </a:r>
            <a:endParaRPr lang="zh-CN" altLang="zh-CN" sz="2400" b="1" dirty="0">
              <a:latin typeface="宋体" pitchFamily="2" charset="-122"/>
              <a:ea typeface="宋体" pitchFamily="2" charset="-122"/>
            </a:endParaRPr>
          </a:p>
        </p:txBody>
      </p:sp>
      <p:sp>
        <p:nvSpPr>
          <p:cNvPr id="11" name="矩形 10"/>
          <p:cNvSpPr/>
          <p:nvPr/>
        </p:nvSpPr>
        <p:spPr>
          <a:xfrm>
            <a:off x="9760372" y="2361254"/>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12" name="HX+1LX12A.eps" descr="id:2147508968;FounderCES"/>
          <p:cNvPicPr/>
          <p:nvPr/>
        </p:nvPicPr>
        <p:blipFill>
          <a:blip r:embed="rId4"/>
          <a:stretch>
            <a:fillRect/>
          </a:stretch>
        </p:blipFill>
        <p:spPr>
          <a:xfrm>
            <a:off x="6627911" y="3011648"/>
            <a:ext cx="3648603" cy="2750692"/>
          </a:xfrm>
          <a:prstGeom prst="rect">
            <a:avLst/>
          </a:prstGeom>
        </p:spPr>
      </p:pic>
      <p:grpSp>
        <p:nvGrpSpPr>
          <p:cNvPr id="13" name="组合 12"/>
          <p:cNvGrpSpPr/>
          <p:nvPr/>
        </p:nvGrpSpPr>
        <p:grpSpPr>
          <a:xfrm>
            <a:off x="8071557" y="824822"/>
            <a:ext cx="1746910" cy="457900"/>
            <a:chOff x="8480182" y="1575737"/>
            <a:chExt cx="1678579" cy="520692"/>
          </a:xfrm>
        </p:grpSpPr>
        <p:sp>
          <p:nvSpPr>
            <p:cNvPr id="14" name="圆角矩形 13">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9">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881436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4419" y="1533595"/>
            <a:ext cx="9466053" cy="1200329"/>
          </a:xfrm>
          <a:prstGeom prst="rect">
            <a:avLst/>
          </a:prstGeom>
          <a:noFill/>
        </p:spPr>
        <p:txBody>
          <a:bodyPr wrap="square" rtlCol="0">
            <a:spAutoFit/>
          </a:bodyPr>
          <a:lstStyle/>
          <a:p>
            <a:pPr>
              <a:lnSpc>
                <a:spcPct val="150000"/>
              </a:lnSpc>
            </a:pPr>
            <a:r>
              <a:rPr lang="zh-CN" altLang="en-US" sz="2400" b="1" dirty="0">
                <a:solidFill>
                  <a:schemeClr val="accent2"/>
                </a:solidFill>
                <a:latin typeface="黑体" panose="02010609060101010101" pitchFamily="49" charset="-122"/>
                <a:ea typeface="黑体" panose="02010609060101010101" pitchFamily="49" charset="-122"/>
                <a:sym typeface="+mn-ea"/>
              </a:rPr>
              <a:t>题型</a:t>
            </a:r>
            <a:r>
              <a:rPr lang="zh-CN" altLang="en-US" sz="2400" b="1" dirty="0" smtClean="0">
                <a:solidFill>
                  <a:schemeClr val="accent2"/>
                </a:solidFill>
                <a:latin typeface="黑体" panose="02010609060101010101" pitchFamily="49" charset="-122"/>
                <a:ea typeface="黑体" panose="02010609060101010101" pitchFamily="49" charset="-122"/>
                <a:sym typeface="+mn-ea"/>
              </a:rPr>
              <a:t>演练</a:t>
            </a:r>
            <a:endParaRPr lang="en-US" altLang="zh-CN" sz="2400" b="1" dirty="0" smtClean="0">
              <a:solidFill>
                <a:schemeClr val="accent2"/>
              </a:solidFill>
              <a:latin typeface="黑体" panose="02010609060101010101" pitchFamily="49" charset="-122"/>
              <a:ea typeface="黑体" panose="02010609060101010101" pitchFamily="49" charset="-122"/>
              <a:sym typeface="+mn-ea"/>
            </a:endParaRPr>
          </a:p>
          <a:p>
            <a:pPr>
              <a:lnSpc>
                <a:spcPct val="150000"/>
              </a:lnSpc>
            </a:pPr>
            <a:r>
              <a:rPr lang="en-US" altLang="zh-CN" sz="2400" b="1" dirty="0">
                <a:latin typeface="宋体" pitchFamily="2" charset="-122"/>
                <a:ea typeface="宋体" pitchFamily="2" charset="-122"/>
              </a:rPr>
              <a:t>1.(2021</a:t>
            </a:r>
            <a:r>
              <a:rPr lang="zh-CN" altLang="zh-CN" sz="2400" b="1" dirty="0">
                <a:latin typeface="宋体" pitchFamily="2" charset="-122"/>
                <a:ea typeface="宋体" pitchFamily="2" charset="-122"/>
              </a:rPr>
              <a:t>·石家庄模拟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下列图象能正确反映对应变化关系的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3" name="TextBox 2"/>
          <p:cNvSpPr txBox="1"/>
          <p:nvPr/>
        </p:nvSpPr>
        <p:spPr>
          <a:xfrm>
            <a:off x="774419" y="4432180"/>
            <a:ext cx="2154216" cy="1264129"/>
          </a:xfrm>
          <a:prstGeom prst="rect">
            <a:avLst/>
          </a:prstGeom>
          <a:noFill/>
        </p:spPr>
        <p:txBody>
          <a:bodyPr wrap="square" rtlCol="0">
            <a:spAutoFit/>
          </a:bodyPr>
          <a:lstStyle/>
          <a:p>
            <a:pPr>
              <a:lnSpc>
                <a:spcPts val="3200"/>
              </a:lnSpc>
            </a:pPr>
            <a:r>
              <a:rPr lang="en-US" altLang="zh-CN" sz="2000" b="1" dirty="0">
                <a:latin typeface="宋体" pitchFamily="2" charset="-122"/>
                <a:ea typeface="宋体" pitchFamily="2" charset="-122"/>
              </a:rPr>
              <a:t>A.</a:t>
            </a:r>
            <a:r>
              <a:rPr lang="zh-CN" altLang="zh-CN" sz="2000" b="1" dirty="0">
                <a:latin typeface="宋体" pitchFamily="2" charset="-122"/>
                <a:ea typeface="宋体" pitchFamily="2" charset="-122"/>
              </a:rPr>
              <a:t>向一定量的稀硫酸中逐滴加入氢氧化钙溶液</a:t>
            </a:r>
            <a:endParaRPr lang="en-US" altLang="zh-CN" sz="2000" b="1" dirty="0">
              <a:latin typeface="宋体" pitchFamily="2" charset="-122"/>
              <a:ea typeface="宋体" pitchFamily="2" charset="-122"/>
            </a:endParaRPr>
          </a:p>
        </p:txBody>
      </p:sp>
      <p:sp>
        <p:nvSpPr>
          <p:cNvPr id="15" name="TextBox 14"/>
          <p:cNvSpPr txBox="1"/>
          <p:nvPr/>
        </p:nvSpPr>
        <p:spPr>
          <a:xfrm>
            <a:off x="3478669" y="4439269"/>
            <a:ext cx="2245619" cy="1323439"/>
          </a:xfrm>
          <a:prstGeom prst="rect">
            <a:avLst/>
          </a:prstGeom>
          <a:noFill/>
        </p:spPr>
        <p:txBody>
          <a:bodyPr wrap="square" rtlCol="0">
            <a:spAutoFit/>
          </a:bodyPr>
          <a:lstStyle/>
          <a:p>
            <a:pPr>
              <a:lnSpc>
                <a:spcPts val="3200"/>
              </a:lnSpc>
            </a:pPr>
            <a:r>
              <a:rPr lang="en-US" altLang="zh-CN" sz="2000" b="1" dirty="0" smtClean="0">
                <a:latin typeface="宋体" pitchFamily="2" charset="-122"/>
                <a:ea typeface="宋体" pitchFamily="2" charset="-122"/>
              </a:rPr>
              <a:t>B</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用两份等质量、等质量分数的过氧化氢溶液制取</a:t>
            </a:r>
            <a:r>
              <a:rPr lang="zh-CN" altLang="zh-CN" sz="2000" b="1" dirty="0" smtClean="0">
                <a:latin typeface="宋体" pitchFamily="2" charset="-122"/>
                <a:ea typeface="宋体" pitchFamily="2" charset="-122"/>
              </a:rPr>
              <a:t>氧</a:t>
            </a:r>
            <a:r>
              <a:rPr lang="en-US" altLang="zh-CN" sz="2000" b="1" dirty="0">
                <a:latin typeface="宋体" pitchFamily="2" charset="-122"/>
                <a:ea typeface="宋体" pitchFamily="2" charset="-122"/>
              </a:rPr>
              <a:t>	</a:t>
            </a:r>
            <a:r>
              <a:rPr lang="en-US" altLang="zh-CN" b="1" dirty="0">
                <a:latin typeface="宋体" pitchFamily="2" charset="-122"/>
                <a:ea typeface="宋体" pitchFamily="2" charset="-122"/>
              </a:rPr>
              <a:t> </a:t>
            </a:r>
            <a:endParaRPr lang="zh-CN" altLang="zh-CN" b="1" dirty="0">
              <a:latin typeface="宋体" pitchFamily="2" charset="-122"/>
              <a:ea typeface="宋体" pitchFamily="2" charset="-122"/>
            </a:endParaRPr>
          </a:p>
        </p:txBody>
      </p:sp>
      <p:sp>
        <p:nvSpPr>
          <p:cNvPr id="16" name="TextBox 15"/>
          <p:cNvSpPr txBox="1"/>
          <p:nvPr/>
        </p:nvSpPr>
        <p:spPr>
          <a:xfrm>
            <a:off x="6530509" y="4445058"/>
            <a:ext cx="1988830" cy="1733808"/>
          </a:xfrm>
          <a:prstGeom prst="rect">
            <a:avLst/>
          </a:prstGeom>
          <a:noFill/>
        </p:spPr>
        <p:txBody>
          <a:bodyPr wrap="square" rtlCol="0">
            <a:spAutoFit/>
          </a:bodyPr>
          <a:lstStyle/>
          <a:p>
            <a:pPr>
              <a:lnSpc>
                <a:spcPts val="3200"/>
              </a:lnSpc>
            </a:pPr>
            <a:r>
              <a:rPr lang="en-US" altLang="zh-CN" sz="2000" b="1" dirty="0" smtClean="0">
                <a:latin typeface="宋体" pitchFamily="2" charset="-122"/>
                <a:ea typeface="宋体" pitchFamily="2" charset="-122"/>
              </a:rPr>
              <a:t>C</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向两份完全相同的稀盐酸中分别加入过量的锌粉、镁粉</a:t>
            </a:r>
          </a:p>
        </p:txBody>
      </p:sp>
      <p:sp>
        <p:nvSpPr>
          <p:cNvPr id="17" name="TextBox 16"/>
          <p:cNvSpPr txBox="1"/>
          <p:nvPr/>
        </p:nvSpPr>
        <p:spPr>
          <a:xfrm>
            <a:off x="9141220" y="4445058"/>
            <a:ext cx="2242641" cy="1323439"/>
          </a:xfrm>
          <a:prstGeom prst="rect">
            <a:avLst/>
          </a:prstGeom>
          <a:noFill/>
        </p:spPr>
        <p:txBody>
          <a:bodyPr wrap="square" rtlCol="0">
            <a:spAutoFit/>
          </a:bodyPr>
          <a:lstStyle/>
          <a:p>
            <a:pPr>
              <a:lnSpc>
                <a:spcPts val="3200"/>
              </a:lnSpc>
            </a:pPr>
            <a:r>
              <a:rPr lang="en-US" altLang="zh-CN" sz="2000" b="1" dirty="0" smtClean="0">
                <a:latin typeface="宋体" pitchFamily="2" charset="-122"/>
                <a:ea typeface="宋体" pitchFamily="2" charset="-122"/>
              </a:rPr>
              <a:t>D</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向一定量的饱和石灰水中加入少量生石灰</a:t>
            </a:r>
          </a:p>
        </p:txBody>
      </p:sp>
      <p:sp>
        <p:nvSpPr>
          <p:cNvPr id="22" name="矩形 21"/>
          <p:cNvSpPr/>
          <p:nvPr/>
        </p:nvSpPr>
        <p:spPr>
          <a:xfrm>
            <a:off x="9399506" y="2204444"/>
            <a:ext cx="390510"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23" name="HX+1LX13A.eps" descr="id:2147508992;FounderCES"/>
          <p:cNvPicPr/>
          <p:nvPr/>
        </p:nvPicPr>
        <p:blipFill>
          <a:blip r:embed="rId2"/>
          <a:stretch>
            <a:fillRect/>
          </a:stretch>
        </p:blipFill>
        <p:spPr>
          <a:xfrm>
            <a:off x="912221" y="2906337"/>
            <a:ext cx="1755477" cy="1356145"/>
          </a:xfrm>
          <a:prstGeom prst="rect">
            <a:avLst/>
          </a:prstGeom>
        </p:spPr>
      </p:pic>
      <p:pic>
        <p:nvPicPr>
          <p:cNvPr id="24" name="HX+1LX13B.eps" descr="id:2147508999;FounderCES"/>
          <p:cNvPicPr/>
          <p:nvPr/>
        </p:nvPicPr>
        <p:blipFill>
          <a:blip r:embed="rId3"/>
          <a:stretch>
            <a:fillRect/>
          </a:stretch>
        </p:blipFill>
        <p:spPr>
          <a:xfrm>
            <a:off x="3889172" y="2869441"/>
            <a:ext cx="1424612" cy="1387999"/>
          </a:xfrm>
          <a:prstGeom prst="rect">
            <a:avLst/>
          </a:prstGeom>
        </p:spPr>
      </p:pic>
      <p:pic>
        <p:nvPicPr>
          <p:cNvPr id="25" name="HX+1LX13C.eps" descr="id:2147509006;FounderCES"/>
          <p:cNvPicPr/>
          <p:nvPr/>
        </p:nvPicPr>
        <p:blipFill>
          <a:blip r:embed="rId4"/>
          <a:stretch>
            <a:fillRect/>
          </a:stretch>
        </p:blipFill>
        <p:spPr>
          <a:xfrm>
            <a:off x="6754811" y="2825984"/>
            <a:ext cx="1440620" cy="1418399"/>
          </a:xfrm>
          <a:prstGeom prst="rect">
            <a:avLst/>
          </a:prstGeom>
        </p:spPr>
      </p:pic>
      <p:pic>
        <p:nvPicPr>
          <p:cNvPr id="26" name="HX+1LX13D.eps" descr="id:2147509013;FounderCES"/>
          <p:cNvPicPr/>
          <p:nvPr/>
        </p:nvPicPr>
        <p:blipFill>
          <a:blip r:embed="rId5"/>
          <a:stretch>
            <a:fillRect/>
          </a:stretch>
        </p:blipFill>
        <p:spPr>
          <a:xfrm>
            <a:off x="9475647" y="2841296"/>
            <a:ext cx="1271779" cy="1421186"/>
          </a:xfrm>
          <a:prstGeom prst="rect">
            <a:avLst/>
          </a:prstGeom>
        </p:spPr>
      </p:pic>
      <p:grpSp>
        <p:nvGrpSpPr>
          <p:cNvPr id="30" name="组合 29"/>
          <p:cNvGrpSpPr/>
          <p:nvPr/>
        </p:nvGrpSpPr>
        <p:grpSpPr>
          <a:xfrm>
            <a:off x="8071557" y="824822"/>
            <a:ext cx="1746910" cy="457900"/>
            <a:chOff x="8480182" y="1575737"/>
            <a:chExt cx="1678579" cy="520692"/>
          </a:xfrm>
        </p:grpSpPr>
        <p:sp>
          <p:nvSpPr>
            <p:cNvPr id="31" name="圆角矩形 30">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文本框 9">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4093409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2283" y="1846696"/>
            <a:ext cx="10829024" cy="397031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·张家口一模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将未经打磨的铝条放入盛有稀盐酸的密闭容器中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用压强传感器测得容器内气体压强随反应时间的变化如图所示。下列分析中不合理</a:t>
            </a:r>
            <a:r>
              <a:rPr lang="zh-CN" altLang="zh-CN" sz="2400" b="1" dirty="0" smtClean="0">
                <a:latin typeface="宋体" pitchFamily="2" charset="-122"/>
                <a:ea typeface="宋体" pitchFamily="2" charset="-122"/>
              </a:rPr>
              <a:t>的</a:t>
            </a:r>
            <a:r>
              <a:rPr lang="zh-CN" altLang="en-US" sz="2400" b="1" dirty="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en-US" altLang="zh-CN" sz="2400" b="1" i="1" dirty="0">
                <a:latin typeface="宋体" pitchFamily="2" charset="-122"/>
                <a:ea typeface="宋体" pitchFamily="2" charset="-122"/>
              </a:rPr>
              <a:t>A</a:t>
            </a:r>
            <a:r>
              <a:rPr lang="zh-CN" altLang="zh-CN" sz="2400" b="1" dirty="0">
                <a:latin typeface="宋体" pitchFamily="2" charset="-122"/>
                <a:ea typeface="宋体" pitchFamily="2" charset="-122"/>
              </a:rPr>
              <a:t>→</a:t>
            </a:r>
            <a:r>
              <a:rPr lang="en-US" altLang="zh-CN" sz="2400" b="1" i="1" dirty="0">
                <a:latin typeface="宋体" pitchFamily="2" charset="-122"/>
                <a:ea typeface="宋体" pitchFamily="2" charset="-122"/>
              </a:rPr>
              <a:t>B</a:t>
            </a:r>
            <a:r>
              <a:rPr lang="zh-CN" altLang="zh-CN" sz="2400" b="1" dirty="0">
                <a:latin typeface="宋体" pitchFamily="2" charset="-122"/>
                <a:ea typeface="宋体" pitchFamily="2" charset="-122"/>
              </a:rPr>
              <a:t>主要是</a:t>
            </a:r>
            <a:r>
              <a:rPr lang="en-US" altLang="zh-CN" sz="2400" b="1" dirty="0">
                <a:latin typeface="宋体" pitchFamily="2" charset="-122"/>
                <a:ea typeface="宋体" pitchFamily="2" charset="-122"/>
              </a:rPr>
              <a:t>Al</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O</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和稀盐酸发生反应</a:t>
            </a:r>
          </a:p>
          <a:p>
            <a:pPr>
              <a:lnSpc>
                <a:spcPct val="150000"/>
              </a:lnSpc>
            </a:pPr>
            <a:r>
              <a:rPr lang="en-US" altLang="zh-CN" sz="2400" b="1" dirty="0">
                <a:latin typeface="宋体" pitchFamily="2" charset="-122"/>
                <a:ea typeface="宋体" pitchFamily="2" charset="-122"/>
              </a:rPr>
              <a:t>B.</a:t>
            </a:r>
            <a:r>
              <a:rPr lang="en-US" altLang="zh-CN" sz="2400" b="1" i="1" dirty="0">
                <a:latin typeface="宋体" pitchFamily="2" charset="-122"/>
                <a:ea typeface="宋体" pitchFamily="2" charset="-122"/>
              </a:rPr>
              <a:t>A</a:t>
            </a:r>
            <a:r>
              <a:rPr lang="zh-CN" altLang="zh-CN" sz="2400" b="1" dirty="0">
                <a:latin typeface="宋体" pitchFamily="2" charset="-122"/>
                <a:ea typeface="宋体" pitchFamily="2" charset="-122"/>
              </a:rPr>
              <a:t>→</a:t>
            </a:r>
            <a:r>
              <a:rPr lang="en-US" altLang="zh-CN" sz="2400" b="1" i="1" dirty="0">
                <a:latin typeface="宋体" pitchFamily="2" charset="-122"/>
                <a:ea typeface="宋体" pitchFamily="2" charset="-122"/>
              </a:rPr>
              <a:t>C</a:t>
            </a:r>
            <a:r>
              <a:rPr lang="zh-CN" altLang="zh-CN" sz="2400" b="1" dirty="0">
                <a:latin typeface="宋体" pitchFamily="2" charset="-122"/>
                <a:ea typeface="宋体" pitchFamily="2" charset="-122"/>
              </a:rPr>
              <a:t>的反应过程中溶液的</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逐渐增大</a:t>
            </a:r>
          </a:p>
          <a:p>
            <a:pPr>
              <a:lnSpc>
                <a:spcPct val="150000"/>
              </a:lnSpc>
            </a:pPr>
            <a:r>
              <a:rPr lang="en-US" altLang="zh-CN" sz="2400" b="1" dirty="0">
                <a:latin typeface="宋体" pitchFamily="2" charset="-122"/>
                <a:ea typeface="宋体" pitchFamily="2" charset="-122"/>
              </a:rPr>
              <a:t>C.</a:t>
            </a:r>
            <a:r>
              <a:rPr lang="en-US" altLang="zh-CN" sz="2400" b="1" i="1" dirty="0">
                <a:latin typeface="宋体" pitchFamily="2" charset="-122"/>
                <a:ea typeface="宋体" pitchFamily="2" charset="-122"/>
              </a:rPr>
              <a:t>B</a:t>
            </a:r>
            <a:r>
              <a:rPr lang="zh-CN" altLang="zh-CN" sz="2400" b="1" dirty="0">
                <a:latin typeface="宋体" pitchFamily="2" charset="-122"/>
                <a:ea typeface="宋体" pitchFamily="2" charset="-122"/>
              </a:rPr>
              <a:t>→</a:t>
            </a:r>
            <a:r>
              <a:rPr lang="en-US" altLang="zh-CN" sz="2400" b="1" i="1" dirty="0">
                <a:latin typeface="宋体" pitchFamily="2" charset="-122"/>
                <a:ea typeface="宋体" pitchFamily="2" charset="-122"/>
              </a:rPr>
              <a:t>C</a:t>
            </a:r>
            <a:r>
              <a:rPr lang="zh-CN" altLang="zh-CN" sz="2400" b="1" dirty="0">
                <a:latin typeface="宋体" pitchFamily="2" charset="-122"/>
                <a:ea typeface="宋体" pitchFamily="2" charset="-122"/>
              </a:rPr>
              <a:t>容器内压强增大只是生成气体增多造成的</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该</a:t>
            </a:r>
            <a:r>
              <a:rPr lang="zh-CN" altLang="zh-CN" sz="2400" b="1" dirty="0" smtClean="0">
                <a:latin typeface="宋体" pitchFamily="2" charset="-122"/>
                <a:ea typeface="宋体" pitchFamily="2" charset="-122"/>
              </a:rPr>
              <a:t>图</a:t>
            </a:r>
            <a:r>
              <a:rPr lang="zh-CN" altLang="en-US" sz="2400" b="1" dirty="0" smtClean="0">
                <a:latin typeface="宋体" pitchFamily="2" charset="-122"/>
                <a:ea typeface="宋体" pitchFamily="2" charset="-122"/>
              </a:rPr>
              <a:t>象</a:t>
            </a:r>
            <a:r>
              <a:rPr lang="zh-CN" altLang="zh-CN" sz="2400" b="1" dirty="0" smtClean="0">
                <a:latin typeface="宋体" pitchFamily="2" charset="-122"/>
                <a:ea typeface="宋体" pitchFamily="2" charset="-122"/>
              </a:rPr>
              <a:t>可</a:t>
            </a:r>
            <a:r>
              <a:rPr lang="zh-CN" altLang="zh-CN" sz="2400" b="1" dirty="0">
                <a:latin typeface="宋体" pitchFamily="2" charset="-122"/>
                <a:ea typeface="宋体" pitchFamily="2" charset="-122"/>
              </a:rPr>
              <a:t>作为铝与盐酸反应放出热量的</a:t>
            </a:r>
            <a:r>
              <a:rPr lang="zh-CN" altLang="zh-CN" sz="2400" b="1" dirty="0" smtClean="0">
                <a:latin typeface="宋体" pitchFamily="2" charset="-122"/>
                <a:ea typeface="宋体" pitchFamily="2" charset="-122"/>
              </a:rPr>
              <a:t>证据</a:t>
            </a:r>
            <a:endParaRPr lang="zh-CN" altLang="zh-CN" sz="2400" b="1" dirty="0">
              <a:latin typeface="宋体" pitchFamily="2" charset="-122"/>
              <a:ea typeface="宋体" pitchFamily="2" charset="-122"/>
            </a:endParaRPr>
          </a:p>
        </p:txBody>
      </p:sp>
      <p:sp>
        <p:nvSpPr>
          <p:cNvPr id="9" name="矩形 8"/>
          <p:cNvSpPr/>
          <p:nvPr/>
        </p:nvSpPr>
        <p:spPr>
          <a:xfrm>
            <a:off x="1311515" y="3032375"/>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11" name="HX+1LX14A.eps" descr="id:2147509020;FounderCES"/>
          <p:cNvPicPr/>
          <p:nvPr/>
        </p:nvPicPr>
        <p:blipFill>
          <a:blip r:embed="rId2"/>
          <a:stretch>
            <a:fillRect/>
          </a:stretch>
        </p:blipFill>
        <p:spPr>
          <a:xfrm>
            <a:off x="7855117" y="3414320"/>
            <a:ext cx="2179790" cy="1872239"/>
          </a:xfrm>
          <a:prstGeom prst="rect">
            <a:avLst/>
          </a:prstGeom>
        </p:spPr>
      </p:pic>
      <p:grpSp>
        <p:nvGrpSpPr>
          <p:cNvPr id="12" name="组合 11"/>
          <p:cNvGrpSpPr/>
          <p:nvPr/>
        </p:nvGrpSpPr>
        <p:grpSpPr>
          <a:xfrm>
            <a:off x="8071557" y="824822"/>
            <a:ext cx="1746910" cy="457900"/>
            <a:chOff x="8480182" y="1575737"/>
            <a:chExt cx="1678579" cy="520692"/>
          </a:xfrm>
        </p:grpSpPr>
        <p:sp>
          <p:nvSpPr>
            <p:cNvPr id="13" name="圆角矩形 12">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9">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806150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7582" y="2017247"/>
            <a:ext cx="11087614" cy="461665"/>
          </a:xfrm>
          <a:prstGeom prst="rect">
            <a:avLst/>
          </a:prstGeom>
          <a:noFill/>
        </p:spPr>
        <p:txBody>
          <a:bodyPr wrap="square" rtlCol="0">
            <a:spAutoFit/>
          </a:bodyPr>
          <a:lstStyle/>
          <a:p>
            <a:r>
              <a:rPr lang="en-US" altLang="zh-CN" sz="2400" b="1" dirty="0" smtClean="0">
                <a:latin typeface="宋体" pitchFamily="2" charset="-122"/>
                <a:ea typeface="宋体" pitchFamily="2" charset="-122"/>
              </a:rPr>
              <a:t>3</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·河北九地市模拟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如图所示图象能正确反映其对应的实验操作</a:t>
            </a:r>
            <a:r>
              <a:rPr lang="zh-CN" altLang="zh-CN" sz="2400" b="1" dirty="0" smtClean="0">
                <a:latin typeface="宋体" pitchFamily="2" charset="-122"/>
                <a:ea typeface="宋体" pitchFamily="2" charset="-122"/>
              </a:rPr>
              <a:t>的</a:t>
            </a:r>
            <a:r>
              <a:rPr lang="zh-CN" altLang="en-US" sz="2400" b="1" dirty="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3" name="TextBox 2"/>
          <p:cNvSpPr txBox="1"/>
          <p:nvPr/>
        </p:nvSpPr>
        <p:spPr>
          <a:xfrm>
            <a:off x="774419" y="4432180"/>
            <a:ext cx="2154216" cy="1283557"/>
          </a:xfrm>
          <a:prstGeom prst="rect">
            <a:avLst/>
          </a:prstGeom>
          <a:noFill/>
        </p:spPr>
        <p:txBody>
          <a:bodyPr wrap="square" rtlCol="0">
            <a:spAutoFit/>
          </a:bodyPr>
          <a:lstStyle/>
          <a:p>
            <a:pPr>
              <a:lnSpc>
                <a:spcPts val="3200"/>
              </a:lnSpc>
            </a:pPr>
            <a:r>
              <a:rPr lang="en-US" altLang="zh-CN" sz="2000" b="1" dirty="0">
                <a:latin typeface="宋体" pitchFamily="2" charset="-122"/>
                <a:ea typeface="宋体" pitchFamily="2" charset="-122"/>
              </a:rPr>
              <a:t>A.</a:t>
            </a:r>
            <a:r>
              <a:rPr lang="zh-CN" altLang="zh-CN" sz="2000" b="1" dirty="0">
                <a:latin typeface="宋体" pitchFamily="2" charset="-122"/>
                <a:ea typeface="宋体" pitchFamily="2" charset="-122"/>
              </a:rPr>
              <a:t>向盛有一定质量</a:t>
            </a:r>
            <a:r>
              <a:rPr lang="en-US" altLang="zh-CN" sz="2000" b="1" dirty="0">
                <a:latin typeface="宋体" pitchFamily="2" charset="-122"/>
                <a:ea typeface="宋体" pitchFamily="2" charset="-122"/>
              </a:rPr>
              <a:t>MnO</a:t>
            </a:r>
            <a:r>
              <a:rPr lang="en-US" altLang="zh-CN" sz="2000" b="1" baseline="-25000" dirty="0">
                <a:latin typeface="宋体" pitchFamily="2" charset="-122"/>
                <a:ea typeface="宋体" pitchFamily="2" charset="-122"/>
              </a:rPr>
              <a:t>2</a:t>
            </a:r>
            <a:r>
              <a:rPr lang="zh-CN" altLang="zh-CN" sz="2000" b="1" dirty="0">
                <a:latin typeface="宋体" pitchFamily="2" charset="-122"/>
                <a:ea typeface="宋体" pitchFamily="2" charset="-122"/>
              </a:rPr>
              <a:t>的烧杯中加入</a:t>
            </a:r>
            <a:r>
              <a:rPr lang="en-US" altLang="zh-CN" sz="2000" b="1" dirty="0">
                <a:latin typeface="宋体" pitchFamily="2" charset="-122"/>
                <a:ea typeface="宋体" pitchFamily="2" charset="-122"/>
              </a:rPr>
              <a:t>H</a:t>
            </a:r>
            <a:r>
              <a:rPr lang="en-US" altLang="zh-CN" sz="2000" b="1" baseline="-25000" dirty="0">
                <a:latin typeface="宋体" pitchFamily="2" charset="-122"/>
                <a:ea typeface="宋体" pitchFamily="2" charset="-122"/>
              </a:rPr>
              <a:t>2</a:t>
            </a:r>
            <a:r>
              <a:rPr lang="en-US" altLang="zh-CN" sz="2000" b="1" dirty="0">
                <a:latin typeface="宋体" pitchFamily="2" charset="-122"/>
                <a:ea typeface="宋体" pitchFamily="2" charset="-122"/>
              </a:rPr>
              <a:t>O</a:t>
            </a:r>
            <a:r>
              <a:rPr lang="en-US" altLang="zh-CN" sz="2000" b="1" baseline="-25000" dirty="0">
                <a:latin typeface="宋体" pitchFamily="2" charset="-122"/>
                <a:ea typeface="宋体" pitchFamily="2" charset="-122"/>
              </a:rPr>
              <a:t>2</a:t>
            </a:r>
            <a:r>
              <a:rPr lang="zh-CN" altLang="zh-CN" sz="2000" b="1" dirty="0">
                <a:latin typeface="宋体" pitchFamily="2" charset="-122"/>
                <a:ea typeface="宋体" pitchFamily="2" charset="-122"/>
              </a:rPr>
              <a:t>溶液</a:t>
            </a:r>
            <a:endParaRPr lang="en-US" altLang="zh-CN" sz="2000" b="1" dirty="0">
              <a:latin typeface="宋体" pitchFamily="2" charset="-122"/>
              <a:ea typeface="宋体" pitchFamily="2" charset="-122"/>
            </a:endParaRPr>
          </a:p>
        </p:txBody>
      </p:sp>
      <p:sp>
        <p:nvSpPr>
          <p:cNvPr id="15" name="TextBox 14"/>
          <p:cNvSpPr txBox="1"/>
          <p:nvPr/>
        </p:nvSpPr>
        <p:spPr>
          <a:xfrm>
            <a:off x="3593662" y="4439269"/>
            <a:ext cx="2100010" cy="1323439"/>
          </a:xfrm>
          <a:prstGeom prst="rect">
            <a:avLst/>
          </a:prstGeom>
          <a:noFill/>
        </p:spPr>
        <p:txBody>
          <a:bodyPr wrap="square" rtlCol="0">
            <a:spAutoFit/>
          </a:bodyPr>
          <a:lstStyle/>
          <a:p>
            <a:pPr>
              <a:lnSpc>
                <a:spcPts val="3200"/>
              </a:lnSpc>
            </a:pPr>
            <a:r>
              <a:rPr lang="en-US" altLang="zh-CN" sz="2000" b="1" dirty="0">
                <a:latin typeface="宋体" pitchFamily="2" charset="-122"/>
                <a:ea typeface="宋体" pitchFamily="2" charset="-122"/>
              </a:rPr>
              <a:t>B.</a:t>
            </a:r>
            <a:r>
              <a:rPr lang="zh-CN" altLang="zh-CN" sz="2000" b="1" dirty="0">
                <a:latin typeface="宋体" pitchFamily="2" charset="-122"/>
                <a:ea typeface="宋体" pitchFamily="2" charset="-122"/>
              </a:rPr>
              <a:t>向盛有稀盐酸的试管中加入足量镁条</a:t>
            </a:r>
            <a:r>
              <a:rPr lang="en-US" altLang="zh-CN" sz="2000" b="1" dirty="0">
                <a:latin typeface="宋体" pitchFamily="2" charset="-122"/>
                <a:ea typeface="宋体" pitchFamily="2" charset="-122"/>
              </a:rPr>
              <a:t>	</a:t>
            </a:r>
            <a:r>
              <a:rPr lang="en-US" altLang="zh-CN" b="1" dirty="0">
                <a:latin typeface="宋体" pitchFamily="2" charset="-122"/>
                <a:ea typeface="宋体" pitchFamily="2" charset="-122"/>
              </a:rPr>
              <a:t> </a:t>
            </a:r>
            <a:endParaRPr lang="zh-CN" altLang="zh-CN" b="1" dirty="0">
              <a:latin typeface="宋体" pitchFamily="2" charset="-122"/>
              <a:ea typeface="宋体" pitchFamily="2" charset="-122"/>
            </a:endParaRPr>
          </a:p>
        </p:txBody>
      </p:sp>
      <p:sp>
        <p:nvSpPr>
          <p:cNvPr id="16" name="TextBox 15"/>
          <p:cNvSpPr txBox="1"/>
          <p:nvPr/>
        </p:nvSpPr>
        <p:spPr>
          <a:xfrm>
            <a:off x="6385957" y="4445058"/>
            <a:ext cx="2110152" cy="1733808"/>
          </a:xfrm>
          <a:prstGeom prst="rect">
            <a:avLst/>
          </a:prstGeom>
          <a:noFill/>
        </p:spPr>
        <p:txBody>
          <a:bodyPr wrap="square" rtlCol="0">
            <a:spAutoFit/>
          </a:bodyPr>
          <a:lstStyle/>
          <a:p>
            <a:pPr>
              <a:lnSpc>
                <a:spcPts val="3200"/>
              </a:lnSpc>
            </a:pPr>
            <a:r>
              <a:rPr lang="en-US" altLang="zh-CN" sz="2000" dirty="0" smtClean="0"/>
              <a:t> </a:t>
            </a:r>
            <a:r>
              <a:rPr lang="en-US" altLang="zh-CN" sz="2000" b="1" dirty="0">
                <a:latin typeface="宋体" pitchFamily="2" charset="-122"/>
                <a:ea typeface="宋体" pitchFamily="2" charset="-122"/>
              </a:rPr>
              <a:t>C.</a:t>
            </a:r>
            <a:r>
              <a:rPr lang="zh-CN" altLang="zh-CN" sz="2000" b="1" dirty="0">
                <a:latin typeface="宋体" pitchFamily="2" charset="-122"/>
                <a:ea typeface="宋体" pitchFamily="2" charset="-122"/>
              </a:rPr>
              <a:t>向盛有一定质量的</a:t>
            </a:r>
            <a:r>
              <a:rPr lang="en-US" altLang="zh-CN" sz="2000" b="1" dirty="0" err="1">
                <a:latin typeface="宋体" pitchFamily="2" charset="-122"/>
                <a:ea typeface="宋体" pitchFamily="2" charset="-122"/>
              </a:rPr>
              <a:t>NaOH</a:t>
            </a:r>
            <a:r>
              <a:rPr lang="zh-CN" altLang="zh-CN" sz="2000" b="1" dirty="0">
                <a:latin typeface="宋体" pitchFamily="2" charset="-122"/>
                <a:ea typeface="宋体" pitchFamily="2" charset="-122"/>
              </a:rPr>
              <a:t>溶液的烧杯中逐滴滴加稀</a:t>
            </a:r>
            <a:r>
              <a:rPr lang="en-US" altLang="zh-CN" sz="2000" b="1" dirty="0">
                <a:latin typeface="宋体" pitchFamily="2" charset="-122"/>
                <a:ea typeface="宋体" pitchFamily="2" charset="-122"/>
              </a:rPr>
              <a:t>H</a:t>
            </a:r>
            <a:r>
              <a:rPr lang="en-US" altLang="zh-CN" sz="2000" b="1" baseline="-25000" dirty="0">
                <a:latin typeface="宋体" pitchFamily="2" charset="-122"/>
                <a:ea typeface="宋体" pitchFamily="2" charset="-122"/>
              </a:rPr>
              <a:t>2</a:t>
            </a:r>
            <a:r>
              <a:rPr lang="en-US" altLang="zh-CN" sz="2000" b="1" dirty="0">
                <a:latin typeface="宋体" pitchFamily="2" charset="-122"/>
                <a:ea typeface="宋体" pitchFamily="2" charset="-122"/>
              </a:rPr>
              <a:t>SO</a:t>
            </a:r>
            <a:r>
              <a:rPr lang="en-US" altLang="zh-CN" sz="2000" b="1" baseline="-25000" dirty="0">
                <a:latin typeface="宋体" pitchFamily="2" charset="-122"/>
                <a:ea typeface="宋体" pitchFamily="2" charset="-122"/>
              </a:rPr>
              <a:t>4</a:t>
            </a:r>
            <a:r>
              <a:rPr lang="zh-CN" altLang="zh-CN" sz="2000" b="1" dirty="0">
                <a:latin typeface="宋体" pitchFamily="2" charset="-122"/>
                <a:ea typeface="宋体" pitchFamily="2" charset="-122"/>
              </a:rPr>
              <a:t>至过量</a:t>
            </a:r>
          </a:p>
        </p:txBody>
      </p:sp>
      <p:sp>
        <p:nvSpPr>
          <p:cNvPr id="17" name="TextBox 16"/>
          <p:cNvSpPr txBox="1"/>
          <p:nvPr/>
        </p:nvSpPr>
        <p:spPr>
          <a:xfrm>
            <a:off x="9225110" y="4445058"/>
            <a:ext cx="2125195" cy="1733808"/>
          </a:xfrm>
          <a:prstGeom prst="rect">
            <a:avLst/>
          </a:prstGeom>
          <a:noFill/>
        </p:spPr>
        <p:txBody>
          <a:bodyPr wrap="square" rtlCol="0">
            <a:spAutoFit/>
          </a:bodyPr>
          <a:lstStyle/>
          <a:p>
            <a:pPr>
              <a:lnSpc>
                <a:spcPts val="3200"/>
              </a:lnSpc>
            </a:pPr>
            <a:r>
              <a:rPr lang="en-US" altLang="zh-CN" sz="2000" b="1" dirty="0" smtClean="0">
                <a:latin typeface="宋体" pitchFamily="2" charset="-122"/>
                <a:ea typeface="宋体" pitchFamily="2" charset="-122"/>
              </a:rPr>
              <a:t>D</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向稀盐酸与</a:t>
            </a:r>
            <a:r>
              <a:rPr lang="en-US" altLang="zh-CN" sz="2000" b="1" dirty="0">
                <a:latin typeface="宋体" pitchFamily="2" charset="-122"/>
                <a:ea typeface="宋体" pitchFamily="2" charset="-122"/>
              </a:rPr>
              <a:t>MgCl</a:t>
            </a:r>
            <a:r>
              <a:rPr lang="en-US" altLang="zh-CN" sz="2000" b="1" baseline="-25000" dirty="0">
                <a:latin typeface="宋体" pitchFamily="2" charset="-122"/>
                <a:ea typeface="宋体" pitchFamily="2" charset="-122"/>
              </a:rPr>
              <a:t>2</a:t>
            </a:r>
            <a:r>
              <a:rPr lang="zh-CN" altLang="zh-CN" sz="2000" b="1" dirty="0">
                <a:latin typeface="宋体" pitchFamily="2" charset="-122"/>
                <a:ea typeface="宋体" pitchFamily="2" charset="-122"/>
              </a:rPr>
              <a:t>的混合溶液中滴加</a:t>
            </a:r>
            <a:r>
              <a:rPr lang="en-US" altLang="zh-CN" sz="2000" b="1" dirty="0" err="1">
                <a:latin typeface="宋体" pitchFamily="2" charset="-122"/>
                <a:ea typeface="宋体" pitchFamily="2" charset="-122"/>
              </a:rPr>
              <a:t>NaOH</a:t>
            </a:r>
            <a:r>
              <a:rPr lang="zh-CN" altLang="zh-CN" sz="2000" b="1" dirty="0">
                <a:latin typeface="宋体" pitchFamily="2" charset="-122"/>
                <a:ea typeface="宋体" pitchFamily="2" charset="-122"/>
              </a:rPr>
              <a:t>溶液至过量</a:t>
            </a:r>
          </a:p>
        </p:txBody>
      </p:sp>
      <p:sp>
        <p:nvSpPr>
          <p:cNvPr id="22" name="矩形 21"/>
          <p:cNvSpPr/>
          <p:nvPr/>
        </p:nvSpPr>
        <p:spPr>
          <a:xfrm>
            <a:off x="10970486" y="2030784"/>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18" name="HX+1LX15A.eps" descr="id:2147509027;FounderCES"/>
          <p:cNvPicPr/>
          <p:nvPr/>
        </p:nvPicPr>
        <p:blipFill>
          <a:blip r:embed="rId2"/>
          <a:stretch>
            <a:fillRect/>
          </a:stretch>
        </p:blipFill>
        <p:spPr>
          <a:xfrm>
            <a:off x="1176289" y="2880949"/>
            <a:ext cx="1212134" cy="1398176"/>
          </a:xfrm>
          <a:prstGeom prst="rect">
            <a:avLst/>
          </a:prstGeom>
        </p:spPr>
      </p:pic>
      <p:pic>
        <p:nvPicPr>
          <p:cNvPr id="19" name="HX+1LX15B.eps" descr="id:2147509034;FounderCES"/>
          <p:cNvPicPr/>
          <p:nvPr/>
        </p:nvPicPr>
        <p:blipFill>
          <a:blip r:embed="rId3"/>
          <a:stretch>
            <a:fillRect/>
          </a:stretch>
        </p:blipFill>
        <p:spPr>
          <a:xfrm>
            <a:off x="3593662" y="2769946"/>
            <a:ext cx="1724957" cy="1533622"/>
          </a:xfrm>
          <a:prstGeom prst="rect">
            <a:avLst/>
          </a:prstGeom>
        </p:spPr>
      </p:pic>
      <p:pic>
        <p:nvPicPr>
          <p:cNvPr id="20" name="HX+1LX15C.eps" descr="id:2147509041;FounderCES"/>
          <p:cNvPicPr/>
          <p:nvPr/>
        </p:nvPicPr>
        <p:blipFill>
          <a:blip r:embed="rId4"/>
          <a:stretch>
            <a:fillRect/>
          </a:stretch>
        </p:blipFill>
        <p:spPr>
          <a:xfrm>
            <a:off x="6645267" y="2824845"/>
            <a:ext cx="1591533" cy="1454280"/>
          </a:xfrm>
          <a:prstGeom prst="rect">
            <a:avLst/>
          </a:prstGeom>
        </p:spPr>
      </p:pic>
      <p:pic>
        <p:nvPicPr>
          <p:cNvPr id="21" name="HX+1LX15D.eps" descr="id:2147509048;FounderCES"/>
          <p:cNvPicPr/>
          <p:nvPr/>
        </p:nvPicPr>
        <p:blipFill>
          <a:blip r:embed="rId5"/>
          <a:stretch>
            <a:fillRect/>
          </a:stretch>
        </p:blipFill>
        <p:spPr>
          <a:xfrm>
            <a:off x="9400121" y="2720536"/>
            <a:ext cx="1305387" cy="1548138"/>
          </a:xfrm>
          <a:prstGeom prst="rect">
            <a:avLst/>
          </a:prstGeom>
        </p:spPr>
      </p:pic>
      <p:grpSp>
        <p:nvGrpSpPr>
          <p:cNvPr id="27" name="组合 26"/>
          <p:cNvGrpSpPr/>
          <p:nvPr/>
        </p:nvGrpSpPr>
        <p:grpSpPr>
          <a:xfrm>
            <a:off x="8071557" y="824822"/>
            <a:ext cx="1746910" cy="457900"/>
            <a:chOff x="8480182" y="1575737"/>
            <a:chExt cx="1678579" cy="520692"/>
          </a:xfrm>
        </p:grpSpPr>
        <p:sp>
          <p:nvSpPr>
            <p:cNvPr id="28" name="圆角矩形 27">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9">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717835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4418" y="1978212"/>
            <a:ext cx="9973008" cy="461665"/>
          </a:xfrm>
          <a:prstGeom prst="rect">
            <a:avLst/>
          </a:prstGeom>
          <a:noFill/>
        </p:spPr>
        <p:txBody>
          <a:bodyPr wrap="square" rtlCol="0">
            <a:spAutoFit/>
          </a:bodyPr>
          <a:lstStyle/>
          <a:p>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·石家庄辛集市期末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下列图象与对应的叙述相符合的是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3" name="TextBox 2"/>
          <p:cNvSpPr txBox="1"/>
          <p:nvPr/>
        </p:nvSpPr>
        <p:spPr>
          <a:xfrm>
            <a:off x="774419" y="4432180"/>
            <a:ext cx="2245618" cy="913070"/>
          </a:xfrm>
          <a:prstGeom prst="rect">
            <a:avLst/>
          </a:prstGeom>
          <a:noFill/>
        </p:spPr>
        <p:txBody>
          <a:bodyPr wrap="square" rtlCol="0">
            <a:spAutoFit/>
          </a:bodyPr>
          <a:lstStyle/>
          <a:p>
            <a:pPr>
              <a:lnSpc>
                <a:spcPts val="3200"/>
              </a:lnSpc>
            </a:pPr>
            <a:r>
              <a:rPr lang="en-US" altLang="zh-CN" sz="2000" b="1" dirty="0" smtClean="0">
                <a:latin typeface="宋体" pitchFamily="2" charset="-122"/>
                <a:ea typeface="宋体" pitchFamily="2" charset="-122"/>
              </a:rPr>
              <a:t>A</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把</a:t>
            </a:r>
            <a:r>
              <a:rPr lang="en-US" altLang="zh-CN" sz="2000" b="1" dirty="0" err="1">
                <a:latin typeface="宋体" pitchFamily="2" charset="-122"/>
                <a:ea typeface="宋体" pitchFamily="2" charset="-122"/>
              </a:rPr>
              <a:t>NaOH</a:t>
            </a:r>
            <a:r>
              <a:rPr lang="zh-CN" altLang="zh-CN" sz="2000" b="1" dirty="0">
                <a:latin typeface="宋体" pitchFamily="2" charset="-122"/>
                <a:ea typeface="宋体" pitchFamily="2" charset="-122"/>
              </a:rPr>
              <a:t>和</a:t>
            </a:r>
            <a:r>
              <a:rPr lang="en-US" altLang="zh-CN" sz="2000" b="1" dirty="0">
                <a:latin typeface="宋体" pitchFamily="2" charset="-122"/>
                <a:ea typeface="宋体" pitchFamily="2" charset="-122"/>
              </a:rPr>
              <a:t>NH</a:t>
            </a:r>
            <a:r>
              <a:rPr lang="en-US" altLang="zh-CN" sz="2000" b="1" baseline="-25000" dirty="0">
                <a:latin typeface="宋体" pitchFamily="2" charset="-122"/>
                <a:ea typeface="宋体" pitchFamily="2" charset="-122"/>
              </a:rPr>
              <a:t>4</a:t>
            </a:r>
            <a:r>
              <a:rPr lang="en-US" altLang="zh-CN" sz="2000" b="1" dirty="0">
                <a:latin typeface="宋体" pitchFamily="2" charset="-122"/>
                <a:ea typeface="宋体" pitchFamily="2" charset="-122"/>
              </a:rPr>
              <a:t>NO</a:t>
            </a:r>
            <a:r>
              <a:rPr lang="en-US" altLang="zh-CN" sz="2000" b="1" baseline="-25000" dirty="0">
                <a:latin typeface="宋体" pitchFamily="2" charset="-122"/>
                <a:ea typeface="宋体" pitchFamily="2" charset="-122"/>
              </a:rPr>
              <a:t>3</a:t>
            </a:r>
            <a:r>
              <a:rPr lang="zh-CN" altLang="zh-CN" sz="2000" b="1" dirty="0">
                <a:latin typeface="宋体" pitchFamily="2" charset="-122"/>
                <a:ea typeface="宋体" pitchFamily="2" charset="-122"/>
              </a:rPr>
              <a:t>固体分别溶于水中</a:t>
            </a:r>
            <a:endParaRPr lang="en-US" altLang="zh-CN" sz="2000" b="1" dirty="0">
              <a:latin typeface="宋体" pitchFamily="2" charset="-122"/>
              <a:ea typeface="宋体" pitchFamily="2" charset="-122"/>
            </a:endParaRPr>
          </a:p>
        </p:txBody>
      </p:sp>
      <p:sp>
        <p:nvSpPr>
          <p:cNvPr id="15" name="TextBox 14"/>
          <p:cNvSpPr txBox="1"/>
          <p:nvPr/>
        </p:nvSpPr>
        <p:spPr>
          <a:xfrm>
            <a:off x="3478669" y="4439269"/>
            <a:ext cx="2245619" cy="1264129"/>
          </a:xfrm>
          <a:prstGeom prst="rect">
            <a:avLst/>
          </a:prstGeom>
          <a:noFill/>
        </p:spPr>
        <p:txBody>
          <a:bodyPr wrap="square" rtlCol="0">
            <a:spAutoFit/>
          </a:bodyPr>
          <a:lstStyle/>
          <a:p>
            <a:pPr>
              <a:lnSpc>
                <a:spcPts val="3200"/>
              </a:lnSpc>
            </a:pPr>
            <a:r>
              <a:rPr lang="en-US" altLang="zh-CN" sz="2000" b="1" dirty="0" smtClean="0">
                <a:latin typeface="宋体" pitchFamily="2" charset="-122"/>
                <a:ea typeface="宋体" pitchFamily="2" charset="-122"/>
              </a:rPr>
              <a:t>B</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等质量、等质量分数的过氧化氢溶液制取</a:t>
            </a:r>
            <a:r>
              <a:rPr lang="zh-CN" altLang="zh-CN" sz="2000" b="1" dirty="0" smtClean="0">
                <a:latin typeface="宋体" pitchFamily="2" charset="-122"/>
                <a:ea typeface="宋体" pitchFamily="2" charset="-122"/>
              </a:rPr>
              <a:t>氧气</a:t>
            </a:r>
            <a:r>
              <a:rPr lang="en-US" altLang="zh-CN" sz="2000" b="1" dirty="0">
                <a:latin typeface="宋体" pitchFamily="2" charset="-122"/>
                <a:ea typeface="宋体" pitchFamily="2" charset="-122"/>
              </a:rPr>
              <a:t>	</a:t>
            </a:r>
            <a:r>
              <a:rPr lang="en-US" altLang="zh-CN" b="1" dirty="0">
                <a:latin typeface="宋体" pitchFamily="2" charset="-122"/>
                <a:ea typeface="宋体" pitchFamily="2" charset="-122"/>
              </a:rPr>
              <a:t> </a:t>
            </a:r>
            <a:endParaRPr lang="zh-CN" altLang="zh-CN" b="1" dirty="0">
              <a:latin typeface="宋体" pitchFamily="2" charset="-122"/>
              <a:ea typeface="宋体" pitchFamily="2" charset="-122"/>
            </a:endParaRPr>
          </a:p>
        </p:txBody>
      </p:sp>
      <p:sp>
        <p:nvSpPr>
          <p:cNvPr id="16" name="TextBox 15"/>
          <p:cNvSpPr txBox="1"/>
          <p:nvPr/>
        </p:nvSpPr>
        <p:spPr>
          <a:xfrm>
            <a:off x="6530509" y="4445058"/>
            <a:ext cx="1988830" cy="853760"/>
          </a:xfrm>
          <a:prstGeom prst="rect">
            <a:avLst/>
          </a:prstGeom>
          <a:noFill/>
        </p:spPr>
        <p:txBody>
          <a:bodyPr wrap="square" rtlCol="0">
            <a:spAutoFit/>
          </a:bodyPr>
          <a:lstStyle/>
          <a:p>
            <a:pPr>
              <a:lnSpc>
                <a:spcPts val="3200"/>
              </a:lnSpc>
            </a:pPr>
            <a:r>
              <a:rPr lang="en-US" altLang="zh-CN" sz="2000" b="1" dirty="0" smtClean="0">
                <a:latin typeface="宋体" pitchFamily="2" charset="-122"/>
                <a:ea typeface="宋体" pitchFamily="2" charset="-122"/>
              </a:rPr>
              <a:t>C</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向</a:t>
            </a:r>
            <a:r>
              <a:rPr lang="en-US" altLang="zh-CN" sz="2000" b="1" dirty="0" err="1">
                <a:latin typeface="宋体" pitchFamily="2" charset="-122"/>
                <a:ea typeface="宋体" pitchFamily="2" charset="-122"/>
              </a:rPr>
              <a:t>NaOH</a:t>
            </a:r>
            <a:r>
              <a:rPr lang="zh-CN" altLang="zh-CN" sz="2000" b="1" dirty="0">
                <a:latin typeface="宋体" pitchFamily="2" charset="-122"/>
                <a:ea typeface="宋体" pitchFamily="2" charset="-122"/>
              </a:rPr>
              <a:t>溶液中不断加水</a:t>
            </a:r>
          </a:p>
        </p:txBody>
      </p:sp>
      <p:sp>
        <p:nvSpPr>
          <p:cNvPr id="17" name="TextBox 16"/>
          <p:cNvSpPr txBox="1"/>
          <p:nvPr/>
        </p:nvSpPr>
        <p:spPr>
          <a:xfrm>
            <a:off x="9141221" y="4445058"/>
            <a:ext cx="2100028" cy="1674497"/>
          </a:xfrm>
          <a:prstGeom prst="rect">
            <a:avLst/>
          </a:prstGeom>
          <a:noFill/>
        </p:spPr>
        <p:txBody>
          <a:bodyPr wrap="square" rtlCol="0">
            <a:spAutoFit/>
          </a:bodyPr>
          <a:lstStyle/>
          <a:p>
            <a:pPr>
              <a:lnSpc>
                <a:spcPts val="3200"/>
              </a:lnSpc>
            </a:pPr>
            <a:r>
              <a:rPr lang="en-US" altLang="zh-CN" sz="2000" b="1" dirty="0" smtClean="0">
                <a:latin typeface="宋体" pitchFamily="2" charset="-122"/>
                <a:ea typeface="宋体" pitchFamily="2" charset="-122"/>
              </a:rPr>
              <a:t>D</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等质量的铁片、铝片分别与足量且质量分数相同的稀硫酸反应</a:t>
            </a:r>
          </a:p>
        </p:txBody>
      </p:sp>
      <p:sp>
        <p:nvSpPr>
          <p:cNvPr id="22" name="矩形 21"/>
          <p:cNvSpPr/>
          <p:nvPr/>
        </p:nvSpPr>
        <p:spPr>
          <a:xfrm>
            <a:off x="9742631" y="1984740"/>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A</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18" name="HX+1LX16A.eps" descr="id:2147509055;FounderCES"/>
          <p:cNvPicPr/>
          <p:nvPr/>
        </p:nvPicPr>
        <p:blipFill>
          <a:blip r:embed="rId2"/>
          <a:stretch>
            <a:fillRect/>
          </a:stretch>
        </p:blipFill>
        <p:spPr>
          <a:xfrm>
            <a:off x="993725" y="2869441"/>
            <a:ext cx="1464249" cy="1393041"/>
          </a:xfrm>
          <a:prstGeom prst="rect">
            <a:avLst/>
          </a:prstGeom>
        </p:spPr>
      </p:pic>
      <p:pic>
        <p:nvPicPr>
          <p:cNvPr id="19" name="HX+1LX16B.eps" descr="id:2147509062;FounderCES"/>
          <p:cNvPicPr/>
          <p:nvPr/>
        </p:nvPicPr>
        <p:blipFill>
          <a:blip r:embed="rId3"/>
          <a:stretch>
            <a:fillRect/>
          </a:stretch>
        </p:blipFill>
        <p:spPr>
          <a:xfrm>
            <a:off x="3826582" y="2886246"/>
            <a:ext cx="1348455" cy="1331286"/>
          </a:xfrm>
          <a:prstGeom prst="rect">
            <a:avLst/>
          </a:prstGeom>
        </p:spPr>
      </p:pic>
      <p:pic>
        <p:nvPicPr>
          <p:cNvPr id="20" name="HX+1LX16C.eps" descr="id:2147509069;FounderCES"/>
          <p:cNvPicPr/>
          <p:nvPr/>
        </p:nvPicPr>
        <p:blipFill>
          <a:blip r:embed="rId4"/>
          <a:stretch>
            <a:fillRect/>
          </a:stretch>
        </p:blipFill>
        <p:spPr>
          <a:xfrm>
            <a:off x="6827074" y="2834562"/>
            <a:ext cx="1395700" cy="1407220"/>
          </a:xfrm>
          <a:prstGeom prst="rect">
            <a:avLst/>
          </a:prstGeom>
        </p:spPr>
      </p:pic>
      <p:pic>
        <p:nvPicPr>
          <p:cNvPr id="21" name="HX+1LX16D.eps" descr="id:2147509076;FounderCES"/>
          <p:cNvPicPr/>
          <p:nvPr/>
        </p:nvPicPr>
        <p:blipFill>
          <a:blip r:embed="rId5"/>
          <a:stretch>
            <a:fillRect/>
          </a:stretch>
        </p:blipFill>
        <p:spPr>
          <a:xfrm>
            <a:off x="9472505" y="2869441"/>
            <a:ext cx="1173124" cy="1337462"/>
          </a:xfrm>
          <a:prstGeom prst="rect">
            <a:avLst/>
          </a:prstGeom>
        </p:spPr>
      </p:pic>
      <p:grpSp>
        <p:nvGrpSpPr>
          <p:cNvPr id="27" name="组合 26"/>
          <p:cNvGrpSpPr/>
          <p:nvPr/>
        </p:nvGrpSpPr>
        <p:grpSpPr>
          <a:xfrm>
            <a:off x="8071557" y="824822"/>
            <a:ext cx="1746910" cy="457900"/>
            <a:chOff x="8480182" y="1575737"/>
            <a:chExt cx="1678579" cy="520692"/>
          </a:xfrm>
        </p:grpSpPr>
        <p:sp>
          <p:nvSpPr>
            <p:cNvPr id="28" name="圆角矩形 27">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9">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615692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341442" y="2517992"/>
            <a:ext cx="5990707" cy="872524"/>
            <a:chOff x="3027246" y="2016110"/>
            <a:chExt cx="5990707" cy="872524"/>
          </a:xfrm>
        </p:grpSpPr>
        <p:sp>
          <p:nvSpPr>
            <p:cNvPr id="38" name="圆角矩形 6"/>
            <p:cNvSpPr/>
            <p:nvPr>
              <p:custDataLst>
                <p:tags r:id="rId3"/>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zh-CN" altLang="en-US" sz="3200" b="1" strike="noStrike" noProof="1">
                  <a:solidFill>
                    <a:schemeClr val="bg1"/>
                  </a:solidFill>
                  <a:latin typeface="FZDaHei-B02" panose="03000509000000000000" pitchFamily="66" charset="-122"/>
                  <a:ea typeface="FZDaHei-B02" panose="03000509000000000000" pitchFamily="66" charset="-122"/>
                </a:rPr>
                <a:t>一</a:t>
              </a:r>
            </a:p>
          </p:txBody>
        </p:sp>
        <p:sp>
          <p:nvSpPr>
            <p:cNvPr id="45" name="文本框 2">
              <a:hlinkClick r:id="rId6" action="ppaction://hlinksldjump"/>
            </p:cNvPr>
            <p:cNvSpPr txBox="1"/>
            <p:nvPr/>
          </p:nvSpPr>
          <p:spPr>
            <a:xfrm>
              <a:off x="4028596" y="2032230"/>
              <a:ext cx="4838313" cy="661207"/>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rPr>
                <a:t>坐标曲线图象</a:t>
              </a:r>
              <a:endParaRPr lang="zh-CN" altLang="en-US" sz="2800" b="1" dirty="0">
                <a:solidFill>
                  <a:srgbClr val="01B0F0"/>
                </a:solidFill>
                <a:latin typeface="Times New Roman" panose="02020603050405020304" pitchFamily="18" charset="0"/>
                <a:ea typeface="宋体" panose="02010600030101010101" pitchFamily="2" charset="-122"/>
              </a:endParaRP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7" name="组合 66"/>
          <p:cNvGrpSpPr/>
          <p:nvPr/>
        </p:nvGrpSpPr>
        <p:grpSpPr>
          <a:xfrm>
            <a:off x="3341442" y="3984921"/>
            <a:ext cx="5992288" cy="872524"/>
            <a:chOff x="3043127" y="3252773"/>
            <a:chExt cx="5992288" cy="872524"/>
          </a:xfrm>
        </p:grpSpPr>
        <p:sp>
          <p:nvSpPr>
            <p:cNvPr id="42" name="圆角矩形 6"/>
            <p:cNvSpPr/>
            <p:nvPr>
              <p:custDataLst>
                <p:tags r:id="rId1"/>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2"/>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zh-CN" altLang="en-US" sz="3200" b="1" noProof="1">
                  <a:solidFill>
                    <a:schemeClr val="bg1"/>
                  </a:solidFill>
                  <a:latin typeface="FZDaHei-B02" panose="03000509000000000000" pitchFamily="66" charset="-122"/>
                  <a:ea typeface="FZDaHei-B02" panose="03000509000000000000" pitchFamily="66" charset="-122"/>
                </a:rPr>
                <a:t>二</a:t>
              </a:r>
            </a:p>
          </p:txBody>
        </p:sp>
        <p:sp>
          <p:nvSpPr>
            <p:cNvPr id="46" name="文本框 16">
              <a:hlinkClick r:id="rId7" action="ppaction://hlinksldjump"/>
            </p:cNvPr>
            <p:cNvSpPr txBox="1"/>
            <p:nvPr/>
          </p:nvSpPr>
          <p:spPr>
            <a:xfrm>
              <a:off x="4299626" y="3288561"/>
              <a:ext cx="4329600" cy="656846"/>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韦恩图象</a:t>
              </a:r>
              <a:endPar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solidFill>
                    <a:prstClr val="white"/>
                  </a:solidFill>
                </a:rPr>
                <a:t>a</a:t>
              </a:r>
              <a:endParaRPr lang="zh-CN" altLang="en-US" sz="1015" dirty="0">
                <a:solidFill>
                  <a:prstClr val="white"/>
                </a:solidFill>
              </a:endParaRPr>
            </a:p>
          </p:txBody>
        </p:sp>
      </p:grpSp>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xmlns="" val="22609088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6638" y="1606770"/>
            <a:ext cx="10852723" cy="1113766"/>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5.(2021</a:t>
            </a:r>
            <a:r>
              <a:rPr lang="zh-CN" altLang="zh-CN" sz="2400" b="1" dirty="0">
                <a:latin typeface="宋体" pitchFamily="2" charset="-122"/>
                <a:ea typeface="宋体" pitchFamily="2" charset="-122"/>
              </a:rPr>
              <a:t>·石家庄新华区一模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如图所示的四个图像能正确反映对应变化关系的是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3" name="TextBox 2"/>
          <p:cNvSpPr txBox="1"/>
          <p:nvPr/>
        </p:nvSpPr>
        <p:spPr>
          <a:xfrm>
            <a:off x="774419" y="4432180"/>
            <a:ext cx="2154216" cy="1264129"/>
          </a:xfrm>
          <a:prstGeom prst="rect">
            <a:avLst/>
          </a:prstGeom>
          <a:noFill/>
        </p:spPr>
        <p:txBody>
          <a:bodyPr wrap="square" rtlCol="0">
            <a:spAutoFit/>
          </a:bodyPr>
          <a:lstStyle/>
          <a:p>
            <a:pPr>
              <a:lnSpc>
                <a:spcPts val="3200"/>
              </a:lnSpc>
            </a:pPr>
            <a:r>
              <a:rPr lang="en-US" altLang="zh-CN" sz="2000" b="1" dirty="0">
                <a:latin typeface="宋体" pitchFamily="2" charset="-122"/>
                <a:ea typeface="宋体" pitchFamily="2" charset="-122"/>
              </a:rPr>
              <a:t>A.</a:t>
            </a:r>
            <a:r>
              <a:rPr lang="zh-CN" altLang="zh-CN" sz="2000" b="1" dirty="0">
                <a:latin typeface="宋体" pitchFamily="2" charset="-122"/>
                <a:ea typeface="宋体" pitchFamily="2" charset="-122"/>
              </a:rPr>
              <a:t>在密闭容器中用红磷测定空气中氧气的含量</a:t>
            </a:r>
            <a:r>
              <a:rPr lang="en-US" altLang="zh-CN" sz="2000" b="1" dirty="0">
                <a:latin typeface="宋体" pitchFamily="2" charset="-122"/>
                <a:ea typeface="宋体" pitchFamily="2" charset="-122"/>
              </a:rPr>
              <a:t>	</a:t>
            </a:r>
            <a:endParaRPr lang="zh-CN" altLang="zh-CN" sz="2000" b="1" dirty="0">
              <a:latin typeface="宋体" pitchFamily="2" charset="-122"/>
              <a:ea typeface="宋体" pitchFamily="2" charset="-122"/>
            </a:endParaRPr>
          </a:p>
        </p:txBody>
      </p:sp>
      <p:sp>
        <p:nvSpPr>
          <p:cNvPr id="15" name="TextBox 14"/>
          <p:cNvSpPr txBox="1"/>
          <p:nvPr/>
        </p:nvSpPr>
        <p:spPr>
          <a:xfrm>
            <a:off x="3593662" y="4439269"/>
            <a:ext cx="2100010" cy="1674497"/>
          </a:xfrm>
          <a:prstGeom prst="rect">
            <a:avLst/>
          </a:prstGeom>
          <a:noFill/>
        </p:spPr>
        <p:txBody>
          <a:bodyPr wrap="square" rtlCol="0">
            <a:spAutoFit/>
          </a:bodyPr>
          <a:lstStyle/>
          <a:p>
            <a:pPr>
              <a:lnSpc>
                <a:spcPts val="3200"/>
              </a:lnSpc>
            </a:pPr>
            <a:r>
              <a:rPr lang="en-US" altLang="zh-CN" sz="2000" b="1" dirty="0" smtClean="0">
                <a:latin typeface="宋体" pitchFamily="2" charset="-122"/>
                <a:ea typeface="宋体" pitchFamily="2" charset="-122"/>
              </a:rPr>
              <a:t>B</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分别向足量锌和铁中加入等质量、等浓度的稀</a:t>
            </a:r>
            <a:r>
              <a:rPr lang="zh-CN" altLang="zh-CN" sz="2000" b="1" dirty="0" smtClean="0">
                <a:latin typeface="宋体" pitchFamily="2" charset="-122"/>
                <a:ea typeface="宋体" pitchFamily="2" charset="-122"/>
              </a:rPr>
              <a:t>硫酸</a:t>
            </a:r>
            <a:endParaRPr lang="zh-CN" altLang="zh-CN" sz="2000" b="1" dirty="0">
              <a:latin typeface="宋体" pitchFamily="2" charset="-122"/>
              <a:ea typeface="宋体" pitchFamily="2" charset="-122"/>
            </a:endParaRPr>
          </a:p>
        </p:txBody>
      </p:sp>
      <p:sp>
        <p:nvSpPr>
          <p:cNvPr id="16" name="TextBox 15"/>
          <p:cNvSpPr txBox="1"/>
          <p:nvPr/>
        </p:nvSpPr>
        <p:spPr>
          <a:xfrm>
            <a:off x="6385957" y="4445058"/>
            <a:ext cx="2110152" cy="1264129"/>
          </a:xfrm>
          <a:prstGeom prst="rect">
            <a:avLst/>
          </a:prstGeom>
          <a:noFill/>
        </p:spPr>
        <p:txBody>
          <a:bodyPr wrap="square" rtlCol="0">
            <a:spAutoFit/>
          </a:bodyPr>
          <a:lstStyle/>
          <a:p>
            <a:pPr>
              <a:lnSpc>
                <a:spcPts val="3200"/>
              </a:lnSpc>
            </a:pPr>
            <a:r>
              <a:rPr lang="en-US" altLang="zh-CN" sz="2000" b="1" dirty="0" smtClean="0">
                <a:latin typeface="宋体" pitchFamily="2" charset="-122"/>
                <a:ea typeface="宋体" pitchFamily="2" charset="-122"/>
              </a:rPr>
              <a:t>C</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在恒温条件下将饱和氯化钠溶液蒸发适量水</a:t>
            </a:r>
          </a:p>
        </p:txBody>
      </p:sp>
      <p:sp>
        <p:nvSpPr>
          <p:cNvPr id="17" name="TextBox 16"/>
          <p:cNvSpPr txBox="1"/>
          <p:nvPr/>
        </p:nvSpPr>
        <p:spPr>
          <a:xfrm>
            <a:off x="9225110" y="4445058"/>
            <a:ext cx="2125195" cy="853760"/>
          </a:xfrm>
          <a:prstGeom prst="rect">
            <a:avLst/>
          </a:prstGeom>
          <a:noFill/>
        </p:spPr>
        <p:txBody>
          <a:bodyPr wrap="square" rtlCol="0">
            <a:spAutoFit/>
          </a:bodyPr>
          <a:lstStyle/>
          <a:p>
            <a:pPr>
              <a:lnSpc>
                <a:spcPts val="3200"/>
              </a:lnSpc>
            </a:pPr>
            <a:r>
              <a:rPr lang="en-US" altLang="zh-CN" sz="2000" b="1" dirty="0" smtClean="0">
                <a:latin typeface="宋体" pitchFamily="2" charset="-122"/>
                <a:ea typeface="宋体" pitchFamily="2" charset="-122"/>
              </a:rPr>
              <a:t>D</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向盐酸中加水进行</a:t>
            </a:r>
            <a:r>
              <a:rPr lang="zh-CN" altLang="zh-CN" sz="2000" b="1" dirty="0" smtClean="0">
                <a:latin typeface="宋体" pitchFamily="2" charset="-122"/>
                <a:ea typeface="宋体" pitchFamily="2" charset="-122"/>
              </a:rPr>
              <a:t>稀释</a:t>
            </a:r>
            <a:endParaRPr lang="zh-CN" altLang="zh-CN" sz="2000" b="1" dirty="0">
              <a:latin typeface="宋体" pitchFamily="2" charset="-122"/>
              <a:ea typeface="宋体" pitchFamily="2" charset="-122"/>
            </a:endParaRPr>
          </a:p>
        </p:txBody>
      </p:sp>
      <p:sp>
        <p:nvSpPr>
          <p:cNvPr id="22" name="矩形 21"/>
          <p:cNvSpPr/>
          <p:nvPr/>
        </p:nvSpPr>
        <p:spPr>
          <a:xfrm>
            <a:off x="1256035" y="2249602"/>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23" name="HX+1LX17A.eps" descr="id:2147509083;FounderCES"/>
          <p:cNvPicPr/>
          <p:nvPr/>
        </p:nvPicPr>
        <p:blipFill>
          <a:blip r:embed="rId2"/>
          <a:stretch>
            <a:fillRect/>
          </a:stretch>
        </p:blipFill>
        <p:spPr>
          <a:xfrm>
            <a:off x="1049634" y="2892140"/>
            <a:ext cx="1603786" cy="1376534"/>
          </a:xfrm>
          <a:prstGeom prst="rect">
            <a:avLst/>
          </a:prstGeom>
        </p:spPr>
      </p:pic>
      <p:pic>
        <p:nvPicPr>
          <p:cNvPr id="24" name="HX+1LX17B.eps" descr="id:2147509090;FounderCES"/>
          <p:cNvPicPr/>
          <p:nvPr/>
        </p:nvPicPr>
        <p:blipFill>
          <a:blip r:embed="rId3"/>
          <a:stretch>
            <a:fillRect/>
          </a:stretch>
        </p:blipFill>
        <p:spPr>
          <a:xfrm>
            <a:off x="3941648" y="2720536"/>
            <a:ext cx="1404038" cy="1477264"/>
          </a:xfrm>
          <a:prstGeom prst="rect">
            <a:avLst/>
          </a:prstGeom>
        </p:spPr>
      </p:pic>
      <p:pic>
        <p:nvPicPr>
          <p:cNvPr id="25" name="HX+1LX17C.eps" descr="id:2147509097;FounderCES"/>
          <p:cNvPicPr/>
          <p:nvPr/>
        </p:nvPicPr>
        <p:blipFill>
          <a:blip r:embed="rId4"/>
          <a:stretch>
            <a:fillRect/>
          </a:stretch>
        </p:blipFill>
        <p:spPr>
          <a:xfrm>
            <a:off x="6644810" y="2711974"/>
            <a:ext cx="1482325" cy="1430545"/>
          </a:xfrm>
          <a:prstGeom prst="rect">
            <a:avLst/>
          </a:prstGeom>
        </p:spPr>
      </p:pic>
      <p:pic>
        <p:nvPicPr>
          <p:cNvPr id="26" name="HX+1LX17D.eps" descr="id:2147509104;FounderCES"/>
          <p:cNvPicPr/>
          <p:nvPr/>
        </p:nvPicPr>
        <p:blipFill>
          <a:blip r:embed="rId5"/>
          <a:stretch>
            <a:fillRect/>
          </a:stretch>
        </p:blipFill>
        <p:spPr>
          <a:xfrm>
            <a:off x="9308724" y="2741679"/>
            <a:ext cx="1613742" cy="1421983"/>
          </a:xfrm>
          <a:prstGeom prst="rect">
            <a:avLst/>
          </a:prstGeom>
        </p:spPr>
      </p:pic>
      <p:grpSp>
        <p:nvGrpSpPr>
          <p:cNvPr id="27" name="组合 26"/>
          <p:cNvGrpSpPr/>
          <p:nvPr/>
        </p:nvGrpSpPr>
        <p:grpSpPr>
          <a:xfrm>
            <a:off x="8071557" y="824822"/>
            <a:ext cx="1746910" cy="457900"/>
            <a:chOff x="8480182" y="1575737"/>
            <a:chExt cx="1678579" cy="520692"/>
          </a:xfrm>
        </p:grpSpPr>
        <p:sp>
          <p:nvSpPr>
            <p:cNvPr id="28" name="圆角矩形 27">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9">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031777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2922" y="1416935"/>
            <a:ext cx="10985829" cy="5078313"/>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6.(2021</a:t>
            </a:r>
            <a:r>
              <a:rPr lang="zh-CN" altLang="zh-CN" sz="2400" b="1" dirty="0">
                <a:latin typeface="宋体" pitchFamily="2" charset="-122"/>
                <a:ea typeface="宋体" pitchFamily="2" charset="-122"/>
              </a:rPr>
              <a:t>·改编题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如图所示的四个图像分别对应四种过程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其中正确的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等质量的铁、锌分别与等质量、等溶质质量分数的足量稀硫酸反应</a:t>
            </a:r>
          </a:p>
          <a:p>
            <a:pPr>
              <a:lnSpc>
                <a:spcPct val="150000"/>
              </a:lnSpc>
            </a:pPr>
            <a:r>
              <a:rPr lang="en-US" altLang="zh-CN" sz="2400" b="1" dirty="0">
                <a:latin typeface="宋体" pitchFamily="2" charset="-122"/>
                <a:ea typeface="宋体" pitchFamily="2" charset="-122"/>
              </a:rPr>
              <a:t>B.</a:t>
            </a:r>
            <a:r>
              <a:rPr lang="en-US" altLang="zh-CN" sz="2400" b="1" i="1" dirty="0">
                <a:latin typeface="宋体" pitchFamily="2" charset="-122"/>
                <a:ea typeface="宋体" pitchFamily="2" charset="-122"/>
              </a:rPr>
              <a:t>t</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将一定质量的甲、乙两种饱和溶液进行恒温蒸发</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向含有盐酸和氯化钡的混合溶液中逐滴滴入过量的</a:t>
            </a:r>
            <a:r>
              <a:rPr lang="en-US" altLang="zh-CN" sz="2400" b="1" dirty="0" err="1">
                <a:latin typeface="宋体" pitchFamily="2" charset="-122"/>
                <a:ea typeface="宋体" pitchFamily="2" charset="-122"/>
              </a:rPr>
              <a:t>NaOH</a:t>
            </a:r>
            <a:r>
              <a:rPr lang="zh-CN" altLang="zh-CN" sz="2400" b="1" dirty="0">
                <a:latin typeface="宋体" pitchFamily="2" charset="-122"/>
                <a:ea typeface="宋体" pitchFamily="2" charset="-122"/>
              </a:rPr>
              <a:t>溶液</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足量的红磷在密闭集气瓶中</a:t>
            </a:r>
            <a:r>
              <a:rPr lang="zh-CN" altLang="zh-CN" sz="2400" b="1" dirty="0" smtClean="0">
                <a:latin typeface="宋体" pitchFamily="2" charset="-122"/>
                <a:ea typeface="宋体" pitchFamily="2" charset="-122"/>
              </a:rPr>
              <a:t>燃烧</a:t>
            </a:r>
            <a:endParaRPr lang="zh-CN" altLang="zh-CN" sz="2400" b="1" dirty="0">
              <a:latin typeface="宋体" pitchFamily="2" charset="-122"/>
              <a:ea typeface="宋体" pitchFamily="2" charset="-122"/>
            </a:endParaRPr>
          </a:p>
        </p:txBody>
      </p:sp>
      <p:sp>
        <p:nvSpPr>
          <p:cNvPr id="9" name="矩形 8"/>
          <p:cNvSpPr/>
          <p:nvPr/>
        </p:nvSpPr>
        <p:spPr>
          <a:xfrm>
            <a:off x="10673629" y="1522356"/>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10" name="HX+1LX18A.eps" descr="id:2147509111;FounderCES"/>
          <p:cNvPicPr/>
          <p:nvPr/>
        </p:nvPicPr>
        <p:blipFill>
          <a:blip r:embed="rId2"/>
          <a:stretch>
            <a:fillRect/>
          </a:stretch>
        </p:blipFill>
        <p:spPr>
          <a:xfrm>
            <a:off x="1827801" y="2231020"/>
            <a:ext cx="3306262" cy="1923453"/>
          </a:xfrm>
          <a:prstGeom prst="rect">
            <a:avLst/>
          </a:prstGeom>
        </p:spPr>
      </p:pic>
      <p:pic>
        <p:nvPicPr>
          <p:cNvPr id="11" name="HX+1LX18B.eps" descr="id:2147509118;FounderCES"/>
          <p:cNvPicPr/>
          <p:nvPr/>
        </p:nvPicPr>
        <p:blipFill>
          <a:blip r:embed="rId3"/>
          <a:stretch>
            <a:fillRect/>
          </a:stretch>
        </p:blipFill>
        <p:spPr>
          <a:xfrm>
            <a:off x="5924292" y="2231020"/>
            <a:ext cx="2875760" cy="1830723"/>
          </a:xfrm>
          <a:prstGeom prst="rect">
            <a:avLst/>
          </a:prstGeom>
        </p:spPr>
      </p:pic>
      <p:grpSp>
        <p:nvGrpSpPr>
          <p:cNvPr id="12" name="组合 11"/>
          <p:cNvGrpSpPr/>
          <p:nvPr/>
        </p:nvGrpSpPr>
        <p:grpSpPr>
          <a:xfrm>
            <a:off x="8071557" y="824822"/>
            <a:ext cx="1746910" cy="457900"/>
            <a:chOff x="8480182" y="1575737"/>
            <a:chExt cx="1678579" cy="520692"/>
          </a:xfrm>
        </p:grpSpPr>
        <p:sp>
          <p:nvSpPr>
            <p:cNvPr id="13" name="圆角矩形 12">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9">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999659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99"/>
          <p:cNvSpPr txBox="1">
            <a:spLocks noChangeArrowheads="1"/>
          </p:cNvSpPr>
          <p:nvPr/>
        </p:nvSpPr>
        <p:spPr bwMode="auto">
          <a:xfrm>
            <a:off x="882128" y="3060325"/>
            <a:ext cx="10602402" cy="22288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3700"/>
              </a:lnSpc>
            </a:pPr>
            <a:r>
              <a:rPr lang="zh-CN" altLang="en-US" sz="2400" b="1" dirty="0">
                <a:solidFill>
                  <a:schemeClr val="accent2"/>
                </a:solidFill>
                <a:latin typeface="黑体" panose="02010609060101010101" pitchFamily="49" charset="-122"/>
                <a:ea typeface="黑体" panose="02010609060101010101" pitchFamily="49" charset="-122"/>
              </a:rPr>
              <a:t>试题</a:t>
            </a:r>
            <a:r>
              <a:rPr lang="zh-CN" altLang="zh-CN" sz="2400" b="1" dirty="0" smtClean="0">
                <a:solidFill>
                  <a:schemeClr val="accent2"/>
                </a:solidFill>
                <a:latin typeface="黑体" panose="02010609060101010101" pitchFamily="49" charset="-122"/>
                <a:ea typeface="黑体" panose="02010609060101010101" pitchFamily="49" charset="-122"/>
              </a:rPr>
              <a:t>解读</a:t>
            </a:r>
            <a:endParaRPr lang="en-US" altLang="zh-CN" sz="2400" b="1" dirty="0" smtClean="0">
              <a:solidFill>
                <a:schemeClr val="accent2"/>
              </a:solidFill>
              <a:latin typeface="黑体" panose="02010609060101010101" pitchFamily="49" charset="-122"/>
              <a:ea typeface="黑体" panose="02010609060101010101" pitchFamily="49" charset="-122"/>
            </a:endParaRPr>
          </a:p>
          <a:p>
            <a:pPr>
              <a:lnSpc>
                <a:spcPct val="150000"/>
              </a:lnSpc>
            </a:pPr>
            <a:r>
              <a:rPr lang="zh-CN" altLang="zh-CN" sz="2400" b="1" dirty="0">
                <a:latin typeface="宋体" pitchFamily="2" charset="-122"/>
                <a:ea typeface="宋体" pitchFamily="2" charset="-122"/>
              </a:rPr>
              <a:t>此类试题是“数学集合”和“思维导图”的有机结合</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利用圆与圆之间的关系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简洁明了地表示物质间的反应关系或有关概念间的从属关系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旨在考查学生的发散思维能力</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42239290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99"/>
          <p:cNvSpPr txBox="1">
            <a:spLocks noChangeArrowheads="1"/>
          </p:cNvSpPr>
          <p:nvPr/>
        </p:nvSpPr>
        <p:spPr bwMode="auto">
          <a:xfrm>
            <a:off x="336842" y="1508361"/>
            <a:ext cx="11628656" cy="49988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3700"/>
              </a:lnSpc>
            </a:pPr>
            <a:r>
              <a:rPr lang="zh-CN" altLang="zh-CN" sz="2400" b="1" dirty="0" smtClean="0">
                <a:solidFill>
                  <a:schemeClr val="accent2"/>
                </a:solidFill>
                <a:latin typeface="黑体" panose="02010609060101010101" pitchFamily="49" charset="-122"/>
                <a:ea typeface="黑体" panose="02010609060101010101" pitchFamily="49" charset="-122"/>
              </a:rPr>
              <a:t>方法</a:t>
            </a:r>
            <a:r>
              <a:rPr lang="zh-CN" altLang="en-US" sz="2400" b="1" dirty="0">
                <a:solidFill>
                  <a:schemeClr val="accent2"/>
                </a:solidFill>
                <a:latin typeface="黑体" panose="02010609060101010101" pitchFamily="49" charset="-122"/>
                <a:ea typeface="黑体" panose="02010609060101010101" pitchFamily="49" charset="-122"/>
              </a:rPr>
              <a:t>指导</a:t>
            </a:r>
            <a:endParaRPr lang="zh-CN" altLang="zh-CN" sz="2400" b="1" dirty="0">
              <a:solidFill>
                <a:schemeClr val="accent2"/>
              </a:solidFill>
              <a:latin typeface="黑体" panose="02010609060101010101" pitchFamily="49" charset="-122"/>
              <a:ea typeface="黑体" panose="02010609060101010101" pitchFamily="49" charset="-122"/>
            </a:endParaRPr>
          </a:p>
          <a:p>
            <a:pPr>
              <a:lnSpc>
                <a:spcPct val="150000"/>
              </a:lnSpc>
            </a:pPr>
            <a:r>
              <a:rPr lang="zh-CN" altLang="zh-CN" sz="2400" b="1" dirty="0">
                <a:latin typeface="宋体" pitchFamily="2" charset="-122"/>
                <a:ea typeface="宋体" pitchFamily="2" charset="-122"/>
              </a:rPr>
              <a:t>化学概念之间的关系——包含、并列、交叉。</a:t>
            </a: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1</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包含关系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图</a:t>
            </a: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表示</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属于</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如单质</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和纯净物</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氧化物</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和化合物</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等。</a:t>
            </a: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并列关系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图</a:t>
            </a: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表示</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不属于</a:t>
            </a:r>
            <a:r>
              <a:rPr lang="en-US" altLang="zh-CN" sz="2400" b="1" dirty="0">
                <a:latin typeface="宋体" pitchFamily="2" charset="-122"/>
                <a:ea typeface="宋体" pitchFamily="2" charset="-122"/>
              </a:rPr>
              <a:t>B,B</a:t>
            </a:r>
            <a:r>
              <a:rPr lang="zh-CN" altLang="zh-CN" sz="2400" b="1" dirty="0">
                <a:latin typeface="宋体" pitchFamily="2" charset="-122"/>
                <a:ea typeface="宋体" pitchFamily="2" charset="-122"/>
              </a:rPr>
              <a:t>也不属于</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如纯净物</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和混合物</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天然纤维</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和合成纤维</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等。</a:t>
            </a: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交叉关系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图</a:t>
            </a:r>
            <a:r>
              <a:rPr lang="en-US" altLang="zh-CN" sz="2400" b="1" dirty="0">
                <a:latin typeface="宋体" pitchFamily="2" charset="-122"/>
                <a:ea typeface="宋体" pitchFamily="2" charset="-122"/>
              </a:rPr>
              <a:t>③):</a:t>
            </a:r>
            <a:r>
              <a:rPr lang="zh-CN" altLang="zh-CN" sz="2400" b="1" dirty="0">
                <a:latin typeface="宋体" pitchFamily="2" charset="-122"/>
                <a:ea typeface="宋体" pitchFamily="2" charset="-122"/>
              </a:rPr>
              <a:t>表示</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与</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之间有一部分是相同的</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如氧化反应</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和化合反应</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等</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pic>
        <p:nvPicPr>
          <p:cNvPr id="6" name="2127.eps" descr="id:2147509165;FounderCES"/>
          <p:cNvPicPr/>
          <p:nvPr/>
        </p:nvPicPr>
        <p:blipFill>
          <a:blip r:embed="rId2"/>
          <a:stretch>
            <a:fillRect/>
          </a:stretch>
        </p:blipFill>
        <p:spPr>
          <a:xfrm>
            <a:off x="3462400" y="2661987"/>
            <a:ext cx="4406473" cy="1463221"/>
          </a:xfrm>
          <a:prstGeom prst="rect">
            <a:avLst/>
          </a:prstGeom>
        </p:spPr>
      </p:pic>
    </p:spTree>
    <p:extLst>
      <p:ext uri="{BB962C8B-B14F-4D97-AF65-F5344CB8AC3E}">
        <p14:creationId xmlns:p14="http://schemas.microsoft.com/office/powerpoint/2010/main" xmlns="" val="223895466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99"/>
          <p:cNvSpPr txBox="1">
            <a:spLocks noChangeArrowheads="1"/>
          </p:cNvSpPr>
          <p:nvPr/>
        </p:nvSpPr>
        <p:spPr bwMode="auto">
          <a:xfrm>
            <a:off x="403955" y="1803465"/>
            <a:ext cx="11458078"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smtClean="0">
                <a:latin typeface="宋体" pitchFamily="2" charset="-122"/>
                <a:ea typeface="宋体" pitchFamily="2" charset="-122"/>
              </a:rPr>
              <a:t>例</a:t>
            </a: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·保定模拟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图</a:t>
            </a: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中甲、乙、丙、丁表示相邻两种物质的水溶液相互混合过程中溶液酸碱度的变化情况</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其中可能如图</a:t>
            </a: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所</a:t>
            </a:r>
            <a:r>
              <a:rPr lang="zh-CN" altLang="zh-CN" sz="2400" b="1" dirty="0" smtClean="0">
                <a:latin typeface="宋体" pitchFamily="2" charset="-122"/>
                <a:ea typeface="宋体" pitchFamily="2" charset="-122"/>
              </a:rPr>
              <a:t>示</a:t>
            </a:r>
            <a:r>
              <a:rPr lang="zh-CN" altLang="en-US" sz="2400" b="1" dirty="0">
                <a:latin typeface="宋体" pitchFamily="2" charset="-122"/>
                <a:ea typeface="宋体" pitchFamily="2" charset="-122"/>
              </a:rPr>
              <a:t>图象</a:t>
            </a:r>
            <a:r>
              <a:rPr lang="zh-CN" altLang="zh-CN" sz="2400" b="1" dirty="0" smtClean="0">
                <a:latin typeface="宋体" pitchFamily="2" charset="-122"/>
                <a:ea typeface="宋体" pitchFamily="2" charset="-122"/>
              </a:rPr>
              <a:t>变化</a:t>
            </a:r>
            <a:r>
              <a:rPr lang="zh-CN" altLang="zh-CN" sz="2400" b="1" dirty="0">
                <a:latin typeface="宋体" pitchFamily="2" charset="-122"/>
                <a:ea typeface="宋体" pitchFamily="2" charset="-122"/>
              </a:rPr>
              <a:t>关系的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甲</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乙</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丙</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丁</a:t>
            </a:r>
            <a:endParaRPr lang="zh-CN" altLang="zh-CN" sz="2400" b="1" dirty="0">
              <a:latin typeface="宋体" pitchFamily="2" charset="-122"/>
              <a:ea typeface="宋体" pitchFamily="2" charset="-122"/>
            </a:endParaRPr>
          </a:p>
        </p:txBody>
      </p:sp>
      <p:sp>
        <p:nvSpPr>
          <p:cNvPr id="28" name="矩形 27"/>
          <p:cNvSpPr/>
          <p:nvPr/>
        </p:nvSpPr>
        <p:spPr>
          <a:xfrm>
            <a:off x="10124873" y="2462033"/>
            <a:ext cx="436868"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12" name="HX+1LX19A.eps" descr="id:2147509172;FounderCES"/>
          <p:cNvPicPr/>
          <p:nvPr/>
        </p:nvPicPr>
        <p:blipFill>
          <a:blip r:embed="rId2"/>
          <a:stretch>
            <a:fillRect/>
          </a:stretch>
        </p:blipFill>
        <p:spPr>
          <a:xfrm>
            <a:off x="3336298" y="3042165"/>
            <a:ext cx="3895012" cy="2597731"/>
          </a:xfrm>
          <a:prstGeom prst="rect">
            <a:avLst/>
          </a:prstGeom>
        </p:spPr>
      </p:pic>
    </p:spTree>
    <p:extLst>
      <p:ext uri="{BB962C8B-B14F-4D97-AF65-F5344CB8AC3E}">
        <p14:creationId xmlns:p14="http://schemas.microsoft.com/office/powerpoint/2010/main" xmlns="" val="3523780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2951" y="1903507"/>
            <a:ext cx="10585743" cy="3970318"/>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a:solidFill>
                <a:schemeClr val="accent2"/>
              </a:solidFill>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1.(2021</a:t>
            </a:r>
            <a:r>
              <a:rPr lang="zh-CN" altLang="zh-CN" sz="2400" b="1" dirty="0">
                <a:latin typeface="宋体" pitchFamily="2" charset="-122"/>
                <a:ea typeface="宋体" pitchFamily="2" charset="-122"/>
              </a:rPr>
              <a:t>·河北模拟精点型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物质及变化间存在着多种关系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下列符合图中所示关系的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B.B</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C.C</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D.D</a:t>
            </a:r>
            <a:endParaRPr lang="zh-CN" altLang="zh-CN" sz="2400" b="1" dirty="0">
              <a:latin typeface="宋体" pitchFamily="2" charset="-122"/>
              <a:ea typeface="宋体" pitchFamily="2" charset="-122"/>
            </a:endParaRPr>
          </a:p>
        </p:txBody>
      </p:sp>
      <p:sp>
        <p:nvSpPr>
          <p:cNvPr id="10" name="矩形 9"/>
          <p:cNvSpPr/>
          <p:nvPr/>
        </p:nvSpPr>
        <p:spPr>
          <a:xfrm>
            <a:off x="2360139" y="3111846"/>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A</a:t>
            </a:r>
            <a:endParaRPr lang="zh-CN" altLang="zh-CN" sz="2400" b="1" dirty="0">
              <a:solidFill>
                <a:srgbClr val="FF0000"/>
              </a:solidFill>
              <a:latin typeface="Times New Roman" pitchFamily="18" charset="0"/>
              <a:ea typeface="宋体" pitchFamily="2" charset="-122"/>
              <a:cs typeface="Times New Roman"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xmlns="" val="3907806849"/>
              </p:ext>
            </p:extLst>
          </p:nvPr>
        </p:nvGraphicFramePr>
        <p:xfrm>
          <a:off x="1127158" y="3733101"/>
          <a:ext cx="7748394" cy="1404000"/>
        </p:xfrm>
        <a:graphic>
          <a:graphicData uri="http://schemas.openxmlformats.org/drawingml/2006/table">
            <a:tbl>
              <a:tblPr firstRow="1" firstCol="1" bandRow="1"/>
              <a:tblGrid>
                <a:gridCol w="460008"/>
                <a:gridCol w="1656000"/>
                <a:gridCol w="1656000"/>
                <a:gridCol w="2004973"/>
                <a:gridCol w="1971413"/>
              </a:tblGrid>
              <a:tr h="468000">
                <a:tc>
                  <a:txBody>
                    <a:bodyPr/>
                    <a:lstStyle/>
                    <a:p>
                      <a:pPr algn="ctr">
                        <a:lnSpc>
                          <a:spcPts val="1350"/>
                        </a:lnSpc>
                        <a:spcAft>
                          <a:spcPts val="0"/>
                        </a:spcAft>
                      </a:pPr>
                      <a:r>
                        <a:rPr lang="en-US" sz="2400" b="1" dirty="0" smtClean="0">
                          <a:solidFill>
                            <a:srgbClr val="000000"/>
                          </a:solidFill>
                          <a:effectLst/>
                          <a:latin typeface="NEU-BZ-S92"/>
                          <a:ea typeface="方正书宋_GBK"/>
                          <a:cs typeface="Times New Roman"/>
                        </a:rPr>
                        <a:t> </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A</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B</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C</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D</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468000">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X</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海波</a:t>
                      </a:r>
                      <a:r>
                        <a:rPr lang="zh-CN" sz="2400" b="1" dirty="0">
                          <a:solidFill>
                            <a:srgbClr val="000000"/>
                          </a:solidFill>
                          <a:effectLst/>
                          <a:latin typeface="NEU-BZ-S92"/>
                          <a:ea typeface="方正书宋_GBK"/>
                          <a:cs typeface="Times New Roman"/>
                        </a:rPr>
                        <a:t>、铁块</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石墨</a:t>
                      </a:r>
                      <a:r>
                        <a:rPr lang="zh-CN" sz="2400" b="1" dirty="0">
                          <a:solidFill>
                            <a:srgbClr val="000000"/>
                          </a:solidFill>
                          <a:effectLst/>
                          <a:latin typeface="NEU-BZ-S92"/>
                          <a:ea typeface="方正书宋_GBK"/>
                          <a:cs typeface="Times New Roman"/>
                        </a:rPr>
                        <a:t>、糖水</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干冰</a:t>
                      </a:r>
                      <a:r>
                        <a:rPr lang="zh-CN" sz="2400" b="1" dirty="0">
                          <a:solidFill>
                            <a:srgbClr val="000000"/>
                          </a:solidFill>
                          <a:effectLst/>
                          <a:latin typeface="NEU-BZ-S92"/>
                          <a:ea typeface="方正书宋_GBK"/>
                          <a:cs typeface="Times New Roman"/>
                        </a:rPr>
                        <a:t>、氯化钾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玻璃棒</a:t>
                      </a:r>
                      <a:r>
                        <a:rPr lang="zh-CN" sz="2400" b="1" dirty="0">
                          <a:solidFill>
                            <a:srgbClr val="000000"/>
                          </a:solidFill>
                          <a:effectLst/>
                          <a:latin typeface="NEU-BZ-S92"/>
                          <a:ea typeface="方正书宋_GBK"/>
                          <a:cs typeface="Times New Roman"/>
                        </a:rPr>
                        <a:t>、铜丝</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Y</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晶体</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混合物</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氧化物</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导体</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8" name="HX+1LX19B.eps" descr="id:2147509204;FounderCES"/>
          <p:cNvPicPr/>
          <p:nvPr/>
        </p:nvPicPr>
        <p:blipFill>
          <a:blip r:embed="rId2"/>
          <a:stretch>
            <a:fillRect/>
          </a:stretch>
        </p:blipFill>
        <p:spPr>
          <a:xfrm>
            <a:off x="9591964" y="4098391"/>
            <a:ext cx="1162722" cy="673377"/>
          </a:xfrm>
          <a:prstGeom prst="rect">
            <a:avLst/>
          </a:prstGeom>
        </p:spPr>
      </p:pic>
    </p:spTree>
    <p:extLst>
      <p:ext uri="{BB962C8B-B14F-4D97-AF65-F5344CB8AC3E}">
        <p14:creationId xmlns:p14="http://schemas.microsoft.com/office/powerpoint/2010/main" xmlns="" val="951615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7142" y="2254620"/>
            <a:ext cx="10868387"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·武汉黄陂区期中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化学概念间有如图所示的部分关系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下列说法正确的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纯净物与混合物属于包含关系</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氧化物与化合物属于交叉关系</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物理变化与化学变化属于包含关系</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氧化反应与化合反应属于交叉</a:t>
            </a:r>
            <a:r>
              <a:rPr lang="zh-CN" altLang="zh-CN" sz="2400" b="1" dirty="0" smtClean="0">
                <a:latin typeface="宋体" pitchFamily="2" charset="-122"/>
                <a:ea typeface="宋体" pitchFamily="2" charset="-122"/>
              </a:rPr>
              <a:t>关系</a:t>
            </a:r>
            <a:endParaRPr lang="zh-CN" altLang="zh-CN" sz="2400" b="1" dirty="0">
              <a:latin typeface="宋体" pitchFamily="2" charset="-122"/>
              <a:ea typeface="宋体" pitchFamily="2" charset="-122"/>
            </a:endParaRPr>
          </a:p>
        </p:txBody>
      </p:sp>
      <p:sp>
        <p:nvSpPr>
          <p:cNvPr id="9" name="矩形 8"/>
          <p:cNvSpPr/>
          <p:nvPr/>
        </p:nvSpPr>
        <p:spPr>
          <a:xfrm>
            <a:off x="1403794" y="2898151"/>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10" name="HX+1LX20.eps" descr="id:2147509211;FounderCES"/>
          <p:cNvPicPr/>
          <p:nvPr/>
        </p:nvPicPr>
        <p:blipFill>
          <a:blip r:embed="rId2"/>
          <a:stretch>
            <a:fillRect/>
          </a:stretch>
        </p:blipFill>
        <p:spPr>
          <a:xfrm>
            <a:off x="6730906" y="3680175"/>
            <a:ext cx="3730166" cy="1246756"/>
          </a:xfrm>
          <a:prstGeom prst="rect">
            <a:avLst/>
          </a:prstGeom>
        </p:spPr>
      </p:pic>
    </p:spTree>
    <p:extLst>
      <p:ext uri="{BB962C8B-B14F-4D97-AF65-F5344CB8AC3E}">
        <p14:creationId xmlns:p14="http://schemas.microsoft.com/office/powerpoint/2010/main" xmlns="" val="999659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6144" y="2092967"/>
            <a:ext cx="10985829"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·唐山乐亭县期中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化学反应之间、化学物质之间、微粒之间具有包含、并列、交叉等关系。下表中</a:t>
            </a:r>
            <a:r>
              <a:rPr lang="en-US" altLang="zh-CN" sz="2400" b="1" dirty="0">
                <a:latin typeface="宋体" pitchFamily="2" charset="-122"/>
                <a:ea typeface="宋体" pitchFamily="2" charset="-122"/>
              </a:rPr>
              <a:t>X</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Y</a:t>
            </a:r>
            <a:r>
              <a:rPr lang="zh-CN" altLang="zh-CN" sz="2400" b="1" dirty="0">
                <a:latin typeface="宋体" pitchFamily="2" charset="-122"/>
                <a:ea typeface="宋体" pitchFamily="2" charset="-122"/>
              </a:rPr>
              <a:t>符合如图所示关系的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B.B</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C.C</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D.D</a:t>
            </a:r>
            <a:r>
              <a:rPr lang="zh-CN" altLang="zh-CN" sz="2400" b="1" dirty="0">
                <a:latin typeface="宋体" panose="02010600030101010101" pitchFamily="2" charset="-122"/>
                <a:ea typeface="宋体" panose="02010600030101010101" pitchFamily="2" charset="-122"/>
              </a:rPr>
              <a:t>　</a:t>
            </a:r>
          </a:p>
        </p:txBody>
      </p:sp>
      <p:sp>
        <p:nvSpPr>
          <p:cNvPr id="9" name="矩形 8"/>
          <p:cNvSpPr/>
          <p:nvPr/>
        </p:nvSpPr>
        <p:spPr>
          <a:xfrm>
            <a:off x="8333101" y="2721982"/>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zh-CN" sz="2400" b="1" dirty="0">
              <a:solidFill>
                <a:srgbClr val="FF0000"/>
              </a:solidFill>
              <a:latin typeface="Times New Roman" pitchFamily="18" charset="0"/>
              <a:ea typeface="宋体" pitchFamily="2" charset="-122"/>
              <a:cs typeface="Times New Roman"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xmlns="" val="4129869663"/>
              </p:ext>
            </p:extLst>
          </p:nvPr>
        </p:nvGraphicFramePr>
        <p:xfrm>
          <a:off x="1397884" y="3384960"/>
          <a:ext cx="6120000" cy="1404000"/>
        </p:xfrm>
        <a:graphic>
          <a:graphicData uri="http://schemas.openxmlformats.org/drawingml/2006/table">
            <a:tbl>
              <a:tblPr firstRow="1" firstCol="1" bandRow="1"/>
              <a:tblGrid>
                <a:gridCol w="701055"/>
                <a:gridCol w="1291904"/>
                <a:gridCol w="1392573"/>
                <a:gridCol w="1300294"/>
                <a:gridCol w="1434174"/>
              </a:tblGrid>
              <a:tr h="468000">
                <a:tc>
                  <a:txBody>
                    <a:bodyPr/>
                    <a:lstStyle/>
                    <a:p>
                      <a:pPr algn="ctr">
                        <a:lnSpc>
                          <a:spcPts val="1350"/>
                        </a:lnSpc>
                        <a:spcAft>
                          <a:spcPts val="0"/>
                        </a:spcAft>
                      </a:pPr>
                      <a:r>
                        <a:rPr lang="en-US" sz="2400" b="1" dirty="0">
                          <a:solidFill>
                            <a:srgbClr val="000000"/>
                          </a:solidFill>
                          <a:effectLst/>
                          <a:latin typeface="NEU-BZ-S92"/>
                          <a:ea typeface="方正书宋_GBK"/>
                          <a:cs typeface="Times New Roman"/>
                        </a:rPr>
                        <a:t> </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A</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B</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C</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D</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468000">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X</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单质</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化合反应</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纯净</a:t>
                      </a:r>
                      <a:r>
                        <a:rPr lang="zh-CN" sz="2400" b="1" dirty="0">
                          <a:solidFill>
                            <a:srgbClr val="000000"/>
                          </a:solidFill>
                          <a:effectLst/>
                          <a:latin typeface="NEU-BZ-S92"/>
                          <a:ea typeface="方正书宋_GBK"/>
                          <a:cs typeface="Times New Roman"/>
                        </a:rPr>
                        <a:t>物</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化合反应</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Y</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化合物</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分解反应</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混合物</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氧</a:t>
                      </a:r>
                      <a:r>
                        <a:rPr lang="zh-CN" sz="2400" b="1" dirty="0">
                          <a:solidFill>
                            <a:srgbClr val="000000"/>
                          </a:solidFill>
                          <a:effectLst/>
                          <a:latin typeface="NEU-BZ-S92"/>
                          <a:ea typeface="方正书宋_GBK"/>
                          <a:cs typeface="Times New Roman"/>
                        </a:rPr>
                        <a:t>化反应</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 name="HX+1LX21.eps" descr="id:2147509226;FounderCES"/>
          <p:cNvPicPr/>
          <p:nvPr/>
        </p:nvPicPr>
        <p:blipFill>
          <a:blip r:embed="rId2"/>
          <a:stretch>
            <a:fillRect/>
          </a:stretch>
        </p:blipFill>
        <p:spPr>
          <a:xfrm>
            <a:off x="8446845" y="3682766"/>
            <a:ext cx="1488553" cy="903704"/>
          </a:xfrm>
          <a:prstGeom prst="rect">
            <a:avLst/>
          </a:prstGeom>
        </p:spPr>
      </p:pic>
    </p:spTree>
    <p:extLst>
      <p:ext uri="{BB962C8B-B14F-4D97-AF65-F5344CB8AC3E}">
        <p14:creationId xmlns:p14="http://schemas.microsoft.com/office/powerpoint/2010/main" xmlns="" val="999659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2921" y="2174056"/>
            <a:ext cx="10985829"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·唐山市路北区期中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化学概念间有包含、并列、交叉等不同关系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下列选项符合如图所示关系的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en-US" altLang="zh-CN" sz="2400" b="1" dirty="0" smtClean="0">
                <a:latin typeface="宋体" pitchFamily="2" charset="-122"/>
                <a:ea typeface="宋体" pitchFamily="2" charset="-122"/>
              </a:rPr>
              <a:t>①  </a:t>
            </a:r>
            <a:r>
              <a:rPr lang="en-US" altLang="zh-CN" sz="2400" b="1" dirty="0">
                <a:latin typeface="宋体" pitchFamily="2" charset="-122"/>
                <a:ea typeface="宋体" pitchFamily="2" charset="-122"/>
              </a:rPr>
              <a:t>	B.</a:t>
            </a:r>
            <a:r>
              <a:rPr lang="en-US" altLang="zh-CN" sz="2400" b="1" dirty="0" smtClean="0">
                <a:latin typeface="宋体" pitchFamily="2" charset="-122"/>
                <a:ea typeface="宋体" pitchFamily="2" charset="-122"/>
              </a:rPr>
              <a:t>②  </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.③	</a:t>
            </a: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en-US" altLang="zh-CN" sz="2400" b="1" dirty="0" smtClean="0">
                <a:latin typeface="宋体" pitchFamily="2" charset="-122"/>
                <a:ea typeface="宋体" pitchFamily="2" charset="-122"/>
              </a:rPr>
              <a:t>④</a:t>
            </a:r>
            <a:r>
              <a:rPr lang="zh-CN" altLang="zh-CN" sz="2400" b="1" dirty="0">
                <a:latin typeface="宋体" panose="02010600030101010101" pitchFamily="2" charset="-122"/>
                <a:ea typeface="宋体" panose="02010600030101010101" pitchFamily="2" charset="-122"/>
              </a:rPr>
              <a:t>　</a:t>
            </a:r>
          </a:p>
        </p:txBody>
      </p:sp>
      <p:sp>
        <p:nvSpPr>
          <p:cNvPr id="9" name="矩形 8"/>
          <p:cNvSpPr/>
          <p:nvPr/>
        </p:nvSpPr>
        <p:spPr>
          <a:xfrm>
            <a:off x="4658723" y="2814261"/>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zh-CN" sz="2400" b="1" dirty="0">
              <a:solidFill>
                <a:srgbClr val="FF0000"/>
              </a:solidFill>
              <a:latin typeface="Times New Roman" pitchFamily="18" charset="0"/>
              <a:ea typeface="宋体" pitchFamily="2" charset="-122"/>
              <a:cs typeface="Times New Roman"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xmlns="" val="3656174012"/>
              </p:ext>
            </p:extLst>
          </p:nvPr>
        </p:nvGraphicFramePr>
        <p:xfrm>
          <a:off x="1788233" y="3491313"/>
          <a:ext cx="5795415" cy="1404000"/>
        </p:xfrm>
        <a:graphic>
          <a:graphicData uri="http://schemas.openxmlformats.org/drawingml/2006/table">
            <a:tbl>
              <a:tblPr firstRow="1" firstCol="1" bandRow="1"/>
              <a:tblGrid>
                <a:gridCol w="669742"/>
                <a:gridCol w="1090569"/>
                <a:gridCol w="1149291"/>
                <a:gridCol w="1468074"/>
                <a:gridCol w="1417739"/>
              </a:tblGrid>
              <a:tr h="468000">
                <a:tc>
                  <a:txBody>
                    <a:bodyPr/>
                    <a:lstStyle/>
                    <a:p>
                      <a:pPr algn="ctr">
                        <a:lnSpc>
                          <a:spcPts val="1350"/>
                        </a:lnSpc>
                        <a:spcAft>
                          <a:spcPts val="0"/>
                        </a:spcAft>
                      </a:pPr>
                      <a:r>
                        <a:rPr lang="en-US" sz="2400" b="1" dirty="0">
                          <a:solidFill>
                            <a:srgbClr val="000000"/>
                          </a:solidFill>
                          <a:effectLst/>
                          <a:latin typeface="NEU-BZ-S92"/>
                          <a:ea typeface="方正书宋_GBK"/>
                          <a:cs typeface="Times New Roman"/>
                        </a:rPr>
                        <a:t> </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①</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②</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③</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smtClean="0">
                        <a:solidFill>
                          <a:srgbClr val="000000"/>
                        </a:solidFill>
                        <a:effectLst/>
                        <a:latin typeface="NEU-BZ-S92"/>
                        <a:ea typeface="方正书宋_GBK"/>
                        <a:cs typeface="Times New Roman"/>
                      </a:endParaRPr>
                    </a:p>
                    <a:p>
                      <a:pPr algn="ctr">
                        <a:lnSpc>
                          <a:spcPts val="1350"/>
                        </a:lnSpc>
                        <a:spcAft>
                          <a:spcPts val="0"/>
                        </a:spcAft>
                      </a:pPr>
                      <a:r>
                        <a:rPr lang="en-US" sz="2400" b="1" smtClean="0">
                          <a:solidFill>
                            <a:srgbClr val="000000"/>
                          </a:solidFill>
                          <a:effectLst/>
                          <a:latin typeface="NEU-BZ-S92"/>
                          <a:ea typeface="方正书宋_GBK"/>
                          <a:cs typeface="Times New Roman"/>
                        </a:rPr>
                        <a:t>④</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468000">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X</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smtClean="0">
                        <a:solidFill>
                          <a:srgbClr val="000000"/>
                        </a:solidFill>
                        <a:effectLst/>
                        <a:latin typeface="NEU-BZ-S92"/>
                        <a:ea typeface="方正书宋_GBK"/>
                        <a:cs typeface="Times New Roman"/>
                      </a:endParaRPr>
                    </a:p>
                    <a:p>
                      <a:pPr algn="ctr">
                        <a:lnSpc>
                          <a:spcPts val="1350"/>
                        </a:lnSpc>
                        <a:spcAft>
                          <a:spcPts val="0"/>
                        </a:spcAft>
                      </a:pPr>
                      <a:r>
                        <a:rPr lang="zh-CN" sz="2400" b="1" smtClean="0">
                          <a:solidFill>
                            <a:srgbClr val="000000"/>
                          </a:solidFill>
                          <a:effectLst/>
                          <a:latin typeface="NEU-BZ-S92"/>
                          <a:ea typeface="方正书宋_GBK"/>
                          <a:cs typeface="Times New Roman"/>
                        </a:rPr>
                        <a:t>化合物</a:t>
                      </a:r>
                      <a:endParaRPr lang="zh-CN" sz="24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纯净</a:t>
                      </a:r>
                      <a:r>
                        <a:rPr lang="zh-CN" sz="2400" b="1" dirty="0">
                          <a:solidFill>
                            <a:srgbClr val="000000"/>
                          </a:solidFill>
                          <a:effectLst/>
                          <a:latin typeface="NEU-BZ-S92"/>
                          <a:ea typeface="方正书宋_GBK"/>
                          <a:cs typeface="Times New Roman"/>
                        </a:rPr>
                        <a:t>物</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物理变化</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化学反应</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50"/>
                        </a:lnSpc>
                        <a:spcAft>
                          <a:spcPts val="0"/>
                        </a:spcAft>
                      </a:pPr>
                      <a:endParaRPr lang="en-US" sz="2400" b="1" dirty="0" smtClean="0">
                        <a:solidFill>
                          <a:srgbClr val="000000"/>
                        </a:solidFill>
                        <a:effectLst/>
                        <a:latin typeface="NEU-BZ-S92"/>
                        <a:ea typeface="方正书宋_GBK"/>
                        <a:cs typeface="Times New Roman"/>
                      </a:endParaRPr>
                    </a:p>
                    <a:p>
                      <a:pPr algn="ctr">
                        <a:lnSpc>
                          <a:spcPts val="1350"/>
                        </a:lnSpc>
                        <a:spcAft>
                          <a:spcPts val="0"/>
                        </a:spcAft>
                      </a:pPr>
                      <a:r>
                        <a:rPr lang="en-US" sz="2400" b="1" dirty="0" smtClean="0">
                          <a:solidFill>
                            <a:srgbClr val="000000"/>
                          </a:solidFill>
                          <a:effectLst/>
                          <a:latin typeface="NEU-BZ-S92"/>
                          <a:ea typeface="方正书宋_GBK"/>
                          <a:cs typeface="Times New Roman"/>
                        </a:rPr>
                        <a:t>Y</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单质</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2400" b="1" dirty="0">
                          <a:solidFill>
                            <a:srgbClr val="000000"/>
                          </a:solidFill>
                          <a:effectLst/>
                          <a:latin typeface="NEU-BZ-S92"/>
                          <a:ea typeface="方正书宋_GBK"/>
                          <a:cs typeface="Times New Roman"/>
                        </a:rPr>
                        <a:t>混合物</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化学变化</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NEU-BZ-S92"/>
                        <a:ea typeface="方正书宋_GBK"/>
                        <a:cs typeface="Times New Roman"/>
                      </a:endParaRPr>
                    </a:p>
                    <a:p>
                      <a:pPr algn="ctr">
                        <a:lnSpc>
                          <a:spcPts val="1350"/>
                        </a:lnSpc>
                        <a:spcAft>
                          <a:spcPts val="0"/>
                        </a:spcAft>
                      </a:pPr>
                      <a:r>
                        <a:rPr lang="zh-CN" sz="2400" b="1" dirty="0" smtClean="0">
                          <a:solidFill>
                            <a:srgbClr val="000000"/>
                          </a:solidFill>
                          <a:effectLst/>
                          <a:latin typeface="NEU-BZ-S92"/>
                          <a:ea typeface="方正书宋_GBK"/>
                          <a:cs typeface="Times New Roman"/>
                        </a:rPr>
                        <a:t>化合反应</a:t>
                      </a:r>
                      <a:endParaRPr lang="zh-CN" sz="24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 name="HX+1LX22.eps" descr="id:2147509241;FounderCES"/>
          <p:cNvPicPr/>
          <p:nvPr/>
        </p:nvPicPr>
        <p:blipFill>
          <a:blip r:embed="rId2"/>
          <a:stretch>
            <a:fillRect/>
          </a:stretch>
        </p:blipFill>
        <p:spPr>
          <a:xfrm>
            <a:off x="8431663" y="3800213"/>
            <a:ext cx="1067713" cy="945650"/>
          </a:xfrm>
          <a:prstGeom prst="rect">
            <a:avLst/>
          </a:prstGeom>
        </p:spPr>
      </p:pic>
    </p:spTree>
    <p:extLst>
      <p:ext uri="{BB962C8B-B14F-4D97-AF65-F5344CB8AC3E}">
        <p14:creationId xmlns:p14="http://schemas.microsoft.com/office/powerpoint/2010/main" xmlns="" val="71592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34926" y="2230668"/>
            <a:ext cx="10197897"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5.(2020</a:t>
            </a:r>
            <a:r>
              <a:rPr lang="zh-CN" altLang="zh-CN" sz="2400" b="1" dirty="0">
                <a:latin typeface="宋体" pitchFamily="2" charset="-122"/>
                <a:ea typeface="宋体" pitchFamily="2" charset="-122"/>
              </a:rPr>
              <a:t>·邯郸复兴区二模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如图所示为物质分类关系</a:t>
            </a: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与</a:t>
            </a: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是并列关系</a:t>
            </a:r>
            <a:r>
              <a:rPr lang="en-US" altLang="zh-CN" sz="2400" b="1" dirty="0">
                <a:latin typeface="宋体" pitchFamily="2" charset="-122"/>
                <a:ea typeface="宋体" pitchFamily="2" charset="-122"/>
              </a:rPr>
              <a:t>,③</a:t>
            </a:r>
            <a:r>
              <a:rPr lang="zh-CN" altLang="zh-CN" sz="2400" b="1" dirty="0">
                <a:latin typeface="宋体" pitchFamily="2" charset="-122"/>
                <a:ea typeface="宋体" pitchFamily="2" charset="-122"/>
              </a:rPr>
              <a:t>包含在</a:t>
            </a: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若</a:t>
            </a: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是纯净物</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则</a:t>
            </a:r>
            <a:r>
              <a:rPr lang="en-US" altLang="zh-CN" sz="2400" b="1" dirty="0">
                <a:latin typeface="宋体" pitchFamily="2" charset="-122"/>
                <a:ea typeface="宋体" pitchFamily="2" charset="-122"/>
              </a:rPr>
              <a:t>③</a:t>
            </a:r>
            <a:r>
              <a:rPr lang="zh-CN" altLang="zh-CN" sz="2400" b="1" dirty="0">
                <a:latin typeface="宋体" pitchFamily="2" charset="-122"/>
                <a:ea typeface="宋体" pitchFamily="2" charset="-122"/>
              </a:rPr>
              <a:t>不可能</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一氧化碳</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硫酸锌</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空气</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液</a:t>
            </a:r>
            <a:r>
              <a:rPr lang="zh-CN" altLang="zh-CN" sz="2400" b="1" dirty="0" smtClean="0">
                <a:latin typeface="宋体" pitchFamily="2" charset="-122"/>
                <a:ea typeface="宋体" pitchFamily="2" charset="-122"/>
              </a:rPr>
              <a:t>氧</a:t>
            </a:r>
            <a:r>
              <a:rPr lang="zh-CN" altLang="zh-CN" sz="2400" b="1" dirty="0">
                <a:latin typeface="宋体" panose="02010600030101010101" pitchFamily="2" charset="-122"/>
                <a:ea typeface="宋体" panose="02010600030101010101" pitchFamily="2" charset="-122"/>
              </a:rPr>
              <a:t>　</a:t>
            </a:r>
          </a:p>
        </p:txBody>
      </p:sp>
      <p:sp>
        <p:nvSpPr>
          <p:cNvPr id="9" name="矩形 8"/>
          <p:cNvSpPr/>
          <p:nvPr/>
        </p:nvSpPr>
        <p:spPr>
          <a:xfrm>
            <a:off x="7099919" y="2864595"/>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10" name="HX+1LX23.eps" descr="id:2147509248;FounderCES"/>
          <p:cNvPicPr/>
          <p:nvPr/>
        </p:nvPicPr>
        <p:blipFill>
          <a:blip r:embed="rId2"/>
          <a:stretch>
            <a:fillRect/>
          </a:stretch>
        </p:blipFill>
        <p:spPr>
          <a:xfrm>
            <a:off x="5516068" y="3766657"/>
            <a:ext cx="1337735" cy="1434279"/>
          </a:xfrm>
          <a:prstGeom prst="rect">
            <a:avLst/>
          </a:prstGeom>
        </p:spPr>
      </p:pic>
    </p:spTree>
    <p:extLst>
      <p:ext uri="{BB962C8B-B14F-4D97-AF65-F5344CB8AC3E}">
        <p14:creationId xmlns:p14="http://schemas.microsoft.com/office/powerpoint/2010/main" xmlns="" val="71592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F5A88B17-CAB7-7742-9C70-37C1F1ED5887}"/>
              </a:ext>
            </a:extLst>
          </p:cNvPr>
          <p:cNvSpPr/>
          <p:nvPr/>
        </p:nvSpPr>
        <p:spPr>
          <a:xfrm>
            <a:off x="5905399" y="248661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3" name="圆角矩形 2">
            <a:extLst>
              <a:ext uri="{FF2B5EF4-FFF2-40B4-BE49-F238E27FC236}">
                <a16:creationId xmlns:a16="http://schemas.microsoft.com/office/drawing/2014/main" xmlns=""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5" name="文本框 4"/>
          <p:cNvSpPr txBox="1"/>
          <p:nvPr/>
        </p:nvSpPr>
        <p:spPr>
          <a:xfrm>
            <a:off x="1742418" y="2957815"/>
            <a:ext cx="2849714" cy="1446550"/>
          </a:xfrm>
          <a:prstGeom prst="rect">
            <a:avLst/>
          </a:prstGeom>
          <a:noFill/>
        </p:spPr>
        <p:txBody>
          <a:bodyPr wrap="square" rtlCol="0">
            <a:spAutoFit/>
          </a:bodyPr>
          <a:lstStyle/>
          <a:p>
            <a:pPr algn="ctr"/>
            <a:r>
              <a:rPr lang="zh-CN" altLang="en-US" sz="4400" b="1" spc="600" dirty="0" smtClean="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坐标曲线图象</a:t>
            </a:r>
            <a:endPar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p:txBody>
      </p:sp>
      <p:sp>
        <p:nvSpPr>
          <p:cNvPr id="4" name="圆角矩形 3">
            <a:extLst>
              <a:ext uri="{FF2B5EF4-FFF2-40B4-BE49-F238E27FC236}">
                <a16:creationId xmlns:a16="http://schemas.microsoft.com/office/drawing/2014/main" xmlns=""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8" name="三角形 7">
            <a:extLst>
              <a:ext uri="{FF2B5EF4-FFF2-40B4-BE49-F238E27FC236}">
                <a16:creationId xmlns:a16="http://schemas.microsoft.com/office/drawing/2014/main" xmlns=""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21" name="椭圆 20">
            <a:extLst>
              <a:ext uri="{FF2B5EF4-FFF2-40B4-BE49-F238E27FC236}">
                <a16:creationId xmlns:a16="http://schemas.microsoft.com/office/drawing/2014/main" xmlns="" id="{097CE391-17D6-1348-B001-A9F01EE6070D}"/>
              </a:ext>
            </a:extLst>
          </p:cNvPr>
          <p:cNvSpPr/>
          <p:nvPr/>
        </p:nvSpPr>
        <p:spPr>
          <a:xfrm>
            <a:off x="5905399" y="321051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22" name="椭圆 21">
            <a:extLst>
              <a:ext uri="{FF2B5EF4-FFF2-40B4-BE49-F238E27FC236}">
                <a16:creationId xmlns:a16="http://schemas.microsoft.com/office/drawing/2014/main" xmlns="" id="{62E685FC-60A4-F341-ABC6-326D6EC66351}"/>
              </a:ext>
            </a:extLst>
          </p:cNvPr>
          <p:cNvSpPr/>
          <p:nvPr/>
        </p:nvSpPr>
        <p:spPr>
          <a:xfrm>
            <a:off x="5905399" y="399791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25" name="椭圆 24">
            <a:extLst>
              <a:ext uri="{FF2B5EF4-FFF2-40B4-BE49-F238E27FC236}">
                <a16:creationId xmlns:a16="http://schemas.microsoft.com/office/drawing/2014/main" xmlns="" id="{91268E62-9D62-0C45-97A7-822B59A67255}"/>
              </a:ext>
            </a:extLst>
          </p:cNvPr>
          <p:cNvSpPr/>
          <p:nvPr/>
        </p:nvSpPr>
        <p:spPr>
          <a:xfrm>
            <a:off x="5905399" y="469641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nvGrpSpPr>
          <p:cNvPr id="16" name="组合 15"/>
          <p:cNvGrpSpPr/>
          <p:nvPr/>
        </p:nvGrpSpPr>
        <p:grpSpPr>
          <a:xfrm>
            <a:off x="4760065" y="2429619"/>
            <a:ext cx="5373835" cy="2676957"/>
            <a:chOff x="3559940" y="2100735"/>
            <a:chExt cx="5373835" cy="2676957"/>
          </a:xfrm>
        </p:grpSpPr>
        <p:sp>
          <p:nvSpPr>
            <p:cNvPr id="18" name="文本框 2">
              <a:hlinkClick r:id="rId2" action="ppaction://hlinksldjump"/>
            </p:cNvPr>
            <p:cNvSpPr txBox="1"/>
            <p:nvPr/>
          </p:nvSpPr>
          <p:spPr>
            <a:xfrm>
              <a:off x="3559940" y="2100735"/>
              <a:ext cx="5130555" cy="461665"/>
            </a:xfrm>
            <a:prstGeom prst="rect">
              <a:avLst/>
            </a:prstGeom>
            <a:noFill/>
            <a:ln w="9525">
              <a:noFill/>
            </a:ln>
          </p:spPr>
          <p:txBody>
            <a:bodyPr wrap="square" anchor="t">
              <a:spAutoFit/>
            </a:bodyPr>
            <a:lstStyle/>
            <a:p>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题型 </a:t>
              </a:r>
              <a:r>
                <a:rPr lang="zh-CN" altLang="en-US" sz="2400" b="1" dirty="0" smtClean="0">
                  <a:solidFill>
                    <a:prstClr val="white"/>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反应前后物质质量曲线</a:t>
              </a:r>
              <a:endParaRPr lang="zh-CN" altLang="zh-CN" sz="2400" dirty="0">
                <a:solidFill>
                  <a:prstClr val="black"/>
                </a:solidFill>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59940" y="2778783"/>
              <a:ext cx="5373835" cy="461665"/>
            </a:xfrm>
            <a:prstGeom prst="rect">
              <a:avLst/>
            </a:prstGeom>
            <a:noFill/>
            <a:ln w="9525">
              <a:noFill/>
            </a:ln>
          </p:spPr>
          <p:txBody>
            <a:bodyPr wrap="square" anchor="t">
              <a:spAutoFit/>
            </a:bodyPr>
            <a:lstStyle/>
            <a:p>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题型 </a:t>
              </a:r>
              <a:r>
                <a:rPr lang="zh-CN" altLang="en-US" sz="2400" b="1" dirty="0" smtClean="0">
                  <a:solidFill>
                    <a:prstClr val="white"/>
                  </a:solidFill>
                  <a:latin typeface="黑体" panose="02010609060101010101" pitchFamily="49" charset="-122"/>
                  <a:ea typeface="黑体" panose="02010609060101010101" pitchFamily="49" charset="-122"/>
                  <a:sym typeface="宋体" panose="02010600030101010101" pitchFamily="2" charset="-122"/>
                </a:rPr>
                <a:t>二  </a:t>
              </a:r>
              <a:r>
                <a:rPr lang="zh-CN" altLang="en-US" sz="2400" b="1" dirty="0">
                  <a:solidFill>
                    <a:prstClr val="black"/>
                  </a:solidFill>
                  <a:latin typeface="黑体" panose="02010609060101010101" pitchFamily="49" charset="-122"/>
                  <a:ea typeface="黑体" panose="02010609060101010101" pitchFamily="49" charset="-122"/>
                  <a:sym typeface="宋体" panose="02010600030101010101" pitchFamily="2" charset="-122"/>
                </a:rPr>
                <a:t>溶液</a:t>
              </a:r>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中相关量的变化曲线</a:t>
              </a:r>
              <a:endParaRPr lang="zh-CN" altLang="zh-CN" sz="2400" dirty="0">
                <a:solidFill>
                  <a:prstClr val="black"/>
                </a:solidFill>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575513"/>
              <a:ext cx="3016529" cy="461665"/>
            </a:xfrm>
            <a:prstGeom prst="rect">
              <a:avLst/>
            </a:prstGeom>
            <a:noFill/>
            <a:ln w="9525">
              <a:noFill/>
            </a:ln>
          </p:spPr>
          <p:txBody>
            <a:bodyPr wrap="square" anchor="t">
              <a:spAutoFit/>
            </a:bodyPr>
            <a:lstStyle/>
            <a:p>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题型 </a:t>
              </a:r>
              <a:r>
                <a:rPr lang="zh-CN" altLang="en-US" sz="2400" b="1" dirty="0">
                  <a:solidFill>
                    <a:prstClr val="white"/>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smtClean="0">
                  <a:solidFill>
                    <a:prstClr val="white"/>
                  </a:solidFill>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pH</a:t>
              </a:r>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曲线</a:t>
              </a:r>
              <a:endParaRPr lang="zh-CN" altLang="zh-CN" sz="2400" dirty="0">
                <a:solidFill>
                  <a:prstClr val="black"/>
                </a:solidFill>
                <a:latin typeface="黑体" panose="02010609060101010101" pitchFamily="49" charset="-122"/>
                <a:ea typeface="黑体" panose="02010609060101010101" pitchFamily="49" charset="-122"/>
              </a:endParaRPr>
            </a:p>
          </p:txBody>
        </p:sp>
        <p:sp>
          <p:nvSpPr>
            <p:cNvPr id="24" name="文本框 2">
              <a:hlinkClick r:id="rId5" action="ppaction://hlinksldjump"/>
            </p:cNvPr>
            <p:cNvSpPr txBox="1"/>
            <p:nvPr/>
          </p:nvSpPr>
          <p:spPr>
            <a:xfrm>
              <a:off x="3559940" y="4316027"/>
              <a:ext cx="3645704" cy="461665"/>
            </a:xfrm>
            <a:prstGeom prst="rect">
              <a:avLst/>
            </a:prstGeom>
            <a:noFill/>
            <a:ln w="9525">
              <a:noFill/>
            </a:ln>
          </p:spPr>
          <p:txBody>
            <a:bodyPr wrap="square" anchor="t">
              <a:spAutoFit/>
            </a:bodyPr>
            <a:lstStyle/>
            <a:p>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题型 </a:t>
              </a:r>
              <a:r>
                <a:rPr lang="zh-CN" altLang="en-US" sz="2400" b="1" dirty="0">
                  <a:solidFill>
                    <a:prstClr val="white"/>
                  </a:solidFill>
                  <a:latin typeface="黑体" panose="02010609060101010101" pitchFamily="49" charset="-122"/>
                  <a:ea typeface="黑体" panose="02010609060101010101" pitchFamily="49" charset="-122"/>
                  <a:sym typeface="宋体" panose="02010600030101010101" pitchFamily="2" charset="-122"/>
                </a:rPr>
                <a:t>四</a:t>
              </a:r>
              <a:r>
                <a:rPr lang="zh-CN" altLang="en-US" sz="2400" b="1" dirty="0" smtClean="0">
                  <a:solidFill>
                    <a:prstClr val="white"/>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综合型</a:t>
              </a:r>
              <a:endParaRPr lang="zh-CN" altLang="zh-CN" sz="2400" dirty="0">
                <a:solidFill>
                  <a:prstClr val="black"/>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34525703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99"/>
          <p:cNvSpPr txBox="1">
            <a:spLocks noChangeArrowheads="1"/>
          </p:cNvSpPr>
          <p:nvPr/>
        </p:nvSpPr>
        <p:spPr bwMode="auto">
          <a:xfrm>
            <a:off x="504622" y="1969756"/>
            <a:ext cx="11332241" cy="49013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3700"/>
              </a:lnSpc>
            </a:pPr>
            <a:r>
              <a:rPr lang="zh-CN" altLang="en-US" sz="2400" b="1" dirty="0">
                <a:solidFill>
                  <a:schemeClr val="accent2"/>
                </a:solidFill>
                <a:latin typeface="黑体" panose="02010609060101010101" pitchFamily="49" charset="-122"/>
                <a:ea typeface="黑体" panose="02010609060101010101" pitchFamily="49" charset="-122"/>
              </a:rPr>
              <a:t>试题</a:t>
            </a:r>
            <a:r>
              <a:rPr lang="zh-CN" altLang="zh-CN" sz="2400" b="1" dirty="0" smtClean="0">
                <a:solidFill>
                  <a:schemeClr val="accent2"/>
                </a:solidFill>
                <a:latin typeface="黑体" panose="02010609060101010101" pitchFamily="49" charset="-122"/>
                <a:ea typeface="黑体" panose="02010609060101010101" pitchFamily="49" charset="-122"/>
              </a:rPr>
              <a:t>解读</a:t>
            </a:r>
            <a:endParaRPr lang="en-US" altLang="zh-CN" sz="2400" b="1" dirty="0" smtClean="0">
              <a:solidFill>
                <a:schemeClr val="accent2"/>
              </a:solidFill>
              <a:latin typeface="黑体" panose="02010609060101010101" pitchFamily="49" charset="-122"/>
              <a:ea typeface="黑体" panose="02010609060101010101" pitchFamily="49" charset="-122"/>
            </a:endParaRPr>
          </a:p>
          <a:p>
            <a:pPr>
              <a:lnSpc>
                <a:spcPts val="3600"/>
              </a:lnSpc>
            </a:pPr>
            <a:r>
              <a:rPr lang="zh-CN" altLang="zh-CN" sz="2400" b="1" dirty="0" smtClean="0">
                <a:latin typeface="宋体" pitchFamily="2" charset="-122"/>
                <a:ea typeface="宋体" pitchFamily="2" charset="-122"/>
              </a:rPr>
              <a:t>此</a:t>
            </a:r>
            <a:r>
              <a:rPr lang="zh-CN" altLang="zh-CN" sz="2400" b="1" dirty="0">
                <a:latin typeface="宋体" pitchFamily="2" charset="-122"/>
                <a:ea typeface="宋体" pitchFamily="2" charset="-122"/>
              </a:rPr>
              <a:t>类试题是利用数学中的直角坐标系表示在化学实验操作或化学反应过程中各物质的变化。旨在考查学生对图象的理解能力</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以及结合图象与化学知识进行综合分析的能力</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3700"/>
              </a:lnSpc>
            </a:pPr>
            <a:r>
              <a:rPr lang="zh-CN" altLang="zh-CN" sz="2400" b="1" dirty="0" smtClean="0">
                <a:solidFill>
                  <a:schemeClr val="accent2"/>
                </a:solidFill>
                <a:latin typeface="黑体" panose="02010609060101010101" pitchFamily="49" charset="-122"/>
                <a:ea typeface="黑体" panose="02010609060101010101" pitchFamily="49" charset="-122"/>
              </a:rPr>
              <a:t>方法</a:t>
            </a:r>
            <a:r>
              <a:rPr lang="zh-CN" altLang="en-US" sz="2400" b="1" dirty="0">
                <a:solidFill>
                  <a:schemeClr val="accent2"/>
                </a:solidFill>
                <a:latin typeface="黑体" panose="02010609060101010101" pitchFamily="49" charset="-122"/>
                <a:ea typeface="黑体" panose="02010609060101010101" pitchFamily="49" charset="-122"/>
              </a:rPr>
              <a:t>指导</a:t>
            </a:r>
            <a:endParaRPr lang="zh-CN" altLang="zh-CN" sz="2400" b="1" dirty="0">
              <a:solidFill>
                <a:schemeClr val="accent2"/>
              </a:solidFill>
              <a:latin typeface="黑体" panose="02010609060101010101" pitchFamily="49" charset="-122"/>
              <a:ea typeface="黑体" panose="02010609060101010101" pitchFamily="49" charset="-122"/>
            </a:endParaRPr>
          </a:p>
          <a:p>
            <a:pPr>
              <a:lnSpc>
                <a:spcPts val="3600"/>
              </a:lnSpc>
            </a:pPr>
            <a:r>
              <a:rPr lang="zh-CN" altLang="zh-CN" sz="2400" b="1" dirty="0" smtClean="0">
                <a:latin typeface="宋体" pitchFamily="2" charset="-122"/>
                <a:ea typeface="宋体" pitchFamily="2" charset="-122"/>
              </a:rPr>
              <a:t>做</a:t>
            </a:r>
            <a:r>
              <a:rPr lang="zh-CN" altLang="zh-CN" sz="2400" b="1" dirty="0">
                <a:latin typeface="宋体" pitchFamily="2" charset="-122"/>
                <a:ea typeface="宋体" pitchFamily="2" charset="-122"/>
              </a:rPr>
              <a:t>此类试题首先要做到“四看”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一看坐标</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横、纵坐标的含义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、二看起点</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图象的起点</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、三看趋势</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图象的走向</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如上升、水平或下降等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两个及两个以上叠加的图象中横纵坐标的比例关系也就是坡度的陡缓</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、四看拐点</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图象的拐点或终点</a:t>
            </a:r>
            <a:r>
              <a:rPr lang="en-US" altLang="zh-CN" sz="2400" b="1" dirty="0" smtClean="0">
                <a:latin typeface="宋体" pitchFamily="2" charset="-122"/>
                <a:ea typeface="宋体" pitchFamily="2" charset="-122"/>
              </a:rPr>
              <a:t>)</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其次</a:t>
            </a:r>
            <a:r>
              <a:rPr lang="zh-CN" altLang="zh-CN" sz="2400" b="1" dirty="0">
                <a:latin typeface="宋体" pitchFamily="2" charset="-122"/>
                <a:ea typeface="宋体" pitchFamily="2" charset="-122"/>
              </a:rPr>
              <a:t>把图象表示的意义与化学知识有效结合起来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找出图象与化学反应的量的具体关系。本题型的考查方式一般有两种</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20" name="组合 19"/>
          <p:cNvGrpSpPr/>
          <p:nvPr/>
        </p:nvGrpSpPr>
        <p:grpSpPr>
          <a:xfrm>
            <a:off x="8071557" y="824822"/>
            <a:ext cx="1746910" cy="457900"/>
            <a:chOff x="8480182" y="1575737"/>
            <a:chExt cx="1678579" cy="520692"/>
          </a:xfrm>
        </p:grpSpPr>
        <p:sp>
          <p:nvSpPr>
            <p:cNvPr id="24" name="圆角矩形 23">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9">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42797185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99"/>
          <p:cNvSpPr txBox="1">
            <a:spLocks noChangeArrowheads="1"/>
          </p:cNvSpPr>
          <p:nvPr/>
        </p:nvSpPr>
        <p:spPr bwMode="auto">
          <a:xfrm>
            <a:off x="454286" y="1483194"/>
            <a:ext cx="11332241" cy="49693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4300"/>
              </a:lnSpc>
            </a:pPr>
            <a:r>
              <a:rPr lang="en-US" altLang="zh-CN" sz="2400" b="1" dirty="0" smtClean="0">
                <a:latin typeface="黑体" pitchFamily="49" charset="-122"/>
                <a:ea typeface="黑体" pitchFamily="49" charset="-122"/>
              </a:rPr>
              <a:t>1</a:t>
            </a:r>
            <a:r>
              <a:rPr lang="en-US" altLang="zh-CN" sz="2400" b="1" dirty="0">
                <a:latin typeface="黑体" pitchFamily="49" charset="-122"/>
                <a:ea typeface="黑体" pitchFamily="49" charset="-122"/>
              </a:rPr>
              <a:t>.</a:t>
            </a:r>
            <a:r>
              <a:rPr lang="zh-CN" altLang="zh-CN" sz="2400" b="1" dirty="0">
                <a:latin typeface="黑体" pitchFamily="49" charset="-122"/>
                <a:ea typeface="黑体" pitchFamily="49" charset="-122"/>
              </a:rPr>
              <a:t>单独型曲线的考查</a:t>
            </a:r>
          </a:p>
          <a:p>
            <a:pPr>
              <a:lnSpc>
                <a:spcPts val="43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溶解度曲线的考查。一般题目给出物质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一种、两种或三种</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的溶解度曲线</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针对图象中的交点含义、物质溶解度受温度的影响、饱和溶液与不饱和溶液相互转化的方法等知识点进行考查。</a:t>
            </a:r>
          </a:p>
          <a:p>
            <a:pPr>
              <a:lnSpc>
                <a:spcPts val="43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2)pH</a:t>
            </a:r>
            <a:r>
              <a:rPr lang="zh-CN" altLang="zh-CN" sz="2400" b="1" dirty="0">
                <a:latin typeface="宋体" pitchFamily="2" charset="-122"/>
                <a:ea typeface="宋体" pitchFamily="2" charset="-122"/>
              </a:rPr>
              <a:t>变化类曲线的考查。此类题目一般涉及酸、碱溶液的稀释过程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酸、碱相互作用过程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酸、盐的混合溶液中滴入碱的过程及碱、盐的混合溶液中滴入酸的过程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考查在此过程中</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的变化。需要先判断原溶液的</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再根据反应的过程进行判断。</a:t>
            </a:r>
          </a:p>
          <a:p>
            <a:pPr>
              <a:lnSpc>
                <a:spcPts val="43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质量守恒定律类考查。图象中展示了各物质质量的变化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根据质量守恒定律对选项中反应类型、质量变化的比值等进行判断</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7" name="圆角矩形 6">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9">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5064083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99"/>
          <p:cNvSpPr txBox="1">
            <a:spLocks noChangeArrowheads="1"/>
          </p:cNvSpPr>
          <p:nvPr/>
        </p:nvSpPr>
        <p:spPr bwMode="auto">
          <a:xfrm>
            <a:off x="588510" y="1802378"/>
            <a:ext cx="11164465"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金属活动性顺序的判断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根据图象中金属与酸、盐溶液的反应现象判断不同金属的活动性顺序</a:t>
            </a:r>
            <a:r>
              <a:rPr lang="zh-CN" altLang="zh-CN" sz="2400" b="1" dirty="0" smtClean="0">
                <a:latin typeface="宋体" pitchFamily="2" charset="-122"/>
                <a:ea typeface="宋体" pitchFamily="2" charset="-122"/>
              </a:rPr>
              <a:t>。</a:t>
            </a:r>
          </a:p>
          <a:p>
            <a:pPr>
              <a:lnSpc>
                <a:spcPct val="150000"/>
              </a:lnSpc>
            </a:pPr>
            <a:r>
              <a:rPr lang="en-US" altLang="zh-CN" sz="2400" b="1" dirty="0" smtClean="0">
                <a:latin typeface="黑体" pitchFamily="49" charset="-122"/>
                <a:ea typeface="黑体" pitchFamily="49" charset="-122"/>
              </a:rPr>
              <a:t>2</a:t>
            </a:r>
            <a:r>
              <a:rPr lang="en-US" altLang="zh-CN" sz="2400" b="1" dirty="0">
                <a:latin typeface="黑体" pitchFamily="49" charset="-122"/>
                <a:ea typeface="黑体" pitchFamily="49" charset="-122"/>
              </a:rPr>
              <a:t>.</a:t>
            </a:r>
            <a:r>
              <a:rPr lang="zh-CN" altLang="zh-CN" sz="2400" b="1" dirty="0">
                <a:latin typeface="黑体" pitchFamily="49" charset="-122"/>
                <a:ea typeface="黑体" pitchFamily="49" charset="-122"/>
              </a:rPr>
              <a:t>综合型曲线的考查</a:t>
            </a:r>
          </a:p>
          <a:p>
            <a:pPr>
              <a:lnSpc>
                <a:spcPct val="150000"/>
              </a:lnSpc>
            </a:pPr>
            <a:r>
              <a:rPr lang="zh-CN" altLang="zh-CN" sz="2400" b="1" dirty="0" smtClean="0">
                <a:latin typeface="宋体" pitchFamily="2" charset="-122"/>
                <a:ea typeface="宋体" pitchFamily="2" charset="-122"/>
              </a:rPr>
              <a:t>该类形式的曲线一般是四个选项中融合了不同的知识点</a:t>
            </a:r>
            <a:r>
              <a:rPr lang="en-US" altLang="zh-CN"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一般包括金属与酸反应过程中气体质量、酸质量、金属质量等的判断</a:t>
            </a:r>
            <a:r>
              <a:rPr lang="en-US" altLang="zh-CN"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根据质量守恒定律判断反应物、生成物、反应类型等</a:t>
            </a:r>
            <a:r>
              <a:rPr lang="en-US" altLang="zh-CN"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溶液放置过程、稀释过程溶质质量分数变化的判断</a:t>
            </a:r>
            <a:r>
              <a:rPr lang="en-US" altLang="zh-CN"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某反应是否加入催化剂、对反应速率的影响、产物质量的影响及催化剂反应前后质量变化的判断等。</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7" name="圆角矩形 6">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9">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7385025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90062" y="1546483"/>
            <a:ext cx="5651347" cy="627895"/>
            <a:chOff x="1034884" y="629878"/>
            <a:chExt cx="5651347" cy="627895"/>
          </a:xfrm>
        </p:grpSpPr>
        <p:sp>
          <p:nvSpPr>
            <p:cNvPr id="17" name="圆角矩形 6">
              <a:hlinkClick r:id=""/>
            </p:cNvPr>
            <p:cNvSpPr/>
            <p:nvPr>
              <p:custDataLst>
                <p:tags r:id="rId1"/>
              </p:custDataLst>
            </p:nvPr>
          </p:nvSpPr>
          <p:spPr>
            <a:xfrm flipH="1">
              <a:off x="2642677" y="664479"/>
              <a:ext cx="404355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反应</a:t>
              </a:r>
              <a:r>
                <a:rPr lang="zh-CN" altLang="en-US" sz="2400" b="1"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前后物质质量曲线</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a:solidFill>
                    <a:schemeClr val="bg1"/>
                  </a:solidFill>
                  <a:latin typeface="黑体" panose="02010609060101010101" pitchFamily="49" charset="-122"/>
                  <a:ea typeface="黑体" panose="02010609060101010101" pitchFamily="49" charset="-122"/>
                  <a:sym typeface="宋体" panose="02010600030101010101" pitchFamily="2" charset="-122"/>
                </a:rPr>
                <a:t>题</a:t>
              </a:r>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型一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
        <p:nvSpPr>
          <p:cNvPr id="8" name="文本框 99"/>
          <p:cNvSpPr txBox="1">
            <a:spLocks noChangeArrowheads="1"/>
          </p:cNvSpPr>
          <p:nvPr/>
        </p:nvSpPr>
        <p:spPr bwMode="auto">
          <a:xfrm>
            <a:off x="403954" y="2315193"/>
            <a:ext cx="11332241"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·唐山迁西县期末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兴趣小组的同学取实验室制取二氧化碳反应后的滤液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逐滴加入碳酸钠溶液。根据实验测得的数据绘制如图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其中纵坐标</a:t>
            </a:r>
            <a:r>
              <a:rPr lang="en-US" altLang="zh-CN" sz="2400" b="1" dirty="0">
                <a:latin typeface="宋体" pitchFamily="2" charset="-122"/>
                <a:ea typeface="宋体" pitchFamily="2" charset="-122"/>
              </a:rPr>
              <a:t>m</a:t>
            </a:r>
            <a:r>
              <a:rPr lang="zh-CN" altLang="zh-CN" sz="2400" b="1" dirty="0">
                <a:latin typeface="宋体" pitchFamily="2" charset="-122"/>
                <a:ea typeface="宋体" pitchFamily="2" charset="-122"/>
              </a:rPr>
              <a:t>是实验得到的沉淀或气体的质量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横坐标表示的是碳酸钠溶液质量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下列说法不正确的是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图中</a:t>
            </a:r>
            <a:r>
              <a:rPr lang="en-US" altLang="zh-CN" sz="2400" b="1" i="1" dirty="0">
                <a:latin typeface="宋体" pitchFamily="2" charset="-122"/>
                <a:ea typeface="宋体" pitchFamily="2" charset="-122"/>
              </a:rPr>
              <a:t>OA</a:t>
            </a:r>
            <a:r>
              <a:rPr lang="zh-CN" altLang="zh-CN" sz="2400" b="1" dirty="0">
                <a:latin typeface="宋体" pitchFamily="2" charset="-122"/>
                <a:ea typeface="宋体" pitchFamily="2" charset="-122"/>
              </a:rPr>
              <a:t>段表示生成的气体量</a:t>
            </a:r>
          </a:p>
          <a:p>
            <a:pPr>
              <a:lnSpc>
                <a:spcPct val="150000"/>
              </a:lnSpc>
            </a:pPr>
            <a:r>
              <a:rPr lang="en-US" altLang="zh-CN" sz="2400" b="1" dirty="0">
                <a:latin typeface="宋体" pitchFamily="2" charset="-122"/>
                <a:ea typeface="宋体" pitchFamily="2" charset="-122"/>
              </a:rPr>
              <a:t>B. </a:t>
            </a:r>
            <a:r>
              <a:rPr lang="en-US" altLang="zh-CN" sz="2400" b="1" i="1" dirty="0">
                <a:latin typeface="宋体" pitchFamily="2" charset="-122"/>
                <a:ea typeface="宋体" pitchFamily="2" charset="-122"/>
              </a:rPr>
              <a:t>C</a:t>
            </a:r>
            <a:r>
              <a:rPr lang="zh-CN" altLang="zh-CN" sz="2400" b="1" dirty="0">
                <a:latin typeface="宋体" pitchFamily="2" charset="-122"/>
                <a:ea typeface="宋体" pitchFamily="2" charset="-122"/>
              </a:rPr>
              <a:t>点时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溶液</a:t>
            </a:r>
            <a:r>
              <a:rPr lang="en-US" altLang="zh-CN" sz="2400" b="1" dirty="0">
                <a:latin typeface="宋体" pitchFamily="2" charset="-122"/>
                <a:ea typeface="宋体" pitchFamily="2" charset="-122"/>
              </a:rPr>
              <a:t>pH&gt;7</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C. </a:t>
            </a:r>
            <a:r>
              <a:rPr lang="en-US" altLang="zh-CN" sz="2400" b="1" i="1" dirty="0">
                <a:latin typeface="宋体" pitchFamily="2" charset="-122"/>
                <a:ea typeface="宋体" pitchFamily="2" charset="-122"/>
              </a:rPr>
              <a:t>A</a:t>
            </a:r>
            <a:r>
              <a:rPr lang="zh-CN" altLang="zh-CN" sz="2400" b="1" dirty="0">
                <a:latin typeface="宋体" pitchFamily="2" charset="-122"/>
                <a:ea typeface="宋体" pitchFamily="2" charset="-122"/>
              </a:rPr>
              <a:t>点溶液中溶质有</a:t>
            </a: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种</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最终生成沉淀质量为</a:t>
            </a:r>
            <a:r>
              <a:rPr lang="en-US" altLang="zh-CN" sz="2400" b="1" dirty="0">
                <a:latin typeface="宋体" pitchFamily="2" charset="-122"/>
                <a:ea typeface="宋体" pitchFamily="2" charset="-122"/>
              </a:rPr>
              <a:t>5 </a:t>
            </a:r>
            <a:r>
              <a:rPr lang="en-US" altLang="zh-CN" sz="2400" b="1" dirty="0" smtClean="0">
                <a:latin typeface="宋体" pitchFamily="2" charset="-122"/>
                <a:ea typeface="宋体" pitchFamily="2" charset="-122"/>
              </a:rPr>
              <a:t>g</a:t>
            </a:r>
            <a:endParaRPr lang="zh-CN" altLang="zh-CN" sz="2400" b="1" dirty="0">
              <a:latin typeface="宋体" pitchFamily="2" charset="-122"/>
              <a:ea typeface="宋体" pitchFamily="2" charset="-122"/>
            </a:endParaRPr>
          </a:p>
        </p:txBody>
      </p:sp>
      <p:pic>
        <p:nvPicPr>
          <p:cNvPr id="26" name="HX+1LX01.eps" descr="id:2147508647;FounderCES"/>
          <p:cNvPicPr/>
          <p:nvPr/>
        </p:nvPicPr>
        <p:blipFill>
          <a:blip r:embed="rId4"/>
          <a:stretch>
            <a:fillRect/>
          </a:stretch>
        </p:blipFill>
        <p:spPr>
          <a:xfrm>
            <a:off x="6375773" y="4068932"/>
            <a:ext cx="2415889" cy="1932325"/>
          </a:xfrm>
          <a:prstGeom prst="rect">
            <a:avLst/>
          </a:prstGeom>
        </p:spPr>
      </p:pic>
      <p:sp>
        <p:nvSpPr>
          <p:cNvPr id="28" name="矩形 27"/>
          <p:cNvSpPr/>
          <p:nvPr/>
        </p:nvSpPr>
        <p:spPr>
          <a:xfrm>
            <a:off x="10972161" y="3531494"/>
            <a:ext cx="436868"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zh-CN" sz="2400" b="1" dirty="0">
              <a:solidFill>
                <a:srgbClr val="FF0000"/>
              </a:solidFill>
              <a:latin typeface="Times New Roman" pitchFamily="18" charset="0"/>
              <a:ea typeface="宋体" pitchFamily="2" charset="-122"/>
              <a:cs typeface="Times New Roman" pitchFamily="18" charset="0"/>
            </a:endParaRPr>
          </a:p>
        </p:txBody>
      </p:sp>
      <p:grpSp>
        <p:nvGrpSpPr>
          <p:cNvPr id="29" name="组合 28"/>
          <p:cNvGrpSpPr/>
          <p:nvPr/>
        </p:nvGrpSpPr>
        <p:grpSpPr>
          <a:xfrm>
            <a:off x="8071557" y="824822"/>
            <a:ext cx="1746910" cy="457900"/>
            <a:chOff x="8480182" y="1575737"/>
            <a:chExt cx="1678579" cy="520692"/>
          </a:xfrm>
        </p:grpSpPr>
        <p:sp>
          <p:nvSpPr>
            <p:cNvPr id="30" name="圆角矩形 29">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框 9">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498271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0947" y="1517613"/>
            <a:ext cx="11198139" cy="1015663"/>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a:solidFill>
                <a:schemeClr val="accent2"/>
              </a:solidFill>
              <a:latin typeface="宋体" panose="02010600030101010101" pitchFamily="2" charset="-122"/>
              <a:ea typeface="宋体" panose="02010600030101010101" pitchFamily="2" charset="-122"/>
            </a:endParaRPr>
          </a:p>
          <a:p>
            <a:r>
              <a:rPr lang="en-US" altLang="zh-CN" sz="2400" b="1" dirty="0">
                <a:latin typeface="宋体" panose="02010600030101010101" pitchFamily="2" charset="-122"/>
                <a:ea typeface="宋体" panose="02010600030101010101" pitchFamily="2" charset="-122"/>
              </a:rPr>
              <a:t>1.(2021</a:t>
            </a:r>
            <a:r>
              <a:rPr lang="zh-CN" altLang="zh-CN" sz="2400" b="1" dirty="0">
                <a:latin typeface="宋体" pitchFamily="2" charset="-122"/>
                <a:ea typeface="宋体" pitchFamily="2" charset="-122"/>
              </a:rPr>
              <a:t>·石家庄桥西区模拟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下列图象中对应变化关系正确的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p>
        </p:txBody>
      </p:sp>
      <p:sp>
        <p:nvSpPr>
          <p:cNvPr id="10" name="矩形 9"/>
          <p:cNvSpPr/>
          <p:nvPr/>
        </p:nvSpPr>
        <p:spPr>
          <a:xfrm>
            <a:off x="9440448" y="2071611"/>
            <a:ext cx="448604" cy="461665"/>
          </a:xfrm>
          <a:prstGeom prst="rect">
            <a:avLst/>
          </a:prstGeom>
        </p:spPr>
        <p:txBody>
          <a:bodyPr wrap="square">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A</a:t>
            </a:r>
            <a:endParaRPr lang="zh-CN" altLang="zh-CN" sz="2400" b="1" dirty="0">
              <a:solidFill>
                <a:srgbClr val="FF0000"/>
              </a:solidFill>
              <a:latin typeface="Times New Roman" pitchFamily="18" charset="0"/>
              <a:ea typeface="宋体" pitchFamily="2" charset="-122"/>
              <a:cs typeface="Times New Roman" pitchFamily="18" charset="0"/>
            </a:endParaRPr>
          </a:p>
        </p:txBody>
      </p:sp>
      <p:pic>
        <p:nvPicPr>
          <p:cNvPr id="11" name="HX+1LX02A.eps" descr="id:2147508671;FounderCES"/>
          <p:cNvPicPr/>
          <p:nvPr/>
        </p:nvPicPr>
        <p:blipFill>
          <a:blip r:embed="rId2"/>
          <a:stretch>
            <a:fillRect/>
          </a:stretch>
        </p:blipFill>
        <p:spPr>
          <a:xfrm>
            <a:off x="1060523" y="2795373"/>
            <a:ext cx="1582009" cy="1553362"/>
          </a:xfrm>
          <a:prstGeom prst="rect">
            <a:avLst/>
          </a:prstGeom>
        </p:spPr>
      </p:pic>
      <p:sp>
        <p:nvSpPr>
          <p:cNvPr id="3" name="TextBox 2"/>
          <p:cNvSpPr txBox="1"/>
          <p:nvPr/>
        </p:nvSpPr>
        <p:spPr>
          <a:xfrm>
            <a:off x="774419" y="4432180"/>
            <a:ext cx="2154216" cy="2144177"/>
          </a:xfrm>
          <a:prstGeom prst="rect">
            <a:avLst/>
          </a:prstGeom>
          <a:noFill/>
        </p:spPr>
        <p:txBody>
          <a:bodyPr wrap="square" rtlCol="0">
            <a:spAutoFit/>
          </a:bodyPr>
          <a:lstStyle/>
          <a:p>
            <a:pPr>
              <a:lnSpc>
                <a:spcPts val="3200"/>
              </a:lnSpc>
            </a:pPr>
            <a:r>
              <a:rPr lang="en-US" altLang="zh-CN" sz="2000" b="1" dirty="0">
                <a:latin typeface="宋体" pitchFamily="2" charset="-122"/>
                <a:ea typeface="宋体" pitchFamily="2" charset="-122"/>
              </a:rPr>
              <a:t>A.</a:t>
            </a:r>
            <a:r>
              <a:rPr lang="zh-CN" altLang="zh-CN" sz="2000" b="1" dirty="0">
                <a:latin typeface="宋体" pitchFamily="2" charset="-122"/>
                <a:ea typeface="宋体" pitchFamily="2" charset="-122"/>
              </a:rPr>
              <a:t>常温下</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相同质量的锌和铁分别与足量的溶质质量分数相同的稀硫酸</a:t>
            </a:r>
            <a:r>
              <a:rPr lang="zh-CN" altLang="zh-CN" sz="2000" b="1" dirty="0" smtClean="0">
                <a:latin typeface="宋体" pitchFamily="2" charset="-122"/>
                <a:ea typeface="宋体" pitchFamily="2" charset="-122"/>
              </a:rPr>
              <a:t>反应</a:t>
            </a:r>
            <a:endParaRPr lang="en-US" altLang="zh-CN" sz="2000" b="1" dirty="0" smtClean="0">
              <a:latin typeface="宋体" pitchFamily="2" charset="-122"/>
              <a:ea typeface="宋体" pitchFamily="2" charset="-122"/>
            </a:endParaRPr>
          </a:p>
        </p:txBody>
      </p:sp>
      <p:pic>
        <p:nvPicPr>
          <p:cNvPr id="12" name="HX+1LX02B.eps" descr="id:2147508678;FounderCES"/>
          <p:cNvPicPr/>
          <p:nvPr/>
        </p:nvPicPr>
        <p:blipFill>
          <a:blip r:embed="rId3"/>
          <a:stretch>
            <a:fillRect/>
          </a:stretch>
        </p:blipFill>
        <p:spPr>
          <a:xfrm>
            <a:off x="3811279" y="2793535"/>
            <a:ext cx="1580400" cy="1555200"/>
          </a:xfrm>
          <a:prstGeom prst="rect">
            <a:avLst/>
          </a:prstGeom>
        </p:spPr>
      </p:pic>
      <p:pic>
        <p:nvPicPr>
          <p:cNvPr id="13" name="HX+1LX02C.eps" descr="id:2147508685;FounderCES"/>
          <p:cNvPicPr/>
          <p:nvPr/>
        </p:nvPicPr>
        <p:blipFill>
          <a:blip r:embed="rId4"/>
          <a:stretch>
            <a:fillRect/>
          </a:stretch>
        </p:blipFill>
        <p:spPr>
          <a:xfrm>
            <a:off x="6650834" y="2795373"/>
            <a:ext cx="1580400" cy="1555200"/>
          </a:xfrm>
          <a:prstGeom prst="rect">
            <a:avLst/>
          </a:prstGeom>
        </p:spPr>
      </p:pic>
      <p:pic>
        <p:nvPicPr>
          <p:cNvPr id="14" name="HX+1LX02D.eps" descr="id:2147508692;FounderCES"/>
          <p:cNvPicPr/>
          <p:nvPr/>
        </p:nvPicPr>
        <p:blipFill>
          <a:blip r:embed="rId5"/>
          <a:stretch>
            <a:fillRect/>
          </a:stretch>
        </p:blipFill>
        <p:spPr>
          <a:xfrm>
            <a:off x="9451615" y="2793535"/>
            <a:ext cx="1580400" cy="1555200"/>
          </a:xfrm>
          <a:prstGeom prst="rect">
            <a:avLst/>
          </a:prstGeom>
        </p:spPr>
      </p:pic>
      <p:sp>
        <p:nvSpPr>
          <p:cNvPr id="15" name="TextBox 14"/>
          <p:cNvSpPr txBox="1"/>
          <p:nvPr/>
        </p:nvSpPr>
        <p:spPr>
          <a:xfrm>
            <a:off x="3478669" y="4439269"/>
            <a:ext cx="2245619" cy="1674497"/>
          </a:xfrm>
          <a:prstGeom prst="rect">
            <a:avLst/>
          </a:prstGeom>
          <a:noFill/>
        </p:spPr>
        <p:txBody>
          <a:bodyPr wrap="square" rtlCol="0">
            <a:spAutoFit/>
          </a:bodyPr>
          <a:lstStyle/>
          <a:p>
            <a:pPr>
              <a:lnSpc>
                <a:spcPts val="3200"/>
              </a:lnSpc>
            </a:pPr>
            <a:r>
              <a:rPr lang="en-US" altLang="zh-CN" sz="2000" b="1" dirty="0">
                <a:latin typeface="宋体" pitchFamily="2" charset="-122"/>
                <a:ea typeface="宋体" pitchFamily="2" charset="-122"/>
              </a:rPr>
              <a:t>B.</a:t>
            </a:r>
            <a:r>
              <a:rPr lang="zh-CN" altLang="zh-CN" sz="2000" b="1" dirty="0">
                <a:latin typeface="宋体" pitchFamily="2" charset="-122"/>
                <a:ea typeface="宋体" pitchFamily="2" charset="-122"/>
              </a:rPr>
              <a:t>分别向等质量的</a:t>
            </a:r>
            <a:r>
              <a:rPr lang="en-US" altLang="zh-CN" sz="2000" b="1" dirty="0">
                <a:latin typeface="宋体" pitchFamily="2" charset="-122"/>
                <a:ea typeface="宋体" pitchFamily="2" charset="-122"/>
              </a:rPr>
              <a:t>Mg</a:t>
            </a:r>
            <a:r>
              <a:rPr lang="zh-CN" altLang="zh-CN" sz="2000" b="1" dirty="0">
                <a:latin typeface="宋体" pitchFamily="2" charset="-122"/>
                <a:ea typeface="宋体" pitchFamily="2" charset="-122"/>
              </a:rPr>
              <a:t>和</a:t>
            </a:r>
            <a:r>
              <a:rPr lang="en-US" altLang="zh-CN" sz="2000" b="1" dirty="0">
                <a:latin typeface="宋体" pitchFamily="2" charset="-122"/>
                <a:ea typeface="宋体" pitchFamily="2" charset="-122"/>
              </a:rPr>
              <a:t>Zn</a:t>
            </a:r>
            <a:r>
              <a:rPr lang="zh-CN" altLang="zh-CN" sz="2000" b="1" dirty="0">
                <a:latin typeface="宋体" pitchFamily="2" charset="-122"/>
                <a:ea typeface="宋体" pitchFamily="2" charset="-122"/>
              </a:rPr>
              <a:t>中加入足量的溶质质量分数相同的稀硫酸</a:t>
            </a:r>
            <a:r>
              <a:rPr lang="en-US" altLang="zh-CN" sz="2000" b="1" dirty="0">
                <a:latin typeface="宋体" pitchFamily="2" charset="-122"/>
                <a:ea typeface="宋体" pitchFamily="2" charset="-122"/>
              </a:rPr>
              <a:t>	</a:t>
            </a:r>
            <a:r>
              <a:rPr lang="en-US" altLang="zh-CN" b="1" dirty="0">
                <a:latin typeface="宋体" pitchFamily="2" charset="-122"/>
                <a:ea typeface="宋体" pitchFamily="2" charset="-122"/>
              </a:rPr>
              <a:t> </a:t>
            </a:r>
            <a:endParaRPr lang="zh-CN" altLang="zh-CN" b="1" dirty="0">
              <a:latin typeface="宋体" pitchFamily="2" charset="-122"/>
              <a:ea typeface="宋体" pitchFamily="2" charset="-122"/>
            </a:endParaRPr>
          </a:p>
        </p:txBody>
      </p:sp>
      <p:sp>
        <p:nvSpPr>
          <p:cNvPr id="16" name="TextBox 15"/>
          <p:cNvSpPr txBox="1"/>
          <p:nvPr/>
        </p:nvSpPr>
        <p:spPr>
          <a:xfrm>
            <a:off x="6530509" y="4445058"/>
            <a:ext cx="1988830" cy="1264129"/>
          </a:xfrm>
          <a:prstGeom prst="rect">
            <a:avLst/>
          </a:prstGeom>
          <a:noFill/>
        </p:spPr>
        <p:txBody>
          <a:bodyPr wrap="square" rtlCol="0">
            <a:spAutoFit/>
          </a:bodyPr>
          <a:lstStyle/>
          <a:p>
            <a:pPr>
              <a:lnSpc>
                <a:spcPts val="3200"/>
              </a:lnSpc>
            </a:pPr>
            <a:r>
              <a:rPr lang="en-US" altLang="zh-CN" sz="2000" b="1" dirty="0">
                <a:latin typeface="宋体" pitchFamily="2" charset="-122"/>
                <a:ea typeface="宋体" pitchFamily="2" charset="-122"/>
              </a:rPr>
              <a:t>C.</a:t>
            </a:r>
            <a:r>
              <a:rPr lang="zh-CN" altLang="zh-CN" sz="2000" b="1" dirty="0">
                <a:latin typeface="宋体" pitchFamily="2" charset="-122"/>
                <a:ea typeface="宋体" pitchFamily="2" charset="-122"/>
              </a:rPr>
              <a:t>将铜片加入到一定量的硝酸银溶液中</a:t>
            </a:r>
          </a:p>
        </p:txBody>
      </p:sp>
      <p:sp>
        <p:nvSpPr>
          <p:cNvPr id="17" name="TextBox 16"/>
          <p:cNvSpPr txBox="1"/>
          <p:nvPr/>
        </p:nvSpPr>
        <p:spPr>
          <a:xfrm>
            <a:off x="9141220" y="4445058"/>
            <a:ext cx="2360085" cy="1733808"/>
          </a:xfrm>
          <a:prstGeom prst="rect">
            <a:avLst/>
          </a:prstGeom>
          <a:noFill/>
        </p:spPr>
        <p:txBody>
          <a:bodyPr wrap="square" rtlCol="0">
            <a:spAutoFit/>
          </a:bodyPr>
          <a:lstStyle/>
          <a:p>
            <a:pPr>
              <a:lnSpc>
                <a:spcPts val="3200"/>
              </a:lnSpc>
            </a:pPr>
            <a:r>
              <a:rPr lang="en-US" altLang="zh-CN" sz="2000" b="1" dirty="0" smtClean="0">
                <a:latin typeface="宋体" pitchFamily="2" charset="-122"/>
                <a:ea typeface="宋体" pitchFamily="2" charset="-122"/>
              </a:rPr>
              <a:t>D.20 </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时</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向一定质量的氯化钠饱和溶液中</a:t>
            </a:r>
            <a:r>
              <a:rPr lang="en-US" altLang="zh-CN" sz="2000" b="1" dirty="0">
                <a:latin typeface="宋体" pitchFamily="2" charset="-122"/>
                <a:ea typeface="宋体" pitchFamily="2" charset="-122"/>
              </a:rPr>
              <a:t>,</a:t>
            </a:r>
            <a:r>
              <a:rPr lang="zh-CN" altLang="zh-CN" sz="2000" b="1" dirty="0">
                <a:latin typeface="宋体" pitchFamily="2" charset="-122"/>
                <a:ea typeface="宋体" pitchFamily="2" charset="-122"/>
              </a:rPr>
              <a:t>不断地加入氯化钠</a:t>
            </a:r>
            <a:r>
              <a:rPr lang="zh-CN" altLang="zh-CN" sz="2000" b="1" dirty="0" smtClean="0">
                <a:latin typeface="宋体" pitchFamily="2" charset="-122"/>
                <a:ea typeface="宋体" pitchFamily="2" charset="-122"/>
              </a:rPr>
              <a:t>固体</a:t>
            </a:r>
            <a:endParaRPr lang="zh-CN" altLang="zh-CN" sz="2000" b="1" dirty="0">
              <a:latin typeface="宋体" pitchFamily="2" charset="-122"/>
              <a:ea typeface="宋体" pitchFamily="2" charset="-122"/>
            </a:endParaRPr>
          </a:p>
        </p:txBody>
      </p:sp>
      <p:grpSp>
        <p:nvGrpSpPr>
          <p:cNvPr id="18" name="组合 17"/>
          <p:cNvGrpSpPr/>
          <p:nvPr/>
        </p:nvGrpSpPr>
        <p:grpSpPr>
          <a:xfrm>
            <a:off x="8071557" y="824822"/>
            <a:ext cx="1746910" cy="457900"/>
            <a:chOff x="8480182" y="1575737"/>
            <a:chExt cx="1678579" cy="520692"/>
          </a:xfrm>
        </p:grpSpPr>
        <p:sp>
          <p:nvSpPr>
            <p:cNvPr id="19" name="圆角矩形 18">
              <a:hlinkClick r:id="" action="ppaction://noaction"/>
            </p:cNvPr>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9">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247554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2405</TotalTime>
  <Words>2370</Words>
  <Application>Microsoft Office PowerPoint</Application>
  <PresentationFormat>自定义</PresentationFormat>
  <Paragraphs>383</Paragraphs>
  <Slides>39</Slides>
  <Notes>0</Notes>
  <HiddenSlides>0</HiddenSlides>
  <MMClips>0</MMClips>
  <ScaleCrop>false</ScaleCrop>
  <HeadingPairs>
    <vt:vector size="4" baseType="variant">
      <vt:variant>
        <vt:lpstr>主题</vt:lpstr>
      </vt:variant>
      <vt:variant>
        <vt:i4>2</vt:i4>
      </vt:variant>
      <vt:variant>
        <vt:lpstr>幻灯片标题</vt:lpstr>
      </vt:variant>
      <vt:variant>
        <vt:i4>39</vt:i4>
      </vt:variant>
    </vt:vector>
  </HeadingPairs>
  <TitlesOfParts>
    <vt:vector size="41" baseType="lpstr">
      <vt:lpstr>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dell</cp:lastModifiedBy>
  <cp:revision>580</cp:revision>
  <dcterms:created xsi:type="dcterms:W3CDTF">2021-10-26T10:56:00Z</dcterms:created>
  <dcterms:modified xsi:type="dcterms:W3CDTF">2022-02-25T15:08:07Z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5BD583E6F73145C78A4F5BF45C4A3CC1</vt:lpwstr>
  </property>
  <property fmtid="{D5CDD505-2E9C-101B-9397-08002B2CF9AE}" pid="3" name="KSOProductBuildVer">
    <vt:lpwstr>2052-11.1.0.10938</vt:lpwstr>
  </property>
</Properties>
</file>