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7" r:id="rId1"/>
  </p:sldMasterIdLst>
  <p:sldIdLst>
    <p:sldId id="349" r:id="rId2"/>
    <p:sldId id="263" r:id="rId3"/>
    <p:sldId id="321" r:id="rId4"/>
    <p:sldId id="322" r:id="rId5"/>
    <p:sldId id="323" r:id="rId6"/>
    <p:sldId id="324" r:id="rId7"/>
    <p:sldId id="325" r:id="rId8"/>
    <p:sldId id="326" r:id="rId9"/>
    <p:sldId id="327" r:id="rId10"/>
    <p:sldId id="328" r:id="rId11"/>
    <p:sldId id="329" r:id="rId12"/>
    <p:sldId id="275" r:id="rId13"/>
    <p:sldId id="276" r:id="rId14"/>
    <p:sldId id="277" r:id="rId15"/>
    <p:sldId id="278" r:id="rId16"/>
    <p:sldId id="279" r:id="rId17"/>
    <p:sldId id="280" r:id="rId18"/>
    <p:sldId id="330" r:id="rId19"/>
    <p:sldId id="331" r:id="rId20"/>
    <p:sldId id="332" r:id="rId21"/>
    <p:sldId id="333" r:id="rId22"/>
    <p:sldId id="334" r:id="rId23"/>
    <p:sldId id="335" r:id="rId24"/>
    <p:sldId id="271" r:id="rId25"/>
    <p:sldId id="281" r:id="rId26"/>
    <p:sldId id="282" r:id="rId27"/>
    <p:sldId id="283" r:id="rId28"/>
    <p:sldId id="284" r:id="rId29"/>
    <p:sldId id="285" r:id="rId30"/>
    <p:sldId id="286" r:id="rId31"/>
    <p:sldId id="287" r:id="rId32"/>
    <p:sldId id="288" r:id="rId33"/>
    <p:sldId id="336" r:id="rId34"/>
    <p:sldId id="337" r:id="rId35"/>
    <p:sldId id="338" r:id="rId36"/>
    <p:sldId id="339" r:id="rId37"/>
    <p:sldId id="340" r:id="rId38"/>
    <p:sldId id="341" r:id="rId39"/>
    <p:sldId id="342" r:id="rId40"/>
    <p:sldId id="343" r:id="rId41"/>
    <p:sldId id="344" r:id="rId42"/>
    <p:sldId id="345" r:id="rId43"/>
    <p:sldId id="346" r:id="rId44"/>
    <p:sldId id="350" r:id="rId45"/>
    <p:sldId id="269" r:id="rId46"/>
    <p:sldId id="289" r:id="rId47"/>
    <p:sldId id="264" r:id="rId48"/>
    <p:sldId id="293" r:id="rId49"/>
    <p:sldId id="294" r:id="rId50"/>
    <p:sldId id="295" r:id="rId51"/>
    <p:sldId id="266" r:id="rId52"/>
    <p:sldId id="299" r:id="rId53"/>
    <p:sldId id="268" r:id="rId54"/>
    <p:sldId id="303" r:id="rId55"/>
    <p:sldId id="304" r:id="rId56"/>
    <p:sldId id="351"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userDrawn="1">
          <p15:clr>
            <a:srgbClr val="A4A3A4"/>
          </p15:clr>
        </p15:guide>
        <p15:guide id="2" pos="483" userDrawn="1">
          <p15:clr>
            <a:srgbClr val="A4A3A4"/>
          </p15:clr>
        </p15:guide>
        <p15:guide id="3" orient="horz" pos="28" userDrawn="1">
          <p15:clr>
            <a:srgbClr val="A4A3A4"/>
          </p15:clr>
        </p15:guide>
        <p15:guide id="4" orient="horz" pos="3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4E9"/>
    <a:srgbClr val="CC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66" d="100"/>
          <a:sy n="66" d="100"/>
        </p:scale>
        <p:origin x="-668" y="-76"/>
      </p:cViewPr>
      <p:guideLst>
        <p:guide orient="horz" pos="482"/>
        <p:guide orient="horz" pos="28"/>
        <p:guide orient="horz" pos="391"/>
        <p:guide pos="483"/>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slide" Target="../slides/slide45.xml"/><Relationship Id="rId1" Type="http://schemas.openxmlformats.org/officeDocument/2006/relationships/slideMaster" Target="../slideMasters/slideMaster1.xml"/><Relationship Id="rId5" Type="http://schemas.openxmlformats.org/officeDocument/2006/relationships/slide" Target="../slides/slide53.xml"/><Relationship Id="rId4" Type="http://schemas.openxmlformats.org/officeDocument/2006/relationships/slide" Target="../slides/slide5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考点梳理</a:t>
            </a:r>
            <a:endParaRPr lang="zh-CN" altLang="en-US" sz="1400" dirty="0">
              <a:ln>
                <a:solidFill>
                  <a:schemeClr val="bg1"/>
                </a:solidFill>
              </a:ln>
              <a:solidFill>
                <a:schemeClr val="bg1"/>
              </a:solidFill>
            </a:endParaRPr>
          </a:p>
        </p:txBody>
      </p:sp>
      <p:sp>
        <p:nvSpPr>
          <p:cNvPr id="3" name="圆角矩形 2">
            <a:hlinkClick r:id="rId3"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ln>
                  <a:solidFill>
                    <a:schemeClr val="bg1"/>
                  </a:solidFill>
                </a:ln>
                <a:solidFill>
                  <a:schemeClr val="bg1"/>
                </a:solidFill>
              </a:rPr>
              <a:t>自主测试</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12791987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
        <p:nvSpPr>
          <p:cNvPr id="7" name="圆角矩形 6">
            <a:hlinkClick r:id="rId2" action="ppaction://hlinksldjump"/>
          </p:cNvPr>
          <p:cNvSpPr/>
          <p:nvPr userDrawn="1"/>
        </p:nvSpPr>
        <p:spPr>
          <a:xfrm>
            <a:off x="6933422"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归类示例一</a:t>
            </a:r>
            <a:endParaRPr lang="zh-CN" altLang="en-US" sz="1400" dirty="0">
              <a:ln>
                <a:solidFill>
                  <a:schemeClr val="bg1"/>
                </a:solidFill>
              </a:ln>
              <a:solidFill>
                <a:schemeClr val="bg1"/>
              </a:solidFill>
            </a:endParaRPr>
          </a:p>
        </p:txBody>
      </p:sp>
      <p:sp>
        <p:nvSpPr>
          <p:cNvPr id="8" name="圆角矩形 7">
            <a:hlinkClick r:id="rId3" action="ppaction://hlinksldjump"/>
          </p:cNvPr>
          <p:cNvSpPr/>
          <p:nvPr userDrawn="1"/>
        </p:nvSpPr>
        <p:spPr>
          <a:xfrm>
            <a:off x="8246346"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归类示例二</a:t>
            </a:r>
            <a:endParaRPr lang="zh-CN" altLang="en-US" sz="1400" dirty="0">
              <a:ln>
                <a:solidFill>
                  <a:schemeClr val="bg1"/>
                </a:solidFill>
              </a:ln>
              <a:solidFill>
                <a:schemeClr val="bg1"/>
              </a:solidFill>
            </a:endParaRPr>
          </a:p>
        </p:txBody>
      </p:sp>
      <p:sp>
        <p:nvSpPr>
          <p:cNvPr id="9" name="圆角矩形 8">
            <a:hlinkClick r:id="rId4" action="ppaction://hlinksldjump"/>
          </p:cNvPr>
          <p:cNvSpPr/>
          <p:nvPr userDrawn="1"/>
        </p:nvSpPr>
        <p:spPr>
          <a:xfrm>
            <a:off x="9559270"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归类示例三</a:t>
            </a:r>
            <a:endParaRPr lang="zh-CN" altLang="en-US" sz="1400" dirty="0">
              <a:ln>
                <a:solidFill>
                  <a:schemeClr val="bg1"/>
                </a:solidFill>
              </a:ln>
              <a:solidFill>
                <a:schemeClr val="bg1"/>
              </a:solidFill>
            </a:endParaRPr>
          </a:p>
        </p:txBody>
      </p:sp>
      <p:sp>
        <p:nvSpPr>
          <p:cNvPr id="5" name="圆角矩形 4">
            <a:hlinkClick r:id="rId5" action="ppaction://hlinksldjump"/>
          </p:cNvPr>
          <p:cNvSpPr/>
          <p:nvPr userDrawn="1"/>
        </p:nvSpPr>
        <p:spPr>
          <a:xfrm>
            <a:off x="10872194" y="6512560"/>
            <a:ext cx="1217066" cy="274320"/>
          </a:xfrm>
          <a:prstGeom prst="roundRect">
            <a:avLst>
              <a:gd name="adj" fmla="val 50000"/>
            </a:avLst>
          </a:prstGeom>
          <a:solidFill>
            <a:srgbClr val="7F7F7F"/>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n>
                  <a:solidFill>
                    <a:schemeClr val="bg1"/>
                  </a:solidFill>
                </a:ln>
                <a:solidFill>
                  <a:schemeClr val="bg1"/>
                </a:solidFill>
              </a:rPr>
              <a:t>归类示例四</a:t>
            </a:r>
            <a:endParaRPr lang="zh-CN" altLang="en-US" sz="1400" dirty="0">
              <a:ln>
                <a:solidFill>
                  <a:schemeClr val="bg1"/>
                </a:solidFill>
              </a:ln>
              <a:solidFill>
                <a:schemeClr val="bg1"/>
              </a:solidFill>
            </a:endParaRPr>
          </a:p>
        </p:txBody>
      </p:sp>
    </p:spTree>
    <p:extLst>
      <p:ext uri="{BB962C8B-B14F-4D97-AF65-F5344CB8AC3E}">
        <p14:creationId xmlns:p14="http://schemas.microsoft.com/office/powerpoint/2010/main" xmlns="" val="14795106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219670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15512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gConfetti">
          <a:fgClr>
            <a:srgbClr val="E8F4E9"/>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9160387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1.xml"/><Relationship Id="rId1" Type="http://schemas.openxmlformats.org/officeDocument/2006/relationships/vmlDrawing" Target="../drawings/vmlDrawing7.vml"/><Relationship Id="rId4" Type="http://schemas.openxmlformats.org/officeDocument/2006/relationships/package" Target="../embeddings/Microsoft_Office_Word___9.docx"/></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1.xml"/><Relationship Id="rId1" Type="http://schemas.openxmlformats.org/officeDocument/2006/relationships/vmlDrawing" Target="../drawings/vmlDrawing8.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1.xml"/><Relationship Id="rId1" Type="http://schemas.openxmlformats.org/officeDocument/2006/relationships/vmlDrawing" Target="../drawings/vmlDrawing9.v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package" Target="../embeddings/Microsoft_Office_Word___4.docx"/></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基础自主导学</a:t>
            </a:r>
          </a:p>
        </p:txBody>
      </p:sp>
    </p:spTree>
    <p:extLst>
      <p:ext uri="{BB962C8B-B14F-4D97-AF65-F5344CB8AC3E}">
        <p14:creationId xmlns:p14="http://schemas.microsoft.com/office/powerpoint/2010/main" xmlns="" val="396296487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147203712"/>
              </p:ext>
            </p:extLst>
          </p:nvPr>
        </p:nvGraphicFramePr>
        <p:xfrm>
          <a:off x="692150" y="1544013"/>
          <a:ext cx="10807700" cy="4023975"/>
        </p:xfrm>
        <a:graphic>
          <a:graphicData uri="http://schemas.openxmlformats.org/presentationml/2006/ole">
            <p:oleObj spid="_x0000_s6175" name="文档" r:id="rId3" imgW="3826154" imgH="1426017" progId="Word.Document.12">
              <p:embed/>
            </p:oleObj>
          </a:graphicData>
        </a:graphic>
      </p:graphicFrame>
      <p:sp>
        <p:nvSpPr>
          <p:cNvPr id="4" name="矩形 3">
            <a:extLst>
              <a:ext uri="{FF2B5EF4-FFF2-40B4-BE49-F238E27FC236}">
                <a16:creationId xmlns:a16="http://schemas.microsoft.com/office/drawing/2014/main" xmlns="" id="{8A90BD6A-DAC1-4175-BADE-A70FD2E31095}"/>
              </a:ext>
            </a:extLst>
          </p:cNvPr>
          <p:cNvSpPr/>
          <p:nvPr/>
        </p:nvSpPr>
        <p:spPr>
          <a:xfrm>
            <a:off x="4226779" y="2814574"/>
            <a:ext cx="304389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6" name="矩形 5">
            <a:extLst>
              <a:ext uri="{FF2B5EF4-FFF2-40B4-BE49-F238E27FC236}">
                <a16:creationId xmlns:a16="http://schemas.microsoft.com/office/drawing/2014/main" xmlns="" id="{8A90BD6A-DAC1-4175-BADE-A70FD2E31095}"/>
              </a:ext>
            </a:extLst>
          </p:cNvPr>
          <p:cNvSpPr/>
          <p:nvPr/>
        </p:nvSpPr>
        <p:spPr>
          <a:xfrm>
            <a:off x="3358620" y="3456199"/>
            <a:ext cx="5639907" cy="43578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57899744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60521"/>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对生活和环境的影响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用于灭火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支持燃烧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且密度</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比空气的大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作制冷剂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可用于人工降雨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固体二氧化碳叫做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干冰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升华时吸收大量的热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光合作用的原料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④</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化工原料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NEU-BZ-S92"/>
                <a:ea typeface="宋体" panose="02010600030101010101" pitchFamily="2" charset="-122"/>
                <a:cs typeface="宋体" panose="02010600030101010101" pitchFamily="2" charset="-122"/>
              </a:rPr>
              <a:t>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气体肥料。</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4387703" y="3001610"/>
            <a:ext cx="79797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4387703" y="3468953"/>
            <a:ext cx="7979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122570" y="3001610"/>
            <a:ext cx="161907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122570" y="3468953"/>
            <a:ext cx="16190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096531" y="3001610"/>
            <a:ext cx="20195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096532" y="3468953"/>
            <a:ext cx="20195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4044304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61723"/>
            <a:ext cx="10807700" cy="53322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温室效应。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①</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大气中的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能像温室的玻璃或塑料薄膜那样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使地面吸收的太阳光的热量不易散失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从而使</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地球变暖</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。能产生温室效应的气体有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臭氧</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甲烷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氟氯代烷</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危害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导致两极的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冰川融化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海平面上升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淹没部分沿海城市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使土地沙漠化、农业减产等。</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③</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缓解措施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减少使用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煤</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石油</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天然气</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等化石燃料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更多地利用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太阳能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风能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地热能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等清洁能源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大力</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植树造林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严禁</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乱砍滥伐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8239253" y="1785873"/>
            <a:ext cx="164835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8239253" y="2263607"/>
            <a:ext cx="16483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4576083" y="2419717"/>
            <a:ext cx="77450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4576083" y="2887060"/>
            <a:ext cx="7745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656736" y="2378153"/>
            <a:ext cx="92070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656737" y="2855887"/>
            <a:ext cx="9207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904622" y="2378153"/>
            <a:ext cx="89363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904623" y="2855887"/>
            <a:ext cx="8936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8150491" y="2378153"/>
            <a:ext cx="167503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8150492" y="2855887"/>
            <a:ext cx="167503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4457171" y="2968886"/>
            <a:ext cx="162715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4457171" y="3446620"/>
            <a:ext cx="16271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6594446" y="2968886"/>
            <a:ext cx="2028510"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6594446" y="3446620"/>
            <a:ext cx="202851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A90BD6A-DAC1-4175-BADE-A70FD2E31095}"/>
              </a:ext>
            </a:extLst>
          </p:cNvPr>
          <p:cNvSpPr/>
          <p:nvPr/>
        </p:nvSpPr>
        <p:spPr>
          <a:xfrm>
            <a:off x="4858419" y="4126250"/>
            <a:ext cx="41107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4858419" y="4614375"/>
            <a:ext cx="411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8A90BD6A-DAC1-4175-BADE-A70FD2E31095}"/>
              </a:ext>
            </a:extLst>
          </p:cNvPr>
          <p:cNvSpPr/>
          <p:nvPr/>
        </p:nvSpPr>
        <p:spPr>
          <a:xfrm>
            <a:off x="5642642" y="4126250"/>
            <a:ext cx="84498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7" name="直接连接符 26">
            <a:extLst>
              <a:ext uri="{FF2B5EF4-FFF2-40B4-BE49-F238E27FC236}">
                <a16:creationId xmlns:a16="http://schemas.microsoft.com/office/drawing/2014/main" xmlns="" id="{94F29B7E-74BF-4821-88B9-C8400B1817B7}"/>
              </a:ext>
            </a:extLst>
          </p:cNvPr>
          <p:cNvCxnSpPr>
            <a:cxnSpLocks/>
          </p:cNvCxnSpPr>
          <p:nvPr/>
        </p:nvCxnSpPr>
        <p:spPr>
          <a:xfrm>
            <a:off x="5642642" y="4614375"/>
            <a:ext cx="8449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xmlns="" id="{8A90BD6A-DAC1-4175-BADE-A70FD2E31095}"/>
              </a:ext>
            </a:extLst>
          </p:cNvPr>
          <p:cNvSpPr/>
          <p:nvPr/>
        </p:nvSpPr>
        <p:spPr>
          <a:xfrm>
            <a:off x="6887409" y="4126250"/>
            <a:ext cx="123243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30" name="直接连接符 29">
            <a:extLst>
              <a:ext uri="{FF2B5EF4-FFF2-40B4-BE49-F238E27FC236}">
                <a16:creationId xmlns:a16="http://schemas.microsoft.com/office/drawing/2014/main" xmlns="" id="{94F29B7E-74BF-4821-88B9-C8400B1817B7}"/>
              </a:ext>
            </a:extLst>
          </p:cNvPr>
          <p:cNvCxnSpPr>
            <a:cxnSpLocks/>
          </p:cNvCxnSpPr>
          <p:nvPr/>
        </p:nvCxnSpPr>
        <p:spPr>
          <a:xfrm>
            <a:off x="6887409" y="4614375"/>
            <a:ext cx="12324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xmlns="" id="{8A90BD6A-DAC1-4175-BADE-A70FD2E31095}"/>
              </a:ext>
            </a:extLst>
          </p:cNvPr>
          <p:cNvSpPr/>
          <p:nvPr/>
        </p:nvSpPr>
        <p:spPr>
          <a:xfrm>
            <a:off x="2003682" y="4728923"/>
            <a:ext cx="123243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33" name="直接连接符 32">
            <a:extLst>
              <a:ext uri="{FF2B5EF4-FFF2-40B4-BE49-F238E27FC236}">
                <a16:creationId xmlns:a16="http://schemas.microsoft.com/office/drawing/2014/main" xmlns="" id="{94F29B7E-74BF-4821-88B9-C8400B1817B7}"/>
              </a:ext>
            </a:extLst>
          </p:cNvPr>
          <p:cNvCxnSpPr>
            <a:cxnSpLocks/>
          </p:cNvCxnSpPr>
          <p:nvPr/>
        </p:nvCxnSpPr>
        <p:spPr>
          <a:xfrm>
            <a:off x="2003682" y="5196266"/>
            <a:ext cx="12324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8A90BD6A-DAC1-4175-BADE-A70FD2E31095}"/>
              </a:ext>
            </a:extLst>
          </p:cNvPr>
          <p:cNvSpPr/>
          <p:nvPr/>
        </p:nvSpPr>
        <p:spPr>
          <a:xfrm>
            <a:off x="3625989" y="4728923"/>
            <a:ext cx="84157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35" name="直接连接符 34">
            <a:extLst>
              <a:ext uri="{FF2B5EF4-FFF2-40B4-BE49-F238E27FC236}">
                <a16:creationId xmlns:a16="http://schemas.microsoft.com/office/drawing/2014/main" xmlns="" id="{94F29B7E-74BF-4821-88B9-C8400B1817B7}"/>
              </a:ext>
            </a:extLst>
          </p:cNvPr>
          <p:cNvCxnSpPr>
            <a:cxnSpLocks/>
          </p:cNvCxnSpPr>
          <p:nvPr/>
        </p:nvCxnSpPr>
        <p:spPr>
          <a:xfrm>
            <a:off x="3625988" y="5196266"/>
            <a:ext cx="8415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xmlns="" id="{8A90BD6A-DAC1-4175-BADE-A70FD2E31095}"/>
              </a:ext>
            </a:extLst>
          </p:cNvPr>
          <p:cNvSpPr/>
          <p:nvPr/>
        </p:nvSpPr>
        <p:spPr>
          <a:xfrm>
            <a:off x="4851890" y="4728923"/>
            <a:ext cx="123243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38" name="直接连接符 37">
            <a:extLst>
              <a:ext uri="{FF2B5EF4-FFF2-40B4-BE49-F238E27FC236}">
                <a16:creationId xmlns:a16="http://schemas.microsoft.com/office/drawing/2014/main" xmlns="" id="{94F29B7E-74BF-4821-88B9-C8400B1817B7}"/>
              </a:ext>
            </a:extLst>
          </p:cNvPr>
          <p:cNvCxnSpPr>
            <a:cxnSpLocks/>
          </p:cNvCxnSpPr>
          <p:nvPr/>
        </p:nvCxnSpPr>
        <p:spPr>
          <a:xfrm>
            <a:off x="4851890" y="5196266"/>
            <a:ext cx="123243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xmlns="" id="{8A90BD6A-DAC1-4175-BADE-A70FD2E31095}"/>
              </a:ext>
            </a:extLst>
          </p:cNvPr>
          <p:cNvSpPr/>
          <p:nvPr/>
        </p:nvSpPr>
        <p:spPr>
          <a:xfrm>
            <a:off x="9067684" y="4728923"/>
            <a:ext cx="164036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40" name="直接连接符 39">
            <a:extLst>
              <a:ext uri="{FF2B5EF4-FFF2-40B4-BE49-F238E27FC236}">
                <a16:creationId xmlns:a16="http://schemas.microsoft.com/office/drawing/2014/main" xmlns="" id="{94F29B7E-74BF-4821-88B9-C8400B1817B7}"/>
              </a:ext>
            </a:extLst>
          </p:cNvPr>
          <p:cNvCxnSpPr>
            <a:cxnSpLocks/>
          </p:cNvCxnSpPr>
          <p:nvPr/>
        </p:nvCxnSpPr>
        <p:spPr>
          <a:xfrm>
            <a:off x="9067684" y="5196266"/>
            <a:ext cx="16403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xmlns="" id="{8A90BD6A-DAC1-4175-BADE-A70FD2E31095}"/>
              </a:ext>
            </a:extLst>
          </p:cNvPr>
          <p:cNvSpPr/>
          <p:nvPr/>
        </p:nvSpPr>
        <p:spPr>
          <a:xfrm>
            <a:off x="1191619" y="5298874"/>
            <a:ext cx="162412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42" name="直接连接符 41">
            <a:extLst>
              <a:ext uri="{FF2B5EF4-FFF2-40B4-BE49-F238E27FC236}">
                <a16:creationId xmlns:a16="http://schemas.microsoft.com/office/drawing/2014/main" xmlns="" id="{94F29B7E-74BF-4821-88B9-C8400B1817B7}"/>
              </a:ext>
            </a:extLst>
          </p:cNvPr>
          <p:cNvCxnSpPr>
            <a:cxnSpLocks/>
          </p:cNvCxnSpPr>
          <p:nvPr/>
        </p:nvCxnSpPr>
        <p:spPr>
          <a:xfrm>
            <a:off x="1191619" y="5776608"/>
            <a:ext cx="16241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792288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26"/>
                                        </p:tgtEl>
                                      </p:cBhvr>
                                    </p:animEffect>
                                    <p:set>
                                      <p:cBhvr>
                                        <p:cTn id="47" dur="1" fill="hold">
                                          <p:stCondLst>
                                            <p:cond delay="499"/>
                                          </p:stCondLst>
                                        </p:cTn>
                                        <p:tgtEl>
                                          <p:spTgt spid="2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29"/>
                                        </p:tgtEl>
                                      </p:cBhvr>
                                    </p:animEffect>
                                    <p:set>
                                      <p:cBhvr>
                                        <p:cTn id="52" dur="1" fill="hold">
                                          <p:stCondLst>
                                            <p:cond delay="499"/>
                                          </p:stCondLst>
                                        </p:cTn>
                                        <p:tgtEl>
                                          <p:spTgt spid="29"/>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grpId="0" nodeType="clickEffect">
                                  <p:stCondLst>
                                    <p:cond delay="0"/>
                                  </p:stCondLst>
                                  <p:childTnLst>
                                    <p:animEffect transition="out" filter="barn(inVertical)">
                                      <p:cBhvr>
                                        <p:cTn id="56" dur="500"/>
                                        <p:tgtEl>
                                          <p:spTgt spid="32"/>
                                        </p:tgtEl>
                                      </p:cBhvr>
                                    </p:animEffect>
                                    <p:set>
                                      <p:cBhvr>
                                        <p:cTn id="57" dur="1" fill="hold">
                                          <p:stCondLst>
                                            <p:cond delay="499"/>
                                          </p:stCondLst>
                                        </p:cTn>
                                        <p:tgtEl>
                                          <p:spTgt spid="32"/>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xit" presetSubtype="21" fill="hold" grpId="0" nodeType="clickEffect">
                                  <p:stCondLst>
                                    <p:cond delay="0"/>
                                  </p:stCondLst>
                                  <p:childTnLst>
                                    <p:animEffect transition="out" filter="barn(inVertical)">
                                      <p:cBhvr>
                                        <p:cTn id="61" dur="500"/>
                                        <p:tgtEl>
                                          <p:spTgt spid="34"/>
                                        </p:tgtEl>
                                      </p:cBhvr>
                                    </p:animEffect>
                                    <p:set>
                                      <p:cBhvr>
                                        <p:cTn id="62" dur="1" fill="hold">
                                          <p:stCondLst>
                                            <p:cond delay="499"/>
                                          </p:stCondLst>
                                        </p:cTn>
                                        <p:tgtEl>
                                          <p:spTgt spid="34"/>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6" presetClass="exit" presetSubtype="21" fill="hold" grpId="0" nodeType="clickEffect">
                                  <p:stCondLst>
                                    <p:cond delay="0"/>
                                  </p:stCondLst>
                                  <p:childTnLst>
                                    <p:animEffect transition="out" filter="barn(inVertical)">
                                      <p:cBhvr>
                                        <p:cTn id="66" dur="500"/>
                                        <p:tgtEl>
                                          <p:spTgt spid="37"/>
                                        </p:tgtEl>
                                      </p:cBhvr>
                                    </p:animEffect>
                                    <p:set>
                                      <p:cBhvr>
                                        <p:cTn id="67" dur="1" fill="hold">
                                          <p:stCondLst>
                                            <p:cond delay="499"/>
                                          </p:stCondLst>
                                        </p:cTn>
                                        <p:tgtEl>
                                          <p:spTgt spid="37"/>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6" presetClass="exit" presetSubtype="21" fill="hold" grpId="0" nodeType="clickEffect">
                                  <p:stCondLst>
                                    <p:cond delay="0"/>
                                  </p:stCondLst>
                                  <p:childTnLst>
                                    <p:animEffect transition="out" filter="barn(inVertical)">
                                      <p:cBhvr>
                                        <p:cTn id="71" dur="500"/>
                                        <p:tgtEl>
                                          <p:spTgt spid="39"/>
                                        </p:tgtEl>
                                      </p:cBhvr>
                                    </p:animEffect>
                                    <p:set>
                                      <p:cBhvr>
                                        <p:cTn id="72" dur="1" fill="hold">
                                          <p:stCondLst>
                                            <p:cond delay="499"/>
                                          </p:stCondLst>
                                        </p:cTn>
                                        <p:tgtEl>
                                          <p:spTgt spid="39"/>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6" presetClass="exit" presetSubtype="21" fill="hold" grpId="0" nodeType="clickEffect">
                                  <p:stCondLst>
                                    <p:cond delay="0"/>
                                  </p:stCondLst>
                                  <p:childTnLst>
                                    <p:animEffect transition="out" filter="barn(inVertical)">
                                      <p:cBhvr>
                                        <p:cTn id="76" dur="500"/>
                                        <p:tgtEl>
                                          <p:spTgt spid="41"/>
                                        </p:tgtEl>
                                      </p:cBhvr>
                                    </p:animEffect>
                                    <p:set>
                                      <p:cBhvr>
                                        <p:cTn id="77"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2" grpId="0" animBg="1"/>
      <p:bldP spid="14" grpId="0" animBg="1"/>
      <p:bldP spid="18" grpId="0" animBg="1"/>
      <p:bldP spid="21" grpId="0" animBg="1"/>
      <p:bldP spid="23" grpId="0" animBg="1"/>
      <p:bldP spid="26" grpId="0" animBg="1"/>
      <p:bldP spid="29" grpId="0" animBg="1"/>
      <p:bldP spid="32" grpId="0" animBg="1"/>
      <p:bldP spid="34" grpId="0" animBg="1"/>
      <p:bldP spid="37" grpId="0" animBg="1"/>
      <p:bldP spid="39" grpId="0" animBg="1"/>
      <p:bldP spid="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10995"/>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的制取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工业制法。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98724049"/>
              </p:ext>
            </p:extLst>
          </p:nvPr>
        </p:nvGraphicFramePr>
        <p:xfrm>
          <a:off x="229942" y="2797463"/>
          <a:ext cx="11669770" cy="857157"/>
        </p:xfrm>
        <a:graphic>
          <a:graphicData uri="http://schemas.openxmlformats.org/presentationml/2006/ole">
            <p:oleObj spid="_x0000_s7228" name="文档" r:id="rId3" imgW="3826154" imgH="282113" progId="Word.Document.12">
              <p:embed/>
            </p:oleObj>
          </a:graphicData>
        </a:graphic>
      </p:graphicFrame>
      <p:sp>
        <p:nvSpPr>
          <p:cNvPr id="4" name="矩形 3"/>
          <p:cNvSpPr>
            <a:spLocks noChangeAspect="1"/>
          </p:cNvSpPr>
          <p:nvPr/>
        </p:nvSpPr>
        <p:spPr>
          <a:xfrm>
            <a:off x="692150" y="3654620"/>
            <a:ext cx="3507370"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实验室制法</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536389098"/>
              </p:ext>
            </p:extLst>
          </p:nvPr>
        </p:nvGraphicFramePr>
        <p:xfrm>
          <a:off x="240333" y="4355912"/>
          <a:ext cx="11669770" cy="631356"/>
        </p:xfrm>
        <a:graphic>
          <a:graphicData uri="http://schemas.openxmlformats.org/presentationml/2006/ole">
            <p:oleObj spid="_x0000_s7229" name="文档" r:id="rId4" imgW="3826154" imgH="207002" progId="Word.Document.12">
              <p:embed/>
            </p:oleObj>
          </a:graphicData>
        </a:graphic>
      </p:graphicFrame>
      <p:sp>
        <p:nvSpPr>
          <p:cNvPr id="7" name="矩形 6">
            <a:extLst>
              <a:ext uri="{FF2B5EF4-FFF2-40B4-BE49-F238E27FC236}">
                <a16:creationId xmlns:a16="http://schemas.microsoft.com/office/drawing/2014/main" xmlns="" id="{8A90BD6A-DAC1-4175-BADE-A70FD2E31095}"/>
              </a:ext>
            </a:extLst>
          </p:cNvPr>
          <p:cNvSpPr/>
          <p:nvPr/>
        </p:nvSpPr>
        <p:spPr>
          <a:xfrm>
            <a:off x="6509820" y="2620489"/>
            <a:ext cx="4026562" cy="85361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3247074" y="4283157"/>
            <a:ext cx="6312561" cy="519585"/>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33048096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91693"/>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在二氧化碳的实验室制法中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不能用稀硫酸与块状石灰石反应来制取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反应生成微溶的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它会覆盖在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阻碍反应的进行。若用浓盐酸与石灰石反应来制取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会导致浓盐酸中的氯化氢气体混入产生的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使制得的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气体不纯。</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871632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83439"/>
            <a:ext cx="10807700" cy="1195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NEU-BZ-S92"/>
                <a:ea typeface="宋体" panose="02010600030101010101" pitchFamily="2" charset="-122"/>
                <a:cs typeface="宋体" panose="02010600030101010101" pitchFamily="2" charset="-122"/>
              </a:rPr>
              <a:t>②</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制取装置。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实验室常用的制取二氧化碳的装置如图所示。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L44.eps" descr="id:2147505168;FounderCES"/>
          <p:cNvPicPr>
            <a:picLocks noChangeAspect="1"/>
          </p:cNvPicPr>
          <p:nvPr/>
        </p:nvPicPr>
        <p:blipFill>
          <a:blip r:embed="rId2">
            <a:clrChange>
              <a:clrFrom>
                <a:srgbClr val="FFFFFF"/>
              </a:clrFrom>
              <a:clrTo>
                <a:srgbClr val="FFFFFF">
                  <a:alpha val="0"/>
                </a:srgbClr>
              </a:clrTo>
            </a:clrChange>
          </a:blip>
          <a:stretch>
            <a:fillRect/>
          </a:stretch>
        </p:blipFill>
        <p:spPr>
          <a:xfrm>
            <a:off x="1183409" y="1996841"/>
            <a:ext cx="9825182" cy="3554729"/>
          </a:xfrm>
          <a:prstGeom prst="rect">
            <a:avLst/>
          </a:prstGeom>
        </p:spPr>
      </p:pic>
      <p:sp>
        <p:nvSpPr>
          <p:cNvPr id="5" name="矩形 4">
            <a:extLst>
              <a:ext uri="{FF2B5EF4-FFF2-40B4-BE49-F238E27FC236}">
                <a16:creationId xmlns:a16="http://schemas.microsoft.com/office/drawing/2014/main" xmlns="" id="{8A90BD6A-DAC1-4175-BADE-A70FD2E31095}"/>
              </a:ext>
            </a:extLst>
          </p:cNvPr>
          <p:cNvSpPr/>
          <p:nvPr/>
        </p:nvSpPr>
        <p:spPr>
          <a:xfrm>
            <a:off x="9190674" y="2333024"/>
            <a:ext cx="1345707" cy="535643"/>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5527056" y="2934578"/>
            <a:ext cx="134570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9180282" y="2977493"/>
            <a:ext cx="1345707" cy="442680"/>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5527056" y="3533743"/>
            <a:ext cx="206869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6432476" y="5003557"/>
            <a:ext cx="78305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240353573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6" presetClass="exit" presetSubtype="21" fill="hold" grpId="0" nodeType="withEffect">
                                  <p:stCondLst>
                                    <p:cond delay="0"/>
                                  </p:stCondLst>
                                  <p:childTnLst>
                                    <p:animEffect transition="out" filter="barn(inVertical)">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6" presetClass="exit" presetSubtype="21" fill="hold" grpId="0" nodeType="clickEffect">
                                  <p:stCondLst>
                                    <p:cond delay="0"/>
                                  </p:stCondLst>
                                  <p:childTnLst>
                                    <p:animEffect transition="out" filter="barn(inVertical)">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1718"/>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四、气体发生装置和收集装置的综合探究</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气体发生装置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一般根据反应条件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是否加热、加催化剂等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和反应物状态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固体与固体反应、固体与液体反应或液体与液体反应等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设计发生装置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如下图所示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45.eps" descr="id:2147505175;FounderCES"/>
          <p:cNvPicPr>
            <a:picLocks noChangeAspect="1"/>
          </p:cNvPicPr>
          <p:nvPr/>
        </p:nvPicPr>
        <p:blipFill>
          <a:blip r:embed="rId2">
            <a:clrChange>
              <a:clrFrom>
                <a:srgbClr val="FFFFFF"/>
              </a:clrFrom>
              <a:clrTo>
                <a:srgbClr val="FFFFFF">
                  <a:alpha val="0"/>
                </a:srgbClr>
              </a:clrTo>
            </a:clrChange>
          </a:blip>
          <a:stretch>
            <a:fillRect/>
          </a:stretch>
        </p:blipFill>
        <p:spPr>
          <a:xfrm>
            <a:off x="3105772" y="3194498"/>
            <a:ext cx="5980457" cy="3185692"/>
          </a:xfrm>
          <a:prstGeom prst="rect">
            <a:avLst/>
          </a:prstGeom>
        </p:spPr>
      </p:pic>
    </p:spTree>
    <p:extLst>
      <p:ext uri="{BB962C8B-B14F-4D97-AF65-F5344CB8AC3E}">
        <p14:creationId xmlns:p14="http://schemas.microsoft.com/office/powerpoint/2010/main" xmlns="" val="3660631595"/>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2474791"/>
            <a:ext cx="10807700" cy="186512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可选用图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的装置。可制取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等气体。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液</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可选用图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的装置。可制取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等气体。</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p:nvPr/>
        </p:nvPicPr>
        <p:blipFill>
          <a:blip r:embed="rId2">
            <a:clrChange>
              <a:clrFrom>
                <a:srgbClr val="FFFFFF"/>
              </a:clrFrom>
              <a:clrTo>
                <a:srgbClr val="FFFFFF">
                  <a:alpha val="0"/>
                </a:srgbClr>
              </a:clrTo>
            </a:clrChange>
          </a:blip>
          <a:stretch>
            <a:fillRect/>
          </a:stretch>
        </p:blipFill>
        <p:spPr>
          <a:xfrm>
            <a:off x="2674533" y="2443618"/>
            <a:ext cx="712903" cy="633692"/>
          </a:xfrm>
          <a:prstGeom prst="rect">
            <a:avLst/>
          </a:prstGeom>
        </p:spPr>
      </p:pic>
    </p:spTree>
    <p:extLst>
      <p:ext uri="{BB962C8B-B14F-4D97-AF65-F5344CB8AC3E}">
        <p14:creationId xmlns:p14="http://schemas.microsoft.com/office/powerpoint/2010/main" xmlns="" val="157053845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58956"/>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气体收集装置</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一般根据气体的水溶性、气体的密度设计收集装置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46.eps" descr="id:2147505182;FounderCES"/>
          <p:cNvPicPr>
            <a:picLocks noChangeAspect="1"/>
          </p:cNvPicPr>
          <p:nvPr/>
        </p:nvPicPr>
        <p:blipFill>
          <a:blip r:embed="rId2">
            <a:clrChange>
              <a:clrFrom>
                <a:srgbClr val="FFFFFF"/>
              </a:clrFrom>
              <a:clrTo>
                <a:srgbClr val="FFFFFF">
                  <a:alpha val="0"/>
                </a:srgbClr>
              </a:clrTo>
            </a:clrChange>
          </a:blip>
          <a:stretch>
            <a:fillRect/>
          </a:stretch>
        </p:blipFill>
        <p:spPr>
          <a:xfrm>
            <a:off x="692150" y="2361047"/>
            <a:ext cx="10807700" cy="3320384"/>
          </a:xfrm>
          <a:prstGeom prst="rect">
            <a:avLst/>
          </a:prstGeom>
        </p:spPr>
      </p:pic>
    </p:spTree>
    <p:extLst>
      <p:ext uri="{BB962C8B-B14F-4D97-AF65-F5344CB8AC3E}">
        <p14:creationId xmlns:p14="http://schemas.microsoft.com/office/powerpoint/2010/main" xmlns="" val="254425276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143947230"/>
              </p:ext>
            </p:extLst>
          </p:nvPr>
        </p:nvGraphicFramePr>
        <p:xfrm>
          <a:off x="692150" y="1644712"/>
          <a:ext cx="10807700" cy="3884921"/>
        </p:xfrm>
        <a:graphic>
          <a:graphicData uri="http://schemas.openxmlformats.org/presentationml/2006/ole">
            <p:oleObj spid="_x0000_s8222" name="文档" r:id="rId3" imgW="3826154" imgH="1375344" progId="Word.Document.12">
              <p:embed/>
            </p:oleObj>
          </a:graphicData>
        </a:graphic>
      </p:graphicFrame>
    </p:spTree>
    <p:extLst>
      <p:ext uri="{BB962C8B-B14F-4D97-AF65-F5344CB8AC3E}">
        <p14:creationId xmlns:p14="http://schemas.microsoft.com/office/powerpoint/2010/main" xmlns="" val="348905650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122853"/>
            <a:ext cx="10945668" cy="2456057"/>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一、碳的单质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碳单质的存在形式</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碳的单质有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金刚石</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石墨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baseline="-25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60</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由于它们的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碳原子排列方式</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导致它们在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物理性质</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上存在很大差异。</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3101601" y="3375684"/>
            <a:ext cx="1231408"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3101601" y="3832636"/>
            <a:ext cx="12314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4722584" y="3375684"/>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4722584" y="3832636"/>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946958" y="3386075"/>
            <a:ext cx="55775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946958" y="3853418"/>
            <a:ext cx="5577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8658985" y="3365293"/>
            <a:ext cx="297883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8658985" y="3822245"/>
            <a:ext cx="29788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3754476" y="3930537"/>
            <a:ext cx="160723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3754475" y="4418662"/>
            <a:ext cx="16072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考点梳理</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357606023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2"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18813"/>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五、一氧化碳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物理性质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93438899"/>
              </p:ext>
            </p:extLst>
          </p:nvPr>
        </p:nvGraphicFramePr>
        <p:xfrm>
          <a:off x="692150" y="3140364"/>
          <a:ext cx="10807700" cy="2022148"/>
        </p:xfrm>
        <a:graphic>
          <a:graphicData uri="http://schemas.openxmlformats.org/presentationml/2006/ole">
            <p:oleObj spid="_x0000_s9246" name="文档" r:id="rId3" imgW="3826154" imgH="715883"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846773" y="3865275"/>
            <a:ext cx="95061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2467754" y="3865275"/>
            <a:ext cx="95061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4047171" y="3865275"/>
            <a:ext cx="95061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7902198" y="3865275"/>
            <a:ext cx="950611"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9247909" y="3865275"/>
            <a:ext cx="74790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140167814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78657"/>
            <a:ext cx="10807700" cy="5410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可燃性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纯净的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在空气中点燃时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能产生</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蓝色</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火焰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放出大量的热。化学方程式为</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2CO+O</a:t>
            </a:r>
            <a:r>
              <a:rPr lang="en-US" altLang="zh-CN" sz="3200" b="1" baseline="-25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2CO</a:t>
            </a:r>
            <a:r>
              <a:rPr lang="en-US" altLang="zh-CN" sz="3200" b="1" baseline="-25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还原性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还原</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反应的化学方程式</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err="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CO+CuO</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Cu+CO</a:t>
            </a:r>
            <a:r>
              <a:rPr lang="en-US" altLang="zh-CN" sz="3200" b="1" baseline="-25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剧毒性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极易与血液中的</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血红蛋白</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从而使</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血红蛋白不能很好地与氧气结合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造成体内缺氧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甚至危及生命</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用途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作燃料、冶炼金属</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4" name="图片 3"/>
          <p:cNvPicPr/>
          <p:nvPr/>
        </p:nvPicPr>
        <p:blipFill>
          <a:blip r:embed="rId2">
            <a:clrChange>
              <a:clrFrom>
                <a:srgbClr val="FFFFFF"/>
              </a:clrFrom>
              <a:clrTo>
                <a:srgbClr val="FFFFFF">
                  <a:alpha val="0"/>
                </a:srgbClr>
              </a:clrTo>
            </a:clrChange>
          </a:blip>
          <a:stretch>
            <a:fillRect/>
          </a:stretch>
        </p:blipFill>
        <p:spPr>
          <a:xfrm>
            <a:off x="7250056" y="1818443"/>
            <a:ext cx="603212" cy="536188"/>
          </a:xfrm>
          <a:prstGeom prst="rect">
            <a:avLst/>
          </a:prstGeom>
        </p:spPr>
      </p:pic>
      <p:pic>
        <p:nvPicPr>
          <p:cNvPr id="5" name="图片 4"/>
          <p:cNvPicPr/>
          <p:nvPr/>
        </p:nvPicPr>
        <p:blipFill>
          <a:blip r:embed="rId3">
            <a:clrChange>
              <a:clrFrom>
                <a:srgbClr val="FFFFFF"/>
              </a:clrFrom>
              <a:clrTo>
                <a:srgbClr val="FFFFFF">
                  <a:alpha val="0"/>
                </a:srgbClr>
              </a:clrTo>
            </a:clrChange>
          </a:blip>
          <a:stretch>
            <a:fillRect/>
          </a:stretch>
        </p:blipFill>
        <p:spPr>
          <a:xfrm>
            <a:off x="2563755" y="2965582"/>
            <a:ext cx="603212" cy="536188"/>
          </a:xfrm>
          <a:prstGeom prst="rect">
            <a:avLst/>
          </a:prstGeom>
        </p:spPr>
      </p:pic>
      <p:sp>
        <p:nvSpPr>
          <p:cNvPr id="21" name="矩形 20">
            <a:extLst>
              <a:ext uri="{FF2B5EF4-FFF2-40B4-BE49-F238E27FC236}">
                <a16:creationId xmlns:a16="http://schemas.microsoft.com/office/drawing/2014/main" xmlns="" id="{8A90BD6A-DAC1-4175-BADE-A70FD2E31095}"/>
              </a:ext>
            </a:extLst>
          </p:cNvPr>
          <p:cNvSpPr/>
          <p:nvPr/>
        </p:nvSpPr>
        <p:spPr>
          <a:xfrm>
            <a:off x="8914150" y="1224762"/>
            <a:ext cx="80595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4" name="直接连接符 23">
            <a:extLst>
              <a:ext uri="{FF2B5EF4-FFF2-40B4-BE49-F238E27FC236}">
                <a16:creationId xmlns:a16="http://schemas.microsoft.com/office/drawing/2014/main" xmlns="" id="{94F29B7E-74BF-4821-88B9-C8400B1817B7}"/>
              </a:ext>
            </a:extLst>
          </p:cNvPr>
          <p:cNvCxnSpPr>
            <a:cxnSpLocks/>
          </p:cNvCxnSpPr>
          <p:nvPr/>
        </p:nvCxnSpPr>
        <p:spPr>
          <a:xfrm>
            <a:off x="8914150" y="1702496"/>
            <a:ext cx="80595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8A90BD6A-DAC1-4175-BADE-A70FD2E31095}"/>
              </a:ext>
            </a:extLst>
          </p:cNvPr>
          <p:cNvSpPr/>
          <p:nvPr/>
        </p:nvSpPr>
        <p:spPr>
          <a:xfrm>
            <a:off x="5682577" y="1818443"/>
            <a:ext cx="3221182" cy="51812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6" name="直接连接符 25">
            <a:extLst>
              <a:ext uri="{FF2B5EF4-FFF2-40B4-BE49-F238E27FC236}">
                <a16:creationId xmlns:a16="http://schemas.microsoft.com/office/drawing/2014/main" xmlns="" id="{94F29B7E-74BF-4821-88B9-C8400B1817B7}"/>
              </a:ext>
            </a:extLst>
          </p:cNvPr>
          <p:cNvCxnSpPr>
            <a:cxnSpLocks/>
          </p:cNvCxnSpPr>
          <p:nvPr/>
        </p:nvCxnSpPr>
        <p:spPr>
          <a:xfrm>
            <a:off x="5682577" y="2316959"/>
            <a:ext cx="322118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8A90BD6A-DAC1-4175-BADE-A70FD2E31095}"/>
              </a:ext>
            </a:extLst>
          </p:cNvPr>
          <p:cNvSpPr/>
          <p:nvPr/>
        </p:nvSpPr>
        <p:spPr>
          <a:xfrm>
            <a:off x="757141" y="2965582"/>
            <a:ext cx="4042691" cy="538903"/>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28" name="直接连接符 27">
            <a:extLst>
              <a:ext uri="{FF2B5EF4-FFF2-40B4-BE49-F238E27FC236}">
                <a16:creationId xmlns:a16="http://schemas.microsoft.com/office/drawing/2014/main" xmlns="" id="{94F29B7E-74BF-4821-88B9-C8400B1817B7}"/>
              </a:ext>
            </a:extLst>
          </p:cNvPr>
          <p:cNvCxnSpPr>
            <a:cxnSpLocks/>
          </p:cNvCxnSpPr>
          <p:nvPr/>
        </p:nvCxnSpPr>
        <p:spPr>
          <a:xfrm>
            <a:off x="757141" y="3495271"/>
            <a:ext cx="404269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xmlns="" id="{8A90BD6A-DAC1-4175-BADE-A70FD2E31095}"/>
              </a:ext>
            </a:extLst>
          </p:cNvPr>
          <p:cNvSpPr/>
          <p:nvPr/>
        </p:nvSpPr>
        <p:spPr>
          <a:xfrm>
            <a:off x="6350730" y="3576350"/>
            <a:ext cx="163271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30" name="直接连接符 29">
            <a:extLst>
              <a:ext uri="{FF2B5EF4-FFF2-40B4-BE49-F238E27FC236}">
                <a16:creationId xmlns:a16="http://schemas.microsoft.com/office/drawing/2014/main" xmlns="" id="{94F29B7E-74BF-4821-88B9-C8400B1817B7}"/>
              </a:ext>
            </a:extLst>
          </p:cNvPr>
          <p:cNvCxnSpPr>
            <a:cxnSpLocks/>
          </p:cNvCxnSpPr>
          <p:nvPr/>
        </p:nvCxnSpPr>
        <p:spPr>
          <a:xfrm>
            <a:off x="6350730" y="4054084"/>
            <a:ext cx="16327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xmlns="" id="{8A90BD6A-DAC1-4175-BADE-A70FD2E31095}"/>
              </a:ext>
            </a:extLst>
          </p:cNvPr>
          <p:cNvSpPr/>
          <p:nvPr/>
        </p:nvSpPr>
        <p:spPr>
          <a:xfrm>
            <a:off x="10133021" y="3576350"/>
            <a:ext cx="126580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32" name="直接连接符 31">
            <a:extLst>
              <a:ext uri="{FF2B5EF4-FFF2-40B4-BE49-F238E27FC236}">
                <a16:creationId xmlns:a16="http://schemas.microsoft.com/office/drawing/2014/main" xmlns="" id="{94F29B7E-74BF-4821-88B9-C8400B1817B7}"/>
              </a:ext>
            </a:extLst>
          </p:cNvPr>
          <p:cNvCxnSpPr>
            <a:cxnSpLocks/>
          </p:cNvCxnSpPr>
          <p:nvPr/>
        </p:nvCxnSpPr>
        <p:spPr>
          <a:xfrm>
            <a:off x="10133021" y="4054084"/>
            <a:ext cx="12658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xmlns="" id="{8A90BD6A-DAC1-4175-BADE-A70FD2E31095}"/>
              </a:ext>
            </a:extLst>
          </p:cNvPr>
          <p:cNvSpPr/>
          <p:nvPr/>
        </p:nvSpPr>
        <p:spPr>
          <a:xfrm>
            <a:off x="745131" y="4158241"/>
            <a:ext cx="452467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34" name="直接连接符 33">
            <a:extLst>
              <a:ext uri="{FF2B5EF4-FFF2-40B4-BE49-F238E27FC236}">
                <a16:creationId xmlns:a16="http://schemas.microsoft.com/office/drawing/2014/main" xmlns="" id="{94F29B7E-74BF-4821-88B9-C8400B1817B7}"/>
              </a:ext>
            </a:extLst>
          </p:cNvPr>
          <p:cNvCxnSpPr>
            <a:cxnSpLocks/>
          </p:cNvCxnSpPr>
          <p:nvPr/>
        </p:nvCxnSpPr>
        <p:spPr>
          <a:xfrm>
            <a:off x="745132" y="4635975"/>
            <a:ext cx="452467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879326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25"/>
                                        </p:tgtEl>
                                      </p:cBhvr>
                                    </p:animEffect>
                                    <p:set>
                                      <p:cBhvr>
                                        <p:cTn id="12" dur="1" fill="hold">
                                          <p:stCondLst>
                                            <p:cond delay="499"/>
                                          </p:stCondLst>
                                        </p:cTn>
                                        <p:tgtEl>
                                          <p:spTgt spid="2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27"/>
                                        </p:tgtEl>
                                      </p:cBhvr>
                                    </p:animEffect>
                                    <p:set>
                                      <p:cBhvr>
                                        <p:cTn id="17" dur="1" fill="hold">
                                          <p:stCondLst>
                                            <p:cond delay="499"/>
                                          </p:stCondLst>
                                        </p:cTn>
                                        <p:tgtEl>
                                          <p:spTgt spid="2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29"/>
                                        </p:tgtEl>
                                      </p:cBhvr>
                                    </p:animEffect>
                                    <p:set>
                                      <p:cBhvr>
                                        <p:cTn id="22" dur="1" fill="hold">
                                          <p:stCondLst>
                                            <p:cond delay="499"/>
                                          </p:stCondLst>
                                        </p:cTn>
                                        <p:tgtEl>
                                          <p:spTgt spid="2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33"/>
                                        </p:tgtEl>
                                      </p:cBhvr>
                                    </p:animEffect>
                                    <p:set>
                                      <p:cBhvr>
                                        <p:cTn id="32"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7" grpId="0" animBg="1"/>
      <p:bldP spid="29" grpId="0" animBg="1"/>
      <p:bldP spid="31" grpId="0" animBg="1"/>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39148"/>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4.CO</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的鉴别方法</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用澄清石灰水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能使澄清石灰水变浑浊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不与石灰水等碱溶液反应。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用点燃法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生成使澄清石灰水变浑浊的气体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不能燃烧。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用灼热的</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和澄清石灰水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能与灼热的</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生成紫红色固体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且能产生使澄清石灰水变浑浊的气体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则不与</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用紫色石蕊溶液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通入紫色石蕊溶液中能产生使紫色石蕊溶液变红的碳酸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399622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39148"/>
            <a:ext cx="10807700" cy="59450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六、气体混合物成分分析实验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初中化学实验中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气体成分的分析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实验占很大的比重。</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通常用无水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粉末检验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若白色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粉末变成蓝色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用灼热的</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粉末检验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黑色粉末变成红色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有水珠生成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生成的气体通入澄清石灰水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石灰水变浑浊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说明存在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气体通过灼热的</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必须干燥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的存在对检验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产生干扰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所以有时要先除去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且确认</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已除尽</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才能检验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449206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70910"/>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下列关于碳及其氧化物的说法中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正确的是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金刚石、石墨都是碳的单质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其硬度都很大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可用作燃料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有还原性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可用于冶炼金属</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通入紫色石蕊溶液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溶液变红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加热后溶液颜色不变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1000" y="121743"/>
            <a:ext cx="2863284" cy="640625"/>
          </a:xfrm>
          <a:prstGeom prst="rect">
            <a:avLst/>
          </a:prstGeom>
        </p:spPr>
        <p:txBody>
          <a:bodyPr wrap="square">
            <a:spAutoFit/>
          </a:bodyPr>
          <a:lstStyle/>
          <a:p>
            <a:pPr>
              <a:lnSpc>
                <a:spcPct val="130000"/>
              </a:lnSpc>
              <a:tabLst>
                <a:tab pos="1188085" algn="l"/>
                <a:tab pos="2163445" algn="l"/>
                <a:tab pos="3142615" algn="l"/>
                <a:tab pos="4190365" algn="l"/>
              </a:tabLst>
            </a:pP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zh-CN" altLang="en-US" sz="3200" b="1" dirty="0">
                <a:solidFill>
                  <a:srgbClr val="E88651">
                    <a:lumMod val="75000"/>
                  </a:srgbClr>
                </a:solidFill>
                <a:latin typeface="黑体" panose="02010609060101010101" pitchFamily="49" charset="-122"/>
                <a:ea typeface="方正姚体" panose="02010601030101010101"/>
                <a:cs typeface="方正姚体" panose="02010601030101010101" charset="-122"/>
              </a:rPr>
              <a:t>自主测试</a:t>
            </a:r>
            <a:r>
              <a:rPr lang="zh-CN"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a:t>
            </a:r>
            <a:r>
              <a:rPr lang="en-US" altLang="zh-CN" sz="3200" b="1" dirty="0" smtClean="0">
                <a:solidFill>
                  <a:srgbClr val="E88651">
                    <a:lumMod val="75000"/>
                  </a:srgbClr>
                </a:solidFill>
                <a:latin typeface="黑体" panose="02010609060101010101" pitchFamily="49" charset="-122"/>
                <a:ea typeface="方正姚体" panose="02010601030101010101"/>
                <a:cs typeface="方正姚体" panose="02010601030101010101" charset="-122"/>
              </a:rPr>
              <a:t> </a:t>
            </a:r>
            <a:endParaRPr lang="zh-CN" altLang="zh-CN" sz="3200" b="1" dirty="0">
              <a:solidFill>
                <a:srgbClr val="E88651">
                  <a:lumMod val="75000"/>
                </a:srgbClr>
              </a:solidFill>
              <a:latin typeface="黑体" panose="02010609060101010101" pitchFamily="49" charset="-122"/>
              <a:ea typeface="方正姚体" panose="02010601030101010101"/>
              <a:cs typeface="方正姚体" panose="02010601030101010101" charset="-122"/>
            </a:endParaRPr>
          </a:p>
        </p:txBody>
      </p:sp>
    </p:spTree>
    <p:extLst>
      <p:ext uri="{BB962C8B-B14F-4D97-AF65-F5344CB8AC3E}">
        <p14:creationId xmlns:p14="http://schemas.microsoft.com/office/powerpoint/2010/main" xmlns="" val="15165190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5255"/>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金刚石、石墨都是由碳元素组成的单质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金刚石是自然界中最硬的物质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石墨是较软的物质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不具有可燃性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不能用作燃料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具有还原性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可用于金属的冶炼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通入紫色的石蕊溶液中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看到石蕊溶液变成红色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反应生成了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使其变红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当加热红色的溶液时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又会看到溶液由红色变成无色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不稳定容易分解生成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968262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97584"/>
            <a:ext cx="7054590" cy="600164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如图是木炭与氧化铜反应的实验装置图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下列说法错误的是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给酒精灯加网罩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目的是使火焰集中并提高温度</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实验过程中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可观察到澄清石灰水变浑浊</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碳在反应中发生了氧化反应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表现出还原性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实验结束后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应先停止加热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再将导气管从澄清石灰水中撤出</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7V03.eps" descr="id:2147505220;FounderCES"/>
          <p:cNvPicPr/>
          <p:nvPr/>
        </p:nvPicPr>
        <p:blipFill>
          <a:blip r:embed="rId2">
            <a:clrChange>
              <a:clrFrom>
                <a:srgbClr val="FFFFFF"/>
              </a:clrFrom>
              <a:clrTo>
                <a:srgbClr val="FFFFFF">
                  <a:alpha val="0"/>
                </a:srgbClr>
              </a:clrTo>
            </a:clrChange>
          </a:blip>
          <a:stretch>
            <a:fillRect/>
          </a:stretch>
        </p:blipFill>
        <p:spPr>
          <a:xfrm>
            <a:off x="7736349" y="1805159"/>
            <a:ext cx="4126825" cy="2986492"/>
          </a:xfrm>
          <a:prstGeom prst="rect">
            <a:avLst/>
          </a:prstGeom>
        </p:spPr>
      </p:pic>
    </p:spTree>
    <p:extLst>
      <p:ext uri="{BB962C8B-B14F-4D97-AF65-F5344CB8AC3E}">
        <p14:creationId xmlns:p14="http://schemas.microsoft.com/office/powerpoint/2010/main" xmlns="" val="18630582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54052"/>
            <a:ext cx="10807700" cy="35813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给酒精灯加网罩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目的是使火焰集中并提高温度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实验过程中生成了二氧化碳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可观察到澄清石灰水变浑浊</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碳在反应中与氧结合</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发生了氧化反应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表现出还原性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实验结束后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应先将导气管从澄清石灰水中撤出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再停止加热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防止液体倒流引起试管炸裂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293369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39148"/>
            <a:ext cx="10807700" cy="5945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某大学高分子系的课题组用石墨烯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由石墨制成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制造出了一种超轻物质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碳海绵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刷新了超轻固体材料的世界纪录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也是目前吸油力最强的材料。下列说法错误的是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碳海绵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是一种化合物</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碳海绵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具有较强的吸附作用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碳海绵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在一定条件下可还原氧化铜</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碳海绵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在氧气中完全燃烧的产物是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碳海绵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中只含有一种元素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碳元素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不属于化合物</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73517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7433"/>
            <a:ext cx="10807700" cy="47632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下列关于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的比较错误的是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个二氧化碳分子比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个一氧化碳分子多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个氧原子</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难溶于水</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可用于光合作用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可用于人工降雨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可用于灭火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可用作气体燃料</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二氧化碳既可用于光合作用也可用于人工降雨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一氧化碳不能用于人工降雨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337283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arn(inVertic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arn(inVertical)">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83279"/>
            <a:ext cx="4584588"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金刚石与石墨的</a:t>
            </a:r>
            <a:r>
              <a:rPr lang="zh-CN"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en-US" altLang="zh-CN" sz="3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174560093"/>
              </p:ext>
            </p:extLst>
          </p:nvPr>
        </p:nvGraphicFramePr>
        <p:xfrm>
          <a:off x="692150" y="908107"/>
          <a:ext cx="10807700" cy="5676635"/>
        </p:xfrm>
        <a:graphic>
          <a:graphicData uri="http://schemas.openxmlformats.org/presentationml/2006/ole">
            <p:oleObj spid="_x0000_s1055" name="文档" r:id="rId3" imgW="3826154" imgH="2009649"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3099489" y="1633627"/>
            <a:ext cx="38358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3868416" y="1633627"/>
            <a:ext cx="734756"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4956863" y="1633627"/>
            <a:ext cx="1558719"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7421366" y="1633627"/>
            <a:ext cx="75702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8938439" y="1633627"/>
            <a:ext cx="75702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a16="http://schemas.microsoft.com/office/drawing/2014/main" xmlns="" id="{8A90BD6A-DAC1-4175-BADE-A70FD2E31095}"/>
              </a:ext>
            </a:extLst>
          </p:cNvPr>
          <p:cNvSpPr/>
          <p:nvPr/>
        </p:nvSpPr>
        <p:spPr>
          <a:xfrm>
            <a:off x="8549538" y="2215519"/>
            <a:ext cx="113553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a16="http://schemas.microsoft.com/office/drawing/2014/main" xmlns="" id="{8A90BD6A-DAC1-4175-BADE-A70FD2E31095}"/>
              </a:ext>
            </a:extLst>
          </p:cNvPr>
          <p:cNvSpPr/>
          <p:nvPr/>
        </p:nvSpPr>
        <p:spPr>
          <a:xfrm>
            <a:off x="4968811" y="2844711"/>
            <a:ext cx="75702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3" name="矩形 12">
            <a:extLst>
              <a:ext uri="{FF2B5EF4-FFF2-40B4-BE49-F238E27FC236}">
                <a16:creationId xmlns:a16="http://schemas.microsoft.com/office/drawing/2014/main" xmlns="" id="{8A90BD6A-DAC1-4175-BADE-A70FD2E31095}"/>
              </a:ext>
            </a:extLst>
          </p:cNvPr>
          <p:cNvSpPr/>
          <p:nvPr/>
        </p:nvSpPr>
        <p:spPr>
          <a:xfrm>
            <a:off x="7390193" y="2844711"/>
            <a:ext cx="75702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4" name="矩形 13">
            <a:extLst>
              <a:ext uri="{FF2B5EF4-FFF2-40B4-BE49-F238E27FC236}">
                <a16:creationId xmlns:a16="http://schemas.microsoft.com/office/drawing/2014/main" xmlns="" id="{8A90BD6A-DAC1-4175-BADE-A70FD2E31095}"/>
              </a:ext>
            </a:extLst>
          </p:cNvPr>
          <p:cNvSpPr/>
          <p:nvPr/>
        </p:nvSpPr>
        <p:spPr>
          <a:xfrm>
            <a:off x="3077965" y="3453598"/>
            <a:ext cx="208447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5" name="矩形 14">
            <a:extLst>
              <a:ext uri="{FF2B5EF4-FFF2-40B4-BE49-F238E27FC236}">
                <a16:creationId xmlns:a16="http://schemas.microsoft.com/office/drawing/2014/main" xmlns="" id="{8A90BD6A-DAC1-4175-BADE-A70FD2E31095}"/>
              </a:ext>
            </a:extLst>
          </p:cNvPr>
          <p:cNvSpPr/>
          <p:nvPr/>
        </p:nvSpPr>
        <p:spPr>
          <a:xfrm>
            <a:off x="7390193" y="3453598"/>
            <a:ext cx="208447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6" name="矩形 15">
            <a:extLst>
              <a:ext uri="{FF2B5EF4-FFF2-40B4-BE49-F238E27FC236}">
                <a16:creationId xmlns:a16="http://schemas.microsoft.com/office/drawing/2014/main" xmlns="" id="{8A90BD6A-DAC1-4175-BADE-A70FD2E31095}"/>
              </a:ext>
            </a:extLst>
          </p:cNvPr>
          <p:cNvSpPr/>
          <p:nvPr/>
        </p:nvSpPr>
        <p:spPr>
          <a:xfrm>
            <a:off x="3077965" y="4077054"/>
            <a:ext cx="208447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8" name="矩形 17">
            <a:extLst>
              <a:ext uri="{FF2B5EF4-FFF2-40B4-BE49-F238E27FC236}">
                <a16:creationId xmlns:a16="http://schemas.microsoft.com/office/drawing/2014/main" xmlns="" id="{8A90BD6A-DAC1-4175-BADE-A70FD2E31095}"/>
              </a:ext>
            </a:extLst>
          </p:cNvPr>
          <p:cNvSpPr/>
          <p:nvPr/>
        </p:nvSpPr>
        <p:spPr>
          <a:xfrm>
            <a:off x="7390193" y="4077054"/>
            <a:ext cx="2084472"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22351864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6" presetClass="exit" presetSubtype="21" fill="hold" grpId="0" nodeType="clickEffect">
                                  <p:stCondLst>
                                    <p:cond delay="0"/>
                                  </p:stCondLst>
                                  <p:childTnLst>
                                    <p:animEffect transition="out" filter="barn(inVertical)">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6" presetClass="exit" presetSubtype="21" fill="hold" grpId="0" nodeType="clickEffect">
                                  <p:stCondLst>
                                    <p:cond delay="0"/>
                                  </p:stCondLst>
                                  <p:childTnLst>
                                    <p:animEffect transition="out" filter="barn(inVertical)">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grpId="0" nodeType="clickEffect">
                                  <p:stCondLst>
                                    <p:cond delay="0"/>
                                  </p:stCondLst>
                                  <p:childTnLst>
                                    <p:animEffect transition="out" filter="barn(inVertical)">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xit" presetSubtype="21" fill="hold" grpId="0" nodeType="clickEffect">
                                  <p:stCondLst>
                                    <p:cond delay="0"/>
                                  </p:stCondLst>
                                  <p:childTnLst>
                                    <p:animEffect transition="out" filter="barn(inVertic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39144"/>
            <a:ext cx="5189105" cy="4819781"/>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如图分别是二氧化碳的制取、干燥、收集和性质检验的装置图。其中错误的是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二氧化碳的密度比空气的密度大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不能用向下排空气法收集。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L91.eps" descr="id:2147505227;FounderCES"/>
          <p:cNvPicPr/>
          <p:nvPr/>
        </p:nvPicPr>
        <p:blipFill>
          <a:blip r:embed="rId2">
            <a:clrChange>
              <a:clrFrom>
                <a:srgbClr val="FFFFFF"/>
              </a:clrFrom>
              <a:clrTo>
                <a:srgbClr val="FFFFFF">
                  <a:alpha val="0"/>
                </a:srgbClr>
              </a:clrTo>
            </a:clrChange>
          </a:blip>
          <a:stretch>
            <a:fillRect/>
          </a:stretch>
        </p:blipFill>
        <p:spPr>
          <a:xfrm>
            <a:off x="5908991" y="339144"/>
            <a:ext cx="5779476" cy="5853834"/>
          </a:xfrm>
          <a:prstGeom prst="rect">
            <a:avLst/>
          </a:prstGeom>
        </p:spPr>
      </p:pic>
    </p:spTree>
    <p:extLst>
      <p:ext uri="{BB962C8B-B14F-4D97-AF65-F5344CB8AC3E}">
        <p14:creationId xmlns:p14="http://schemas.microsoft.com/office/powerpoint/2010/main" xmlns="" val="32399862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43155"/>
            <a:ext cx="9897261" cy="683264"/>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如图是碳及其化合物的转化关系图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请回答下列问题</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L92.eps" descr="id:2147505234;FounderCES"/>
          <p:cNvPicPr/>
          <p:nvPr/>
        </p:nvPicPr>
        <p:blipFill>
          <a:blip r:embed="rId2">
            <a:clrChange>
              <a:clrFrom>
                <a:srgbClr val="FFFFFF"/>
              </a:clrFrom>
              <a:clrTo>
                <a:srgbClr val="FFFFFF">
                  <a:alpha val="0"/>
                </a:srgbClr>
              </a:clrTo>
            </a:clrChange>
          </a:blip>
          <a:stretch>
            <a:fillRect/>
          </a:stretch>
        </p:blipFill>
        <p:spPr>
          <a:xfrm>
            <a:off x="3924495" y="1967983"/>
            <a:ext cx="3432570" cy="1361960"/>
          </a:xfrm>
          <a:prstGeom prst="rect">
            <a:avLst/>
          </a:prstGeom>
        </p:spPr>
      </p:pic>
      <p:sp>
        <p:nvSpPr>
          <p:cNvPr id="3" name="矩形 2"/>
          <p:cNvSpPr>
            <a:spLocks noChangeAspect="1"/>
          </p:cNvSpPr>
          <p:nvPr/>
        </p:nvSpPr>
        <p:spPr>
          <a:xfrm>
            <a:off x="692150" y="3371507"/>
            <a:ext cx="10807700" cy="186512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括号内含有碳元素物质的化学式</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转化关系图中由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的反应化学方程式</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610462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57355"/>
            <a:ext cx="10807700" cy="53322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金属镁不但能在氧气中燃烧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也可以在二氧化碳中燃烧生成氧化镁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MgO</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和碳单质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镁在二氧化碳中燃烧的化学方程式为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由此你对燃烧、灭火有什么新的认识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答一项即可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下列有关碳及其化合物的说法正确的是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二氧化碳是导致酸雨的主要气体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含碳燃料不完全燃烧会生成一氧化碳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一氧化碳有毒</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液态二氧化碳灭火是因为汽化时吸热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降低了可燃物的着火点</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934226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541066"/>
            <a:ext cx="10807700" cy="53541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由含碳物质的转化关系图可知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碳在不充分燃烧时生成一氧化碳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一氧化碳燃烧时生成了二氧化碳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二氧化碳在高温时能被碳还原为一氧化碳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括号内含有碳元素的物质是一氧化碳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二氧化碳能与氢氧化钙反应转化为碳酸钙</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转化关系图中由</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的反应化学方程式为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金属镁不但能在氧气中燃烧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也可以在二氧化碳中燃烧生成氧化镁</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MgO</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和碳单质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因此反应化学方程式为</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2Mg+CO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2MgO+C</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燃烧不一定需要氧气、金属镁燃烧不能用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灭火等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p:nvPr/>
        </p:nvPicPr>
        <p:blipFill>
          <a:blip r:embed="rId2">
            <a:clrChange>
              <a:clrFrom>
                <a:srgbClr val="FFFFFF"/>
              </a:clrFrom>
              <a:clrTo>
                <a:srgbClr val="FFFFFF">
                  <a:alpha val="0"/>
                </a:srgbClr>
              </a:clrTo>
            </a:clrChange>
          </a:blip>
          <a:stretch>
            <a:fillRect/>
          </a:stretch>
        </p:blipFill>
        <p:spPr>
          <a:xfrm>
            <a:off x="6699338" y="4707116"/>
            <a:ext cx="603212" cy="536188"/>
          </a:xfrm>
          <a:prstGeom prst="rect">
            <a:avLst/>
          </a:prstGeom>
        </p:spPr>
      </p:pic>
    </p:spTree>
    <p:extLst>
      <p:ext uri="{BB962C8B-B14F-4D97-AF65-F5344CB8AC3E}">
        <p14:creationId xmlns:p14="http://schemas.microsoft.com/office/powerpoint/2010/main" xmlns="" val="245848858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28757"/>
            <a:ext cx="10807700" cy="59450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二氧化碳是导致温室效应的主要气体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二氧化硫是导致酸雨的主要气体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液态二氧化碳灭火是因为汽化时吸热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使周围温度降到可燃物着火点以下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同时二氧化碳不能燃烧也不支持燃烧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密度比空气大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但可燃物的着火点并没有发生改变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(1)CO</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+Ca(OH)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3)2Mg+CO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2MgO+C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燃烧不一定需要氧气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或金属镁的燃烧不能用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p:nvPr/>
        </p:nvPicPr>
        <p:blipFill>
          <a:blip r:embed="rId2">
            <a:clrChange>
              <a:clrFrom>
                <a:srgbClr val="FFFFFF"/>
              </a:clrFrom>
              <a:clrTo>
                <a:srgbClr val="FFFFFF">
                  <a:alpha val="0"/>
                </a:srgbClr>
              </a:clrTo>
            </a:clrChange>
          </a:blip>
          <a:stretch>
            <a:fillRect/>
          </a:stretch>
        </p:blipFill>
        <p:spPr>
          <a:xfrm>
            <a:off x="3093693" y="4520083"/>
            <a:ext cx="603212" cy="536188"/>
          </a:xfrm>
          <a:prstGeom prst="rect">
            <a:avLst/>
          </a:prstGeom>
        </p:spPr>
      </p:pic>
    </p:spTree>
    <p:extLst>
      <p:ext uri="{BB962C8B-B14F-4D97-AF65-F5344CB8AC3E}">
        <p14:creationId xmlns:p14="http://schemas.microsoft.com/office/powerpoint/2010/main" xmlns="" val="400001374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arn(inVertical)">
                                      <p:cBhvr>
                                        <p:cTn id="10" dur="500"/>
                                        <p:tgtEl>
                                          <p:spTgt spid="2">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arn(inVertical)">
                                      <p:cBhvr>
                                        <p:cTn id="13" dur="500"/>
                                        <p:tgtEl>
                                          <p:spTgt spid="2">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barn(inVertical)">
                                      <p:cBhvr>
                                        <p:cTn id="16" dur="500"/>
                                        <p:tgtEl>
                                          <p:spTgt spid="2">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07971"/>
            <a:ext cx="10807700" cy="683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碳与碳的化合物在工农业生产及日常生活中有广泛的用途</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2405098" y="1009615"/>
            <a:ext cx="7381805" cy="3991325"/>
          </a:xfrm>
          <a:prstGeom prst="rect">
            <a:avLst/>
          </a:prstGeom>
        </p:spPr>
      </p:pic>
      <p:sp>
        <p:nvSpPr>
          <p:cNvPr id="4" name="矩形 3"/>
          <p:cNvSpPr>
            <a:spLocks noChangeAspect="1"/>
          </p:cNvSpPr>
          <p:nvPr/>
        </p:nvSpPr>
        <p:spPr>
          <a:xfrm>
            <a:off x="692150" y="5050493"/>
            <a:ext cx="10807700" cy="12176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是碳原子结构示意图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碳元素在元素周期表中位于</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522186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56020"/>
            <a:ext cx="10807700" cy="600164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古代用墨书写或绘制的字画虽年久仍不变色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原因是墨中主要成分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碳具有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性。如图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是木炭还原氧化铜的实验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大试管中的反应体现了碳的还原性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其反应的化学方程式是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单质碳的还原性可以用于冶金工业。</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二氧化碳能参与光合作用完成大气中的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碳循环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但是大气中二氧化碳的含量不断上升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会使全球变暖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从而导致</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。蔬菜大棚用作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可用多种方法制得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例如可以用稀硫酸与碳酸氢铵</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反应制得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反应后生成硫酸铵、水和二氧化碳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这一反应的化学方程式是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78292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112460"/>
            <a:ext cx="10807700" cy="239950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研究发现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物质的结构决定性质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物质的性质决定用途。如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一氧化碳也能还原氧化铜</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也有还原性。从化学反应前后碳元素化合价的变化特点分析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一氧化碳和碳都具有还原性的原因是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432493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78137"/>
            <a:ext cx="10807700" cy="53322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因为电子层数就表示该元素所处的周期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碳元素位于第二周期</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由于常温下碳的化学性质不活泼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因此我国古代用墨书写、绘制的字画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可以多年保存而不褪色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碳与氧化铜在高温下反应生成铜和二氧化碳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其反应化学方程式为</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C+2CuO</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2Cu+CO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二氧化碳是温室气体之一</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大量排放导致温室效应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在反应物碳单质和一氧化碳中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碳元素的化合价分别为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在生成物二氧化碳中碳元素的化合价为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因此一氧化碳和碳单质都具有还原性的原因是碳元素的化合价都是升高的。</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p:nvPr/>
        </p:nvPicPr>
        <p:blipFill>
          <a:blip r:embed="rId2">
            <a:clrChange>
              <a:clrFrom>
                <a:srgbClr val="FFFFFF"/>
              </a:clrFrom>
              <a:clrTo>
                <a:srgbClr val="FFFFFF">
                  <a:alpha val="0"/>
                </a:srgbClr>
              </a:clrTo>
            </a:clrChange>
          </a:blip>
          <a:stretch>
            <a:fillRect/>
          </a:stretch>
        </p:blipFill>
        <p:spPr>
          <a:xfrm>
            <a:off x="2439065" y="2965765"/>
            <a:ext cx="603212" cy="536189"/>
          </a:xfrm>
          <a:prstGeom prst="rect">
            <a:avLst/>
          </a:prstGeom>
        </p:spPr>
      </p:pic>
    </p:spTree>
    <p:extLst>
      <p:ext uri="{BB962C8B-B14F-4D97-AF65-F5344CB8AC3E}">
        <p14:creationId xmlns:p14="http://schemas.microsoft.com/office/powerpoint/2010/main" xmlns="" val="208590070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791693"/>
            <a:ext cx="10807700" cy="29904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稳定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C+2CuO</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2Cu+CO</a:t>
            </a:r>
            <a:r>
              <a:rPr lang="en-US"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温室效应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NEU-BZ-S92"/>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O+2CO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碳元素的化合价在反应中升高</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p:nvPr/>
        </p:nvPicPr>
        <p:blipFill>
          <a:blip r:embed="rId2">
            <a:clrChange>
              <a:clrFrom>
                <a:srgbClr val="FFFFFF"/>
              </a:clrFrom>
              <a:clrTo>
                <a:srgbClr val="FFFFFF">
                  <a:alpha val="0"/>
                </a:srgbClr>
              </a:clrTo>
            </a:clrChange>
          </a:blip>
          <a:stretch>
            <a:fillRect/>
          </a:stretch>
        </p:blipFill>
        <p:spPr>
          <a:xfrm>
            <a:off x="4163955" y="2408036"/>
            <a:ext cx="603212" cy="536189"/>
          </a:xfrm>
          <a:prstGeom prst="rect">
            <a:avLst/>
          </a:prstGeom>
        </p:spPr>
      </p:pic>
    </p:spTree>
    <p:extLst>
      <p:ext uri="{BB962C8B-B14F-4D97-AF65-F5344CB8AC3E}">
        <p14:creationId xmlns:p14="http://schemas.microsoft.com/office/powerpoint/2010/main" xmlns="" val="126400642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139768"/>
            <a:ext cx="10807700" cy="417229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木炭和活性炭</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木炭和活性炭具有</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吸附</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可以用作</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吸附剂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除去食品和工业产品中的色素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消除异味和吸收有毒气体。</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4.C</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由分子构成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每个分子由</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个碳原子</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化学性质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稳定</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主要应用于</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材料科学</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超导体</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等方面。</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4317338" y="1796264"/>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4317338" y="2263607"/>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282598" y="1796264"/>
            <a:ext cx="121331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282598" y="2263607"/>
            <a:ext cx="121331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210945" y="3564555"/>
            <a:ext cx="204627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210945" y="4021507"/>
            <a:ext cx="204627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200065" y="4134218"/>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200065" y="4601561"/>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4517025" y="4726500"/>
            <a:ext cx="164252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4517025" y="5193843"/>
            <a:ext cx="1642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6525491" y="4726500"/>
            <a:ext cx="125580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6525491" y="5193843"/>
            <a:ext cx="12558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1649032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0" grpId="0" animBg="1"/>
      <p:bldP spid="13" grpId="0" animBg="1"/>
      <p:bldP spid="15" grpId="0" animBg="1"/>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841"/>
            <a:ext cx="10807700" cy="1274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如图是某同学设计的实验室制取二氧化碳并验证其性质的实验装置图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请回答下列</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问题</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20N71.eps" descr="id:2147505248;FounderCES"/>
          <p:cNvPicPr>
            <a:picLocks noChangeAspect="1"/>
          </p:cNvPicPr>
          <p:nvPr/>
        </p:nvPicPr>
        <p:blipFill>
          <a:blip r:embed="rId2">
            <a:clrChange>
              <a:clrFrom>
                <a:srgbClr val="FFFFFF"/>
              </a:clrFrom>
              <a:clrTo>
                <a:srgbClr val="FFFFFF">
                  <a:alpha val="0"/>
                </a:srgbClr>
              </a:clrTo>
            </a:clrChange>
          </a:blip>
          <a:stretch>
            <a:fillRect/>
          </a:stretch>
        </p:blipFill>
        <p:spPr>
          <a:xfrm>
            <a:off x="3366188" y="1337865"/>
            <a:ext cx="5459625" cy="5288325"/>
          </a:xfrm>
          <a:prstGeom prst="rect">
            <a:avLst/>
          </a:prstGeom>
        </p:spPr>
      </p:pic>
    </p:spTree>
    <p:extLst>
      <p:ext uri="{BB962C8B-B14F-4D97-AF65-F5344CB8AC3E}">
        <p14:creationId xmlns:p14="http://schemas.microsoft.com/office/powerpoint/2010/main" xmlns="" val="312801927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9316"/>
            <a:ext cx="10807700" cy="48197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装置连接时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装置的导管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装置的</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导管</a:t>
            </a: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相连接。检验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装置中二氧化碳已收集满的方法是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装置收集满一瓶二氧化碳气体</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取下橡皮塞</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将瓶中的气体沿</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装置烧杯左侧内壁缓慢倒入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观察到的现象是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说明二氧化碳具有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装置连接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观察到的现象是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可验证二氧化碳的性质是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473505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47412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装置连接时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由于二氧化碳的密度比空气大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装置的导管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装置的导管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相连接</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检验</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装置中二氧化碳已收集满的方法是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把燃烧的木条放在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导管口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如果燃烧的木条熄灭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说明二氧化碳已经收集满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由于二氧化碳的密度比空气大、不能燃烧、不支持燃烧的性质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因此烧杯中观察到燃着的蜡烛由下而上依次熄灭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由于二氧化碳能和水反应生成碳酸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装置连接后可以观察到石蕊溶液变红色</a:t>
            </a:r>
            <a:r>
              <a:rPr lang="zh-CN" altLang="zh-CN" sz="3200" b="1"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55115581"/>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78524"/>
            <a:ext cx="10807700" cy="237757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把燃烧的木条放在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导管口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如果燃烧的木条熄灭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说明二氧化碳已经收集满　蜡烛由下而上依次熄灭　密度比空气的大、不能燃烧、不支持燃烧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石蕊溶液变红色　能与水反应生成碳酸</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347182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80083" y="2636520"/>
            <a:ext cx="1105802" cy="815646"/>
            <a:chOff x="-1604504" y="2147667"/>
            <a:chExt cx="3687215" cy="2719712"/>
          </a:xfrm>
        </p:grpSpPr>
        <p:cxnSp>
          <p:nvCxnSpPr>
            <p:cNvPr id="7" name="直接连接符 6"/>
            <p:cNvCxnSpPr/>
            <p:nvPr/>
          </p:nvCxnSpPr>
          <p:spPr>
            <a:xfrm flipH="1">
              <a:off x="-1604504" y="2687623"/>
              <a:ext cx="2592288" cy="2179756"/>
            </a:xfrm>
            <a:prstGeom prst="line">
              <a:avLst/>
            </a:prstGeom>
            <a:noFill/>
            <a:ln w="76200" cap="flat" cmpd="sng" algn="ctr">
              <a:solidFill>
                <a:schemeClr val="tx2">
                  <a:lumMod val="50000"/>
                </a:schemeClr>
              </a:solidFill>
              <a:prstDash val="solid"/>
            </a:ln>
            <a:effectLst/>
          </p:spPr>
        </p:cxnSp>
        <p:cxnSp>
          <p:nvCxnSpPr>
            <p:cNvPr id="8" name="直接连接符 7"/>
            <p:cNvCxnSpPr/>
            <p:nvPr/>
          </p:nvCxnSpPr>
          <p:spPr>
            <a:xfrm flipH="1">
              <a:off x="-509577" y="2147667"/>
              <a:ext cx="2592288" cy="2179756"/>
            </a:xfrm>
            <a:prstGeom prst="line">
              <a:avLst/>
            </a:prstGeom>
            <a:noFill/>
            <a:ln w="12700" cap="flat" cmpd="sng" algn="ctr">
              <a:solidFill>
                <a:schemeClr val="tx2">
                  <a:lumMod val="50000"/>
                </a:schemeClr>
              </a:solidFill>
              <a:prstDash val="solid"/>
            </a:ln>
            <a:effectLst/>
          </p:spPr>
        </p:cxnSp>
      </p:grpSp>
      <p:grpSp>
        <p:nvGrpSpPr>
          <p:cNvPr id="9" name="组合 8"/>
          <p:cNvGrpSpPr/>
          <p:nvPr/>
        </p:nvGrpSpPr>
        <p:grpSpPr>
          <a:xfrm flipH="1" flipV="1">
            <a:off x="8735898" y="2665586"/>
            <a:ext cx="1105803" cy="815646"/>
            <a:chOff x="-1604504" y="2147667"/>
            <a:chExt cx="3687215" cy="2719712"/>
          </a:xfrm>
        </p:grpSpPr>
        <p:cxnSp>
          <p:nvCxnSpPr>
            <p:cNvPr id="10" name="直接连接符 9"/>
            <p:cNvCxnSpPr/>
            <p:nvPr/>
          </p:nvCxnSpPr>
          <p:spPr>
            <a:xfrm flipH="1">
              <a:off x="-1604504" y="2687623"/>
              <a:ext cx="2592288" cy="2179756"/>
            </a:xfrm>
            <a:prstGeom prst="line">
              <a:avLst/>
            </a:prstGeom>
            <a:noFill/>
            <a:ln w="76200" cap="flat" cmpd="sng" algn="ctr">
              <a:solidFill>
                <a:sysClr val="windowText" lastClr="000000">
                  <a:lumMod val="85000"/>
                  <a:lumOff val="15000"/>
                </a:sysClr>
              </a:solidFill>
              <a:prstDash val="solid"/>
            </a:ln>
            <a:effectLst/>
          </p:spPr>
        </p:cxnSp>
        <p:cxnSp>
          <p:nvCxnSpPr>
            <p:cNvPr id="11" name="直接连接符 10"/>
            <p:cNvCxnSpPr/>
            <p:nvPr/>
          </p:nvCxnSpPr>
          <p:spPr>
            <a:xfrm flipH="1">
              <a:off x="-509577" y="2147667"/>
              <a:ext cx="2592288" cy="2179756"/>
            </a:xfrm>
            <a:prstGeom prst="line">
              <a:avLst/>
            </a:prstGeom>
            <a:noFill/>
            <a:ln w="12700" cap="flat" cmpd="sng" algn="ctr">
              <a:solidFill>
                <a:sysClr val="windowText" lastClr="000000">
                  <a:lumMod val="85000"/>
                  <a:lumOff val="15000"/>
                </a:sysClr>
              </a:solidFill>
              <a:prstDash val="solid"/>
            </a:ln>
            <a:effectLst/>
          </p:spPr>
        </p:cxnSp>
      </p:grpSp>
      <p:sp>
        <p:nvSpPr>
          <p:cNvPr id="12" name="文本框 11"/>
          <p:cNvSpPr txBox="1"/>
          <p:nvPr/>
        </p:nvSpPr>
        <p:spPr>
          <a:xfrm>
            <a:off x="2969260" y="2585720"/>
            <a:ext cx="6252845" cy="922020"/>
          </a:xfrm>
          <a:prstGeom prst="rect">
            <a:avLst/>
          </a:prstGeom>
          <a:noFill/>
        </p:spPr>
        <p:txBody>
          <a:bodyPr wrap="square" rtlCol="0">
            <a:spAutoFit/>
          </a:bodyPr>
          <a:lstStyle/>
          <a:p>
            <a:pPr algn="ctr"/>
            <a:r>
              <a:rPr lang="zh-CN" altLang="en-US" sz="5400" b="1" dirty="0">
                <a:solidFill>
                  <a:srgbClr val="4D4D4D"/>
                </a:solidFill>
                <a:latin typeface="方正姚体" panose="02010601030101010101" charset="-122"/>
                <a:ea typeface="方正姚体" panose="02010601030101010101" charset="-122"/>
                <a:cs typeface="方正姚体" panose="02010601030101010101" charset="-122"/>
                <a:sym typeface="+mn-ea"/>
              </a:rPr>
              <a:t>规律方法探究</a:t>
            </a:r>
          </a:p>
        </p:txBody>
      </p:sp>
    </p:spTree>
    <p:extLst>
      <p:ext uri="{BB962C8B-B14F-4D97-AF65-F5344CB8AC3E}">
        <p14:creationId xmlns:p14="http://schemas.microsoft.com/office/powerpoint/2010/main" xmlns="" val="22693401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45433"/>
            <a:ext cx="10807700" cy="474129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下列有关碳单质的用途和性质之间的关系不相符的是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焦炭用于炼铁是因为焦炭具有还原性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金刚石用于切割玻璃是因为金刚石硬度比玻璃的大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石墨用于制作干电池的电极是因为石墨具有优良的导电性能</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制糖工业用活性炭脱色制白糖是因为活性炭与有色物质发生了</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化学反应</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p:txBody>
      </p:sp>
      <p:grpSp>
        <p:nvGrpSpPr>
          <p:cNvPr id="6" name="组合 5"/>
          <p:cNvGrpSpPr/>
          <p:nvPr/>
        </p:nvGrpSpPr>
        <p:grpSpPr>
          <a:xfrm>
            <a:off x="2" y="151371"/>
            <a:ext cx="11731332" cy="433754"/>
            <a:chOff x="381000" y="205656"/>
            <a:chExt cx="11731332" cy="433754"/>
          </a:xfrm>
        </p:grpSpPr>
        <p:sp>
          <p:nvSpPr>
            <p:cNvPr id="7" name="矩形 6"/>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8" name="组合 7"/>
            <p:cNvGrpSpPr/>
            <p:nvPr/>
          </p:nvGrpSpPr>
          <p:grpSpPr>
            <a:xfrm>
              <a:off x="381000" y="205656"/>
              <a:ext cx="11731332" cy="433754"/>
              <a:chOff x="3048000" y="2286000"/>
              <a:chExt cx="4981307" cy="457200"/>
            </a:xfrm>
          </p:grpSpPr>
          <p:sp>
            <p:nvSpPr>
              <p:cNvPr id="10" name="矩形 9"/>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示例一</a:t>
                </a:r>
              </a:p>
            </p:txBody>
          </p:sp>
          <p:sp>
            <p:nvSpPr>
              <p:cNvPr id="11" name="矩形 10"/>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碳单质的性质</a:t>
                </a:r>
              </a:p>
            </p:txBody>
          </p:sp>
        </p:grpSp>
      </p:grpSp>
    </p:spTree>
    <p:extLst>
      <p:ext uri="{BB962C8B-B14F-4D97-AF65-F5344CB8AC3E}">
        <p14:creationId xmlns:p14="http://schemas.microsoft.com/office/powerpoint/2010/main" xmlns="" val="138581710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0620"/>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制糖工业用活性炭脱色制白糖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是利用了活性炭具有吸附性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发生了物理变化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692150" y="3213102"/>
            <a:ext cx="10807700" cy="1759656"/>
          </a:xfrm>
          <a:prstGeom prst="rect">
            <a:avLst/>
          </a:prstGeom>
        </p:spPr>
      </p:pic>
    </p:spTree>
    <p:extLst>
      <p:ext uri="{BB962C8B-B14F-4D97-AF65-F5344CB8AC3E}">
        <p14:creationId xmlns:p14="http://schemas.microsoft.com/office/powerpoint/2010/main" xmlns="" val="153530516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75566"/>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某小组在实验室里制取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用到了下列装置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请回答下列问题</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47.eps" descr="id:2147505262;FounderCES"/>
          <p:cNvPicPr>
            <a:picLocks noChangeAspect="1"/>
          </p:cNvPicPr>
          <p:nvPr/>
        </p:nvPicPr>
        <p:blipFill>
          <a:blip r:embed="rId2">
            <a:clrChange>
              <a:clrFrom>
                <a:srgbClr val="FFFFFF"/>
              </a:clrFrom>
              <a:clrTo>
                <a:srgbClr val="FFFFFF">
                  <a:alpha val="0"/>
                </a:srgbClr>
              </a:clrTo>
            </a:clrChange>
          </a:blip>
          <a:stretch>
            <a:fillRect/>
          </a:stretch>
        </p:blipFill>
        <p:spPr>
          <a:xfrm>
            <a:off x="1648696" y="2104390"/>
            <a:ext cx="8894609" cy="3805589"/>
          </a:xfrm>
          <a:prstGeom prst="rect">
            <a:avLst/>
          </a:prstGeom>
        </p:spPr>
      </p:pic>
      <p:grpSp>
        <p:nvGrpSpPr>
          <p:cNvPr id="8" name="组合 7"/>
          <p:cNvGrpSpPr/>
          <p:nvPr/>
        </p:nvGrpSpPr>
        <p:grpSpPr>
          <a:xfrm>
            <a:off x="2" y="151371"/>
            <a:ext cx="11731332" cy="433754"/>
            <a:chOff x="381000" y="205656"/>
            <a:chExt cx="11731332" cy="433754"/>
          </a:xfrm>
        </p:grpSpPr>
        <p:sp>
          <p:nvSpPr>
            <p:cNvPr id="9" name="矩形 8"/>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示例二</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制取二氧化碳的实验探究</a:t>
                </a:r>
              </a:p>
            </p:txBody>
          </p:sp>
        </p:grpSp>
      </p:grpSp>
    </p:spTree>
    <p:extLst>
      <p:ext uri="{BB962C8B-B14F-4D97-AF65-F5344CB8AC3E}">
        <p14:creationId xmlns:p14="http://schemas.microsoft.com/office/powerpoint/2010/main" xmlns="" val="17575871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54124"/>
            <a:ext cx="10807700" cy="65360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的密度比空气的密度</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检验是否收集满的方法是将燃着的木条放在</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将生成的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通入石蕊溶液中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溶液变红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反应生成了碳酸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装置改成</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通过拉动铜丝可以控制底部破损的小试管升降。这一改进的主要目的是</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3200" dirty="0" smtClean="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使反应随时发生或停止</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使破损的小试管得到利用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生成更多的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77432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72131"/>
            <a:ext cx="10807700" cy="59231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如果在实验室利用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装置制取氧气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该反应的化学方程式为</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的密度比空气的大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所以可用向上排空气法收集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能溶于水且和水发生化学反应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所以不能用排水法收集。</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的验满方法一般是将燃着的木条放到集气瓶口</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如果木条熄灭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证明已经集满。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可与水反应生成碳酸</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碳酸能使石蕊溶液变红。</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(4)C</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装置改进后通过拉动铜丝来实现两种反应物的接触或脱离</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达到使反应随时发生或停止的目的。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如果利用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装置制取氧气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应采用过氧化氢催化分解法。</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4836018"/>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10646"/>
            <a:ext cx="10807700" cy="29904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二、单质碳的化学性质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稳定性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在常温下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单质碳的化学性质不活泼</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受日光照射或与空气、水分接触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都不容易起变化。</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可燃性</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91032466"/>
              </p:ext>
            </p:extLst>
          </p:nvPr>
        </p:nvGraphicFramePr>
        <p:xfrm>
          <a:off x="242888" y="3963426"/>
          <a:ext cx="11666537" cy="2444750"/>
        </p:xfrm>
        <a:graphic>
          <a:graphicData uri="http://schemas.openxmlformats.org/presentationml/2006/ole">
            <p:oleObj spid="_x0000_s2079" name="文档" r:id="rId3" imgW="3826154" imgH="802494"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4878447" y="3751118"/>
            <a:ext cx="2623789" cy="849267"/>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29425899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70697"/>
            <a:ext cx="10807700" cy="239950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集气瓶口</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45935742"/>
              </p:ext>
            </p:extLst>
          </p:nvPr>
        </p:nvGraphicFramePr>
        <p:xfrm>
          <a:off x="219551" y="2779963"/>
          <a:ext cx="11669770" cy="825370"/>
        </p:xfrm>
        <a:graphic>
          <a:graphicData uri="http://schemas.openxmlformats.org/presentationml/2006/ole">
            <p:oleObj spid="_x0000_s10259" name="文档" r:id="rId3" imgW="3826154" imgH="270613" progId="Word.Document.12">
              <p:embed/>
            </p:oleObj>
          </a:graphicData>
        </a:graphic>
      </p:graphicFrame>
      <p:pic>
        <p:nvPicPr>
          <p:cNvPr id="4" name="图片 3"/>
          <p:cNvPicPr>
            <a:picLocks noChangeAspect="1"/>
          </p:cNvPicPr>
          <p:nvPr/>
        </p:nvPicPr>
        <p:blipFill>
          <a:blip r:embed="rId4">
            <a:clrChange>
              <a:clrFrom>
                <a:srgbClr val="FFFFFF"/>
              </a:clrFrom>
              <a:clrTo>
                <a:srgbClr val="FFFFFF">
                  <a:alpha val="0"/>
                </a:srgbClr>
              </a:clrTo>
            </a:clrChange>
          </a:blip>
          <a:stretch>
            <a:fillRect/>
          </a:stretch>
        </p:blipFill>
        <p:spPr>
          <a:xfrm>
            <a:off x="692150" y="3672937"/>
            <a:ext cx="10807700" cy="2200098"/>
          </a:xfrm>
          <a:prstGeom prst="rect">
            <a:avLst/>
          </a:prstGeom>
        </p:spPr>
      </p:pic>
    </p:spTree>
    <p:extLst>
      <p:ext uri="{BB962C8B-B14F-4D97-AF65-F5344CB8AC3E}">
        <p14:creationId xmlns:p14="http://schemas.microsoft.com/office/powerpoint/2010/main" xmlns="" val="2508041444"/>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1467"/>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归纳与比较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是化学学习的重要方法</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下列有关</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的知识归纳错误的是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表格 3"/>
          <p:cNvGraphicFramePr>
            <a:graphicFrameLocks noGrp="1" noChangeAspect="1"/>
          </p:cNvGraphicFramePr>
          <p:nvPr>
            <p:extLst>
              <p:ext uri="{D42A27DB-BD31-4B8C-83A1-F6EECF244321}">
                <p14:modId xmlns:p14="http://schemas.microsoft.com/office/powerpoint/2010/main" xmlns="" val="1547863332"/>
              </p:ext>
            </p:extLst>
          </p:nvPr>
        </p:nvGraphicFramePr>
        <p:xfrm>
          <a:off x="692150" y="1933793"/>
          <a:ext cx="10807700" cy="4447541"/>
        </p:xfrm>
        <a:graphic>
          <a:graphicData uri="http://schemas.openxmlformats.org/drawingml/2006/table">
            <a:tbl>
              <a:tblPr firstRow="1" firstCol="1" bandRow="1"/>
              <a:tblGrid>
                <a:gridCol w="637886"/>
                <a:gridCol w="1070264"/>
                <a:gridCol w="9099550"/>
              </a:tblGrid>
              <a:tr h="0">
                <a:tc>
                  <a:txBody>
                    <a:bodyPr/>
                    <a:lstStyle/>
                    <a:p>
                      <a:pPr>
                        <a:lnSpc>
                          <a:spcPct val="114000"/>
                        </a:lnSpc>
                        <a:spcAft>
                          <a:spcPts val="0"/>
                        </a:spcAft>
                        <a:tabLst>
                          <a:tab pos="1029335" algn="l"/>
                          <a:tab pos="1850390" algn="l"/>
                          <a:tab pos="2538095" algn="l"/>
                          <a:tab pos="3221990"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endParaRPr lang="zh-CN" sz="32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4000"/>
                        </a:lnSpc>
                        <a:spcAft>
                          <a:spcPts val="0"/>
                        </a:spcAft>
                        <a:tabLst>
                          <a:tab pos="1029335" algn="l"/>
                          <a:tab pos="1850390" algn="l"/>
                          <a:tab pos="2538095" algn="l"/>
                          <a:tab pos="3221990"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组成</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4000"/>
                        </a:lnSpc>
                        <a:spcAft>
                          <a:spcPts val="0"/>
                        </a:spcAft>
                        <a:tabLst>
                          <a:tab pos="1029335" algn="l"/>
                          <a:tab pos="1850390" algn="l"/>
                          <a:tab pos="2538095" algn="l"/>
                          <a:tab pos="3221990"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个二氧化碳分子比</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个一氧化碳分子多</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个氧原子</a:t>
                      </a:r>
                      <a:endParaRPr lang="zh-CN" sz="32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4000"/>
                        </a:lnSpc>
                        <a:spcAft>
                          <a:spcPts val="0"/>
                        </a:spcAft>
                        <a:tabLst>
                          <a:tab pos="1029335" algn="l"/>
                          <a:tab pos="1850390" algn="l"/>
                          <a:tab pos="2538095" algn="l"/>
                          <a:tab pos="3221990"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4000"/>
                        </a:lnSpc>
                        <a:spcAft>
                          <a:spcPts val="0"/>
                        </a:spcAft>
                        <a:tabLst>
                          <a:tab pos="1029335" algn="l"/>
                          <a:tab pos="1850390" algn="l"/>
                          <a:tab pos="2538095" algn="l"/>
                          <a:tab pos="3221990"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性质</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4000"/>
                        </a:lnSpc>
                        <a:spcAft>
                          <a:spcPts val="0"/>
                        </a:spcAft>
                        <a:tabLst>
                          <a:tab pos="1029335" algn="l"/>
                          <a:tab pos="1850390" algn="l"/>
                          <a:tab pos="2538095" algn="l"/>
                          <a:tab pos="3221990"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都是无色无味的气体</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都能溶于水</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水溶液显酸性</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都能与碱反应</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都能燃烧等</a:t>
                      </a:r>
                      <a:endParaRPr lang="zh-CN" sz="32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4000"/>
                        </a:lnSpc>
                        <a:spcAft>
                          <a:spcPts val="0"/>
                        </a:spcAft>
                        <a:tabLst>
                          <a:tab pos="1029335" algn="l"/>
                          <a:tab pos="1850390" algn="l"/>
                          <a:tab pos="2538095" algn="l"/>
                          <a:tab pos="3221990"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4000"/>
                        </a:lnSpc>
                        <a:spcAft>
                          <a:spcPts val="0"/>
                        </a:spcAft>
                        <a:tabLst>
                          <a:tab pos="1029335" algn="l"/>
                          <a:tab pos="1850390" algn="l"/>
                          <a:tab pos="2538095" algn="l"/>
                          <a:tab pos="3221990"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用途</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4000"/>
                        </a:lnSpc>
                        <a:spcAft>
                          <a:spcPts val="0"/>
                        </a:spcAft>
                        <a:tabLst>
                          <a:tab pos="1029335" algn="l"/>
                          <a:tab pos="1850390" algn="l"/>
                          <a:tab pos="2538095" algn="l"/>
                          <a:tab pos="3221990"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a:t>
                      </a:r>
                      <a:r>
                        <a:rPr lang="en-US" sz="3200" b="1" baseline="-250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可用于光合作用、灭火、化工产品的原料和气体肥料</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干冰</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可用于人工降雨等</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可用作气体燃料、冶炼金属的还原剂等</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4000"/>
                        </a:lnSpc>
                        <a:spcAft>
                          <a:spcPts val="0"/>
                        </a:spcAft>
                        <a:tabLst>
                          <a:tab pos="1029335" algn="l"/>
                          <a:tab pos="1850390" algn="l"/>
                          <a:tab pos="2538095" algn="l"/>
                          <a:tab pos="3221990"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14000"/>
                        </a:lnSpc>
                        <a:spcAft>
                          <a:spcPts val="0"/>
                        </a:spcAft>
                        <a:tabLst>
                          <a:tab pos="1029335" algn="l"/>
                          <a:tab pos="1850390" algn="l"/>
                          <a:tab pos="2538095" algn="l"/>
                          <a:tab pos="3221990"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危害</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14000"/>
                        </a:lnSpc>
                        <a:spcAft>
                          <a:spcPts val="0"/>
                        </a:spcAft>
                        <a:tabLst>
                          <a:tab pos="1029335" algn="l"/>
                          <a:tab pos="1850390" algn="l"/>
                          <a:tab pos="2538095" algn="l"/>
                          <a:tab pos="3221990"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a:t>
                      </a:r>
                      <a:r>
                        <a:rPr lang="en-US"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会造成</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温室效应</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极易与血液中的血红蛋白结合引起中毒等</a:t>
                      </a:r>
                      <a:endParaRPr lang="zh-CN" sz="32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860" marR="2286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grpSp>
        <p:nvGrpSpPr>
          <p:cNvPr id="6" name="组合 5"/>
          <p:cNvGrpSpPr/>
          <p:nvPr/>
        </p:nvGrpSpPr>
        <p:grpSpPr>
          <a:xfrm>
            <a:off x="2" y="151371"/>
            <a:ext cx="11731332" cy="433754"/>
            <a:chOff x="381000" y="205656"/>
            <a:chExt cx="11731332" cy="433754"/>
          </a:xfrm>
        </p:grpSpPr>
        <p:sp>
          <p:nvSpPr>
            <p:cNvPr id="8" name="矩形 7"/>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0" name="组合 9"/>
            <p:cNvGrpSpPr/>
            <p:nvPr/>
          </p:nvGrpSpPr>
          <p:grpSpPr>
            <a:xfrm>
              <a:off x="381000" y="205656"/>
              <a:ext cx="11731332" cy="433754"/>
              <a:chOff x="3048000" y="2286000"/>
              <a:chExt cx="4981307" cy="457200"/>
            </a:xfrm>
          </p:grpSpPr>
          <p:sp>
            <p:nvSpPr>
              <p:cNvPr id="11" name="矩形 10"/>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示例三</a:t>
                </a:r>
              </a:p>
            </p:txBody>
          </p:sp>
          <p:sp>
            <p:nvSpPr>
              <p:cNvPr id="12" name="矩形 11"/>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二氧化碳和一氧化碳的比较</a:t>
                </a:r>
              </a:p>
            </p:txBody>
          </p:sp>
        </p:grpSp>
      </p:grpSp>
    </p:spTree>
    <p:extLst>
      <p:ext uri="{BB962C8B-B14F-4D97-AF65-F5344CB8AC3E}">
        <p14:creationId xmlns:p14="http://schemas.microsoft.com/office/powerpoint/2010/main" xmlns="" val="3605784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391664"/>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不燃烧也不支持燃烧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可用于灭火</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难溶于水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也不能使紫色石蕊溶液变红色</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不能与碱反应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7984523"/>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631467"/>
            <a:ext cx="10807700" cy="600164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000000"/>
                </a:solidFill>
                <a:latin typeface="NEU-BZ-S92"/>
                <a:ea typeface="Arial" panose="020B0604020202020204" pitchFamily="34" charset="0"/>
                <a:cs typeface="Times New Roman" panose="02020603050405020304" pitchFamily="18" charset="0"/>
              </a:rPr>
              <a:t> </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如图是自然界碳的循环示意图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请据图分析后回答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自然界中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的来源有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任写一点</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任何物质都有两面性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对人类的正面影响是促进植物光合作用等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不利影响有</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任写一点</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48.eps" descr="id:2147505277;FounderCES"/>
          <p:cNvPicPr/>
          <p:nvPr/>
        </p:nvPicPr>
        <p:blipFill>
          <a:blip r:embed="rId2">
            <a:clrChange>
              <a:clrFrom>
                <a:srgbClr val="FFFFFF"/>
              </a:clrFrom>
              <a:clrTo>
                <a:srgbClr val="FFFFFF">
                  <a:alpha val="0"/>
                </a:srgbClr>
              </a:clrTo>
            </a:clrChange>
          </a:blip>
          <a:stretch>
            <a:fillRect/>
          </a:stretch>
        </p:blipFill>
        <p:spPr>
          <a:xfrm>
            <a:off x="4391573" y="1361211"/>
            <a:ext cx="3758732" cy="2683914"/>
          </a:xfrm>
          <a:prstGeom prst="rect">
            <a:avLst/>
          </a:prstGeom>
        </p:spPr>
      </p:pic>
      <p:grpSp>
        <p:nvGrpSpPr>
          <p:cNvPr id="8" name="组合 7"/>
          <p:cNvGrpSpPr/>
          <p:nvPr/>
        </p:nvGrpSpPr>
        <p:grpSpPr>
          <a:xfrm>
            <a:off x="2" y="151371"/>
            <a:ext cx="11731332" cy="433754"/>
            <a:chOff x="381000" y="205656"/>
            <a:chExt cx="11731332" cy="433754"/>
          </a:xfrm>
        </p:grpSpPr>
        <p:sp>
          <p:nvSpPr>
            <p:cNvPr id="10" name="矩形 9"/>
            <p:cNvSpPr/>
            <p:nvPr/>
          </p:nvSpPr>
          <p:spPr>
            <a:xfrm>
              <a:off x="1999940" y="230648"/>
              <a:ext cx="192275" cy="401795"/>
            </a:xfrm>
            <a:prstGeom prst="rect">
              <a:avLst/>
            </a:prstGeom>
            <a:noFill/>
            <a:ln w="190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grpSp>
          <p:nvGrpSpPr>
            <p:cNvPr id="11" name="组合 10"/>
            <p:cNvGrpSpPr/>
            <p:nvPr/>
          </p:nvGrpSpPr>
          <p:grpSpPr>
            <a:xfrm>
              <a:off x="381000" y="205656"/>
              <a:ext cx="11731332" cy="433754"/>
              <a:chOff x="3048000" y="2286000"/>
              <a:chExt cx="4981307" cy="457200"/>
            </a:xfrm>
          </p:grpSpPr>
          <p:sp>
            <p:nvSpPr>
              <p:cNvPr id="12" name="矩形 11"/>
              <p:cNvSpPr/>
              <p:nvPr/>
            </p:nvSpPr>
            <p:spPr>
              <a:xfrm>
                <a:off x="3048000" y="2286000"/>
                <a:ext cx="953021" cy="457200"/>
              </a:xfrm>
              <a:prstGeom prst="rect">
                <a:avLst/>
              </a:prstGeom>
              <a:solidFill>
                <a:srgbClr val="7487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rPr>
                  <a:t>归类</a:t>
                </a:r>
                <a:r>
                  <a:rPr lang="zh-CN" altLang="en-US" sz="2800" b="1" dirty="0" smtClean="0">
                    <a:solidFill>
                      <a:schemeClr val="bg1"/>
                    </a:solidFill>
                  </a:rPr>
                  <a:t>示例四</a:t>
                </a:r>
              </a:p>
            </p:txBody>
          </p:sp>
          <p:sp>
            <p:nvSpPr>
              <p:cNvPr id="13" name="矩形 12"/>
              <p:cNvSpPr/>
              <p:nvPr/>
            </p:nvSpPr>
            <p:spPr>
              <a:xfrm>
                <a:off x="4076665" y="2286000"/>
                <a:ext cx="3952642" cy="457200"/>
              </a:xfrm>
              <a:prstGeom prst="rect">
                <a:avLst/>
              </a:prstGeom>
              <a:gradFill flip="none" rotWithShape="1">
                <a:gsLst>
                  <a:gs pos="0">
                    <a:srgbClr val="DCDCDC">
                      <a:shade val="30000"/>
                      <a:satMod val="115000"/>
                    </a:srgbClr>
                  </a:gs>
                  <a:gs pos="51000">
                    <a:srgbClr val="DCDCDC">
                      <a:shade val="67500"/>
                      <a:satMod val="115000"/>
                    </a:srgbClr>
                  </a:gs>
                  <a:gs pos="73000">
                    <a:srgbClr val="DCDCDC">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rPr>
                  <a:t>二氧化碳与农业生产和环境保护</a:t>
                </a:r>
              </a:p>
            </p:txBody>
          </p:sp>
        </p:grpSp>
      </p:grpSp>
    </p:spTree>
    <p:extLst>
      <p:ext uri="{BB962C8B-B14F-4D97-AF65-F5344CB8AC3E}">
        <p14:creationId xmlns:p14="http://schemas.microsoft.com/office/powerpoint/2010/main" xmlns="" val="142836979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487840"/>
            <a:ext cx="10807700" cy="53541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人类降低空气中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含量的研究有两个方向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一是减少</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排放</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二是增加</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消耗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请写出一条你能做到的消耗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的方式或途径</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自然界中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的来源有化石燃料燃烧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动植物呼吸等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的不利影响有温室效应等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植树造林、种草等都可消耗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化石燃料燃烧</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或动植物呼吸等</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合理即可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温室效应</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或写出温室效应的具体表现等均可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植树造林</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种草等均可</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671140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barn(inVertical)">
                                      <p:cBhvr>
                                        <p:cTn id="15" dur="500"/>
                                        <p:tgtEl>
                                          <p:spTgt spid="2">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barn(inVertical)">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2150" y="1869197"/>
            <a:ext cx="10807700" cy="2812497"/>
          </a:xfrm>
          <a:prstGeom prst="rect">
            <a:avLst/>
          </a:prstGeom>
        </p:spPr>
      </p:pic>
    </p:spTree>
    <p:extLst>
      <p:ext uri="{BB962C8B-B14F-4D97-AF65-F5344CB8AC3E}">
        <p14:creationId xmlns:p14="http://schemas.microsoft.com/office/powerpoint/2010/main" xmlns="" val="1849876982"/>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阴影"/>
          <p:cNvPicPr>
            <a:picLocks noChangeAspect="1"/>
          </p:cNvPicPr>
          <p:nvPr/>
        </p:nvPicPr>
        <p:blipFill>
          <a:blip r:embed="rId2"/>
          <a:stretch>
            <a:fillRect/>
          </a:stretch>
        </p:blipFill>
        <p:spPr>
          <a:xfrm>
            <a:off x="2325712" y="1511279"/>
            <a:ext cx="7280625" cy="3396125"/>
          </a:xfrm>
          <a:prstGeom prst="rect">
            <a:avLst/>
          </a:prstGeom>
        </p:spPr>
      </p:pic>
      <p:pic>
        <p:nvPicPr>
          <p:cNvPr id="11" name="图片 10"/>
          <p:cNvPicPr>
            <a:picLocks noChangeAspect="1"/>
          </p:cNvPicPr>
          <p:nvPr/>
        </p:nvPicPr>
        <p:blipFill>
          <a:blip r:embed="rId3">
            <a:clrChange>
              <a:clrFrom>
                <a:srgbClr val="ECECEE"/>
              </a:clrFrom>
              <a:clrTo>
                <a:srgbClr val="ECECEE">
                  <a:alpha val="0"/>
                </a:srgbClr>
              </a:clrTo>
            </a:clrChange>
          </a:blip>
          <a:stretch>
            <a:fillRect/>
          </a:stretch>
        </p:blipFill>
        <p:spPr>
          <a:xfrm>
            <a:off x="123290" y="4517181"/>
            <a:ext cx="2325712" cy="2253486"/>
          </a:xfrm>
          <a:prstGeom prst="rect">
            <a:avLst/>
          </a:prstGeom>
        </p:spPr>
      </p:pic>
      <p:sp>
        <p:nvSpPr>
          <p:cNvPr id="12" name="文本框 11"/>
          <p:cNvSpPr txBox="1"/>
          <p:nvPr/>
        </p:nvSpPr>
        <p:spPr>
          <a:xfrm>
            <a:off x="3451123" y="2222090"/>
            <a:ext cx="4994787" cy="1015663"/>
          </a:xfrm>
          <a:prstGeom prst="rect">
            <a:avLst/>
          </a:prstGeom>
          <a:noFill/>
        </p:spPr>
        <p:txBody>
          <a:bodyPr wrap="square" rtlCol="0">
            <a:spAutoFit/>
          </a:bodyPr>
          <a:lstStyle/>
          <a:p>
            <a:r>
              <a:rPr lang="zh-CN" altLang="en-US" sz="6000" b="1">
                <a:solidFill>
                  <a:srgbClr val="55463D"/>
                </a:solidFill>
                <a:latin typeface="思源黑体 CN Medium" panose="020B0600000000000000" pitchFamily="34" charset="-122"/>
                <a:ea typeface="思源黑体 CN Medium" panose="020B0600000000000000" pitchFamily="34" charset="-122"/>
              </a:rPr>
              <a:t>本  课  结  束</a:t>
            </a:r>
          </a:p>
        </p:txBody>
      </p:sp>
    </p:spTree>
    <p:extLst>
      <p:ext uri="{BB962C8B-B14F-4D97-AF65-F5344CB8AC3E}">
        <p14:creationId xmlns:p14="http://schemas.microsoft.com/office/powerpoint/2010/main" xmlns="" val="14285052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305940"/>
            <a:ext cx="10807700" cy="12176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还原性</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3200" b="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CuO</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反应。</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L40.eps" descr="id:2147505145;FounderCES"/>
          <p:cNvPicPr>
            <a:picLocks noChangeAspect="1"/>
          </p:cNvPicPr>
          <p:nvPr/>
        </p:nvPicPr>
        <p:blipFill>
          <a:blip r:embed="rId2">
            <a:clrChange>
              <a:clrFrom>
                <a:srgbClr val="FFFFFF"/>
              </a:clrFrom>
              <a:clrTo>
                <a:srgbClr val="FFFFFF">
                  <a:alpha val="0"/>
                </a:srgbClr>
              </a:clrTo>
            </a:clrChange>
          </a:blip>
          <a:stretch>
            <a:fillRect/>
          </a:stretch>
        </p:blipFill>
        <p:spPr>
          <a:xfrm>
            <a:off x="745654" y="1719304"/>
            <a:ext cx="10700693" cy="4307493"/>
          </a:xfrm>
          <a:prstGeom prst="rect">
            <a:avLst/>
          </a:prstGeom>
        </p:spPr>
      </p:pic>
      <p:sp>
        <p:nvSpPr>
          <p:cNvPr id="5" name="矩形 4">
            <a:extLst>
              <a:ext uri="{FF2B5EF4-FFF2-40B4-BE49-F238E27FC236}">
                <a16:creationId xmlns:a16="http://schemas.microsoft.com/office/drawing/2014/main" xmlns="" id="{8A90BD6A-DAC1-4175-BADE-A70FD2E31095}"/>
              </a:ext>
            </a:extLst>
          </p:cNvPr>
          <p:cNvSpPr/>
          <p:nvPr/>
        </p:nvSpPr>
        <p:spPr>
          <a:xfrm>
            <a:off x="10053120" y="1739330"/>
            <a:ext cx="1044371"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grpSp>
        <p:nvGrpSpPr>
          <p:cNvPr id="3" name="组合 2"/>
          <p:cNvGrpSpPr/>
          <p:nvPr/>
        </p:nvGrpSpPr>
        <p:grpSpPr>
          <a:xfrm>
            <a:off x="6841860" y="2231314"/>
            <a:ext cx="3296691" cy="463873"/>
            <a:chOff x="6841860" y="2584608"/>
            <a:chExt cx="3296691" cy="463873"/>
          </a:xfrm>
        </p:grpSpPr>
        <p:sp>
          <p:nvSpPr>
            <p:cNvPr id="7" name="矩形 6">
              <a:extLst>
                <a:ext uri="{FF2B5EF4-FFF2-40B4-BE49-F238E27FC236}">
                  <a16:creationId xmlns:a16="http://schemas.microsoft.com/office/drawing/2014/main" xmlns="" id="{8A90BD6A-DAC1-4175-BADE-A70FD2E31095}"/>
                </a:ext>
              </a:extLst>
            </p:cNvPr>
            <p:cNvSpPr/>
            <p:nvPr/>
          </p:nvSpPr>
          <p:spPr>
            <a:xfrm>
              <a:off x="6841860" y="2584608"/>
              <a:ext cx="3211728" cy="456094"/>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9946908" y="2736963"/>
              <a:ext cx="191643" cy="31151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grpSp>
      <p:sp>
        <p:nvSpPr>
          <p:cNvPr id="9" name="矩形 8">
            <a:extLst>
              <a:ext uri="{FF2B5EF4-FFF2-40B4-BE49-F238E27FC236}">
                <a16:creationId xmlns:a16="http://schemas.microsoft.com/office/drawing/2014/main" xmlns="" id="{8A90BD6A-DAC1-4175-BADE-A70FD2E31095}"/>
              </a:ext>
            </a:extLst>
          </p:cNvPr>
          <p:cNvSpPr/>
          <p:nvPr/>
        </p:nvSpPr>
        <p:spPr>
          <a:xfrm>
            <a:off x="10053120" y="3280964"/>
            <a:ext cx="1314535"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6760766" y="3821095"/>
            <a:ext cx="4563290" cy="41463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a16="http://schemas.microsoft.com/office/drawing/2014/main" xmlns="" id="{8A90BD6A-DAC1-4175-BADE-A70FD2E31095}"/>
              </a:ext>
            </a:extLst>
          </p:cNvPr>
          <p:cNvSpPr/>
          <p:nvPr/>
        </p:nvSpPr>
        <p:spPr>
          <a:xfrm>
            <a:off x="6677785" y="5507932"/>
            <a:ext cx="4253305" cy="44898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24054905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6" presetClass="exit" presetSubtype="21" fill="hold" nodeType="withEffect">
                                  <p:stCondLst>
                                    <p:cond delay="0"/>
                                  </p:stCondLst>
                                  <p:childTnLst>
                                    <p:animEffect transition="out" filter="barn(inVertical)">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6" presetClass="exit" presetSubtype="21" fill="hold" grpId="0" nodeType="withEffect">
                                  <p:stCondLst>
                                    <p:cond delay="0"/>
                                  </p:stCondLst>
                                  <p:childTnLst>
                                    <p:animEffect transition="out" filter="barn(inVertical)">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6" presetClass="exit" presetSubtype="21" fill="hold" grpId="0" nodeType="clickEffect">
                                  <p:stCondLst>
                                    <p:cond delay="0"/>
                                  </p:stCondLst>
                                  <p:childTnLst>
                                    <p:animEffect transition="out" filter="barn(inVertical)">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876684208"/>
              </p:ext>
            </p:extLst>
          </p:nvPr>
        </p:nvGraphicFramePr>
        <p:xfrm>
          <a:off x="220663" y="727075"/>
          <a:ext cx="11666537" cy="3205163"/>
        </p:xfrm>
        <a:graphic>
          <a:graphicData uri="http://schemas.openxmlformats.org/presentationml/2006/ole">
            <p:oleObj spid="_x0000_s3132" name="文档" r:id="rId3" imgW="3826154" imgH="1051903" progId="Word.Document.12">
              <p:embed/>
            </p:oleObj>
          </a:graphicData>
        </a:graphic>
      </p:graphicFrame>
      <p:sp>
        <p:nvSpPr>
          <p:cNvPr id="3" name="矩形 2"/>
          <p:cNvSpPr>
            <a:spLocks noChangeAspect="1"/>
          </p:cNvSpPr>
          <p:nvPr/>
        </p:nvSpPr>
        <p:spPr>
          <a:xfrm>
            <a:off x="692150" y="3669227"/>
            <a:ext cx="2271456"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72727849"/>
              </p:ext>
            </p:extLst>
          </p:nvPr>
        </p:nvGraphicFramePr>
        <p:xfrm>
          <a:off x="671368" y="4344232"/>
          <a:ext cx="10807700" cy="1416114"/>
        </p:xfrm>
        <a:graphic>
          <a:graphicData uri="http://schemas.openxmlformats.org/presentationml/2006/ole">
            <p:oleObj spid="_x0000_s3133" name="文档" r:id="rId4" imgW="3826154" imgH="502772" progId="Word.Document.12">
              <p:embed/>
            </p:oleObj>
          </a:graphicData>
        </a:graphic>
      </p:graphicFrame>
      <p:sp>
        <p:nvSpPr>
          <p:cNvPr id="6" name="矩形 5">
            <a:extLst>
              <a:ext uri="{FF2B5EF4-FFF2-40B4-BE49-F238E27FC236}">
                <a16:creationId xmlns:a16="http://schemas.microsoft.com/office/drawing/2014/main" xmlns="" id="{8A90BD6A-DAC1-4175-BADE-A70FD2E31095}"/>
              </a:ext>
            </a:extLst>
          </p:cNvPr>
          <p:cNvSpPr/>
          <p:nvPr/>
        </p:nvSpPr>
        <p:spPr>
          <a:xfrm>
            <a:off x="5261374" y="685739"/>
            <a:ext cx="4163008" cy="71294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5250983" y="1606142"/>
            <a:ext cx="5690644" cy="431329"/>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4440492" y="2806602"/>
            <a:ext cx="2791581" cy="712941"/>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1838948" y="4305214"/>
            <a:ext cx="814017"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838948" y="4782948"/>
            <a:ext cx="8140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71368" y="4957068"/>
            <a:ext cx="4503305" cy="666367"/>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71368" y="5603830"/>
            <a:ext cx="450330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46294216"/>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461365"/>
            <a:ext cx="10807700" cy="180857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三、二氧化碳</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1.CO</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的性质</a:t>
            </a:r>
            <a:endParaRPr lang="zh-CN" altLang="zh-CN" sz="3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物理性质。</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48874067"/>
              </p:ext>
            </p:extLst>
          </p:nvPr>
        </p:nvGraphicFramePr>
        <p:xfrm>
          <a:off x="692150" y="3412254"/>
          <a:ext cx="10807700" cy="2022148"/>
        </p:xfrm>
        <a:graphic>
          <a:graphicData uri="http://schemas.openxmlformats.org/presentationml/2006/ole">
            <p:oleObj spid="_x0000_s4127" name="文档" r:id="rId3" imgW="3826154" imgH="715883"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857165" y="4138973"/>
            <a:ext cx="81401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2706746" y="4138973"/>
            <a:ext cx="81401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4504372" y="4138973"/>
            <a:ext cx="81401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7808682" y="4138973"/>
            <a:ext cx="814017"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9055590" y="4138973"/>
            <a:ext cx="1917210" cy="402436"/>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2267775260"/>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31329"/>
            <a:ext cx="3197991" cy="683264"/>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化学性质</a:t>
            </a:r>
            <a:r>
              <a:rPr lang="zh-CN"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5191510"/>
              </p:ext>
            </p:extLst>
          </p:nvPr>
        </p:nvGraphicFramePr>
        <p:xfrm>
          <a:off x="692150" y="845766"/>
          <a:ext cx="10807700" cy="5821799"/>
        </p:xfrm>
        <a:graphic>
          <a:graphicData uri="http://schemas.openxmlformats.org/presentationml/2006/ole">
            <p:oleObj spid="_x0000_s5151" name="文档" r:id="rId3" imgW="3826154" imgH="2061040" progId="Word.Document.12">
              <p:embed/>
            </p:oleObj>
          </a:graphicData>
        </a:graphic>
      </p:graphicFrame>
      <p:sp>
        <p:nvSpPr>
          <p:cNvPr id="5" name="矩形 4">
            <a:extLst>
              <a:ext uri="{FF2B5EF4-FFF2-40B4-BE49-F238E27FC236}">
                <a16:creationId xmlns:a16="http://schemas.microsoft.com/office/drawing/2014/main" xmlns="" id="{8A90BD6A-DAC1-4175-BADE-A70FD2E31095}"/>
              </a:ext>
            </a:extLst>
          </p:cNvPr>
          <p:cNvSpPr/>
          <p:nvPr/>
        </p:nvSpPr>
        <p:spPr>
          <a:xfrm>
            <a:off x="4238441" y="1869001"/>
            <a:ext cx="378950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10086541" y="1869001"/>
            <a:ext cx="116561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3353232" y="2461283"/>
            <a:ext cx="5582949"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9" name="矩形 8">
            <a:extLst>
              <a:ext uri="{FF2B5EF4-FFF2-40B4-BE49-F238E27FC236}">
                <a16:creationId xmlns:a16="http://schemas.microsoft.com/office/drawing/2014/main" xmlns="" id="{8A90BD6A-DAC1-4175-BADE-A70FD2E31095}"/>
              </a:ext>
            </a:extLst>
          </p:cNvPr>
          <p:cNvSpPr/>
          <p:nvPr/>
        </p:nvSpPr>
        <p:spPr>
          <a:xfrm>
            <a:off x="4238441" y="3821511"/>
            <a:ext cx="3789502"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0" name="矩形 9">
            <a:extLst>
              <a:ext uri="{FF2B5EF4-FFF2-40B4-BE49-F238E27FC236}">
                <a16:creationId xmlns:a16="http://schemas.microsoft.com/office/drawing/2014/main" xmlns="" id="{8A90BD6A-DAC1-4175-BADE-A70FD2E31095}"/>
              </a:ext>
            </a:extLst>
          </p:cNvPr>
          <p:cNvSpPr/>
          <p:nvPr/>
        </p:nvSpPr>
        <p:spPr>
          <a:xfrm>
            <a:off x="10422081" y="3811120"/>
            <a:ext cx="840463"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1" name="矩形 10">
            <a:extLst>
              <a:ext uri="{FF2B5EF4-FFF2-40B4-BE49-F238E27FC236}">
                <a16:creationId xmlns:a16="http://schemas.microsoft.com/office/drawing/2014/main" xmlns="" id="{8A90BD6A-DAC1-4175-BADE-A70FD2E31095}"/>
              </a:ext>
            </a:extLst>
          </p:cNvPr>
          <p:cNvSpPr/>
          <p:nvPr/>
        </p:nvSpPr>
        <p:spPr>
          <a:xfrm>
            <a:off x="3341142" y="4391587"/>
            <a:ext cx="4391396"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
        <p:nvSpPr>
          <p:cNvPr id="12" name="矩形 11">
            <a:extLst>
              <a:ext uri="{FF2B5EF4-FFF2-40B4-BE49-F238E27FC236}">
                <a16:creationId xmlns:a16="http://schemas.microsoft.com/office/drawing/2014/main" xmlns="" id="{8A90BD6A-DAC1-4175-BADE-A70FD2E31095}"/>
              </a:ext>
            </a:extLst>
          </p:cNvPr>
          <p:cNvSpPr/>
          <p:nvPr/>
        </p:nvSpPr>
        <p:spPr>
          <a:xfrm>
            <a:off x="3341142" y="4961663"/>
            <a:ext cx="3475294" cy="486948"/>
          </a:xfrm>
          <a:prstGeom prst="rect">
            <a:avLst/>
          </a:prstGeom>
          <a:pattFill prst="lgConfetti">
            <a:fgClr>
              <a:srgbClr val="E8F4E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p>
        </p:txBody>
      </p:sp>
    </p:spTree>
    <p:extLst>
      <p:ext uri="{BB962C8B-B14F-4D97-AF65-F5344CB8AC3E}">
        <p14:creationId xmlns:p14="http://schemas.microsoft.com/office/powerpoint/2010/main" xmlns="" val="2081646257"/>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6" presetClass="exit" presetSubtype="21" fill="hold" grpId="0" nodeType="with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par>
                                <p:cTn id="26" presetID="16" presetClass="exit" presetSubtype="21" fill="hold" grpId="0" nodeType="withEffect">
                                  <p:stCondLst>
                                    <p:cond delay="0"/>
                                  </p:stCondLst>
                                  <p:childTnLst>
                                    <p:animEffect transition="out" filter="barn(inVertical)">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xit" presetSubtype="21" fill="hold" grpId="0" nodeType="clickEffect">
                                  <p:stCondLst>
                                    <p:cond delay="0"/>
                                  </p:stCondLst>
                                  <p:childTnLst>
                                    <p:animEffect transition="out" filter="barn(inVertical)">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Lst>
  </p:timing>
</p:sld>
</file>

<file path=ppt/theme/theme1.xml><?xml version="1.0" encoding="utf-8"?>
<a:theme xmlns:a="http://schemas.openxmlformats.org/drawingml/2006/main" name="1_Office 主题">
  <a:themeElements>
    <a:clrScheme name="模块">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721B1EAD-A6C0-47A7-B782-D5918D0D228F}" vid="{2963E896-880A-42B6-99FF-93DBD5586BD1}"/>
    </a:ext>
  </a:extLst>
</a:theme>
</file>

<file path=docProps/app.xml><?xml version="1.0" encoding="utf-8"?>
<Properties xmlns="http://schemas.openxmlformats.org/officeDocument/2006/extended-properties" xmlns:vt="http://schemas.openxmlformats.org/officeDocument/2006/docPropsVTypes">
  <Template>剪切</Template>
  <TotalTime>352</TotalTime>
  <Words>2454</Words>
  <Application>Microsoft Office PowerPoint</Application>
  <PresentationFormat>自定义</PresentationFormat>
  <Paragraphs>184</Paragraphs>
  <Slides>56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56</vt:i4>
      </vt:variant>
    </vt:vector>
  </HeadingPairs>
  <TitlesOfParts>
    <vt:vector size="58" baseType="lpstr">
      <vt:lpstr>1_Office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地球的宇宙环境</dc:title>
  <dc:creator>Administrator</dc:creator>
  <cp:lastModifiedBy>dell</cp:lastModifiedBy>
  <cp:revision>68</cp:revision>
  <dcterms:created xsi:type="dcterms:W3CDTF">2020-12-05T02:41:23Z</dcterms:created>
  <dcterms:modified xsi:type="dcterms:W3CDTF">2022-04-27T09:07:04Z</dcterms:modified>
</cp:coreProperties>
</file>