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65" r:id="rId2"/>
    <p:sldId id="263" r:id="rId3"/>
    <p:sldId id="275" r:id="rId4"/>
    <p:sldId id="276" r:id="rId5"/>
    <p:sldId id="277" r:id="rId6"/>
    <p:sldId id="278" r:id="rId7"/>
    <p:sldId id="279" r:id="rId8"/>
    <p:sldId id="280" r:id="rId9"/>
    <p:sldId id="333" r:id="rId10"/>
    <p:sldId id="334" r:id="rId11"/>
    <p:sldId id="335" r:id="rId12"/>
    <p:sldId id="336" r:id="rId13"/>
    <p:sldId id="337" r:id="rId14"/>
    <p:sldId id="338" r:id="rId15"/>
    <p:sldId id="339" r:id="rId16"/>
    <p:sldId id="340" r:id="rId17"/>
    <p:sldId id="341" r:id="rId18"/>
    <p:sldId id="342" r:id="rId19"/>
    <p:sldId id="343" r:id="rId20"/>
    <p:sldId id="344" r:id="rId21"/>
    <p:sldId id="345" r:id="rId22"/>
    <p:sldId id="346" r:id="rId23"/>
    <p:sldId id="347" r:id="rId24"/>
    <p:sldId id="348" r:id="rId25"/>
    <p:sldId id="349" r:id="rId26"/>
    <p:sldId id="350" r:id="rId27"/>
    <p:sldId id="351" r:id="rId28"/>
    <p:sldId id="352" r:id="rId29"/>
    <p:sldId id="353" r:id="rId30"/>
    <p:sldId id="354" r:id="rId31"/>
    <p:sldId id="355" r:id="rId32"/>
    <p:sldId id="356" r:id="rId33"/>
    <p:sldId id="357" r:id="rId34"/>
    <p:sldId id="358" r:id="rId35"/>
    <p:sldId id="359" r:id="rId36"/>
    <p:sldId id="360" r:id="rId37"/>
    <p:sldId id="271" r:id="rId38"/>
    <p:sldId id="281" r:id="rId39"/>
    <p:sldId id="282" r:id="rId40"/>
    <p:sldId id="283" r:id="rId41"/>
    <p:sldId id="284" r:id="rId42"/>
    <p:sldId id="285" r:id="rId43"/>
    <p:sldId id="286" r:id="rId44"/>
    <p:sldId id="287" r:id="rId45"/>
    <p:sldId id="288" r:id="rId46"/>
    <p:sldId id="321" r:id="rId47"/>
    <p:sldId id="322" r:id="rId48"/>
    <p:sldId id="366" r:id="rId49"/>
    <p:sldId id="269" r:id="rId50"/>
    <p:sldId id="289" r:id="rId51"/>
    <p:sldId id="290" r:id="rId52"/>
    <p:sldId id="264" r:id="rId53"/>
    <p:sldId id="293" r:id="rId54"/>
    <p:sldId id="266" r:id="rId55"/>
    <p:sldId id="299" r:id="rId56"/>
    <p:sldId id="268" r:id="rId57"/>
    <p:sldId id="303" r:id="rId58"/>
    <p:sldId id="270" r:id="rId59"/>
    <p:sldId id="307" r:id="rId60"/>
    <p:sldId id="272" r:id="rId61"/>
    <p:sldId id="311" r:id="rId62"/>
    <p:sldId id="312" r:id="rId63"/>
    <p:sldId id="313" r:id="rId64"/>
    <p:sldId id="314" r:id="rId65"/>
    <p:sldId id="315" r:id="rId66"/>
    <p:sldId id="361" r:id="rId67"/>
    <p:sldId id="362" r:id="rId68"/>
    <p:sldId id="367" r:id="rId6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51"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5494" autoAdjust="0"/>
  </p:normalViewPr>
  <p:slideViewPr>
    <p:cSldViewPr snapToGrid="0">
      <p:cViewPr varScale="1">
        <p:scale>
          <a:sx n="66" d="100"/>
          <a:sy n="66" d="100"/>
        </p:scale>
        <p:origin x="-668" y="-76"/>
      </p:cViewPr>
      <p:guideLst>
        <p:guide orient="horz" pos="482"/>
        <p:guide orient="horz" pos="51"/>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2.xml"/><Relationship Id="rId7" Type="http://schemas.openxmlformats.org/officeDocument/2006/relationships/slide" Target="../slides/slide60.xml"/><Relationship Id="rId2"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58.xml"/><Relationship Id="rId5" Type="http://schemas.openxmlformats.org/officeDocument/2006/relationships/slide" Target="../slides/slide56.xml"/><Relationship Id="rId4" Type="http://schemas.openxmlformats.org/officeDocument/2006/relationships/slide" Target="../slides/slide5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45751892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430757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
        <p:nvSpPr>
          <p:cNvPr id="10" name="圆角矩形 9">
            <a:hlinkClick r:id="rId7"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归类示例六</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248375157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1344781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313491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8607780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2"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7.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10.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11.v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6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6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27698215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536575"/>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关注物质的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变化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如是否有发光、放热现象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是否有气体生成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是否有沉淀生成等。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关注物质的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变化过程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及其</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现象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要对物质在变化前、变化中和变化后的现象进行细致的观察和描述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并进行比较与分析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以得出可靠的结论。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对蜡烛及其燃烧的探究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点燃前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观察蜡烛的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颜色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状态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燃烧中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观察蜡烛的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熄灭后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现象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 xmlns:a16="http://schemas.microsoft.com/office/drawing/2014/main" id="{8A90BD6A-DAC1-4175-BADE-A70FD2E31095}"/>
              </a:ext>
            </a:extLst>
          </p:cNvPr>
          <p:cNvSpPr/>
          <p:nvPr/>
        </p:nvSpPr>
        <p:spPr>
          <a:xfrm>
            <a:off x="3569193" y="61170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569193" y="107904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3571557" y="2357373"/>
            <a:ext cx="1621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3571557" y="2835107"/>
            <a:ext cx="1621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6021447" y="23573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6021447" y="283510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4414383" y="46962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4414383" y="51740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5635220" y="46962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5635220" y="51740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9957838" y="46962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9957838" y="51740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2528338" y="528650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2528338" y="575384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218893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89764"/>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对人体吸入的空气和呼出气体的探究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9W01.eps" descr="id:2147503555;FounderCES"/>
          <p:cNvPicPr>
            <a:picLocks noChangeAspect="1"/>
          </p:cNvPicPr>
          <p:nvPr/>
        </p:nvPicPr>
        <p:blipFill>
          <a:blip r:embed="rId2">
            <a:clrChange>
              <a:clrFrom>
                <a:srgbClr val="FFFFFF"/>
              </a:clrFrom>
              <a:clrTo>
                <a:srgbClr val="FFFFFF">
                  <a:alpha val="0"/>
                </a:srgbClr>
              </a:clrTo>
            </a:clrChange>
          </a:blip>
          <a:stretch>
            <a:fillRect/>
          </a:stretch>
        </p:blipFill>
        <p:spPr>
          <a:xfrm>
            <a:off x="3255346" y="1004041"/>
            <a:ext cx="5681308" cy="5457208"/>
          </a:xfrm>
          <a:prstGeom prst="rect">
            <a:avLst/>
          </a:prstGeom>
        </p:spPr>
      </p:pic>
    </p:spTree>
    <p:extLst>
      <p:ext uri="{BB962C8B-B14F-4D97-AF65-F5344CB8AC3E}">
        <p14:creationId xmlns:p14="http://schemas.microsoft.com/office/powerpoint/2010/main" xmlns="" val="16794985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692150" y="955229"/>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呼出的气体使澄清石灰水出现的浑浊多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证明呼出的气体中二氧化碳含量比空气中二氧化碳含量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呼出的气体使燃着的木条熄灭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燃着的木条在空气中能够燃烧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证明呼出的气体中氧气含量比空气中氧气含量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对着呼气的玻璃片上的水雾比放在空气中的玻璃片上的水雾多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证明呼出的气体中水蒸气含量比空气中水蒸气含量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7735948" y="2180728"/>
            <a:ext cx="4209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7735948" y="2648071"/>
            <a:ext cx="4209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876475" y="3354901"/>
            <a:ext cx="4209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876475" y="3822244"/>
            <a:ext cx="4209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785669" y="5100574"/>
            <a:ext cx="4209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785669" y="5578308"/>
            <a:ext cx="4209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546759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998158"/>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五、常用仪器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进行化学实验必然要使用一些化学仪器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掌握仪器的用途和使用注意事项是正确、安全、快速地进行实验并获得可靠实验结果的前提。初中化学常用仪器可分为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57667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2548147225"/>
              </p:ext>
            </p:extLst>
          </p:nvPr>
        </p:nvGraphicFramePr>
        <p:xfrm>
          <a:off x="240333" y="957544"/>
          <a:ext cx="11669770" cy="5051956"/>
        </p:xfrm>
        <a:graphic>
          <a:graphicData uri="http://schemas.openxmlformats.org/presentationml/2006/ole">
            <p:oleObj spid="_x0000_s8221" name="文档" r:id="rId3" imgW="3826154" imgH="1656379" progId="Word.Document.12">
              <p:embed/>
            </p:oleObj>
          </a:graphicData>
        </a:graphic>
      </p:graphicFrame>
      <p:sp>
        <p:nvSpPr>
          <p:cNvPr id="4" name="矩形 3">
            <a:extLst>
              <a:ext uri="{FF2B5EF4-FFF2-40B4-BE49-F238E27FC236}">
                <a16:creationId xmlns="" xmlns:a16="http://schemas.microsoft.com/office/drawing/2014/main" id="{8A90BD6A-DAC1-4175-BADE-A70FD2E31095}"/>
              </a:ext>
            </a:extLst>
          </p:cNvPr>
          <p:cNvSpPr/>
          <p:nvPr/>
        </p:nvSpPr>
        <p:spPr>
          <a:xfrm>
            <a:off x="5668156" y="106890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6821547" y="1068901"/>
            <a:ext cx="1314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 xmlns:a16="http://schemas.microsoft.com/office/drawing/2014/main" id="{8A90BD6A-DAC1-4175-BADE-A70FD2E31095}"/>
              </a:ext>
            </a:extLst>
          </p:cNvPr>
          <p:cNvSpPr/>
          <p:nvPr/>
        </p:nvSpPr>
        <p:spPr>
          <a:xfrm>
            <a:off x="5678547" y="1847635"/>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3735447" y="5266244"/>
            <a:ext cx="18703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0002822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xmlns="" val="1445870899"/>
              </p:ext>
            </p:extLst>
          </p:nvPr>
        </p:nvGraphicFramePr>
        <p:xfrm>
          <a:off x="240333" y="850301"/>
          <a:ext cx="11669770" cy="5393940"/>
        </p:xfrm>
        <a:graphic>
          <a:graphicData uri="http://schemas.openxmlformats.org/presentationml/2006/ole">
            <p:oleObj spid="_x0000_s9245" name="文档" r:id="rId3" imgW="3826154" imgH="1768505"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3831176" y="1567665"/>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795507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287192"/>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六、化学实验基本操作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药品的取用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药品取用三原则。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用手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接触药品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把鼻孔凑到容器口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去闻药品的气味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品尝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任何药品的味道。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节约原则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严格按照实验规定的用量取用药品。如没有说明用量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一般取最少量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液体一般</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mL;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固体只要</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盖满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试管底部。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处理原则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实验剩余的药品不能</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放回原瓶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不要随意丢弃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更不要拿出实验室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要放入指定的容器内。</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460440" y="2118382"/>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4460440" y="2585725"/>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865844" y="2118382"/>
            <a:ext cx="341868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865844" y="2585725"/>
            <a:ext cx="34186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4597893" y="269435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4597893" y="31616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6312393" y="3858138"/>
            <a:ext cx="65990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6312393" y="4325481"/>
            <a:ext cx="6599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9389241" y="3858138"/>
            <a:ext cx="80310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9389241" y="4325481"/>
            <a:ext cx="8031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6906807" y="5034818"/>
            <a:ext cx="16272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6906807" y="5502161"/>
            <a:ext cx="16272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6082707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900260"/>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取用方法。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固体药品的取用。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块状固体药品的取用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固体药品一般存放在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广口瓶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中。取用块状固体用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镊子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一横二放三竖立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。即先把试管</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横放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把药品放在试管口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再慢慢</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竖立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使药品缓缓地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滑落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至试管底部。切忌将块状药品或密度较大的金属颗粒投入竖直的试管中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以免打破试管。</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D43.eps" descr="id:2147503562;FounderCES"/>
          <p:cNvPicPr/>
          <p:nvPr/>
        </p:nvPicPr>
        <p:blipFill>
          <a:blip r:embed="rId2">
            <a:clrChange>
              <a:clrFrom>
                <a:srgbClr val="FFFFFF"/>
              </a:clrFrom>
              <a:clrTo>
                <a:srgbClr val="FFFFFF">
                  <a:alpha val="0"/>
                </a:srgbClr>
              </a:clrTo>
            </a:clrChange>
          </a:blip>
          <a:stretch>
            <a:fillRect/>
          </a:stretch>
        </p:blipFill>
        <p:spPr>
          <a:xfrm>
            <a:off x="5521670" y="1139856"/>
            <a:ext cx="4113103" cy="1468265"/>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4738826" y="2713448"/>
            <a:ext cx="122555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4738826" y="3191182"/>
            <a:ext cx="12255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624382" y="271344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624382" y="319118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7847536" y="331612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7847536" y="378346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2943028" y="389801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2943028" y="436535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7116647" y="389801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7116647" y="436535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290956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887480"/>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粉末状药品的取用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取用粉末状的固体用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药匙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纸槽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。操作步骤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一倾二送三直立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。将试管</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倾斜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把盛有药品的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药匙</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纸槽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送至试管底部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然后将试管</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直立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20N37.eps" descr="id:2147503569;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1606951"/>
            <a:ext cx="9825182" cy="2048518"/>
          </a:xfrm>
          <a:prstGeom prst="rect">
            <a:avLst/>
          </a:prstGeom>
        </p:spPr>
      </p:pic>
      <p:sp>
        <p:nvSpPr>
          <p:cNvPr id="6" name="矩形 5">
            <a:extLst>
              <a:ext uri="{FF2B5EF4-FFF2-40B4-BE49-F238E27FC236}">
                <a16:creationId xmlns="" xmlns:a16="http://schemas.microsoft.com/office/drawing/2014/main" id="{8A90BD6A-DAC1-4175-BADE-A70FD2E31095}"/>
              </a:ext>
            </a:extLst>
          </p:cNvPr>
          <p:cNvSpPr/>
          <p:nvPr/>
        </p:nvSpPr>
        <p:spPr>
          <a:xfrm>
            <a:off x="4732975" y="38879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4732975" y="43553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5959103" y="38879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5959103" y="435533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3434112" y="44586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3434112" y="493640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6814684" y="44586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6814684" y="493640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8042391" y="4458673"/>
            <a:ext cx="7900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8042391" y="4936407"/>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2828606" y="5048559"/>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2828606" y="5515902"/>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8941304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3" grpId="0" animBg="1"/>
      <p:bldP spid="15"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92150" y="235238"/>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液体药品的取用。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倒取液体药品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取较多量时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可用倾倒法。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20NJ01.eps" descr="id:2147503576;FounderCES"/>
          <p:cNvPicPr>
            <a:picLocks noChangeAspect="1"/>
          </p:cNvPicPr>
          <p:nvPr/>
        </p:nvPicPr>
        <p:blipFill>
          <a:blip r:embed="rId2">
            <a:clrChange>
              <a:clrFrom>
                <a:srgbClr val="FFFFFF"/>
              </a:clrFrom>
              <a:clrTo>
                <a:srgbClr val="FFFFFF">
                  <a:alpha val="0"/>
                </a:srgbClr>
              </a:clrTo>
            </a:clrChange>
          </a:blip>
          <a:stretch>
            <a:fillRect/>
          </a:stretch>
        </p:blipFill>
        <p:spPr>
          <a:xfrm>
            <a:off x="954422" y="1611337"/>
            <a:ext cx="10283156" cy="4583176"/>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3338651" y="1525616"/>
            <a:ext cx="8386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2611287" y="2367280"/>
            <a:ext cx="9735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 xmlns:a16="http://schemas.microsoft.com/office/drawing/2014/main" id="{8A90BD6A-DAC1-4175-BADE-A70FD2E31095}"/>
              </a:ext>
            </a:extLst>
          </p:cNvPr>
          <p:cNvSpPr/>
          <p:nvPr/>
        </p:nvSpPr>
        <p:spPr>
          <a:xfrm>
            <a:off x="9427723" y="2123806"/>
            <a:ext cx="133725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a:extLst>
              <a:ext uri="{FF2B5EF4-FFF2-40B4-BE49-F238E27FC236}">
                <a16:creationId xmlns="" xmlns:a16="http://schemas.microsoft.com/office/drawing/2014/main" id="{8A90BD6A-DAC1-4175-BADE-A70FD2E31095}"/>
              </a:ext>
            </a:extLst>
          </p:cNvPr>
          <p:cNvSpPr/>
          <p:nvPr/>
        </p:nvSpPr>
        <p:spPr>
          <a:xfrm>
            <a:off x="7578141" y="3403739"/>
            <a:ext cx="133725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 xmlns:a16="http://schemas.microsoft.com/office/drawing/2014/main" id="{8A90BD6A-DAC1-4175-BADE-A70FD2E31095}"/>
              </a:ext>
            </a:extLst>
          </p:cNvPr>
          <p:cNvSpPr/>
          <p:nvPr/>
        </p:nvSpPr>
        <p:spPr>
          <a:xfrm>
            <a:off x="7404522" y="4031893"/>
            <a:ext cx="392171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a:extLst>
              <a:ext uri="{FF2B5EF4-FFF2-40B4-BE49-F238E27FC236}">
                <a16:creationId xmlns="" xmlns:a16="http://schemas.microsoft.com/office/drawing/2014/main" id="{8A90BD6A-DAC1-4175-BADE-A70FD2E31095}"/>
              </a:ext>
            </a:extLst>
          </p:cNvPr>
          <p:cNvSpPr/>
          <p:nvPr/>
        </p:nvSpPr>
        <p:spPr>
          <a:xfrm>
            <a:off x="5253603" y="4520710"/>
            <a:ext cx="3921710"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a:extLst>
              <a:ext uri="{FF2B5EF4-FFF2-40B4-BE49-F238E27FC236}">
                <a16:creationId xmlns="" xmlns:a16="http://schemas.microsoft.com/office/drawing/2014/main" id="{8A90BD6A-DAC1-4175-BADE-A70FD2E31095}"/>
              </a:ext>
            </a:extLst>
          </p:cNvPr>
          <p:cNvSpPr/>
          <p:nvPr/>
        </p:nvSpPr>
        <p:spPr>
          <a:xfrm>
            <a:off x="7172894" y="5038720"/>
            <a:ext cx="133725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a:extLst>
              <a:ext uri="{FF2B5EF4-FFF2-40B4-BE49-F238E27FC236}">
                <a16:creationId xmlns="" xmlns:a16="http://schemas.microsoft.com/office/drawing/2014/main" id="{8A90BD6A-DAC1-4175-BADE-A70FD2E31095}"/>
              </a:ext>
            </a:extLst>
          </p:cNvPr>
          <p:cNvSpPr/>
          <p:nvPr/>
        </p:nvSpPr>
        <p:spPr>
          <a:xfrm>
            <a:off x="7183285" y="5632171"/>
            <a:ext cx="302058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79281935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xit" presetSubtype="21" fill="hold" grpId="0" nodeType="clickEffect">
                                  <p:stCondLst>
                                    <p:cond delay="0"/>
                                  </p:stCondLst>
                                  <p:childTnLst>
                                    <p:animEffect transition="out" filter="barn(inVertical)">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6" presetClass="exit" presetSubtype="21" fill="hold" grpId="0" nodeType="clickEffect">
                                  <p:stCondLst>
                                    <p:cond delay="0"/>
                                  </p:stCondLst>
                                  <p:childTnLst>
                                    <p:animEffect transition="out" filter="barn(inVertical)">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4"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16842"/>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一、化学使世界变得更加绚丽多彩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化学的研究对象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化学是在分子、原子层次上研究物质的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组成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结构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性质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变化规律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的科学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006111" y="324060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8006111" y="37287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9192885" y="3240601"/>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9192885" y="3728726"/>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10440660" y="3240601"/>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10440660" y="3728726"/>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1602674" y="3832883"/>
            <a:ext cx="163461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1602674" y="4310617"/>
            <a:ext cx="16346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46766"/>
            <a:ext cx="6428042"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取用定量药品时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可用量筒量取</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02J.eps" descr="id:2147503583;FounderCES"/>
          <p:cNvPicPr>
            <a:picLocks noChangeAspect="1"/>
          </p:cNvPicPr>
          <p:nvPr/>
        </p:nvPicPr>
        <p:blipFill>
          <a:blip r:embed="rId2">
            <a:clrChange>
              <a:clrFrom>
                <a:srgbClr val="FFFFFF"/>
              </a:clrFrom>
              <a:clrTo>
                <a:srgbClr val="FFFFFF">
                  <a:alpha val="0"/>
                </a:srgbClr>
              </a:clrTo>
            </a:clrChange>
          </a:blip>
          <a:stretch>
            <a:fillRect/>
          </a:stretch>
        </p:blipFill>
        <p:spPr>
          <a:xfrm>
            <a:off x="1005329" y="1087883"/>
            <a:ext cx="10181343" cy="4991572"/>
          </a:xfrm>
          <a:prstGeom prst="rect">
            <a:avLst/>
          </a:prstGeom>
        </p:spPr>
      </p:pic>
      <p:sp>
        <p:nvSpPr>
          <p:cNvPr id="6" name="矩形 5">
            <a:extLst>
              <a:ext uri="{FF2B5EF4-FFF2-40B4-BE49-F238E27FC236}">
                <a16:creationId xmlns="" xmlns:a16="http://schemas.microsoft.com/office/drawing/2014/main" id="{8A90BD6A-DAC1-4175-BADE-A70FD2E31095}"/>
              </a:ext>
            </a:extLst>
          </p:cNvPr>
          <p:cNvSpPr/>
          <p:nvPr/>
        </p:nvSpPr>
        <p:spPr>
          <a:xfrm>
            <a:off x="8754256" y="1316873"/>
            <a:ext cx="1013199" cy="64145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 xmlns:a16="http://schemas.microsoft.com/office/drawing/2014/main" id="{8A90BD6A-DAC1-4175-BADE-A70FD2E31095}"/>
              </a:ext>
            </a:extLst>
          </p:cNvPr>
          <p:cNvSpPr/>
          <p:nvPr/>
        </p:nvSpPr>
        <p:spPr>
          <a:xfrm>
            <a:off x="9788237" y="1998709"/>
            <a:ext cx="1013199" cy="48193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5330538" y="2550062"/>
            <a:ext cx="1013199" cy="530124"/>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 xmlns:a16="http://schemas.microsoft.com/office/drawing/2014/main" id="{8A90BD6A-DAC1-4175-BADE-A70FD2E31095}"/>
              </a:ext>
            </a:extLst>
          </p:cNvPr>
          <p:cNvSpPr/>
          <p:nvPr/>
        </p:nvSpPr>
        <p:spPr>
          <a:xfrm>
            <a:off x="9964882" y="3484985"/>
            <a:ext cx="1013199" cy="66175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a:extLst>
              <a:ext uri="{FF2B5EF4-FFF2-40B4-BE49-F238E27FC236}">
                <a16:creationId xmlns="" xmlns:a16="http://schemas.microsoft.com/office/drawing/2014/main" id="{8A90BD6A-DAC1-4175-BADE-A70FD2E31095}"/>
              </a:ext>
            </a:extLst>
          </p:cNvPr>
          <p:cNvSpPr/>
          <p:nvPr/>
        </p:nvSpPr>
        <p:spPr>
          <a:xfrm>
            <a:off x="7990610" y="4201582"/>
            <a:ext cx="3460172" cy="48193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 xmlns:a16="http://schemas.microsoft.com/office/drawing/2014/main" id="{8A90BD6A-DAC1-4175-BADE-A70FD2E31095}"/>
              </a:ext>
            </a:extLst>
          </p:cNvPr>
          <p:cNvSpPr/>
          <p:nvPr/>
        </p:nvSpPr>
        <p:spPr>
          <a:xfrm>
            <a:off x="6316100" y="4784108"/>
            <a:ext cx="1567064" cy="530124"/>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6720902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57456"/>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酒精灯的使用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酒精灯的火焰分为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外焰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内焰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焰心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三个部分。其中外焰部分酒精燃烧充分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所以温度最高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加热时应把受热物质放在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外焰</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部位。</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54717309"/>
              </p:ext>
            </p:extLst>
          </p:nvPr>
        </p:nvGraphicFramePr>
        <p:xfrm>
          <a:off x="671368" y="3770353"/>
          <a:ext cx="10807700" cy="1566353"/>
        </p:xfrm>
        <a:graphic>
          <a:graphicData uri="http://schemas.openxmlformats.org/presentationml/2006/ole">
            <p:oleObj spid="_x0000_s10268" name="文档" r:id="rId3" imgW="3826154" imgH="554522"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4795320" y="20144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4795320" y="248181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6011056" y="20144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6011056" y="248181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226792" y="20144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226792" y="248181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1189674" y="3178255"/>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1189674" y="365598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3818398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916384"/>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不能向</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燃着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的酒精灯内添加酒精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不可用酒精灯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引燃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另一只酒精灯。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熄灭酒精灯时应用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灯帽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不可用嘴吹灭。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如果酒精灯在燃烧时不慎被碰倒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酒精在实验台上燃烧时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应及时用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湿抹布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切忌用水冲。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748311" y="198912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748311" y="245646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9793348" y="198912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9793348" y="245646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4774539" y="316329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4774539" y="363063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2926578" y="4337466"/>
            <a:ext cx="121777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2926578" y="4794418"/>
            <a:ext cx="12177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1433853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31677"/>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给物质加热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给固体加热。</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47.eps" descr="id:2147503590;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2249056"/>
            <a:ext cx="9825182" cy="3358727"/>
          </a:xfrm>
          <a:prstGeom prst="rect">
            <a:avLst/>
          </a:prstGeom>
        </p:spPr>
      </p:pic>
      <p:sp>
        <p:nvSpPr>
          <p:cNvPr id="5" name="矩形 4">
            <a:extLst>
              <a:ext uri="{FF2B5EF4-FFF2-40B4-BE49-F238E27FC236}">
                <a16:creationId xmlns="" xmlns:a16="http://schemas.microsoft.com/office/drawing/2014/main" id="{8A90BD6A-DAC1-4175-BADE-A70FD2E31095}"/>
              </a:ext>
            </a:extLst>
          </p:cNvPr>
          <p:cNvSpPr/>
          <p:nvPr/>
        </p:nvSpPr>
        <p:spPr>
          <a:xfrm>
            <a:off x="2634873" y="2862964"/>
            <a:ext cx="895419" cy="53564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1554219" y="4208309"/>
            <a:ext cx="2144945"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 xmlns:a16="http://schemas.microsoft.com/office/drawing/2014/main" id="{8A90BD6A-DAC1-4175-BADE-A70FD2E31095}"/>
              </a:ext>
            </a:extLst>
          </p:cNvPr>
          <p:cNvSpPr/>
          <p:nvPr/>
        </p:nvSpPr>
        <p:spPr>
          <a:xfrm>
            <a:off x="1554219" y="4716374"/>
            <a:ext cx="2144945" cy="40412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8359321" y="2187555"/>
            <a:ext cx="793396" cy="53564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 xmlns:a16="http://schemas.microsoft.com/office/drawing/2014/main" id="{8A90BD6A-DAC1-4175-BADE-A70FD2E31095}"/>
              </a:ext>
            </a:extLst>
          </p:cNvPr>
          <p:cNvSpPr/>
          <p:nvPr/>
        </p:nvSpPr>
        <p:spPr>
          <a:xfrm>
            <a:off x="7986191" y="4561742"/>
            <a:ext cx="3001618" cy="43395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 xmlns:a16="http://schemas.microsoft.com/office/drawing/2014/main" id="{8A90BD6A-DAC1-4175-BADE-A70FD2E31095}"/>
              </a:ext>
            </a:extLst>
          </p:cNvPr>
          <p:cNvSpPr/>
          <p:nvPr/>
        </p:nvSpPr>
        <p:spPr>
          <a:xfrm>
            <a:off x="6379997" y="5079512"/>
            <a:ext cx="3212387" cy="44454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4516491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57457"/>
            <a:ext cx="350737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给液体加热</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W71J.eps" descr="id:2147503597;FounderCES"/>
          <p:cNvPicPr>
            <a:picLocks noChangeAspect="1"/>
          </p:cNvPicPr>
          <p:nvPr/>
        </p:nvPicPr>
        <p:blipFill>
          <a:blip r:embed="rId2">
            <a:clrChange>
              <a:clrFrom>
                <a:srgbClr val="FFFFFF"/>
              </a:clrFrom>
              <a:clrTo>
                <a:srgbClr val="FFFFFF">
                  <a:alpha val="0"/>
                </a:srgbClr>
              </a:clrTo>
            </a:clrChange>
          </a:blip>
          <a:stretch>
            <a:fillRect/>
          </a:stretch>
        </p:blipFill>
        <p:spPr>
          <a:xfrm>
            <a:off x="195113" y="2272932"/>
            <a:ext cx="8414333" cy="2700870"/>
          </a:xfrm>
          <a:prstGeom prst="rect">
            <a:avLst/>
          </a:prstGeom>
        </p:spPr>
      </p:pic>
      <p:pic>
        <p:nvPicPr>
          <p:cNvPr id="5" name="D49.eps" descr="id:2147503604;FounderCES"/>
          <p:cNvPicPr>
            <a:picLocks noChangeAspect="1"/>
          </p:cNvPicPr>
          <p:nvPr/>
        </p:nvPicPr>
        <p:blipFill>
          <a:blip r:embed="rId3">
            <a:clrChange>
              <a:clrFrom>
                <a:srgbClr val="FFFFFF"/>
              </a:clrFrom>
              <a:clrTo>
                <a:srgbClr val="FFFFFF">
                  <a:alpha val="0"/>
                </a:srgbClr>
              </a:clrTo>
            </a:clrChange>
          </a:blip>
          <a:stretch>
            <a:fillRect/>
          </a:stretch>
        </p:blipFill>
        <p:spPr>
          <a:xfrm>
            <a:off x="8842920" y="2372966"/>
            <a:ext cx="3130605" cy="2500802"/>
          </a:xfrm>
          <a:prstGeom prst="rect">
            <a:avLst/>
          </a:prstGeom>
        </p:spPr>
      </p:pic>
      <p:sp>
        <p:nvSpPr>
          <p:cNvPr id="6" name="矩形 5">
            <a:extLst>
              <a:ext uri="{FF2B5EF4-FFF2-40B4-BE49-F238E27FC236}">
                <a16:creationId xmlns="" xmlns:a16="http://schemas.microsoft.com/office/drawing/2014/main" id="{8A90BD6A-DAC1-4175-BADE-A70FD2E31095}"/>
              </a:ext>
            </a:extLst>
          </p:cNvPr>
          <p:cNvSpPr/>
          <p:nvPr/>
        </p:nvSpPr>
        <p:spPr>
          <a:xfrm>
            <a:off x="5740891" y="2241759"/>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 xmlns:a16="http://schemas.microsoft.com/office/drawing/2014/main" id="{8A90BD6A-DAC1-4175-BADE-A70FD2E31095}"/>
              </a:ext>
            </a:extLst>
          </p:cNvPr>
          <p:cNvSpPr/>
          <p:nvPr/>
        </p:nvSpPr>
        <p:spPr>
          <a:xfrm>
            <a:off x="7102101" y="3530231"/>
            <a:ext cx="8988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6977410" y="4290954"/>
            <a:ext cx="898899" cy="62437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 xmlns:a16="http://schemas.microsoft.com/office/drawing/2014/main" id="{8A90BD6A-DAC1-4175-BADE-A70FD2E31095}"/>
              </a:ext>
            </a:extLst>
          </p:cNvPr>
          <p:cNvSpPr/>
          <p:nvPr/>
        </p:nvSpPr>
        <p:spPr>
          <a:xfrm>
            <a:off x="11053844" y="2770271"/>
            <a:ext cx="8988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2952054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26185"/>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托盘天平的使用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用于粗略的称量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一般能精确到</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0.1</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称量一般药品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如氯化钠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应在两边托盘中各放</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一张大小、质量相同的纸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。称量易潮解或具有腐蚀性的药品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如氢氧化钠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应放在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玻璃器皿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中称量。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将游码拨到标尺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调节平衡螺母至天平平衡。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把称量物放在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左盘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砝码放在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右盘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不能称量热的物质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6940485" y="1183202"/>
            <a:ext cx="55711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6940485" y="1640154"/>
            <a:ext cx="5571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10073902" y="1754702"/>
            <a:ext cx="139477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10073902" y="2232436"/>
            <a:ext cx="13947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766763" y="2346984"/>
            <a:ext cx="331686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766763" y="2824718"/>
            <a:ext cx="33168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3486065" y="2943740"/>
            <a:ext cx="16366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3486065" y="3411083"/>
            <a:ext cx="16366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5312494" y="4674547"/>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5312494" y="5162672"/>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8A90BD6A-DAC1-4175-BADE-A70FD2E31095}"/>
              </a:ext>
            </a:extLst>
          </p:cNvPr>
          <p:cNvSpPr/>
          <p:nvPr/>
        </p:nvSpPr>
        <p:spPr>
          <a:xfrm>
            <a:off x="7858267" y="4674547"/>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 xmlns:a16="http://schemas.microsoft.com/office/drawing/2014/main" id="{94F29B7E-74BF-4821-88B9-C8400B1817B7}"/>
              </a:ext>
            </a:extLst>
          </p:cNvPr>
          <p:cNvCxnSpPr>
            <a:cxnSpLocks/>
          </p:cNvCxnSpPr>
          <p:nvPr/>
        </p:nvCxnSpPr>
        <p:spPr>
          <a:xfrm>
            <a:off x="7858267" y="5162672"/>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869894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xit" presetSubtype="21" fill="hold" grpId="0" nodeType="clickEffect">
                                  <p:stCondLst>
                                    <p:cond delay="0"/>
                                  </p:stCondLst>
                                  <p:childTnLst>
                                    <p:animEffect transition="out" filter="barn(inVertical)">
                                      <p:cBhvr>
                                        <p:cTn id="29" dur="500"/>
                                        <p:tgtEl>
                                          <p:spTgt spid="19"/>
                                        </p:tgtEl>
                                      </p:cBhvr>
                                    </p:animEffect>
                                    <p:set>
                                      <p:cBhvr>
                                        <p:cTn id="30"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70881"/>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砝码用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镊子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夹取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先加</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质量大的砝码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后加</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质量小的砝码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最后移动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直到天平平衡为止。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称量结束后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应使游码归零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砝码放回砝码盒。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748311" y="2440500"/>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748311" y="290784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5313280" y="2440500"/>
            <a:ext cx="241914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5313280" y="2907843"/>
            <a:ext cx="2419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679935" y="2440500"/>
            <a:ext cx="241914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679935" y="2907843"/>
            <a:ext cx="24191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2429996" y="3045720"/>
            <a:ext cx="38725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2429995" y="3492281"/>
            <a:ext cx="387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473408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00659"/>
            <a:ext cx="10807700" cy="296850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量筒的使用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量筒不能加热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不能用作反应容器。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根据量取液体的多少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选择合适的量筒。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量液时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量筒必须</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放平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视线应</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与量筒内液体凹液面的最低处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保持水平。</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498014" y="3832883"/>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4498014" y="4300226"/>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6638541" y="3832883"/>
            <a:ext cx="458364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6638541" y="4300226"/>
            <a:ext cx="45836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93925" y="4411414"/>
            <a:ext cx="81028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93925" y="4878757"/>
            <a:ext cx="810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557298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78745"/>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连接仪器装置与检查装置的气密性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连接仪器装置。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玻璃管插入带孔橡皮塞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先把玻璃管用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润湿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插入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连接玻璃管和胶皮管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先把玻璃管用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润湿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插入</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在容器口塞橡皮塞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旋转</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塞紧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切不可把容器放在桌上再使劲塞进塞子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以免压破容器。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7713889" y="2918483"/>
            <a:ext cx="40269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7713888" y="3385826"/>
            <a:ext cx="4026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9866083" y="291848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9866083" y="33858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311198" y="3510765"/>
            <a:ext cx="40269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311197" y="3967717"/>
            <a:ext cx="40269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9440502" y="3510765"/>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9448683" y="396771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4450656" y="408226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4450656" y="455999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785031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4456"/>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检查装置的气密性。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手焐法。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先把导管的一端浸入水中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再用手紧握容器外壁。若导管口有气泡冒出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说明装置不漏气</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20N12.eps" descr="id:2147503611;FounderCES"/>
          <p:cNvPicPr>
            <a:picLocks noChangeAspect="1"/>
          </p:cNvPicPr>
          <p:nvPr/>
        </p:nvPicPr>
        <p:blipFill>
          <a:blip r:embed="rId2">
            <a:clrChange>
              <a:clrFrom>
                <a:srgbClr val="FFFFFF"/>
              </a:clrFrom>
              <a:clrTo>
                <a:srgbClr val="FFFFFF">
                  <a:alpha val="0"/>
                </a:srgbClr>
              </a:clrTo>
            </a:clrChange>
          </a:blip>
          <a:stretch>
            <a:fillRect/>
          </a:stretch>
        </p:blipFill>
        <p:spPr>
          <a:xfrm>
            <a:off x="1630008" y="2676305"/>
            <a:ext cx="8931984" cy="3510105"/>
          </a:xfrm>
          <a:prstGeom prst="rect">
            <a:avLst/>
          </a:prstGeom>
        </p:spPr>
      </p:pic>
    </p:spTree>
    <p:extLst>
      <p:ext uri="{BB962C8B-B14F-4D97-AF65-F5344CB8AC3E}">
        <p14:creationId xmlns:p14="http://schemas.microsoft.com/office/powerpoint/2010/main" xmlns="" val="46078093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49" y="1120134"/>
            <a:ext cx="10904105" cy="4228850"/>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化学知识的发展和运用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道尔顿和阿伏加德罗等科学家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创立了</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原子论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分子学说</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了近代化学基础。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(2)1869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俄国化学家</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门捷列夫</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发现了元素周期律并编制出元素周期表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使化学学习和研究变得有规律可循。</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绿色化学</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的提出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使更多的化学生产工艺和产品向着环境友好的方向发展。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128922" y="1775483"/>
            <a:ext cx="124555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8128922" y="2242826"/>
            <a:ext cx="12455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9789851" y="1775483"/>
            <a:ext cx="162975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9789851" y="2242826"/>
            <a:ext cx="16297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4895733" y="2928874"/>
            <a:ext cx="162975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4895733" y="3416999"/>
            <a:ext cx="16297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1539042" y="4123829"/>
            <a:ext cx="202546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1539043" y="4580781"/>
            <a:ext cx="20254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2937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水压法。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用弹簧夹夹住胶皮管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从长颈漏斗口处注水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观察长颈漏斗下端是否形成一段稳定的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水柱</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说明装置不漏气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则说明装置漏气。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液封法。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先用适量的水将长颈漏斗下端封住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然后将导管一端浸入水中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再用手焐法检查。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6094184" y="237815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6094184" y="2845499"/>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7895101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2936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玻璃仪器的洗涤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难溶物的洗涤。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可用洗涤剂或用热的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纯碱溶液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洗去油污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后用水冲洗。洗难溶性的碳酸盐和碱先用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稀盐酸</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浸泡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后用大量的水冲洗。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洗净标准。</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玻璃容器内壁附着的水既不聚成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成股流下</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740454" y="2669101"/>
            <a:ext cx="161130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4740454" y="3136444"/>
            <a:ext cx="16113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4862004" y="3250992"/>
            <a:ext cx="12227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4862004" y="3718335"/>
            <a:ext cx="12227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6769592" y="441477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6769592" y="489250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8511880" y="4414774"/>
            <a:ext cx="16434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8511880" y="4892508"/>
            <a:ext cx="16434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539843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848303"/>
            <a:ext cx="7880362"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化学实验操作中的意外事故及处理</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85725659"/>
              </p:ext>
            </p:extLst>
          </p:nvPr>
        </p:nvGraphicFramePr>
        <p:xfrm>
          <a:off x="692150" y="1598212"/>
          <a:ext cx="10807700" cy="4435125"/>
        </p:xfrm>
        <a:graphic>
          <a:graphicData uri="http://schemas.openxmlformats.org/presentationml/2006/ole">
            <p:oleObj spid="_x0000_s11291" name="文档" r:id="rId3" imgW="3826154" imgH="1570128" progId="Word.Document.12">
              <p:embed/>
            </p:oleObj>
          </a:graphicData>
        </a:graphic>
      </p:graphicFrame>
    </p:spTree>
    <p:extLst>
      <p:ext uri="{BB962C8B-B14F-4D97-AF65-F5344CB8AC3E}">
        <p14:creationId xmlns:p14="http://schemas.microsoft.com/office/powerpoint/2010/main" xmlns="" val="35398229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94000902"/>
              </p:ext>
            </p:extLst>
          </p:nvPr>
        </p:nvGraphicFramePr>
        <p:xfrm>
          <a:off x="692150" y="600365"/>
          <a:ext cx="10807700" cy="5641104"/>
        </p:xfrm>
        <a:graphic>
          <a:graphicData uri="http://schemas.openxmlformats.org/presentationml/2006/ole">
            <p:oleObj spid="_x0000_s12315" name="文档" r:id="rId3" imgW="3826154" imgH="1997070" progId="Word.Document.12">
              <p:embed/>
            </p:oleObj>
          </a:graphicData>
        </a:graphic>
      </p:graphicFrame>
    </p:spTree>
    <p:extLst>
      <p:ext uri="{BB962C8B-B14F-4D97-AF65-F5344CB8AC3E}">
        <p14:creationId xmlns:p14="http://schemas.microsoft.com/office/powerpoint/2010/main" xmlns="" val="145293825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001693"/>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过滤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适用范围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适用于分离难溶性固体与液体或可溶性固体与难溶性固体组成的混合物。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使用的仪器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铁架台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带铁圈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烧杯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漏斗</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玻璃棒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6842330" y="382249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6842330" y="430022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8039494" y="3822492"/>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8039494" y="4300226"/>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267839" y="3822492"/>
            <a:ext cx="12269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267839" y="4300226"/>
            <a:ext cx="12269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2389264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51.eps" descr="id:2147503634;FounderCES"/>
          <p:cNvPicPr>
            <a:picLocks noChangeAspect="1"/>
          </p:cNvPicPr>
          <p:nvPr/>
        </p:nvPicPr>
        <p:blipFill>
          <a:blip r:embed="rId2">
            <a:clrChange>
              <a:clrFrom>
                <a:srgbClr val="FFFFFF"/>
              </a:clrFrom>
              <a:clrTo>
                <a:srgbClr val="FFFFFF">
                  <a:alpha val="0"/>
                </a:srgbClr>
              </a:clrTo>
            </a:clrChange>
          </a:blip>
          <a:stretch>
            <a:fillRect/>
          </a:stretch>
        </p:blipFill>
        <p:spPr>
          <a:xfrm>
            <a:off x="983938" y="1472436"/>
            <a:ext cx="10224124" cy="4291817"/>
          </a:xfrm>
          <a:prstGeom prst="rect">
            <a:avLst/>
          </a:prstGeom>
        </p:spPr>
      </p:pic>
      <p:sp>
        <p:nvSpPr>
          <p:cNvPr id="2" name="矩形 1"/>
          <p:cNvSpPr>
            <a:spLocks noChangeAspect="1"/>
          </p:cNvSpPr>
          <p:nvPr/>
        </p:nvSpPr>
        <p:spPr>
          <a:xfrm>
            <a:off x="692150" y="663560"/>
            <a:ext cx="10807700" cy="66878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操作注意事项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过滤时要注意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 xmlns:a16="http://schemas.microsoft.com/office/drawing/2014/main" id="{8A90BD6A-DAC1-4175-BADE-A70FD2E31095}"/>
              </a:ext>
            </a:extLst>
          </p:cNvPr>
          <p:cNvSpPr/>
          <p:nvPr/>
        </p:nvSpPr>
        <p:spPr>
          <a:xfrm>
            <a:off x="2644402" y="1963213"/>
            <a:ext cx="163665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2644402" y="2485163"/>
            <a:ext cx="163665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 xmlns:a16="http://schemas.microsoft.com/office/drawing/2014/main" id="{8A90BD6A-DAC1-4175-BADE-A70FD2E31095}"/>
              </a:ext>
            </a:extLst>
          </p:cNvPr>
          <p:cNvSpPr/>
          <p:nvPr/>
        </p:nvSpPr>
        <p:spPr>
          <a:xfrm>
            <a:off x="3465283" y="3000503"/>
            <a:ext cx="878116"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 xmlns:a16="http://schemas.microsoft.com/office/drawing/2014/main" id="{8A90BD6A-DAC1-4175-BADE-A70FD2E31095}"/>
              </a:ext>
            </a:extLst>
          </p:cNvPr>
          <p:cNvSpPr/>
          <p:nvPr/>
        </p:nvSpPr>
        <p:spPr>
          <a:xfrm>
            <a:off x="2602838" y="3552102"/>
            <a:ext cx="163665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 xmlns:a16="http://schemas.microsoft.com/office/drawing/2014/main" id="{8A90BD6A-DAC1-4175-BADE-A70FD2E31095}"/>
              </a:ext>
            </a:extLst>
          </p:cNvPr>
          <p:cNvSpPr/>
          <p:nvPr/>
        </p:nvSpPr>
        <p:spPr>
          <a:xfrm>
            <a:off x="8073581" y="1836721"/>
            <a:ext cx="1616011"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a:extLst>
              <a:ext uri="{FF2B5EF4-FFF2-40B4-BE49-F238E27FC236}">
                <a16:creationId xmlns="" xmlns:a16="http://schemas.microsoft.com/office/drawing/2014/main" id="{8A90BD6A-DAC1-4175-BADE-A70FD2E31095}"/>
              </a:ext>
            </a:extLst>
          </p:cNvPr>
          <p:cNvSpPr/>
          <p:nvPr/>
        </p:nvSpPr>
        <p:spPr>
          <a:xfrm>
            <a:off x="6884668" y="2363160"/>
            <a:ext cx="1636652" cy="3658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a:extLst>
              <a:ext uri="{FF2B5EF4-FFF2-40B4-BE49-F238E27FC236}">
                <a16:creationId xmlns="" xmlns:a16="http://schemas.microsoft.com/office/drawing/2014/main" id="{8A90BD6A-DAC1-4175-BADE-A70FD2E31095}"/>
              </a:ext>
            </a:extLst>
          </p:cNvPr>
          <p:cNvSpPr/>
          <p:nvPr/>
        </p:nvSpPr>
        <p:spPr>
          <a:xfrm>
            <a:off x="9009373" y="2905385"/>
            <a:ext cx="762734"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a:extLst>
              <a:ext uri="{FF2B5EF4-FFF2-40B4-BE49-F238E27FC236}">
                <a16:creationId xmlns="" xmlns:a16="http://schemas.microsoft.com/office/drawing/2014/main" id="{8A90BD6A-DAC1-4175-BADE-A70FD2E31095}"/>
              </a:ext>
            </a:extLst>
          </p:cNvPr>
          <p:cNvSpPr/>
          <p:nvPr/>
        </p:nvSpPr>
        <p:spPr>
          <a:xfrm>
            <a:off x="6905450" y="3425759"/>
            <a:ext cx="2623014"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a:extLst>
              <a:ext uri="{FF2B5EF4-FFF2-40B4-BE49-F238E27FC236}">
                <a16:creationId xmlns="" xmlns:a16="http://schemas.microsoft.com/office/drawing/2014/main" id="{8A90BD6A-DAC1-4175-BADE-A70FD2E31095}"/>
              </a:ext>
            </a:extLst>
          </p:cNvPr>
          <p:cNvSpPr/>
          <p:nvPr/>
        </p:nvSpPr>
        <p:spPr>
          <a:xfrm>
            <a:off x="3706913" y="4173544"/>
            <a:ext cx="439058"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a:extLst>
              <a:ext uri="{FF2B5EF4-FFF2-40B4-BE49-F238E27FC236}">
                <a16:creationId xmlns="" xmlns:a16="http://schemas.microsoft.com/office/drawing/2014/main" id="{8A90BD6A-DAC1-4175-BADE-A70FD2E31095}"/>
              </a:ext>
            </a:extLst>
          </p:cNvPr>
          <p:cNvSpPr/>
          <p:nvPr/>
        </p:nvSpPr>
        <p:spPr>
          <a:xfrm>
            <a:off x="2706747" y="4720523"/>
            <a:ext cx="163665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a:extLst>
              <a:ext uri="{FF2B5EF4-FFF2-40B4-BE49-F238E27FC236}">
                <a16:creationId xmlns="" xmlns:a16="http://schemas.microsoft.com/office/drawing/2014/main" id="{8A90BD6A-DAC1-4175-BADE-A70FD2E31095}"/>
              </a:ext>
            </a:extLst>
          </p:cNvPr>
          <p:cNvSpPr/>
          <p:nvPr/>
        </p:nvSpPr>
        <p:spPr>
          <a:xfrm>
            <a:off x="2706747" y="5258431"/>
            <a:ext cx="1439224"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矩形 17">
            <a:extLst>
              <a:ext uri="{FF2B5EF4-FFF2-40B4-BE49-F238E27FC236}">
                <a16:creationId xmlns="" xmlns:a16="http://schemas.microsoft.com/office/drawing/2014/main" id="{8A90BD6A-DAC1-4175-BADE-A70FD2E31095}"/>
              </a:ext>
            </a:extLst>
          </p:cNvPr>
          <p:cNvSpPr/>
          <p:nvPr/>
        </p:nvSpPr>
        <p:spPr>
          <a:xfrm>
            <a:off x="7012996" y="4394884"/>
            <a:ext cx="2515468"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0607789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xit" presetSubtype="21" fill="hold" grpId="0" nodeType="clickEffect">
                                  <p:stCondLst>
                                    <p:cond delay="0"/>
                                  </p:stCondLst>
                                  <p:childTnLst>
                                    <p:animEffect transition="out" filter="barn(inVertical)">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6" presetClass="exit" presetSubtype="21" fill="hold" grpId="0" nodeType="withEffect">
                                  <p:stCondLst>
                                    <p:cond delay="0"/>
                                  </p:stCondLst>
                                  <p:childTnLst>
                                    <p:animEffect transition="out" filter="barn(inVertical)">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6" presetClass="exit" presetSubtype="21" fill="hold" grpId="0" nodeType="clickEffect">
                                  <p:stCondLst>
                                    <p:cond delay="0"/>
                                  </p:stCondLst>
                                  <p:childTnLst>
                                    <p:animEffect transition="out" filter="barn(inVertic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16" presetClass="exit" presetSubtype="21" fill="hold" grpId="0" nodeType="withEffect">
                                  <p:stCondLst>
                                    <p:cond delay="0"/>
                                  </p:stCondLst>
                                  <p:childTnLst>
                                    <p:animEffect transition="out" filter="barn(inVertical)">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16" presetClass="exit" presetSubtype="21" fill="hold" grpId="0" nodeType="withEffect">
                                  <p:stCondLst>
                                    <p:cond delay="0"/>
                                  </p:stCondLst>
                                  <p:childTnLst>
                                    <p:animEffect transition="out" filter="barn(inVertical)">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6" presetClass="exit" presetSubtype="21" fill="hold" grpId="0" nodeType="clickEffect">
                                  <p:stCondLst>
                                    <p:cond delay="0"/>
                                  </p:stCondLst>
                                  <p:childTnLst>
                                    <p:animEffect transition="out" filter="barn(inVertical)">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29363"/>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蒸发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适用范围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分离溶解在液体中的固体物质。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蒸发皿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、铁架台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带铁圈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酒精灯</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玻璃棒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操作要点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加热时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玻璃棒</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不断搅拌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防止局部温度过高造成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液滴飞溅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当蒸发皿中出现</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较多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停止加热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防止固体烧焦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利用余热使溶剂蒸干。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477780" y="2672565"/>
            <a:ext cx="1243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477780" y="3139908"/>
            <a:ext cx="1243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7213068" y="2672565"/>
            <a:ext cx="1243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7213068" y="3139908"/>
            <a:ext cx="1243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845925" y="2672565"/>
            <a:ext cx="1243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845925" y="3139908"/>
            <a:ext cx="1243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5416925" y="3249508"/>
            <a:ext cx="124352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5416925" y="3727737"/>
            <a:ext cx="124352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2016341" y="3841646"/>
            <a:ext cx="165053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2016341" y="4319875"/>
            <a:ext cx="16505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6638676" y="3841646"/>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6638676" y="431987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983008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3" grpId="0" animBg="1"/>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099555"/>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下列课题不属于化学学科研究领域的是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新材料、新能源的研究与开发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神舟飞船轨道的研究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利用化肥和农药增加粮食产量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新型药用有机分子的研制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神舟飞船轨道的研究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属于物理学研究的内容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不属于化学研究的范畴。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arn(inVertic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70969"/>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下列四个短语中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其原意一定包含化学变化的是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花香四溢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海市蜃楼</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木已成舟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蜡炬成灰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花香四溢是分子在不断运动的结果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海市蜃楼是一种由光的折射产生的现象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没有新物质生成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木已成舟是将木头制成舟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只是木头形状的改变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蜡炬成灰是蜡烛燃烧生成二氧化碳和水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812475"/>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下列叙述中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前者是化学变化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后者利用物理性质的是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石蜡熔化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用于炼钢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纸张燃烧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氮气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用作保护气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铁生锈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用于制电线</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干冰升华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小苏打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用于焙制糕点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345286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二、物质的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变化</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71818212"/>
              </p:ext>
            </p:extLst>
          </p:nvPr>
        </p:nvGraphicFramePr>
        <p:xfrm>
          <a:off x="692150" y="1529098"/>
          <a:ext cx="10807700" cy="4398579"/>
        </p:xfrm>
        <a:graphic>
          <a:graphicData uri="http://schemas.openxmlformats.org/presentationml/2006/ole">
            <p:oleObj spid="_x0000_s1054" name="文档" r:id="rId3" imgW="3826154" imgH="1557190"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1829965" y="2829982"/>
            <a:ext cx="3021182" cy="41052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6659625" y="2829982"/>
            <a:ext cx="2645520" cy="41052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633312"/>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石蜡熔化过程中没有生成新物质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氧气用于炼钢是利用了氧气的化学性质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纸张燃烧生成水和二氧化碳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氮气用作保护气是利用了氮气的化学性质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不活泼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铁生锈的过程中生成了新物质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属于化学变化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铜用于制电线是利用了铜的物理性质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良好的导电性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干冰升华过程中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二氧化碳由固体变成气体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没有生成新物质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小苏打用于焙制糕点是利用了小苏打的化学性质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受热易分解。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202113"/>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实验室有一瓶标签残缺的试剂可能是浓盐酸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有同学提出打开瓶塞观察。这属于科学探究中的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收集证据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得出结论</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浓盐酸具有挥发性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打开瓶塞可以观察到瓶口有白雾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故此步属于设计实验。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arn(inVertic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921040"/>
            <a:ext cx="7149714"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下列图示实验操作中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9W03.eps" descr="id:2147503648;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1853686"/>
            <a:ext cx="9825182" cy="3516501"/>
          </a:xfrm>
          <a:prstGeom prst="rect">
            <a:avLst/>
          </a:prstGeom>
        </p:spPr>
      </p:pic>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1882282"/>
            <a:ext cx="10807700" cy="30469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用量筒量取液体时视线要与液体的凹液面的最低处保持水平</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取用液体时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瓶塞要倒放在桌面上</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防止污染药品</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给试管内的液体加热时</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液体的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体积不能超过试管容积</a:t>
            </a:r>
            <a:r>
              <a:rPr lang="zh-CN"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a:t>
            </a:r>
            <a:r>
              <a:rPr lang="en-US" alt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629712023"/>
              </p:ext>
            </p:extLst>
          </p:nvPr>
        </p:nvGraphicFramePr>
        <p:xfrm>
          <a:off x="5293736" y="3664094"/>
          <a:ext cx="233362" cy="633412"/>
        </p:xfrm>
        <a:graphic>
          <a:graphicData uri="http://schemas.openxmlformats.org/presentationml/2006/ole">
            <p:oleObj spid="_x0000_s7195" name="文档" r:id="rId3" imgW="119949" imgH="300082" progId="Word.Document.12">
              <p:embed/>
            </p:oleObj>
          </a:graphicData>
        </a:graphic>
      </p:graphicFrame>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arn(inVertic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339144"/>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下列酒精灯的使用方法正确的是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用嘴吹灭燃着的酒精灯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用燃着的酒精灯引燃另一只酒精灯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向燃着的酒精灯里添加酒精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万一洒出的酒精在桌面燃烧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用湿布盖灭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不能用嘴吹灭燃着的酒精灯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不能用燃着的酒精灯引燃另一只酒精灯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不能向燃着的酒精灯里添加酒精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酒精灯碰翻洒出酒精着火了可以用湿抹布盖灭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以隔绝氧气和降低温度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arn(inVertic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89764"/>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掌握常用仪器的特征和用途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有利于开展化学学习和研究。请从下列常见仪器示意图中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选择适当的字母序号填空</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16Z03.eps" descr="id:2147503655;FounderCES"/>
          <p:cNvPicPr>
            <a:picLocks noChangeAspect="1"/>
          </p:cNvPicPr>
          <p:nvPr/>
        </p:nvPicPr>
        <p:blipFill>
          <a:blip r:embed="rId2">
            <a:clrChange>
              <a:clrFrom>
                <a:srgbClr val="FFFFFF"/>
              </a:clrFrom>
              <a:clrTo>
                <a:srgbClr val="FFFFFF">
                  <a:alpha val="0"/>
                </a:srgbClr>
              </a:clrTo>
            </a:clrChange>
          </a:blip>
          <a:stretch>
            <a:fillRect/>
          </a:stretch>
        </p:blipFill>
        <p:spPr>
          <a:xfrm>
            <a:off x="2953239" y="1412434"/>
            <a:ext cx="6285522" cy="4870238"/>
          </a:xfrm>
          <a:prstGeom prst="rect">
            <a:avLst/>
          </a:prstGeom>
        </p:spPr>
      </p:pic>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2112460"/>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能用酒精灯直接加热的仪器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过滤时所用到的玻璃仪器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用排水法收集一瓶氧气需要用到的仪器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溶解、过滤、蒸发操作中都用到的仪器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33599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05400"/>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量筒、集气瓶等仪器不能加热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烧杯不能直接加热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需要垫石棉网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试管是能用酒精灯直接加热的仪器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过滤时用到的玻璃仪器有烧杯、玻璃棒、普通漏斗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用排水法收集一瓶氧气需要用到的仪器有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水槽、导管、集气瓶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溶解时需要用到烧杯、玻璃棒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过滤时需要用到铁架台、烧杯、玻璃棒、普通漏斗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蒸发时需要用到酒精灯、蒸发皿、玻璃棒、铁架台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所以在溶解、过滤、蒸发操作中都用到的仪器是玻璃棒。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(2)BDF</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(3)EHI</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181938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273858206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50794"/>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下列不属于化学研究范畴的是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纳米铜的性质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的组成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单晶硅的结构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研究地球板块结构及运动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规律</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化学研究的范畴及作用</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655655115"/>
              </p:ext>
            </p:extLst>
          </p:nvPr>
        </p:nvGraphicFramePr>
        <p:xfrm>
          <a:off x="692150" y="411919"/>
          <a:ext cx="10807700" cy="6225824"/>
        </p:xfrm>
        <a:graphic>
          <a:graphicData uri="http://schemas.openxmlformats.org/presentationml/2006/ole">
            <p:oleObj spid="_x0000_s2078" name="文档" r:id="rId3" imgW="3826154" imgH="2204073" progId="Word.Document.12">
              <p:embed/>
            </p:oleObj>
          </a:graphicData>
        </a:graphic>
      </p:graphicFrame>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1898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化学是在原子、分子的层次上研究物质的性质、组成、结构以及应用。纳米铜的性质属于物质的性质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是化学研究的范畴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的组成属于物质的组成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是化学研究的范畴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单晶硅的结构属于物质的结构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是化学研究的范畴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研究地球板块结构及运动规律属于地理学研究的范畴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不属于化学研究的范畴。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2201120"/>
            <a:ext cx="10807700" cy="2231778"/>
          </a:xfrm>
          <a:prstGeom prst="rect">
            <a:avLst/>
          </a:prstGeom>
        </p:spPr>
      </p:pic>
    </p:spTree>
    <p:extLst>
      <p:ext uri="{BB962C8B-B14F-4D97-AF65-F5344CB8AC3E}">
        <p14:creationId xmlns:p14="http://schemas.microsoft.com/office/powerpoint/2010/main" xmlns="" val="603425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6020"/>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下列变化中属于化学变化的是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榨取果汁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粉碎废纸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切割玻璃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燃放烟花</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榨取果汁、粉碎废纸、切割玻璃的过程中没有其他物质生成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燃放烟花的过程中一般能生成二氧化碳等物质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故属于化学变化。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9" name="组合 8"/>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物质的变化</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516627"/>
            <a:ext cx="10807700" cy="3455292"/>
          </a:xfrm>
          <a:prstGeom prst="rect">
            <a:avLst/>
          </a:prstGeom>
        </p:spPr>
      </p:pic>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092"/>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下列物质的用途与其化学性质有关的是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cs typeface="Times New Roman" panose="02020603050405020304" pitchFamily="18" charset="0"/>
              </a:rPr>
              <a:t>用铝制作</a:t>
            </a:r>
            <a:r>
              <a:rPr lang="zh-CN" altLang="zh-CN" sz="3200" b="1" dirty="0" smtClean="0">
                <a:solidFill>
                  <a:srgbClr val="000000"/>
                </a:solidFill>
                <a:latin typeface="Times New Roman" panose="02020603050405020304" pitchFamily="18" charset="0"/>
                <a:cs typeface="Times New Roman" panose="02020603050405020304" pitchFamily="18" charset="0"/>
              </a:rPr>
              <a:t>导线</a:t>
            </a:r>
            <a:r>
              <a:rPr lang="en-US" altLang="zh-CN" sz="3200" b="1" dirty="0" smtClean="0">
                <a:solidFill>
                  <a:srgbClr val="000000"/>
                </a:solidFill>
                <a:latin typeface="Times New Roman" panose="02020603050405020304" pitchFamily="18" charset="0"/>
                <a:cs typeface="Times New Roman" panose="02020603050405020304" pitchFamily="18" charset="0"/>
              </a:rPr>
              <a:t>		B</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用石墨制作铅笔芯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cs typeface="Times New Roman" panose="02020603050405020304" pitchFamily="18" charset="0"/>
              </a:rPr>
              <a:t>氢气作</a:t>
            </a:r>
            <a:r>
              <a:rPr lang="zh-CN" altLang="zh-CN" sz="3200" b="1" dirty="0" smtClean="0">
                <a:solidFill>
                  <a:srgbClr val="000000"/>
                </a:solidFill>
                <a:latin typeface="Times New Roman" panose="02020603050405020304" pitchFamily="18" charset="0"/>
                <a:cs typeface="Times New Roman" panose="02020603050405020304" pitchFamily="18" charset="0"/>
              </a:rPr>
              <a:t>燃料</a:t>
            </a:r>
            <a:r>
              <a:rPr lang="en-US" altLang="zh-CN" sz="3200" b="1" dirty="0" smtClean="0">
                <a:solidFill>
                  <a:srgbClr val="000000"/>
                </a:solidFill>
                <a:latin typeface="Times New Roman" panose="02020603050405020304" pitchFamily="18" charset="0"/>
                <a:cs typeface="Times New Roman" panose="02020603050405020304" pitchFamily="18" charset="0"/>
              </a:rPr>
              <a:t>		D</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cs typeface="Times New Roman" panose="02020603050405020304" pitchFamily="18" charset="0"/>
              </a:rPr>
              <a:t>干冰用于人工降雨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用铝制作导线</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是利用了铝的导电性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属于利用其物理性质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用石墨制作铅笔芯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是利用了石墨质软和颜色为深灰色的性质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属于利用其物理性质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氢气作燃料</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是利用了氢气的可燃性</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属于利用其化学性质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干冰用于人工降雨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是利用了干冰升华时吸热的性质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不需要发生化学变化就能表现出来</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是利用了其物理性质。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5" name="组合 4"/>
          <p:cNvGrpSpPr/>
          <p:nvPr/>
        </p:nvGrpSpPr>
        <p:grpSpPr>
          <a:xfrm>
            <a:off x="2" y="151371"/>
            <a:ext cx="11731332" cy="433754"/>
            <a:chOff x="381000" y="205656"/>
            <a:chExt cx="11731332" cy="433754"/>
          </a:xfrm>
        </p:grpSpPr>
        <p:sp>
          <p:nvSpPr>
            <p:cNvPr id="6" name="矩形 5"/>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物质的性质与用途</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477109"/>
            <a:ext cx="10807700" cy="3451198"/>
          </a:xfrm>
          <a:prstGeom prst="rect">
            <a:avLst/>
          </a:prstGeom>
        </p:spPr>
      </p:pic>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选择仪器下方的字母填写在相应横线上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cs typeface="Times New Roman" panose="02020603050405020304" pitchFamily="18" charset="0"/>
              </a:rPr>
              <a:t>用来吸取和滴加少量液体的仪器是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cs typeface="Times New Roman" panose="02020603050405020304" pitchFamily="18" charset="0"/>
              </a:rPr>
              <a:t>用来量取一定体积液体的仪器是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Times New Roman" panose="02020603050405020304" pitchFamily="18" charset="0"/>
                <a:cs typeface="Times New Roman" panose="02020603050405020304" pitchFamily="18" charset="0"/>
              </a:rPr>
              <a:t>实验室常用的加热仪器是</a:t>
            </a:r>
            <a:r>
              <a:rPr lang="zh-CN" altLang="zh-CN" sz="3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3200" b="1" dirty="0">
                <a:solidFill>
                  <a:srgbClr val="000000"/>
                </a:solidFill>
                <a:latin typeface="Times New Roman" panose="02020603050405020304" pitchFamily="18" charset="0"/>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16Z04.eps" descr="id:2147503669;FounderCES"/>
          <p:cNvPicPr>
            <a:picLocks noChangeAspect="1"/>
          </p:cNvPicPr>
          <p:nvPr/>
        </p:nvPicPr>
        <p:blipFill>
          <a:blip r:embed="rId2">
            <a:clrChange>
              <a:clrFrom>
                <a:srgbClr val="FFFFFF"/>
              </a:clrFrom>
              <a:clrTo>
                <a:srgbClr val="FFFFFF">
                  <a:alpha val="0"/>
                </a:srgbClr>
              </a:clrTo>
            </a:clrChange>
          </a:blip>
          <a:stretch>
            <a:fillRect/>
          </a:stretch>
        </p:blipFill>
        <p:spPr>
          <a:xfrm>
            <a:off x="1105635" y="1307166"/>
            <a:ext cx="9980731" cy="3417013"/>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常用仪器的选择和使用</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7973"/>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胶头滴管用来吸取和滴加少量液体</a:t>
            </a:r>
            <a:r>
              <a:rPr lang="en-US" altLang="zh-CN" sz="3200" b="1" dirty="0">
                <a:solidFill>
                  <a:srgbClr val="000000"/>
                </a:solidFill>
                <a:latin typeface="Times New Roman" panose="02020603050405020304" pitchFamily="18" charset="0"/>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用来量取一定体积液体的是量筒</a:t>
            </a:r>
            <a:r>
              <a:rPr lang="en-US" altLang="zh-CN" sz="3200" b="1" dirty="0">
                <a:solidFill>
                  <a:srgbClr val="000000"/>
                </a:solidFill>
                <a:latin typeface="Times New Roman" panose="02020603050405020304" pitchFamily="18" charset="0"/>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酒精灯是常用的加热仪器。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(1)g</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(3)h</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954422" y="3113788"/>
            <a:ext cx="10283156" cy="3290610"/>
          </a:xfrm>
          <a:prstGeom prst="rect">
            <a:avLst/>
          </a:prstGeom>
        </p:spPr>
      </p:pic>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71767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下列有关实验操作或现象的叙述正确的是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DHZR43.eps" descr="id:2147503676;FounderCES"/>
          <p:cNvPicPr>
            <a:picLocks noChangeAspect="1"/>
          </p:cNvPicPr>
          <p:nvPr/>
        </p:nvPicPr>
        <p:blipFill>
          <a:blip r:embed="rId2">
            <a:clrChange>
              <a:clrFrom>
                <a:srgbClr val="FFFFFF"/>
              </a:clrFrom>
              <a:clrTo>
                <a:srgbClr val="FFFFFF">
                  <a:alpha val="0"/>
                </a:srgbClr>
              </a:clrTo>
            </a:clrChange>
          </a:blip>
          <a:stretch>
            <a:fillRect/>
          </a:stretch>
        </p:blipFill>
        <p:spPr>
          <a:xfrm>
            <a:off x="2939344" y="1241994"/>
            <a:ext cx="6223289" cy="5211371"/>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判断实验操作的正误</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685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乙醇能溶于水</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因此不能用过滤的方法分离两者</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稀释浓硫酸时</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应把浓硫酸加入水中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而不能把水倒入浓硫酸中</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用胶头滴管吸取液体药品时</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要先把胶头内的空气挤出后</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再吸取液体药品</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以防液体药品与空气中的气体反应而变质</a:t>
            </a:r>
            <a:r>
              <a:rPr lang="en-US" altLang="zh-CN" sz="3200" b="1" dirty="0">
                <a:solidFill>
                  <a:srgbClr val="000000"/>
                </a:solidFill>
                <a:latin typeface="Times New Roman" panose="02020603050405020304" pitchFamily="18" charset="0"/>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cs typeface="Times New Roman" panose="02020603050405020304" pitchFamily="18" charset="0"/>
              </a:rPr>
              <a:t>B</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798627" y="3672555"/>
            <a:ext cx="10594746" cy="2782233"/>
          </a:xfrm>
          <a:prstGeom prst="rect">
            <a:avLst/>
          </a:prstGeom>
        </p:spPr>
      </p:pic>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4621"/>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三、物质的性质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物理性质和化学性质的比较</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62550856"/>
              </p:ext>
            </p:extLst>
          </p:nvPr>
        </p:nvGraphicFramePr>
        <p:xfrm>
          <a:off x="692150" y="1791288"/>
          <a:ext cx="10807700" cy="4398579"/>
        </p:xfrm>
        <a:graphic>
          <a:graphicData uri="http://schemas.openxmlformats.org/presentationml/2006/ole">
            <p:oleObj spid="_x0000_s3102" name="文档" r:id="rId3" imgW="3826154" imgH="1557190" progId="Word.Document.12">
              <p:embed/>
            </p:oleObj>
          </a:graphicData>
        </a:graphic>
      </p:graphicFrame>
      <p:sp>
        <p:nvSpPr>
          <p:cNvPr id="5" name="矩形 4">
            <a:extLst>
              <a:ext uri="{FF2B5EF4-FFF2-40B4-BE49-F238E27FC236}">
                <a16:creationId xmlns="" xmlns:a16="http://schemas.microsoft.com/office/drawing/2014/main" id="{8A90BD6A-DAC1-4175-BADE-A70FD2E31095}"/>
              </a:ext>
            </a:extLst>
          </p:cNvPr>
          <p:cNvSpPr/>
          <p:nvPr/>
        </p:nvSpPr>
        <p:spPr>
          <a:xfrm>
            <a:off x="2601891" y="3095823"/>
            <a:ext cx="342578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 xmlns:a16="http://schemas.microsoft.com/office/drawing/2014/main" id="{8A90BD6A-DAC1-4175-BADE-A70FD2E31095}"/>
              </a:ext>
            </a:extLst>
          </p:cNvPr>
          <p:cNvSpPr/>
          <p:nvPr/>
        </p:nvSpPr>
        <p:spPr>
          <a:xfrm>
            <a:off x="8536878" y="3095823"/>
            <a:ext cx="150613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小军进行了以下实验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将数根火柴捆在一起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伸入一集气瓶中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用另一根火柴点燃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等火柴头燃烧完后取出。迅速将集气瓶口与另一装有酸性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溶液的集气瓶瓶口对接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振荡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发现紫红色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0N65.eps" descr="id:2147503683;FounderCES"/>
          <p:cNvPicPr>
            <a:picLocks noChangeAspect="1"/>
          </p:cNvPicPr>
          <p:nvPr/>
        </p:nvPicPr>
        <p:blipFill>
          <a:blip r:embed="rId2">
            <a:clrChange>
              <a:clrFrom>
                <a:srgbClr val="FFFFFF"/>
              </a:clrFrom>
              <a:clrTo>
                <a:srgbClr val="FFFFFF">
                  <a:alpha val="0"/>
                </a:srgbClr>
              </a:clrTo>
            </a:clrChange>
          </a:blip>
          <a:stretch>
            <a:fillRect/>
          </a:stretch>
        </p:blipFill>
        <p:spPr>
          <a:xfrm>
            <a:off x="3673430" y="3056530"/>
            <a:ext cx="4845140" cy="3343665"/>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示例六</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科学探究</a:t>
                </a:r>
              </a:p>
            </p:txBody>
          </p:sp>
        </p:grpSp>
      </p:grpSp>
    </p:spTree>
    <p:extLst>
      <p:ext uri="{BB962C8B-B14F-4D97-AF65-F5344CB8AC3E}">
        <p14:creationId xmlns:p14="http://schemas.microsoft.com/office/powerpoint/2010/main" xmlns="" val="22318021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8637"/>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火柴头的成分是什么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什么气体使酸性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【查找资料】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小军从文献中查到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火柴头的主要成分为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、硫黄粉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、三硫化二锑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(Sb</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、玻璃粉等。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写出火柴头燃烧时可能发生反应的化学方程式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要求写出两个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3882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3519"/>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气体能否使酸性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指明集气瓶中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的来源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答一种来源即可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3200" b="1"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实验室提供了</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稀硫酸、</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块状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稀盐酸、</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固体等试剂及下列仪器。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请你从上述试剂和</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仪器</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最适合制备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试剂</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填序号</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适合制备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仪</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字母</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20N13.eps" descr="id:2147503690;FounderCES"/>
          <p:cNvPicPr>
            <a:picLocks noChangeAspect="1"/>
          </p:cNvPicPr>
          <p:nvPr/>
        </p:nvPicPr>
        <p:blipFill>
          <a:blip r:embed="rId2">
            <a:clrChange>
              <a:clrFrom>
                <a:srgbClr val="FFFFFF"/>
              </a:clrFrom>
              <a:clrTo>
                <a:srgbClr val="FFFFFF">
                  <a:alpha val="0"/>
                </a:srgbClr>
              </a:clrTo>
            </a:clrChange>
          </a:blip>
          <a:stretch>
            <a:fillRect/>
          </a:stretch>
        </p:blipFill>
        <p:spPr>
          <a:xfrm>
            <a:off x="5832804" y="3268320"/>
            <a:ext cx="6075139" cy="2466506"/>
          </a:xfrm>
          <a:prstGeom prst="rect">
            <a:avLst/>
          </a:prstGeom>
        </p:spPr>
      </p:pic>
    </p:spTree>
    <p:extLst>
      <p:ext uri="{BB962C8B-B14F-4D97-AF65-F5344CB8AC3E}">
        <p14:creationId xmlns:p14="http://schemas.microsoft.com/office/powerpoint/2010/main" xmlns="" val="83607232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73513"/>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请你指出仪器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将制得的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气体通入酸性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发现酸性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溶液不褪色。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【实验探究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气体能否使酸性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在老师的指导下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小军通过实验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验证了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气体可以使酸性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572915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3382"/>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【讨论交流】</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小军与其他同学通过讨论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提出了如下问题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请你帮助解决。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气体是大气污染物之一。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溶于雨水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通过进一步反应会形成酸雨。在我国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导致酸雨形成的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来自</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答一种来源即可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上述验证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不能使酸性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溶液褪色的实验过于复杂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请你设计一个更为简单的实验。</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8610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35842"/>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(1)KClO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受热产生</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KCl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火柴杆中含有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实验室使用石灰石或大理石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其主要成分均是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与稀盐酸反应制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的理由是反应速率太大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不用稀硫酸的理由是稀硫酸与块状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反应生成微溶于水的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人呼出的气体中含有较多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55863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4149860389"/>
              </p:ext>
            </p:extLst>
          </p:nvPr>
        </p:nvGraphicFramePr>
        <p:xfrm>
          <a:off x="234950" y="1246187"/>
          <a:ext cx="11674475" cy="947737"/>
        </p:xfrm>
        <a:graphic>
          <a:graphicData uri="http://schemas.openxmlformats.org/presentationml/2006/ole">
            <p:oleObj spid="_x0000_s13335" name="文档" r:id="rId3" imgW="3826154" imgH="310504" progId="Word.Document.12">
              <p:embed/>
            </p:oleObj>
          </a:graphicData>
        </a:graphic>
      </p:graphicFrame>
      <p:sp>
        <p:nvSpPr>
          <p:cNvPr id="4" name="矩形 3"/>
          <p:cNvSpPr>
            <a:spLocks noChangeAspect="1"/>
          </p:cNvSpPr>
          <p:nvPr/>
        </p:nvSpPr>
        <p:spPr>
          <a:xfrm>
            <a:off x="692150" y="205239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火柴杆中含有碳元素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燃烧产生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宋体" panose="02010600030101010101" pitchFamily="2" charset="-122"/>
              </a:rPr>
              <a:t>②③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锥形瓶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煤的燃烧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用导管向酸性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溶液中吹气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367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530895"/>
            <a:ext cx="10807700" cy="3530667"/>
          </a:xfrm>
          <a:prstGeom prst="rect">
            <a:avLst/>
          </a:prstGeom>
        </p:spPr>
      </p:pic>
    </p:spTree>
    <p:extLst>
      <p:ext uri="{BB962C8B-B14F-4D97-AF65-F5344CB8AC3E}">
        <p14:creationId xmlns:p14="http://schemas.microsoft.com/office/powerpoint/2010/main" xmlns="" val="155253613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40448200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39012024"/>
              </p:ext>
            </p:extLst>
          </p:nvPr>
        </p:nvGraphicFramePr>
        <p:xfrm>
          <a:off x="692150" y="626012"/>
          <a:ext cx="10807700" cy="5569032"/>
        </p:xfrm>
        <a:graphic>
          <a:graphicData uri="http://schemas.openxmlformats.org/presentationml/2006/ole">
            <p:oleObj spid="_x0000_s4126" name="文档" r:id="rId3" imgW="3826154" imgH="1971555" progId="Word.Document.12">
              <p:embed/>
            </p:oleObj>
          </a:graphicData>
        </a:graphic>
      </p:graphicFrame>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82064"/>
            <a:ext cx="4172617"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性质和变化的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28134329"/>
              </p:ext>
            </p:extLst>
          </p:nvPr>
        </p:nvGraphicFramePr>
        <p:xfrm>
          <a:off x="240333" y="3019933"/>
          <a:ext cx="11669770" cy="977726"/>
        </p:xfrm>
        <a:graphic>
          <a:graphicData uri="http://schemas.openxmlformats.org/presentationml/2006/ole">
            <p:oleObj spid="_x0000_s5150" name="文档" r:id="rId3" imgW="3826154" imgH="320566" progId="Word.Document.12">
              <p:embed/>
            </p:oleObj>
          </a:graphicData>
        </a:graphic>
      </p:graphicFrame>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692150" y="453448"/>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四、科学探究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科学探究的基本环节</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建立假设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收集证据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包括设计实验方案、进行实验等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第四</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交流评价。</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实验观察基本方法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关注物质的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性质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包括物理性质、化学性质。如颜色、状态、气味、硬度、密度、熔点、沸点、导电性、导热性、可燃性、还原性、氧化性、稳定性、酸碱性等。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3569193" y="345881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569193" y="392615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640774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370</TotalTime>
  <Words>2802</Words>
  <Application>Microsoft Office PowerPoint</Application>
  <PresentationFormat>自定义</PresentationFormat>
  <Paragraphs>223</Paragraphs>
  <Slides>68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70"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64</cp:revision>
  <dcterms:created xsi:type="dcterms:W3CDTF">2020-12-05T02:41:23Z</dcterms:created>
  <dcterms:modified xsi:type="dcterms:W3CDTF">2022-04-27T09:08:19Z</dcterms:modified>
</cp:coreProperties>
</file>