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688" r:id="rId3"/>
    <p:sldMasterId id="2147483674" r:id="rId4"/>
    <p:sldMasterId id="2147483660" r:id="rId5"/>
  </p:sldMasterIdLst>
  <p:notesMasterIdLst>
    <p:notesMasterId r:id="rId55"/>
  </p:notesMasterIdLst>
  <p:handoutMasterIdLst>
    <p:handoutMasterId r:id="rId56"/>
  </p:handoutMasterIdLst>
  <p:sldIdLst>
    <p:sldId id="277" r:id="rId6"/>
    <p:sldId id="275" r:id="rId7"/>
    <p:sldId id="261" r:id="rId8"/>
    <p:sldId id="280" r:id="rId9"/>
    <p:sldId id="445" r:id="rId10"/>
    <p:sldId id="446" r:id="rId11"/>
    <p:sldId id="447" r:id="rId12"/>
    <p:sldId id="285" r:id="rId13"/>
    <p:sldId id="286" r:id="rId14"/>
    <p:sldId id="393" r:id="rId15"/>
    <p:sldId id="322" r:id="rId16"/>
    <p:sldId id="272" r:id="rId17"/>
    <p:sldId id="293" r:id="rId18"/>
    <p:sldId id="331" r:id="rId19"/>
    <p:sldId id="455" r:id="rId20"/>
    <p:sldId id="413" r:id="rId21"/>
    <p:sldId id="414" r:id="rId22"/>
    <p:sldId id="294" r:id="rId23"/>
    <p:sldId id="416" r:id="rId24"/>
    <p:sldId id="432" r:id="rId25"/>
    <p:sldId id="279" r:id="rId26"/>
    <p:sldId id="273" r:id="rId27"/>
    <p:sldId id="298" r:id="rId28"/>
    <p:sldId id="352" r:id="rId29"/>
    <p:sldId id="353" r:id="rId30"/>
    <p:sldId id="354" r:id="rId31"/>
    <p:sldId id="355" r:id="rId32"/>
    <p:sldId id="356" r:id="rId33"/>
    <p:sldId id="360" r:id="rId34"/>
    <p:sldId id="361" r:id="rId35"/>
    <p:sldId id="362" r:id="rId36"/>
    <p:sldId id="357" r:id="rId37"/>
    <p:sldId id="358" r:id="rId38"/>
    <p:sldId id="359" r:id="rId39"/>
    <p:sldId id="464" r:id="rId40"/>
    <p:sldId id="399" r:id="rId41"/>
    <p:sldId id="466" r:id="rId42"/>
    <p:sldId id="467" r:id="rId43"/>
    <p:sldId id="468" r:id="rId44"/>
    <p:sldId id="469" r:id="rId45"/>
    <p:sldId id="470" r:id="rId46"/>
    <p:sldId id="471" r:id="rId47"/>
    <p:sldId id="463" r:id="rId48"/>
    <p:sldId id="472" r:id="rId49"/>
    <p:sldId id="473" r:id="rId50"/>
    <p:sldId id="474" r:id="rId51"/>
    <p:sldId id="475" r:id="rId52"/>
    <p:sldId id="476" r:id="rId53"/>
    <p:sldId id="477"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1B0F0"/>
    <a:srgbClr val="FF9966"/>
    <a:srgbClr val="7EB1EE"/>
    <a:srgbClr val="FFDC6D"/>
    <a:srgbClr val="FAB529"/>
    <a:srgbClr val="008BD6"/>
    <a:srgbClr val="FF6B00"/>
    <a:srgbClr val="E36B2A"/>
    <a:srgbClr val="D7A800"/>
    <a:srgbClr val="9541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05" autoAdjust="0"/>
    <p:restoredTop sz="98815" autoAdjust="0"/>
  </p:normalViewPr>
  <p:slideViewPr>
    <p:cSldViewPr snapToGrid="0">
      <p:cViewPr varScale="1">
        <p:scale>
          <a:sx n="65" d="100"/>
          <a:sy n="65" d="100"/>
        </p:scale>
        <p:origin x="-460" y="-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01" d="100"/>
          <a:sy n="101" d="100"/>
        </p:scale>
        <p:origin x="2712" y="20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08930205-1E22-E940-A94F-F0392D8C0E1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xmlns="" id="{E9CE4AED-E7A9-6147-9FA4-37D78A397C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AB4ED5-D631-4E45-A588-D5036665C4BB}" type="datetimeFigureOut">
              <a:rPr kumimoji="1" lang="zh-CN" altLang="en-US" smtClean="0"/>
              <a:pPr/>
              <a:t>2022/2/25</a:t>
            </a:fld>
            <a:endParaRPr kumimoji="1" lang="zh-CN" altLang="en-US"/>
          </a:p>
        </p:txBody>
      </p:sp>
      <p:sp>
        <p:nvSpPr>
          <p:cNvPr id="4" name="页脚占位符 3">
            <a:extLst>
              <a:ext uri="{FF2B5EF4-FFF2-40B4-BE49-F238E27FC236}">
                <a16:creationId xmlns:a16="http://schemas.microsoft.com/office/drawing/2014/main" xmlns="" id="{7E564C8C-056B-7C45-AC09-4ADAC7839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xmlns="" id="{D75139B1-FE43-A84D-B20B-9977333A2C9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A7EF320-0423-7242-A28E-55FBD17D617F}" type="slidenum">
              <a:rPr kumimoji="1" lang="zh-CN" altLang="en-US" smtClean="0"/>
              <a:pPr/>
              <a:t>‹#›</a:t>
            </a:fld>
            <a:endParaRPr kumimoji="1" lang="zh-CN" altLang="en-US"/>
          </a:p>
        </p:txBody>
      </p:sp>
    </p:spTree>
    <p:extLst>
      <p:ext uri="{BB962C8B-B14F-4D97-AF65-F5344CB8AC3E}">
        <p14:creationId xmlns:p14="http://schemas.microsoft.com/office/powerpoint/2010/main" xmlns="" val="14563759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AD5BA0-58A9-468A-A6DC-E5C4BF13CF7A}" type="datetimeFigureOut">
              <a:rPr lang="zh-CN" altLang="en-US" smtClean="0"/>
              <a:pPr/>
              <a:t>2022/2/25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03EF8-77E2-42F8-A12D-7F7DA63747F5}" type="slidenum">
              <a:rPr lang="zh-CN" altLang="en-US" smtClean="0"/>
              <a:pPr/>
              <a:t>‹#›</a:t>
            </a:fld>
            <a:endParaRPr lang="zh-CN" altLang="en-US"/>
          </a:p>
        </p:txBody>
      </p:sp>
    </p:spTree>
    <p:extLst>
      <p:ext uri="{BB962C8B-B14F-4D97-AF65-F5344CB8AC3E}">
        <p14:creationId xmlns:p14="http://schemas.microsoft.com/office/powerpoint/2010/main" xmlns="" val="69534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3</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18</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19</a:t>
            </a:fld>
            <a:endParaRPr lang="zh-CN" altLang="en-US"/>
          </a:p>
        </p:txBody>
      </p:sp>
    </p:spTree>
    <p:extLst>
      <p:ext uri="{BB962C8B-B14F-4D97-AF65-F5344CB8AC3E}">
        <p14:creationId xmlns:p14="http://schemas.microsoft.com/office/powerpoint/2010/main" xmlns="" val="283210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4</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5</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6</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7</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8</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9</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1503EF8-77E2-42F8-A12D-7F7DA63747F5}" type="slidenum">
              <a:rPr lang="zh-CN" altLang="en-US" smtClean="0"/>
              <a:pPr/>
              <a:t>10</a:t>
            </a:fld>
            <a:endParaRPr lang="zh-CN" altLang="en-US"/>
          </a:p>
        </p:txBody>
      </p:sp>
    </p:spTree>
    <p:extLst>
      <p:ext uri="{BB962C8B-B14F-4D97-AF65-F5344CB8AC3E}">
        <p14:creationId xmlns:p14="http://schemas.microsoft.com/office/powerpoint/2010/main" xmlns="" val="4045483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503EF8-77E2-42F8-A12D-7F7DA63747F5}" type="slidenum">
              <a:rPr lang="zh-CN" altLang="en-US" smtClean="0"/>
              <a:pPr/>
              <a:t>13</a:t>
            </a:fld>
            <a:endParaRPr lang="zh-CN" altLang="en-US"/>
          </a:p>
        </p:txBody>
      </p:sp>
    </p:spTree>
    <p:extLst>
      <p:ext uri="{BB962C8B-B14F-4D97-AF65-F5344CB8AC3E}">
        <p14:creationId xmlns:p14="http://schemas.microsoft.com/office/powerpoint/2010/main" xmlns="" val="4013582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14438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441050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267632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893238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17281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7869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7201953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150910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739997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285315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250115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7650299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618060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ABD6770-F12A-4668-A497-4FD6286F27AA}"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3062214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034921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687267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8790841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5890989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7914348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3007458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859605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525035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90634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730369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35138991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2029222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6879506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855712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4549839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912495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535516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7381181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9833764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2710681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94762856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53790906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1721676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403043956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71709834"/>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4885539"/>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7514912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1471688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655522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229187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888208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9713152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6075034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5361054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435200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3466226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5692001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044914"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11</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化学式和化合价</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真题试做</a:t>
            </a:r>
            <a:endParaRPr kumimoji="1" lang="zh-CN" altLang="en-US" sz="2400" dirty="0"/>
          </a:p>
        </p:txBody>
      </p:sp>
    </p:spTree>
    <p:extLst>
      <p:ext uri="{BB962C8B-B14F-4D97-AF65-F5344CB8AC3E}">
        <p14:creationId xmlns:p14="http://schemas.microsoft.com/office/powerpoint/2010/main" xmlns="" val="5602743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6" y="116050"/>
            <a:ext cx="11027047"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11</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化学式和化合价</a:t>
            </a:r>
            <a:r>
              <a:rPr lang="en-US" altLang="zh-CN"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考点梳理</a:t>
            </a:r>
            <a:endParaRPr kumimoji="1" lang="zh-CN" altLang="en-US" sz="2400" dirty="0"/>
          </a:p>
        </p:txBody>
      </p:sp>
    </p:spTree>
    <p:extLst>
      <p:ext uri="{BB962C8B-B14F-4D97-AF65-F5344CB8AC3E}">
        <p14:creationId xmlns:p14="http://schemas.microsoft.com/office/powerpoint/2010/main" xmlns="" val="19322937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格式2">
    <p:spTree>
      <p:nvGrpSpPr>
        <p:cNvPr id="1" name=""/>
        <p:cNvGrpSpPr/>
        <p:nvPr/>
      </p:nvGrpSpPr>
      <p:grpSpPr>
        <a:xfrm>
          <a:off x="0" y="0"/>
          <a:ext cx="0" cy="0"/>
          <a:chOff x="0" y="0"/>
          <a:chExt cx="0" cy="0"/>
        </a:xfrm>
      </p:grpSpPr>
      <p:sp>
        <p:nvSpPr>
          <p:cNvPr id="18" name="矩形 6">
            <a:extLst>
              <a:ext uri="{FF2B5EF4-FFF2-40B4-BE49-F238E27FC236}">
                <a16:creationId xmlns:a16="http://schemas.microsoft.com/office/drawing/2014/main" xmlns="" id="{33A7B541-75B7-9C4A-9785-F9C00D483A47}"/>
              </a:ext>
            </a:extLst>
          </p:cNvPr>
          <p:cNvSpPr/>
          <p:nvPr userDrawn="1"/>
        </p:nvSpPr>
        <p:spPr>
          <a:xfrm>
            <a:off x="306998" y="573932"/>
            <a:ext cx="11578003" cy="6058675"/>
          </a:xfrm>
          <a:prstGeom prst="roundRect">
            <a:avLst>
              <a:gd name="adj" fmla="val 2706"/>
            </a:avLst>
          </a:prstGeom>
          <a:ln>
            <a:noFill/>
          </a:ln>
          <a:effectLst>
            <a:outerShdw blurRad="50800" dist="38100" dir="5400000" sx="101000" sy="101000" algn="t" rotWithShape="0">
              <a:srgbClr val="01B0F0">
                <a:alpha val="22000"/>
              </a:srgb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9" name="圆角矩形 8">
            <a:extLst>
              <a:ext uri="{FF2B5EF4-FFF2-40B4-BE49-F238E27FC236}">
                <a16:creationId xmlns:a16="http://schemas.microsoft.com/office/drawing/2014/main" xmlns="" id="{3321E111-BA94-7C4A-9F79-5B407CEA9C98}"/>
              </a:ext>
            </a:extLst>
          </p:cNvPr>
          <p:cNvSpPr/>
          <p:nvPr userDrawn="1"/>
        </p:nvSpPr>
        <p:spPr>
          <a:xfrm>
            <a:off x="0" y="136525"/>
            <a:ext cx="12192000" cy="56106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日期占位符 1"/>
          <p:cNvSpPr>
            <a:spLocks noGrp="1"/>
          </p:cNvSpPr>
          <p:nvPr>
            <p:ph type="dt" sz="half" idx="10"/>
          </p:nvPr>
        </p:nvSpPr>
        <p:spPr/>
        <p:txBody>
          <a:bodyPr/>
          <a:lstStyle/>
          <a:p>
            <a:fld id="{42D54829-140E-4D68-823E-1E11894DD2D3}" type="datetimeFigureOut">
              <a:rPr lang="zh-CN" altLang="en-US" smtClean="0"/>
              <a:pPr/>
              <a:t>2022/2/25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4E160-B4F7-47A8-BBC1-EFA483B035A3}" type="slidenum">
              <a:rPr lang="zh-CN" altLang="en-US" smtClean="0"/>
              <a:pPr/>
              <a:t>‹#›</a:t>
            </a:fld>
            <a:endParaRPr lang="zh-CN" altLang="en-US"/>
          </a:p>
        </p:txBody>
      </p:sp>
      <p:sp>
        <p:nvSpPr>
          <p:cNvPr id="10" name="圆角矩形 9">
            <a:hlinkClick r:id="rId2" action="ppaction://hlinksldjump"/>
          </p:cNvPr>
          <p:cNvSpPr/>
          <p:nvPr userDrawn="1"/>
        </p:nvSpPr>
        <p:spPr>
          <a:xfrm>
            <a:off x="10035822" y="852622"/>
            <a:ext cx="1675887" cy="411734"/>
          </a:xfrm>
          <a:prstGeom prst="roundRect">
            <a:avLst/>
          </a:prstGeom>
          <a:solidFill>
            <a:schemeClr val="bg1"/>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solidFill>
                  <a:srgbClr val="FF6B00"/>
                </a:solidFill>
                <a:latin typeface="黑体" panose="02010609060101010101" pitchFamily="49" charset="-122"/>
                <a:ea typeface="黑体" panose="02010609060101010101" pitchFamily="49" charset="-122"/>
              </a:rPr>
              <a:t>返回主目录</a:t>
            </a:r>
            <a:endParaRPr lang="zh-CN" altLang="en-US" sz="2200" dirty="0">
              <a:solidFill>
                <a:srgbClr val="FF6B00"/>
              </a:solidFill>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xmlns="" id="{6C655FE1-6ED6-EB4A-859E-CC3BA04678E9}"/>
              </a:ext>
            </a:extLst>
          </p:cNvPr>
          <p:cNvSpPr txBox="1"/>
          <p:nvPr userDrawn="1"/>
        </p:nvSpPr>
        <p:spPr>
          <a:xfrm>
            <a:off x="306997" y="116050"/>
            <a:ext cx="10981892" cy="584775"/>
          </a:xfrm>
          <a:prstGeom prst="rect">
            <a:avLst/>
          </a:prstGeom>
          <a:noFill/>
        </p:spPr>
        <p:txBody>
          <a:bodyPr wrap="square" rtlCol="0">
            <a:spAutoFit/>
          </a:bodyPr>
          <a:lstStyle/>
          <a:p>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第</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11</a:t>
            </a:r>
            <a:r>
              <a:rPr lang="zh-CN" altLang="en-US"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讲  </a:t>
            </a:r>
            <a:r>
              <a:rPr lang="zh-CN" altLang="en-US" sz="28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化学式和化合价</a:t>
            </a:r>
            <a:r>
              <a:rPr lang="en-US" altLang="zh-CN" sz="32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a:t>
            </a:r>
            <a:r>
              <a:rPr lang="zh-CN" altLang="en-US" sz="2400" b="1" spc="200" baseline="0" dirty="0" smtClean="0">
                <a:solidFill>
                  <a:schemeClr val="bg1"/>
                </a:solidFill>
                <a:latin typeface="Times New Roman" panose="02020603050405020304" pitchFamily="18" charset="0"/>
                <a:ea typeface="黑体" panose="02010609060101010101" pitchFamily="49" charset="-122"/>
                <a:sym typeface="宋体" panose="02010600030101010101" pitchFamily="2" charset="-122"/>
              </a:rPr>
              <a:t>题型突破</a:t>
            </a:r>
            <a:endParaRPr kumimoji="1" lang="zh-CN" altLang="en-US" sz="2400" dirty="0"/>
          </a:p>
        </p:txBody>
      </p:sp>
    </p:spTree>
    <p:extLst>
      <p:ext uri="{BB962C8B-B14F-4D97-AF65-F5344CB8AC3E}">
        <p14:creationId xmlns:p14="http://schemas.microsoft.com/office/powerpoint/2010/main" xmlns="" val="32655967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1076445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86" r:id="rId8"/>
    <p:sldLayoutId id="214748368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D6770-F12A-4668-A497-4FD6286F27AA}"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B2D5F-8654-4CDB-BA1E-B5978AFD89EC}" type="slidenum">
              <a:rPr lang="zh-CN" altLang="en-US" smtClean="0"/>
              <a:pPr/>
              <a:t>‹#›</a:t>
            </a:fld>
            <a:endParaRPr lang="zh-CN" altLang="en-US"/>
          </a:p>
        </p:txBody>
      </p:sp>
    </p:spTree>
    <p:extLst>
      <p:ext uri="{BB962C8B-B14F-4D97-AF65-F5344CB8AC3E}">
        <p14:creationId xmlns:p14="http://schemas.microsoft.com/office/powerpoint/2010/main" xmlns="" val="58180826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DFCD92-1A31-4246-9381-754C8F6EF5D5}" type="datetimeFigureOut">
              <a:rPr lang="zh-CN" altLang="en-US" smtClean="0"/>
              <a:pPr/>
              <a:t>2022/2/25</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17E95-8EF2-4478-B9B4-806E23A8539B}" type="slidenum">
              <a:rPr lang="zh-CN" altLang="en-US" smtClean="0"/>
              <a:pPr/>
              <a:t>‹#›</a:t>
            </a:fld>
            <a:endParaRPr lang="zh-CN" altLang="en-US"/>
          </a:p>
        </p:txBody>
      </p:sp>
    </p:spTree>
    <p:extLst>
      <p:ext uri="{BB962C8B-B14F-4D97-AF65-F5344CB8AC3E}">
        <p14:creationId xmlns:p14="http://schemas.microsoft.com/office/powerpoint/2010/main" xmlns="" val="142763603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230142-2C7A-4DF6-A00E-299AD89B71E4}"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B200DF-8F23-4D63-BD48-B4C00360F1DF}" type="slidenum">
              <a:rPr lang="zh-CN" altLang="en-US" smtClean="0"/>
              <a:pPr/>
              <a:t>‹#›</a:t>
            </a:fld>
            <a:endParaRPr lang="zh-CN" altLang="en-US"/>
          </a:p>
        </p:txBody>
      </p:sp>
    </p:spTree>
    <p:extLst>
      <p:ext uri="{BB962C8B-B14F-4D97-AF65-F5344CB8AC3E}">
        <p14:creationId xmlns:p14="http://schemas.microsoft.com/office/powerpoint/2010/main" xmlns="" val="204578453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D54829-140E-4D68-823E-1E11894DD2D3}" type="datetimeFigureOut">
              <a:rPr lang="zh-CN" altLang="en-US" smtClean="0"/>
              <a:pPr/>
              <a:t>2022/2/25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4E160-B4F7-47A8-BBC1-EFA483B035A3}" type="slidenum">
              <a:rPr lang="zh-CN" altLang="en-US" smtClean="0"/>
              <a:pPr/>
              <a:t>‹#›</a:t>
            </a:fld>
            <a:endParaRPr lang="zh-CN" altLang="en-US"/>
          </a:p>
        </p:txBody>
      </p:sp>
    </p:spTree>
    <p:extLst>
      <p:ext uri="{BB962C8B-B14F-4D97-AF65-F5344CB8AC3E}">
        <p14:creationId xmlns:p14="http://schemas.microsoft.com/office/powerpoint/2010/main" xmlns="" val="4214018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tags" Target="../tags/tag3.xml"/><Relationship Id="rId7" Type="http://schemas.openxmlformats.org/officeDocument/2006/relationships/slideLayout" Target="../slideLayouts/slideLayout3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21.xml"/><Relationship Id="rId5" Type="http://schemas.openxmlformats.org/officeDocument/2006/relationships/tags" Target="../tags/tag5.xml"/><Relationship Id="rId10" Type="http://schemas.openxmlformats.org/officeDocument/2006/relationships/slide" Target="slide11.xml"/><Relationship Id="rId4" Type="http://schemas.openxmlformats.org/officeDocument/2006/relationships/tags" Target="../tags/tag4.xml"/><Relationship Id="rId9"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11.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9.xml"/><Relationship Id="rId5" Type="http://schemas.openxmlformats.org/officeDocument/2006/relationships/slide" Target="slide43.xml"/><Relationship Id="rId4" Type="http://schemas.openxmlformats.org/officeDocument/2006/relationships/slide" Target="slide3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 Target="slide21.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21.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 Target="slide2.xml"/><Relationship Id="rId5" Type="http://schemas.openxmlformats.org/officeDocument/2006/relationships/slide" Target="slide3.xml"/><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3.xml"/><Relationship Id="rId4" Type="http://schemas.openxmlformats.org/officeDocument/2006/relationships/slide" Target="slide21.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 Target="slide3.xml"/><Relationship Id="rId5" Type="http://schemas.openxmlformats.org/officeDocument/2006/relationships/image" Target="../media/image10.png"/><Relationship Id="rId4" Type="http://schemas.openxmlformats.org/officeDocument/2006/relationships/slide" Target="slide21.xml"/></Relationships>
</file>

<file path=ppt/slides/_rels/slide4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 Target="slide2.xml"/><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 name="组合 65"/>
          <p:cNvGrpSpPr/>
          <p:nvPr/>
        </p:nvGrpSpPr>
        <p:grpSpPr>
          <a:xfrm>
            <a:off x="3132754" y="2764529"/>
            <a:ext cx="5990707" cy="872524"/>
            <a:chOff x="3027246" y="2016110"/>
            <a:chExt cx="5990707" cy="872524"/>
          </a:xfrm>
        </p:grpSpPr>
        <p:sp>
          <p:nvSpPr>
            <p:cNvPr id="38" name="圆角矩形 6">
              <a:hlinkClick r:id="rId8" action="ppaction://hlinksldjump"/>
            </p:cNvPr>
            <p:cNvSpPr/>
            <p:nvPr>
              <p:custDataLst>
                <p:tags r:id="rId5"/>
              </p:custDataLst>
            </p:nvPr>
          </p:nvSpPr>
          <p:spPr>
            <a:xfrm flipV="1">
              <a:off x="4028596" y="2037081"/>
              <a:ext cx="4989357" cy="792453"/>
            </a:xfrm>
            <a:prstGeom prst="snip1Rect">
              <a:avLst/>
            </a:prstGeom>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9" name="椭圆 7"/>
            <p:cNvSpPr>
              <a:spLocks noChangeAspect="1"/>
            </p:cNvSpPr>
            <p:nvPr>
              <p:custDataLst>
                <p:tags r:id="rId6"/>
              </p:custDataLst>
            </p:nvPr>
          </p:nvSpPr>
          <p:spPr>
            <a:xfrm>
              <a:off x="3027246" y="2016110"/>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r>
                <a:rPr lang="en-US" altLang="zh-CN" sz="3200" b="1" strike="noStrike" noProof="1">
                  <a:solidFill>
                    <a:schemeClr val="bg1"/>
                  </a:solidFill>
                  <a:latin typeface="Times New Roman" pitchFamily="18" charset="0"/>
                  <a:ea typeface="FZDaHei-B02" panose="03000509000000000000" pitchFamily="66" charset="-122"/>
                  <a:cs typeface="Times New Roman" pitchFamily="18" charset="0"/>
                </a:rPr>
                <a:t>1</a:t>
              </a:r>
              <a:endParaRPr lang="zh-CN" altLang="en-US" sz="3200" b="1" strike="noStrike" noProof="1">
                <a:solidFill>
                  <a:schemeClr val="bg1"/>
                </a:solidFill>
                <a:latin typeface="Times New Roman" pitchFamily="18" charset="0"/>
                <a:ea typeface="FZDaHei-B02" panose="03000509000000000000" pitchFamily="66" charset="-122"/>
                <a:cs typeface="Times New Roman" pitchFamily="18" charset="0"/>
              </a:endParaRPr>
            </a:p>
          </p:txBody>
        </p:sp>
        <p:sp>
          <p:nvSpPr>
            <p:cNvPr id="45" name="文本框 2">
              <a:hlinkClick r:id="rId9" action="ppaction://hlinksldjump"/>
            </p:cNvPr>
            <p:cNvSpPr txBox="1"/>
            <p:nvPr/>
          </p:nvSpPr>
          <p:spPr>
            <a:xfrm>
              <a:off x="4028596" y="2032230"/>
              <a:ext cx="4838313" cy="661207"/>
            </a:xfrm>
            <a:prstGeom prst="rect">
              <a:avLst/>
            </a:prstGeom>
            <a:noFill/>
            <a:ln w="9525">
              <a:noFill/>
            </a:ln>
          </p:spPr>
          <p:txBody>
            <a:bodyPr wrap="square" anchor="t">
              <a:spAutoFit/>
            </a:bodyPr>
            <a:lstStyle/>
            <a:p>
              <a:pPr algn="ctr">
                <a:lnSpc>
                  <a:spcPct val="150000"/>
                </a:lnSpc>
              </a:pPr>
              <a:r>
                <a:rPr lang="zh-CN" altLang="en-US" sz="2800" b="1" dirty="0">
                  <a:solidFill>
                    <a:srgbClr val="01B0F0"/>
                  </a:solidFill>
                  <a:latin typeface="Times New Roman" panose="02020603050405020304" pitchFamily="18" charset="0"/>
                  <a:ea typeface="宋体" panose="02010600030101010101" pitchFamily="2" charset="-122"/>
                </a:rPr>
                <a:t>数据链接  真题试做</a:t>
              </a:r>
            </a:p>
          </p:txBody>
        </p:sp>
        <p:sp>
          <p:nvSpPr>
            <p:cNvPr id="62" name="圆角矩形 61"/>
            <p:cNvSpPr/>
            <p:nvPr/>
          </p:nvSpPr>
          <p:spPr bwMode="auto">
            <a:xfrm rot="16200000">
              <a:off x="3927174" y="2239448"/>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grpSp>
        <p:nvGrpSpPr>
          <p:cNvPr id="67" name="组合 66"/>
          <p:cNvGrpSpPr/>
          <p:nvPr/>
        </p:nvGrpSpPr>
        <p:grpSpPr>
          <a:xfrm>
            <a:off x="3132754" y="4034394"/>
            <a:ext cx="5992288" cy="872524"/>
            <a:chOff x="3043127" y="3252773"/>
            <a:chExt cx="5992288" cy="872524"/>
          </a:xfrm>
        </p:grpSpPr>
        <p:sp>
          <p:nvSpPr>
            <p:cNvPr id="42" name="圆角矩形 6">
              <a:hlinkClick r:id="" action="ppaction://noaction"/>
            </p:cNvPr>
            <p:cNvSpPr/>
            <p:nvPr>
              <p:custDataLst>
                <p:tags r:id="rId3"/>
              </p:custDataLst>
            </p:nvPr>
          </p:nvSpPr>
          <p:spPr>
            <a:xfrm flipV="1">
              <a:off x="4044741" y="3273744"/>
              <a:ext cx="4990674"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3" name="椭圆 7"/>
            <p:cNvSpPr>
              <a:spLocks noChangeAspect="1"/>
            </p:cNvSpPr>
            <p:nvPr>
              <p:custDataLst>
                <p:tags r:id="rId4"/>
              </p:custDataLst>
            </p:nvPr>
          </p:nvSpPr>
          <p:spPr>
            <a:xfrm>
              <a:off x="3043127" y="3252773"/>
              <a:ext cx="827653"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2</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6" name="文本框 16">
              <a:hlinkClick r:id="rId10" action="ppaction://hlinksldjump"/>
            </p:cNvPr>
            <p:cNvSpPr txBox="1"/>
            <p:nvPr/>
          </p:nvSpPr>
          <p:spPr>
            <a:xfrm>
              <a:off x="4299626" y="3288561"/>
              <a:ext cx="4329600" cy="738664"/>
            </a:xfrm>
            <a:prstGeom prst="rect">
              <a:avLst/>
            </a:prstGeom>
            <a:noFill/>
            <a:ln w="9525">
              <a:noFill/>
            </a:ln>
          </p:spPr>
          <p:txBody>
            <a:bodyPr wrap="square" anchor="t">
              <a:spAutoFit/>
            </a:bodyPr>
            <a:lstStyle/>
            <a:p>
              <a:pPr algn="ctr">
                <a:lnSpc>
                  <a:spcPct val="150000"/>
                </a:lnSpc>
              </a:pPr>
              <a:r>
                <a:rPr lang="zh-CN" altLang="en-US" sz="2800" b="1" dirty="0" smtClean="0">
                  <a:solidFill>
                    <a:srgbClr val="01B0F0"/>
                  </a:solidFill>
                  <a:latin typeface="Times New Roman" panose="02020603050405020304" pitchFamily="18" charset="0"/>
                  <a:ea typeface="宋体" panose="02010600030101010101" pitchFamily="2" charset="-122"/>
                  <a:sym typeface="宋体" panose="02010600030101010101" pitchFamily="2" charset="-122"/>
                </a:rPr>
                <a:t>数据聚集  </a:t>
              </a: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考点梳理</a:t>
              </a:r>
            </a:p>
          </p:txBody>
        </p:sp>
        <p:sp>
          <p:nvSpPr>
            <p:cNvPr id="63" name="圆角矩形 62"/>
            <p:cNvSpPr/>
            <p:nvPr/>
          </p:nvSpPr>
          <p:spPr bwMode="auto">
            <a:xfrm rot="16200000">
              <a:off x="3937952" y="349103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3" dirty="0">
                  <a:solidFill>
                    <a:prstClr val="white"/>
                  </a:solidFill>
                </a:rPr>
                <a:t>a</a:t>
              </a:r>
              <a:endParaRPr lang="zh-CN" altLang="en-US" sz="1013" dirty="0">
                <a:solidFill>
                  <a:prstClr val="white"/>
                </a:solidFill>
              </a:endParaRPr>
            </a:p>
          </p:txBody>
        </p:sp>
      </p:grpSp>
      <p:grpSp>
        <p:nvGrpSpPr>
          <p:cNvPr id="68" name="组合 67"/>
          <p:cNvGrpSpPr/>
          <p:nvPr/>
        </p:nvGrpSpPr>
        <p:grpSpPr>
          <a:xfrm>
            <a:off x="3132754" y="5306477"/>
            <a:ext cx="5990707" cy="872524"/>
            <a:chOff x="3027246" y="4456098"/>
            <a:chExt cx="5990707" cy="872524"/>
          </a:xfrm>
        </p:grpSpPr>
        <p:sp>
          <p:nvSpPr>
            <p:cNvPr id="34" name="圆角矩形 6"/>
            <p:cNvSpPr/>
            <p:nvPr>
              <p:custDataLst>
                <p:tags r:id="rId1"/>
              </p:custDataLst>
            </p:nvPr>
          </p:nvSpPr>
          <p:spPr>
            <a:xfrm flipV="1">
              <a:off x="4028596" y="4477069"/>
              <a:ext cx="4989357" cy="792453"/>
            </a:xfrm>
            <a:prstGeom prst="snip1Rect">
              <a:avLst/>
            </a:prstGeom>
            <a:ln w="22225">
              <a:solidFill>
                <a:schemeClr val="bg1">
                  <a:lumMod val="75000"/>
                </a:schemeClr>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5" name="椭圆 7"/>
            <p:cNvSpPr>
              <a:spLocks noChangeAspect="1"/>
            </p:cNvSpPr>
            <p:nvPr>
              <p:custDataLst>
                <p:tags r:id="rId2"/>
              </p:custDataLst>
            </p:nvPr>
          </p:nvSpPr>
          <p:spPr>
            <a:xfrm>
              <a:off x="3027246" y="4456098"/>
              <a:ext cx="827435" cy="872524"/>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r>
                <a:rPr lang="en-US" altLang="zh-CN" sz="3200" b="1" noProof="1">
                  <a:solidFill>
                    <a:schemeClr val="bg1"/>
                  </a:solidFill>
                  <a:latin typeface="Times New Roman" pitchFamily="18" charset="0"/>
                  <a:ea typeface="FZDaHei-B02" panose="03000509000000000000" pitchFamily="66" charset="-122"/>
                  <a:cs typeface="Times New Roman" pitchFamily="18" charset="0"/>
                </a:rPr>
                <a:t>3</a:t>
              </a:r>
              <a:endParaRPr lang="zh-CN" altLang="en-US" sz="3200" b="1" noProof="1">
                <a:solidFill>
                  <a:schemeClr val="bg1"/>
                </a:solidFill>
                <a:latin typeface="Times New Roman" pitchFamily="18" charset="0"/>
                <a:ea typeface="FZDaHei-B02" panose="03000509000000000000" pitchFamily="66" charset="-122"/>
                <a:cs typeface="Times New Roman" pitchFamily="18" charset="0"/>
              </a:endParaRPr>
            </a:p>
          </p:txBody>
        </p:sp>
        <p:sp>
          <p:nvSpPr>
            <p:cNvPr id="47" name="文本框 16">
              <a:hlinkClick r:id="rId11" action="ppaction://hlinksldjump"/>
            </p:cNvPr>
            <p:cNvSpPr txBox="1"/>
            <p:nvPr/>
          </p:nvSpPr>
          <p:spPr>
            <a:xfrm>
              <a:off x="4859829" y="4477069"/>
              <a:ext cx="4015810" cy="656846"/>
            </a:xfrm>
            <a:prstGeom prst="rect">
              <a:avLst/>
            </a:prstGeom>
            <a:noFill/>
            <a:ln w="9525">
              <a:noFill/>
            </a:ln>
          </p:spPr>
          <p:txBody>
            <a:bodyPr wrap="square" anchor="t">
              <a:spAutoFit/>
            </a:bodyPr>
            <a:lstStyle/>
            <a:p>
              <a:pPr>
                <a:lnSpc>
                  <a:spcPct val="150000"/>
                </a:lnSpc>
              </a:pPr>
              <a:r>
                <a:rPr lang="zh-CN" altLang="en-US" sz="2800" b="1" dirty="0">
                  <a:solidFill>
                    <a:srgbClr val="01B0F0"/>
                  </a:solidFill>
                  <a:latin typeface="Times New Roman" panose="02020603050405020304" pitchFamily="18" charset="0"/>
                  <a:ea typeface="宋体" panose="02010600030101010101" pitchFamily="2" charset="-122"/>
                  <a:sym typeface="宋体" panose="02010600030101010101" pitchFamily="2" charset="-122"/>
                </a:rPr>
                <a:t>数据剖析  题型突破</a:t>
              </a:r>
            </a:p>
          </p:txBody>
        </p:sp>
        <p:sp>
          <p:nvSpPr>
            <p:cNvPr id="64" name="圆角矩形 63"/>
            <p:cNvSpPr/>
            <p:nvPr/>
          </p:nvSpPr>
          <p:spPr bwMode="auto">
            <a:xfrm rot="16200000">
              <a:off x="3881434" y="4703625"/>
              <a:ext cx="36000" cy="39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70" name="文本框 5"/>
          <p:cNvSpPr txBox="1"/>
          <p:nvPr/>
        </p:nvSpPr>
        <p:spPr>
          <a:xfrm>
            <a:off x="1354667" y="1293368"/>
            <a:ext cx="10656711" cy="1107996"/>
          </a:xfrm>
          <a:prstGeom prst="rect">
            <a:avLst/>
          </a:prstGeom>
          <a:noFill/>
          <a:ln w="9525">
            <a:noFill/>
          </a:ln>
        </p:spPr>
        <p:txBody>
          <a:bodyPr wrap="square" anchor="t">
            <a:spAutoFit/>
          </a:bodyPr>
          <a:lstStyle/>
          <a:p>
            <a:pPr algn="ctr">
              <a:lnSpc>
                <a:spcPct val="150000"/>
              </a:lnSpc>
            </a:pP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 </a:t>
            </a:r>
            <a:r>
              <a:rPr lang="en-US" altLang="zh-CN"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11 </a:t>
            </a:r>
            <a:r>
              <a:rPr lang="zh-CN" altLang="en-US" sz="4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讲  化学式</a:t>
            </a:r>
            <a:r>
              <a:rPr lang="zh-CN" altLang="en-US" sz="4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和化合价</a:t>
            </a:r>
            <a:endParaRPr lang="zh-CN" altLang="en-US" sz="4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3" name="矩形 2">
            <a:extLst>
              <a:ext uri="{FF2B5EF4-FFF2-40B4-BE49-F238E27FC236}">
                <a16:creationId xmlns:a16="http://schemas.microsoft.com/office/drawing/2014/main" xmlns="" id="{001DE56E-C6BE-B841-B4DA-6D6BA47EB1D7}"/>
              </a:ext>
            </a:extLst>
          </p:cNvPr>
          <p:cNvSpPr/>
          <p:nvPr/>
        </p:nvSpPr>
        <p:spPr>
          <a:xfrm>
            <a:off x="1" y="7197"/>
            <a:ext cx="1184950" cy="982711"/>
          </a:xfrm>
          <a:prstGeom prst="rect">
            <a:avLst/>
          </a:prstGeom>
          <a:solidFill>
            <a:srgbClr val="00B0F0"/>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a:extLst>
              <a:ext uri="{FF2B5EF4-FFF2-40B4-BE49-F238E27FC236}">
                <a16:creationId xmlns:a16="http://schemas.microsoft.com/office/drawing/2014/main" xmlns="" id="{F60F4D4A-97E6-9140-B92F-77CA4F1A3376}"/>
              </a:ext>
            </a:extLst>
          </p:cNvPr>
          <p:cNvSpPr/>
          <p:nvPr/>
        </p:nvSpPr>
        <p:spPr>
          <a:xfrm>
            <a:off x="0" y="1263142"/>
            <a:ext cx="1184951" cy="5587660"/>
          </a:xfrm>
          <a:prstGeom prst="rect">
            <a:avLst/>
          </a:prstGeom>
          <a:solidFill>
            <a:srgbClr val="00B0F0"/>
          </a:solidFill>
          <a:ln>
            <a:noFill/>
          </a:ln>
          <a:effectLst>
            <a:glow rad="63500">
              <a:schemeClr val="accent3">
                <a:satMod val="175000"/>
                <a:alpha val="40000"/>
              </a:schemeClr>
            </a:glow>
            <a:softEdge rad="126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5" name="文本框 5">
            <a:extLst>
              <a:ext uri="{FF2B5EF4-FFF2-40B4-BE49-F238E27FC236}">
                <a16:creationId xmlns:a16="http://schemas.microsoft.com/office/drawing/2014/main" xmlns="" id="{A0C25A63-5AF9-EB41-BABD-E76B33549D90}"/>
              </a:ext>
            </a:extLst>
          </p:cNvPr>
          <p:cNvSpPr txBox="1"/>
          <p:nvPr/>
        </p:nvSpPr>
        <p:spPr>
          <a:xfrm>
            <a:off x="149204" y="2097340"/>
            <a:ext cx="886541" cy="2645917"/>
          </a:xfrm>
          <a:prstGeom prst="rect">
            <a:avLst/>
          </a:prstGeom>
          <a:noFill/>
          <a:ln w="9525">
            <a:noFill/>
          </a:ln>
        </p:spPr>
        <p:txBody>
          <a:bodyPr wrap="square" anchor="t">
            <a:spAutoFit/>
          </a:bodyPr>
          <a:lstStyle/>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目</a:t>
            </a:r>
            <a:endParaRPr lang="en-US" altLang="zh-CN"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录</a:t>
            </a:r>
            <a:endParaRPr lang="zh-CN" altLang="en-US" sz="60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endParaRPr>
          </a:p>
        </p:txBody>
      </p:sp>
      <p:sp>
        <p:nvSpPr>
          <p:cNvPr id="4" name="矩形 3">
            <a:extLst>
              <a:ext uri="{FF2B5EF4-FFF2-40B4-BE49-F238E27FC236}">
                <a16:creationId xmlns:a16="http://schemas.microsoft.com/office/drawing/2014/main" xmlns="" id="{F8B2B58D-20A1-164F-8EBB-F6DA8E4B94FB}"/>
              </a:ext>
            </a:extLst>
          </p:cNvPr>
          <p:cNvSpPr/>
          <p:nvPr/>
        </p:nvSpPr>
        <p:spPr>
          <a:xfrm>
            <a:off x="1184426" y="989908"/>
            <a:ext cx="11007049" cy="273234"/>
          </a:xfrm>
          <a:prstGeom prst="rect">
            <a:avLst/>
          </a:prstGeom>
          <a:solidFill>
            <a:srgbClr val="01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p:nvSpPr>
        <p:spPr>
          <a:xfrm>
            <a:off x="2907323" y="6318738"/>
            <a:ext cx="6128092" cy="603794"/>
          </a:xfrm>
          <a:prstGeom prst="rect">
            <a:avLst/>
          </a:prstGeom>
          <a:noFill/>
        </p:spPr>
        <p:txBody>
          <a:bodyPr wrap="square" rtlCol="0">
            <a:spAutoFit/>
          </a:bodyPr>
          <a:lstStyle/>
          <a:p>
            <a:endParaRPr lang="zh-CN" altLang="en-US" dirty="0"/>
          </a:p>
        </p:txBody>
      </p:sp>
    </p:spTree>
    <p:extLst>
      <p:ext uri="{BB962C8B-B14F-4D97-AF65-F5344CB8AC3E}">
        <p14:creationId xmlns:p14="http://schemas.microsoft.com/office/powerpoint/2010/main" xmlns="" val="3129871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5" name="文本框 99"/>
          <p:cNvSpPr txBox="1">
            <a:spLocks noChangeArrowheads="1"/>
          </p:cNvSpPr>
          <p:nvPr/>
        </p:nvSpPr>
        <p:spPr bwMode="auto">
          <a:xfrm>
            <a:off x="711200" y="2602407"/>
            <a:ext cx="10840356"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8.【2011</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化学就在我们</a:t>
            </a:r>
            <a:r>
              <a:rPr lang="zh-CN" altLang="zh-CN" sz="2400" b="1" dirty="0" smtClean="0">
                <a:latin typeface="Times New Roman" pitchFamily="18" charset="0"/>
                <a:cs typeface="Times New Roman" pitchFamily="18" charset="0"/>
              </a:rPr>
              <a:t>身边</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它</a:t>
            </a:r>
            <a:r>
              <a:rPr lang="zh-CN" altLang="zh-CN" sz="2400" b="1" dirty="0">
                <a:latin typeface="Times New Roman" pitchFamily="18" charset="0"/>
                <a:cs typeface="Times New Roman" pitchFamily="18" charset="0"/>
              </a:rPr>
              <a:t>与我们的生活息息相关。</a:t>
            </a:r>
          </a:p>
          <a:p>
            <a:pPr algn="just">
              <a:lnSpc>
                <a:spcPct val="150000"/>
              </a:lnSpc>
            </a:pPr>
            <a:r>
              <a:rPr lang="zh-CN" altLang="zh-CN" sz="2400" b="1" dirty="0">
                <a:latin typeface="Times New Roman" pitchFamily="18" charset="0"/>
                <a:cs typeface="Times New Roman" pitchFamily="18" charset="0"/>
              </a:rPr>
              <a:t>金属钛</a:t>
            </a:r>
            <a:r>
              <a:rPr lang="en-US" altLang="zh-CN" sz="2400" b="1" dirty="0">
                <a:latin typeface="Times New Roman" pitchFamily="18" charset="0"/>
                <a:cs typeface="Times New Roman" pitchFamily="18" charset="0"/>
              </a:rPr>
              <a:t>(Ti)</a:t>
            </a:r>
            <a:r>
              <a:rPr lang="zh-CN" altLang="zh-CN" sz="2400" b="1" dirty="0">
                <a:latin typeface="Times New Roman" pitchFamily="18" charset="0"/>
                <a:cs typeface="Times New Roman" pitchFamily="18" charset="0"/>
              </a:rPr>
              <a:t>及钛的合金被认为是</a:t>
            </a:r>
            <a:r>
              <a:rPr lang="en-US" altLang="zh-CN" sz="2400" b="1" dirty="0">
                <a:latin typeface="Times New Roman" pitchFamily="18" charset="0"/>
                <a:cs typeface="Times New Roman" pitchFamily="18" charset="0"/>
              </a:rPr>
              <a:t>21</a:t>
            </a:r>
            <a:r>
              <a:rPr lang="zh-CN" altLang="zh-CN" sz="2400" b="1" dirty="0">
                <a:latin typeface="Times New Roman" pitchFamily="18" charset="0"/>
                <a:cs typeface="Times New Roman" pitchFamily="18" charset="0"/>
              </a:rPr>
              <a:t>世纪重要的金属材料。地壳中的钛主要以氧化物的形式</a:t>
            </a:r>
            <a:r>
              <a:rPr lang="zh-CN" altLang="zh-CN" sz="2400" b="1" dirty="0" smtClean="0">
                <a:latin typeface="Times New Roman" pitchFamily="18" charset="0"/>
                <a:cs typeface="Times New Roman" pitchFamily="18" charset="0"/>
              </a:rPr>
              <a:t>存在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其中</a:t>
            </a:r>
            <a:r>
              <a:rPr lang="zh-CN" altLang="zh-CN" sz="2400" b="1" dirty="0">
                <a:latin typeface="Times New Roman" pitchFamily="18" charset="0"/>
                <a:cs typeface="Times New Roman" pitchFamily="18" charset="0"/>
              </a:rPr>
              <a:t>钛元素的化合价是</a:t>
            </a:r>
            <a:r>
              <a:rPr lang="en-US" altLang="zh-CN" sz="2400" b="1" dirty="0">
                <a:latin typeface="Times New Roman" pitchFamily="18" charset="0"/>
                <a:cs typeface="Times New Roman" pitchFamily="18" charset="0"/>
              </a:rPr>
              <a:t>+4</a:t>
            </a:r>
            <a:r>
              <a:rPr lang="zh-CN" altLang="zh-CN" sz="2400" b="1" dirty="0" smtClean="0">
                <a:latin typeface="Times New Roman" pitchFamily="18" charset="0"/>
                <a:cs typeface="Times New Roman" pitchFamily="18" charset="0"/>
              </a:rPr>
              <a:t>价</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该</a:t>
            </a:r>
            <a:r>
              <a:rPr lang="zh-CN" altLang="zh-CN" sz="2400" b="1" dirty="0">
                <a:latin typeface="Times New Roman" pitchFamily="18" charset="0"/>
                <a:cs typeface="Times New Roman" pitchFamily="18" charset="0"/>
              </a:rPr>
              <a:t>氧化物的化学式为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zh-CN" altLang="en-US" sz="2400" b="1" dirty="0">
              <a:latin typeface="Times New Roman" pitchFamily="18" charset="0"/>
              <a:ea typeface="宋体" pitchFamily="2" charset="-122"/>
              <a:cs typeface="Times New Roman" pitchFamily="18" charset="0"/>
            </a:endParaRPr>
          </a:p>
        </p:txBody>
      </p:sp>
      <p:sp>
        <p:nvSpPr>
          <p:cNvPr id="16" name="TextBox 15"/>
          <p:cNvSpPr txBox="1"/>
          <p:nvPr/>
        </p:nvSpPr>
        <p:spPr>
          <a:xfrm>
            <a:off x="9909041" y="3769449"/>
            <a:ext cx="810671"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TiO</a:t>
            </a:r>
            <a:r>
              <a:rPr lang="en-US" altLang="zh-CN" sz="2400" b="1" baseline="-25000" dirty="0">
                <a:solidFill>
                  <a:srgbClr val="FF0000"/>
                </a:solidFill>
                <a:latin typeface="Times New Roman" pitchFamily="18" charset="0"/>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34755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 xmlns:a16="http://schemas.microsoft.com/office/drawing/2014/main"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smtClean="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数据聚集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考点梳理</a:t>
            </a:r>
          </a:p>
        </p:txBody>
      </p:sp>
      <p:sp>
        <p:nvSpPr>
          <p:cNvPr id="4" name="圆角矩形 3">
            <a:extLst>
              <a:ext uri="{FF2B5EF4-FFF2-40B4-BE49-F238E27FC236}">
                <a16:creationId xmlns="" xmlns:a16="http://schemas.microsoft.com/office/drawing/2014/main"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 xmlns:a16="http://schemas.microsoft.com/office/drawing/2014/main"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
            <a:hlinkClick r:id="rId2" action="ppaction://hlinksldjump"/>
          </p:cNvPr>
          <p:cNvSpPr txBox="1"/>
          <p:nvPr/>
        </p:nvSpPr>
        <p:spPr>
          <a:xfrm>
            <a:off x="5040000" y="3453347"/>
            <a:ext cx="6264284" cy="523220"/>
          </a:xfrm>
          <a:prstGeom prst="rect">
            <a:avLst/>
          </a:prstGeom>
          <a:noFill/>
          <a:ln w="9525">
            <a:noFill/>
          </a:ln>
        </p:spPr>
        <p:txBody>
          <a:bodyPr wrap="square" anchor="t">
            <a:spAutoFit/>
          </a:bodyPr>
          <a:lstStyle/>
          <a:p>
            <a:r>
              <a:rPr lang="en-US" altLang="zh-CN" sz="28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知识考点清单</a:t>
            </a:r>
            <a:endParaRPr lang="zh-CN" altLang="zh-CN"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455987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7" name="组合 26"/>
          <p:cNvGrpSpPr/>
          <p:nvPr/>
        </p:nvGrpSpPr>
        <p:grpSpPr>
          <a:xfrm>
            <a:off x="2772621" y="1451521"/>
            <a:ext cx="5882885" cy="729465"/>
            <a:chOff x="823582" y="935961"/>
            <a:chExt cx="5767939" cy="729465"/>
          </a:xfrm>
        </p:grpSpPr>
        <p:sp>
          <p:nvSpPr>
            <p:cNvPr id="32" name="圆角矩形 31">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33" name="矩形 32">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数据聚集</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考点</a:t>
              </a:r>
              <a:r>
                <a:rPr kumimoji="1" lang="zh-CN" altLang="en-US" sz="2800" b="1" dirty="0">
                  <a:latin typeface="宋体" pitchFamily="2" charset="-122"/>
                  <a:ea typeface="宋体" pitchFamily="2" charset="-122"/>
                </a:rPr>
                <a:t>梳理</a:t>
              </a:r>
            </a:p>
          </p:txBody>
        </p:sp>
        <p:sp>
          <p:nvSpPr>
            <p:cNvPr id="34" name="椭圆 33">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TextBox 34"/>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2</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16" name="椭圆 7"/>
          <p:cNvSpPr>
            <a:spLocks noChangeAspect="1"/>
          </p:cNvSpPr>
          <p:nvPr>
            <p:custDataLst>
              <p:tags r:id="rId1"/>
            </p:custDataLst>
          </p:nvPr>
        </p:nvSpPr>
        <p:spPr>
          <a:xfrm>
            <a:off x="697422" y="2474102"/>
            <a:ext cx="3445600"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en-US" altLang="zh-CN"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en-US" altLang="zh-CN" sz="2400" b="1" dirty="0" smtClean="0">
                <a:latin typeface="黑体" panose="02010609060101010101" pitchFamily="49" charset="-122"/>
                <a:ea typeface="黑体" panose="02010609060101010101" pitchFamily="49" charset="-122"/>
                <a:sym typeface="宋体" panose="02010600030101010101" pitchFamily="2" charset="-122"/>
              </a:rPr>
              <a:t>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知识考点清单</a:t>
            </a:r>
            <a:endParaRPr lang="zh-CN" altLang="en-US" sz="2400" b="1" strike="noStrike" noProof="1">
              <a:solidFill>
                <a:schemeClr val="bg1"/>
              </a:solidFill>
              <a:latin typeface="Times New Roman" pitchFamily="18" charset="0"/>
              <a:cs typeface="Times New Roman" pitchFamily="18" charset="0"/>
            </a:endParaRPr>
          </a:p>
        </p:txBody>
      </p:sp>
      <p:sp>
        <p:nvSpPr>
          <p:cNvPr id="19" name="TextBox 18"/>
          <p:cNvSpPr txBox="1"/>
          <p:nvPr/>
        </p:nvSpPr>
        <p:spPr>
          <a:xfrm>
            <a:off x="697421" y="3418899"/>
            <a:ext cx="53308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 </a:t>
            </a:r>
            <a:r>
              <a:rPr lang="en-US" altLang="zh-CN" sz="2400" b="1" dirty="0" smtClean="0">
                <a:solidFill>
                  <a:schemeClr val="accent2"/>
                </a:solidFill>
                <a:latin typeface="Times New Roman" pitchFamily="18" charset="0"/>
                <a:ea typeface="黑体" pitchFamily="49" charset="-122"/>
              </a:rPr>
              <a:t>1  </a:t>
            </a:r>
            <a:r>
              <a:rPr lang="zh-CN" altLang="en-US" sz="2400" b="1" dirty="0" smtClean="0">
                <a:solidFill>
                  <a:schemeClr val="accent2"/>
                </a:solidFill>
                <a:latin typeface="Times New Roman" pitchFamily="18" charset="0"/>
                <a:ea typeface="黑体" pitchFamily="49" charset="-122"/>
              </a:rPr>
              <a:t>化学式</a:t>
            </a:r>
            <a:endParaRPr lang="zh-CN" altLang="en-US" sz="2400" b="1" dirty="0">
              <a:solidFill>
                <a:schemeClr val="accent2"/>
              </a:solidFill>
              <a:latin typeface="Times New Roman" pitchFamily="18" charset="0"/>
              <a:ea typeface="黑体" pitchFamily="49" charset="-122"/>
            </a:endParaRPr>
          </a:p>
        </p:txBody>
      </p:sp>
      <p:sp>
        <p:nvSpPr>
          <p:cNvPr id="20" name="文本框 99"/>
          <p:cNvSpPr txBox="1">
            <a:spLocks noChangeArrowheads="1"/>
          </p:cNvSpPr>
          <p:nvPr/>
        </p:nvSpPr>
        <p:spPr bwMode="auto">
          <a:xfrm>
            <a:off x="697422" y="4169638"/>
            <a:ext cx="1011484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概念</a:t>
            </a:r>
          </a:p>
          <a:p>
            <a:pPr algn="just">
              <a:lnSpc>
                <a:spcPct val="150000"/>
              </a:lnSpc>
            </a:pPr>
            <a:r>
              <a:rPr lang="zh-CN" altLang="zh-CN" sz="2400" b="1" dirty="0">
                <a:latin typeface="Times New Roman" pitchFamily="18" charset="0"/>
                <a:cs typeface="Times New Roman" pitchFamily="18" charset="0"/>
              </a:rPr>
              <a:t>用元素符号和数字组合来表示物质组成的式子。</a:t>
            </a: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化学式</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如</a:t>
            </a:r>
            <a:r>
              <a:rPr lang="en-US" altLang="zh-CN" sz="2400" b="1" dirty="0">
                <a:latin typeface="Times New Roman" pitchFamily="18" charset="0"/>
                <a:ea typeface="宋体" pitchFamily="2" charset="-122"/>
                <a:cs typeface="Times New Roman" pitchFamily="18" charset="0"/>
              </a:rPr>
              <a:t>H</a:t>
            </a:r>
            <a:r>
              <a:rPr lang="en-US" altLang="zh-CN" sz="2400" b="1" baseline="-25000" dirty="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O</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的意义</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dirty="0">
                <a:latin typeface="Times New Roman" pitchFamily="18" charset="0"/>
                <a:cs typeface="Times New Roman" pitchFamily="18" charset="0"/>
              </a:rPr>
              <a:t>一种物质</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宏观意义</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21" name="TextBox 20"/>
          <p:cNvSpPr txBox="1"/>
          <p:nvPr/>
        </p:nvSpPr>
        <p:spPr>
          <a:xfrm>
            <a:off x="6339993" y="5878291"/>
            <a:ext cx="1731564"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水这种物质</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99262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99"/>
          <p:cNvSpPr txBox="1">
            <a:spLocks noChangeArrowheads="1"/>
          </p:cNvSpPr>
          <p:nvPr/>
        </p:nvSpPr>
        <p:spPr bwMode="auto">
          <a:xfrm>
            <a:off x="855785" y="2397286"/>
            <a:ext cx="1011484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dirty="0">
                <a:latin typeface="Times New Roman" pitchFamily="18" charset="0"/>
                <a:cs typeface="Times New Roman" pitchFamily="18" charset="0"/>
              </a:rPr>
              <a:t>一个分子</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微观意义</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dirty="0">
                <a:latin typeface="Times New Roman" pitchFamily="18" charset="0"/>
                <a:cs typeface="Times New Roman" pitchFamily="18" charset="0"/>
              </a:rPr>
              <a:t>某物质是由什么元素组成的</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宏观意义</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en-US" altLang="zh-CN" sz="2400" b="1" dirty="0" smtClean="0">
                <a:latin typeface="宋体" pitchFamily="2" charset="-122"/>
                <a:ea typeface="宋体" pitchFamily="2" charset="-122"/>
                <a:cs typeface="Times New Roman" pitchFamily="18" charset="0"/>
              </a:rPr>
              <a:t>_____________</a:t>
            </a:r>
            <a:endParaRPr lang="en-US" altLang="zh-CN" sz="2400" b="1" dirty="0" smtClean="0">
              <a:latin typeface="Times New Roman" pitchFamily="18" charset="0"/>
              <a:cs typeface="Times New Roman" pitchFamily="18" charset="0"/>
            </a:endParaRPr>
          </a:p>
          <a:p>
            <a:pPr algn="just">
              <a:lnSpc>
                <a:spcPct val="150000"/>
              </a:lnSpc>
            </a:pPr>
            <a:r>
              <a:rPr lang="zh-CN" altLang="zh-CN" sz="2400" b="1" u="sng" dirty="0" smtClean="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smtClean="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dirty="0">
                <a:latin typeface="Times New Roman" pitchFamily="18" charset="0"/>
                <a:cs typeface="Times New Roman" pitchFamily="18" charset="0"/>
              </a:rPr>
              <a:t>某物质的分子是由什么粒子构成的</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微观意义</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表示</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20" name="TextBox 19"/>
          <p:cNvSpPr txBox="1"/>
          <p:nvPr/>
        </p:nvSpPr>
        <p:spPr>
          <a:xfrm>
            <a:off x="1195754" y="2790092"/>
            <a:ext cx="184731" cy="369332"/>
          </a:xfrm>
          <a:prstGeom prst="rect">
            <a:avLst/>
          </a:prstGeom>
          <a:noFill/>
        </p:spPr>
        <p:txBody>
          <a:bodyPr wrap="none" rtlCol="0">
            <a:spAutoFit/>
          </a:bodyPr>
          <a:lstStyle/>
          <a:p>
            <a:endParaRPr lang="zh-CN" altLang="en-US" dirty="0"/>
          </a:p>
        </p:txBody>
      </p:sp>
      <p:sp>
        <p:nvSpPr>
          <p:cNvPr id="21" name="TextBox 20"/>
          <p:cNvSpPr txBox="1"/>
          <p:nvPr/>
        </p:nvSpPr>
        <p:spPr>
          <a:xfrm>
            <a:off x="855785" y="2696308"/>
            <a:ext cx="184731" cy="369332"/>
          </a:xfrm>
          <a:prstGeom prst="rect">
            <a:avLst/>
          </a:prstGeom>
          <a:noFill/>
        </p:spPr>
        <p:txBody>
          <a:bodyPr wrap="none" rtlCol="0">
            <a:spAutoFit/>
          </a:bodyPr>
          <a:lstStyle/>
          <a:p>
            <a:endParaRPr lang="zh-CN" altLang="en-US" dirty="0"/>
          </a:p>
        </p:txBody>
      </p:sp>
      <p:sp>
        <p:nvSpPr>
          <p:cNvPr id="19" name="TextBox 18"/>
          <p:cNvSpPr txBox="1"/>
          <p:nvPr/>
        </p:nvSpPr>
        <p:spPr>
          <a:xfrm>
            <a:off x="6612100" y="2465475"/>
            <a:ext cx="1576072"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1</a:t>
            </a:r>
            <a:r>
              <a:rPr lang="zh-CN" altLang="en-US" sz="2400" b="1" dirty="0">
                <a:solidFill>
                  <a:srgbClr val="FF0000"/>
                </a:solidFill>
                <a:latin typeface="Times New Roman" pitchFamily="18" charset="0"/>
                <a:ea typeface="宋体" pitchFamily="2" charset="-122"/>
                <a:cs typeface="Times New Roman" pitchFamily="18" charset="0"/>
              </a:rPr>
              <a:t>个水分子</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23" name="TextBox 22"/>
          <p:cNvSpPr txBox="1"/>
          <p:nvPr/>
        </p:nvSpPr>
        <p:spPr>
          <a:xfrm>
            <a:off x="1254252" y="4688926"/>
            <a:ext cx="6215163"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1</a:t>
            </a:r>
            <a:r>
              <a:rPr lang="zh-CN" altLang="en-US" sz="2400" b="1" dirty="0">
                <a:solidFill>
                  <a:srgbClr val="FF0000"/>
                </a:solidFill>
                <a:latin typeface="Times New Roman" pitchFamily="18" charset="0"/>
                <a:ea typeface="宋体" pitchFamily="2" charset="-122"/>
                <a:cs typeface="Times New Roman" pitchFamily="18" charset="0"/>
              </a:rPr>
              <a:t>个水分子是由</a:t>
            </a:r>
            <a:r>
              <a:rPr lang="en-US" altLang="zh-CN" sz="2400" b="1" dirty="0">
                <a:solidFill>
                  <a:srgbClr val="FF0000"/>
                </a:solidFill>
                <a:latin typeface="Times New Roman" pitchFamily="18" charset="0"/>
                <a:ea typeface="宋体" pitchFamily="2" charset="-122"/>
                <a:cs typeface="Times New Roman" pitchFamily="18" charset="0"/>
              </a:rPr>
              <a:t>2</a:t>
            </a:r>
            <a:r>
              <a:rPr lang="zh-CN" altLang="en-US" sz="2400" b="1" dirty="0">
                <a:solidFill>
                  <a:srgbClr val="FF0000"/>
                </a:solidFill>
                <a:latin typeface="Times New Roman" pitchFamily="18" charset="0"/>
                <a:ea typeface="宋体" pitchFamily="2" charset="-122"/>
                <a:cs typeface="Times New Roman" pitchFamily="18" charset="0"/>
              </a:rPr>
              <a:t>个氢原子和</a:t>
            </a:r>
            <a:r>
              <a:rPr lang="en-US" altLang="zh-CN" sz="2400" b="1" dirty="0">
                <a:solidFill>
                  <a:srgbClr val="FF0000"/>
                </a:solidFill>
                <a:latin typeface="Times New Roman" pitchFamily="18" charset="0"/>
                <a:ea typeface="宋体" pitchFamily="2" charset="-122"/>
                <a:cs typeface="Times New Roman" pitchFamily="18" charset="0"/>
              </a:rPr>
              <a:t>1</a:t>
            </a:r>
            <a:r>
              <a:rPr lang="zh-CN" altLang="en-US" sz="2400" b="1" dirty="0">
                <a:solidFill>
                  <a:srgbClr val="FF0000"/>
                </a:solidFill>
                <a:latin typeface="Times New Roman" pitchFamily="18" charset="0"/>
                <a:ea typeface="宋体" pitchFamily="2" charset="-122"/>
                <a:cs typeface="Times New Roman" pitchFamily="18" charset="0"/>
              </a:rPr>
              <a:t>个氧原子构成的</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grpSp>
        <p:nvGrpSpPr>
          <p:cNvPr id="3" name="组合 2"/>
          <p:cNvGrpSpPr/>
          <p:nvPr/>
        </p:nvGrpSpPr>
        <p:grpSpPr>
          <a:xfrm>
            <a:off x="948150" y="3009195"/>
            <a:ext cx="10033766" cy="1019993"/>
            <a:chOff x="948150" y="3009195"/>
            <a:chExt cx="10033766" cy="1019993"/>
          </a:xfrm>
        </p:grpSpPr>
        <p:sp>
          <p:nvSpPr>
            <p:cNvPr id="22" name="TextBox 21"/>
            <p:cNvSpPr txBox="1"/>
            <p:nvPr/>
          </p:nvSpPr>
          <p:spPr>
            <a:xfrm>
              <a:off x="8711039" y="3009195"/>
              <a:ext cx="2270877" cy="461665"/>
            </a:xfrm>
            <a:prstGeom prst="rect">
              <a:avLst/>
            </a:prstGeom>
            <a:noFill/>
          </p:spPr>
          <p:txBody>
            <a:bodyPr wrap="squar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水是由氢元素、</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24" name="TextBox 23"/>
            <p:cNvSpPr txBox="1"/>
            <p:nvPr/>
          </p:nvSpPr>
          <p:spPr>
            <a:xfrm>
              <a:off x="948150" y="3567523"/>
              <a:ext cx="2040943"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氧</a:t>
              </a:r>
              <a:r>
                <a:rPr lang="zh-CN" altLang="en-US" sz="2400" b="1" dirty="0">
                  <a:solidFill>
                    <a:srgbClr val="FF0000"/>
                  </a:solidFill>
                  <a:latin typeface="Times New Roman" pitchFamily="18" charset="0"/>
                  <a:ea typeface="宋体" pitchFamily="2" charset="-122"/>
                  <a:cs typeface="Times New Roman" pitchFamily="18" charset="0"/>
                </a:rPr>
                <a:t>元素组成的</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xmlns="" val="155303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pic>
        <p:nvPicPr>
          <p:cNvPr id="7" name="图片 6"/>
          <p:cNvPicPr>
            <a:picLocks noChangeAspect="1"/>
          </p:cNvPicPr>
          <p:nvPr/>
        </p:nvPicPr>
        <p:blipFill>
          <a:blip r:embed="rId3"/>
          <a:stretch>
            <a:fillRect/>
          </a:stretch>
        </p:blipFill>
        <p:spPr>
          <a:xfrm>
            <a:off x="3917244" y="1890603"/>
            <a:ext cx="4492978" cy="4228262"/>
          </a:xfrm>
          <a:prstGeom prst="rect">
            <a:avLst/>
          </a:prstGeom>
        </p:spPr>
      </p:pic>
      <p:sp>
        <p:nvSpPr>
          <p:cNvPr id="8" name="文本框 99"/>
          <p:cNvSpPr txBox="1">
            <a:spLocks noChangeArrowheads="1"/>
          </p:cNvSpPr>
          <p:nvPr/>
        </p:nvSpPr>
        <p:spPr bwMode="auto">
          <a:xfrm>
            <a:off x="855785" y="1314355"/>
            <a:ext cx="10114842"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化学式的写法</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pic>
        <p:nvPicPr>
          <p:cNvPr id="10" name="图片 9"/>
          <p:cNvPicPr>
            <a:picLocks noChangeAspect="1"/>
          </p:cNvPicPr>
          <p:nvPr/>
        </p:nvPicPr>
        <p:blipFill>
          <a:blip r:embed="rId4"/>
          <a:stretch>
            <a:fillRect/>
          </a:stretch>
        </p:blipFill>
        <p:spPr>
          <a:xfrm>
            <a:off x="3499554" y="3644734"/>
            <a:ext cx="250005" cy="720000"/>
          </a:xfrm>
          <a:prstGeom prst="rect">
            <a:avLst/>
          </a:prstGeom>
        </p:spPr>
      </p:pic>
    </p:spTree>
    <p:extLst>
      <p:ext uri="{BB962C8B-B14F-4D97-AF65-F5344CB8AC3E}">
        <p14:creationId xmlns:p14="http://schemas.microsoft.com/office/powerpoint/2010/main" xmlns="" val="3300018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文本框 99"/>
          <p:cNvSpPr txBox="1">
            <a:spLocks noChangeArrowheads="1"/>
          </p:cNvSpPr>
          <p:nvPr/>
        </p:nvSpPr>
        <p:spPr bwMode="auto">
          <a:xfrm>
            <a:off x="720313" y="2411540"/>
            <a:ext cx="10760485"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zh-CN" sz="2400" b="1" dirty="0">
                <a:latin typeface="Times New Roman" pitchFamily="18" charset="0"/>
                <a:cs typeface="Times New Roman" pitchFamily="18" charset="0"/>
              </a:rPr>
              <a:t>元素化合价是一个原子在化合时表现出来的性质。在元素符号或原子团</a:t>
            </a:r>
            <a:r>
              <a:rPr lang="zh-CN" altLang="zh-CN" sz="2400" b="1" dirty="0" smtClean="0">
                <a:latin typeface="Times New Roman" pitchFamily="18" charset="0"/>
                <a:cs typeface="Times New Roman" pitchFamily="18" charset="0"/>
              </a:rPr>
              <a:t>的</a:t>
            </a:r>
            <a:r>
              <a:rPr lang="en-US" altLang="zh-CN" sz="2400" b="1" dirty="0" smtClean="0">
                <a:latin typeface="宋体" pitchFamily="2" charset="-122"/>
                <a:ea typeface="宋体" pitchFamily="2" charset="-122"/>
                <a:cs typeface="Times New Roman" pitchFamily="18" charset="0"/>
              </a:rPr>
              <a:t>_______</a:t>
            </a:r>
            <a:r>
              <a:rPr lang="zh-CN" altLang="zh-CN" sz="2400" b="1" dirty="0" smtClean="0">
                <a:latin typeface="Times New Roman" pitchFamily="18" charset="0"/>
                <a:cs typeface="Times New Roman" pitchFamily="18" charset="0"/>
              </a:rPr>
              <a:t>方</a:t>
            </a:r>
            <a:r>
              <a:rPr lang="zh-CN" altLang="zh-CN" sz="2400" b="1" dirty="0">
                <a:latin typeface="Times New Roman" pitchFamily="18" charset="0"/>
                <a:cs typeface="Times New Roman" pitchFamily="18" charset="0"/>
              </a:rPr>
              <a:t>标出</a:t>
            </a:r>
            <a:r>
              <a:rPr lang="zh-CN" altLang="zh-CN" sz="2400" b="1" dirty="0" smtClean="0">
                <a:latin typeface="Times New Roman" pitchFamily="18" charset="0"/>
                <a:cs typeface="Times New Roman" pitchFamily="18" charset="0"/>
              </a:rPr>
              <a:t>化合价</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”写在</a:t>
            </a:r>
            <a:r>
              <a:rPr lang="zh-CN" altLang="zh-CN" sz="2400" b="1" dirty="0" smtClean="0">
                <a:latin typeface="Times New Roman" pitchFamily="18" charset="0"/>
                <a:cs typeface="Times New Roman" pitchFamily="18" charset="0"/>
              </a:rPr>
              <a:t>前</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数字</a:t>
            </a:r>
            <a:r>
              <a:rPr lang="zh-CN" altLang="zh-CN" sz="2400" b="1" dirty="0">
                <a:latin typeface="Times New Roman" pitchFamily="18" charset="0"/>
                <a:cs typeface="Times New Roman" pitchFamily="18" charset="0"/>
              </a:rPr>
              <a:t>写在后。</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化合价的一般规律</a:t>
            </a:r>
          </a:p>
          <a:p>
            <a:pPr algn="just">
              <a:lnSpc>
                <a:spcPct val="150000"/>
              </a:lnSpc>
            </a:pPr>
            <a:r>
              <a:rPr lang="zh-CN" altLang="zh-CN" sz="2400" b="1" dirty="0">
                <a:latin typeface="Times New Roman" pitchFamily="18" charset="0"/>
                <a:cs typeface="Times New Roman" pitchFamily="18" charset="0"/>
              </a:rPr>
              <a:t>金属元素跟非金属元素化合</a:t>
            </a:r>
            <a:r>
              <a:rPr lang="zh-CN" altLang="zh-CN" sz="2400" b="1" dirty="0" smtClean="0">
                <a:latin typeface="Times New Roman" pitchFamily="18" charset="0"/>
                <a:cs typeface="Times New Roman" pitchFamily="18" charset="0"/>
              </a:rPr>
              <a:t>时</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金属元素显</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价</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非金属元素显</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价</a:t>
            </a:r>
            <a:r>
              <a:rPr lang="zh-CN" altLang="zh-CN" sz="2400" b="1" dirty="0">
                <a:latin typeface="Times New Roman" pitchFamily="18" charset="0"/>
                <a:cs typeface="Times New Roman" pitchFamily="18" charset="0"/>
              </a:rPr>
              <a:t>。氧元素通常显</a:t>
            </a:r>
            <a:r>
              <a:rPr lang="en-US" altLang="zh-CN" sz="2400" b="1" dirty="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价</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氢</a:t>
            </a:r>
            <a:r>
              <a:rPr lang="zh-CN" altLang="zh-CN" sz="2400" b="1" dirty="0">
                <a:latin typeface="Times New Roman" pitchFamily="18" charset="0"/>
                <a:cs typeface="Times New Roman" pitchFamily="18" charset="0"/>
              </a:rPr>
              <a:t>元素通常显</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价。在化合物里正、负化合价的代数和</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在单质中元素的化合价</a:t>
            </a:r>
            <a:r>
              <a:rPr lang="zh-CN" altLang="zh-CN" sz="2400" b="1" dirty="0" smtClean="0">
                <a:latin typeface="Times New Roman" pitchFamily="18" charset="0"/>
                <a:cs typeface="Times New Roman" pitchFamily="18" charset="0"/>
              </a:rPr>
              <a:t>为</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2" name="TextBox 11"/>
          <p:cNvSpPr txBox="1"/>
          <p:nvPr/>
        </p:nvSpPr>
        <p:spPr>
          <a:xfrm>
            <a:off x="967654" y="3052039"/>
            <a:ext cx="803425"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正上</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7" name="TextBox 6"/>
          <p:cNvSpPr txBox="1"/>
          <p:nvPr/>
        </p:nvSpPr>
        <p:spPr>
          <a:xfrm>
            <a:off x="720313" y="1605810"/>
            <a:ext cx="81794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a:t>
            </a:r>
            <a:r>
              <a:rPr lang="en-US" altLang="zh-CN" sz="2400" b="1" dirty="0" smtClean="0">
                <a:solidFill>
                  <a:schemeClr val="accent2"/>
                </a:solidFill>
                <a:latin typeface="Times New Roman" pitchFamily="18" charset="0"/>
                <a:ea typeface="黑体" pitchFamily="49" charset="-122"/>
              </a:rPr>
              <a:t>2</a:t>
            </a:r>
            <a:r>
              <a:rPr lang="zh-CN" altLang="en-US" sz="2400" b="1" dirty="0">
                <a:solidFill>
                  <a:schemeClr val="accent2"/>
                </a:solidFill>
                <a:latin typeface="Times New Roman" pitchFamily="18" charset="0"/>
                <a:ea typeface="黑体" pitchFamily="49" charset="-122"/>
              </a:rPr>
              <a:t>　</a:t>
            </a:r>
            <a:r>
              <a:rPr lang="zh-CN" altLang="en-US" sz="2400" b="1" dirty="0" smtClean="0">
                <a:solidFill>
                  <a:schemeClr val="accent2"/>
                </a:solidFill>
                <a:latin typeface="Times New Roman" pitchFamily="18" charset="0"/>
                <a:ea typeface="黑体" pitchFamily="49" charset="-122"/>
              </a:rPr>
              <a:t>化合价</a:t>
            </a:r>
            <a:endParaRPr lang="en-US" altLang="zh-CN" sz="2400" b="1" dirty="0">
              <a:solidFill>
                <a:schemeClr val="accent2"/>
              </a:solidFill>
              <a:latin typeface="Times New Roman" pitchFamily="18" charset="0"/>
              <a:ea typeface="黑体" pitchFamily="49" charset="-122"/>
            </a:endParaRPr>
          </a:p>
        </p:txBody>
      </p:sp>
      <p:sp>
        <p:nvSpPr>
          <p:cNvPr id="8" name="TextBox 7"/>
          <p:cNvSpPr txBox="1"/>
          <p:nvPr/>
        </p:nvSpPr>
        <p:spPr>
          <a:xfrm>
            <a:off x="6903980" y="4135027"/>
            <a:ext cx="494046" cy="461665"/>
          </a:xfrm>
          <a:prstGeom prst="rect">
            <a:avLst/>
          </a:prstGeom>
          <a:noFill/>
        </p:spPr>
        <p:txBody>
          <a:bodyPr wrap="none" rtlCol="0">
            <a:spAutoFit/>
          </a:bodyPr>
          <a:lstStyle/>
          <a:p>
            <a:r>
              <a:rPr lang="zh-CN" altLang="en-US" sz="2400" b="1" dirty="0" smtClean="0">
                <a:solidFill>
                  <a:srgbClr val="FF0000"/>
                </a:solidFill>
                <a:latin typeface="Times New Roman" pitchFamily="18" charset="0"/>
                <a:ea typeface="宋体" pitchFamily="2" charset="-122"/>
                <a:cs typeface="Times New Roman" pitchFamily="18" charset="0"/>
              </a:rPr>
              <a:t>正</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9" name="TextBox 8"/>
          <p:cNvSpPr txBox="1"/>
          <p:nvPr/>
        </p:nvSpPr>
        <p:spPr>
          <a:xfrm>
            <a:off x="10190676" y="4135027"/>
            <a:ext cx="494046" cy="461665"/>
          </a:xfrm>
          <a:prstGeom prst="rect">
            <a:avLst/>
          </a:prstGeom>
          <a:noFill/>
        </p:spPr>
        <p:txBody>
          <a:bodyPr wrap="none" rtlCol="0">
            <a:spAutoFit/>
          </a:bodyPr>
          <a:lstStyle/>
          <a:p>
            <a:r>
              <a:rPr lang="zh-CN" altLang="en-US" sz="2400" b="1" dirty="0">
                <a:solidFill>
                  <a:srgbClr val="FF0000"/>
                </a:solidFill>
                <a:latin typeface="Times New Roman" pitchFamily="18" charset="0"/>
                <a:ea typeface="宋体" pitchFamily="2" charset="-122"/>
                <a:cs typeface="Times New Roman" pitchFamily="18" charset="0"/>
              </a:rPr>
              <a:t>负</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0" name="TextBox 9"/>
          <p:cNvSpPr txBox="1"/>
          <p:nvPr/>
        </p:nvSpPr>
        <p:spPr>
          <a:xfrm>
            <a:off x="1249876" y="5264661"/>
            <a:ext cx="338554"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0</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3" name="TextBox 12"/>
          <p:cNvSpPr txBox="1"/>
          <p:nvPr/>
        </p:nvSpPr>
        <p:spPr>
          <a:xfrm>
            <a:off x="5558689" y="5275949"/>
            <a:ext cx="338554"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0</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04102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0"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1" name="文本框 99"/>
              <p:cNvSpPr txBox="1">
                <a:spLocks noChangeArrowheads="1"/>
              </p:cNvSpPr>
              <p:nvPr/>
            </p:nvSpPr>
            <p:spPr bwMode="auto">
              <a:xfrm>
                <a:off x="731603" y="1643897"/>
                <a:ext cx="10760485" cy="4796441"/>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cs typeface="Times New Roman" pitchFamily="18" charset="0"/>
                  </a:rPr>
                  <a:t>2</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化合价记忆口诀</a:t>
                </a:r>
              </a:p>
              <a:p>
                <a:pPr algn="just">
                  <a:lnSpc>
                    <a:spcPct val="150000"/>
                  </a:lnSpc>
                </a:pPr>
                <a:r>
                  <a:rPr lang="zh-CN" altLang="zh-CN" sz="2400" b="1" dirty="0">
                    <a:latin typeface="宋体" pitchFamily="2" charset="-122"/>
                    <a:ea typeface="宋体" pitchFamily="2" charset="-122"/>
                    <a:cs typeface="Times New Roman" pitchFamily="18" charset="0"/>
                  </a:rPr>
                  <a:t>钾钠银氢正一</a:t>
                </a:r>
                <a:r>
                  <a:rPr lang="zh-CN" altLang="zh-CN" sz="2400" b="1" dirty="0" smtClean="0">
                    <a:latin typeface="宋体" pitchFamily="2" charset="-122"/>
                    <a:ea typeface="宋体" pitchFamily="2" charset="-122"/>
                    <a:cs typeface="Times New Roman" pitchFamily="18" charset="0"/>
                  </a:rPr>
                  <a:t>价</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氟</a:t>
                </a:r>
                <a:r>
                  <a:rPr lang="zh-CN" altLang="zh-CN" sz="2400" b="1" dirty="0">
                    <a:latin typeface="宋体" pitchFamily="2" charset="-122"/>
                    <a:ea typeface="宋体" pitchFamily="2" charset="-122"/>
                    <a:cs typeface="Times New Roman" pitchFamily="18" charset="0"/>
                  </a:rPr>
                  <a:t>氯溴碘负一价。</a:t>
                </a:r>
              </a:p>
              <a:p>
                <a:pPr algn="just">
                  <a:lnSpc>
                    <a:spcPct val="150000"/>
                  </a:lnSpc>
                </a:pPr>
                <a:r>
                  <a:rPr lang="zh-CN" altLang="zh-CN" sz="2400" b="1" dirty="0">
                    <a:latin typeface="宋体" pitchFamily="2" charset="-122"/>
                    <a:ea typeface="宋体" pitchFamily="2" charset="-122"/>
                    <a:cs typeface="Times New Roman" pitchFamily="18" charset="0"/>
                  </a:rPr>
                  <a:t>钙镁钡锌正二</a:t>
                </a:r>
                <a:r>
                  <a:rPr lang="zh-CN" altLang="zh-CN" sz="2400" b="1" dirty="0" smtClean="0">
                    <a:latin typeface="宋体" pitchFamily="2" charset="-122"/>
                    <a:ea typeface="宋体" pitchFamily="2" charset="-122"/>
                    <a:cs typeface="Times New Roman" pitchFamily="18" charset="0"/>
                  </a:rPr>
                  <a:t>价</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铝</a:t>
                </a:r>
                <a:r>
                  <a:rPr lang="zh-CN" altLang="zh-CN" sz="2400" b="1" dirty="0">
                    <a:latin typeface="宋体" pitchFamily="2" charset="-122"/>
                    <a:ea typeface="宋体" pitchFamily="2" charset="-122"/>
                    <a:cs typeface="Times New Roman" pitchFamily="18" charset="0"/>
                  </a:rPr>
                  <a:t>正三</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来</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氧负二。</a:t>
                </a:r>
              </a:p>
              <a:p>
                <a:pPr algn="just">
                  <a:lnSpc>
                    <a:spcPct val="150000"/>
                  </a:lnSpc>
                </a:pPr>
                <a:r>
                  <a:rPr lang="zh-CN" altLang="zh-CN" sz="2400" b="1" dirty="0">
                    <a:latin typeface="宋体" pitchFamily="2" charset="-122"/>
                    <a:ea typeface="宋体" pitchFamily="2" charset="-122"/>
                    <a:cs typeface="Times New Roman" pitchFamily="18" charset="0"/>
                  </a:rPr>
                  <a:t>亚铁正二铁正</a:t>
                </a:r>
                <a:r>
                  <a:rPr lang="zh-CN" altLang="zh-CN" sz="2400" b="1" dirty="0" smtClean="0">
                    <a:latin typeface="宋体" pitchFamily="2" charset="-122"/>
                    <a:ea typeface="宋体" pitchFamily="2" charset="-122"/>
                    <a:cs typeface="Times New Roman" pitchFamily="18" charset="0"/>
                  </a:rPr>
                  <a:t>三</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亚</a:t>
                </a:r>
                <a:r>
                  <a:rPr lang="zh-CN" altLang="zh-CN" sz="2400" b="1" dirty="0">
                    <a:latin typeface="宋体" pitchFamily="2" charset="-122"/>
                    <a:ea typeface="宋体" pitchFamily="2" charset="-122"/>
                    <a:cs typeface="Times New Roman" pitchFamily="18" charset="0"/>
                  </a:rPr>
                  <a:t>铜正一铜正二。</a:t>
                </a:r>
              </a:p>
              <a:p>
                <a:pPr algn="just">
                  <a:lnSpc>
                    <a:spcPct val="150000"/>
                  </a:lnSpc>
                </a:pPr>
                <a:r>
                  <a:rPr lang="zh-CN" altLang="zh-CN" sz="2400" b="1" dirty="0">
                    <a:latin typeface="宋体" pitchFamily="2" charset="-122"/>
                    <a:ea typeface="宋体" pitchFamily="2" charset="-122"/>
                    <a:cs typeface="Times New Roman" pitchFamily="18" charset="0"/>
                  </a:rPr>
                  <a:t>氢氧硝酸负一</a:t>
                </a:r>
                <a:r>
                  <a:rPr lang="zh-CN" altLang="zh-CN" sz="2400" b="1" dirty="0" smtClean="0">
                    <a:latin typeface="宋体" pitchFamily="2" charset="-122"/>
                    <a:ea typeface="宋体" pitchFamily="2" charset="-122"/>
                    <a:cs typeface="Times New Roman" pitchFamily="18" charset="0"/>
                  </a:rPr>
                  <a:t>价</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碳酸</a:t>
                </a:r>
                <a:r>
                  <a:rPr lang="zh-CN" altLang="zh-CN" sz="2400" b="1" dirty="0">
                    <a:latin typeface="宋体" pitchFamily="2" charset="-122"/>
                    <a:ea typeface="宋体" pitchFamily="2" charset="-122"/>
                    <a:cs typeface="Times New Roman" pitchFamily="18" charset="0"/>
                  </a:rPr>
                  <a:t>硫酸负二价。</a:t>
                </a:r>
              </a:p>
              <a:p>
                <a:pPr algn="just">
                  <a:lnSpc>
                    <a:spcPct val="150000"/>
                  </a:lnSpc>
                </a:pPr>
                <a:r>
                  <a:rPr lang="zh-CN" altLang="zh-CN" sz="2400" b="1" dirty="0">
                    <a:latin typeface="宋体" pitchFamily="2" charset="-122"/>
                    <a:ea typeface="宋体" pitchFamily="2" charset="-122"/>
                    <a:cs typeface="Times New Roman" pitchFamily="18" charset="0"/>
                  </a:rPr>
                  <a:t>铵根却是正一</a:t>
                </a:r>
                <a:r>
                  <a:rPr lang="zh-CN" altLang="zh-CN" sz="2400" b="1" dirty="0" smtClean="0">
                    <a:latin typeface="宋体" pitchFamily="2" charset="-122"/>
                    <a:ea typeface="宋体" pitchFamily="2" charset="-122"/>
                    <a:cs typeface="Times New Roman" pitchFamily="18" charset="0"/>
                  </a:rPr>
                  <a:t>价</a:t>
                </a:r>
                <a:r>
                  <a:rPr lang="zh-CN" altLang="en-US" sz="2400" b="1" dirty="0" smtClean="0">
                    <a:latin typeface="宋体" pitchFamily="2" charset="-122"/>
                    <a:ea typeface="宋体" pitchFamily="2" charset="-122"/>
                    <a:cs typeface="Times New Roman" pitchFamily="18" charset="0"/>
                  </a:rPr>
                  <a:t>，</a:t>
                </a:r>
                <a:r>
                  <a:rPr lang="zh-CN" altLang="zh-CN" sz="2400" b="1" dirty="0" smtClean="0">
                    <a:latin typeface="宋体" pitchFamily="2" charset="-122"/>
                    <a:ea typeface="宋体" pitchFamily="2" charset="-122"/>
                    <a:cs typeface="Times New Roman" pitchFamily="18" charset="0"/>
                  </a:rPr>
                  <a:t>勿</a:t>
                </a:r>
                <a:r>
                  <a:rPr lang="zh-CN" altLang="zh-CN" sz="2400" b="1" dirty="0">
                    <a:latin typeface="宋体" pitchFamily="2" charset="-122"/>
                    <a:ea typeface="宋体" pitchFamily="2" charset="-122"/>
                    <a:cs typeface="Times New Roman" pitchFamily="18" charset="0"/>
                  </a:rPr>
                  <a:t>忘单质是零价</a:t>
                </a:r>
                <a:r>
                  <a:rPr lang="zh-CN" altLang="zh-CN" sz="2400" b="1" dirty="0" smtClean="0">
                    <a:latin typeface="宋体" pitchFamily="2" charset="-122"/>
                    <a:ea typeface="宋体" pitchFamily="2" charset="-122"/>
                    <a:cs typeface="Times New Roman" pitchFamily="18" charset="0"/>
                  </a:rPr>
                  <a:t>。</a:t>
                </a:r>
                <a:endParaRPr lang="en-US" altLang="zh-CN" sz="2400" b="1" dirty="0" smtClean="0">
                  <a:latin typeface="宋体" pitchFamily="2" charset="-122"/>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同一元素在不同物质里可显不同的化合价。在同一种物质</a:t>
                </a:r>
                <a:r>
                  <a:rPr lang="zh-CN" altLang="zh-CN" sz="2400" b="1" dirty="0" smtClean="0">
                    <a:latin typeface="Times New Roman" pitchFamily="18" charset="0"/>
                    <a:cs typeface="Times New Roman" pitchFamily="18" charset="0"/>
                  </a:rPr>
                  <a:t>里</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同</a:t>
                </a:r>
                <a:r>
                  <a:rPr lang="zh-CN" altLang="zh-CN" sz="2400" b="1" dirty="0">
                    <a:latin typeface="Times New Roman" pitchFamily="18" charset="0"/>
                    <a:cs typeface="Times New Roman" pitchFamily="18" charset="0"/>
                  </a:rPr>
                  <a:t>一元素也可显不同的化合价</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如</a:t>
                </a:r>
                <a14:m>
                  <m:oMath xmlns:m="http://schemas.openxmlformats.org/officeDocument/2006/math">
                    <m:limUpp>
                      <m:limUppPr>
                        <m:ctrlPr>
                          <a:rPr lang="zh-CN" altLang="zh-CN" sz="2400" b="1" i="1">
                            <a:latin typeface="Cambria Math"/>
                          </a:rPr>
                        </m:ctrlPr>
                      </m:limUppPr>
                      <m:e>
                        <m:r>
                          <a:rPr lang="en-US" altLang="zh-CN" sz="2400" b="1" i="1">
                            <a:latin typeface="Cambria Math"/>
                          </a:rPr>
                          <m:t>𝑵</m:t>
                        </m:r>
                      </m:e>
                      <m:lim>
                        <m:r>
                          <m:rPr>
                            <m:nor/>
                          </m:rPr>
                          <a:rPr lang="en-US" altLang="zh-CN" sz="2400" b="1" i="1">
                            <a:latin typeface="Times New Roman" pitchFamily="18" charset="0"/>
                            <a:cs typeface="Times New Roman" pitchFamily="18" charset="0"/>
                          </a:rPr>
                          <m:t>−</m:t>
                        </m:r>
                        <m:r>
                          <a:rPr lang="en-US" altLang="zh-CN" sz="2400" b="1" i="1">
                            <a:latin typeface="Cambria Math"/>
                          </a:rPr>
                          <m:t>𝟑</m:t>
                        </m:r>
                      </m:lim>
                    </m:limUpp>
                  </m:oMath>
                </a14:m>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4</a:t>
                </a:r>
                <a14:m>
                  <m:oMath xmlns:m="http://schemas.openxmlformats.org/officeDocument/2006/math">
                    <m:limUpp>
                      <m:limUppPr>
                        <m:ctrlPr>
                          <a:rPr lang="zh-CN" altLang="zh-CN" sz="2400" b="1" i="1">
                            <a:latin typeface="Cambria Math"/>
                          </a:rPr>
                        </m:ctrlPr>
                      </m:limUppPr>
                      <m:e>
                        <m:r>
                          <a:rPr lang="en-US" altLang="zh-CN" sz="2400" b="1" i="1">
                            <a:latin typeface="Cambria Math"/>
                          </a:rPr>
                          <m:t>𝑵</m:t>
                        </m:r>
                      </m:e>
                      <m:lim>
                        <m:r>
                          <a:rPr lang="en-US" altLang="zh-CN" sz="2400" b="1">
                            <a:latin typeface="Cambria Math"/>
                          </a:rPr>
                          <m:t>+</m:t>
                        </m:r>
                        <m:r>
                          <a:rPr lang="en-US" altLang="zh-CN" sz="2400" b="1" i="1">
                            <a:latin typeface="Cambria Math"/>
                          </a:rPr>
                          <m:t>𝟓</m:t>
                        </m:r>
                      </m:lim>
                    </m:limUpp>
                  </m:oMath>
                </a14:m>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mc:Choice>
        <mc:Fallback>
          <p:sp>
            <p:nvSpPr>
              <p:cNvPr id="11" name="文本框 99"/>
              <p:cNvSpPr txBox="1">
                <a:spLocks noRot="1" noChangeAspect="1" noMove="1" noResize="1" noEditPoints="1" noAdjustHandles="1" noChangeArrowheads="1" noChangeShapeType="1" noTextEdit="1"/>
              </p:cNvSpPr>
              <p:nvPr/>
            </p:nvSpPr>
            <p:spPr bwMode="auto">
              <a:xfrm>
                <a:off x="731603" y="1643897"/>
                <a:ext cx="10760485" cy="4796441"/>
              </a:xfrm>
              <a:prstGeom prst="rect">
                <a:avLst/>
              </a:prstGeom>
              <a:blipFill rotWithShape="1">
                <a:blip r:embed="rId3"/>
                <a:stretch>
                  <a:fillRect l="-850" r="-907"/>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17096110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文本框 99"/>
          <p:cNvSpPr txBox="1">
            <a:spLocks noChangeArrowheads="1"/>
          </p:cNvSpPr>
          <p:nvPr/>
        </p:nvSpPr>
        <p:spPr bwMode="auto">
          <a:xfrm>
            <a:off x="855783" y="1897933"/>
            <a:ext cx="10816928"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根据化合价写化学式</a:t>
            </a:r>
          </a:p>
          <a:p>
            <a:pPr algn="just">
              <a:lnSpc>
                <a:spcPct val="150000"/>
              </a:lnSpc>
            </a:pPr>
            <a:r>
              <a:rPr lang="zh-CN" altLang="zh-CN" sz="2400" b="1" dirty="0">
                <a:latin typeface="Times New Roman" pitchFamily="18" charset="0"/>
                <a:cs typeface="Times New Roman" pitchFamily="18" charset="0"/>
              </a:rPr>
              <a:t>“正价</a:t>
            </a:r>
            <a:r>
              <a:rPr lang="zh-CN" altLang="zh-CN" sz="2400" b="1" dirty="0" smtClean="0">
                <a:latin typeface="Times New Roman" pitchFamily="18" charset="0"/>
                <a:cs typeface="Times New Roman" pitchFamily="18" charset="0"/>
              </a:rPr>
              <a:t>前</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负</a:t>
            </a:r>
            <a:r>
              <a:rPr lang="zh-CN" altLang="zh-CN" sz="2400" b="1" dirty="0">
                <a:latin typeface="Times New Roman" pitchFamily="18" charset="0"/>
                <a:cs typeface="Times New Roman" pitchFamily="18" charset="0"/>
              </a:rPr>
              <a:t>价</a:t>
            </a:r>
            <a:r>
              <a:rPr lang="zh-CN" altLang="zh-CN" sz="2400" b="1" dirty="0" smtClean="0">
                <a:latin typeface="Times New Roman" pitchFamily="18" charset="0"/>
                <a:cs typeface="Times New Roman" pitchFamily="18" charset="0"/>
              </a:rPr>
              <a:t>后</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十字</a:t>
            </a:r>
            <a:r>
              <a:rPr lang="zh-CN" altLang="zh-CN" sz="2400" b="1" dirty="0">
                <a:latin typeface="Times New Roman" pitchFamily="18" charset="0"/>
                <a:cs typeface="Times New Roman" pitchFamily="18" charset="0"/>
              </a:rPr>
              <a:t>交叉右</a:t>
            </a:r>
            <a:r>
              <a:rPr lang="zh-CN" altLang="zh-CN" sz="2400" b="1" dirty="0" smtClean="0">
                <a:latin typeface="Times New Roman" pitchFamily="18" charset="0"/>
                <a:cs typeface="Times New Roman" pitchFamily="18" charset="0"/>
              </a:rPr>
              <a:t>下处</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a:t>
            </a:r>
            <a:r>
              <a:rPr lang="zh-CN" altLang="zh-CN" sz="2400" b="1" dirty="0">
                <a:latin typeface="Times New Roman" pitchFamily="18" charset="0"/>
                <a:cs typeface="Times New Roman" pitchFamily="18" charset="0"/>
              </a:rPr>
              <a:t>简才是原子数”。如 </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P</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5</a:t>
            </a:r>
            <a:r>
              <a:rPr lang="zh-CN" altLang="zh-CN" sz="2400" b="1" dirty="0">
                <a:latin typeface="Times New Roman" pitchFamily="18" charset="0"/>
                <a:cs typeface="Times New Roman" pitchFamily="18" charset="0"/>
              </a:rPr>
              <a:t>。</a:t>
            </a:r>
          </a:p>
          <a:p>
            <a:pPr algn="just">
              <a:lnSpc>
                <a:spcPct val="150000"/>
              </a:lnSpc>
            </a:pPr>
            <a:r>
              <a:rPr lang="en-US" altLang="zh-CN" sz="2400" b="1" dirty="0">
                <a:latin typeface="Times New Roman" pitchFamily="18" charset="0"/>
                <a:cs typeface="Times New Roman" pitchFamily="18" charset="0"/>
              </a:rPr>
              <a:t>5.</a:t>
            </a:r>
            <a:r>
              <a:rPr lang="zh-CN" altLang="zh-CN" sz="2400" b="1" dirty="0">
                <a:latin typeface="Times New Roman" pitchFamily="18" charset="0"/>
                <a:cs typeface="Times New Roman" pitchFamily="18" charset="0"/>
              </a:rPr>
              <a:t>化学符号周围数字的意义</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元素符号</a:t>
            </a:r>
            <a:r>
              <a:rPr lang="zh-CN" altLang="zh-CN" sz="2400" b="1" dirty="0">
                <a:latin typeface="Times New Roman" pitchFamily="18" charset="0"/>
                <a:cs typeface="Times New Roman" pitchFamily="18" charset="0"/>
              </a:rPr>
              <a:t>前的数字表示几个某原子。如</a:t>
            </a:r>
            <a:r>
              <a:rPr lang="en-US" altLang="zh-CN" sz="2400" b="1" dirty="0">
                <a:latin typeface="Times New Roman" pitchFamily="18" charset="0"/>
                <a:cs typeface="Times New Roman" pitchFamily="18" charset="0"/>
              </a:rPr>
              <a:t>2H</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个氢原子。</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化学式</a:t>
            </a:r>
            <a:r>
              <a:rPr lang="zh-CN" altLang="zh-CN" sz="2400" b="1" dirty="0">
                <a:latin typeface="Times New Roman" pitchFamily="18" charset="0"/>
                <a:cs typeface="Times New Roman" pitchFamily="18" charset="0"/>
              </a:rPr>
              <a:t>前的数字表示几个某分子。如</a:t>
            </a:r>
            <a:r>
              <a:rPr lang="en-US" altLang="zh-CN" sz="2400" b="1" dirty="0">
                <a:latin typeface="Times New Roman" pitchFamily="18" charset="0"/>
                <a:cs typeface="Times New Roman" pitchFamily="18" charset="0"/>
              </a:rPr>
              <a:t>2H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个水分子。</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元素符号</a:t>
            </a:r>
            <a:r>
              <a:rPr lang="zh-CN" altLang="zh-CN" sz="2400" b="1" dirty="0">
                <a:latin typeface="Times New Roman" pitchFamily="18" charset="0"/>
                <a:cs typeface="Times New Roman" pitchFamily="18" charset="0"/>
              </a:rPr>
              <a:t>右下角的数字表示一个某分子或离子</a:t>
            </a:r>
            <a:r>
              <a:rPr lang="zh-CN" altLang="zh-CN" sz="2400" b="1" dirty="0" smtClean="0">
                <a:latin typeface="Times New Roman" pitchFamily="18" charset="0"/>
                <a:cs typeface="Times New Roman" pitchFamily="18" charset="0"/>
              </a:rPr>
              <a:t>中有</a:t>
            </a:r>
            <a:r>
              <a:rPr lang="zh-CN" altLang="zh-CN" sz="2400" b="1" dirty="0">
                <a:latin typeface="Times New Roman" pitchFamily="18" charset="0"/>
                <a:cs typeface="Times New Roman" pitchFamily="18" charset="0"/>
              </a:rPr>
              <a:t>几个某原子。如</a:t>
            </a:r>
            <a:r>
              <a:rPr lang="en-US" altLang="zh-CN" sz="2400" b="1" dirty="0">
                <a:latin typeface="Times New Roman" pitchFamily="18" charset="0"/>
                <a:cs typeface="Times New Roman" pitchFamily="18" charset="0"/>
              </a:rPr>
              <a:t>CO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个二氧化碳分子中有</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个氧原子</a:t>
            </a:r>
            <a:r>
              <a:rPr lang="zh-CN"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pic>
        <p:nvPicPr>
          <p:cNvPr id="23" name="箭头.eps" descr="id:2147505532;FounderCES"/>
          <p:cNvPicPr>
            <a:picLocks noChangeAspect="1"/>
          </p:cNvPicPr>
          <p:nvPr/>
        </p:nvPicPr>
        <p:blipFill>
          <a:blip r:embed="rId3"/>
          <a:stretch>
            <a:fillRect/>
          </a:stretch>
        </p:blipFill>
        <p:spPr>
          <a:xfrm>
            <a:off x="9403851" y="2555625"/>
            <a:ext cx="1048382" cy="576000"/>
          </a:xfrm>
          <a:prstGeom prst="rect">
            <a:avLst/>
          </a:prstGeom>
        </p:spPr>
      </p:pic>
    </p:spTree>
    <p:extLst>
      <p:ext uri="{BB962C8B-B14F-4D97-AF65-F5344CB8AC3E}">
        <p14:creationId xmlns:p14="http://schemas.microsoft.com/office/powerpoint/2010/main" xmlns="" val="3291995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6" name="文本框 99"/>
              <p:cNvSpPr txBox="1">
                <a:spLocks noChangeArrowheads="1"/>
              </p:cNvSpPr>
              <p:nvPr/>
            </p:nvSpPr>
            <p:spPr bwMode="auto">
              <a:xfrm>
                <a:off x="855782" y="2156869"/>
                <a:ext cx="10523418" cy="302909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4</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元素符号右上角的数字表示一个某离子中带几个单位的正电荷或负电荷。如</a:t>
                </a:r>
                <a:r>
                  <a:rPr lang="en-US" altLang="zh-CN" sz="2400" b="1" dirty="0">
                    <a:latin typeface="Times New Roman" pitchFamily="18" charset="0"/>
                    <a:cs typeface="Times New Roman" pitchFamily="18" charset="0"/>
                  </a:rPr>
                  <a:t>Fe</a:t>
                </a:r>
                <a:r>
                  <a:rPr lang="en-US" altLang="zh-CN" sz="2400" b="1" baseline="30000"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”表示</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个铁离子带</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个单位的正电荷。</a:t>
                </a:r>
              </a:p>
              <a:p>
                <a:pPr algn="just">
                  <a:lnSpc>
                    <a:spcPct val="150000"/>
                  </a:lnSpc>
                </a:pPr>
                <a:r>
                  <a:rPr lang="zh-CN" altLang="en-US"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5</a:t>
                </a:r>
                <a:r>
                  <a:rPr lang="zh-CN" altLang="en-US"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元素符号正上方数字表示某元素的化合价。如</a:t>
                </a:r>
                <a14:m>
                  <m:oMath xmlns:m="http://schemas.openxmlformats.org/officeDocument/2006/math">
                    <m:limUpp>
                      <m:limUppPr>
                        <m:ctrlPr>
                          <a:rPr lang="zh-CN" altLang="zh-CN" sz="2400" b="1" i="1">
                            <a:latin typeface="Cambria Math"/>
                          </a:rPr>
                        </m:ctrlPr>
                      </m:limUppPr>
                      <m:e>
                        <m:r>
                          <a:rPr lang="en-US" altLang="zh-CN" sz="2400" b="1" i="1">
                            <a:latin typeface="Cambria Math"/>
                          </a:rPr>
                          <m:t>𝑭𝒆</m:t>
                        </m:r>
                      </m:e>
                      <m:lim>
                        <m:r>
                          <a:rPr lang="en-US" altLang="zh-CN" sz="2400" b="1">
                            <a:latin typeface="Cambria Math"/>
                          </a:rPr>
                          <m:t>+</m:t>
                        </m:r>
                        <m:r>
                          <a:rPr lang="en-US" altLang="zh-CN" sz="2400" b="1" i="1">
                            <a:latin typeface="Cambria Math"/>
                          </a:rPr>
                          <m:t>𝟑</m:t>
                        </m:r>
                      </m:lim>
                    </m:limUpp>
                  </m:oMath>
                </a14:m>
                <a:r>
                  <a:rPr lang="zh-CN" altLang="zh-CN" sz="2400" b="1" dirty="0">
                    <a:latin typeface="Times New Roman" pitchFamily="18" charset="0"/>
                    <a:cs typeface="Times New Roman" pitchFamily="18" charset="0"/>
                  </a:rPr>
                  <a:t>表示铁元素的化合价是</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价。</a:t>
                </a:r>
              </a:p>
              <a:p>
                <a:pPr algn="just">
                  <a:lnSpc>
                    <a:spcPts val="4000"/>
                  </a:lnSpc>
                </a:pPr>
                <a:endParaRPr lang="zh-CN" altLang="zh-CN" sz="2400" b="1" dirty="0">
                  <a:latin typeface="Times New Roman" pitchFamily="18" charset="0"/>
                  <a:ea typeface="宋体" pitchFamily="2" charset="-122"/>
                </a:endParaRPr>
              </a:p>
            </p:txBody>
          </p:sp>
        </mc:Choice>
        <mc:Fallback>
          <p:sp>
            <p:nvSpPr>
              <p:cNvPr id="16" name="文本框 99"/>
              <p:cNvSpPr txBox="1">
                <a:spLocks noRot="1" noChangeAspect="1" noMove="1" noResize="1" noEditPoints="1" noAdjustHandles="1" noChangeArrowheads="1" noChangeShapeType="1" noTextEdit="1"/>
              </p:cNvSpPr>
              <p:nvPr/>
            </p:nvSpPr>
            <p:spPr bwMode="auto">
              <a:xfrm>
                <a:off x="855782" y="2156869"/>
                <a:ext cx="10523418" cy="3029099"/>
              </a:xfrm>
              <a:prstGeom prst="rect">
                <a:avLst/>
              </a:prstGeom>
              <a:blipFill rotWithShape="1">
                <a:blip r:embed="rId4"/>
                <a:stretch>
                  <a:fillRect l="-869" r="-3764"/>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9542760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071557" y="824822"/>
            <a:ext cx="1746910" cy="457900"/>
            <a:chOff x="8480182" y="1575737"/>
            <a:chExt cx="1678579" cy="520692"/>
          </a:xfrm>
        </p:grpSpPr>
        <p:sp>
          <p:nvSpPr>
            <p:cNvPr id="7" name="圆角矩形 6"/>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9" name="TextBox 8"/>
          <p:cNvSpPr txBox="1"/>
          <p:nvPr/>
        </p:nvSpPr>
        <p:spPr>
          <a:xfrm>
            <a:off x="717509" y="1420770"/>
            <a:ext cx="10853601" cy="5078313"/>
          </a:xfrm>
          <a:prstGeom prst="rect">
            <a:avLst/>
          </a:prstGeom>
          <a:solidFill>
            <a:schemeClr val="accent4">
              <a:lumMod val="60000"/>
              <a:lumOff val="40000"/>
            </a:schemeClr>
          </a:solidFill>
        </p:spPr>
        <p:txBody>
          <a:bodyPr wrap="square" rtlCol="0">
            <a:spAutoFit/>
          </a:bodyPr>
          <a:lstStyle/>
          <a:p>
            <a:pPr>
              <a:lnSpc>
                <a:spcPct val="150000"/>
              </a:lnSpc>
            </a:pPr>
            <a:r>
              <a:rPr lang="en-US" altLang="zh-CN" sz="2400" b="1" dirty="0" smtClean="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温馨提示</a:t>
            </a:r>
            <a:r>
              <a:rPr lang="en-US" altLang="zh-CN" sz="2400" b="1" dirty="0">
                <a:latin typeface="黑体" pitchFamily="49" charset="-122"/>
                <a:ea typeface="黑体" pitchFamily="49" charset="-122"/>
                <a:cs typeface="Times New Roman" pitchFamily="18" charset="0"/>
              </a:rPr>
              <a:t>】</a:t>
            </a:r>
          </a:p>
          <a:p>
            <a:pPr algn="just">
              <a:lnSpc>
                <a:spcPct val="150000"/>
              </a:lnSpc>
            </a:pPr>
            <a:r>
              <a:rPr lang="zh-CN" altLang="en-US" sz="2400" b="1" dirty="0">
                <a:latin typeface="Times New Roman" pitchFamily="18" charset="0"/>
                <a:ea typeface="宋体" pitchFamily="2" charset="-122"/>
                <a:cs typeface="Times New Roman" pitchFamily="18" charset="0"/>
              </a:rPr>
              <a:t>化合价与离子符号的</a:t>
            </a:r>
            <a:r>
              <a:rPr lang="zh-CN" altLang="en-US" sz="2400" b="1" dirty="0" smtClean="0">
                <a:latin typeface="Times New Roman" pitchFamily="18" charset="0"/>
                <a:ea typeface="宋体" pitchFamily="2" charset="-122"/>
                <a:cs typeface="Times New Roman" pitchFamily="18" charset="0"/>
              </a:rPr>
              <a:t>区别：</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）数字</a:t>
            </a:r>
            <a:r>
              <a:rPr lang="zh-CN" altLang="en-US" sz="2400" b="1" dirty="0">
                <a:latin typeface="Times New Roman" pitchFamily="18" charset="0"/>
                <a:ea typeface="宋体" pitchFamily="2" charset="-122"/>
                <a:cs typeface="Times New Roman" pitchFamily="18" charset="0"/>
              </a:rPr>
              <a:t>和正负号所标的位置</a:t>
            </a:r>
            <a:r>
              <a:rPr lang="zh-CN" altLang="en-US" sz="2400" b="1" dirty="0" smtClean="0">
                <a:latin typeface="Times New Roman" pitchFamily="18" charset="0"/>
                <a:ea typeface="宋体" pitchFamily="2" charset="-122"/>
                <a:cs typeface="Times New Roman" pitchFamily="18" charset="0"/>
              </a:rPr>
              <a:t>不同，化合价</a:t>
            </a:r>
            <a:r>
              <a:rPr lang="zh-CN" altLang="en-US" sz="2400" b="1" dirty="0">
                <a:latin typeface="Times New Roman" pitchFamily="18" charset="0"/>
                <a:ea typeface="宋体" pitchFamily="2" charset="-122"/>
                <a:cs typeface="Times New Roman" pitchFamily="18" charset="0"/>
              </a:rPr>
              <a:t>标在正</a:t>
            </a:r>
            <a:r>
              <a:rPr lang="zh-CN" altLang="en-US" sz="2400" b="1" dirty="0" smtClean="0">
                <a:latin typeface="Times New Roman" pitchFamily="18" charset="0"/>
                <a:ea typeface="宋体" pitchFamily="2" charset="-122"/>
                <a:cs typeface="Times New Roman" pitchFamily="18" charset="0"/>
              </a:rPr>
              <a:t>上方，离子</a:t>
            </a:r>
            <a:r>
              <a:rPr lang="zh-CN" altLang="en-US" sz="2400" b="1" dirty="0">
                <a:latin typeface="Times New Roman" pitchFamily="18" charset="0"/>
                <a:ea typeface="宋体" pitchFamily="2" charset="-122"/>
                <a:cs typeface="Times New Roman" pitchFamily="18" charset="0"/>
              </a:rPr>
              <a:t>符号标在右上角。</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）数字</a:t>
            </a:r>
            <a:r>
              <a:rPr lang="zh-CN" altLang="en-US" sz="2400" b="1" dirty="0">
                <a:latin typeface="Times New Roman" pitchFamily="18" charset="0"/>
                <a:ea typeface="宋体" pitchFamily="2" charset="-122"/>
                <a:cs typeface="Times New Roman" pitchFamily="18" charset="0"/>
              </a:rPr>
              <a:t>和正负号所标的顺序</a:t>
            </a:r>
            <a:r>
              <a:rPr lang="zh-CN" altLang="en-US" sz="2400" b="1" dirty="0" smtClean="0">
                <a:latin typeface="Times New Roman" pitchFamily="18" charset="0"/>
                <a:ea typeface="宋体" pitchFamily="2" charset="-122"/>
                <a:cs typeface="Times New Roman" pitchFamily="18" charset="0"/>
              </a:rPr>
              <a:t>不同，离子</a:t>
            </a:r>
            <a:r>
              <a:rPr lang="zh-CN" altLang="en-US" sz="2400" b="1" dirty="0">
                <a:latin typeface="Times New Roman" pitchFamily="18" charset="0"/>
                <a:ea typeface="宋体" pitchFamily="2" charset="-122"/>
                <a:cs typeface="Times New Roman" pitchFamily="18" charset="0"/>
              </a:rPr>
              <a:t>符号先标</a:t>
            </a:r>
            <a:r>
              <a:rPr lang="zh-CN" altLang="en-US" sz="2400" b="1" dirty="0" smtClean="0">
                <a:latin typeface="Times New Roman" pitchFamily="18" charset="0"/>
                <a:ea typeface="宋体" pitchFamily="2" charset="-122"/>
                <a:cs typeface="Times New Roman" pitchFamily="18" charset="0"/>
              </a:rPr>
              <a:t>数字，后</a:t>
            </a:r>
            <a:r>
              <a:rPr lang="zh-CN" altLang="en-US" sz="2400" b="1" dirty="0">
                <a:latin typeface="Times New Roman" pitchFamily="18" charset="0"/>
                <a:ea typeface="宋体" pitchFamily="2" charset="-122"/>
                <a:cs typeface="Times New Roman" pitchFamily="18" charset="0"/>
              </a:rPr>
              <a:t>标正</a:t>
            </a:r>
            <a:r>
              <a:rPr lang="zh-CN" altLang="en-US" sz="2400" b="1" dirty="0" smtClean="0">
                <a:latin typeface="Times New Roman" pitchFamily="18" charset="0"/>
                <a:ea typeface="宋体" pitchFamily="2" charset="-122"/>
                <a:cs typeface="Times New Roman" pitchFamily="18" charset="0"/>
              </a:rPr>
              <a:t>负号；而</a:t>
            </a:r>
            <a:r>
              <a:rPr lang="zh-CN" altLang="en-US" sz="2400" b="1" dirty="0">
                <a:latin typeface="Times New Roman" pitchFamily="18" charset="0"/>
                <a:ea typeface="宋体" pitchFamily="2" charset="-122"/>
                <a:cs typeface="Times New Roman" pitchFamily="18" charset="0"/>
              </a:rPr>
              <a:t>化合价先标正</a:t>
            </a:r>
            <a:r>
              <a:rPr lang="zh-CN" altLang="en-US" sz="2400" b="1" dirty="0" smtClean="0">
                <a:latin typeface="Times New Roman" pitchFamily="18" charset="0"/>
                <a:ea typeface="宋体" pitchFamily="2" charset="-122"/>
                <a:cs typeface="Times New Roman" pitchFamily="18" charset="0"/>
              </a:rPr>
              <a:t>负号，后</a:t>
            </a:r>
            <a:r>
              <a:rPr lang="zh-CN" altLang="en-US" sz="2400" b="1" dirty="0">
                <a:latin typeface="Times New Roman" pitchFamily="18" charset="0"/>
                <a:ea typeface="宋体" pitchFamily="2" charset="-122"/>
                <a:cs typeface="Times New Roman" pitchFamily="18" charset="0"/>
              </a:rPr>
              <a:t>标数字。</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的用法</a:t>
            </a:r>
            <a:r>
              <a:rPr lang="zh-CN" altLang="en-US" sz="2400" b="1" dirty="0" smtClean="0">
                <a:latin typeface="Times New Roman" pitchFamily="18" charset="0"/>
                <a:ea typeface="宋体" pitchFamily="2" charset="-122"/>
                <a:cs typeface="Times New Roman" pitchFamily="18" charset="0"/>
              </a:rPr>
              <a:t>不同，化合价</a:t>
            </a:r>
            <a:r>
              <a:rPr lang="zh-CN" altLang="en-US" sz="2400" b="1" dirty="0">
                <a:latin typeface="Times New Roman" pitchFamily="18" charset="0"/>
                <a:ea typeface="宋体" pitchFamily="2" charset="-122"/>
                <a:cs typeface="Times New Roman" pitchFamily="18" charset="0"/>
              </a:rPr>
              <a:t>为“</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时，</a:t>
            </a:r>
            <a:r>
              <a:rPr lang="en-US" altLang="zh-CN" sz="2400" b="1" dirty="0" smtClean="0">
                <a:latin typeface="宋体" pitchFamily="2" charset="-122"/>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必须</a:t>
            </a:r>
            <a:r>
              <a:rPr lang="zh-CN" altLang="en-US" sz="2400" b="1" dirty="0" smtClean="0">
                <a:latin typeface="Times New Roman" pitchFamily="18" charset="0"/>
                <a:ea typeface="宋体" pitchFamily="2" charset="-122"/>
                <a:cs typeface="Times New Roman" pitchFamily="18" charset="0"/>
              </a:rPr>
              <a:t>写；而</a:t>
            </a:r>
            <a:r>
              <a:rPr lang="zh-CN" altLang="en-US" sz="2400" b="1" dirty="0">
                <a:latin typeface="Times New Roman" pitchFamily="18" charset="0"/>
                <a:ea typeface="宋体" pitchFamily="2" charset="-122"/>
                <a:cs typeface="Times New Roman" pitchFamily="18" charset="0"/>
              </a:rPr>
              <a:t>离子符号所带电荷数为“</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smtClean="0">
                <a:latin typeface="Times New Roman" pitchFamily="18" charset="0"/>
                <a:ea typeface="宋体" pitchFamily="2" charset="-122"/>
                <a:cs typeface="Times New Roman" pitchFamily="18" charset="0"/>
              </a:rPr>
              <a:t>时，</a:t>
            </a:r>
            <a:r>
              <a:rPr lang="en-US"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省去不写。</a:t>
            </a:r>
          </a:p>
          <a:p>
            <a:pPr algn="just">
              <a:lnSpc>
                <a:spcPct val="150000"/>
              </a:lnSpc>
            </a:pPr>
            <a:r>
              <a:rPr lang="zh-CN" altLang="en-US" sz="2400" b="1" dirty="0">
                <a:latin typeface="Times New Roman" pitchFamily="18" charset="0"/>
                <a:ea typeface="宋体" pitchFamily="2" charset="-122"/>
                <a:cs typeface="Times New Roman" pitchFamily="18" charset="0"/>
              </a:rPr>
              <a:t>它们内在的联系是常见的离子符号所带的电荷数与对应元素或者原子团在化合物中显示的化合价数字</a:t>
            </a:r>
            <a:r>
              <a:rPr lang="zh-CN" altLang="en-US" sz="2400" b="1" dirty="0" smtClean="0">
                <a:latin typeface="Times New Roman" pitchFamily="18" charset="0"/>
                <a:ea typeface="宋体" pitchFamily="2" charset="-122"/>
                <a:cs typeface="Times New Roman" pitchFamily="18" charset="0"/>
              </a:rPr>
              <a:t>相同。</a:t>
            </a:r>
            <a:endParaRPr lang="en-US" altLang="zh-CN" sz="2400" b="1" dirty="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366826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extLst>
              <a:ext uri="{FF2B5EF4-FFF2-40B4-BE49-F238E27FC236}">
                <a16:creationId xmlns:a16="http://schemas.microsoft.com/office/drawing/2014/main" xmlns="" id="{A0FEA59D-C2AE-DF42-8BCB-C8C0259D0B16}"/>
              </a:ext>
            </a:extLst>
          </p:cNvPr>
          <p:cNvSpPr/>
          <p:nvPr/>
        </p:nvSpPr>
        <p:spPr>
          <a:xfrm>
            <a:off x="10720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4249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数据链接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真题试做</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3067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0898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2">
            <a:hlinkClick r:id="rId2" action="ppaction://hlinksldjump"/>
          </p:cNvPr>
          <p:cNvSpPr txBox="1"/>
          <p:nvPr/>
        </p:nvSpPr>
        <p:spPr>
          <a:xfrm>
            <a:off x="4593517" y="2871918"/>
            <a:ext cx="7045328"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a:t>
            </a:r>
            <a:r>
              <a:rPr lang="en-US" altLang="zh-CN" sz="2800" b="1" dirty="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化学</a:t>
            </a:r>
            <a:r>
              <a:rPr lang="zh-CN" altLang="en-US" sz="2800" b="1" dirty="0">
                <a:latin typeface="黑体" panose="02010609060101010101" pitchFamily="49" charset="-122"/>
                <a:ea typeface="黑体" panose="02010609060101010101" pitchFamily="49" charset="-122"/>
                <a:sym typeface="宋体" panose="02010600030101010101" pitchFamily="2" charset="-122"/>
              </a:rPr>
              <a:t>用语的意义及书写</a:t>
            </a:r>
            <a:endParaRPr lang="zh-CN" altLang="zh-CN" sz="2800" dirty="0">
              <a:latin typeface="宋体" pitchFamily="2" charset="-122"/>
              <a:ea typeface="宋体" pitchFamily="2" charset="-122"/>
            </a:endParaRPr>
          </a:p>
        </p:txBody>
      </p:sp>
      <p:sp>
        <p:nvSpPr>
          <p:cNvPr id="14" name="文本框 2">
            <a:hlinkClick r:id="rId3" action="ppaction://hlinksldjump"/>
          </p:cNvPr>
          <p:cNvSpPr txBox="1"/>
          <p:nvPr/>
        </p:nvSpPr>
        <p:spPr>
          <a:xfrm>
            <a:off x="4593516" y="4091878"/>
            <a:ext cx="6398667" cy="523220"/>
          </a:xfrm>
          <a:prstGeom prst="rect">
            <a:avLst/>
          </a:prstGeom>
          <a:noFill/>
          <a:ln w="9525">
            <a:noFill/>
          </a:ln>
        </p:spPr>
        <p:txBody>
          <a:bodyPr wrap="square" anchor="t">
            <a:spAutoFit/>
          </a:bodyPr>
          <a:lstStyle/>
          <a:p>
            <a:r>
              <a:rPr lang="zh-CN" altLang="en-US" sz="2800" b="1" dirty="0" smtClean="0">
                <a:latin typeface="黑体" panose="02010609060101010101" pitchFamily="49" charset="-122"/>
                <a:ea typeface="黑体" panose="02010609060101010101" pitchFamily="49" charset="-122"/>
                <a:sym typeface="宋体" panose="02010600030101010101" pitchFamily="2" charset="-122"/>
              </a:rPr>
              <a:t> 命题点    化学式</a:t>
            </a:r>
            <a:r>
              <a:rPr lang="zh-CN" altLang="en-US" sz="2800" b="1" dirty="0">
                <a:latin typeface="黑体" panose="02010609060101010101" pitchFamily="49" charset="-122"/>
                <a:ea typeface="黑体" panose="02010609060101010101" pitchFamily="49" charset="-122"/>
                <a:sym typeface="宋体" panose="02010600030101010101" pitchFamily="2" charset="-122"/>
              </a:rPr>
              <a:t>的书写及计算</a:t>
            </a:r>
            <a:endParaRPr lang="zh-CN" altLang="zh-CN" sz="2800" dirty="0">
              <a:latin typeface="黑体" panose="02010609060101010101" pitchFamily="49" charset="-122"/>
              <a:ea typeface="黑体" panose="02010609060101010101" pitchFamily="49" charset="-122"/>
            </a:endParaRPr>
          </a:p>
        </p:txBody>
      </p:sp>
      <p:sp>
        <p:nvSpPr>
          <p:cNvPr id="15" name="椭圆 14">
            <a:extLst>
              <a:ext uri="{FF2B5EF4-FFF2-40B4-BE49-F238E27FC236}">
                <a16:creationId xmlns:a16="http://schemas.microsoft.com/office/drawing/2014/main" xmlns="" id="{097CE391-17D6-1348-B001-A9F01EE6070D}"/>
              </a:ext>
            </a:extLst>
          </p:cNvPr>
          <p:cNvSpPr/>
          <p:nvPr/>
        </p:nvSpPr>
        <p:spPr>
          <a:xfrm>
            <a:off x="6048000" y="417845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2</a:t>
            </a:r>
            <a:endParaRPr kumimoji="1" lang="zh-CN" altLang="en-US" sz="2400" b="1" dirty="0">
              <a:latin typeface="Times New Roman" pitchFamily="18" charset="0"/>
              <a:cs typeface="Times New Roman" pitchFamily="18" charset="0"/>
            </a:endParaRPr>
          </a:p>
        </p:txBody>
      </p:sp>
      <p:sp>
        <p:nvSpPr>
          <p:cNvPr id="23" name="椭圆 22">
            <a:extLst>
              <a:ext uri="{FF2B5EF4-FFF2-40B4-BE49-F238E27FC236}">
                <a16:creationId xmlns:a16="http://schemas.microsoft.com/office/drawing/2014/main" xmlns="" id="{097CE391-17D6-1348-B001-A9F01EE6070D}"/>
              </a:ext>
            </a:extLst>
          </p:cNvPr>
          <p:cNvSpPr/>
          <p:nvPr/>
        </p:nvSpPr>
        <p:spPr>
          <a:xfrm>
            <a:off x="6048000" y="2957815"/>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smtClean="0">
                <a:latin typeface="Times New Roman" pitchFamily="18" charset="0"/>
                <a:cs typeface="Times New Roman" pitchFamily="18" charset="0"/>
              </a:rPr>
              <a:t>1</a:t>
            </a:r>
            <a:endParaRPr kumimoji="1" lang="zh-CN" alt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884489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8071557" y="824822"/>
            <a:ext cx="1746910" cy="457900"/>
            <a:chOff x="8480182" y="1575737"/>
            <a:chExt cx="1678579" cy="520692"/>
          </a:xfrm>
        </p:grpSpPr>
        <p:sp>
          <p:nvSpPr>
            <p:cNvPr id="24" name="圆角矩形 23"/>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7" name="文本框 99"/>
              <p:cNvSpPr txBox="1">
                <a:spLocks noChangeArrowheads="1"/>
              </p:cNvSpPr>
              <p:nvPr/>
            </p:nvSpPr>
            <p:spPr bwMode="auto">
              <a:xfrm>
                <a:off x="855779" y="2268613"/>
                <a:ext cx="10512131" cy="3919856"/>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相对分子质量</a:t>
                </a:r>
                <a:r>
                  <a:rPr lang="en-US" altLang="zh-CN" sz="2400" b="1" dirty="0">
                    <a:latin typeface="Times New Roman" pitchFamily="18" charset="0"/>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相对原子质量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原子个数</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之和。</a:t>
                </a:r>
              </a:p>
              <a:p>
                <a:pPr algn="just">
                  <a:lnSpc>
                    <a:spcPct val="150000"/>
                  </a:lnSpc>
                </a:pP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组成元素的质量比</a:t>
                </a:r>
                <a:r>
                  <a:rPr lang="en-US" altLang="zh-CN" sz="2400" b="1" dirty="0">
                    <a:latin typeface="Times New Roman" pitchFamily="18" charset="0"/>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相对原子质量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原子个数</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之比。</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在计算时要注意标清元素的顺序</a:t>
                </a:r>
                <a:r>
                  <a:rPr lang="en-US" altLang="zh-CN" sz="2400" b="1" dirty="0">
                    <a:latin typeface="宋体" pitchFamily="2" charset="-122"/>
                    <a:ea typeface="宋体" pitchFamily="2" charset="-122"/>
                    <a:cs typeface="Times New Roman" pitchFamily="18" charset="0"/>
                  </a:rPr>
                  <a:t>)</a:t>
                </a:r>
                <a:r>
                  <a:rPr lang="zh-CN" altLang="zh-CN" sz="2400" b="1" dirty="0">
                    <a:latin typeface="宋体" pitchFamily="2" charset="-122"/>
                    <a:ea typeface="宋体" pitchFamily="2" charset="-122"/>
                    <a:cs typeface="Times New Roman" pitchFamily="18" charset="0"/>
                  </a:rPr>
                  <a:t>。</a:t>
                </a:r>
              </a:p>
              <a:p>
                <a:pPr algn="just">
                  <a:lnSpc>
                    <a:spcPct val="150000"/>
                  </a:lnSpc>
                </a:pP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原子个数之比</a:t>
                </a:r>
                <a:r>
                  <a:rPr lang="en-US" altLang="zh-CN" sz="2400" b="1" dirty="0">
                    <a:latin typeface="Times New Roman" pitchFamily="18" charset="0"/>
                    <a:cs typeface="Times New Roman" pitchFamily="18" charset="0"/>
                  </a:rPr>
                  <a:t>=</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元素质量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相对原子质量</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之比。</a:t>
                </a:r>
              </a:p>
              <a:p>
                <a:pPr algn="just">
                  <a:lnSpc>
                    <a:spcPct val="150000"/>
                  </a:lnSpc>
                </a:pPr>
                <a:r>
                  <a:rPr lang="en-US" altLang="zh-CN" sz="2400" b="1"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化合物中某元素的质量分数</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14:m>
                  <m:oMath xmlns:m="http://schemas.openxmlformats.org/officeDocument/2006/math">
                    <m:f>
                      <m:fPr>
                        <m:ctrlPr>
                          <a:rPr lang="zh-CN" altLang="zh-CN" sz="2400" b="1" i="1"/>
                        </m:ctrlPr>
                      </m:fPr>
                      <m:num>
                        <m:r>
                          <m:rPr>
                            <m:nor/>
                          </m:rPr>
                          <a:rPr lang="zh-CN" altLang="zh-CN" sz="2400" b="1">
                            <a:latin typeface="Times New Roman" pitchFamily="18" charset="0"/>
                            <a:cs typeface="Times New Roman" pitchFamily="18" charset="0"/>
                          </a:rPr>
                          <m:t>该元素的相对原子质量</m:t>
                        </m:r>
                        <m:r>
                          <a:rPr lang="en-US" altLang="zh-CN" sz="2400" b="1"/>
                          <m:t>×</m:t>
                        </m:r>
                        <m:r>
                          <m:rPr>
                            <m:nor/>
                          </m:rPr>
                          <a:rPr lang="zh-CN" altLang="zh-CN" sz="2400" b="1">
                            <a:latin typeface="Times New Roman" pitchFamily="18" charset="0"/>
                            <a:cs typeface="Times New Roman" pitchFamily="18" charset="0"/>
                          </a:rPr>
                          <m:t>原子个数</m:t>
                        </m:r>
                      </m:num>
                      <m:den>
                        <m:r>
                          <m:rPr>
                            <m:nor/>
                          </m:rPr>
                          <a:rPr lang="zh-CN" altLang="zh-CN" sz="2400" b="1">
                            <a:latin typeface="Times New Roman" pitchFamily="18" charset="0"/>
                            <a:cs typeface="Times New Roman" pitchFamily="18" charset="0"/>
                          </a:rPr>
                          <m:t>该化合物的相对分子质量</m:t>
                        </m:r>
                      </m:den>
                    </m:f>
                  </m:oMath>
                </a14:m>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100</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r>
                <a:r>
                  <a:rPr lang="zh-CN" altLang="zh-CN" sz="2400" b="1" dirty="0">
                    <a:latin typeface="Times New Roman" pitchFamily="18" charset="0"/>
                    <a:cs typeface="Times New Roman" pitchFamily="18" charset="0"/>
                  </a:rPr>
                  <a:t>。</a:t>
                </a:r>
              </a:p>
              <a:p>
                <a:pPr algn="just">
                  <a:lnSpc>
                    <a:spcPct val="150000"/>
                  </a:lnSpc>
                </a:pPr>
                <a:r>
                  <a:rPr lang="en-US" altLang="zh-CN" sz="2400" b="1" dirty="0">
                    <a:latin typeface="Times New Roman" pitchFamily="18" charset="0"/>
                    <a:cs typeface="Times New Roman" pitchFamily="18" charset="0"/>
                  </a:rPr>
                  <a:t>5.</a:t>
                </a:r>
                <a:r>
                  <a:rPr lang="zh-CN" altLang="zh-CN" sz="2400" b="1" dirty="0">
                    <a:latin typeface="Times New Roman" pitchFamily="18" charset="0"/>
                    <a:cs typeface="Times New Roman" pitchFamily="18" charset="0"/>
                  </a:rPr>
                  <a:t>某元素的质量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某化合物的质量</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某元素质量分数。</a:t>
                </a:r>
                <a:endParaRPr lang="zh-CN" altLang="zh-CN" sz="2400" b="1" dirty="0">
                  <a:latin typeface="Times New Roman" pitchFamily="18" charset="0"/>
                  <a:cs typeface="Times New Roman" pitchFamily="18" charset="0"/>
                </a:endParaRPr>
              </a:p>
            </p:txBody>
          </p:sp>
        </mc:Choice>
        <mc:Fallback>
          <p:sp>
            <p:nvSpPr>
              <p:cNvPr id="7" name="文本框 99"/>
              <p:cNvSpPr txBox="1">
                <a:spLocks noRot="1" noChangeAspect="1" noMove="1" noResize="1" noEditPoints="1" noAdjustHandles="1" noChangeArrowheads="1" noChangeShapeType="1" noTextEdit="1"/>
              </p:cNvSpPr>
              <p:nvPr/>
            </p:nvSpPr>
            <p:spPr bwMode="auto">
              <a:xfrm>
                <a:off x="855779" y="2268613"/>
                <a:ext cx="10512131" cy="3919856"/>
              </a:xfrm>
              <a:prstGeom prst="rect">
                <a:avLst/>
              </a:prstGeom>
              <a:blipFill rotWithShape="1">
                <a:blip r:embed="rId3"/>
                <a:stretch>
                  <a:fillRect l="-870" r="-870" b="-93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sp>
        <p:nvSpPr>
          <p:cNvPr id="6" name="TextBox 5"/>
          <p:cNvSpPr txBox="1"/>
          <p:nvPr/>
        </p:nvSpPr>
        <p:spPr>
          <a:xfrm>
            <a:off x="855780" y="1567732"/>
            <a:ext cx="8179445" cy="461665"/>
          </a:xfrm>
          <a:prstGeom prst="rect">
            <a:avLst/>
          </a:prstGeom>
          <a:noFill/>
        </p:spPr>
        <p:txBody>
          <a:bodyPr wrap="square" rtlCol="0">
            <a:spAutoFit/>
          </a:bodyPr>
          <a:lstStyle/>
          <a:p>
            <a:r>
              <a:rPr lang="zh-CN" altLang="en-US" sz="2400" b="1" dirty="0" smtClean="0">
                <a:solidFill>
                  <a:schemeClr val="accent2"/>
                </a:solidFill>
                <a:latin typeface="Times New Roman" pitchFamily="18" charset="0"/>
                <a:ea typeface="黑体" pitchFamily="49" charset="-122"/>
              </a:rPr>
              <a:t>考点</a:t>
            </a:r>
            <a:r>
              <a:rPr lang="en-US" altLang="zh-CN" sz="2400" b="1" dirty="0" smtClean="0">
                <a:solidFill>
                  <a:schemeClr val="accent2"/>
                </a:solidFill>
                <a:latin typeface="Times New Roman" pitchFamily="18" charset="0"/>
                <a:ea typeface="黑体" pitchFamily="49" charset="-122"/>
              </a:rPr>
              <a:t>3</a:t>
            </a:r>
            <a:r>
              <a:rPr lang="zh-CN" altLang="en-US" sz="2400" b="1" dirty="0">
                <a:solidFill>
                  <a:schemeClr val="accent2"/>
                </a:solidFill>
                <a:latin typeface="Times New Roman" pitchFamily="18" charset="0"/>
                <a:ea typeface="黑体" pitchFamily="49" charset="-122"/>
              </a:rPr>
              <a:t>　</a:t>
            </a:r>
            <a:r>
              <a:rPr lang="zh-CN" altLang="en-US" sz="2400" b="1" dirty="0" smtClean="0">
                <a:solidFill>
                  <a:schemeClr val="accent2"/>
                </a:solidFill>
                <a:latin typeface="Times New Roman" pitchFamily="18" charset="0"/>
                <a:ea typeface="黑体" pitchFamily="49" charset="-122"/>
              </a:rPr>
              <a:t>根据</a:t>
            </a:r>
            <a:r>
              <a:rPr lang="zh-CN" altLang="en-US" sz="2400" b="1" dirty="0">
                <a:solidFill>
                  <a:schemeClr val="accent2"/>
                </a:solidFill>
                <a:latin typeface="Times New Roman" pitchFamily="18" charset="0"/>
                <a:ea typeface="黑体" pitchFamily="49" charset="-122"/>
              </a:rPr>
              <a:t>化学式进行计算</a:t>
            </a:r>
            <a:endParaRPr lang="en-US" altLang="zh-CN" sz="2400" b="1" dirty="0">
              <a:solidFill>
                <a:schemeClr val="accent2"/>
              </a:solidFill>
              <a:latin typeface="Times New Roman" pitchFamily="18" charset="0"/>
              <a:ea typeface="黑体" pitchFamily="49" charset="-122"/>
            </a:endParaRPr>
          </a:p>
        </p:txBody>
      </p:sp>
    </p:spTree>
    <p:extLst>
      <p:ext uri="{BB962C8B-B14F-4D97-AF65-F5344CB8AC3E}">
        <p14:creationId xmlns:p14="http://schemas.microsoft.com/office/powerpoint/2010/main" xmlns="" val="541743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097CE391-17D6-1348-B001-A9F01EE6070D}"/>
              </a:ext>
            </a:extLst>
          </p:cNvPr>
          <p:cNvSpPr/>
          <p:nvPr/>
        </p:nvSpPr>
        <p:spPr>
          <a:xfrm>
            <a:off x="5848954" y="4737839"/>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a:extLst>
              <a:ext uri="{FF2B5EF4-FFF2-40B4-BE49-F238E27FC236}">
                <a16:creationId xmlns:a16="http://schemas.microsoft.com/office/drawing/2014/main" xmlns="" id="{097CE391-17D6-1348-B001-A9F01EE6070D}"/>
              </a:ext>
            </a:extLst>
          </p:cNvPr>
          <p:cNvSpPr/>
          <p:nvPr/>
        </p:nvSpPr>
        <p:spPr>
          <a:xfrm>
            <a:off x="5848954" y="3955031"/>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椭圆 9">
            <a:extLst>
              <a:ext uri="{FF2B5EF4-FFF2-40B4-BE49-F238E27FC236}">
                <a16:creationId xmlns:a16="http://schemas.microsoft.com/office/drawing/2014/main" xmlns="" id="{F5A88B17-CAB7-7742-9C70-37C1F1ED5887}"/>
              </a:ext>
            </a:extLst>
          </p:cNvPr>
          <p:cNvSpPr/>
          <p:nvPr/>
        </p:nvSpPr>
        <p:spPr>
          <a:xfrm>
            <a:off x="5848954" y="2362437"/>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 2">
            <a:extLst>
              <a:ext uri="{FF2B5EF4-FFF2-40B4-BE49-F238E27FC236}">
                <a16:creationId xmlns:a16="http://schemas.microsoft.com/office/drawing/2014/main" xmlns="" id="{A0FEA59D-C2AE-DF42-8BCB-C8C0259D0B16}"/>
              </a:ext>
            </a:extLst>
          </p:cNvPr>
          <p:cNvSpPr/>
          <p:nvPr/>
        </p:nvSpPr>
        <p:spPr>
          <a:xfrm>
            <a:off x="1389563" y="2157324"/>
            <a:ext cx="3360089" cy="3221549"/>
          </a:xfrm>
          <a:prstGeom prst="roundRect">
            <a:avLst>
              <a:gd name="adj" fmla="val 4007"/>
            </a:avLst>
          </a:prstGeom>
          <a:solidFill>
            <a:schemeClr val="bg1">
              <a:lumMod val="95000"/>
            </a:schemeClr>
          </a:solidFill>
          <a:ln>
            <a:noFill/>
          </a:ln>
          <a:effectLst>
            <a:outerShdw blurRad="50800" dist="50800" dir="5400000" algn="ctr" rotWithShape="0">
              <a:srgbClr val="000000">
                <a:alpha val="1565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 name="文本框 4"/>
          <p:cNvSpPr txBox="1"/>
          <p:nvPr/>
        </p:nvSpPr>
        <p:spPr>
          <a:xfrm>
            <a:off x="1742418" y="2957815"/>
            <a:ext cx="2849714" cy="1446550"/>
          </a:xfrm>
          <a:prstGeom prst="rect">
            <a:avLst/>
          </a:prstGeom>
          <a:noFill/>
        </p:spPr>
        <p:txBody>
          <a:bodyPr wrap="square" rtlCol="0">
            <a:spAutoFit/>
          </a:bodyPr>
          <a:lstStyle/>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数据剖析  </a:t>
            </a:r>
            <a:endParaRPr lang="en-US" altLang="zh-CN"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endParaRPr>
          </a:p>
          <a:p>
            <a:r>
              <a:rPr lang="zh-CN" altLang="en-US" sz="4400" b="1" spc="600" dirty="0">
                <a:solidFill>
                  <a:srgbClr val="FAB529"/>
                </a:solidFill>
                <a:effectLst>
                  <a:outerShdw blurRad="38100" dist="38100" dir="2700000" algn="tl">
                    <a:srgbClr val="000000">
                      <a:alpha val="43137"/>
                    </a:srgbClr>
                  </a:outerShdw>
                </a:effectLst>
                <a:latin typeface="Yuanti SC" panose="02010600040101010101" pitchFamily="2" charset="-122"/>
                <a:ea typeface="Yuanti SC" panose="02010600040101010101" pitchFamily="2" charset="-122"/>
              </a:rPr>
              <a:t>题型突破</a:t>
            </a:r>
          </a:p>
        </p:txBody>
      </p:sp>
      <p:sp>
        <p:nvSpPr>
          <p:cNvPr id="4" name="圆角矩形 3">
            <a:extLst>
              <a:ext uri="{FF2B5EF4-FFF2-40B4-BE49-F238E27FC236}">
                <a16:creationId xmlns:a16="http://schemas.microsoft.com/office/drawing/2014/main" xmlns="" id="{A964C95F-2FCC-314C-AFE2-CBA7E3267291}"/>
              </a:ext>
            </a:extLst>
          </p:cNvPr>
          <p:cNvSpPr/>
          <p:nvPr/>
        </p:nvSpPr>
        <p:spPr>
          <a:xfrm>
            <a:off x="4624261" y="1642717"/>
            <a:ext cx="286756" cy="4851699"/>
          </a:xfrm>
          <a:prstGeom prst="roundRect">
            <a:avLst>
              <a:gd name="adj"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a:extLst>
              <a:ext uri="{FF2B5EF4-FFF2-40B4-BE49-F238E27FC236}">
                <a16:creationId xmlns:a16="http://schemas.microsoft.com/office/drawing/2014/main" xmlns="" id="{D9ABA66B-E34B-3749-821C-2A104C7ACF98}"/>
              </a:ext>
            </a:extLst>
          </p:cNvPr>
          <p:cNvSpPr/>
          <p:nvPr/>
        </p:nvSpPr>
        <p:spPr>
          <a:xfrm>
            <a:off x="4407329" y="1117978"/>
            <a:ext cx="720619" cy="621223"/>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a:extLst>
              <a:ext uri="{FF2B5EF4-FFF2-40B4-BE49-F238E27FC236}">
                <a16:creationId xmlns:a16="http://schemas.microsoft.com/office/drawing/2014/main" xmlns="" id="{097CE391-17D6-1348-B001-A9F01EE6070D}"/>
              </a:ext>
            </a:extLst>
          </p:cNvPr>
          <p:cNvSpPr/>
          <p:nvPr/>
        </p:nvSpPr>
        <p:spPr>
          <a:xfrm>
            <a:off x="5848954" y="3191686"/>
            <a:ext cx="350062" cy="350062"/>
          </a:xfrm>
          <a:prstGeom prst="ellipse">
            <a:avLst/>
          </a:prstGeom>
          <a:solidFill>
            <a:srgbClr val="FAB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6" name="组合 15"/>
          <p:cNvGrpSpPr/>
          <p:nvPr/>
        </p:nvGrpSpPr>
        <p:grpSpPr>
          <a:xfrm>
            <a:off x="5010171" y="2279005"/>
            <a:ext cx="6404646" cy="1265912"/>
            <a:chOff x="3559940" y="1886416"/>
            <a:chExt cx="6404646" cy="1265912"/>
          </a:xfrm>
        </p:grpSpPr>
        <p:sp>
          <p:nvSpPr>
            <p:cNvPr id="18" name="文本框 2">
              <a:hlinkClick r:id="rId2" action="ppaction://hlinksldjump"/>
            </p:cNvPr>
            <p:cNvSpPr txBox="1"/>
            <p:nvPr/>
          </p:nvSpPr>
          <p:spPr>
            <a:xfrm>
              <a:off x="3559940" y="1886416"/>
              <a:ext cx="6404646"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一</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  化学式</a:t>
              </a:r>
              <a:r>
                <a:rPr lang="zh-CN" altLang="en-US" sz="2400" b="1" dirty="0">
                  <a:latin typeface="黑体" panose="02010609060101010101" pitchFamily="49" charset="-122"/>
                  <a:ea typeface="黑体" panose="02010609060101010101" pitchFamily="49" charset="-122"/>
                  <a:sym typeface="宋体" panose="02010600030101010101" pitchFamily="2" charset="-122"/>
                </a:rPr>
                <a:t>的意义</a:t>
              </a:r>
              <a:endParaRPr lang="zh-CN" altLang="zh-CN" sz="2400" dirty="0">
                <a:latin typeface="黑体" panose="02010609060101010101" pitchFamily="49" charset="-122"/>
                <a:ea typeface="黑体" panose="02010609060101010101" pitchFamily="49" charset="-122"/>
              </a:endParaRPr>
            </a:p>
          </p:txBody>
        </p:sp>
        <p:sp>
          <p:nvSpPr>
            <p:cNvPr id="20" name="文本框 2">
              <a:hlinkClick r:id="rId3" action="ppaction://hlinksldjump"/>
            </p:cNvPr>
            <p:cNvSpPr txBox="1"/>
            <p:nvPr/>
          </p:nvSpPr>
          <p:spPr>
            <a:xfrm>
              <a:off x="3559940" y="2690663"/>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二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化学式</a:t>
              </a:r>
              <a:r>
                <a:rPr lang="zh-CN" altLang="en-US" sz="2400" b="1" dirty="0">
                  <a:latin typeface="黑体" panose="02010609060101010101" pitchFamily="49" charset="-122"/>
                  <a:ea typeface="黑体" panose="02010609060101010101" pitchFamily="49" charset="-122"/>
                  <a:sym typeface="宋体" panose="02010600030101010101" pitchFamily="2" charset="-122"/>
                </a:rPr>
                <a:t>的相关计算</a:t>
              </a:r>
              <a:endParaRPr lang="zh-CN" altLang="zh-CN" sz="2400" dirty="0">
                <a:latin typeface="黑体" panose="02010609060101010101" pitchFamily="49" charset="-122"/>
                <a:ea typeface="黑体" panose="02010609060101010101" pitchFamily="49" charset="-122"/>
              </a:endParaRPr>
            </a:p>
          </p:txBody>
        </p:sp>
      </p:grpSp>
      <p:sp>
        <p:nvSpPr>
          <p:cNvPr id="11" name="文本框 2">
            <a:hlinkClick r:id="rId4" action="ppaction://hlinksldjump"/>
          </p:cNvPr>
          <p:cNvSpPr txBox="1"/>
          <p:nvPr/>
        </p:nvSpPr>
        <p:spPr>
          <a:xfrm>
            <a:off x="5010171" y="3871599"/>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三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化合价</a:t>
            </a:r>
            <a:r>
              <a:rPr lang="zh-CN" altLang="en-US" sz="2400" b="1" dirty="0">
                <a:latin typeface="黑体" panose="02010609060101010101" pitchFamily="49" charset="-122"/>
                <a:ea typeface="黑体" panose="02010609060101010101" pitchFamily="49" charset="-122"/>
                <a:sym typeface="宋体" panose="02010600030101010101" pitchFamily="2" charset="-122"/>
              </a:rPr>
              <a:t>的计算</a:t>
            </a:r>
            <a:endParaRPr lang="zh-CN" altLang="zh-CN" sz="2400" dirty="0">
              <a:latin typeface="黑体" panose="02010609060101010101" pitchFamily="49" charset="-122"/>
              <a:ea typeface="黑体" panose="02010609060101010101" pitchFamily="49" charset="-122"/>
            </a:endParaRPr>
          </a:p>
        </p:txBody>
      </p:sp>
      <p:sp>
        <p:nvSpPr>
          <p:cNvPr id="12" name="文本框 2">
            <a:hlinkClick r:id="rId5" action="ppaction://hlinksldjump"/>
          </p:cNvPr>
          <p:cNvSpPr txBox="1"/>
          <p:nvPr/>
        </p:nvSpPr>
        <p:spPr>
          <a:xfrm>
            <a:off x="5010171" y="4670339"/>
            <a:ext cx="6264284" cy="461665"/>
          </a:xfrm>
          <a:prstGeom prst="rect">
            <a:avLst/>
          </a:prstGeom>
          <a:noFill/>
          <a:ln w="9525">
            <a:noFill/>
          </a:ln>
        </p:spPr>
        <p:txBody>
          <a:bodyPr wrap="square" anchor="t">
            <a:spAutoFit/>
          </a:bodyPr>
          <a:lstStyle/>
          <a:p>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题型 </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四  </a:t>
            </a:r>
            <a:r>
              <a:rPr lang="zh-CN" altLang="en-US" sz="2400" b="1" dirty="0" smtClean="0">
                <a:latin typeface="黑体" panose="02010609060101010101" pitchFamily="49" charset="-122"/>
                <a:ea typeface="黑体" panose="02010609060101010101" pitchFamily="49" charset="-122"/>
                <a:sym typeface="宋体" panose="02010600030101010101" pitchFamily="2" charset="-122"/>
              </a:rPr>
              <a:t>化学</a:t>
            </a:r>
            <a:r>
              <a:rPr lang="zh-CN" altLang="en-US" sz="2400" b="1" dirty="0">
                <a:latin typeface="黑体" panose="02010609060101010101" pitchFamily="49" charset="-122"/>
                <a:ea typeface="黑体" panose="02010609060101010101" pitchFamily="49" charset="-122"/>
                <a:sym typeface="宋体" panose="02010600030101010101" pitchFamily="2" charset="-122"/>
              </a:rPr>
              <a:t>用语</a:t>
            </a:r>
            <a:endParaRPr lang="zh-CN"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373266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817086"/>
            <a:ext cx="5127644" cy="627895"/>
            <a:chOff x="1034884" y="629878"/>
            <a:chExt cx="5127644" cy="627895"/>
          </a:xfrm>
        </p:grpSpPr>
        <p:sp>
          <p:nvSpPr>
            <p:cNvPr id="17" name="圆角矩形 6">
              <a:hlinkClick r:id="rId4" action="ppaction://hlinksldjump"/>
            </p:cNvPr>
            <p:cNvSpPr/>
            <p:nvPr>
              <p:custDataLst>
                <p:tags r:id="rId1"/>
              </p:custDataLst>
            </p:nvPr>
          </p:nvSpPr>
          <p:spPr>
            <a:xfrm flipH="1">
              <a:off x="2642682" y="664479"/>
              <a:ext cx="3519846"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化学式的意义</a:t>
              </a:r>
              <a:endParaRPr lang="en-US" altLang="zh-CN" sz="2400" b="1" dirty="0">
                <a:latin typeface="黑体" panose="02010609060101010101" pitchFamily="49" charset="-122"/>
                <a:ea typeface="黑体" panose="02010609060101010101" pitchFamily="49" charset="-122"/>
                <a:sym typeface="宋体" panose="02010600030101010101" pitchFamily="2"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题型一</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1" y="3710689"/>
            <a:ext cx="10738222"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下列物质的俗名与化学式相对应正确的是</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生石灰——</a:t>
            </a:r>
            <a:r>
              <a:rPr lang="en-US" altLang="zh-CN" sz="2400" b="1" dirty="0" err="1" smtClean="0">
                <a:latin typeface="Times New Roman" pitchFamily="18" charset="0"/>
                <a:cs typeface="Times New Roman" pitchFamily="18" charset="0"/>
              </a:rPr>
              <a:t>Ca</a:t>
            </a:r>
            <a:r>
              <a:rPr lang="en-US" altLang="zh-CN" sz="2400" b="1" dirty="0">
                <a:latin typeface="宋体" pitchFamily="2" charset="-122"/>
                <a:ea typeface="宋体" pitchFamily="2" charset="-122"/>
                <a:cs typeface="Times New Roman" pitchFamily="18" charset="0"/>
              </a:rPr>
              <a:t>(</a:t>
            </a:r>
            <a:r>
              <a:rPr lang="en-US" altLang="zh-CN" sz="2400" b="1" dirty="0" smtClean="0">
                <a:latin typeface="Times New Roman" pitchFamily="18" charset="0"/>
                <a:cs typeface="Times New Roman" pitchFamily="18" charset="0"/>
              </a:rPr>
              <a:t>OH</a:t>
            </a:r>
            <a:r>
              <a:rPr lang="en-US" altLang="zh-CN" sz="2400" b="1" dirty="0">
                <a:latin typeface="宋体" pitchFamily="2" charset="-122"/>
                <a:ea typeface="宋体" pitchFamily="2" charset="-122"/>
                <a:cs typeface="Times New Roman" pitchFamily="18" charset="0"/>
              </a:rPr>
              <a:t>)</a:t>
            </a:r>
            <a:r>
              <a:rPr lang="en-US" altLang="zh-CN" sz="2400" b="1" baseline="-25000" dirty="0" smtClean="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熟石灰——</a:t>
            </a:r>
            <a:r>
              <a:rPr lang="en-US" altLang="zh-CN" sz="2400" b="1" dirty="0" err="1">
                <a:latin typeface="Times New Roman" pitchFamily="18" charset="0"/>
                <a:cs typeface="Times New Roman" pitchFamily="18" charset="0"/>
              </a:rPr>
              <a:t>CaO</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食盐——</a:t>
            </a:r>
            <a:r>
              <a:rPr lang="en-US" altLang="zh-CN" sz="2400" b="1" dirty="0" err="1" smtClean="0">
                <a:latin typeface="Times New Roman" pitchFamily="18" charset="0"/>
                <a:cs typeface="Times New Roman" pitchFamily="18" charset="0"/>
              </a:rPr>
              <a:t>NaOH</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纯碱——</a:t>
            </a:r>
            <a:r>
              <a:rPr lang="en-US" altLang="zh-CN" sz="2400" b="1" dirty="0" smtClean="0">
                <a:latin typeface="Times New Roman" pitchFamily="18" charset="0"/>
                <a:cs typeface="Times New Roman" pitchFamily="18" charset="0"/>
              </a:rPr>
              <a:t>Na</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CO</a:t>
            </a:r>
            <a:r>
              <a:rPr lang="en-US" altLang="zh-CN" sz="2400" b="1" baseline="-25000" dirty="0" smtClean="0">
                <a:latin typeface="Times New Roman" pitchFamily="18" charset="0"/>
                <a:cs typeface="Times New Roman" pitchFamily="18" charset="0"/>
              </a:rPr>
              <a:t>3</a:t>
            </a:r>
            <a:endParaRPr lang="zh-CN" altLang="zh-CN" sz="2400" b="1" dirty="0">
              <a:latin typeface="Times New Roman" pitchFamily="18" charset="0"/>
              <a:cs typeface="Times New Roman" pitchFamily="18" charset="0"/>
            </a:endParaRP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15" name="组合 14"/>
          <p:cNvGrpSpPr/>
          <p:nvPr/>
        </p:nvGrpSpPr>
        <p:grpSpPr>
          <a:xfrm>
            <a:off x="2574681" y="1553948"/>
            <a:ext cx="5882885" cy="729465"/>
            <a:chOff x="823582" y="935961"/>
            <a:chExt cx="5767939" cy="729465"/>
          </a:xfrm>
        </p:grpSpPr>
        <p:sp>
          <p:nvSpPr>
            <p:cNvPr id="21" name="圆角矩形 20">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22" name="矩形 21">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数据剖析</a:t>
              </a:r>
              <a:r>
                <a:rPr kumimoji="1" lang="en-US" altLang="zh-CN" sz="2800" b="1" dirty="0" smtClean="0">
                  <a:latin typeface="宋体" pitchFamily="2" charset="-122"/>
                  <a:ea typeface="宋体" pitchFamily="2" charset="-122"/>
                </a:rPr>
                <a:t>  </a:t>
              </a:r>
              <a:r>
                <a:rPr kumimoji="1" lang="zh-CN" altLang="en-US" sz="2800" b="1" dirty="0">
                  <a:latin typeface="宋体" pitchFamily="2" charset="-122"/>
                  <a:ea typeface="宋体" pitchFamily="2" charset="-122"/>
                </a:rPr>
                <a:t>题型突破</a:t>
              </a:r>
            </a:p>
          </p:txBody>
        </p:sp>
        <p:sp>
          <p:nvSpPr>
            <p:cNvPr id="23" name="椭圆 22">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TextBox 26"/>
            <p:cNvSpPr txBox="1"/>
            <p:nvPr/>
          </p:nvSpPr>
          <p:spPr>
            <a:xfrm>
              <a:off x="1245421" y="1049837"/>
              <a:ext cx="585627" cy="523220"/>
            </a:xfrm>
            <a:prstGeom prst="rect">
              <a:avLst/>
            </a:prstGeom>
            <a:noFill/>
          </p:spPr>
          <p:txBody>
            <a:bodyPr wrap="square" rtlCol="0">
              <a:spAutoFit/>
            </a:bodyPr>
            <a:lstStyle/>
            <a:p>
              <a:pPr algn="ctr"/>
              <a:r>
                <a:rPr lang="en-US" altLang="zh-CN" sz="2800" b="1" dirty="0">
                  <a:solidFill>
                    <a:schemeClr val="bg1"/>
                  </a:solidFill>
                  <a:latin typeface="Times New Roman" pitchFamily="18" charset="0"/>
                  <a:ea typeface="宋体" pitchFamily="2" charset="-122"/>
                  <a:cs typeface="Times New Roman" pitchFamily="18" charset="0"/>
                </a:rPr>
                <a:t>3</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30" name="TextBox 29"/>
          <p:cNvSpPr txBox="1"/>
          <p:nvPr/>
        </p:nvSpPr>
        <p:spPr>
          <a:xfrm>
            <a:off x="9818467" y="3806408"/>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93612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09600" y="1893259"/>
            <a:ext cx="11006667"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1.</a:t>
            </a:r>
            <a:r>
              <a:rPr lang="zh-CN" altLang="en-US" sz="2400" b="1" dirty="0">
                <a:latin typeface="Times New Roman" pitchFamily="18" charset="0"/>
                <a:ea typeface="宋体" pitchFamily="2" charset="-122"/>
                <a:cs typeface="Times New Roman" pitchFamily="18" charset="0"/>
              </a:rPr>
              <a:t>化学式在宏观上表示一种物质及其元素</a:t>
            </a:r>
            <a:r>
              <a:rPr lang="zh-CN" altLang="en-US" sz="2400" b="1" dirty="0" smtClean="0">
                <a:latin typeface="Times New Roman" pitchFamily="18" charset="0"/>
                <a:ea typeface="宋体" pitchFamily="2" charset="-122"/>
                <a:cs typeface="Times New Roman" pitchFamily="18" charset="0"/>
              </a:rPr>
              <a:t>组成；在</a:t>
            </a:r>
            <a:r>
              <a:rPr lang="zh-CN" altLang="en-US" sz="2400" b="1" dirty="0">
                <a:latin typeface="Times New Roman" pitchFamily="18" charset="0"/>
                <a:ea typeface="宋体" pitchFamily="2" charset="-122"/>
                <a:cs typeface="Times New Roman" pitchFamily="18" charset="0"/>
              </a:rPr>
              <a:t>微观</a:t>
            </a:r>
            <a:r>
              <a:rPr lang="zh-CN" altLang="en-US" sz="2400" b="1" dirty="0" smtClean="0">
                <a:latin typeface="Times New Roman" pitchFamily="18" charset="0"/>
                <a:ea typeface="宋体" pitchFamily="2" charset="-122"/>
                <a:cs typeface="Times New Roman" pitchFamily="18" charset="0"/>
              </a:rPr>
              <a:t>上，表示</a:t>
            </a:r>
            <a:r>
              <a:rPr lang="zh-CN" altLang="en-US" sz="2400" b="1" dirty="0">
                <a:latin typeface="Times New Roman" pitchFamily="18" charset="0"/>
                <a:ea typeface="宋体" pitchFamily="2" charset="-122"/>
                <a:cs typeface="Times New Roman" pitchFamily="18" charset="0"/>
              </a:rPr>
              <a:t>某物质的一个分子及其原子构成。</a:t>
            </a:r>
          </a:p>
          <a:p>
            <a:pPr algn="just">
              <a:lnSpc>
                <a:spcPct val="150000"/>
              </a:lnSpc>
            </a:pP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化学式表示的是纯净</a:t>
            </a:r>
            <a:r>
              <a:rPr lang="zh-CN" altLang="en-US" sz="2400" b="1" dirty="0" smtClean="0">
                <a:latin typeface="Times New Roman" pitchFamily="18" charset="0"/>
                <a:ea typeface="宋体" pitchFamily="2" charset="-122"/>
                <a:cs typeface="Times New Roman" pitchFamily="18" charset="0"/>
              </a:rPr>
              <a:t>物，所以</a:t>
            </a:r>
            <a:r>
              <a:rPr lang="zh-CN" altLang="en-US" sz="2400" b="1" dirty="0">
                <a:latin typeface="Times New Roman" pitchFamily="18" charset="0"/>
                <a:ea typeface="宋体" pitchFamily="2" charset="-122"/>
                <a:cs typeface="Times New Roman" pitchFamily="18" charset="0"/>
              </a:rPr>
              <a:t>化学式所表示的物质</a:t>
            </a:r>
            <a:r>
              <a:rPr lang="zh-CN" altLang="en-US" sz="2400" b="1" dirty="0" smtClean="0">
                <a:latin typeface="Times New Roman" pitchFamily="18" charset="0"/>
                <a:ea typeface="宋体" pitchFamily="2" charset="-122"/>
                <a:cs typeface="Times New Roman" pitchFamily="18" charset="0"/>
              </a:rPr>
              <a:t>中，不可能</a:t>
            </a:r>
            <a:r>
              <a:rPr lang="zh-CN" altLang="en-US" sz="2400" b="1" dirty="0">
                <a:latin typeface="Times New Roman" pitchFamily="18" charset="0"/>
                <a:ea typeface="宋体" pitchFamily="2" charset="-122"/>
                <a:cs typeface="Times New Roman" pitchFamily="18" charset="0"/>
              </a:rPr>
              <a:t>含有其他</a:t>
            </a:r>
            <a:r>
              <a:rPr lang="zh-CN" altLang="en-US" sz="2400" b="1" dirty="0" smtClean="0">
                <a:latin typeface="Times New Roman" pitchFamily="18" charset="0"/>
                <a:ea typeface="宋体" pitchFamily="2" charset="-122"/>
                <a:cs typeface="Times New Roman" pitchFamily="18" charset="0"/>
              </a:rPr>
              <a:t>分子；由于</a:t>
            </a:r>
            <a:r>
              <a:rPr lang="zh-CN" altLang="en-US" sz="2400" b="1" dirty="0">
                <a:latin typeface="Times New Roman" pitchFamily="18" charset="0"/>
                <a:ea typeface="宋体" pitchFamily="2" charset="-122"/>
                <a:cs typeface="Times New Roman" pitchFamily="18" charset="0"/>
              </a:rPr>
              <a:t>不同原子的质量</a:t>
            </a:r>
            <a:r>
              <a:rPr lang="zh-CN" altLang="en-US" sz="2400" b="1" dirty="0" smtClean="0">
                <a:latin typeface="Times New Roman" pitchFamily="18" charset="0"/>
                <a:ea typeface="宋体" pitchFamily="2" charset="-122"/>
                <a:cs typeface="Times New Roman" pitchFamily="18" charset="0"/>
              </a:rPr>
              <a:t>不同，所以</a:t>
            </a:r>
            <a:r>
              <a:rPr lang="zh-CN" altLang="en-US" sz="2400" b="1" dirty="0">
                <a:latin typeface="Times New Roman" pitchFamily="18" charset="0"/>
                <a:ea typeface="宋体" pitchFamily="2" charset="-122"/>
                <a:cs typeface="Times New Roman" pitchFamily="18" charset="0"/>
              </a:rPr>
              <a:t>化合物中组成元素间的质量比不等于对应的原子数目之比。</a:t>
            </a:r>
          </a:p>
        </p:txBody>
      </p:sp>
    </p:spTree>
    <p:extLst>
      <p:ext uri="{BB962C8B-B14F-4D97-AF65-F5344CB8AC3E}">
        <p14:creationId xmlns:p14="http://schemas.microsoft.com/office/powerpoint/2010/main" xmlns="" val="3650504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1314076"/>
            <a:ext cx="10749511" cy="5078313"/>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唐山迁安市期中</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cs typeface="Times New Roman" pitchFamily="18" charset="0"/>
              </a:rPr>
              <a:t>2020</a:t>
            </a:r>
            <a:r>
              <a:rPr lang="zh-CN" altLang="zh-CN" sz="2400" b="1" dirty="0" smtClean="0">
                <a:latin typeface="Times New Roman" pitchFamily="18" charset="0"/>
                <a:cs typeface="Times New Roman" pitchFamily="18" charset="0"/>
              </a:rPr>
              <a:t>年初</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世界</a:t>
            </a:r>
            <a:r>
              <a:rPr lang="zh-CN" altLang="zh-CN" sz="2400" b="1" dirty="0">
                <a:latin typeface="Times New Roman" pitchFamily="18" charset="0"/>
                <a:cs typeface="Times New Roman" pitchFamily="18" charset="0"/>
              </a:rPr>
              <a:t>爆发了大规模“新冠肺炎”疫情。联合科研团队发布消息洛匹那韦</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化学式为</a:t>
            </a:r>
            <a:r>
              <a:rPr lang="en-US" altLang="zh-CN" sz="2400" b="1" dirty="0">
                <a:latin typeface="Times New Roman" pitchFamily="18" charset="0"/>
                <a:cs typeface="Times New Roman" pitchFamily="18" charset="0"/>
              </a:rPr>
              <a:t>C</a:t>
            </a:r>
            <a:r>
              <a:rPr lang="en-US" altLang="zh-CN" sz="2400" b="1" baseline="-25000" dirty="0">
                <a:latin typeface="Times New Roman" pitchFamily="18" charset="0"/>
                <a:cs typeface="Times New Roman" pitchFamily="18" charset="0"/>
              </a:rPr>
              <a:t>37</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48</a:t>
            </a:r>
            <a:r>
              <a:rPr lang="en-US" altLang="zh-CN" sz="2400" b="1" dirty="0">
                <a:latin typeface="Times New Roman" pitchFamily="18" charset="0"/>
                <a:cs typeface="Times New Roman" pitchFamily="18" charset="0"/>
              </a:rPr>
              <a:t>N</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5</a:t>
            </a:r>
            <a:r>
              <a:rPr lang="en-US" altLang="zh-CN" sz="2400" b="1" dirty="0">
                <a:latin typeface="宋体" pitchFamily="2" charset="-122"/>
                <a:ea typeface="宋体" pitchFamily="2" charset="-122"/>
                <a:cs typeface="Times New Roman" pitchFamily="18" charset="0"/>
              </a:rPr>
              <a:t>)</a:t>
            </a:r>
            <a:r>
              <a:rPr lang="zh-CN" altLang="zh-CN" sz="2400" b="1" dirty="0">
                <a:latin typeface="Times New Roman" pitchFamily="18" charset="0"/>
                <a:cs typeface="Times New Roman" pitchFamily="18" charset="0"/>
              </a:rPr>
              <a:t>可对病毒有抑制效果。关于该物质的说法不正确的是</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一个洛匹那韦分子中有</a:t>
            </a:r>
            <a:r>
              <a:rPr lang="en-US" altLang="zh-CN" sz="2400" b="1" dirty="0">
                <a:latin typeface="Times New Roman" pitchFamily="18" charset="0"/>
                <a:ea typeface="宋体" pitchFamily="2" charset="-122"/>
                <a:cs typeface="Times New Roman" pitchFamily="18" charset="0"/>
              </a:rPr>
              <a:t>48</a:t>
            </a:r>
            <a:r>
              <a:rPr lang="zh-CN" altLang="en-US" sz="2400" b="1" dirty="0">
                <a:latin typeface="Times New Roman" pitchFamily="18" charset="0"/>
                <a:ea typeface="宋体" pitchFamily="2" charset="-122"/>
                <a:cs typeface="Times New Roman" pitchFamily="18" charset="0"/>
              </a:rPr>
              <a:t>个氢原子</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洛匹那韦属于氧化物</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en-US" altLang="zh-CN"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cs typeface="Times New Roman" pitchFamily="18" charset="0"/>
              </a:rPr>
              <a:t> C</a:t>
            </a:r>
            <a:r>
              <a:rPr lang="en-US" altLang="zh-CN" sz="2400" b="1" baseline="-25000" dirty="0">
                <a:latin typeface="Times New Roman" pitchFamily="18" charset="0"/>
                <a:cs typeface="Times New Roman" pitchFamily="18" charset="0"/>
              </a:rPr>
              <a:t>37</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48</a:t>
            </a:r>
            <a:r>
              <a:rPr lang="en-US" altLang="zh-CN" sz="2400" b="1" dirty="0">
                <a:latin typeface="Times New Roman" pitchFamily="18" charset="0"/>
                <a:cs typeface="Times New Roman" pitchFamily="18" charset="0"/>
              </a:rPr>
              <a:t>N</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5</a:t>
            </a:r>
            <a:r>
              <a:rPr lang="zh-CN" altLang="en-US" sz="2400" b="1" dirty="0" smtClean="0">
                <a:latin typeface="Times New Roman" pitchFamily="18" charset="0"/>
                <a:ea typeface="宋体" pitchFamily="2" charset="-122"/>
                <a:cs typeface="Times New Roman" pitchFamily="18" charset="0"/>
              </a:rPr>
              <a:t>由</a:t>
            </a:r>
            <a:r>
              <a:rPr lang="zh-CN" altLang="en-US" sz="2400" b="1" dirty="0">
                <a:latin typeface="Times New Roman" pitchFamily="18" charset="0"/>
                <a:ea typeface="宋体" pitchFamily="2" charset="-122"/>
                <a:cs typeface="Times New Roman" pitchFamily="18" charset="0"/>
              </a:rPr>
              <a:t>四种元素组成</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洛匹那韦完全氧化的产物不只有二氧化碳和水</a:t>
            </a:r>
          </a:p>
        </p:txBody>
      </p:sp>
      <p:sp>
        <p:nvSpPr>
          <p:cNvPr id="6" name="矩形 5"/>
          <p:cNvSpPr/>
          <p:nvPr/>
        </p:nvSpPr>
        <p:spPr>
          <a:xfrm>
            <a:off x="5212351" y="361111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0486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8" y="2017018"/>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唐山乐亭县期末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下列物质的化学名称与</a:t>
            </a:r>
            <a:r>
              <a:rPr lang="zh-CN" altLang="en-US" sz="2400" b="1" dirty="0" smtClean="0">
                <a:latin typeface="Times New Roman" pitchFamily="18" charset="0"/>
                <a:ea typeface="宋体" pitchFamily="2" charset="-122"/>
                <a:cs typeface="Times New Roman" pitchFamily="18" charset="0"/>
              </a:rPr>
              <a:t>俗称，对应</a:t>
            </a:r>
            <a:r>
              <a:rPr lang="zh-CN" altLang="en-US" sz="2400" b="1" dirty="0">
                <a:latin typeface="Times New Roman" pitchFamily="18" charset="0"/>
                <a:ea typeface="宋体" pitchFamily="2" charset="-122"/>
                <a:cs typeface="Times New Roman" pitchFamily="18" charset="0"/>
              </a:rPr>
              <a:t>错误的是（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汞</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水银</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氢氧化钠</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纯碱</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二氧化碳</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干冰</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氧化钙</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生石灰</a:t>
            </a:r>
          </a:p>
        </p:txBody>
      </p:sp>
      <p:sp>
        <p:nvSpPr>
          <p:cNvPr id="11" name="矩形 10"/>
          <p:cNvSpPr/>
          <p:nvPr/>
        </p:nvSpPr>
        <p:spPr>
          <a:xfrm>
            <a:off x="10847649" y="2121160"/>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8666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石家庄正定县期中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下列符号既能表示一种</a:t>
            </a:r>
            <a:r>
              <a:rPr lang="zh-CN" altLang="en-US" sz="2400" b="1" dirty="0" smtClean="0">
                <a:latin typeface="Times New Roman" pitchFamily="18" charset="0"/>
                <a:ea typeface="宋体" pitchFamily="2" charset="-122"/>
                <a:cs typeface="Times New Roman" pitchFamily="18" charset="0"/>
              </a:rPr>
              <a:t>元素，又</a:t>
            </a:r>
            <a:r>
              <a:rPr lang="zh-CN" altLang="en-US" sz="2400" b="1" dirty="0">
                <a:latin typeface="Times New Roman" pitchFamily="18" charset="0"/>
                <a:ea typeface="宋体" pitchFamily="2" charset="-122"/>
                <a:cs typeface="Times New Roman" pitchFamily="18" charset="0"/>
              </a:rPr>
              <a:t>能表示一个</a:t>
            </a:r>
            <a:r>
              <a:rPr lang="zh-CN" altLang="en-US" sz="2400" b="1" dirty="0" smtClean="0">
                <a:latin typeface="Times New Roman" pitchFamily="18" charset="0"/>
                <a:ea typeface="宋体" pitchFamily="2" charset="-122"/>
                <a:cs typeface="Times New Roman" pitchFamily="18" charset="0"/>
              </a:rPr>
              <a:t>原子，还</a:t>
            </a:r>
            <a:r>
              <a:rPr lang="zh-CN" altLang="en-US" sz="2400" b="1" dirty="0">
                <a:latin typeface="Times New Roman" pitchFamily="18" charset="0"/>
                <a:ea typeface="宋体" pitchFamily="2" charset="-122"/>
                <a:cs typeface="Times New Roman" pitchFamily="18" charset="0"/>
              </a:rPr>
              <a:t>能表示一种单质的是（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en-US" altLang="zh-CN" sz="2400" b="1" dirty="0" smtClean="0">
                <a:latin typeface="Times New Roman" pitchFamily="18" charset="0"/>
                <a:ea typeface="宋体" pitchFamily="2" charset="-122"/>
                <a:cs typeface="Times New Roman" pitchFamily="18" charset="0"/>
              </a:rPr>
              <a:t>. N</a:t>
            </a:r>
            <a:r>
              <a:rPr lang="en-US" altLang="zh-CN" sz="2400" b="1" baseline="-25000" dirty="0" smtClean="0">
                <a:latin typeface="Times New Roman" pitchFamily="18" charset="0"/>
                <a:ea typeface="宋体" pitchFamily="2" charset="-122"/>
                <a:cs typeface="Times New Roman" pitchFamily="18" charset="0"/>
              </a:rPr>
              <a:t>2</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B. Fe               C. O</a:t>
            </a: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D. 2H</a:t>
            </a:r>
            <a:endParaRPr lang="en-US" altLang="zh-CN" sz="2400" b="1" dirty="0">
              <a:latin typeface="Times New Roman" pitchFamily="18" charset="0"/>
              <a:ea typeface="宋体" pitchFamily="2" charset="-122"/>
              <a:cs typeface="Times New Roman" pitchFamily="18" charset="0"/>
            </a:endParaRPr>
          </a:p>
        </p:txBody>
      </p:sp>
      <p:sp>
        <p:nvSpPr>
          <p:cNvPr id="7" name="矩形 6"/>
          <p:cNvSpPr/>
          <p:nvPr/>
        </p:nvSpPr>
        <p:spPr>
          <a:xfrm>
            <a:off x="4263882" y="249992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9" y="1859390"/>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唐山乐亭县期中</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甲醛</a:t>
            </a:r>
            <a:r>
              <a:rPr lang="en-US" altLang="zh-CN" sz="2400" b="1" dirty="0">
                <a:latin typeface="Times New Roman" pitchFamily="18" charset="0"/>
                <a:cs typeface="Times New Roman" pitchFamily="18" charset="0"/>
              </a:rPr>
              <a:t>(CH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是家庭装修后造成室内污染的主要</a:t>
            </a:r>
            <a:r>
              <a:rPr lang="zh-CN" altLang="zh-CN" sz="2400" b="1" dirty="0" smtClean="0">
                <a:latin typeface="Times New Roman" pitchFamily="18" charset="0"/>
                <a:cs typeface="Times New Roman" pitchFamily="18" charset="0"/>
              </a:rPr>
              <a:t>有害气体</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下列</a:t>
            </a:r>
            <a:r>
              <a:rPr lang="zh-CN" altLang="zh-CN" sz="2400" b="1" dirty="0">
                <a:latin typeface="Times New Roman" pitchFamily="18" charset="0"/>
                <a:cs typeface="Times New Roman" pitchFamily="18" charset="0"/>
              </a:rPr>
              <a:t>关于甲醛的说法正确的是</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 </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甲醛分子是由一个碳原子、两个氢原子和一个氧原子构成</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甲醛是由碳、氢、氧三种元素组成</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一个甲醛分子由一个碳原子、一个氢分子和一个氧原子构成</a:t>
            </a:r>
          </a:p>
          <a:p>
            <a:pPr algn="just">
              <a:lnSpc>
                <a:spcPct val="150000"/>
              </a:lnSpc>
            </a:pPr>
            <a:r>
              <a:rPr lang="en-US" altLang="zh-CN" sz="2400" b="1" dirty="0">
                <a:latin typeface="Times New Roman" pitchFamily="18" charset="0"/>
                <a:ea typeface="宋体" pitchFamily="2" charset="-122"/>
                <a:cs typeface="Times New Roman" pitchFamily="18" charset="0"/>
              </a:rPr>
              <a:t>D.</a:t>
            </a:r>
            <a:r>
              <a:rPr lang="zh-CN" altLang="en-US" sz="2400" b="1" dirty="0">
                <a:latin typeface="Times New Roman" pitchFamily="18" charset="0"/>
                <a:ea typeface="宋体" pitchFamily="2" charset="-122"/>
                <a:cs typeface="Times New Roman" pitchFamily="18" charset="0"/>
              </a:rPr>
              <a:t>甲醛由一个碳元素、两个氢元素、一个氧元素组成</a:t>
            </a:r>
          </a:p>
        </p:txBody>
      </p:sp>
      <p:sp>
        <p:nvSpPr>
          <p:cNvPr id="13" name="矩形 12"/>
          <p:cNvSpPr/>
          <p:nvPr/>
        </p:nvSpPr>
        <p:spPr>
          <a:xfrm>
            <a:off x="6128621" y="251121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B</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719999" y="1769082"/>
            <a:ext cx="10749511" cy="3970318"/>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在</a:t>
            </a:r>
            <a:r>
              <a:rPr lang="en-US" altLang="zh-CN" sz="2400" b="1" dirty="0">
                <a:latin typeface="Times New Roman" pitchFamily="18" charset="0"/>
                <a:cs typeface="Times New Roman" pitchFamily="18" charset="0"/>
              </a:rPr>
              <a:t>H</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Cl</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Na</a:t>
            </a:r>
            <a:r>
              <a:rPr lang="zh-CN"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Ca</a:t>
            </a:r>
            <a:r>
              <a:rPr lang="zh-CN" altLang="zh-CN" sz="2400" b="1" dirty="0">
                <a:latin typeface="Times New Roman" pitchFamily="18" charset="0"/>
                <a:cs typeface="Times New Roman" pitchFamily="18" charset="0"/>
              </a:rPr>
              <a:t>六种元素中选择适当</a:t>
            </a:r>
            <a:r>
              <a:rPr lang="zh-CN" altLang="zh-CN" sz="2400" b="1" dirty="0" smtClean="0">
                <a:latin typeface="Times New Roman" pitchFamily="18" charset="0"/>
                <a:cs typeface="Times New Roman" pitchFamily="18" charset="0"/>
              </a:rPr>
              <a:t>元素</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组成</a:t>
            </a:r>
            <a:r>
              <a:rPr lang="zh-CN" altLang="zh-CN" sz="2400" b="1" dirty="0">
                <a:latin typeface="Times New Roman" pitchFamily="18" charset="0"/>
                <a:cs typeface="Times New Roman" pitchFamily="18" charset="0"/>
              </a:rPr>
              <a:t>符合下列要求的</a:t>
            </a:r>
            <a:r>
              <a:rPr lang="zh-CN" altLang="zh-CN" sz="2400" b="1" dirty="0" smtClean="0">
                <a:latin typeface="Times New Roman" pitchFamily="18" charset="0"/>
                <a:cs typeface="Times New Roman" pitchFamily="18" charset="0"/>
              </a:rPr>
              <a:t>物质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将</a:t>
            </a:r>
            <a:r>
              <a:rPr lang="zh-CN" altLang="zh-CN" sz="2400" b="1" dirty="0">
                <a:latin typeface="Times New Roman" pitchFamily="18" charset="0"/>
                <a:cs typeface="Times New Roman" pitchFamily="18" charset="0"/>
              </a:rPr>
              <a:t>其化学式填入空格中。</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用于</a:t>
            </a:r>
            <a:r>
              <a:rPr lang="zh-CN" altLang="zh-CN" sz="2400" b="1" dirty="0">
                <a:latin typeface="Times New Roman" pitchFamily="18" charset="0"/>
                <a:cs typeface="Times New Roman" pitchFamily="18" charset="0"/>
              </a:rPr>
              <a:t>人工降雨的氧化物</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可用</a:t>
            </a:r>
            <a:r>
              <a:rPr lang="zh-CN" altLang="zh-CN" sz="2400" b="1" dirty="0">
                <a:latin typeface="Times New Roman" pitchFamily="18" charset="0"/>
                <a:cs typeface="Times New Roman" pitchFamily="18" charset="0"/>
              </a:rPr>
              <a:t>于金属表面除锈的酸</a:t>
            </a:r>
            <a:r>
              <a:rPr lang="zh-CN" altLang="zh-CN" sz="2400" b="1" u="sng" dirty="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农业</a:t>
            </a:r>
            <a:r>
              <a:rPr lang="zh-CN" altLang="zh-CN" sz="2400" b="1" dirty="0">
                <a:latin typeface="Times New Roman" pitchFamily="18" charset="0"/>
                <a:cs typeface="Times New Roman" pitchFamily="18" charset="0"/>
              </a:rPr>
              <a:t>上常用于改良酸性土壤的碱</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治疗胃酸过多的是</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可</a:t>
            </a:r>
            <a:r>
              <a:rPr lang="zh-CN" altLang="zh-CN" sz="2400" b="1" dirty="0">
                <a:latin typeface="Times New Roman" pitchFamily="18" charset="0"/>
                <a:cs typeface="Times New Roman" pitchFamily="18" charset="0"/>
              </a:rPr>
              <a:t>作建筑材料的盐</a:t>
            </a:r>
            <a:r>
              <a:rPr lang="zh-CN" altLang="zh-CN" sz="2400" b="1" u="sng" dirty="0">
                <a:latin typeface="Times New Roman" pitchFamily="18" charset="0"/>
                <a:cs typeface="Times New Roman" pitchFamily="18" charset="0"/>
              </a:rPr>
              <a:t>　</a:t>
            </a:r>
            <a:r>
              <a:rPr lang="en-US" altLang="zh-CN" sz="2400" b="1" u="sng"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7" name="TextBox 6"/>
          <p:cNvSpPr txBox="1"/>
          <p:nvPr/>
        </p:nvSpPr>
        <p:spPr>
          <a:xfrm>
            <a:off x="5025750" y="2934618"/>
            <a:ext cx="748923"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CO</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1" name="TextBox 10"/>
          <p:cNvSpPr txBox="1"/>
          <p:nvPr/>
        </p:nvSpPr>
        <p:spPr>
          <a:xfrm>
            <a:off x="5179104" y="3500830"/>
            <a:ext cx="731290" cy="461665"/>
          </a:xfrm>
          <a:prstGeom prst="rect">
            <a:avLst/>
          </a:prstGeom>
          <a:noFill/>
        </p:spPr>
        <p:txBody>
          <a:bodyPr wrap="none" rtlCol="0">
            <a:spAutoFit/>
          </a:bodyPr>
          <a:lstStyle/>
          <a:p>
            <a:r>
              <a:rPr lang="en-US" altLang="zh-CN" sz="2400" b="1" dirty="0" err="1">
                <a:solidFill>
                  <a:srgbClr val="FF0000"/>
                </a:solidFill>
                <a:latin typeface="Times New Roman" pitchFamily="18" charset="0"/>
                <a:ea typeface="宋体" pitchFamily="2" charset="-122"/>
                <a:cs typeface="Times New Roman" pitchFamily="18" charset="0"/>
              </a:rPr>
              <a:t>HCl</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2" name="TextBox 11"/>
          <p:cNvSpPr txBox="1"/>
          <p:nvPr/>
        </p:nvSpPr>
        <p:spPr>
          <a:xfrm>
            <a:off x="6017256" y="4018352"/>
            <a:ext cx="1398140" cy="461665"/>
          </a:xfrm>
          <a:prstGeom prst="rect">
            <a:avLst/>
          </a:prstGeom>
          <a:noFill/>
        </p:spPr>
        <p:txBody>
          <a:bodyPr wrap="none" rtlCol="0">
            <a:spAutoFit/>
          </a:bodyPr>
          <a:lstStyle/>
          <a:p>
            <a:r>
              <a:rPr lang="en-US" altLang="zh-CN" sz="2400" b="1" dirty="0" err="1">
                <a:solidFill>
                  <a:srgbClr val="FF0000"/>
                </a:solidFill>
                <a:latin typeface="Times New Roman" pitchFamily="18" charset="0"/>
                <a:ea typeface="宋体" pitchFamily="2" charset="-122"/>
                <a:cs typeface="Times New Roman" pitchFamily="18" charset="0"/>
              </a:rPr>
              <a:t>Ca</a:t>
            </a:r>
            <a:r>
              <a:rPr lang="en-US" altLang="zh-CN" sz="2400" b="1" dirty="0">
                <a:solidFill>
                  <a:srgbClr val="FF0000"/>
                </a:solidFill>
                <a:latin typeface="Times New Roman" pitchFamily="18" charset="0"/>
                <a:ea typeface="宋体" pitchFamily="2" charset="-122"/>
                <a:cs typeface="Times New Roman" pitchFamily="18" charset="0"/>
              </a:rPr>
              <a:t>(OH)</a:t>
            </a:r>
            <a:r>
              <a:rPr lang="en-US" altLang="zh-CN" sz="2400" b="1" baseline="-25000" dirty="0">
                <a:solidFill>
                  <a:srgbClr val="FF0000"/>
                </a:solidFill>
                <a:latin typeface="Times New Roman" pitchFamily="18" charset="0"/>
                <a:ea typeface="宋体" pitchFamily="2" charset="-122"/>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5" name="TextBox 14"/>
          <p:cNvSpPr txBox="1"/>
          <p:nvPr/>
        </p:nvSpPr>
        <p:spPr>
          <a:xfrm>
            <a:off x="4375679" y="4571508"/>
            <a:ext cx="1415772"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NaHCO</a:t>
            </a:r>
            <a:r>
              <a:rPr lang="en-US" altLang="zh-CN" sz="2400" b="1" baseline="-25000" dirty="0">
                <a:solidFill>
                  <a:srgbClr val="FF0000"/>
                </a:solidFill>
                <a:latin typeface="Times New Roman" pitchFamily="18" charset="0"/>
                <a:ea typeface="宋体" pitchFamily="2" charset="-122"/>
                <a:cs typeface="Times New Roman" pitchFamily="18" charset="0"/>
              </a:rPr>
              <a:t>3</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6" name="TextBox 15"/>
          <p:cNvSpPr txBox="1"/>
          <p:nvPr/>
        </p:nvSpPr>
        <p:spPr>
          <a:xfrm>
            <a:off x="4179081" y="5124663"/>
            <a:ext cx="1125629"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CaCO</a:t>
            </a:r>
            <a:r>
              <a:rPr lang="en-US" altLang="zh-CN" sz="2400" b="1" baseline="-25000" dirty="0">
                <a:solidFill>
                  <a:srgbClr val="FF0000"/>
                </a:solidFill>
                <a:latin typeface="Times New Roman" pitchFamily="18" charset="0"/>
                <a:ea typeface="宋体" pitchFamily="2" charset="-122"/>
                <a:cs typeface="Times New Roman" pitchFamily="18" charset="0"/>
              </a:rPr>
              <a:t>3</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20000" y="2129319"/>
            <a:ext cx="5409866" cy="627895"/>
            <a:chOff x="1034884" y="629878"/>
            <a:chExt cx="5409866" cy="627895"/>
          </a:xfrm>
        </p:grpSpPr>
        <p:sp>
          <p:nvSpPr>
            <p:cNvPr id="17" name="圆角矩形 6">
              <a:hlinkClick r:id="rId4" action="ppaction://hlinksldjump"/>
            </p:cNvPr>
            <p:cNvSpPr/>
            <p:nvPr>
              <p:custDataLst>
                <p:tags r:id="rId1"/>
              </p:custDataLst>
            </p:nvPr>
          </p:nvSpPr>
          <p:spPr>
            <a:xfrm flipH="1">
              <a:off x="2642679" y="664479"/>
              <a:ext cx="3802071"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化学式的相关计算</a:t>
              </a:r>
              <a:endParaRPr lang="zh-CN" altLang="zh-CN" sz="2400" dirty="0">
                <a:latin typeface="黑体" panose="02010609060101010101" pitchFamily="49" charset="-122"/>
                <a:ea typeface="黑体" panose="02010609060101010101" pitchFamily="49" charset="-122"/>
              </a:endParaRPr>
            </a:p>
          </p:txBody>
        </p:sp>
        <p:sp>
          <p:nvSpPr>
            <p:cNvPr id="18"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题型二</a:t>
              </a:r>
              <a:endParaRPr lang="zh-CN" altLang="en-US" sz="2400" b="1" strike="noStrike" noProof="1">
                <a:solidFill>
                  <a:schemeClr val="bg1"/>
                </a:solidFill>
              </a:endParaRPr>
            </a:p>
          </p:txBody>
        </p:sp>
        <p:sp>
          <p:nvSpPr>
            <p:cNvPr id="19" name="圆角矩形 18"/>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20" name="文本框 99"/>
          <p:cNvSpPr txBox="1">
            <a:spLocks noChangeArrowheads="1"/>
          </p:cNvSpPr>
          <p:nvPr/>
        </p:nvSpPr>
        <p:spPr bwMode="auto">
          <a:xfrm>
            <a:off x="720000" y="3069139"/>
            <a:ext cx="10984232"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保定定州市期中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cs typeface="Times New Roman" pitchFamily="18" charset="0"/>
              </a:rPr>
              <a:t>现有四种含铁</a:t>
            </a:r>
            <a:r>
              <a:rPr lang="zh-CN" altLang="en-US" sz="2400" b="1" dirty="0" smtClean="0">
                <a:latin typeface="Times New Roman" pitchFamily="18" charset="0"/>
                <a:cs typeface="Times New Roman" pitchFamily="18" charset="0"/>
              </a:rPr>
              <a:t>化合物：</a:t>
            </a:r>
            <a:r>
              <a:rPr lang="en-US" altLang="zh-CN" sz="2400" b="1" dirty="0" smtClean="0">
                <a:latin typeface="Times New Roman" pitchFamily="18" charset="0"/>
                <a:cs typeface="Times New Roman" pitchFamily="18" charset="0"/>
              </a:rPr>
              <a:t>①</a:t>
            </a:r>
            <a:r>
              <a:rPr lang="en-US" altLang="zh-CN" sz="2400" b="1" dirty="0" err="1" smtClean="0">
                <a:latin typeface="Times New Roman" pitchFamily="18" charset="0"/>
                <a:cs typeface="Times New Roman" pitchFamily="18" charset="0"/>
              </a:rPr>
              <a:t>FeO</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②Fe</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③Fe</a:t>
            </a:r>
            <a:r>
              <a:rPr lang="en-US" altLang="zh-CN" sz="2400" b="1" baseline="-25000" dirty="0" smtClean="0">
                <a:latin typeface="Times New Roman" pitchFamily="18" charset="0"/>
                <a:cs typeface="Times New Roman" pitchFamily="18" charset="0"/>
              </a:rPr>
              <a:t>3</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④</a:t>
            </a:r>
            <a:r>
              <a:rPr lang="en-US" altLang="zh-CN" sz="2400" b="1" dirty="0" err="1" smtClean="0">
                <a:latin typeface="Times New Roman" pitchFamily="18" charset="0"/>
                <a:cs typeface="Times New Roman" pitchFamily="18" charset="0"/>
              </a:rPr>
              <a:t>FeS</a:t>
            </a:r>
            <a:r>
              <a:rPr lang="zh-CN" altLang="en-US" sz="2400" b="1" dirty="0" smtClean="0">
                <a:latin typeface="Times New Roman" pitchFamily="18" charset="0"/>
                <a:cs typeface="Times New Roman" pitchFamily="18" charset="0"/>
              </a:rPr>
              <a:t>，其</a:t>
            </a:r>
            <a:r>
              <a:rPr lang="zh-CN" altLang="en-US" sz="2400" b="1" dirty="0">
                <a:latin typeface="Times New Roman" pitchFamily="18" charset="0"/>
                <a:cs typeface="Times New Roman" pitchFamily="18" charset="0"/>
              </a:rPr>
              <a:t>含铁元素的质量分数由大到小的排列顺序是（          </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A.③&gt;②&gt;①&gt;④</a:t>
            </a:r>
          </a:p>
          <a:p>
            <a:pPr algn="just">
              <a:lnSpc>
                <a:spcPct val="150000"/>
              </a:lnSpc>
            </a:pPr>
            <a:r>
              <a:rPr lang="en-US" altLang="zh-CN" sz="2400" b="1" dirty="0">
                <a:latin typeface="Times New Roman" pitchFamily="18" charset="0"/>
                <a:cs typeface="Times New Roman" pitchFamily="18" charset="0"/>
              </a:rPr>
              <a:t>B.①&gt;③&gt;②&gt;④</a:t>
            </a:r>
          </a:p>
          <a:p>
            <a:pPr algn="just">
              <a:lnSpc>
                <a:spcPct val="150000"/>
              </a:lnSpc>
            </a:pPr>
            <a:r>
              <a:rPr lang="en-US" altLang="zh-CN" sz="2400" b="1" dirty="0">
                <a:latin typeface="Times New Roman" pitchFamily="18" charset="0"/>
                <a:cs typeface="Times New Roman" pitchFamily="18" charset="0"/>
              </a:rPr>
              <a:t>C.④&gt;③&gt;②&gt;①</a:t>
            </a:r>
          </a:p>
          <a:p>
            <a:pPr algn="just">
              <a:lnSpc>
                <a:spcPct val="150000"/>
              </a:lnSpc>
            </a:pPr>
            <a:r>
              <a:rPr lang="en-US" altLang="zh-CN" sz="2400" b="1" dirty="0">
                <a:latin typeface="Times New Roman" pitchFamily="18" charset="0"/>
                <a:cs typeface="Times New Roman" pitchFamily="18" charset="0"/>
              </a:rPr>
              <a:t>D.①&gt;②&gt;③&gt;④</a:t>
            </a:r>
          </a:p>
        </p:txBody>
      </p:sp>
      <p:grpSp>
        <p:nvGrpSpPr>
          <p:cNvPr id="24" name="组合 23"/>
          <p:cNvGrpSpPr/>
          <p:nvPr/>
        </p:nvGrpSpPr>
        <p:grpSpPr>
          <a:xfrm>
            <a:off x="8071557" y="824822"/>
            <a:ext cx="1746910" cy="457900"/>
            <a:chOff x="8480182" y="1575737"/>
            <a:chExt cx="1678579" cy="520692"/>
          </a:xfrm>
        </p:grpSpPr>
        <p:sp>
          <p:nvSpPr>
            <p:cNvPr id="25" name="圆角矩形 2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矩形 11"/>
          <p:cNvSpPr/>
          <p:nvPr/>
        </p:nvSpPr>
        <p:spPr>
          <a:xfrm>
            <a:off x="8533927" y="371948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24502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620684"/>
            <a:ext cx="5714666" cy="627895"/>
            <a:chOff x="1034884" y="629878"/>
            <a:chExt cx="5714666" cy="627895"/>
          </a:xfrm>
        </p:grpSpPr>
        <p:sp>
          <p:nvSpPr>
            <p:cNvPr id="7" name="圆角矩形 6">
              <a:hlinkClick r:id="rId5" action="ppaction://hlinksldjump"/>
            </p:cNvPr>
            <p:cNvSpPr/>
            <p:nvPr>
              <p:custDataLst>
                <p:tags r:id="rId1"/>
              </p:custDataLst>
            </p:nvPr>
          </p:nvSpPr>
          <p:spPr>
            <a:xfrm flipH="1">
              <a:off x="2642677" y="664479"/>
              <a:ext cx="4106873"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dirty="0">
                  <a:latin typeface="黑体" panose="02010609060101010101" pitchFamily="49" charset="-122"/>
                  <a:ea typeface="黑体" panose="02010609060101010101" pitchFamily="49" charset="-122"/>
                  <a:sym typeface="宋体" panose="02010600030101010101" pitchFamily="2" charset="-122"/>
                </a:rPr>
                <a:t>化学用语的意义及书写</a:t>
              </a: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1</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20000" y="3568584"/>
            <a:ext cx="10794668"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a:latin typeface="Times New Roman" pitchFamily="18" charset="0"/>
                <a:ea typeface="宋体" pitchFamily="2" charset="-122"/>
              </a:rPr>
              <a:t>1</a:t>
            </a:r>
            <a:r>
              <a:rPr lang="en-US" altLang="zh-CN" sz="2400" b="1" dirty="0" smtClean="0">
                <a:latin typeface="Times New Roman" pitchFamily="18" charset="0"/>
                <a:ea typeface="宋体" pitchFamily="2" charset="-122"/>
              </a:rPr>
              <a:t>.</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2018·</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4</a:t>
            </a:r>
            <a:r>
              <a:rPr lang="zh-CN" altLang="en-US" sz="2400" b="1" dirty="0" smtClean="0">
                <a:latin typeface="Times New Roman" pitchFamily="18" charset="0"/>
                <a:ea typeface="宋体" pitchFamily="2" charset="-122"/>
              </a:rPr>
              <a:t>）</a:t>
            </a:r>
            <a:r>
              <a:rPr lang="zh-CN" altLang="en-US" sz="2400" b="1" dirty="0"/>
              <a:t>下列化学用语所表达的意义正确的是</a:t>
            </a:r>
            <a:r>
              <a:rPr lang="zh-CN" altLang="en-US" sz="2400" b="1" dirty="0" smtClean="0">
                <a:latin typeface="宋体" pitchFamily="2" charset="-122"/>
                <a:ea typeface="宋体" pitchFamily="2" charset="-122"/>
              </a:rPr>
              <a:t>（    ）</a:t>
            </a:r>
            <a:endParaRPr lang="en-US" altLang="zh-CN" sz="2400" b="1" dirty="0" smtClean="0">
              <a:latin typeface="宋体" pitchFamily="2" charset="-122"/>
              <a:ea typeface="宋体" pitchFamily="2" charset="-122"/>
            </a:endParaRPr>
          </a:p>
          <a:p>
            <a:pPr algn="just">
              <a:lnSpc>
                <a:spcPct val="150000"/>
              </a:lnSpc>
            </a:pPr>
            <a:endParaRPr lang="en-US" altLang="zh-CN" sz="2400" b="1" dirty="0">
              <a:latin typeface="宋体" pitchFamily="2" charset="-122"/>
              <a:ea typeface="宋体" pitchFamily="2" charset="-122"/>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Al</a:t>
            </a:r>
            <a:r>
              <a:rPr lang="en-US" altLang="zh-CN" sz="2400" b="1" baseline="30000" dirty="0" smtClean="0">
                <a:latin typeface="Times New Roman" pitchFamily="18" charset="0"/>
                <a:cs typeface="Times New Roman" pitchFamily="18" charset="0"/>
              </a:rPr>
              <a:t>3</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——铝</a:t>
            </a:r>
            <a:r>
              <a:rPr lang="zh-CN" altLang="zh-CN" sz="2400" b="1" dirty="0" smtClean="0">
                <a:latin typeface="Times New Roman" pitchFamily="18" charset="0"/>
                <a:cs typeface="Times New Roman" pitchFamily="18" charset="0"/>
              </a:rPr>
              <a:t>离子</a:t>
            </a:r>
            <a:r>
              <a:rPr lang="en-US"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	B</a:t>
            </a:r>
            <a:r>
              <a:rPr lang="en-US" altLang="zh-CN" sz="2400" b="1" dirty="0" smtClean="0">
                <a:latin typeface="Times New Roman" pitchFamily="18" charset="0"/>
                <a:cs typeface="Times New Roman" pitchFamily="18" charset="0"/>
              </a:rPr>
              <a:t>. 2K</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个钾元素</a:t>
            </a: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F</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个氟</a:t>
            </a:r>
            <a:r>
              <a:rPr lang="zh-CN" altLang="zh-CN" sz="2400" b="1" dirty="0" smtClean="0">
                <a:latin typeface="Times New Roman" pitchFamily="18" charset="0"/>
                <a:cs typeface="Times New Roman" pitchFamily="18" charset="0"/>
              </a:rPr>
              <a:t>原子</a:t>
            </a:r>
            <a:r>
              <a:rPr lang="en-US" altLang="zh-CN" sz="2400" b="1" dirty="0" smtClean="0">
                <a:latin typeface="Times New Roman" pitchFamily="18" charset="0"/>
                <a:cs typeface="Times New Roman" pitchFamily="18" charset="0"/>
              </a:rPr>
              <a:t>       </a:t>
            </a:r>
            <a:r>
              <a:rPr lang="en-US" altLang="zh-CN" sz="2400" b="1" dirty="0">
                <a:latin typeface="Times New Roman" pitchFamily="18" charset="0"/>
                <a:cs typeface="Times New Roman" pitchFamily="18" charset="0"/>
              </a:rPr>
              <a:t>	D</a:t>
            </a:r>
            <a:r>
              <a:rPr lang="en-US" altLang="zh-CN" sz="2400" b="1" dirty="0" smtClean="0">
                <a:latin typeface="Times New Roman" pitchFamily="18" charset="0"/>
                <a:cs typeface="Times New Roman" pitchFamily="18" charset="0"/>
              </a:rPr>
              <a:t>. 2SO</a:t>
            </a:r>
            <a:r>
              <a:rPr lang="en-US" altLang="zh-CN" sz="2400" b="1" baseline="-25000" dirty="0" smtClean="0">
                <a:latin typeface="Times New Roman" pitchFamily="18" charset="0"/>
                <a:cs typeface="Times New Roman" pitchFamily="18" charset="0"/>
              </a:rPr>
              <a:t>3</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个二氧化硫分</a:t>
            </a:r>
            <a:r>
              <a:rPr lang="zh-CN" altLang="zh-CN" sz="2400" b="1" dirty="0" smtClean="0">
                <a:latin typeface="Times New Roman" pitchFamily="18" charset="0"/>
                <a:cs typeface="Times New Roman" pitchFamily="18" charset="0"/>
              </a:rPr>
              <a:t>子</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6"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grpSp>
        <p:nvGrpSpPr>
          <p:cNvPr id="2" name="组合 1"/>
          <p:cNvGrpSpPr/>
          <p:nvPr/>
        </p:nvGrpSpPr>
        <p:grpSpPr>
          <a:xfrm>
            <a:off x="2574681" y="1400374"/>
            <a:ext cx="5882885" cy="729465"/>
            <a:chOff x="823582" y="935961"/>
            <a:chExt cx="5767939" cy="729465"/>
          </a:xfrm>
        </p:grpSpPr>
        <p:sp>
          <p:nvSpPr>
            <p:cNvPr id="13" name="圆角矩形 12">
              <a:extLst>
                <a:ext uri="{FF2B5EF4-FFF2-40B4-BE49-F238E27FC236}">
                  <a16:creationId xmlns:a16="http://schemas.microsoft.com/office/drawing/2014/main" xmlns="" id="{4EC6608A-B202-7A41-BC30-4412A8F4D3B5}"/>
                </a:ext>
              </a:extLst>
            </p:cNvPr>
            <p:cNvSpPr/>
            <p:nvPr/>
          </p:nvSpPr>
          <p:spPr>
            <a:xfrm>
              <a:off x="823582" y="1085850"/>
              <a:ext cx="3659311" cy="503434"/>
            </a:xfrm>
            <a:prstGeom prst="roundRect">
              <a:avLst/>
            </a:prstGeom>
            <a:ln w="19050">
              <a:solidFill>
                <a:srgbClr val="01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dirty="0"/>
            </a:p>
          </p:txBody>
        </p:sp>
        <p:sp>
          <p:nvSpPr>
            <p:cNvPr id="14" name="矩形 13">
              <a:extLst>
                <a:ext uri="{FF2B5EF4-FFF2-40B4-BE49-F238E27FC236}">
                  <a16:creationId xmlns:a16="http://schemas.microsoft.com/office/drawing/2014/main" xmlns="" id="{DF2E1927-ACF9-BF46-B1D7-698A0C93C3AE}"/>
                </a:ext>
              </a:extLst>
            </p:cNvPr>
            <p:cNvSpPr/>
            <p:nvPr/>
          </p:nvSpPr>
          <p:spPr>
            <a:xfrm>
              <a:off x="1732415" y="1062568"/>
              <a:ext cx="4859106" cy="503434"/>
            </a:xfrm>
            <a:prstGeom prst="rect">
              <a:avLst/>
            </a:prstGeom>
            <a:solidFill>
              <a:srgbClr val="01B0F0"/>
            </a:solidFill>
            <a:ln>
              <a:solidFill>
                <a:srgbClr val="01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宋体" pitchFamily="2" charset="-122"/>
                  <a:ea typeface="宋体" pitchFamily="2" charset="-122"/>
                </a:rPr>
                <a:t>数据链接</a:t>
              </a:r>
              <a:r>
                <a:rPr kumimoji="1" lang="en-US" altLang="zh-CN" sz="2800" b="1" dirty="0">
                  <a:latin typeface="宋体" pitchFamily="2" charset="-122"/>
                  <a:ea typeface="宋体" pitchFamily="2" charset="-122"/>
                </a:rPr>
                <a:t> </a:t>
              </a:r>
              <a:r>
                <a:rPr kumimoji="1" lang="en-US" altLang="zh-CN" sz="2800" b="1" dirty="0" smtClean="0">
                  <a:latin typeface="宋体" pitchFamily="2" charset="-122"/>
                  <a:ea typeface="宋体" pitchFamily="2" charset="-122"/>
                </a:rPr>
                <a:t> </a:t>
              </a:r>
              <a:r>
                <a:rPr kumimoji="1" lang="zh-CN" altLang="en-US" sz="2800" b="1" dirty="0" smtClean="0">
                  <a:latin typeface="宋体" pitchFamily="2" charset="-122"/>
                  <a:ea typeface="宋体" pitchFamily="2" charset="-122"/>
                </a:rPr>
                <a:t>真题试做</a:t>
              </a:r>
              <a:endParaRPr kumimoji="1" lang="zh-CN" altLang="en-US" sz="2800" b="1" dirty="0">
                <a:latin typeface="宋体" pitchFamily="2" charset="-122"/>
                <a:ea typeface="宋体" pitchFamily="2" charset="-122"/>
              </a:endParaRPr>
            </a:p>
          </p:txBody>
        </p:sp>
        <p:sp>
          <p:nvSpPr>
            <p:cNvPr id="15" name="椭圆 14">
              <a:extLst>
                <a:ext uri="{FF2B5EF4-FFF2-40B4-BE49-F238E27FC236}">
                  <a16:creationId xmlns:a16="http://schemas.microsoft.com/office/drawing/2014/main" xmlns="" id="{5920A314-74D5-1E43-9B9B-B3ABE0865528}"/>
                </a:ext>
              </a:extLst>
            </p:cNvPr>
            <p:cNvSpPr/>
            <p:nvPr/>
          </p:nvSpPr>
          <p:spPr>
            <a:xfrm>
              <a:off x="1173503" y="935961"/>
              <a:ext cx="729465" cy="729465"/>
            </a:xfrm>
            <a:prstGeom prst="ellipse">
              <a:avLst/>
            </a:prstGeom>
            <a:solidFill>
              <a:srgbClr val="01B0F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TextBox 15"/>
            <p:cNvSpPr txBox="1"/>
            <p:nvPr/>
          </p:nvSpPr>
          <p:spPr>
            <a:xfrm>
              <a:off x="1245421" y="1049837"/>
              <a:ext cx="585627" cy="523220"/>
            </a:xfrm>
            <a:prstGeom prst="rect">
              <a:avLst/>
            </a:prstGeom>
            <a:noFill/>
          </p:spPr>
          <p:txBody>
            <a:bodyPr wrap="square" rtlCol="0">
              <a:spAutoFit/>
            </a:bodyPr>
            <a:lstStyle/>
            <a:p>
              <a:pPr algn="ctr"/>
              <a:r>
                <a:rPr lang="en-US" altLang="zh-CN" sz="2800" b="1" dirty="0" smtClean="0">
                  <a:solidFill>
                    <a:schemeClr val="bg1"/>
                  </a:solidFill>
                  <a:latin typeface="Times New Roman" pitchFamily="18" charset="0"/>
                  <a:ea typeface="宋体" pitchFamily="2" charset="-122"/>
                  <a:cs typeface="Times New Roman" pitchFamily="18" charset="0"/>
                </a:rPr>
                <a:t>1</a:t>
              </a:r>
              <a:endParaRPr lang="zh-CN" altLang="en-US" sz="2800" b="1" dirty="0">
                <a:solidFill>
                  <a:schemeClr val="bg1"/>
                </a:solidFill>
                <a:latin typeface="Times New Roman" pitchFamily="18" charset="0"/>
                <a:ea typeface="宋体" pitchFamily="2" charset="-122"/>
                <a:cs typeface="Times New Roman" pitchFamily="18" charset="0"/>
              </a:endParaRPr>
            </a:p>
          </p:txBody>
        </p:sp>
      </p:grpSp>
      <p:sp>
        <p:nvSpPr>
          <p:cNvPr id="18" name="TextBox 17"/>
          <p:cNvSpPr txBox="1"/>
          <p:nvPr/>
        </p:nvSpPr>
        <p:spPr>
          <a:xfrm>
            <a:off x="8775435" y="3653841"/>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262275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19997" y="1881968"/>
            <a:ext cx="10749511"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）计算</a:t>
            </a:r>
            <a:r>
              <a:rPr lang="zh-CN" altLang="en-US" sz="2400" b="1" dirty="0">
                <a:latin typeface="Times New Roman" pitchFamily="18" charset="0"/>
                <a:ea typeface="宋体" pitchFamily="2" charset="-122"/>
                <a:cs typeface="Times New Roman" pitchFamily="18" charset="0"/>
              </a:rPr>
              <a:t>化合物中某组成元素的质量分数</a:t>
            </a:r>
            <a:r>
              <a:rPr lang="zh-CN" altLang="en-US" sz="2400" b="1" dirty="0" smtClean="0">
                <a:latin typeface="Times New Roman" pitchFamily="18" charset="0"/>
                <a:ea typeface="宋体" pitchFamily="2" charset="-122"/>
                <a:cs typeface="Times New Roman" pitchFamily="18" charset="0"/>
              </a:rPr>
              <a:t>时，将</a:t>
            </a:r>
            <a:r>
              <a:rPr lang="zh-CN" altLang="en-US" sz="2400" b="1" dirty="0">
                <a:latin typeface="Times New Roman" pitchFamily="18" charset="0"/>
                <a:ea typeface="宋体" pitchFamily="2" charset="-122"/>
                <a:cs typeface="Times New Roman" pitchFamily="18" charset="0"/>
              </a:rPr>
              <a:t>化学式视为一个</a:t>
            </a:r>
            <a:r>
              <a:rPr lang="zh-CN" altLang="en-US" sz="2400" b="1" dirty="0" smtClean="0">
                <a:latin typeface="Times New Roman" pitchFamily="18" charset="0"/>
                <a:ea typeface="宋体" pitchFamily="2" charset="-122"/>
                <a:cs typeface="Times New Roman" pitchFamily="18" charset="0"/>
              </a:rPr>
              <a:t>整体，相应</a:t>
            </a:r>
            <a:r>
              <a:rPr lang="zh-CN" altLang="en-US" sz="2400" b="1" dirty="0">
                <a:latin typeface="Times New Roman" pitchFamily="18" charset="0"/>
                <a:ea typeface="宋体" pitchFamily="2" charset="-122"/>
                <a:cs typeface="Times New Roman" pitchFamily="18" charset="0"/>
              </a:rPr>
              <a:t>的组成元素视为局部。</a:t>
            </a:r>
          </a:p>
          <a:p>
            <a:pPr algn="just">
              <a:lnSpc>
                <a:spcPct val="150000"/>
              </a:lnSpc>
            </a:pP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）化合物</a:t>
            </a:r>
            <a:r>
              <a:rPr lang="zh-CN" altLang="en-US" sz="2400" b="1" dirty="0">
                <a:latin typeface="Times New Roman" pitchFamily="18" charset="0"/>
                <a:ea typeface="宋体" pitchFamily="2" charset="-122"/>
                <a:cs typeface="Times New Roman" pitchFamily="18" charset="0"/>
              </a:rPr>
              <a:t>的质量、一定质量的化合物中某元素的质量、该化合物中某元素的质量分数三个量中只需知道任意两</a:t>
            </a:r>
            <a:r>
              <a:rPr lang="zh-CN" altLang="en-US" sz="2400" b="1" dirty="0" smtClean="0">
                <a:latin typeface="Times New Roman" pitchFamily="18" charset="0"/>
                <a:ea typeface="宋体" pitchFamily="2" charset="-122"/>
                <a:cs typeface="Times New Roman" pitchFamily="18" charset="0"/>
              </a:rPr>
              <a:t>个，就</a:t>
            </a:r>
            <a:r>
              <a:rPr lang="zh-CN" altLang="en-US" sz="2400" b="1" dirty="0">
                <a:latin typeface="Times New Roman" pitchFamily="18" charset="0"/>
                <a:ea typeface="宋体" pitchFamily="2" charset="-122"/>
                <a:cs typeface="Times New Roman" pitchFamily="18" charset="0"/>
              </a:rPr>
              <a:t>可求出第三个。</a:t>
            </a:r>
          </a:p>
        </p:txBody>
      </p:sp>
    </p:spTree>
    <p:extLst>
      <p:ext uri="{BB962C8B-B14F-4D97-AF65-F5344CB8AC3E}">
        <p14:creationId xmlns:p14="http://schemas.microsoft.com/office/powerpoint/2010/main" xmlns="" val="7902496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01511" y="1847166"/>
            <a:ext cx="10769599" cy="2939266"/>
          </a:xfrm>
          <a:prstGeom prst="rect">
            <a:avLst/>
          </a:prstGeom>
          <a:noFill/>
        </p:spPr>
        <p:txBody>
          <a:bodyPr wrap="square" rtlCol="0">
            <a:spAutoFit/>
          </a:bodyPr>
          <a:lstStyle/>
          <a:p>
            <a:pPr>
              <a:lnSpc>
                <a:spcPts val="37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ts val="3700"/>
              </a:lnSpc>
            </a:pPr>
            <a:endParaRPr lang="en-US" altLang="zh-CN" sz="2400" b="1" dirty="0" smtClean="0">
              <a:latin typeface="Times New Roman" pitchFamily="18" charset="0"/>
              <a:ea typeface="宋体" pitchFamily="2" charset="-122"/>
              <a:cs typeface="Times New Roman" pitchFamily="18" charset="0"/>
            </a:endParaRPr>
          </a:p>
          <a:p>
            <a:pPr algn="just">
              <a:lnSpc>
                <a:spcPts val="37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衡水武邑县期末</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含氧元素质量相同的</a:t>
            </a:r>
            <a:r>
              <a:rPr lang="en-US" altLang="zh-CN" sz="2400" b="1" dirty="0">
                <a:latin typeface="Times New Roman" pitchFamily="18" charset="0"/>
                <a:cs typeface="Times New Roman" pitchFamily="18" charset="0"/>
              </a:rPr>
              <a:t>SO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和</a:t>
            </a:r>
            <a:r>
              <a:rPr lang="en-US" altLang="zh-CN" sz="2400" b="1" dirty="0" smtClean="0">
                <a:latin typeface="Times New Roman" pitchFamily="18" charset="0"/>
                <a:cs typeface="Times New Roman" pitchFamily="18" charset="0"/>
              </a:rPr>
              <a:t>SO</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具有</a:t>
            </a:r>
            <a:r>
              <a:rPr lang="zh-CN" altLang="zh-CN" sz="2400" b="1" dirty="0">
                <a:latin typeface="Times New Roman" pitchFamily="18" charset="0"/>
                <a:cs typeface="Times New Roman" pitchFamily="18" charset="0"/>
              </a:rPr>
              <a:t>相同的</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cs typeface="Times New Roman" pitchFamily="18" charset="0"/>
            </a:endParaRPr>
          </a:p>
          <a:p>
            <a:pPr algn="just">
              <a:lnSpc>
                <a:spcPts val="3700"/>
              </a:lnSpc>
            </a:pPr>
            <a:endParaRPr lang="en-US" altLang="zh-CN" sz="2400" b="1" dirty="0" smtClean="0">
              <a:latin typeface="Times New Roman" pitchFamily="18" charset="0"/>
              <a:cs typeface="Times New Roman" pitchFamily="18" charset="0"/>
            </a:endParaRPr>
          </a:p>
          <a:p>
            <a:pPr algn="just">
              <a:lnSpc>
                <a:spcPts val="37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硫元素质量	</a:t>
            </a: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质量</a:t>
            </a:r>
          </a:p>
          <a:p>
            <a:pPr algn="just">
              <a:lnSpc>
                <a:spcPts val="37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氧原子个数	</a:t>
            </a: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分子个数</a:t>
            </a:r>
          </a:p>
        </p:txBody>
      </p:sp>
      <p:sp>
        <p:nvSpPr>
          <p:cNvPr id="6" name="矩形 5"/>
          <p:cNvSpPr/>
          <p:nvPr/>
        </p:nvSpPr>
        <p:spPr>
          <a:xfrm>
            <a:off x="10930039" y="2831542"/>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69202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97419" y="2064951"/>
            <a:ext cx="10749511"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唐山丰南区期末</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下列对几种有机化合物的叙述正确的是（</a:t>
            </a:r>
            <a:r>
              <a:rPr lang="zh-CN" altLang="en-US" sz="2400" b="1" dirty="0" smtClean="0">
                <a:latin typeface="Times New Roman" pitchFamily="18" charset="0"/>
                <a:ea typeface="宋体" pitchFamily="2" charset="-122"/>
                <a:cs typeface="Times New Roman" pitchFamily="18" charset="0"/>
              </a:rPr>
              <a:t>　　） </a:t>
            </a:r>
            <a:endParaRPr lang="en-US" altLang="zh-CN" sz="2400" b="1" dirty="0" smtClean="0">
              <a:latin typeface="Times New Roman" pitchFamily="18" charset="0"/>
              <a:ea typeface="宋体" pitchFamily="2" charset="-122"/>
              <a:cs typeface="Times New Roman" pitchFamily="18" charset="0"/>
            </a:endParaRPr>
          </a:p>
          <a:p>
            <a:pPr>
              <a:lnSpc>
                <a:spcPct val="150000"/>
              </a:lnSpc>
            </a:pPr>
            <a:endParaRPr lang="en-US" altLang="zh-CN" sz="2400" b="1" dirty="0" smtClean="0">
              <a:latin typeface="Times New Roman" pitchFamily="18" charset="0"/>
              <a:cs typeface="Times New Roman" pitchFamily="18" charset="0"/>
            </a:endParaRPr>
          </a:p>
          <a:p>
            <a:pPr>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甲烷中含有</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个碳原子和</a:t>
            </a:r>
            <a:r>
              <a:rPr lang="en-US" altLang="zh-CN" sz="2400" b="1"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个氢原子</a:t>
            </a:r>
          </a:p>
          <a:p>
            <a:pPr>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乙醇</a:t>
            </a:r>
            <a:r>
              <a:rPr lang="en-US" altLang="zh-CN" sz="2400" b="1" dirty="0">
                <a:latin typeface="Times New Roman" pitchFamily="18" charset="0"/>
                <a:cs typeface="Times New Roman" pitchFamily="18" charset="0"/>
              </a:rPr>
              <a:t>(C</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6</a:t>
            </a:r>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中碳、氢、氧元素的质量比为</a:t>
            </a:r>
            <a:r>
              <a:rPr lang="en-US" altLang="zh-CN" sz="2400" b="1" dirty="0">
                <a:latin typeface="Times New Roman" pitchFamily="18" charset="0"/>
                <a:cs typeface="Times New Roman" pitchFamily="18" charset="0"/>
              </a:rPr>
              <a:t>2∶6∶1</a:t>
            </a:r>
            <a:endParaRPr lang="zh-CN" altLang="zh-CN" sz="2400" b="1" dirty="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尿素</a:t>
            </a:r>
            <a:r>
              <a:rPr lang="en-US" altLang="zh-CN" sz="2400" b="1" dirty="0">
                <a:latin typeface="Times New Roman" pitchFamily="18" charset="0"/>
                <a:cs typeface="Times New Roman" pitchFamily="18" charset="0"/>
              </a:rPr>
              <a:t>[CO(NH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的相对分子质量为</a:t>
            </a:r>
            <a:r>
              <a:rPr lang="en-US" altLang="zh-CN" sz="2400" b="1" dirty="0">
                <a:latin typeface="Times New Roman" pitchFamily="18" charset="0"/>
                <a:cs typeface="Times New Roman" pitchFamily="18" charset="0"/>
              </a:rPr>
              <a:t>60 g</a:t>
            </a:r>
            <a:endParaRPr lang="zh-CN" altLang="zh-CN" sz="2400" b="1" dirty="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葡萄糖</a:t>
            </a:r>
            <a:r>
              <a:rPr lang="en-US" altLang="zh-CN" sz="2400" b="1" dirty="0">
                <a:latin typeface="Times New Roman" pitchFamily="18" charset="0"/>
                <a:cs typeface="Times New Roman" pitchFamily="18" charset="0"/>
              </a:rPr>
              <a:t>(C</a:t>
            </a:r>
            <a:r>
              <a:rPr lang="en-US" altLang="zh-CN" sz="2400" b="1" baseline="-25000" dirty="0">
                <a:latin typeface="Times New Roman" pitchFamily="18" charset="0"/>
                <a:cs typeface="Times New Roman" pitchFamily="18" charset="0"/>
              </a:rPr>
              <a:t>6</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12</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6</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中碳元素的质量分数为</a:t>
            </a:r>
            <a:r>
              <a:rPr lang="en-US" altLang="zh-CN" sz="2400" b="1" dirty="0" smtClean="0">
                <a:latin typeface="Times New Roman" pitchFamily="18" charset="0"/>
                <a:cs typeface="Times New Roman" pitchFamily="18" charset="0"/>
              </a:rPr>
              <a:t>40</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6" name="矩形 5"/>
          <p:cNvSpPr/>
          <p:nvPr/>
        </p:nvSpPr>
        <p:spPr>
          <a:xfrm>
            <a:off x="10114794" y="217126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844178" y="2006149"/>
            <a:ext cx="10568890"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春</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唐山路北区月考</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下列关于相对原子质量的说法正确的是（　　</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相对原子质量的单位一般是</a:t>
            </a:r>
            <a:r>
              <a:rPr lang="en-US" altLang="zh-CN" sz="2400" b="1" dirty="0">
                <a:latin typeface="Times New Roman" pitchFamily="18" charset="0"/>
                <a:cs typeface="Times New Roman" pitchFamily="18" charset="0"/>
              </a:rPr>
              <a:t>g</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相对原子质量越大原子的真实质量也越大</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是一个原子的真实的质量</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是一个原子的质量与一种碳原子质量的比值</a:t>
            </a:r>
          </a:p>
        </p:txBody>
      </p:sp>
      <p:sp>
        <p:nvSpPr>
          <p:cNvPr id="6" name="矩形 5"/>
          <p:cNvSpPr/>
          <p:nvPr/>
        </p:nvSpPr>
        <p:spPr>
          <a:xfrm>
            <a:off x="10789315" y="209022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2051303"/>
            <a:ext cx="10783378" cy="2862322"/>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唐山遵化市期</a:t>
            </a:r>
            <a:r>
              <a:rPr lang="zh-CN" altLang="en-US" sz="2400" b="1" dirty="0" smtClean="0">
                <a:latin typeface="Times New Roman" pitchFamily="18" charset="0"/>
                <a:ea typeface="宋体" pitchFamily="2" charset="-122"/>
                <a:cs typeface="Times New Roman" pitchFamily="18" charset="0"/>
              </a:rPr>
              <a:t>中</a:t>
            </a:r>
            <a:r>
              <a:rPr lang="zh-CN" altLang="en-US" sz="2400" b="1" dirty="0">
                <a:latin typeface="Times New Roman" pitchFamily="18" charset="0"/>
                <a:ea typeface="宋体" pitchFamily="2" charset="-122"/>
                <a:cs typeface="Times New Roman" pitchFamily="18" charset="0"/>
              </a:rPr>
              <a:t>）相同质量的钠、镁、铝</a:t>
            </a:r>
            <a:r>
              <a:rPr lang="en-US" altLang="zh-CN" sz="2400" b="1" dirty="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所含原子数目的相对多少正确的是（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钠最少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B</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钠最多</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铝最多	</a:t>
            </a:r>
            <a:r>
              <a:rPr lang="zh-CN" altLang="en-US" sz="2400" b="1" dirty="0" smtClean="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D</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镁最少</a:t>
            </a:r>
          </a:p>
        </p:txBody>
      </p:sp>
      <p:sp>
        <p:nvSpPr>
          <p:cNvPr id="14" name="矩形 13"/>
          <p:cNvSpPr/>
          <p:nvPr/>
        </p:nvSpPr>
        <p:spPr>
          <a:xfrm>
            <a:off x="2160389" y="270728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86311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0" y="1520725"/>
            <a:ext cx="10783378" cy="4524315"/>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河北模拟</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茶叶中富含茶酚、磷儿茶素、维生素</a:t>
            </a:r>
            <a:r>
              <a:rPr lang="en-US" altLang="zh-CN" sz="2400" b="1" dirty="0">
                <a:latin typeface="Times New Roman" pitchFamily="18" charset="0"/>
                <a:cs typeface="Times New Roman" pitchFamily="18" charset="0"/>
              </a:rPr>
              <a:t>E</a:t>
            </a:r>
            <a:r>
              <a:rPr lang="zh-CN" altLang="zh-CN" sz="2400" b="1" dirty="0">
                <a:latin typeface="Times New Roman" pitchFamily="18" charset="0"/>
                <a:cs typeface="Times New Roman" pitchFamily="18" charset="0"/>
              </a:rPr>
              <a:t>、黄酮类等</a:t>
            </a:r>
            <a:r>
              <a:rPr lang="zh-CN" altLang="zh-CN" sz="2400" b="1" dirty="0" smtClean="0">
                <a:latin typeface="Times New Roman" pitchFamily="18" charset="0"/>
                <a:cs typeface="Times New Roman" pitchFamily="18" charset="0"/>
              </a:rPr>
              <a:t>物质</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经常</a:t>
            </a:r>
            <a:r>
              <a:rPr lang="zh-CN" altLang="zh-CN" sz="2400" b="1" dirty="0">
                <a:latin typeface="Times New Roman" pitchFamily="18" charset="0"/>
                <a:cs typeface="Times New Roman" pitchFamily="18" charset="0"/>
              </a:rPr>
              <a:t>喝茶有益健康。尤其绿茶中的单宁酸具有抑制血压上升、清热解毒、抗癌等</a:t>
            </a:r>
            <a:r>
              <a:rPr lang="zh-CN" altLang="zh-CN" sz="2400" b="1" dirty="0" smtClean="0">
                <a:latin typeface="Times New Roman" pitchFamily="18" charset="0"/>
                <a:cs typeface="Times New Roman" pitchFamily="18" charset="0"/>
              </a:rPr>
              <a:t>功效</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其</a:t>
            </a:r>
            <a:r>
              <a:rPr lang="zh-CN" altLang="zh-CN" sz="2400" b="1" dirty="0">
                <a:latin typeface="Times New Roman" pitchFamily="18" charset="0"/>
                <a:cs typeface="Times New Roman" pitchFamily="18" charset="0"/>
              </a:rPr>
              <a:t>化学式为</a:t>
            </a:r>
            <a:r>
              <a:rPr lang="en-US" altLang="zh-CN" sz="2400" b="1" dirty="0" smtClean="0">
                <a:latin typeface="Times New Roman" pitchFamily="18" charset="0"/>
                <a:cs typeface="Times New Roman" pitchFamily="18" charset="0"/>
              </a:rPr>
              <a:t>C</a:t>
            </a:r>
            <a:r>
              <a:rPr lang="en-US" altLang="zh-CN" sz="2400" b="1" baseline="-25000" dirty="0" smtClean="0">
                <a:latin typeface="Times New Roman" pitchFamily="18" charset="0"/>
                <a:cs typeface="Times New Roman" pitchFamily="18" charset="0"/>
              </a:rPr>
              <a:t>76</a:t>
            </a:r>
            <a:r>
              <a:rPr lang="en-US" altLang="zh-CN" sz="2400" b="1" dirty="0" smtClean="0">
                <a:latin typeface="Times New Roman" pitchFamily="18" charset="0"/>
                <a:cs typeface="Times New Roman" pitchFamily="18" charset="0"/>
              </a:rPr>
              <a:t>H</a:t>
            </a:r>
            <a:r>
              <a:rPr lang="en-US" altLang="zh-CN" sz="2400" b="1" baseline="-25000" dirty="0" smtClean="0">
                <a:latin typeface="Times New Roman" pitchFamily="18" charset="0"/>
                <a:cs typeface="Times New Roman" pitchFamily="18" charset="0"/>
              </a:rPr>
              <a:t>52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46</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下列</a:t>
            </a:r>
            <a:r>
              <a:rPr lang="zh-CN" altLang="zh-CN" sz="2400" b="1" dirty="0">
                <a:latin typeface="Times New Roman" pitchFamily="18" charset="0"/>
                <a:cs typeface="Times New Roman" pitchFamily="18" charset="0"/>
              </a:rPr>
              <a:t>说法不正确的</a:t>
            </a:r>
            <a:r>
              <a:rPr lang="zh-CN" altLang="zh-CN" sz="2400" b="1" dirty="0" smtClean="0">
                <a:latin typeface="Times New Roman" pitchFamily="18" charset="0"/>
                <a:cs typeface="Times New Roman" pitchFamily="18" charset="0"/>
              </a:rPr>
              <a:t>是</a:t>
            </a:r>
            <a:r>
              <a:rPr lang="zh-CN" altLang="en-US" sz="2400" b="1" dirty="0" smtClean="0">
                <a:latin typeface="Times New Roman" pitchFamily="18" charset="0"/>
                <a:cs typeface="Times New Roman" pitchFamily="18" charset="0"/>
              </a:rPr>
              <a:t>（      ）</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一个单宁酸分子中含</a:t>
            </a:r>
            <a:r>
              <a:rPr lang="en-US" altLang="zh-CN" sz="2400" b="1" dirty="0">
                <a:latin typeface="Times New Roman" pitchFamily="18" charset="0"/>
                <a:cs typeface="Times New Roman" pitchFamily="18" charset="0"/>
              </a:rPr>
              <a:t>26</a:t>
            </a:r>
            <a:r>
              <a:rPr lang="zh-CN" altLang="zh-CN" sz="2400" b="1" dirty="0">
                <a:latin typeface="Times New Roman" pitchFamily="18" charset="0"/>
                <a:cs typeface="Times New Roman" pitchFamily="18" charset="0"/>
              </a:rPr>
              <a:t>个氢分子</a:t>
            </a:r>
          </a:p>
          <a:p>
            <a:pPr algn="just">
              <a:lnSpc>
                <a:spcPct val="150000"/>
              </a:lnSpc>
            </a:pPr>
            <a:r>
              <a:rPr lang="en-US" altLang="zh-CN" sz="2400" b="1" dirty="0">
                <a:latin typeface="Times New Roman" pitchFamily="18" charset="0"/>
                <a:cs typeface="Times New Roman" pitchFamily="18" charset="0"/>
              </a:rPr>
              <a:t>B.</a:t>
            </a:r>
            <a:r>
              <a:rPr lang="zh-CN" altLang="zh-CN" sz="2400" b="1" dirty="0">
                <a:latin typeface="Times New Roman" pitchFamily="18" charset="0"/>
                <a:cs typeface="Times New Roman" pitchFamily="18" charset="0"/>
              </a:rPr>
              <a:t>一个单宁酸分子由</a:t>
            </a:r>
            <a:r>
              <a:rPr lang="en-US" altLang="zh-CN" sz="2400" b="1" dirty="0">
                <a:latin typeface="Times New Roman" pitchFamily="18" charset="0"/>
                <a:cs typeface="Times New Roman" pitchFamily="18" charset="0"/>
              </a:rPr>
              <a:t>76</a:t>
            </a:r>
            <a:r>
              <a:rPr lang="zh-CN" altLang="zh-CN" sz="2400" b="1" dirty="0">
                <a:latin typeface="Times New Roman" pitchFamily="18" charset="0"/>
                <a:cs typeface="Times New Roman" pitchFamily="18" charset="0"/>
              </a:rPr>
              <a:t>个碳原子、</a:t>
            </a:r>
            <a:r>
              <a:rPr lang="en-US" altLang="zh-CN" sz="2400" b="1" dirty="0">
                <a:latin typeface="Times New Roman" pitchFamily="18" charset="0"/>
                <a:cs typeface="Times New Roman" pitchFamily="18" charset="0"/>
              </a:rPr>
              <a:t>52</a:t>
            </a:r>
            <a:r>
              <a:rPr lang="zh-CN" altLang="zh-CN" sz="2400" b="1" dirty="0">
                <a:latin typeface="Times New Roman" pitchFamily="18" charset="0"/>
                <a:cs typeface="Times New Roman" pitchFamily="18" charset="0"/>
              </a:rPr>
              <a:t>个氢原子和</a:t>
            </a:r>
            <a:r>
              <a:rPr lang="en-US" altLang="zh-CN" sz="2400" b="1" dirty="0">
                <a:latin typeface="Times New Roman" pitchFamily="18" charset="0"/>
                <a:cs typeface="Times New Roman" pitchFamily="18" charset="0"/>
              </a:rPr>
              <a:t>46</a:t>
            </a:r>
            <a:r>
              <a:rPr lang="zh-CN" altLang="zh-CN" sz="2400" b="1" dirty="0">
                <a:latin typeface="Times New Roman" pitchFamily="18" charset="0"/>
                <a:cs typeface="Times New Roman" pitchFamily="18" charset="0"/>
              </a:rPr>
              <a:t>个氧原子构成</a:t>
            </a: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单宁酸分子中碳、氢、氧原子个数比为</a:t>
            </a:r>
            <a:r>
              <a:rPr lang="en-US" altLang="zh-CN" sz="2400" b="1" dirty="0">
                <a:latin typeface="Times New Roman" pitchFamily="18" charset="0"/>
                <a:cs typeface="Times New Roman" pitchFamily="18" charset="0"/>
              </a:rPr>
              <a:t>38∶26∶23</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a:t>
            </a:r>
            <a:r>
              <a:rPr lang="zh-CN" altLang="zh-CN" sz="2400" b="1" dirty="0">
                <a:latin typeface="Times New Roman" pitchFamily="18" charset="0"/>
                <a:cs typeface="Times New Roman" pitchFamily="18" charset="0"/>
              </a:rPr>
              <a:t>单宁酸由、碳、氢、氧三种元素</a:t>
            </a:r>
            <a:r>
              <a:rPr lang="zh-CN" altLang="zh-CN" sz="2400" b="1" dirty="0" smtClean="0">
                <a:latin typeface="Times New Roman" pitchFamily="18" charset="0"/>
                <a:cs typeface="Times New Roman" pitchFamily="18" charset="0"/>
              </a:rPr>
              <a:t>组成</a:t>
            </a:r>
            <a:endParaRPr lang="zh-CN" altLang="zh-CN" sz="2400" b="1" dirty="0">
              <a:latin typeface="Times New Roman" pitchFamily="18" charset="0"/>
              <a:cs typeface="Times New Roman" pitchFamily="18" charset="0"/>
            </a:endParaRPr>
          </a:p>
        </p:txBody>
      </p:sp>
      <p:sp>
        <p:nvSpPr>
          <p:cNvPr id="11" name="矩形 10"/>
          <p:cNvSpPr/>
          <p:nvPr/>
        </p:nvSpPr>
        <p:spPr>
          <a:xfrm>
            <a:off x="8278967" y="270728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36350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720001" y="3465100"/>
            <a:ext cx="10805956" cy="2308324"/>
          </a:xfrm>
          <a:prstGeom prst="rect">
            <a:avLst/>
          </a:prstGeom>
          <a:noFill/>
        </p:spPr>
        <p:txBody>
          <a:bodyPr wrap="square" rtlCol="0">
            <a:spAutoFit/>
          </a:bodyPr>
          <a:lstStyle/>
          <a:p>
            <a:pPr algn="just">
              <a:lnSpc>
                <a:spcPct val="150000"/>
              </a:lnSpc>
            </a:pPr>
            <a:r>
              <a:rPr lang="zh-CN" altLang="en-US" sz="2400" b="1" dirty="0" smtClean="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衡水期中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地壳中含量最多的元素与含量居第二位的元素</a:t>
            </a:r>
            <a:r>
              <a:rPr lang="zh-CN" altLang="en-US" sz="2400" b="1" dirty="0" smtClean="0">
                <a:latin typeface="Times New Roman" pitchFamily="18" charset="0"/>
                <a:ea typeface="宋体" pitchFamily="2" charset="-122"/>
                <a:cs typeface="Times New Roman" pitchFamily="18" charset="0"/>
              </a:rPr>
              <a:t>结合，形成</a:t>
            </a:r>
            <a:r>
              <a:rPr lang="zh-CN" altLang="en-US" sz="2400" b="1" dirty="0">
                <a:latin typeface="Times New Roman" pitchFamily="18" charset="0"/>
                <a:ea typeface="宋体" pitchFamily="2" charset="-122"/>
                <a:cs typeface="Times New Roman" pitchFamily="18" charset="0"/>
              </a:rPr>
              <a:t>的化合物化学式为（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cs typeface="Times New Roman" pitchFamily="18" charset="0"/>
              </a:rPr>
              <a:t>A.SiO</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B.Al</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C.Fe</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endParaRPr lang="zh-CN" altLang="en-US" sz="2400" b="1" dirty="0">
              <a:latin typeface="Times New Roman" pitchFamily="18" charset="0"/>
              <a:ea typeface="宋体" pitchFamily="2" charset="-122"/>
              <a:cs typeface="Times New Roman" pitchFamily="18" charset="0"/>
            </a:endParaRPr>
          </a:p>
        </p:txBody>
      </p:sp>
      <p:sp>
        <p:nvSpPr>
          <p:cNvPr id="14" name="矩形 13"/>
          <p:cNvSpPr/>
          <p:nvPr/>
        </p:nvSpPr>
        <p:spPr>
          <a:xfrm>
            <a:off x="3976028" y="409820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grpSp>
        <p:nvGrpSpPr>
          <p:cNvPr id="7" name="组合 6"/>
          <p:cNvGrpSpPr/>
          <p:nvPr/>
        </p:nvGrpSpPr>
        <p:grpSpPr>
          <a:xfrm>
            <a:off x="720001" y="2283854"/>
            <a:ext cx="4630933" cy="627895"/>
            <a:chOff x="1034884" y="629878"/>
            <a:chExt cx="4630933" cy="627895"/>
          </a:xfrm>
        </p:grpSpPr>
        <p:sp>
          <p:nvSpPr>
            <p:cNvPr id="11" name="圆角矩形 6">
              <a:hlinkClick r:id="rId5" action="ppaction://hlinksldjump"/>
            </p:cNvPr>
            <p:cNvSpPr/>
            <p:nvPr>
              <p:custDataLst>
                <p:tags r:id="rId1"/>
              </p:custDataLst>
            </p:nvPr>
          </p:nvSpPr>
          <p:spPr>
            <a:xfrm flipH="1">
              <a:off x="2642679" y="664479"/>
              <a:ext cx="3023138"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化合价的计算</a:t>
              </a:r>
              <a:endParaRPr lang="zh-CN" altLang="zh-CN" sz="2400" dirty="0">
                <a:latin typeface="黑体" panose="02010609060101010101" pitchFamily="49" charset="-122"/>
                <a:ea typeface="黑体" panose="02010609060101010101" pitchFamily="49" charset="-122"/>
              </a:endParaRP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题型三</a:t>
              </a:r>
              <a:endParaRPr lang="zh-CN" altLang="en-US" sz="2400" b="1" strike="noStrike" noProof="1">
                <a:solidFill>
                  <a:schemeClr val="bg1"/>
                </a:solidFill>
              </a:endParaRPr>
            </a:p>
          </p:txBody>
        </p:sp>
        <p:sp>
          <p:nvSpPr>
            <p:cNvPr id="15" name="圆角矩形 1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297057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6" name="TextBox 15"/>
          <p:cNvSpPr txBox="1"/>
          <p:nvPr/>
        </p:nvSpPr>
        <p:spPr>
          <a:xfrm>
            <a:off x="719998" y="2288368"/>
            <a:ext cx="10749511" cy="2308324"/>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a:latin typeface="宋体" pitchFamily="2" charset="-122"/>
                <a:ea typeface="宋体" pitchFamily="2" charset="-122"/>
                <a:cs typeface="Times New Roman" pitchFamily="18" charset="0"/>
              </a:rPr>
              <a:t>根据化学式判断某组成元素的化合价的依据为“化合物中各元素正负化合价的代数和为零”。也可以根据原子团所显化合价求某组成元素的化合价。</a:t>
            </a:r>
          </a:p>
        </p:txBody>
      </p:sp>
    </p:spTree>
    <p:extLst>
      <p:ext uri="{BB962C8B-B14F-4D97-AF65-F5344CB8AC3E}">
        <p14:creationId xmlns:p14="http://schemas.microsoft.com/office/powerpoint/2010/main" xmlns="" val="17079846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69244" y="2219700"/>
            <a:ext cx="10566397" cy="2939266"/>
          </a:xfrm>
          <a:prstGeom prst="rect">
            <a:avLst/>
          </a:prstGeom>
          <a:noFill/>
        </p:spPr>
        <p:txBody>
          <a:bodyPr wrap="square" rtlCol="0">
            <a:spAutoFit/>
          </a:bodyPr>
          <a:lstStyle/>
          <a:p>
            <a:pPr>
              <a:lnSpc>
                <a:spcPts val="37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ts val="3700"/>
              </a:lnSpc>
            </a:pPr>
            <a:endParaRPr lang="en-US" altLang="zh-CN" sz="2400" b="1" dirty="0" smtClean="0">
              <a:latin typeface="Times New Roman" pitchFamily="18" charset="0"/>
              <a:ea typeface="宋体" pitchFamily="2" charset="-122"/>
              <a:cs typeface="Times New Roman" pitchFamily="18" charset="0"/>
            </a:endParaRPr>
          </a:p>
          <a:p>
            <a:pPr algn="just">
              <a:lnSpc>
                <a:spcPts val="37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沧州青县期末</a:t>
            </a:r>
            <a:r>
              <a:rPr lang="zh-CN" altLang="en-US" sz="2400" b="1" dirty="0" smtClean="0">
                <a:latin typeface="Times New Roman" pitchFamily="18" charset="0"/>
                <a:ea typeface="宋体" pitchFamily="2" charset="-122"/>
                <a:cs typeface="Times New Roman" pitchFamily="18" charset="0"/>
              </a:rPr>
              <a:t>）</a:t>
            </a:r>
            <a:r>
              <a:rPr lang="en-US" altLang="zh-CN" sz="2400" b="1" dirty="0">
                <a:latin typeface="Times New Roman" pitchFamily="18" charset="0"/>
                <a:ea typeface="宋体" pitchFamily="2" charset="-122"/>
                <a:cs typeface="Times New Roman" pitchFamily="18" charset="0"/>
              </a:rPr>
              <a:t>84</a:t>
            </a:r>
            <a:r>
              <a:rPr lang="zh-CN" altLang="en-US" sz="2400" b="1" dirty="0">
                <a:latin typeface="Times New Roman" pitchFamily="18" charset="0"/>
                <a:ea typeface="宋体" pitchFamily="2" charset="-122"/>
                <a:cs typeface="Times New Roman" pitchFamily="18" charset="0"/>
              </a:rPr>
              <a:t>消毒液作为常用的</a:t>
            </a:r>
            <a:r>
              <a:rPr lang="zh-CN" altLang="en-US" sz="2400" b="1" dirty="0" smtClean="0">
                <a:latin typeface="Times New Roman" pitchFamily="18" charset="0"/>
                <a:ea typeface="宋体" pitchFamily="2" charset="-122"/>
                <a:cs typeface="Times New Roman" pitchFamily="18" charset="0"/>
              </a:rPr>
              <a:t>消毒剂，其</a:t>
            </a:r>
            <a:r>
              <a:rPr lang="zh-CN" altLang="en-US" sz="2400" b="1" dirty="0">
                <a:latin typeface="Times New Roman" pitchFamily="18" charset="0"/>
                <a:ea typeface="宋体" pitchFamily="2" charset="-122"/>
                <a:cs typeface="Times New Roman" pitchFamily="18" charset="0"/>
              </a:rPr>
              <a:t>有效成分是次氯酸</a:t>
            </a:r>
            <a:r>
              <a:rPr lang="zh-CN" altLang="en-US" sz="2400" b="1" dirty="0" smtClean="0">
                <a:latin typeface="Times New Roman" pitchFamily="18" charset="0"/>
                <a:ea typeface="宋体" pitchFamily="2" charset="-122"/>
                <a:cs typeface="Times New Roman" pitchFamily="18" charset="0"/>
              </a:rPr>
              <a:t>钠，化学式</a:t>
            </a:r>
            <a:r>
              <a:rPr lang="zh-CN" altLang="en-US" sz="2400" b="1" dirty="0">
                <a:latin typeface="Times New Roman" pitchFamily="18" charset="0"/>
                <a:ea typeface="宋体" pitchFamily="2" charset="-122"/>
                <a:cs typeface="Times New Roman" pitchFamily="18" charset="0"/>
              </a:rPr>
              <a:t>为</a:t>
            </a:r>
            <a:r>
              <a:rPr lang="en-US" altLang="zh-CN" sz="2400" b="1" dirty="0" err="1" smtClean="0">
                <a:latin typeface="Times New Roman" pitchFamily="18" charset="0"/>
                <a:ea typeface="宋体" pitchFamily="2" charset="-122"/>
                <a:cs typeface="Times New Roman" pitchFamily="18" charset="0"/>
              </a:rPr>
              <a:t>NaClO</a:t>
            </a:r>
            <a:r>
              <a:rPr lang="zh-CN" altLang="en-US" sz="2400" b="1" dirty="0" smtClean="0">
                <a:latin typeface="Times New Roman" pitchFamily="18" charset="0"/>
                <a:ea typeface="宋体" pitchFamily="2" charset="-122"/>
                <a:cs typeface="Times New Roman" pitchFamily="18" charset="0"/>
              </a:rPr>
              <a:t>，该</a:t>
            </a:r>
            <a:r>
              <a:rPr lang="zh-CN" altLang="en-US" sz="2400" b="1" dirty="0">
                <a:latin typeface="Times New Roman" pitchFamily="18" charset="0"/>
                <a:ea typeface="宋体" pitchFamily="2" charset="-122"/>
                <a:cs typeface="Times New Roman" pitchFamily="18" charset="0"/>
              </a:rPr>
              <a:t>化学式中氯元素的化合价为（</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cs typeface="Times New Roman" pitchFamily="18" charset="0"/>
            </a:endParaRPr>
          </a:p>
          <a:p>
            <a:pPr algn="just">
              <a:lnSpc>
                <a:spcPts val="3700"/>
              </a:lnSpc>
            </a:pPr>
            <a:endParaRPr lang="en-US" altLang="zh-CN" sz="2400" b="1" dirty="0" smtClean="0">
              <a:latin typeface="Times New Roman" pitchFamily="18" charset="0"/>
              <a:cs typeface="Times New Roman" pitchFamily="18" charset="0"/>
            </a:endParaRPr>
          </a:p>
          <a:p>
            <a:pPr algn="just">
              <a:lnSpc>
                <a:spcPts val="37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2                 B</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                     C</a:t>
            </a:r>
            <a:r>
              <a:rPr lang="en-US" altLang="zh-CN" sz="2400" b="1" dirty="0">
                <a:latin typeface="Times New Roman" pitchFamily="18" charset="0"/>
                <a:cs typeface="Times New Roman" pitchFamily="18" charset="0"/>
              </a:rPr>
              <a:t>.+2	</a:t>
            </a:r>
            <a:r>
              <a:rPr lang="en-US" altLang="zh-CN" sz="2400" b="1" dirty="0" smtClean="0">
                <a:latin typeface="Times New Roman" pitchFamily="18" charset="0"/>
                <a:cs typeface="Times New Roman" pitchFamily="18" charset="0"/>
              </a:rPr>
              <a:t>       D</a:t>
            </a:r>
            <a:r>
              <a:rPr lang="en-US" altLang="zh-CN" sz="2400" b="1" dirty="0">
                <a:latin typeface="Times New Roman" pitchFamily="18" charset="0"/>
                <a:cs typeface="Times New Roman" pitchFamily="18" charset="0"/>
              </a:rPr>
              <a:t>.+1</a:t>
            </a: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矩形 13"/>
          <p:cNvSpPr/>
          <p:nvPr/>
        </p:nvSpPr>
        <p:spPr>
          <a:xfrm>
            <a:off x="8414600" y="3678044"/>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521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6" y="2572674"/>
            <a:ext cx="10975289" cy="1754326"/>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保定定兴县一模</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已知</a:t>
            </a:r>
            <a:r>
              <a:rPr lang="en-US" altLang="zh-CN" sz="2400" b="1" dirty="0" err="1">
                <a:latin typeface="Times New Roman" pitchFamily="18" charset="0"/>
                <a:cs typeface="Times New Roman" pitchFamily="18" charset="0"/>
              </a:rPr>
              <a:t>SeO</a:t>
            </a:r>
            <a:r>
              <a:rPr lang="en-US" altLang="zh-CN" sz="2400" b="1" i="1" baseline="-25000" dirty="0" err="1">
                <a:latin typeface="Times New Roman" pitchFamily="18" charset="0"/>
                <a:cs typeface="Times New Roman" pitchFamily="18" charset="0"/>
              </a:rPr>
              <a:t>x</a:t>
            </a:r>
            <a:r>
              <a:rPr lang="zh-CN" altLang="zh-CN" sz="2400" b="1" dirty="0">
                <a:latin typeface="Times New Roman" pitchFamily="18" charset="0"/>
                <a:cs typeface="Times New Roman" pitchFamily="18" charset="0"/>
              </a:rPr>
              <a:t>中</a:t>
            </a:r>
            <a:r>
              <a:rPr lang="en-US" altLang="zh-CN" sz="2400" b="1" dirty="0">
                <a:latin typeface="Times New Roman" pitchFamily="18" charset="0"/>
                <a:cs typeface="Times New Roman" pitchFamily="18" charset="0"/>
              </a:rPr>
              <a:t>Se</a:t>
            </a:r>
            <a:r>
              <a:rPr lang="zh-CN" altLang="zh-CN" sz="2400" b="1" dirty="0">
                <a:latin typeface="Times New Roman" pitchFamily="18" charset="0"/>
                <a:cs typeface="Times New Roman" pitchFamily="18" charset="0"/>
              </a:rPr>
              <a:t>的化合价为</a:t>
            </a:r>
            <a:r>
              <a:rPr lang="en-US" altLang="zh-CN" sz="2400" b="1" dirty="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6</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en-US" altLang="zh-CN" sz="2400" b="1" i="1" dirty="0">
                <a:latin typeface="Times New Roman" pitchFamily="18" charset="0"/>
                <a:cs typeface="Times New Roman" pitchFamily="18" charset="0"/>
              </a:rPr>
              <a:t>x</a:t>
            </a:r>
            <a:r>
              <a:rPr lang="zh-CN" altLang="zh-CN" sz="2400" b="1" dirty="0">
                <a:latin typeface="Times New Roman" pitchFamily="18" charset="0"/>
                <a:cs typeface="Times New Roman" pitchFamily="18" charset="0"/>
              </a:rPr>
              <a:t>为</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A.1	B.2	C.3	D.4</a:t>
            </a:r>
            <a:endParaRPr lang="zh-CN" altLang="en-US" sz="2400" b="1" dirty="0">
              <a:latin typeface="Times New Roman" pitchFamily="18" charset="0"/>
              <a:ea typeface="宋体" pitchFamily="2" charset="-122"/>
              <a:cs typeface="Times New Roman" pitchFamily="18" charset="0"/>
            </a:endParaRPr>
          </a:p>
        </p:txBody>
      </p:sp>
      <p:sp>
        <p:nvSpPr>
          <p:cNvPr id="14" name="矩形 13"/>
          <p:cNvSpPr/>
          <p:nvPr/>
        </p:nvSpPr>
        <p:spPr>
          <a:xfrm>
            <a:off x="9582598" y="2661793"/>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521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mc:AlternateContent xmlns:mc="http://schemas.openxmlformats.org/markup-compatibility/2006">
        <mc:Choice xmlns:a14="http://schemas.microsoft.com/office/drawing/2010/main" xmlns="" Requires="a14">
          <p:sp>
            <p:nvSpPr>
              <p:cNvPr id="54" name="文本框 99"/>
              <p:cNvSpPr txBox="1">
                <a:spLocks noChangeArrowheads="1"/>
              </p:cNvSpPr>
              <p:nvPr/>
            </p:nvSpPr>
            <p:spPr bwMode="auto">
              <a:xfrm>
                <a:off x="719998" y="2127426"/>
                <a:ext cx="10726933" cy="368023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2016</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5</a:t>
                </a:r>
                <a:r>
                  <a:rPr lang="zh-CN" altLang="en-US" sz="2400" b="1" dirty="0">
                    <a:latin typeface="Times New Roman" pitchFamily="18" charset="0"/>
                    <a:ea typeface="宋体" pitchFamily="2" charset="-122"/>
                  </a:rPr>
                  <a:t>）下列化学用语与所表达的意义对应错误的是（      </a:t>
                </a:r>
                <a:r>
                  <a:rPr lang="zh-CN" altLang="en-US" sz="2400" b="1" dirty="0" smtClean="0">
                    <a:latin typeface="Times New Roman" pitchFamily="18" charset="0"/>
                    <a:ea typeface="宋体" pitchFamily="2" charset="-122"/>
                  </a:rPr>
                  <a:t>）</a:t>
                </a:r>
                <a:endParaRPr lang="en-US" altLang="zh-CN" sz="2400" b="1" dirty="0" smtClean="0">
                  <a:latin typeface="Times New Roman" pitchFamily="18" charset="0"/>
                  <a:ea typeface="宋体" pitchFamily="2" charset="-122"/>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Mg</a:t>
                </a:r>
                <a:r>
                  <a:rPr lang="zh-CN" altLang="zh-CN" sz="2400" b="1" dirty="0">
                    <a:latin typeface="Times New Roman" pitchFamily="18" charset="0"/>
                    <a:cs typeface="Times New Roman" pitchFamily="18" charset="0"/>
                  </a:rPr>
                  <a:t>——金属镁</a:t>
                </a:r>
              </a:p>
              <a:p>
                <a:pPr algn="just">
                  <a:lnSpc>
                    <a:spcPct val="150000"/>
                  </a:lnSpc>
                </a:pPr>
                <a:r>
                  <a:rPr lang="en-US" altLang="zh-CN" sz="2400" b="1" dirty="0">
                    <a:latin typeface="Times New Roman" pitchFamily="18" charset="0"/>
                    <a:cs typeface="Times New Roman" pitchFamily="18" charset="0"/>
                  </a:rPr>
                  <a:t>B. </a:t>
                </a:r>
                <a:r>
                  <a:rPr lang="en-US" altLang="zh-CN" sz="2400" b="1" dirty="0" smtClean="0">
                    <a:latin typeface="Times New Roman" pitchFamily="18" charset="0"/>
                    <a:cs typeface="Times New Roman" pitchFamily="18" charset="0"/>
                  </a:rPr>
                  <a:t/>
                </a:r>
                <a:r>
                  <a:rPr lang="zh-CN" altLang="zh-CN" sz="2400" b="1"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镁原子</a:t>
                </a: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a:r>
                <a14:m>
                  <m:oMath xmlns:m="http://schemas.openxmlformats.org/officeDocument/2006/math">
                    <m:limUpp>
                      <m:limUppPr>
                        <m:ctrlPr>
                          <a:rPr lang="zh-CN" altLang="zh-CN" sz="2400" b="1" i="1">
                            <a:latin typeface="Cambria Math"/>
                          </a:rPr>
                        </m:ctrlPr>
                      </m:limUppPr>
                      <m:e>
                        <m:r>
                          <a:rPr lang="en-US" altLang="zh-CN" sz="2400" b="1" i="1">
                            <a:latin typeface="Cambria Math"/>
                          </a:rPr>
                          <m:t>𝑴𝒈</m:t>
                        </m:r>
                      </m:e>
                      <m:lim>
                        <m:r>
                          <a:rPr lang="en-US" altLang="zh-CN" sz="2400" b="1">
                            <a:latin typeface="Cambria Math"/>
                          </a:rPr>
                          <m:t>+</m:t>
                        </m:r>
                        <m:r>
                          <a:rPr lang="en-US" altLang="zh-CN" sz="2400" b="1" i="1">
                            <a:latin typeface="Cambria Math"/>
                          </a:rPr>
                          <m:t>𝟐</m:t>
                        </m:r>
                      </m:lim>
                    </m:limUpp>
                  </m:oMath>
                </a14:m>
                <a:r>
                  <a:rPr lang="en-US" altLang="zh-CN" sz="2400" b="1" dirty="0">
                    <a:latin typeface="Times New Roman" pitchFamily="18" charset="0"/>
                    <a:cs typeface="Times New Roman" pitchFamily="18" charset="0"/>
                  </a:rPr>
                  <a:t>O</a:t>
                </a:r>
                <a:r>
                  <a:rPr lang="zh-CN" altLang="zh-CN" sz="2400" b="1" dirty="0">
                    <a:latin typeface="Times New Roman" pitchFamily="18" charset="0"/>
                    <a:cs typeface="Times New Roman" pitchFamily="18" charset="0"/>
                  </a:rPr>
                  <a:t>——氧化镁中镁元素为</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价</a:t>
                </a:r>
              </a:p>
              <a:p>
                <a:pPr algn="just">
                  <a:lnSpc>
                    <a:spcPct val="150000"/>
                  </a:lnSpc>
                </a:pPr>
                <a:r>
                  <a:rPr lang="en-US" altLang="zh-CN" sz="2400" b="1" dirty="0">
                    <a:latin typeface="Times New Roman" pitchFamily="18" charset="0"/>
                    <a:cs typeface="Times New Roman" pitchFamily="18" charset="0"/>
                  </a:rPr>
                  <a:t>D</a:t>
                </a:r>
                <a:r>
                  <a:rPr lang="en-US" altLang="zh-CN" sz="2400" b="1" dirty="0" smtClean="0">
                    <a:latin typeface="Times New Roman" pitchFamily="18" charset="0"/>
                    <a:cs typeface="Times New Roman" pitchFamily="18" charset="0"/>
                  </a:rPr>
                  <a:t>. N</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1</a:t>
                </a:r>
                <a:r>
                  <a:rPr lang="zh-CN" altLang="zh-CN" sz="2400" b="1" dirty="0">
                    <a:latin typeface="Times New Roman" pitchFamily="18" charset="0"/>
                    <a:cs typeface="Times New Roman" pitchFamily="18" charset="0"/>
                  </a:rPr>
                  <a:t>个氮分子由</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个氮原子构成</a:t>
                </a:r>
              </a:p>
            </p:txBody>
          </p:sp>
        </mc:Choice>
        <mc:Fallback>
          <p:sp>
            <p:nvSpPr>
              <p:cNvPr id="54" name="文本框 99"/>
              <p:cNvSpPr txBox="1">
                <a:spLocks noRot="1" noChangeAspect="1" noMove="1" noResize="1" noEditPoints="1" noAdjustHandles="1" noChangeArrowheads="1" noChangeShapeType="1" noTextEdit="1"/>
              </p:cNvSpPr>
              <p:nvPr/>
            </p:nvSpPr>
            <p:spPr bwMode="auto">
              <a:xfrm>
                <a:off x="719998" y="2127426"/>
                <a:ext cx="10726933" cy="3680238"/>
              </a:xfrm>
              <a:prstGeom prst="rect">
                <a:avLst/>
              </a:prstGeom>
              <a:blipFill rotWithShape="1">
                <a:blip r:embed="rId3"/>
                <a:stretch>
                  <a:fillRect l="-852" b="-993"/>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9623542" y="2237649"/>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dirty="0">
              <a:solidFill>
                <a:srgbClr val="FF0000"/>
              </a:solidFill>
              <a:latin typeface="Times New Roman" pitchFamily="18" charset="0"/>
              <a:ea typeface="宋体" pitchFamily="2" charset="-122"/>
              <a:cs typeface="Times New Roman" pitchFamily="18" charset="0"/>
            </a:endParaRPr>
          </a:p>
        </p:txBody>
      </p:sp>
      <p:pic>
        <p:nvPicPr>
          <p:cNvPr id="8" name="11102.eps" descr="id:2147505479;FounderCES"/>
          <p:cNvPicPr>
            <a:picLocks noChangeAspect="1"/>
          </p:cNvPicPr>
          <p:nvPr/>
        </p:nvPicPr>
        <p:blipFill>
          <a:blip r:embed="rId5"/>
          <a:stretch>
            <a:fillRect/>
          </a:stretch>
        </p:blipFill>
        <p:spPr>
          <a:xfrm>
            <a:off x="1275643" y="3853077"/>
            <a:ext cx="671826" cy="576000"/>
          </a:xfrm>
          <a:prstGeom prst="rect">
            <a:avLst/>
          </a:prstGeom>
        </p:spPr>
      </p:pic>
    </p:spTree>
    <p:extLst>
      <p:ext uri="{BB962C8B-B14F-4D97-AF65-F5344CB8AC3E}">
        <p14:creationId xmlns:p14="http://schemas.microsoft.com/office/powerpoint/2010/main" xmlns="" val="72053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7" y="1998726"/>
            <a:ext cx="10975289" cy="2862322"/>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改编题</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按氯元素化合价递变规律将五种化合物进行</a:t>
            </a:r>
            <a:r>
              <a:rPr lang="zh-CN" altLang="zh-CN" sz="2400" b="1" dirty="0" smtClean="0">
                <a:latin typeface="Times New Roman" pitchFamily="18" charset="0"/>
                <a:cs typeface="Times New Roman" pitchFamily="18" charset="0"/>
              </a:rPr>
              <a:t>排列</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依次</a:t>
            </a:r>
            <a:r>
              <a:rPr lang="zh-CN" altLang="zh-CN" sz="2400" b="1" dirty="0">
                <a:latin typeface="Times New Roman" pitchFamily="18" charset="0"/>
                <a:cs typeface="Times New Roman" pitchFamily="18" charset="0"/>
              </a:rPr>
              <a:t>为</a:t>
            </a:r>
            <a:r>
              <a:rPr lang="en-US" altLang="zh-CN" sz="2400" b="1" dirty="0">
                <a:latin typeface="Times New Roman" pitchFamily="18" charset="0"/>
                <a:cs typeface="Times New Roman" pitchFamily="18" charset="0"/>
              </a:rPr>
              <a:t>①</a:t>
            </a:r>
            <a:r>
              <a:rPr lang="en-US" altLang="zh-CN" sz="2400" b="1" dirty="0" err="1">
                <a:latin typeface="Times New Roman" pitchFamily="18" charset="0"/>
                <a:cs typeface="Times New Roman" pitchFamily="18" charset="0"/>
              </a:rPr>
              <a:t>KCl</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②Cl</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③</a:t>
            </a:r>
            <a:r>
              <a:rPr lang="en-US" altLang="zh-CN" sz="2400" b="1" dirty="0" err="1">
                <a:latin typeface="Times New Roman" pitchFamily="18" charset="0"/>
                <a:cs typeface="Times New Roman" pitchFamily="18" charset="0"/>
              </a:rPr>
              <a:t>HClO</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④M</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⑤</a:t>
            </a:r>
            <a:r>
              <a:rPr lang="en-US" altLang="zh-CN" sz="2400" b="1" dirty="0" smtClean="0">
                <a:latin typeface="Times New Roman" pitchFamily="18" charset="0"/>
                <a:cs typeface="Times New Roman" pitchFamily="18" charset="0"/>
              </a:rPr>
              <a:t>NaClO</a:t>
            </a:r>
            <a:r>
              <a:rPr lang="en-US" altLang="zh-CN" sz="2400" b="1" baseline="-25000"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根据</a:t>
            </a:r>
            <a:r>
              <a:rPr lang="zh-CN" altLang="zh-CN" sz="2400" b="1" dirty="0">
                <a:latin typeface="Times New Roman" pitchFamily="18" charset="0"/>
                <a:cs typeface="Times New Roman" pitchFamily="18" charset="0"/>
              </a:rPr>
              <a:t>这一</a:t>
            </a:r>
            <a:r>
              <a:rPr lang="zh-CN" altLang="zh-CN" sz="2400" b="1" dirty="0" smtClean="0">
                <a:latin typeface="Times New Roman" pitchFamily="18" charset="0"/>
                <a:cs typeface="Times New Roman" pitchFamily="18" charset="0"/>
              </a:rPr>
              <a:t>规律</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M</a:t>
            </a:r>
            <a:r>
              <a:rPr lang="zh-CN" altLang="zh-CN" sz="2400" b="1" dirty="0">
                <a:latin typeface="Times New Roman" pitchFamily="18" charset="0"/>
                <a:cs typeface="Times New Roman" pitchFamily="18" charset="0"/>
              </a:rPr>
              <a:t>不可能是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A.HClO</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B.Cl</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5</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C.NH</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Cl	</a:t>
            </a:r>
            <a:r>
              <a:rPr lang="en-US" altLang="zh-CN" sz="2400" b="1" dirty="0" smtClean="0">
                <a:latin typeface="Times New Roman" pitchFamily="18" charset="0"/>
                <a:cs typeface="Times New Roman" pitchFamily="18" charset="0"/>
              </a:rPr>
              <a:t>                D.KClO</a:t>
            </a:r>
            <a:r>
              <a:rPr lang="en-US" altLang="zh-CN" sz="2400" b="1" baseline="-25000" dirty="0" smtClean="0">
                <a:latin typeface="Times New Roman" pitchFamily="18" charset="0"/>
                <a:cs typeface="Times New Roman" pitchFamily="18" charset="0"/>
              </a:rPr>
              <a:t>3</a:t>
            </a:r>
            <a:endParaRPr lang="zh-CN" altLang="zh-CN" sz="2400" b="1" dirty="0">
              <a:latin typeface="Times New Roman" pitchFamily="18" charset="0"/>
              <a:cs typeface="Times New Roman" pitchFamily="18" charset="0"/>
            </a:endParaRPr>
          </a:p>
        </p:txBody>
      </p:sp>
      <p:sp>
        <p:nvSpPr>
          <p:cNvPr id="14" name="矩形 13"/>
          <p:cNvSpPr/>
          <p:nvPr/>
        </p:nvSpPr>
        <p:spPr>
          <a:xfrm>
            <a:off x="10541335" y="263686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521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7" y="2201925"/>
            <a:ext cx="10975289"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石家庄裕华区期中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下列关于化合价的说法中正确的是（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ea typeface="宋体" pitchFamily="2" charset="-122"/>
                <a:cs typeface="Times New Roman" pitchFamily="18" charset="0"/>
              </a:rPr>
              <a:t>A.</a:t>
            </a:r>
            <a:r>
              <a:rPr lang="zh-CN" altLang="en-US" sz="2400" b="1" dirty="0">
                <a:latin typeface="Times New Roman" pitchFamily="18" charset="0"/>
                <a:ea typeface="宋体" pitchFamily="2" charset="-122"/>
                <a:cs typeface="Times New Roman" pitchFamily="18" charset="0"/>
              </a:rPr>
              <a:t>化合物中非金属元素的化合价一定为负价</a:t>
            </a:r>
          </a:p>
          <a:p>
            <a:pPr algn="just">
              <a:lnSpc>
                <a:spcPct val="150000"/>
              </a:lnSpc>
            </a:pPr>
            <a:r>
              <a:rPr lang="en-US" altLang="zh-CN" sz="2400" b="1" dirty="0">
                <a:latin typeface="Times New Roman" pitchFamily="18" charset="0"/>
                <a:ea typeface="宋体" pitchFamily="2" charset="-122"/>
                <a:cs typeface="Times New Roman" pitchFamily="18" charset="0"/>
              </a:rPr>
              <a:t>B.</a:t>
            </a:r>
            <a:r>
              <a:rPr lang="zh-CN" altLang="en-US" sz="2400" b="1" dirty="0">
                <a:latin typeface="Times New Roman" pitchFamily="18" charset="0"/>
                <a:ea typeface="宋体" pitchFamily="2" charset="-122"/>
                <a:cs typeface="Times New Roman" pitchFamily="18" charset="0"/>
              </a:rPr>
              <a:t>氧气中氧元素的化合价为</a:t>
            </a:r>
            <a:r>
              <a:rPr lang="en-US" altLang="zh-CN" sz="2400" b="1" dirty="0">
                <a:latin typeface="Times New Roman" pitchFamily="18" charset="0"/>
                <a:ea typeface="宋体" pitchFamily="2" charset="-122"/>
                <a:cs typeface="Times New Roman" pitchFamily="18" charset="0"/>
              </a:rPr>
              <a:t>-2</a:t>
            </a:r>
          </a:p>
          <a:p>
            <a:pPr algn="just">
              <a:lnSpc>
                <a:spcPct val="150000"/>
              </a:lnSpc>
            </a:pPr>
            <a:r>
              <a:rPr lang="en-US" altLang="zh-CN" sz="2400" b="1" dirty="0">
                <a:latin typeface="Times New Roman" pitchFamily="18" charset="0"/>
                <a:ea typeface="宋体" pitchFamily="2" charset="-122"/>
                <a:cs typeface="Times New Roman" pitchFamily="18" charset="0"/>
              </a:rPr>
              <a:t>C.</a:t>
            </a:r>
            <a:r>
              <a:rPr lang="zh-CN" altLang="en-US" sz="2400" b="1" dirty="0">
                <a:latin typeface="Times New Roman" pitchFamily="18" charset="0"/>
                <a:ea typeface="宋体" pitchFamily="2" charset="-122"/>
                <a:cs typeface="Times New Roman" pitchFamily="18" charset="0"/>
              </a:rPr>
              <a:t>高锰酸钾中锰元素的化合价为</a:t>
            </a:r>
            <a:r>
              <a:rPr lang="en-US" altLang="zh-CN" sz="2400" b="1" dirty="0">
                <a:latin typeface="Times New Roman" pitchFamily="18" charset="0"/>
                <a:ea typeface="宋体" pitchFamily="2" charset="-122"/>
                <a:cs typeface="Times New Roman" pitchFamily="18" charset="0"/>
              </a:rPr>
              <a:t>+6</a:t>
            </a:r>
          </a:p>
          <a:p>
            <a:pPr algn="just">
              <a:lnSpc>
                <a:spcPct val="150000"/>
              </a:lnSpc>
            </a:pPr>
            <a:r>
              <a:rPr lang="en-US" altLang="zh-CN" sz="2400" b="1" dirty="0">
                <a:latin typeface="Times New Roman" pitchFamily="18" charset="0"/>
                <a:ea typeface="宋体" pitchFamily="2" charset="-122"/>
                <a:cs typeface="Times New Roman" pitchFamily="18" charset="0"/>
              </a:rPr>
              <a:t>D.CuSO</a:t>
            </a:r>
            <a:r>
              <a:rPr lang="en-US" altLang="zh-CN" sz="2400" b="1" baseline="-25000" dirty="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中所含原子团的化合价为</a:t>
            </a:r>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endParaRPr lang="en-US" altLang="zh-CN" sz="2400" b="1" dirty="0">
              <a:latin typeface="Times New Roman" pitchFamily="18" charset="0"/>
              <a:ea typeface="宋体" pitchFamily="2" charset="-122"/>
              <a:cs typeface="Times New Roman" pitchFamily="18" charset="0"/>
            </a:endParaRPr>
          </a:p>
        </p:txBody>
      </p:sp>
      <p:sp>
        <p:nvSpPr>
          <p:cNvPr id="14" name="矩形 13"/>
          <p:cNvSpPr/>
          <p:nvPr/>
        </p:nvSpPr>
        <p:spPr>
          <a:xfrm>
            <a:off x="9726505" y="229668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D</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0521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7" y="2168058"/>
            <a:ext cx="10975289" cy="2862322"/>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石家庄裕华区期中</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cs typeface="Times New Roman" pitchFamily="18" charset="0"/>
              </a:rPr>
              <a:t>下列含氮化合物</a:t>
            </a:r>
            <a:r>
              <a:rPr lang="zh-CN" altLang="en-US" sz="2400" b="1" dirty="0" smtClean="0">
                <a:latin typeface="Times New Roman" pitchFamily="18" charset="0"/>
                <a:cs typeface="Times New Roman" pitchFamily="18" charset="0"/>
              </a:rPr>
              <a:t>中，氮</a:t>
            </a:r>
            <a:r>
              <a:rPr lang="zh-CN" altLang="en-US" sz="2400" b="1" dirty="0">
                <a:latin typeface="Times New Roman" pitchFamily="18" charset="0"/>
                <a:cs typeface="Times New Roman" pitchFamily="18" charset="0"/>
              </a:rPr>
              <a:t>元素化合价由高到低排列的一组是</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HNO</a:t>
            </a:r>
            <a:r>
              <a:rPr lang="en-US" altLang="zh-CN" sz="2400" b="1" baseline="-25000" dirty="0" smtClean="0">
                <a:latin typeface="Times New Roman" pitchFamily="18" charset="0"/>
                <a:cs typeface="Times New Roman" pitchFamily="18" charset="0"/>
              </a:rPr>
              <a:t>3 </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NO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NH</a:t>
            </a:r>
            <a:r>
              <a:rPr lang="en-US" altLang="zh-CN" sz="2400" b="1" baseline="-25000" dirty="0" smtClean="0">
                <a:latin typeface="Times New Roman" pitchFamily="18" charset="0"/>
                <a:cs typeface="Times New Roman" pitchFamily="18" charset="0"/>
              </a:rPr>
              <a:t>3</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 N</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5</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NO</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NO</a:t>
            </a:r>
            <a:r>
              <a:rPr lang="en-US" altLang="zh-CN" sz="2400" b="1" baseline="-25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NH</a:t>
            </a:r>
            <a:r>
              <a:rPr lang="en-US" altLang="zh-CN" sz="2400" b="1" baseline="-25000" dirty="0" smtClean="0">
                <a:latin typeface="Times New Roman" pitchFamily="18" charset="0"/>
                <a:cs typeface="Times New Roman" pitchFamily="18" charset="0"/>
              </a:rPr>
              <a:t>3</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NO</a:t>
            </a:r>
            <a:r>
              <a:rPr lang="zh-CN"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HNO</a:t>
            </a:r>
            <a:r>
              <a:rPr lang="en-US" altLang="zh-CN" sz="2400" b="1" baseline="-25000" dirty="0" smtClean="0">
                <a:latin typeface="Times New Roman" pitchFamily="18" charset="0"/>
                <a:cs typeface="Times New Roman" pitchFamily="18" charset="0"/>
              </a:rPr>
              <a:t>3                                    </a:t>
            </a:r>
            <a:r>
              <a:rPr lang="en-US" altLang="zh-CN" sz="2400" b="1" dirty="0" smtClean="0">
                <a:latin typeface="Times New Roman" pitchFamily="18" charset="0"/>
                <a:cs typeface="Times New Roman" pitchFamily="18" charset="0"/>
              </a:rPr>
              <a:t>D. NO</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NO</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N</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3</a:t>
            </a:r>
            <a:endParaRPr lang="zh-CN" altLang="zh-CN" sz="2400" b="1" dirty="0">
              <a:latin typeface="Times New Roman" pitchFamily="18" charset="0"/>
              <a:cs typeface="Times New Roman" pitchFamily="18" charset="0"/>
            </a:endParaRPr>
          </a:p>
        </p:txBody>
      </p:sp>
      <p:sp>
        <p:nvSpPr>
          <p:cNvPr id="14" name="矩形 13"/>
          <p:cNvSpPr/>
          <p:nvPr/>
        </p:nvSpPr>
        <p:spPr>
          <a:xfrm>
            <a:off x="1971038" y="2797257"/>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FF0000"/>
                </a:solidFill>
                <a:latin typeface="Times New Roman" pitchFamily="18" charset="0"/>
                <a:cs typeface="Times New Roman" pitchFamily="18" charset="0"/>
              </a:rPr>
              <a:t>A</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05212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mc:AlternateContent xmlns:mc="http://schemas.openxmlformats.org/markup-compatibility/2006">
        <mc:Choice xmlns:a14="http://schemas.microsoft.com/office/drawing/2010/main" xmlns="" Requires="a14">
          <p:sp>
            <p:nvSpPr>
              <p:cNvPr id="12" name="TextBox 11"/>
              <p:cNvSpPr txBox="1"/>
              <p:nvPr/>
            </p:nvSpPr>
            <p:spPr>
              <a:xfrm>
                <a:off x="934488" y="2821581"/>
                <a:ext cx="10501156" cy="3680238"/>
              </a:xfrm>
              <a:prstGeom prst="rect">
                <a:avLst/>
              </a:prstGeom>
              <a:noFill/>
            </p:spPr>
            <p:txBody>
              <a:bodyPr wrap="square" rtlCol="0">
                <a:spAutoFit/>
              </a:bodyPr>
              <a:lstStyle/>
              <a:p>
                <a:pPr algn="just">
                  <a:lnSpc>
                    <a:spcPct val="150000"/>
                  </a:lnSpc>
                </a:pPr>
                <a:r>
                  <a:rPr lang="zh-CN" altLang="en-US" sz="2400" b="1" dirty="0">
                    <a:latin typeface="Times New Roman" pitchFamily="18" charset="0"/>
                    <a:ea typeface="宋体" pitchFamily="2" charset="-122"/>
                    <a:cs typeface="Times New Roman" pitchFamily="18" charset="0"/>
                  </a:rPr>
                  <a:t>例</a:t>
                </a:r>
                <a:r>
                  <a:rPr lang="en-US" altLang="zh-CN" sz="2400" b="1" dirty="0" smtClean="0">
                    <a:latin typeface="Times New Roman" pitchFamily="18" charset="0"/>
                    <a:ea typeface="宋体" pitchFamily="2" charset="-122"/>
                    <a:cs typeface="Times New Roman" pitchFamily="18" charset="0"/>
                  </a:rPr>
                  <a:t>4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en-US" altLang="zh-CN"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唐山开平区一模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下列化学符号中数字“</a:t>
                </a:r>
                <a:r>
                  <a:rPr lang="en-US" altLang="zh-CN" sz="2400" b="1" dirty="0">
                    <a:latin typeface="Times New Roman" pitchFamily="18" charset="0"/>
                    <a:ea typeface="宋体" pitchFamily="2" charset="-122"/>
                    <a:cs typeface="Times New Roman" pitchFamily="18" charset="0"/>
                  </a:rPr>
                  <a:t>2”</a:t>
                </a:r>
                <a:r>
                  <a:rPr lang="zh-CN" altLang="en-US" sz="2400" b="1" dirty="0">
                    <a:latin typeface="Times New Roman" pitchFamily="18" charset="0"/>
                    <a:ea typeface="宋体" pitchFamily="2" charset="-122"/>
                    <a:cs typeface="Times New Roman" pitchFamily="18" charset="0"/>
                  </a:rPr>
                  <a:t>表示的意义不正确的是（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A.2Na</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”表示两个钠元素</a:t>
                </a:r>
              </a:p>
              <a:p>
                <a:pPr algn="just">
                  <a:lnSpc>
                    <a:spcPct val="150000"/>
                  </a:lnSpc>
                </a:pPr>
                <a:r>
                  <a:rPr lang="en-US" altLang="zh-CN" sz="2400" b="1" dirty="0" smtClean="0">
                    <a:latin typeface="Times New Roman" pitchFamily="18" charset="0"/>
                    <a:cs typeface="Times New Roman" pitchFamily="18" charset="0"/>
                  </a:rPr>
                  <a:t>B.2OH</a:t>
                </a:r>
                <a:r>
                  <a:rPr lang="en-US" altLang="zh-CN" sz="2400" b="1" baseline="30000" dirty="0" smtClean="0">
                    <a:latin typeface="Times New Roman" pitchFamily="18" charset="0"/>
                    <a:cs typeface="Times New Roman" pitchFamily="18" charset="0"/>
                  </a:rPr>
                  <a:t>-</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”表示两个氢氧根离子</a:t>
                </a:r>
              </a:p>
              <a:p>
                <a:pPr algn="just">
                  <a:lnSpc>
                    <a:spcPct val="150000"/>
                  </a:lnSpc>
                </a:pPr>
                <a:r>
                  <a:rPr lang="en-US" altLang="zh-CN" sz="2400" b="1" dirty="0" smtClean="0">
                    <a:latin typeface="Times New Roman" pitchFamily="18" charset="0"/>
                    <a:cs typeface="Times New Roman" pitchFamily="18" charset="0"/>
                  </a:rPr>
                  <a:t>C</a:t>
                </a:r>
                <a:r>
                  <a:rPr lang="en-US" altLang="zh-CN" sz="2400" b="1" dirty="0">
                    <a:latin typeface="Times New Roman" pitchFamily="18" charset="0"/>
                    <a:cs typeface="Times New Roman" pitchFamily="18" charset="0"/>
                  </a:rPr>
                  <a:t>.</a:t>
                </a:r>
                <a14:m>
                  <m:oMath xmlns:m="http://schemas.openxmlformats.org/officeDocument/2006/math">
                    <m:limUpp>
                      <m:limUppPr>
                        <m:ctrlPr>
                          <a:rPr lang="zh-CN" altLang="zh-CN" sz="2400" b="1" i="1"/>
                        </m:ctrlPr>
                      </m:limUppPr>
                      <m:e>
                        <m:r>
                          <a:rPr lang="en-US" altLang="zh-CN" sz="2400" b="1" i="1"/>
                          <m:t>𝑴</m:t>
                        </m:r>
                      </m:e>
                      <m:lim>
                        <m:r>
                          <a:rPr lang="en-US" altLang="zh-CN" sz="2400" b="1"/>
                          <m:t>+</m:t>
                        </m:r>
                        <m:r>
                          <a:rPr lang="en-US" altLang="zh-CN" sz="2400" b="1" i="1"/>
                          <m:t>𝟐</m:t>
                        </m:r>
                      </m:lim>
                    </m:limUpp>
                  </m:oMath>
                </a14:m>
                <a:r>
                  <a:rPr lang="en-US" altLang="zh-CN" sz="2400" b="1" dirty="0" err="1">
                    <a:latin typeface="Times New Roman" pitchFamily="18" charset="0"/>
                    <a:cs typeface="Times New Roman" pitchFamily="18" charset="0"/>
                  </a:rPr>
                  <a:t>gO</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”表示镁元素的化合价为</a:t>
                </a:r>
                <a:r>
                  <a:rPr lang="en-US" altLang="zh-CN" sz="2400" b="1"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D.NO</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中的“</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”表示一个二氧化氮分子中含有两个氧原子</a:t>
                </a:r>
              </a:p>
            </p:txBody>
          </p:sp>
        </mc:Choice>
        <mc:Fallback>
          <p:sp>
            <p:nvSpPr>
              <p:cNvPr id="12" name="TextBox 11"/>
              <p:cNvSpPr txBox="1">
                <a:spLocks noRot="1" noChangeAspect="1" noMove="1" noResize="1" noEditPoints="1" noAdjustHandles="1" noChangeArrowheads="1" noChangeShapeType="1" noTextEdit="1"/>
              </p:cNvSpPr>
              <p:nvPr/>
            </p:nvSpPr>
            <p:spPr>
              <a:xfrm>
                <a:off x="934488" y="2821581"/>
                <a:ext cx="10501156" cy="3680238"/>
              </a:xfrm>
              <a:prstGeom prst="rect">
                <a:avLst/>
              </a:prstGeom>
              <a:blipFill rotWithShape="1">
                <a:blip r:embed="rId5"/>
                <a:stretch>
                  <a:fillRect l="-871" r="-929" b="-993"/>
                </a:stretch>
              </a:blipFill>
            </p:spPr>
            <p:txBody>
              <a:bodyPr/>
              <a:lstStyle/>
              <a:p>
                <a:r>
                  <a:rPr lang="zh-CN" altLang="en-US">
                    <a:noFill/>
                  </a:rPr>
                  <a:t> </a:t>
                </a:r>
              </a:p>
            </p:txBody>
          </p:sp>
        </mc:Fallback>
      </mc:AlternateContent>
      <p:sp>
        <p:nvSpPr>
          <p:cNvPr id="14" name="矩形 13"/>
          <p:cNvSpPr/>
          <p:nvPr/>
        </p:nvSpPr>
        <p:spPr>
          <a:xfrm>
            <a:off x="1701546" y="3465046"/>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A</a:t>
            </a:r>
            <a:endParaRPr lang="zh-CN" altLang="en-US" sz="2400" dirty="0">
              <a:latin typeface="Times New Roman" pitchFamily="18" charset="0"/>
              <a:cs typeface="Times New Roman" pitchFamily="18" charset="0"/>
            </a:endParaRPr>
          </a:p>
        </p:txBody>
      </p:sp>
      <p:grpSp>
        <p:nvGrpSpPr>
          <p:cNvPr id="7" name="组合 6"/>
          <p:cNvGrpSpPr/>
          <p:nvPr/>
        </p:nvGrpSpPr>
        <p:grpSpPr>
          <a:xfrm>
            <a:off x="934488" y="1985133"/>
            <a:ext cx="3953601" cy="627895"/>
            <a:chOff x="1034884" y="629878"/>
            <a:chExt cx="3953601" cy="627895"/>
          </a:xfrm>
        </p:grpSpPr>
        <p:sp>
          <p:nvSpPr>
            <p:cNvPr id="11" name="圆角矩形 6">
              <a:hlinkClick r:id="rId6" action="ppaction://hlinksldjump"/>
            </p:cNvPr>
            <p:cNvSpPr/>
            <p:nvPr>
              <p:custDataLst>
                <p:tags r:id="rId1"/>
              </p:custDataLst>
            </p:nvPr>
          </p:nvSpPr>
          <p:spPr>
            <a:xfrm flipH="1">
              <a:off x="2642679" y="664479"/>
              <a:ext cx="2345806" cy="580638"/>
            </a:xfrm>
            <a:prstGeom prst="snip1Rect">
              <a:avLst/>
            </a:prstGeom>
            <a:noFill/>
            <a:ln w="22225">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化学用语</a:t>
              </a:r>
              <a:endParaRPr lang="zh-CN" altLang="zh-CN" sz="2400" dirty="0">
                <a:latin typeface="黑体" panose="02010609060101010101" pitchFamily="49" charset="-122"/>
                <a:ea typeface="黑体" panose="02010609060101010101" pitchFamily="49" charset="-122"/>
              </a:endParaRPr>
            </a:p>
          </p:txBody>
        </p:sp>
        <p:sp>
          <p:nvSpPr>
            <p:cNvPr id="13"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noProof="1" smtClean="0">
                  <a:solidFill>
                    <a:schemeClr val="bg1"/>
                  </a:solidFill>
                  <a:latin typeface="黑体" panose="02010609060101010101" pitchFamily="49" charset="-122"/>
                  <a:ea typeface="黑体" panose="02010609060101010101" pitchFamily="49" charset="-122"/>
                  <a:sym typeface="宋体" panose="02010600030101010101" pitchFamily="2" charset="-122"/>
                </a:rPr>
                <a:t>题型四</a:t>
              </a:r>
              <a:endParaRPr lang="zh-CN" altLang="en-US" sz="2400" b="1" strike="noStrike" noProof="1">
                <a:solidFill>
                  <a:schemeClr val="bg1"/>
                </a:solidFill>
              </a:endParaRPr>
            </a:p>
          </p:txBody>
        </p:sp>
        <p:sp>
          <p:nvSpPr>
            <p:cNvPr id="15" name="圆角矩形 14"/>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Tree>
    <p:extLst>
      <p:ext uri="{BB962C8B-B14F-4D97-AF65-F5344CB8AC3E}">
        <p14:creationId xmlns:p14="http://schemas.microsoft.com/office/powerpoint/2010/main" xmlns="" val="608807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7" name="TextBox 6"/>
          <p:cNvSpPr txBox="1"/>
          <p:nvPr/>
        </p:nvSpPr>
        <p:spPr>
          <a:xfrm>
            <a:off x="719997" y="2085165"/>
            <a:ext cx="10749511" cy="3416320"/>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题型解法</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nSpc>
                <a:spcPct val="150000"/>
              </a:lnSpc>
            </a:pP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r>
              <a:rPr lang="zh-CN" altLang="en-US" sz="2400" b="1" dirty="0">
                <a:latin typeface="宋体" pitchFamily="2" charset="-122"/>
                <a:ea typeface="宋体" pitchFamily="2" charset="-122"/>
                <a:cs typeface="Times New Roman" pitchFamily="18" charset="0"/>
              </a:rPr>
              <a:t>元素符号右下角的数字表示一个粒子中原子的数目</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其意义与元素符号前面的数字无关。元素符号右上角的数字表示离子所带电荷数</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电荷数为</a:t>
            </a:r>
            <a:r>
              <a:rPr lang="en-US" altLang="zh-CN" sz="2400" b="1" dirty="0">
                <a:latin typeface="Times New Roman" pitchFamily="18" charset="0"/>
                <a:ea typeface="宋体" pitchFamily="2" charset="-122"/>
                <a:cs typeface="Times New Roman" pitchFamily="18" charset="0"/>
              </a:rPr>
              <a:t>1</a:t>
            </a:r>
            <a:r>
              <a:rPr lang="zh-CN" altLang="en-US" sz="2400" b="1" dirty="0">
                <a:latin typeface="宋体" pitchFamily="2" charset="-122"/>
                <a:ea typeface="宋体" pitchFamily="2" charset="-122"/>
                <a:cs typeface="Times New Roman" pitchFamily="18" charset="0"/>
              </a:rPr>
              <a:t>时</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数字“</a:t>
            </a:r>
            <a:r>
              <a:rPr lang="en-US" altLang="zh-CN" sz="2400" b="1" dirty="0">
                <a:latin typeface="Times New Roman" pitchFamily="18" charset="0"/>
                <a:ea typeface="宋体" pitchFamily="2" charset="-122"/>
                <a:cs typeface="Times New Roman" pitchFamily="18" charset="0"/>
              </a:rPr>
              <a:t>1</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省略</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其意义与元素符号前面的数字无关。元素符号或化学式前面加了数字</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就失去了宏观含义</a:t>
            </a:r>
            <a:r>
              <a:rPr lang="en-US" altLang="zh-CN" sz="2400" b="1" dirty="0">
                <a:latin typeface="宋体" pitchFamily="2" charset="-122"/>
                <a:ea typeface="宋体" pitchFamily="2" charset="-122"/>
                <a:cs typeface="Times New Roman" pitchFamily="18" charset="0"/>
              </a:rPr>
              <a:t>,</a:t>
            </a:r>
            <a:r>
              <a:rPr lang="zh-CN" altLang="en-US" sz="2400" b="1" dirty="0">
                <a:latin typeface="宋体" pitchFamily="2" charset="-122"/>
                <a:ea typeface="宋体" pitchFamily="2" charset="-122"/>
                <a:cs typeface="Times New Roman" pitchFamily="18" charset="0"/>
              </a:rPr>
              <a:t>只有微观含义。</a:t>
            </a:r>
          </a:p>
        </p:txBody>
      </p:sp>
    </p:spTree>
    <p:extLst>
      <p:ext uri="{BB962C8B-B14F-4D97-AF65-F5344CB8AC3E}">
        <p14:creationId xmlns:p14="http://schemas.microsoft.com/office/powerpoint/2010/main" xmlns="" val="17441600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69245" y="1892322"/>
            <a:ext cx="10566397" cy="3970318"/>
          </a:xfrm>
          <a:prstGeom prst="rect">
            <a:avLst/>
          </a:prstGeom>
          <a:noFill/>
        </p:spPr>
        <p:txBody>
          <a:bodyPr wrap="square" rtlCol="0">
            <a:spAutoFit/>
          </a:bodyPr>
          <a:lstStyle/>
          <a:p>
            <a:pPr>
              <a:lnSpc>
                <a:spcPct val="150000"/>
              </a:lnSpc>
            </a:pPr>
            <a:r>
              <a:rPr lang="zh-CN" altLang="en-US" sz="2400" b="1" dirty="0" smtClean="0">
                <a:solidFill>
                  <a:schemeClr val="accent2"/>
                </a:solidFill>
                <a:latin typeface="Times New Roman" pitchFamily="18" charset="0"/>
                <a:ea typeface="黑体" pitchFamily="49" charset="-122"/>
                <a:cs typeface="Times New Roman" pitchFamily="18" charset="0"/>
              </a:rPr>
              <a:t>题型演练</a:t>
            </a:r>
            <a:endParaRPr lang="en-US" altLang="zh-CN" sz="2400" b="1" dirty="0" smtClean="0">
              <a:solidFill>
                <a:schemeClr val="accent2"/>
              </a:solidFill>
              <a:latin typeface="Times New Roman" pitchFamily="18" charset="0"/>
              <a:ea typeface="黑体" pitchFamily="49"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r>
              <a:rPr lang="en-US" altLang="zh-CN" sz="2400" b="1" dirty="0" smtClean="0">
                <a:latin typeface="Times New Roman" pitchFamily="18" charset="0"/>
                <a:ea typeface="宋体" pitchFamily="2" charset="-122"/>
                <a:cs typeface="Times New Roman" pitchFamily="18" charset="0"/>
              </a:rPr>
              <a:t>1.</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张家口一模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化学用语是国际通用</a:t>
            </a:r>
            <a:r>
              <a:rPr lang="zh-CN" altLang="en-US" sz="2400" b="1" dirty="0" smtClean="0">
                <a:latin typeface="Times New Roman" pitchFamily="18" charset="0"/>
                <a:ea typeface="宋体" pitchFamily="2" charset="-122"/>
                <a:cs typeface="Times New Roman" pitchFamily="18" charset="0"/>
              </a:rPr>
              <a:t>语言，是</a:t>
            </a:r>
            <a:r>
              <a:rPr lang="zh-CN" altLang="en-US" sz="2400" b="1" dirty="0">
                <a:latin typeface="Times New Roman" pitchFamily="18" charset="0"/>
                <a:ea typeface="宋体" pitchFamily="2" charset="-122"/>
                <a:cs typeface="Times New Roman" pitchFamily="18" charset="0"/>
              </a:rPr>
              <a:t>学习化学的重要工具。下列化学用语与其含义对应正确的是（</a:t>
            </a:r>
            <a:r>
              <a:rPr lang="zh-CN" altLang="en-US" sz="2400" b="1" dirty="0" smtClean="0">
                <a:latin typeface="Times New Roman" pitchFamily="18" charset="0"/>
                <a:ea typeface="宋体" pitchFamily="2" charset="-122"/>
                <a:cs typeface="Times New Roman" pitchFamily="18" charset="0"/>
              </a:rPr>
              <a:t>　　）</a:t>
            </a:r>
            <a:endParaRPr lang="en-US" altLang="zh-CN" sz="2400" b="1" dirty="0" smtClean="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A.H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个氢原子　　</a:t>
            </a:r>
            <a:r>
              <a:rPr lang="en-US" altLang="zh-CN" sz="2400" b="1" dirty="0" smtClean="0">
                <a:latin typeface="Times New Roman" pitchFamily="18" charset="0"/>
                <a:cs typeface="Times New Roman" pitchFamily="18" charset="0"/>
              </a:rPr>
              <a:t> </a:t>
            </a:r>
            <a:r>
              <a:rPr lang="zh-CN" altLang="zh-CN" sz="2400" b="1"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B.2H</a:t>
            </a:r>
            <a:r>
              <a:rPr lang="en-US" altLang="zh-CN" sz="2400" b="1" baseline="-25000"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个氢气</a:t>
            </a:r>
          </a:p>
          <a:p>
            <a:pPr>
              <a:lnSpc>
                <a:spcPct val="150000"/>
              </a:lnSpc>
            </a:pPr>
            <a:r>
              <a:rPr lang="en-US" altLang="zh-CN" sz="2400" b="1" dirty="0">
                <a:latin typeface="Times New Roman" pitchFamily="18" charset="0"/>
                <a:cs typeface="Times New Roman" pitchFamily="18" charset="0"/>
              </a:rPr>
              <a:t>C.2H</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个氢元素</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D.2H</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个氢离子</a:t>
            </a:r>
          </a:p>
        </p:txBody>
      </p:sp>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4" name="矩形 13"/>
          <p:cNvSpPr/>
          <p:nvPr/>
        </p:nvSpPr>
        <p:spPr>
          <a:xfrm>
            <a:off x="6272107" y="3646648"/>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41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7" y="2021302"/>
            <a:ext cx="10975289"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石家庄新华区校级模拟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下列化学用语所表达的意义正确的是（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2H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:4</a:t>
            </a:r>
            <a:r>
              <a:rPr lang="zh-CN" altLang="zh-CN" sz="2400" b="1" dirty="0">
                <a:latin typeface="Times New Roman" pitchFamily="18" charset="0"/>
                <a:cs typeface="Times New Roman" pitchFamily="18" charset="0"/>
              </a:rPr>
              <a:t>个氢原子</a:t>
            </a:r>
          </a:p>
          <a:p>
            <a:pPr algn="just">
              <a:lnSpc>
                <a:spcPct val="150000"/>
              </a:lnSpc>
            </a:pPr>
            <a:r>
              <a:rPr lang="en-US" altLang="zh-CN" sz="2400" b="1" dirty="0">
                <a:latin typeface="Times New Roman" pitchFamily="18" charset="0"/>
                <a:cs typeface="Times New Roman" pitchFamily="18" charset="0"/>
              </a:rPr>
              <a:t>B</a:t>
            </a:r>
            <a:r>
              <a:rPr lang="en-US" altLang="zh-CN" sz="2400" b="1" dirty="0" smtClean="0">
                <a:latin typeface="Times New Roman" pitchFamily="18" charset="0"/>
                <a:cs typeface="Times New Roman" pitchFamily="18" charset="0"/>
              </a:rPr>
              <a:t>. Ca</a:t>
            </a:r>
            <a:r>
              <a:rPr lang="en-US" altLang="zh-CN" sz="2400" b="1" baseline="30000" dirty="0" smtClean="0">
                <a:latin typeface="Times New Roman" pitchFamily="18" charset="0"/>
                <a:cs typeface="Times New Roman" pitchFamily="18" charset="0"/>
              </a:rPr>
              <a:t>2</a:t>
            </a:r>
            <a:r>
              <a:rPr lang="en-US" altLang="zh-CN" sz="2400" b="1" baseline="30000"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钙元素的化合价为</a:t>
            </a:r>
            <a:r>
              <a:rPr lang="en-US" altLang="zh-CN" sz="2400" b="1"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He</a:t>
            </a:r>
            <a:r>
              <a:rPr lang="en-US" altLang="zh-CN" sz="2400" b="1" dirty="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氦气</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D. </a:t>
            </a:r>
            <a:r>
              <a:rPr lang="en-US" altLang="zh-CN" sz="2400" b="1" dirty="0" smtClean="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镁</a:t>
            </a:r>
            <a:r>
              <a:rPr lang="zh-CN" altLang="zh-CN" sz="2400" b="1" dirty="0">
                <a:latin typeface="Times New Roman" pitchFamily="18" charset="0"/>
                <a:cs typeface="Times New Roman" pitchFamily="18" charset="0"/>
              </a:rPr>
              <a:t>原子的结构示意图</a:t>
            </a:r>
          </a:p>
        </p:txBody>
      </p:sp>
      <p:sp>
        <p:nvSpPr>
          <p:cNvPr id="14" name="矩形 13"/>
          <p:cNvSpPr/>
          <p:nvPr/>
        </p:nvSpPr>
        <p:spPr>
          <a:xfrm>
            <a:off x="10652194" y="2116061"/>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pic>
        <p:nvPicPr>
          <p:cNvPr id="13" name="XD+117.eps" descr="id:2147505635;FounderCES"/>
          <p:cNvPicPr>
            <a:picLocks noChangeAspect="1"/>
          </p:cNvPicPr>
          <p:nvPr/>
        </p:nvPicPr>
        <p:blipFill>
          <a:blip r:embed="rId3"/>
          <a:stretch>
            <a:fillRect/>
          </a:stretch>
        </p:blipFill>
        <p:spPr>
          <a:xfrm>
            <a:off x="1124113" y="4810069"/>
            <a:ext cx="553449" cy="684000"/>
          </a:xfrm>
          <a:prstGeom prst="rect">
            <a:avLst/>
          </a:prstGeom>
        </p:spPr>
      </p:pic>
    </p:spTree>
    <p:extLst>
      <p:ext uri="{BB962C8B-B14F-4D97-AF65-F5344CB8AC3E}">
        <p14:creationId xmlns:p14="http://schemas.microsoft.com/office/powerpoint/2010/main" xmlns="" val="17441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7" y="2461569"/>
            <a:ext cx="10975289"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承德平泉市一模</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下列化学用语所表达的意义正确的是（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a:latin typeface="Times New Roman" pitchFamily="18" charset="0"/>
              <a:ea typeface="宋体" pitchFamily="2" charset="-122"/>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en-US" altLang="zh-CN" sz="2400" b="1" dirty="0" smtClean="0">
                <a:latin typeface="Times New Roman" pitchFamily="18" charset="0"/>
                <a:cs typeface="Times New Roman" pitchFamily="18" charset="0"/>
              </a:rPr>
              <a:t>. Hg</a:t>
            </a:r>
            <a:r>
              <a:rPr lang="zh-CN" altLang="zh-CN" sz="2400" b="1" dirty="0">
                <a:latin typeface="Times New Roman" pitchFamily="18" charset="0"/>
                <a:cs typeface="Times New Roman" pitchFamily="18" charset="0"/>
              </a:rPr>
              <a:t>——银元素</a:t>
            </a:r>
          </a:p>
          <a:p>
            <a:pPr algn="just">
              <a:lnSpc>
                <a:spcPct val="150000"/>
              </a:lnSpc>
            </a:pPr>
            <a:r>
              <a:rPr lang="en-US" altLang="zh-CN" sz="2400" b="1" dirty="0">
                <a:latin typeface="Times New Roman" pitchFamily="18" charset="0"/>
                <a:cs typeface="Times New Roman" pitchFamily="18" charset="0"/>
              </a:rPr>
              <a:t>B</a:t>
            </a:r>
            <a:r>
              <a:rPr lang="en-US" altLang="zh-CN" sz="2400" b="1" dirty="0" smtClean="0">
                <a:latin typeface="Times New Roman" pitchFamily="18" charset="0"/>
                <a:cs typeface="Times New Roman" pitchFamily="18" charset="0"/>
              </a:rPr>
              <a:t>. H</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个氢原子</a:t>
            </a: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Ca</a:t>
            </a:r>
            <a:r>
              <a:rPr lang="en-US" altLang="zh-CN" sz="2400" b="1" baseline="30000" dirty="0" smtClean="0">
                <a:latin typeface="Times New Roman" pitchFamily="18" charset="0"/>
                <a:cs typeface="Times New Roman" pitchFamily="18" charset="0"/>
              </a:rPr>
              <a:t>2</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——钙离子</a:t>
            </a:r>
          </a:p>
          <a:p>
            <a:pPr algn="just">
              <a:lnSpc>
                <a:spcPct val="150000"/>
              </a:lnSpc>
            </a:pPr>
            <a:r>
              <a:rPr lang="en-US" altLang="zh-CN" sz="2400" b="1" dirty="0" smtClean="0">
                <a:latin typeface="Times New Roman" pitchFamily="18" charset="0"/>
                <a:cs typeface="Times New Roman" pitchFamily="18" charset="0"/>
              </a:rPr>
              <a:t>D. 2Fe</a:t>
            </a:r>
            <a:r>
              <a:rPr lang="en-US" altLang="zh-CN" sz="2400" b="1" baseline="30000" dirty="0" smtClean="0">
                <a:latin typeface="Times New Roman" pitchFamily="18" charset="0"/>
                <a:cs typeface="Times New Roman" pitchFamily="18" charset="0"/>
              </a:rPr>
              <a:t>3</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个铁离子</a:t>
            </a:r>
          </a:p>
        </p:txBody>
      </p:sp>
      <p:sp>
        <p:nvSpPr>
          <p:cNvPr id="14" name="矩形 13"/>
          <p:cNvSpPr/>
          <p:nvPr/>
        </p:nvSpPr>
        <p:spPr>
          <a:xfrm>
            <a:off x="9711897" y="2561385"/>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C</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41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8396" y="2500478"/>
            <a:ext cx="10975289" cy="2308324"/>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4.</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邢台模拟</a:t>
            </a:r>
            <a:r>
              <a:rPr lang="zh-CN" altLang="en-US" sz="2400" b="1" dirty="0" smtClean="0">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下列化学用语表示正确的是（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ea typeface="宋体" pitchFamily="2" charset="-122"/>
              <a:cs typeface="Times New Roman" pitchFamily="18" charset="0"/>
            </a:endParaRPr>
          </a:p>
          <a:p>
            <a:pPr>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铜离子</a:t>
            </a:r>
            <a:r>
              <a:rPr lang="en-US" altLang="zh-CN" sz="2400" b="1" dirty="0">
                <a:latin typeface="Times New Roman" pitchFamily="18" charset="0"/>
                <a:cs typeface="Times New Roman" pitchFamily="18" charset="0"/>
              </a:rPr>
              <a:t>:Cu</a:t>
            </a:r>
            <a:r>
              <a:rPr lang="en-US" altLang="zh-CN" sz="2400" b="1" baseline="30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氦气</a:t>
            </a:r>
            <a:r>
              <a:rPr lang="en-US" altLang="zh-CN" sz="2400" b="1" dirty="0">
                <a:latin typeface="Times New Roman" pitchFamily="18" charset="0"/>
                <a:cs typeface="Times New Roman" pitchFamily="18" charset="0"/>
              </a:rPr>
              <a:t>:He</a:t>
            </a:r>
            <a:r>
              <a:rPr lang="en-US" altLang="zh-CN" sz="2400" b="1" baseline="-25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锰酸钾</a:t>
            </a:r>
            <a:r>
              <a:rPr lang="en-US" altLang="zh-CN" sz="2400" b="1" dirty="0">
                <a:latin typeface="Times New Roman" pitchFamily="18" charset="0"/>
                <a:cs typeface="Times New Roman" pitchFamily="18" charset="0"/>
              </a:rPr>
              <a:t>:KMnO</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D.3</a:t>
            </a:r>
            <a:r>
              <a:rPr lang="zh-CN" altLang="zh-CN" sz="2400" b="1" dirty="0">
                <a:latin typeface="Times New Roman" pitchFamily="18" charset="0"/>
                <a:cs typeface="Times New Roman" pitchFamily="18" charset="0"/>
              </a:rPr>
              <a:t>个氧原子</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3</a:t>
            </a:r>
            <a:endParaRPr lang="zh-CN" altLang="zh-CN" sz="2400" b="1" dirty="0">
              <a:latin typeface="Times New Roman" pitchFamily="18" charset="0"/>
              <a:cs typeface="Times New Roman" pitchFamily="18" charset="0"/>
            </a:endParaRPr>
          </a:p>
        </p:txBody>
      </p:sp>
      <p:sp>
        <p:nvSpPr>
          <p:cNvPr id="14" name="矩形 13"/>
          <p:cNvSpPr/>
          <p:nvPr/>
        </p:nvSpPr>
        <p:spPr>
          <a:xfrm>
            <a:off x="7565952" y="2590199"/>
            <a:ext cx="516894"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noProof="1" smtClean="0">
                <a:solidFill>
                  <a:srgbClr val="FF0000"/>
                </a:solidFill>
                <a:latin typeface="Times New Roman" pitchFamily="18" charset="0"/>
                <a:ea typeface="宋体" panose="02010600030101010101" pitchFamily="2" charset="-122"/>
                <a:cs typeface="Times New Roman" pitchFamily="18" charset="0"/>
              </a:rPr>
              <a:t>D</a:t>
            </a:r>
            <a:endParaRPr lang="zh-CN" alt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7441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071557" y="824822"/>
            <a:ext cx="1746910" cy="457900"/>
            <a:chOff x="8480182" y="1575737"/>
            <a:chExt cx="1678579" cy="520692"/>
          </a:xfrm>
        </p:grpSpPr>
        <p:sp>
          <p:nvSpPr>
            <p:cNvPr id="9" name="圆角矩形 8"/>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2">
              <a:hlinkClick r:id="rId2"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2" name="TextBox 11"/>
          <p:cNvSpPr txBox="1"/>
          <p:nvPr/>
        </p:nvSpPr>
        <p:spPr>
          <a:xfrm>
            <a:off x="611092" y="2497210"/>
            <a:ext cx="10975289" cy="3416320"/>
          </a:xfrm>
          <a:prstGeom prst="rect">
            <a:avLst/>
          </a:prstGeom>
          <a:noFill/>
        </p:spPr>
        <p:txBody>
          <a:bodyPr wrap="square" rtlCol="0">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2021•</a:t>
            </a:r>
            <a:r>
              <a:rPr lang="zh-CN" altLang="en-US" sz="2400" b="1" dirty="0">
                <a:latin typeface="Times New Roman" pitchFamily="18" charset="0"/>
                <a:ea typeface="宋体" pitchFamily="2" charset="-122"/>
                <a:cs typeface="Times New Roman" pitchFamily="18" charset="0"/>
              </a:rPr>
              <a:t>保定定兴县一模</a:t>
            </a:r>
            <a:r>
              <a:rPr lang="zh-CN" altLang="en-US"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用化学用语填空。</a:t>
            </a: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个氮原子</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2</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氢氧根</a:t>
            </a:r>
            <a:r>
              <a:rPr lang="zh-CN" altLang="zh-CN" sz="2400" b="1" dirty="0">
                <a:latin typeface="Times New Roman" pitchFamily="18" charset="0"/>
                <a:cs typeface="Times New Roman" pitchFamily="18" charset="0"/>
              </a:rPr>
              <a:t>离子</a:t>
            </a:r>
            <a:r>
              <a:rPr lang="zh-CN" altLang="zh-CN" sz="2400" b="1" u="sng"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7</a:t>
            </a:r>
            <a:r>
              <a:rPr lang="zh-CN" altLang="zh-CN" sz="2400" b="1" dirty="0">
                <a:latin typeface="Times New Roman" pitchFamily="18" charset="0"/>
                <a:cs typeface="Times New Roman" pitchFamily="18" charset="0"/>
              </a:rPr>
              <a:t>个氢分子</a:t>
            </a:r>
            <a:r>
              <a:rPr lang="zh-CN" altLang="zh-CN" sz="2400" b="1" u="sng"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4</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氯化镁</a:t>
            </a:r>
            <a:r>
              <a:rPr lang="zh-CN" altLang="zh-CN" sz="2400" b="1" u="sng" dirty="0">
                <a:latin typeface="Times New Roman" pitchFamily="18" charset="0"/>
                <a:cs typeface="Times New Roman" pitchFamily="18" charset="0"/>
              </a:rPr>
              <a:t>　　　　　</a:t>
            </a:r>
            <a:r>
              <a:rPr lang="en-US" altLang="zh-CN" sz="2400" b="1" dirty="0">
                <a:latin typeface="Times New Roman" pitchFamily="18" charset="0"/>
                <a:cs typeface="Times New Roman" pitchFamily="18" charset="0"/>
              </a:rPr>
              <a:t> </a:t>
            </a:r>
            <a:r>
              <a:rPr lang="zh-CN" altLang="en-US"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a:p>
            <a:pPr algn="just">
              <a:lnSpc>
                <a:spcPct val="150000"/>
              </a:lnSpc>
            </a:pPr>
            <a:r>
              <a:rPr lang="zh-CN" altLang="en-US"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5</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标</a:t>
            </a:r>
            <a:r>
              <a:rPr lang="zh-CN" altLang="zh-CN" sz="2400" b="1" dirty="0">
                <a:latin typeface="Times New Roman" pitchFamily="18" charset="0"/>
                <a:cs typeface="Times New Roman" pitchFamily="18" charset="0"/>
              </a:rPr>
              <a:t>出三氧化二铁中铁元素的化合价</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sp>
        <p:nvSpPr>
          <p:cNvPr id="11" name="TextBox 10"/>
          <p:cNvSpPr txBox="1"/>
          <p:nvPr/>
        </p:nvSpPr>
        <p:spPr>
          <a:xfrm>
            <a:off x="3145025" y="3153145"/>
            <a:ext cx="561372" cy="461665"/>
          </a:xfrm>
          <a:prstGeom prst="rect">
            <a:avLst/>
          </a:prstGeom>
          <a:noFill/>
        </p:spPr>
        <p:txBody>
          <a:bodyPr wrap="none" rtlCol="0">
            <a:spAutoFit/>
          </a:bodyPr>
          <a:lstStyle/>
          <a:p>
            <a:r>
              <a:rPr lang="en-US" altLang="zh-CN" sz="2400" b="1" dirty="0">
                <a:solidFill>
                  <a:srgbClr val="FF0000"/>
                </a:solidFill>
                <a:latin typeface="Times New Roman" pitchFamily="18" charset="0"/>
                <a:ea typeface="宋体" pitchFamily="2" charset="-122"/>
                <a:cs typeface="Times New Roman" pitchFamily="18" charset="0"/>
              </a:rPr>
              <a:t>2N</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4" name="TextBox 13"/>
          <p:cNvSpPr txBox="1"/>
          <p:nvPr/>
        </p:nvSpPr>
        <p:spPr>
          <a:xfrm>
            <a:off x="3212758" y="3709838"/>
            <a:ext cx="731290"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OH</a:t>
            </a:r>
            <a:r>
              <a:rPr lang="en-US" altLang="zh-CN" sz="2400" b="1" baseline="30000" dirty="0">
                <a:solidFill>
                  <a:srgbClr val="FF0000"/>
                </a:solidFill>
                <a:latin typeface="Times New Roman" pitchFamily="18" charset="0"/>
                <a:cs typeface="Times New Roman" pitchFamily="18" charset="0"/>
              </a:rPr>
              <a:t>-</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7" name="TextBox 16"/>
          <p:cNvSpPr txBox="1"/>
          <p:nvPr/>
        </p:nvSpPr>
        <p:spPr>
          <a:xfrm>
            <a:off x="3064926" y="4191982"/>
            <a:ext cx="679994"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7H</a:t>
            </a:r>
            <a:r>
              <a:rPr lang="en-US" altLang="zh-CN" sz="2400" b="1" baseline="-25000" dirty="0">
                <a:solidFill>
                  <a:srgbClr val="FF0000"/>
                </a:solidFill>
                <a:latin typeface="Times New Roman" pitchFamily="18" charset="0"/>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
        <p:nvSpPr>
          <p:cNvPr id="18" name="TextBox 17"/>
          <p:cNvSpPr txBox="1"/>
          <p:nvPr/>
        </p:nvSpPr>
        <p:spPr>
          <a:xfrm>
            <a:off x="2613902" y="4750523"/>
            <a:ext cx="1039067"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MgCl</a:t>
            </a:r>
            <a:r>
              <a:rPr lang="en-US" altLang="zh-CN" sz="2400" b="1" baseline="-25000" dirty="0">
                <a:solidFill>
                  <a:srgbClr val="FF0000"/>
                </a:solidFill>
                <a:latin typeface="Times New Roman" pitchFamily="18" charset="0"/>
                <a:cs typeface="Times New Roman" pitchFamily="18" charset="0"/>
              </a:rPr>
              <a:t>2</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AlternateContent xmlns:mc="http://schemas.openxmlformats.org/markup-compatibility/2006">
        <mc:Choice xmlns:a14="http://schemas.microsoft.com/office/drawing/2010/main" xmlns="" Requires="a14">
          <p:sp>
            <p:nvSpPr>
              <p:cNvPr id="19" name="TextBox 18"/>
              <p:cNvSpPr txBox="1"/>
              <p:nvPr/>
            </p:nvSpPr>
            <p:spPr>
              <a:xfrm>
                <a:off x="6479817" y="5108488"/>
                <a:ext cx="1039002" cy="637610"/>
              </a:xfrm>
              <a:prstGeom prst="rect">
                <a:avLst/>
              </a:prstGeom>
              <a:noFill/>
            </p:spPr>
            <p:txBody>
              <a:bodyPr wrap="none" rtlCol="0">
                <a:spAutoFit/>
              </a:bodyPr>
              <a:lstStyle/>
              <a:p>
                <a14:m>
                  <m:oMath xmlns:m="http://schemas.openxmlformats.org/officeDocument/2006/math">
                    <m:sSub>
                      <m:sSubPr>
                        <m:ctrlPr>
                          <a:rPr lang="zh-CN" altLang="zh-CN" sz="2400" b="1" i="1" smtClean="0">
                            <a:solidFill>
                              <a:srgbClr val="FF0000"/>
                            </a:solidFill>
                          </a:rPr>
                        </m:ctrlPr>
                      </m:sSubPr>
                      <m:e>
                        <m:limUpp>
                          <m:limUppPr>
                            <m:ctrlPr>
                              <a:rPr lang="zh-CN" altLang="zh-CN" sz="2400" b="1" i="1">
                                <a:solidFill>
                                  <a:srgbClr val="FF0000"/>
                                </a:solidFill>
                              </a:rPr>
                            </m:ctrlPr>
                          </m:limUppPr>
                          <m:e>
                            <m:r>
                              <a:rPr lang="en-US" altLang="zh-CN" sz="2400" b="1" i="1">
                                <a:solidFill>
                                  <a:srgbClr val="FF0000"/>
                                </a:solidFill>
                              </a:rPr>
                              <m:t>𝑭𝒆</m:t>
                            </m:r>
                          </m:e>
                          <m:lim>
                            <m:r>
                              <a:rPr lang="en-US" altLang="zh-CN" sz="2400" b="1">
                                <a:solidFill>
                                  <a:srgbClr val="FF0000"/>
                                </a:solidFill>
                              </a:rPr>
                              <m:t>+</m:t>
                            </m:r>
                            <m:r>
                              <a:rPr lang="en-US" altLang="zh-CN" sz="2400" b="1" i="1">
                                <a:solidFill>
                                  <a:srgbClr val="FF0000"/>
                                </a:solidFill>
                              </a:rPr>
                              <m:t>𝟑</m:t>
                            </m:r>
                          </m:lim>
                        </m:limUpp>
                      </m:e>
                      <m:sub>
                        <m:r>
                          <a:rPr lang="en-US" altLang="zh-CN" sz="2400" b="1" i="1">
                            <a:solidFill>
                              <a:srgbClr val="FF0000"/>
                            </a:solidFill>
                          </a:rPr>
                          <m:t>𝟐</m:t>
                        </m:r>
                      </m:sub>
                    </m:sSub>
                  </m:oMath>
                </a14:m>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mc:Choice>
        <mc:Fallback>
          <p:sp>
            <p:nvSpPr>
              <p:cNvPr id="19" name="TextBox 18"/>
              <p:cNvSpPr txBox="1">
                <a:spLocks noRot="1" noChangeAspect="1" noMove="1" noResize="1" noEditPoints="1" noAdjustHandles="1" noChangeArrowheads="1" noChangeShapeType="1" noTextEdit="1"/>
              </p:cNvSpPr>
              <p:nvPr/>
            </p:nvSpPr>
            <p:spPr>
              <a:xfrm>
                <a:off x="6479817" y="5108488"/>
                <a:ext cx="1039002" cy="637610"/>
              </a:xfrm>
              <a:prstGeom prst="rect">
                <a:avLst/>
              </a:prstGeom>
              <a:blipFill rotWithShape="1">
                <a:blip r:embed="rId3"/>
                <a:stretch>
                  <a:fillRect r="-2353" b="-209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74416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7" grpId="0"/>
      <p:bldP spid="18"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03178" y="2697664"/>
            <a:ext cx="10726933"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2015</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4</a:t>
            </a:r>
            <a:r>
              <a:rPr lang="zh-CN" altLang="en-US" sz="2400" b="1" dirty="0">
                <a:latin typeface="Times New Roman" pitchFamily="18" charset="0"/>
                <a:ea typeface="宋体" pitchFamily="2" charset="-122"/>
                <a:cs typeface="Times New Roman" pitchFamily="18" charset="0"/>
              </a:rPr>
              <a:t>）下列化学用语所表达的意义正确的是（        </a:t>
            </a:r>
            <a:r>
              <a:rPr lang="zh-CN" altLang="en-US" sz="2400" b="1" dirty="0" smtClean="0">
                <a:latin typeface="Times New Roman" pitchFamily="18" charset="0"/>
                <a:ea typeface="宋体" pitchFamily="2" charset="-122"/>
                <a:cs typeface="Times New Roman" pitchFamily="18" charset="0"/>
              </a:rPr>
              <a:t>）</a:t>
            </a:r>
            <a:endParaRPr lang="en-US" altLang="zh-CN" sz="2400" b="1" dirty="0">
              <a:latin typeface="Times New Roman" pitchFamily="18" charset="0"/>
              <a:ea typeface="宋体" pitchFamily="2" charset="-122"/>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smtClean="0">
                <a:latin typeface="Times New Roman" pitchFamily="18" charset="0"/>
                <a:cs typeface="Times New Roman" pitchFamily="18" charset="0"/>
              </a:rPr>
              <a:t>A. Mg</a:t>
            </a:r>
            <a:r>
              <a:rPr lang="zh-CN" altLang="zh-CN" sz="2400" b="1" dirty="0">
                <a:latin typeface="Times New Roman" pitchFamily="18" charset="0"/>
                <a:cs typeface="Times New Roman" pitchFamily="18" charset="0"/>
              </a:rPr>
              <a:t>——镁</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B. 2Na</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2</a:t>
            </a:r>
            <a:r>
              <a:rPr lang="zh-CN" altLang="zh-CN" sz="2400" b="1" dirty="0">
                <a:latin typeface="Times New Roman" pitchFamily="18" charset="0"/>
                <a:cs typeface="Times New Roman" pitchFamily="18" charset="0"/>
              </a:rPr>
              <a:t>个钠元素</a:t>
            </a:r>
          </a:p>
          <a:p>
            <a:pPr algn="just">
              <a:lnSpc>
                <a:spcPct val="150000"/>
              </a:lnSpc>
            </a:pPr>
            <a:r>
              <a:rPr lang="en-US" altLang="zh-CN" sz="2400" b="1" dirty="0">
                <a:latin typeface="Times New Roman" pitchFamily="18" charset="0"/>
                <a:cs typeface="Times New Roman" pitchFamily="18" charset="0"/>
              </a:rPr>
              <a:t>C</a:t>
            </a:r>
            <a:r>
              <a:rPr lang="en-US" altLang="zh-CN" sz="2400" b="1" dirty="0" smtClean="0">
                <a:latin typeface="Times New Roman" pitchFamily="18" charset="0"/>
                <a:cs typeface="Times New Roman" pitchFamily="18" charset="0"/>
              </a:rPr>
              <a:t>. 3Fe</a:t>
            </a:r>
            <a:r>
              <a:rPr lang="en-US" altLang="zh-CN" sz="2400" b="1" baseline="30000" dirty="0" smtClean="0">
                <a:latin typeface="Times New Roman" pitchFamily="18" charset="0"/>
                <a:cs typeface="Times New Roman" pitchFamily="18" charset="0"/>
              </a:rPr>
              <a:t>2</a:t>
            </a:r>
            <a:r>
              <a:rPr lang="en-US" altLang="zh-CN" sz="2400" b="1" baseline="30000"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3</a:t>
            </a:r>
            <a:r>
              <a:rPr lang="zh-CN" altLang="zh-CN" sz="2400" b="1" dirty="0">
                <a:latin typeface="Times New Roman" pitchFamily="18" charset="0"/>
                <a:cs typeface="Times New Roman" pitchFamily="18" charset="0"/>
              </a:rPr>
              <a:t>个铁离子</a:t>
            </a:r>
            <a:r>
              <a:rPr lang="en-US" altLang="zh-CN" sz="2400" b="1" dirty="0">
                <a:latin typeface="Times New Roman" pitchFamily="18" charset="0"/>
                <a:cs typeface="Times New Roman" pitchFamily="18" charset="0"/>
              </a:rPr>
              <a:t>	D</a:t>
            </a:r>
            <a:r>
              <a:rPr lang="en-US" altLang="zh-CN" sz="2400" b="1" dirty="0" smtClean="0">
                <a:latin typeface="Times New Roman" pitchFamily="18" charset="0"/>
                <a:cs typeface="Times New Roman" pitchFamily="18" charset="0"/>
              </a:rPr>
              <a:t>. 4N</a:t>
            </a:r>
            <a:r>
              <a:rPr lang="en-US" altLang="zh-CN" sz="2400" b="1" baseline="-25000" dirty="0" smtClean="0">
                <a:latin typeface="Times New Roman" pitchFamily="18" charset="0"/>
                <a:cs typeface="Times New Roman" pitchFamily="18" charset="0"/>
              </a:rPr>
              <a:t>2</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4</a:t>
            </a:r>
            <a:r>
              <a:rPr lang="zh-CN" altLang="zh-CN" sz="2400" b="1" dirty="0">
                <a:latin typeface="Times New Roman" pitchFamily="18" charset="0"/>
                <a:cs typeface="Times New Roman" pitchFamily="18" charset="0"/>
              </a:rPr>
              <a:t>个氮原子</a:t>
            </a: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1" name="TextBox 10"/>
          <p:cNvSpPr txBox="1"/>
          <p:nvPr/>
        </p:nvSpPr>
        <p:spPr>
          <a:xfrm>
            <a:off x="8741270" y="2756539"/>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2399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03178" y="2545115"/>
            <a:ext cx="10726933"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4.</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2014</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3</a:t>
            </a:r>
            <a:r>
              <a:rPr lang="zh-CN" altLang="en-US" sz="2400" b="1" dirty="0">
                <a:latin typeface="Times New Roman" pitchFamily="18" charset="0"/>
                <a:ea typeface="宋体" pitchFamily="2" charset="-122"/>
              </a:rPr>
              <a:t>）下列化学用语书写正确的是（         </a:t>
            </a:r>
            <a:r>
              <a:rPr lang="zh-CN" altLang="en-US" sz="2400" b="1" dirty="0" smtClean="0">
                <a:latin typeface="Times New Roman" pitchFamily="18" charset="0"/>
                <a:ea typeface="宋体" pitchFamily="2" charset="-122"/>
              </a:rPr>
              <a:t>）</a:t>
            </a:r>
            <a:endParaRPr lang="en-US" altLang="zh-CN" sz="2400" b="1" dirty="0">
              <a:latin typeface="Times New Roman" pitchFamily="18" charset="0"/>
              <a:ea typeface="宋体" pitchFamily="2" charset="-122"/>
            </a:endParaRPr>
          </a:p>
          <a:p>
            <a:pPr algn="just">
              <a:lnSpc>
                <a:spcPct val="150000"/>
              </a:lnSpc>
            </a:pPr>
            <a:endParaRPr lang="en-US" altLang="zh-CN" sz="2400" b="1" dirty="0" smtClean="0">
              <a:latin typeface="Times New Roman" pitchFamily="18" charset="0"/>
              <a:ea typeface="宋体" pitchFamily="2" charset="-122"/>
            </a:endParaRPr>
          </a:p>
          <a:p>
            <a:pPr algn="just">
              <a:lnSpc>
                <a:spcPct val="150000"/>
              </a:lnSpc>
            </a:pPr>
            <a:r>
              <a:rPr lang="en-US" altLang="zh-CN" sz="2400" b="1" dirty="0">
                <a:latin typeface="Times New Roman" pitchFamily="18" charset="0"/>
                <a:cs typeface="Times New Roman" pitchFamily="18" charset="0"/>
              </a:rPr>
              <a:t>A.</a:t>
            </a:r>
            <a:r>
              <a:rPr lang="zh-CN" altLang="zh-CN" sz="2400" b="1" dirty="0">
                <a:latin typeface="Times New Roman" pitchFamily="18" charset="0"/>
                <a:cs typeface="Times New Roman" pitchFamily="18" charset="0"/>
              </a:rPr>
              <a:t>两个氮分子</a:t>
            </a:r>
            <a:r>
              <a:rPr lang="en-US" altLang="zh-CN" sz="2400" b="1" dirty="0">
                <a:latin typeface="Times New Roman" pitchFamily="18" charset="0"/>
                <a:cs typeface="Times New Roman" pitchFamily="18" charset="0"/>
              </a:rPr>
              <a:t>:2N	</a:t>
            </a:r>
            <a:r>
              <a:rPr lang="en-US" altLang="zh-CN" sz="2400" b="1" dirty="0" smtClean="0">
                <a:latin typeface="Times New Roman" pitchFamily="18" charset="0"/>
                <a:cs typeface="Times New Roman" pitchFamily="18" charset="0"/>
              </a:rPr>
              <a:t>               B</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钙离子</a:t>
            </a:r>
            <a:r>
              <a:rPr lang="en-US" altLang="zh-CN" sz="2400" b="1" dirty="0">
                <a:latin typeface="Times New Roman" pitchFamily="18" charset="0"/>
                <a:cs typeface="Times New Roman" pitchFamily="18" charset="0"/>
              </a:rPr>
              <a:t>:Ca</a:t>
            </a:r>
            <a:r>
              <a:rPr lang="en-US" altLang="zh-CN" sz="2400" b="1" baseline="30000" dirty="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C.</a:t>
            </a:r>
            <a:r>
              <a:rPr lang="zh-CN" altLang="zh-CN" sz="2400" b="1" dirty="0">
                <a:latin typeface="Times New Roman" pitchFamily="18" charset="0"/>
                <a:cs typeface="Times New Roman" pitchFamily="18" charset="0"/>
              </a:rPr>
              <a:t>两个氢原子</a:t>
            </a:r>
            <a:r>
              <a:rPr lang="en-US" altLang="zh-CN" sz="2400" b="1" dirty="0">
                <a:latin typeface="Times New Roman" pitchFamily="18" charset="0"/>
                <a:cs typeface="Times New Roman" pitchFamily="18" charset="0"/>
              </a:rPr>
              <a:t>:2H</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	</a:t>
            </a:r>
            <a:r>
              <a:rPr lang="en-US" altLang="zh-CN" sz="2400" b="1" dirty="0" smtClean="0">
                <a:latin typeface="Times New Roman" pitchFamily="18" charset="0"/>
                <a:cs typeface="Times New Roman" pitchFamily="18" charset="0"/>
              </a:rPr>
              <a:t>               D</a:t>
            </a:r>
            <a:r>
              <a:rPr lang="en-US" altLang="zh-CN" sz="2400" b="1" dirty="0">
                <a:latin typeface="Times New Roman" pitchFamily="18" charset="0"/>
                <a:cs typeface="Times New Roman" pitchFamily="18" charset="0"/>
              </a:rPr>
              <a:t>.</a:t>
            </a:r>
            <a:r>
              <a:rPr lang="zh-CN" altLang="zh-CN" sz="2400" b="1" dirty="0">
                <a:latin typeface="Times New Roman" pitchFamily="18" charset="0"/>
                <a:cs typeface="Times New Roman" pitchFamily="18" charset="0"/>
              </a:rPr>
              <a:t>氧化镁</a:t>
            </a:r>
            <a:r>
              <a:rPr lang="en-US" altLang="zh-CN" sz="2400" b="1" dirty="0">
                <a:latin typeface="Times New Roman" pitchFamily="18" charset="0"/>
                <a:cs typeface="Times New Roman" pitchFamily="18" charset="0"/>
              </a:rPr>
              <a:t>:</a:t>
            </a:r>
            <a:r>
              <a:rPr lang="en-US" altLang="zh-CN" sz="2400" b="1" dirty="0" err="1">
                <a:latin typeface="Times New Roman" pitchFamily="18" charset="0"/>
                <a:cs typeface="Times New Roman" pitchFamily="18" charset="0"/>
              </a:rPr>
              <a:t>MgO</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3" name="TextBox 12"/>
          <p:cNvSpPr txBox="1"/>
          <p:nvPr/>
        </p:nvSpPr>
        <p:spPr>
          <a:xfrm>
            <a:off x="7530377" y="2635464"/>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D</a:t>
            </a:r>
            <a:endParaRPr lang="zh-CN" altLang="en-US" sz="2400" b="1"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2399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mc:AlternateContent xmlns:mc="http://schemas.openxmlformats.org/markup-compatibility/2006">
        <mc:Choice xmlns:a14="http://schemas.microsoft.com/office/drawing/2010/main" xmlns="" Requires="a14">
          <p:sp>
            <p:nvSpPr>
              <p:cNvPr id="54" name="文本框 99"/>
              <p:cNvSpPr txBox="1">
                <a:spLocks noChangeArrowheads="1"/>
              </p:cNvSpPr>
              <p:nvPr/>
            </p:nvSpPr>
            <p:spPr bwMode="auto">
              <a:xfrm>
                <a:off x="719997" y="1946033"/>
                <a:ext cx="10726933" cy="202190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2013·</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a:latin typeface="Times New Roman" pitchFamily="18" charset="0"/>
                    <a:ea typeface="宋体" pitchFamily="2" charset="-122"/>
                  </a:rPr>
                  <a:t>2</a:t>
                </a:r>
                <a:r>
                  <a:rPr lang="zh-CN" altLang="en-US" sz="2400" b="1" dirty="0" smtClean="0">
                    <a:latin typeface="Times New Roman" pitchFamily="18" charset="0"/>
                    <a:ea typeface="宋体" pitchFamily="2" charset="-122"/>
                  </a:rPr>
                  <a:t>）</a:t>
                </a:r>
                <a:r>
                  <a:rPr lang="zh-CN" altLang="en-US" sz="2400" b="1" dirty="0">
                    <a:latin typeface="Times New Roman" pitchFamily="18" charset="0"/>
                    <a:cs typeface="Times New Roman" pitchFamily="18" charset="0"/>
                  </a:rPr>
                  <a:t>下列化学符号表示</a:t>
                </a:r>
                <a:r>
                  <a:rPr lang="en-US" altLang="zh-CN" sz="2400" b="1" dirty="0">
                    <a:latin typeface="Times New Roman" pitchFamily="18" charset="0"/>
                    <a:cs typeface="Times New Roman" pitchFamily="18" charset="0"/>
                  </a:rPr>
                  <a:t>2</a:t>
                </a:r>
                <a:r>
                  <a:rPr lang="zh-CN" altLang="en-US" sz="2400" b="1" dirty="0">
                    <a:latin typeface="Times New Roman" pitchFamily="18" charset="0"/>
                    <a:cs typeface="Times New Roman" pitchFamily="18" charset="0"/>
                  </a:rPr>
                  <a:t>个氧原子的是（       </a:t>
                </a:r>
                <a:r>
                  <a:rPr lang="zh-CN" altLang="en-US" sz="2400" b="1" dirty="0" smtClean="0">
                    <a:latin typeface="Times New Roman" pitchFamily="18" charset="0"/>
                    <a:cs typeface="Times New Roman" pitchFamily="18" charset="0"/>
                  </a:rPr>
                  <a:t>）</a:t>
                </a:r>
                <a:endParaRPr lang="en-US" altLang="zh-CN" sz="2400" b="1" dirty="0">
                  <a:latin typeface="Times New Roman" pitchFamily="18" charset="0"/>
                  <a:cs typeface="Times New Roman" pitchFamily="18" charset="0"/>
                </a:endParaRPr>
              </a:p>
              <a:p>
                <a:pPr algn="just">
                  <a:lnSpc>
                    <a:spcPct val="150000"/>
                  </a:lnSpc>
                </a:pPr>
                <a:endParaRPr lang="en-US" altLang="zh-CN" sz="2400" b="1" dirty="0" smtClean="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A.2O	</a:t>
                </a:r>
                <a:r>
                  <a:rPr lang="en-US" altLang="zh-CN" sz="2400" b="1" dirty="0" smtClean="0">
                    <a:latin typeface="Times New Roman" pitchFamily="18" charset="0"/>
                    <a:cs typeface="Times New Roman" pitchFamily="18" charset="0"/>
                  </a:rPr>
                  <a:t>           B.O</a:t>
                </a:r>
                <a:r>
                  <a:rPr lang="en-US" altLang="zh-CN" sz="2400" b="1" baseline="-25000" dirty="0" smtClean="0">
                    <a:latin typeface="Times New Roman" pitchFamily="18" charset="0"/>
                    <a:cs typeface="Times New Roman" pitchFamily="18" charset="0"/>
                  </a:rPr>
                  <a:t>2 </a:t>
                </a:r>
                <a:r>
                  <a:rPr lang="en-US" altLang="zh-CN" sz="2400" b="1" dirty="0">
                    <a:latin typeface="Times New Roman" pitchFamily="18" charset="0"/>
                    <a:cs typeface="Times New Roman" pitchFamily="18" charset="0"/>
                  </a:rPr>
                  <a:t/>
                </a:r>
                <a:r>
                  <a:rPr lang="en-US" altLang="zh-CN" sz="2400" b="1" dirty="0" smtClean="0">
                    <a:latin typeface="Times New Roman" pitchFamily="18" charset="0"/>
                    <a:cs typeface="Times New Roman" pitchFamily="18" charset="0"/>
                  </a:rPr>
                  <a:t/>
                </a:r>
                <a:r>
                  <a:rPr lang="en-US" altLang="zh-CN" sz="2400" b="1" dirty="0" err="1" smtClean="0">
                    <a:latin typeface="Times New Roman" pitchFamily="18" charset="0"/>
                    <a:cs typeface="Times New Roman" pitchFamily="18" charset="0"/>
                  </a:rPr>
                  <a:t>C.Mg</a:t>
                </a:r>
                <a14:m>
                  <m:oMath xmlns:m="http://schemas.openxmlformats.org/officeDocument/2006/math">
                    <m:limUpp>
                      <m:limUppPr>
                        <m:ctrlPr>
                          <a:rPr lang="zh-CN" altLang="zh-CN" sz="2400" b="1" i="1">
                            <a:latin typeface="Cambria Math"/>
                          </a:rPr>
                        </m:ctrlPr>
                      </m:limUppPr>
                      <m:e>
                        <m:r>
                          <a:rPr lang="en-US" altLang="zh-CN" sz="2400" b="1" i="1">
                            <a:latin typeface="Cambria Math"/>
                          </a:rPr>
                          <m:t>𝑶</m:t>
                        </m:r>
                      </m:e>
                      <m:lim>
                        <m:r>
                          <m:rPr>
                            <m:nor/>
                          </m:rPr>
                          <a:rPr lang="en-US" altLang="zh-CN" sz="2400" b="1" i="1">
                            <a:latin typeface="Times New Roman" pitchFamily="18" charset="0"/>
                            <a:cs typeface="Times New Roman" pitchFamily="18" charset="0"/>
                          </a:rPr>
                          <m:t>−</m:t>
                        </m:r>
                        <m:r>
                          <a:rPr lang="en-US" altLang="zh-CN" sz="2400" b="1" i="1">
                            <a:latin typeface="Cambria Math"/>
                          </a:rPr>
                          <m:t>𝟐</m:t>
                        </m:r>
                      </m:lim>
                    </m:limUpp>
                  </m:oMath>
                </a14:m>
                <a:r>
                  <a:rPr lang="en-US" altLang="zh-CN" sz="2400" b="1" dirty="0">
                    <a:latin typeface="Times New Roman" pitchFamily="18" charset="0"/>
                    <a:cs typeface="Times New Roman" pitchFamily="18" charset="0"/>
                  </a:rPr>
                  <a:t/>
                </a:r>
                <a:r>
                  <a:rPr lang="en-US" altLang="zh-CN" sz="2400" b="1" dirty="0" smtClean="0">
                    <a:latin typeface="Times New Roman" pitchFamily="18" charset="0"/>
                    <a:cs typeface="Times New Roman" pitchFamily="18" charset="0"/>
                  </a:rPr>
                  <a:t>     D.H</a:t>
                </a:r>
                <a:r>
                  <a:rPr lang="en-US" altLang="zh-CN" sz="2400" b="1" baseline="-25000" dirty="0" smtClean="0">
                    <a:latin typeface="Times New Roman" pitchFamily="18" charset="0"/>
                    <a:cs typeface="Times New Roman" pitchFamily="18" charset="0"/>
                  </a:rPr>
                  <a:t>2</a:t>
                </a:r>
                <a:r>
                  <a:rPr lang="en-US" altLang="zh-CN" sz="2400" b="1" dirty="0" smtClean="0">
                    <a:latin typeface="Times New Roman" pitchFamily="18" charset="0"/>
                    <a:cs typeface="Times New Roman" pitchFamily="18" charset="0"/>
                  </a:rPr>
                  <a:t>O</a:t>
                </a:r>
                <a:r>
                  <a:rPr lang="en-US" altLang="zh-CN" sz="2400" b="1" baseline="-25000" dirty="0" smtClean="0">
                    <a:latin typeface="Times New Roman" pitchFamily="18" charset="0"/>
                    <a:cs typeface="Times New Roman" pitchFamily="18" charset="0"/>
                  </a:rPr>
                  <a:t>2</a:t>
                </a:r>
                <a:endParaRPr lang="zh-CN" altLang="zh-CN" sz="2400" b="1" dirty="0">
                  <a:latin typeface="Times New Roman" pitchFamily="18" charset="0"/>
                  <a:cs typeface="Times New Roman" pitchFamily="18" charset="0"/>
                </a:endParaRPr>
              </a:p>
            </p:txBody>
          </p:sp>
        </mc:Choice>
        <mc:Fallback>
          <p:sp>
            <p:nvSpPr>
              <p:cNvPr id="54" name="文本框 99"/>
              <p:cNvSpPr txBox="1">
                <a:spLocks noRot="1" noChangeAspect="1" noMove="1" noResize="1" noEditPoints="1" noAdjustHandles="1" noChangeArrowheads="1" noChangeShapeType="1" noTextEdit="1"/>
              </p:cNvSpPr>
              <p:nvPr/>
            </p:nvSpPr>
            <p:spPr bwMode="auto">
              <a:xfrm>
                <a:off x="719997" y="1946033"/>
                <a:ext cx="10726933" cy="2021900"/>
              </a:xfrm>
              <a:prstGeom prst="rect">
                <a:avLst/>
              </a:prstGeom>
              <a:blipFill rotWithShape="1">
                <a:blip r:embed="rId3"/>
                <a:stretch>
                  <a:fillRect l="-852"/>
                </a:stretch>
              </a:blip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a:noFill/>
                  </a:rPr>
                  <a:t> </a:t>
                </a:r>
              </a:p>
            </p:txBody>
          </p:sp>
        </mc:Fallback>
      </mc:AlternateContent>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4"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6" name="TextBox 15"/>
          <p:cNvSpPr txBox="1"/>
          <p:nvPr/>
        </p:nvSpPr>
        <p:spPr>
          <a:xfrm>
            <a:off x="8283441" y="2017454"/>
            <a:ext cx="407484"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A</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2399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20000" y="2271817"/>
            <a:ext cx="5635643" cy="627895"/>
            <a:chOff x="1034884" y="629878"/>
            <a:chExt cx="5635643" cy="627895"/>
          </a:xfrm>
        </p:grpSpPr>
        <p:sp>
          <p:nvSpPr>
            <p:cNvPr id="7" name="圆角矩形 6">
              <a:hlinkClick r:id="rId5" action="ppaction://hlinksldjump"/>
            </p:cNvPr>
            <p:cNvSpPr/>
            <p:nvPr>
              <p:custDataLst>
                <p:tags r:id="rId1"/>
              </p:custDataLst>
            </p:nvPr>
          </p:nvSpPr>
          <p:spPr>
            <a:xfrm flipH="1">
              <a:off x="2642674" y="664479"/>
              <a:ext cx="4027853" cy="580638"/>
            </a:xfrm>
            <a:prstGeom prst="snip1Rect">
              <a:avLst/>
            </a:prstGeom>
            <a:noFill/>
            <a:ln w="19050">
              <a:solidFill>
                <a:schemeClr val="bg1">
                  <a:lumMod val="75000"/>
                </a:schemeClr>
              </a:solidFill>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fontAlgn="auto"/>
              <a:r>
                <a:rPr lang="zh-CN" altLang="en-US" sz="2400" b="1"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化学式的书写及计算</a:t>
              </a:r>
              <a:endParaRPr lang="zh-CN" altLang="en-US" sz="2400" b="1"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2"/>
              </p:custDataLst>
            </p:nvPr>
          </p:nvSpPr>
          <p:spPr>
            <a:xfrm>
              <a:off x="1034884" y="629878"/>
              <a:ext cx="1511539" cy="627895"/>
            </a:xfrm>
            <a:prstGeom prst="snipRoundRect">
              <a:avLst/>
            </a:prstGeom>
            <a:solidFill>
              <a:srgbClr val="FAB529"/>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Autofit/>
            </a:bodyPr>
            <a:lstStyle/>
            <a:p>
              <a:pPr algn="ctr" fontAlgn="auto"/>
              <a:r>
                <a:rPr lang="zh-CN" altLang="en-US" sz="2400" b="1" dirty="0">
                  <a:solidFill>
                    <a:schemeClr val="bg1"/>
                  </a:solidFill>
                  <a:latin typeface="黑体" panose="02010609060101010101" pitchFamily="49" charset="-122"/>
                  <a:ea typeface="黑体" panose="02010609060101010101" pitchFamily="49" charset="-122"/>
                  <a:sym typeface="宋体" panose="02010600030101010101" pitchFamily="2" charset="-122"/>
                </a:rPr>
                <a:t>命题</a:t>
              </a:r>
              <a:r>
                <a:rPr lang="zh-CN" altLang="en-US" sz="2400" b="1" dirty="0" smtClean="0">
                  <a:solidFill>
                    <a:schemeClr val="bg1"/>
                  </a:solidFill>
                  <a:latin typeface="黑体" panose="02010609060101010101" pitchFamily="49" charset="-122"/>
                  <a:ea typeface="黑体" panose="02010609060101010101" pitchFamily="49" charset="-122"/>
                  <a:sym typeface="宋体" panose="02010600030101010101" pitchFamily="2" charset="-122"/>
                </a:rPr>
                <a:t>点 </a:t>
              </a:r>
              <a:r>
                <a:rPr lang="en-US" altLang="zh-CN" sz="2400" b="1" dirty="0" smtClean="0">
                  <a:solidFill>
                    <a:schemeClr val="bg1"/>
                  </a:solidFill>
                  <a:latin typeface="Times New Roman" pitchFamily="18" charset="0"/>
                  <a:ea typeface="黑体" panose="02010609060101010101" pitchFamily="49" charset="-122"/>
                  <a:cs typeface="Times New Roman" pitchFamily="18" charset="0"/>
                  <a:sym typeface="宋体" panose="02010600030101010101" pitchFamily="2" charset="-122"/>
                </a:rPr>
                <a:t>2</a:t>
              </a:r>
              <a:endParaRPr lang="zh-CN" altLang="en-US" sz="2400" b="1" strike="noStrike" noProof="1">
                <a:solidFill>
                  <a:schemeClr val="bg1"/>
                </a:solidFill>
                <a:latin typeface="Times New Roman" pitchFamily="18" charset="0"/>
                <a:cs typeface="Times New Roman" pitchFamily="18" charset="0"/>
              </a:endParaRPr>
            </a:p>
          </p:txBody>
        </p:sp>
        <p:sp>
          <p:nvSpPr>
            <p:cNvPr id="32" name="圆角矩形 31"/>
            <p:cNvSpPr/>
            <p:nvPr/>
          </p:nvSpPr>
          <p:spPr bwMode="auto">
            <a:xfrm rot="16200000">
              <a:off x="2545866" y="849766"/>
              <a:ext cx="36000" cy="216000"/>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5"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18" name="文本框 99"/>
          <p:cNvSpPr txBox="1">
            <a:spLocks noChangeArrowheads="1"/>
          </p:cNvSpPr>
          <p:nvPr/>
        </p:nvSpPr>
        <p:spPr bwMode="auto">
          <a:xfrm>
            <a:off x="720000" y="3052347"/>
            <a:ext cx="10693069"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rPr>
              <a:t>6.</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2012·</a:t>
            </a:r>
            <a:r>
              <a:rPr lang="zh-CN" altLang="zh-CN" sz="2400" b="1" dirty="0" smtClean="0">
                <a:latin typeface="Times New Roman" pitchFamily="18" charset="0"/>
                <a:ea typeface="宋体" pitchFamily="2" charset="-122"/>
              </a:rPr>
              <a:t>河北</a:t>
            </a:r>
            <a:r>
              <a:rPr lang="zh-CN" altLang="en-US" sz="2400" b="1" dirty="0" smtClean="0">
                <a:latin typeface="Times New Roman" pitchFamily="18" charset="0"/>
                <a:ea typeface="宋体" pitchFamily="2" charset="-122"/>
              </a:rPr>
              <a:t>，</a:t>
            </a:r>
            <a:r>
              <a:rPr lang="en-US" altLang="zh-CN" sz="2400" b="1" dirty="0" smtClean="0">
                <a:latin typeface="Times New Roman" pitchFamily="18" charset="0"/>
                <a:ea typeface="宋体" pitchFamily="2" charset="-122"/>
              </a:rPr>
              <a:t>5</a:t>
            </a:r>
            <a:r>
              <a:rPr lang="zh-CN" altLang="en-US" sz="2400" b="1" dirty="0" smtClean="0">
                <a:latin typeface="Times New Roman" pitchFamily="18" charset="0"/>
                <a:ea typeface="宋体" pitchFamily="2" charset="-122"/>
              </a:rPr>
              <a:t>）</a:t>
            </a:r>
            <a:r>
              <a:rPr lang="zh-CN" altLang="en-US" sz="2400" b="1" dirty="0">
                <a:latin typeface="Times New Roman" pitchFamily="18" charset="0"/>
                <a:cs typeface="Times New Roman" pitchFamily="18" charset="0"/>
              </a:rPr>
              <a:t>食醋是调味品</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其中含有醋酸</a:t>
            </a:r>
            <a:r>
              <a:rPr lang="en-US" altLang="zh-CN" sz="2400" b="1" dirty="0">
                <a:latin typeface="Times New Roman" pitchFamily="18" charset="0"/>
                <a:cs typeface="Times New Roman" pitchFamily="18" charset="0"/>
              </a:rPr>
              <a:t>(C</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H</a:t>
            </a:r>
            <a:r>
              <a:rPr lang="en-US" altLang="zh-CN" sz="2400" b="1" baseline="-25000" dirty="0">
                <a:latin typeface="Times New Roman" pitchFamily="18" charset="0"/>
                <a:cs typeface="Times New Roman" pitchFamily="18" charset="0"/>
              </a:rPr>
              <a:t>4</a:t>
            </a:r>
            <a:r>
              <a:rPr lang="en-US" altLang="zh-CN" sz="2400" b="1" dirty="0">
                <a:latin typeface="Times New Roman" pitchFamily="18" charset="0"/>
                <a:cs typeface="Times New Roman" pitchFamily="18" charset="0"/>
              </a:rPr>
              <a:t>O</a:t>
            </a:r>
            <a:r>
              <a:rPr lang="en-US" altLang="zh-CN" sz="2400" b="1" baseline="-25000" dirty="0">
                <a:latin typeface="Times New Roman" pitchFamily="18" charset="0"/>
                <a:cs typeface="Times New Roman" pitchFamily="18" charset="0"/>
              </a:rPr>
              <a:t>2</a:t>
            </a:r>
            <a:r>
              <a:rPr lang="en-US" altLang="zh-CN" sz="2400" b="1" dirty="0">
                <a:latin typeface="Times New Roman" pitchFamily="18" charset="0"/>
                <a:cs typeface="Times New Roman" pitchFamily="18" charset="0"/>
              </a:rPr>
              <a:t>)</a:t>
            </a:r>
            <a:r>
              <a:rPr lang="zh-CN" altLang="en-US" sz="2400" b="1" dirty="0">
                <a:latin typeface="Times New Roman" pitchFamily="18" charset="0"/>
                <a:cs typeface="Times New Roman" pitchFamily="18" charset="0"/>
              </a:rPr>
              <a:t>。下列关于醋酸的叙述不正确的是（       </a:t>
            </a:r>
            <a:r>
              <a:rPr lang="zh-CN" altLang="en-US" sz="2400" b="1" dirty="0" smtClean="0">
                <a:latin typeface="Times New Roman" pitchFamily="18" charset="0"/>
                <a:cs typeface="Times New Roman" pitchFamily="18" charset="0"/>
              </a:rPr>
              <a:t>）</a:t>
            </a:r>
            <a:endParaRPr lang="en-US" altLang="zh-CN" sz="2400" b="1" dirty="0">
              <a:latin typeface="Times New Roman" pitchFamily="18" charset="0"/>
              <a:cs typeface="Times New Roman" pitchFamily="18" charset="0"/>
            </a:endParaRPr>
          </a:p>
          <a:p>
            <a:pPr algn="just">
              <a:lnSpc>
                <a:spcPct val="150000"/>
              </a:lnSpc>
            </a:pPr>
            <a:r>
              <a:rPr lang="en-US" altLang="zh-CN" sz="2400" b="1" dirty="0">
                <a:latin typeface="Times New Roman" pitchFamily="18" charset="0"/>
                <a:cs typeface="Times New Roman" pitchFamily="18" charset="0"/>
              </a:rPr>
              <a:t>A.</a:t>
            </a:r>
            <a:r>
              <a:rPr lang="zh-CN" altLang="en-US" sz="2400" b="1" dirty="0">
                <a:latin typeface="Times New Roman" pitchFamily="18" charset="0"/>
                <a:cs typeface="Times New Roman" pitchFamily="18" charset="0"/>
              </a:rPr>
              <a:t>属于有机物</a:t>
            </a:r>
          </a:p>
          <a:p>
            <a:pPr algn="just">
              <a:lnSpc>
                <a:spcPct val="150000"/>
              </a:lnSpc>
            </a:pPr>
            <a:r>
              <a:rPr lang="en-US" altLang="zh-CN" sz="2400" b="1" dirty="0">
                <a:latin typeface="Times New Roman" pitchFamily="18" charset="0"/>
                <a:cs typeface="Times New Roman" pitchFamily="18" charset="0"/>
              </a:rPr>
              <a:t>B.</a:t>
            </a:r>
            <a:r>
              <a:rPr lang="zh-CN" altLang="en-US" sz="2400" b="1" dirty="0">
                <a:latin typeface="Times New Roman" pitchFamily="18" charset="0"/>
                <a:cs typeface="Times New Roman" pitchFamily="18" charset="0"/>
              </a:rPr>
              <a:t>醋酸分子中含有氧分子</a:t>
            </a:r>
          </a:p>
          <a:p>
            <a:pPr algn="just">
              <a:lnSpc>
                <a:spcPct val="150000"/>
              </a:lnSpc>
            </a:pPr>
            <a:r>
              <a:rPr lang="en-US" altLang="zh-CN" sz="2400" b="1" dirty="0">
                <a:latin typeface="Times New Roman" pitchFamily="18" charset="0"/>
                <a:cs typeface="Times New Roman" pitchFamily="18" charset="0"/>
              </a:rPr>
              <a:t>C.</a:t>
            </a:r>
            <a:r>
              <a:rPr lang="zh-CN" altLang="en-US" sz="2400" b="1" dirty="0">
                <a:latin typeface="Times New Roman" pitchFamily="18" charset="0"/>
                <a:cs typeface="Times New Roman" pitchFamily="18" charset="0"/>
              </a:rPr>
              <a:t>碳、氢、氧元素的质量比为</a:t>
            </a:r>
            <a:r>
              <a:rPr lang="en-US" altLang="zh-CN" sz="2400" b="1" dirty="0">
                <a:latin typeface="Times New Roman" pitchFamily="18" charset="0"/>
                <a:cs typeface="Times New Roman" pitchFamily="18" charset="0"/>
              </a:rPr>
              <a:t>6∶1∶8</a:t>
            </a:r>
          </a:p>
          <a:p>
            <a:pPr algn="just">
              <a:lnSpc>
                <a:spcPct val="150000"/>
              </a:lnSpc>
            </a:pPr>
            <a:r>
              <a:rPr lang="en-US" altLang="zh-CN" sz="2400" b="1" dirty="0">
                <a:latin typeface="Times New Roman" pitchFamily="18" charset="0"/>
                <a:cs typeface="Times New Roman" pitchFamily="18" charset="0"/>
              </a:rPr>
              <a:t>D.</a:t>
            </a:r>
            <a:r>
              <a:rPr lang="zh-CN" altLang="en-US" sz="2400" b="1" dirty="0">
                <a:latin typeface="Times New Roman" pitchFamily="18" charset="0"/>
                <a:cs typeface="Times New Roman" pitchFamily="18" charset="0"/>
              </a:rPr>
              <a:t>醋酸分子中碳、氢、氧原子个数比为</a:t>
            </a:r>
            <a:r>
              <a:rPr lang="en-US" altLang="zh-CN" sz="2400" b="1" dirty="0">
                <a:latin typeface="Times New Roman" pitchFamily="18" charset="0"/>
                <a:cs typeface="Times New Roman" pitchFamily="18" charset="0"/>
              </a:rPr>
              <a:t>1∶2∶1</a:t>
            </a:r>
          </a:p>
        </p:txBody>
      </p:sp>
      <p:sp>
        <p:nvSpPr>
          <p:cNvPr id="20" name="TextBox 19"/>
          <p:cNvSpPr txBox="1"/>
          <p:nvPr/>
        </p:nvSpPr>
        <p:spPr>
          <a:xfrm>
            <a:off x="3034719" y="3698998"/>
            <a:ext cx="389850" cy="461665"/>
          </a:xfrm>
          <a:prstGeom prst="rect">
            <a:avLst/>
          </a:prstGeom>
          <a:noFill/>
        </p:spPr>
        <p:txBody>
          <a:bodyPr wrap="none" rtlCol="0">
            <a:spAutoFit/>
          </a:bodyPr>
          <a:lstStyle/>
          <a:p>
            <a:r>
              <a:rPr lang="en-US" altLang="zh-CN" sz="2400" b="1" dirty="0" smtClean="0">
                <a:solidFill>
                  <a:srgbClr val="FF0000"/>
                </a:solidFill>
                <a:latin typeface="Times New Roman" pitchFamily="18" charset="0"/>
                <a:ea typeface="宋体" pitchFamily="2" charset="-122"/>
                <a:cs typeface="Times New Roman" pitchFamily="18" charset="0"/>
              </a:rPr>
              <a:t>B</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150569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8979177" y="905850"/>
            <a:ext cx="360000" cy="360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4" name="文本框 99"/>
          <p:cNvSpPr txBox="1">
            <a:spLocks noChangeArrowheads="1"/>
          </p:cNvSpPr>
          <p:nvPr/>
        </p:nvSpPr>
        <p:spPr bwMode="auto">
          <a:xfrm>
            <a:off x="711200" y="2199382"/>
            <a:ext cx="10840356"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2400" b="1" dirty="0" smtClean="0">
                <a:latin typeface="Times New Roman" pitchFamily="18" charset="0"/>
                <a:ea typeface="宋体" pitchFamily="2" charset="-122"/>
                <a:cs typeface="Times New Roman" pitchFamily="18" charset="0"/>
              </a:rPr>
              <a:t>7.【2012</a:t>
            </a:r>
            <a:r>
              <a:rPr lang="zh-CN" altLang="zh-CN" sz="2400" b="1" dirty="0" smtClean="0">
                <a:latin typeface="Times New Roman" pitchFamily="18" charset="0"/>
                <a:ea typeface="宋体" pitchFamily="2" charset="-122"/>
                <a:cs typeface="Times New Roman" pitchFamily="18" charset="0"/>
              </a:rPr>
              <a:t>·河北</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29</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5</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a:t>
            </a:r>
            <a:r>
              <a:rPr lang="zh-CN" altLang="zh-CN" sz="2400" b="1" dirty="0">
                <a:latin typeface="Times New Roman" pitchFamily="18" charset="0"/>
                <a:cs typeface="Times New Roman" pitchFamily="18" charset="0"/>
              </a:rPr>
              <a:t>化学和生产、生活紧密相关。请你用所学知识回答下列问题。</a:t>
            </a:r>
          </a:p>
          <a:p>
            <a:pPr algn="just">
              <a:lnSpc>
                <a:spcPct val="150000"/>
              </a:lnSpc>
            </a:pPr>
            <a:r>
              <a:rPr lang="zh-CN" altLang="zh-CN" sz="2400" b="1" dirty="0">
                <a:latin typeface="Times New Roman" pitchFamily="18" charset="0"/>
                <a:cs typeface="Times New Roman" pitchFamily="18" charset="0"/>
              </a:rPr>
              <a:t>稀土元素铕是激光及原子能应用的重要材料。已知三氯化铕的化学式为</a:t>
            </a:r>
            <a:r>
              <a:rPr lang="en-US" altLang="zh-CN" sz="2400" b="1" dirty="0" smtClean="0">
                <a:latin typeface="Times New Roman" pitchFamily="18" charset="0"/>
                <a:cs typeface="Times New Roman" pitchFamily="18" charset="0"/>
              </a:rPr>
              <a:t>EuCl</a:t>
            </a:r>
            <a:r>
              <a:rPr lang="en-US" altLang="zh-CN" sz="2400" b="1" baseline="-25000" dirty="0" smtClean="0">
                <a:latin typeface="Times New Roman" pitchFamily="18" charset="0"/>
                <a:cs typeface="Times New Roman" pitchFamily="18" charset="0"/>
              </a:rPr>
              <a:t>3</a:t>
            </a:r>
            <a:r>
              <a:rPr lang="zh-CN" altLang="en-US" sz="2400" b="1" dirty="0" smtClean="0">
                <a:latin typeface="Times New Roman" pitchFamily="18" charset="0"/>
                <a:cs typeface="Times New Roman" pitchFamily="18" charset="0"/>
              </a:rPr>
              <a:t>，</a:t>
            </a:r>
            <a:r>
              <a:rPr lang="zh-CN" altLang="zh-CN" sz="2400" b="1" dirty="0" smtClean="0">
                <a:latin typeface="Times New Roman" pitchFamily="18" charset="0"/>
                <a:cs typeface="Times New Roman" pitchFamily="18" charset="0"/>
              </a:rPr>
              <a:t>则</a:t>
            </a:r>
            <a:r>
              <a:rPr lang="zh-CN" altLang="zh-CN" sz="2400" b="1" dirty="0">
                <a:latin typeface="Times New Roman" pitchFamily="18" charset="0"/>
                <a:cs typeface="Times New Roman" pitchFamily="18" charset="0"/>
              </a:rPr>
              <a:t>氧化铕的化学式为</a:t>
            </a:r>
            <a:r>
              <a:rPr lang="zh-CN" altLang="zh-CN" sz="2400" b="1" u="sng" dirty="0">
                <a:latin typeface="Times New Roman" pitchFamily="18" charset="0"/>
                <a:cs typeface="Times New Roman" pitchFamily="18" charset="0"/>
              </a:rPr>
              <a:t>　　　　　</a:t>
            </a:r>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 </a:t>
            </a:r>
            <a:endParaRPr lang="zh-CN" altLang="zh-CN" sz="2400" b="1" dirty="0">
              <a:latin typeface="Times New Roman" pitchFamily="18" charset="0"/>
              <a:cs typeface="Times New Roman" pitchFamily="18" charset="0"/>
            </a:endParaRPr>
          </a:p>
        </p:txBody>
      </p:sp>
      <p:grpSp>
        <p:nvGrpSpPr>
          <p:cNvPr id="6" name="组合 5"/>
          <p:cNvGrpSpPr/>
          <p:nvPr/>
        </p:nvGrpSpPr>
        <p:grpSpPr>
          <a:xfrm>
            <a:off x="8071557" y="824822"/>
            <a:ext cx="1746910" cy="457900"/>
            <a:chOff x="8480182" y="1575737"/>
            <a:chExt cx="1678579" cy="520692"/>
          </a:xfrm>
        </p:grpSpPr>
        <p:sp>
          <p:nvSpPr>
            <p:cNvPr id="5" name="圆角矩形 4"/>
            <p:cNvSpPr/>
            <p:nvPr/>
          </p:nvSpPr>
          <p:spPr>
            <a:xfrm>
              <a:off x="8480182" y="1575737"/>
              <a:ext cx="1678579" cy="520692"/>
            </a:xfrm>
            <a:prstGeom prst="roundRect">
              <a:avLst/>
            </a:prstGeom>
            <a:solidFill>
              <a:schemeClr val="bg1"/>
            </a:solidFill>
            <a:ln>
              <a:solidFill>
                <a:srgbClr val="FAB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hlinkClick r:id="rId3" action="ppaction://hlinksldjump"/>
            </p:cNvPr>
            <p:cNvSpPr txBox="1"/>
            <p:nvPr/>
          </p:nvSpPr>
          <p:spPr>
            <a:xfrm>
              <a:off x="8575416" y="1593530"/>
              <a:ext cx="1527522" cy="489974"/>
            </a:xfrm>
            <a:prstGeom prst="rect">
              <a:avLst/>
            </a:prstGeom>
            <a:noFill/>
          </p:spPr>
          <p:txBody>
            <a:bodyPr wrap="square" rtlCol="0">
              <a:spAutoFit/>
            </a:bodyPr>
            <a:lstStyle/>
            <a:p>
              <a:r>
                <a:rPr lang="zh-CN" altLang="en-US" sz="2200" dirty="0">
                  <a:latin typeface="黑体" panose="02010609060101010101" pitchFamily="49" charset="-122"/>
                  <a:ea typeface="黑体" panose="02010609060101010101" pitchFamily="49" charset="-122"/>
                </a:rPr>
                <a:t>返回子目录</a:t>
              </a:r>
            </a:p>
          </p:txBody>
        </p:sp>
      </p:grpSp>
      <p:sp>
        <p:nvSpPr>
          <p:cNvPr id="8" name="TextBox 7"/>
          <p:cNvSpPr txBox="1"/>
          <p:nvPr/>
        </p:nvSpPr>
        <p:spPr>
          <a:xfrm>
            <a:off x="3774041" y="3902529"/>
            <a:ext cx="1005403" cy="461665"/>
          </a:xfrm>
          <a:prstGeom prst="rect">
            <a:avLst/>
          </a:prstGeom>
          <a:noFill/>
        </p:spPr>
        <p:txBody>
          <a:bodyPr wrap="none" rtlCol="0">
            <a:spAutoFit/>
          </a:bodyPr>
          <a:lstStyle/>
          <a:p>
            <a:r>
              <a:rPr lang="en-US" altLang="zh-CN" sz="2400" b="1" dirty="0">
                <a:solidFill>
                  <a:srgbClr val="FF0000"/>
                </a:solidFill>
                <a:latin typeface="Times New Roman" pitchFamily="18" charset="0"/>
                <a:cs typeface="Times New Roman" pitchFamily="18" charset="0"/>
              </a:rPr>
              <a:t>Eu</a:t>
            </a:r>
            <a:r>
              <a:rPr lang="en-US" altLang="zh-CN" sz="2400" b="1" baseline="-25000" dirty="0">
                <a:solidFill>
                  <a:srgbClr val="FF0000"/>
                </a:solidFill>
                <a:latin typeface="Times New Roman" pitchFamily="18" charset="0"/>
                <a:cs typeface="Times New Roman" pitchFamily="18" charset="0"/>
              </a:rPr>
              <a:t>2</a:t>
            </a:r>
            <a:r>
              <a:rPr lang="en-US" altLang="zh-CN" sz="2400" b="1" dirty="0">
                <a:solidFill>
                  <a:srgbClr val="FF0000"/>
                </a:solidFill>
                <a:latin typeface="Times New Roman" pitchFamily="18" charset="0"/>
                <a:cs typeface="Times New Roman" pitchFamily="18" charset="0"/>
              </a:rPr>
              <a:t>O</a:t>
            </a:r>
            <a:r>
              <a:rPr lang="en-US" altLang="zh-CN" sz="2400" b="1" baseline="-25000" dirty="0">
                <a:solidFill>
                  <a:srgbClr val="FF0000"/>
                </a:solidFill>
                <a:latin typeface="Times New Roman" pitchFamily="18" charset="0"/>
                <a:cs typeface="Times New Roman" pitchFamily="18" charset="0"/>
              </a:rPr>
              <a:t>3</a:t>
            </a:r>
            <a:endParaRPr lang="zh-CN" altLang="en-US" sz="2400" b="1" baseline="-25000" dirty="0">
              <a:solidFill>
                <a:srgbClr val="FF000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xmlns="" val="319766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6174</TotalTime>
  <Words>2214</Words>
  <Application>Microsoft Office PowerPoint</Application>
  <PresentationFormat>自定义</PresentationFormat>
  <Paragraphs>336</Paragraphs>
  <Slides>49</Slides>
  <Notes>11</Notes>
  <HiddenSlides>0</HiddenSlides>
  <MMClips>0</MMClips>
  <ScaleCrop>false</ScaleCrop>
  <HeadingPairs>
    <vt:vector size="4" baseType="variant">
      <vt:variant>
        <vt:lpstr>主题</vt:lpstr>
      </vt:variant>
      <vt:variant>
        <vt:i4>5</vt:i4>
      </vt:variant>
      <vt:variant>
        <vt:lpstr>幻灯片标题</vt:lpstr>
      </vt:variant>
      <vt:variant>
        <vt:i4>49</vt:i4>
      </vt:variant>
    </vt:vector>
  </HeadingPairs>
  <TitlesOfParts>
    <vt:vector size="54" baseType="lpstr">
      <vt:lpstr>Office 主题​​</vt:lpstr>
      <vt:lpstr>2_自定义设计方案</vt:lpstr>
      <vt:lpstr>1_自定义设计方案</vt:lpstr>
      <vt:lpstr>自定义设计方案</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lrsff</dc:creator>
  <cp:lastModifiedBy>dell</cp:lastModifiedBy>
  <cp:revision>526</cp:revision>
  <dcterms:created xsi:type="dcterms:W3CDTF">2020-07-19T08:35:37Z</dcterms:created>
  <dcterms:modified xsi:type="dcterms:W3CDTF">2022-02-25T15:31:24Z</dcterms:modified>
</cp:coreProperties>
</file>