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1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  <p:sldMasterId id="2147483676" r:id="rId3"/>
  </p:sldMasterIdLst>
  <p:notesMasterIdLst>
    <p:notesMasterId r:id="rId55"/>
  </p:notesMasterIdLst>
  <p:handoutMasterIdLst>
    <p:handoutMasterId r:id="rId56"/>
  </p:handoutMasterIdLst>
  <p:sldIdLst>
    <p:sldId id="277" r:id="rId4"/>
    <p:sldId id="275" r:id="rId5"/>
    <p:sldId id="261" r:id="rId6"/>
    <p:sldId id="280" r:id="rId7"/>
    <p:sldId id="423" r:id="rId8"/>
    <p:sldId id="424" r:id="rId9"/>
    <p:sldId id="285" r:id="rId10"/>
    <p:sldId id="287" r:id="rId11"/>
    <p:sldId id="425" r:id="rId12"/>
    <p:sldId id="322" r:id="rId13"/>
    <p:sldId id="272" r:id="rId14"/>
    <p:sldId id="292" r:id="rId15"/>
    <p:sldId id="386" r:id="rId16"/>
    <p:sldId id="426" r:id="rId17"/>
    <p:sldId id="427" r:id="rId18"/>
    <p:sldId id="428" r:id="rId19"/>
    <p:sldId id="429" r:id="rId20"/>
    <p:sldId id="430" r:id="rId21"/>
    <p:sldId id="431" r:id="rId22"/>
    <p:sldId id="432" r:id="rId23"/>
    <p:sldId id="433" r:id="rId24"/>
    <p:sldId id="293" r:id="rId25"/>
    <p:sldId id="391" r:id="rId26"/>
    <p:sldId id="434" r:id="rId27"/>
    <p:sldId id="392" r:id="rId28"/>
    <p:sldId id="393" r:id="rId29"/>
    <p:sldId id="435" r:id="rId30"/>
    <p:sldId id="436" r:id="rId31"/>
    <p:sldId id="437" r:id="rId32"/>
    <p:sldId id="279" r:id="rId33"/>
    <p:sldId id="273" r:id="rId34"/>
    <p:sldId id="300" r:id="rId35"/>
    <p:sldId id="396" r:id="rId36"/>
    <p:sldId id="398" r:id="rId37"/>
    <p:sldId id="397" r:id="rId38"/>
    <p:sldId id="399" r:id="rId39"/>
    <p:sldId id="400" r:id="rId40"/>
    <p:sldId id="401" r:id="rId41"/>
    <p:sldId id="402" r:id="rId42"/>
    <p:sldId id="404" r:id="rId43"/>
    <p:sldId id="405" r:id="rId44"/>
    <p:sldId id="406" r:id="rId45"/>
    <p:sldId id="407" r:id="rId46"/>
    <p:sldId id="438" r:id="rId47"/>
    <p:sldId id="403" r:id="rId48"/>
    <p:sldId id="439" r:id="rId49"/>
    <p:sldId id="440" r:id="rId50"/>
    <p:sldId id="441" r:id="rId51"/>
    <p:sldId id="442" r:id="rId52"/>
    <p:sldId id="443" r:id="rId53"/>
    <p:sldId id="444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AB529"/>
    <a:srgbClr val="008BD6"/>
    <a:srgbClr val="FF6B00"/>
    <a:srgbClr val="E36B2A"/>
    <a:srgbClr val="D7A800"/>
    <a:srgbClr val="95411F"/>
    <a:srgbClr val="FF0066"/>
    <a:srgbClr val="FF505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205" autoAdjust="0"/>
    <p:restoredTop sz="71259" autoAdjust="0"/>
  </p:normalViewPr>
  <p:slideViewPr>
    <p:cSldViewPr snapToGrid="0">
      <p:cViewPr varScale="1">
        <p:scale>
          <a:sx n="66" d="100"/>
          <a:sy n="66" d="100"/>
        </p:scale>
        <p:origin x="-432" y="-72"/>
      </p:cViewPr>
      <p:guideLst>
        <p:guide orient="horz" pos="2164"/>
        <p:guide pos="37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7410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6525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6" y="116050"/>
            <a:ext cx="9560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14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化学方程式及基本反应类型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10065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14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化学方程式及基本反应类型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6" y="116050"/>
            <a:ext cx="9656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14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化学方程式及基本反应类型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30.xml"/><Relationship Id="rId5" Type="http://schemas.openxmlformats.org/officeDocument/2006/relationships/tags" Target="../tags/tag5.xml"/><Relationship Id="rId10" Type="http://schemas.openxmlformats.org/officeDocument/2006/relationships/slide" Target="slide10.xml"/><Relationship Id="rId4" Type="http://schemas.openxmlformats.org/officeDocument/2006/relationships/tags" Target="../tags/tag4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10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Relationship Id="rId5" Type="http://schemas.openxmlformats.org/officeDocument/2006/relationships/image" Target="../media/image72.png"/><Relationship Id="rId4" Type="http://schemas.openxmlformats.org/officeDocument/2006/relationships/slide" Target="slide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9.xml"/><Relationship Id="rId4" Type="http://schemas.openxmlformats.org/officeDocument/2006/relationships/slide" Target="slide4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93.png"/><Relationship Id="rId5" Type="http://schemas.openxmlformats.org/officeDocument/2006/relationships/slide" Target="slide30.xml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99.png"/><Relationship Id="rId5" Type="http://schemas.openxmlformats.org/officeDocument/2006/relationships/slide" Target="slide30.xml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slide" Target="slide30.xml"/><Relationship Id="rId4" Type="http://schemas.openxmlformats.org/officeDocument/2006/relationships/slide" Target="slide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32754" y="2628239"/>
            <a:ext cx="5990707" cy="872524"/>
            <a:chOff x="3027246" y="2016110"/>
            <a:chExt cx="5990707" cy="872524"/>
          </a:xfrm>
        </p:grpSpPr>
        <p:sp>
          <p:nvSpPr>
            <p:cNvPr id="38" name="圆角矩形 6">
              <a:hlinkClick r:id="rId8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Times New Roman" panose="02020603050405020304" pitchFamily="18" charset="0"/>
                  <a:ea typeface="FZDaHei-B02" panose="03000509000000000000" pitchFamily="66" charset="-122"/>
                  <a:cs typeface="Times New Roman" panose="02020603050405020304" pitchFamily="18" charset="0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Times New Roman" panose="02020603050405020304" pitchFamily="18" charset="0"/>
                <a:ea typeface="FZDaHei-B02" panose="03000509000000000000" pitchFamily="66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文本框 2">
              <a:hlinkClick r:id="rId9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31173" y="3849901"/>
            <a:ext cx="5992288" cy="872524"/>
            <a:chOff x="3043127" y="3252773"/>
            <a:chExt cx="5992288" cy="872524"/>
          </a:xfrm>
        </p:grpSpPr>
        <p:sp>
          <p:nvSpPr>
            <p:cNvPr id="42" name="圆角矩形 6">
              <a:hlinkClick r:id="rId10" action="ppaction://hlinksldjump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anose="02020603050405020304" pitchFamily="18" charset="0"/>
                  <a:ea typeface="FZDaHei-B02" panose="03000509000000000000" pitchFamily="66" charset="-122"/>
                  <a:cs typeface="Times New Roman" panose="02020603050405020304" pitchFamily="18" charset="0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Times New Roman" panose="02020603050405020304" pitchFamily="18" charset="0"/>
                <a:ea typeface="FZDaHei-B02" panose="03000509000000000000" pitchFamily="66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16">
              <a:hlinkClick r:id="rId10" action="ppaction://hlinksldjump"/>
            </p:cNvPr>
            <p:cNvSpPr txBox="1"/>
            <p:nvPr/>
          </p:nvSpPr>
          <p:spPr>
            <a:xfrm>
              <a:off x="4299626" y="3288561"/>
              <a:ext cx="432960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数据聚集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考点梳理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32754" y="5076350"/>
            <a:ext cx="5990707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anose="02020603050405020304" pitchFamily="18" charset="0"/>
                  <a:ea typeface="FZDaHei-B02" panose="03000509000000000000" pitchFamily="66" charset="-122"/>
                  <a:cs typeface="Times New Roman" panose="02020603050405020304" pitchFamily="18" charset="0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Times New Roman" panose="02020603050405020304" pitchFamily="18" charset="0"/>
                <a:ea typeface="FZDaHei-B02" panose="03000509000000000000" pitchFamily="66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文本框 16">
              <a:hlinkClick r:id="rId11" action="ppaction://hlinksldjump"/>
            </p:cNvPr>
            <p:cNvSpPr txBox="1"/>
            <p:nvPr/>
          </p:nvSpPr>
          <p:spPr>
            <a:xfrm>
              <a:off x="4859829" y="4477069"/>
              <a:ext cx="4015810" cy="656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数据剖析  题型突破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化学方程式及基本反应类型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907323" y="6318738"/>
            <a:ext cx="6128092" cy="603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数据聚集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考点梳理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017197" y="2774426"/>
            <a:ext cx="6041328" cy="2152827"/>
            <a:chOff x="3689573" y="2559513"/>
            <a:chExt cx="6264284" cy="2893373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689573" y="2559513"/>
              <a:ext cx="4926903" cy="978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※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化学方程式清单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文本框 2">
              <a:hlinkClick r:id="rId3" action="ppaction://hlinksldjump"/>
            </p:cNvPr>
            <p:cNvSpPr txBox="1"/>
            <p:nvPr/>
          </p:nvSpPr>
          <p:spPr>
            <a:xfrm>
              <a:off x="3689573" y="4170578"/>
              <a:ext cx="6264284" cy="12823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※ 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知识考点清单</a:t>
              </a:r>
              <a:endPara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059739" y="2210337"/>
            <a:ext cx="3381402" cy="545182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 </a:t>
            </a:r>
            <a:r>
              <a:rPr lang="zh-CN" altLang="en-US" sz="2400" b="1" strike="noStrike" noProof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化学方程式清单</a:t>
            </a:r>
            <a:endParaRPr lang="zh-CN" altLang="en-US" sz="2400" b="1" strike="noStrike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72621" y="1274425"/>
            <a:ext cx="5882885" cy="729465"/>
            <a:chOff x="823582" y="935961"/>
            <a:chExt cx="5767939" cy="729465"/>
          </a:xfrm>
        </p:grpSpPr>
        <p:sp>
          <p:nvSpPr>
            <p:cNvPr id="32" name="圆角矩形 31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数据聚集</a:t>
              </a:r>
              <a:r>
                <a:rPr kumimoji="1"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考点</a:t>
              </a:r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梳理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444759" y="2934754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一、化合反应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4759" y="3494041"/>
            <a:ext cx="75207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镁在空气中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燃烧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：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_______________________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2.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铁在氧气中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燃烧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：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_______________________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3.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铝在空气中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燃烧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：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_______________________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4.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铜在空气中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加热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：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_______________________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。 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5.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氢气在空气中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燃烧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：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_____________________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7" name="TextBox 16"/>
              <p:cNvSpPr txBox="1"/>
              <p:nvPr/>
            </p:nvSpPr>
            <p:spPr>
              <a:xfrm>
                <a:off x="4536391" y="3534302"/>
                <a:ext cx="3098344" cy="533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2Mg+O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点燃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2MgO 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6391" y="3534302"/>
                <a:ext cx="3098344" cy="533992"/>
              </a:xfrm>
              <a:prstGeom prst="rect">
                <a:avLst/>
              </a:prstGeom>
              <a:blipFill rotWithShape="1">
                <a:blip r:embed="rId4"/>
                <a:stretch>
                  <a:fillRect l="-2953" t="-1149" b="-20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TextBox 19"/>
              <p:cNvSpPr txBox="1"/>
              <p:nvPr/>
            </p:nvSpPr>
            <p:spPr>
              <a:xfrm>
                <a:off x="4520321" y="4077819"/>
                <a:ext cx="2832558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3Fe+2O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0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Fe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0321" y="4077819"/>
                <a:ext cx="2832558" cy="538802"/>
              </a:xfrm>
              <a:prstGeom prst="rect">
                <a:avLst/>
              </a:prstGeom>
              <a:blipFill rotWithShape="1">
                <a:blip r:embed="rId5"/>
                <a:stretch>
                  <a:fillRect l="-3448" t="-1136" r="-647" b="-19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TextBox 20"/>
              <p:cNvSpPr txBox="1"/>
              <p:nvPr/>
            </p:nvSpPr>
            <p:spPr>
              <a:xfrm>
                <a:off x="4520023" y="4619193"/>
                <a:ext cx="3042406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4Al+3O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2Al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 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0023" y="4619193"/>
                <a:ext cx="3042406" cy="538802"/>
              </a:xfrm>
              <a:prstGeom prst="rect">
                <a:avLst/>
              </a:prstGeom>
              <a:blipFill rotWithShape="1">
                <a:blip r:embed="rId6"/>
                <a:stretch>
                  <a:fillRect l="-3000" t="-1136" b="-19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TextBox 21"/>
              <p:cNvSpPr txBox="1"/>
              <p:nvPr/>
            </p:nvSpPr>
            <p:spPr>
              <a:xfrm>
                <a:off x="4646224" y="5211447"/>
                <a:ext cx="2911706" cy="520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2Cu+O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2CuO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6224" y="5211447"/>
                <a:ext cx="2911706" cy="520592"/>
              </a:xfrm>
              <a:prstGeom prst="rect">
                <a:avLst/>
              </a:prstGeom>
              <a:blipFill rotWithShape="1">
                <a:blip r:embed="rId7"/>
                <a:stretch>
                  <a:fillRect l="-3138" t="-4706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6" name="TextBox 25"/>
              <p:cNvSpPr txBox="1"/>
              <p:nvPr/>
            </p:nvSpPr>
            <p:spPr>
              <a:xfrm>
                <a:off x="4822417" y="5746171"/>
                <a:ext cx="3214629" cy="533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+O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点燃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 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 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2417" y="5746171"/>
                <a:ext cx="3214629" cy="533992"/>
              </a:xfrm>
              <a:prstGeom prst="rect">
                <a:avLst/>
              </a:prstGeom>
              <a:blipFill rotWithShape="1">
                <a:blip r:embed="rId8"/>
                <a:stretch>
                  <a:fillRect l="-2846" t="-1149" b="-20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68955" y="1616340"/>
            <a:ext cx="93610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红磷在空气中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燃烧：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_____________________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硫粉在空气中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燃烧：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碳在氧气中充分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燃烧：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碳在空气中不充分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燃烧：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__________________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二氧化碳通过灼热的碳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层：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__________________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一氧化碳在空气中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燃烧：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____________________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二氧化碳和水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反应：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_______________________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氧化钙与水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反应：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_______________________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Box 14"/>
              <p:cNvSpPr txBox="1"/>
              <p:nvPr/>
            </p:nvSpPr>
            <p:spPr>
              <a:xfrm>
                <a:off x="4725262" y="1654440"/>
                <a:ext cx="3042406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4P+5O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2P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5 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5262" y="1654440"/>
                <a:ext cx="3042406" cy="538802"/>
              </a:xfrm>
              <a:prstGeom prst="rect">
                <a:avLst/>
              </a:prstGeom>
              <a:blipFill rotWithShape="1">
                <a:blip r:embed="rId3"/>
                <a:stretch>
                  <a:fillRect l="-3006" t="-1124" b="-17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TextBox 15"/>
              <p:cNvSpPr txBox="1"/>
              <p:nvPr/>
            </p:nvSpPr>
            <p:spPr>
              <a:xfrm>
                <a:off x="4926560" y="2755344"/>
                <a:ext cx="2468360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C+O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6560" y="2755344"/>
                <a:ext cx="2468360" cy="538802"/>
              </a:xfrm>
              <a:prstGeom prst="rect">
                <a:avLst/>
              </a:prstGeom>
              <a:blipFill rotWithShape="1">
                <a:blip r:embed="rId4"/>
                <a:stretch>
                  <a:fillRect l="-3704" t="-1136" b="-19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7" name="TextBox 16"/>
              <p:cNvSpPr txBox="1"/>
              <p:nvPr/>
            </p:nvSpPr>
            <p:spPr>
              <a:xfrm>
                <a:off x="5283933" y="3314937"/>
                <a:ext cx="2395732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2C+O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2CO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3933" y="3314937"/>
                <a:ext cx="2395732" cy="538802"/>
              </a:xfrm>
              <a:prstGeom prst="rect">
                <a:avLst/>
              </a:prstGeom>
              <a:blipFill rotWithShape="1">
                <a:blip r:embed="rId5"/>
                <a:stretch>
                  <a:fillRect l="-4071" t="-1136" r="-1527" b="-19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TextBox 19"/>
              <p:cNvSpPr txBox="1"/>
              <p:nvPr/>
            </p:nvSpPr>
            <p:spPr>
              <a:xfrm>
                <a:off x="4729573" y="2213413"/>
                <a:ext cx="2468360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S+O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9573" y="2213413"/>
                <a:ext cx="2468360" cy="538802"/>
              </a:xfrm>
              <a:prstGeom prst="rect">
                <a:avLst/>
              </a:prstGeom>
              <a:blipFill rotWithShape="1">
                <a:blip r:embed="rId6"/>
                <a:stretch>
                  <a:fillRect l="-3951" t="-1136" b="-19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TextBox 20"/>
              <p:cNvSpPr txBox="1"/>
              <p:nvPr/>
            </p:nvSpPr>
            <p:spPr>
              <a:xfrm>
                <a:off x="5700280" y="3863264"/>
                <a:ext cx="2518594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2CO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0280" y="3863264"/>
                <a:ext cx="2518594" cy="538802"/>
              </a:xfrm>
              <a:prstGeom prst="rect">
                <a:avLst/>
              </a:prstGeom>
              <a:blipFill rotWithShape="1">
                <a:blip r:embed="rId7"/>
                <a:stretch>
                  <a:fillRect l="-3632" b="-20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TextBox 21"/>
              <p:cNvSpPr txBox="1"/>
              <p:nvPr/>
            </p:nvSpPr>
            <p:spPr>
              <a:xfrm>
                <a:off x="5344017" y="4402066"/>
                <a:ext cx="2923793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2CO+O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en-US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4017" y="4402066"/>
                <a:ext cx="2923793" cy="538802"/>
              </a:xfrm>
              <a:prstGeom prst="rect">
                <a:avLst/>
              </a:prstGeom>
              <a:blipFill rotWithShape="1">
                <a:blip r:embed="rId8"/>
                <a:stretch>
                  <a:fillRect l="-3340" t="-1124" b="-17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TextBox 22"/>
              <p:cNvSpPr txBox="1"/>
              <p:nvPr/>
            </p:nvSpPr>
            <p:spPr>
              <a:xfrm>
                <a:off x="4748623" y="5031116"/>
                <a:ext cx="3262490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8623" y="5031116"/>
                <a:ext cx="3262490" cy="465064"/>
              </a:xfrm>
              <a:prstGeom prst="rect">
                <a:avLst/>
              </a:prstGeom>
              <a:blipFill rotWithShape="1">
                <a:blip r:embed="rId9"/>
                <a:stretch>
                  <a:fillRect l="-2991" t="-18182" b="-19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4" name="TextBox 23"/>
              <p:cNvSpPr txBox="1"/>
              <p:nvPr/>
            </p:nvSpPr>
            <p:spPr>
              <a:xfrm>
                <a:off x="4401809" y="5534280"/>
                <a:ext cx="3451543" cy="539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CaO 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bar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  </m:t>
                            </m:r>
                            <m: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  </m:t>
                            </m:r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 Ca(OH)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1809" y="5534280"/>
                <a:ext cx="3451543" cy="539700"/>
              </a:xfrm>
              <a:prstGeom prst="rect">
                <a:avLst/>
              </a:prstGeom>
              <a:blipFill rotWithShape="1">
                <a:blip r:embed="rId10"/>
                <a:stretch>
                  <a:fillRect l="-2650" t="-9091" b="-11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90607" y="834347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80905" y="1282722"/>
            <a:ext cx="11325395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二、分解反应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14.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加热氯酸钾和二氧化锰的混合物制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氧气：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15.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加热高锰酸钾制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氧气：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16.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实验室用双氧水制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氧气：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17.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水在直流电的作用下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分解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18.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碳酸不稳定而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分解：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19.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高温煅烧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石灰石（二氧化碳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的工业制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法）：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20.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碳酸氢钠受热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分解：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21.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碳酸氢铵受热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分解：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6962860" y="1806534"/>
                <a:ext cx="3520516" cy="5408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2KClO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en-US" altLang="zh-CN" sz="2000" b="1" i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   </m:t>
                            </m:r>
                            <m:r>
                              <a:rPr lang="en-US" altLang="zh-CN" sz="2000" b="1" i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𝐌𝐧𝐎</m:t>
                            </m:r>
                            <m:r>
                              <a:rPr lang="en-US" altLang="zh-CN" sz="2000" b="1" i="1" baseline="-1000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  <m:r>
                              <a:rPr lang="en-US" altLang="zh-CN" sz="2000" b="1" i="1" baseline="-2500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zh-CN" altLang="en-US" sz="2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△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2KCl+3O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↑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2860" y="1806534"/>
                <a:ext cx="3520516" cy="540854"/>
              </a:xfrm>
              <a:prstGeom prst="rect">
                <a:avLst/>
              </a:prstGeom>
              <a:blipFill rotWithShape="1">
                <a:blip r:embed="rId3"/>
                <a:stretch>
                  <a:fillRect l="-2595" t="-4494" r="-1903" b="-14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Box 13"/>
              <p:cNvSpPr txBox="1"/>
              <p:nvPr/>
            </p:nvSpPr>
            <p:spPr>
              <a:xfrm>
                <a:off x="4564873" y="2433113"/>
                <a:ext cx="4770858" cy="5205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2KMnO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K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↑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4873" y="2433113"/>
                <a:ext cx="4770858" cy="520592"/>
              </a:xfrm>
              <a:prstGeom prst="rect">
                <a:avLst/>
              </a:prstGeom>
              <a:blipFill rotWithShape="1">
                <a:blip r:embed="rId4"/>
                <a:stretch>
                  <a:fillRect l="-2046" t="-4651" r="-1918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Box 14"/>
              <p:cNvSpPr txBox="1"/>
              <p:nvPr/>
            </p:nvSpPr>
            <p:spPr>
              <a:xfrm>
                <a:off x="4902454" y="2970181"/>
                <a:ext cx="3175869" cy="5409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𝐌𝐧𝐎</m:t>
                            </m:r>
                            <m:r>
                              <a:rPr lang="en-US" altLang="zh-CN" sz="2000" b="1" i="0" baseline="-1000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𝟐</m:t>
                            </m:r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O+O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454" y="2970181"/>
                <a:ext cx="3175869" cy="540917"/>
              </a:xfrm>
              <a:prstGeom prst="rect">
                <a:avLst/>
              </a:prstGeom>
              <a:blipFill rotWithShape="1">
                <a:blip r:embed="rId5"/>
                <a:stretch>
                  <a:fillRect l="-2879" t="-4494" r="-2495" b="-14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TextBox 15"/>
              <p:cNvSpPr txBox="1"/>
              <p:nvPr/>
            </p:nvSpPr>
            <p:spPr>
              <a:xfrm>
                <a:off x="5230877" y="3513545"/>
                <a:ext cx="2983509" cy="5307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通电</m:t>
                            </m:r>
                            <m:r>
                              <a:rPr lang="en-US" altLang="zh-CN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 smtClean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↑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0877" y="3513545"/>
                <a:ext cx="2983509" cy="530786"/>
              </a:xfrm>
              <a:prstGeom prst="rect">
                <a:avLst/>
              </a:prstGeom>
              <a:blipFill rotWithShape="1">
                <a:blip r:embed="rId6"/>
                <a:stretch>
                  <a:fillRect l="-3061" t="-2299" r="-2449" b="-19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7" name="TextBox 16"/>
              <p:cNvSpPr txBox="1"/>
              <p:nvPr/>
            </p:nvSpPr>
            <p:spPr>
              <a:xfrm>
                <a:off x="4249939" y="4125113"/>
                <a:ext cx="3357572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9939" y="4125113"/>
                <a:ext cx="3357572" cy="465064"/>
              </a:xfrm>
              <a:prstGeom prst="rect">
                <a:avLst/>
              </a:prstGeom>
              <a:blipFill rotWithShape="1">
                <a:blip r:embed="rId7"/>
                <a:stretch>
                  <a:fillRect l="-2722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TextBox 22"/>
              <p:cNvSpPr txBox="1"/>
              <p:nvPr/>
            </p:nvSpPr>
            <p:spPr>
              <a:xfrm>
                <a:off x="7269843" y="4611186"/>
                <a:ext cx="3331394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9843" y="4611186"/>
                <a:ext cx="3331394" cy="538802"/>
              </a:xfrm>
              <a:prstGeom prst="rect">
                <a:avLst/>
              </a:prstGeom>
              <a:blipFill rotWithShape="1">
                <a:blip r:embed="rId8"/>
                <a:stretch>
                  <a:fillRect l="-2930" r="-916" b="-19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4" name="TextBox 23"/>
              <p:cNvSpPr txBox="1"/>
              <p:nvPr/>
            </p:nvSpPr>
            <p:spPr>
              <a:xfrm>
                <a:off x="4226214" y="5180961"/>
                <a:ext cx="4814101" cy="520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2NaHCO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6214" y="5180961"/>
                <a:ext cx="4814101" cy="520592"/>
              </a:xfrm>
              <a:prstGeom prst="rect">
                <a:avLst/>
              </a:prstGeom>
              <a:blipFill rotWithShape="1">
                <a:blip r:embed="rId9"/>
                <a:stretch>
                  <a:fillRect l="-1899" t="-4706" r="-1392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TextBox 24"/>
              <p:cNvSpPr txBox="1"/>
              <p:nvPr/>
            </p:nvSpPr>
            <p:spPr>
              <a:xfrm>
                <a:off x="4236551" y="5730128"/>
                <a:ext cx="4814101" cy="520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6551" y="5730128"/>
                <a:ext cx="4814101" cy="520592"/>
              </a:xfrm>
              <a:prstGeom prst="rect">
                <a:avLst/>
              </a:prstGeom>
              <a:blipFill rotWithShape="1">
                <a:blip r:embed="rId10"/>
                <a:stretch>
                  <a:fillRect l="-2025" t="-4706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58421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14230" y="881736"/>
            <a:ext cx="9572795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三、置换反应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（一）金属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酸→ 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镁和稀硫酸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镁和稀盐酸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24.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铝和稀硫酸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25.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铝和稀盐酸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26.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锌和稀硫酸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27.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锌和稀盐酸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28.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铁和稀硫酸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29.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铁和稀盐酸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4124497" y="1955198"/>
                <a:ext cx="401103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Mg+H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MgSO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4497" y="1955198"/>
                <a:ext cx="4011034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2432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4267372" y="2630713"/>
                <a:ext cx="3736752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Mg+2HCl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MgCl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372" y="2630713"/>
                <a:ext cx="3736752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2447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3872360" y="3057677"/>
                <a:ext cx="461055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2Al+3H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2360" y="3057677"/>
                <a:ext cx="4610558" cy="584775"/>
              </a:xfrm>
              <a:prstGeom prst="rect">
                <a:avLst/>
              </a:prstGeom>
              <a:blipFill rotWithShape="1">
                <a:blip r:embed="rId5"/>
                <a:stretch>
                  <a:fillRect l="-1982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4090865" y="3714013"/>
                <a:ext cx="3776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2Al+6HCl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2AlCl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0865" y="3714013"/>
                <a:ext cx="3776996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2419" t="-17105" r="-1290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4144756" y="4045856"/>
                <a:ext cx="376096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Zn+H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40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ZnSO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4756" y="4045856"/>
                <a:ext cx="3760966" cy="707886"/>
              </a:xfrm>
              <a:prstGeom prst="rect">
                <a:avLst/>
              </a:prstGeom>
              <a:blipFill rotWithShape="1">
                <a:blip r:embed="rId7"/>
                <a:stretch>
                  <a:fillRect l="-2593" r="-1459" b="-12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4178770" y="4820891"/>
                <a:ext cx="3466013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Zn+2HCl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ZnCl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8770" y="4820891"/>
                <a:ext cx="3466013" cy="465064"/>
              </a:xfrm>
              <a:prstGeom prst="rect">
                <a:avLst/>
              </a:prstGeom>
              <a:blipFill rotWithShape="1">
                <a:blip r:embed="rId8"/>
                <a:stretch>
                  <a:fillRect l="-2636" t="-17105" r="-1054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Box 13"/>
              <p:cNvSpPr txBox="1"/>
              <p:nvPr/>
            </p:nvSpPr>
            <p:spPr>
              <a:xfrm>
                <a:off x="4086397" y="5143080"/>
                <a:ext cx="365516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40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6397" y="5143080"/>
                <a:ext cx="3655168" cy="707886"/>
              </a:xfrm>
              <a:prstGeom prst="rect">
                <a:avLst/>
              </a:prstGeom>
              <a:blipFill rotWithShape="1">
                <a:blip r:embed="rId9"/>
                <a:stretch>
                  <a:fillRect l="-2500" r="-1667" b="-12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Box 14"/>
              <p:cNvSpPr txBox="1"/>
              <p:nvPr/>
            </p:nvSpPr>
            <p:spPr>
              <a:xfrm>
                <a:off x="4219928" y="5702187"/>
                <a:ext cx="338586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Fe+2HCl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40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9928" y="5702187"/>
                <a:ext cx="3385863" cy="707886"/>
              </a:xfrm>
              <a:prstGeom prst="rect">
                <a:avLst/>
              </a:prstGeom>
              <a:blipFill rotWithShape="1">
                <a:blip r:embed="rId10"/>
                <a:stretch>
                  <a:fillRect l="-2698" r="-1978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83690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14228" y="1544397"/>
            <a:ext cx="9572795" cy="489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金属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盐溶液→ 新盐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新金属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30.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铁和硫酸铜溶液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31.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铝和硫酸铜溶液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铜和硝酸银溶液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还原性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单质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金属氧化物→ 金属单质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非金属氧化物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氢气还原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氧化铜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34.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木炭还原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氧化铜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35.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焦炭还原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氧化铁：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4435200" y="2192881"/>
                <a:ext cx="36070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Fe+CuSO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+Cu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5200" y="2192881"/>
                <a:ext cx="3607078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2707" t="-17333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4492016" y="2743689"/>
                <a:ext cx="437010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2Al+3CuSO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+3Cu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2016" y="2743689"/>
                <a:ext cx="4370107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2232" t="-17105" r="-1116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4511400" y="3300604"/>
                <a:ext cx="43540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Cu+2AgNO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Cu(NO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+2Ag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1400" y="3300604"/>
                <a:ext cx="4354077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2101" t="-17105" r="-1401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3895184" y="4874493"/>
                <a:ext cx="3477532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C+2CuO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2Cu+CO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5184" y="4874493"/>
                <a:ext cx="3477532" cy="538802"/>
              </a:xfrm>
              <a:prstGeom prst="rect">
                <a:avLst/>
              </a:prstGeom>
              <a:blipFill rotWithShape="1">
                <a:blip r:embed="rId6"/>
                <a:stretch>
                  <a:fillRect l="-2807" r="-1754" b="-20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3885659" y="4341983"/>
                <a:ext cx="3204723" cy="5404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CuO+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Cu+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659" y="4341983"/>
                <a:ext cx="3204723" cy="540404"/>
              </a:xfrm>
              <a:prstGeom prst="rect">
                <a:avLst/>
              </a:prstGeom>
              <a:blipFill rotWithShape="1">
                <a:blip r:embed="rId7"/>
                <a:stretch>
                  <a:fillRect l="-2852" t="-4494" b="-14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3874048" y="5413295"/>
                <a:ext cx="3884549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3C+2Fe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4Fe+3CO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4048" y="5413295"/>
                <a:ext cx="3884549" cy="538802"/>
              </a:xfrm>
              <a:prstGeom prst="rect">
                <a:avLst/>
              </a:prstGeom>
              <a:blipFill rotWithShape="1">
                <a:blip r:embed="rId8"/>
                <a:stretch>
                  <a:fillRect l="-2512" r="-471" b="-20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78306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276178" y="1948536"/>
            <a:ext cx="9572795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四、复分解反应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一）某些金属氧化物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酸→ 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36.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盐酸除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铁锈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37.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硫酸除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铁锈：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38.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氧化铜与硫酸的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3563900" y="3021721"/>
                <a:ext cx="420980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+6HCl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2FeCl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900" y="3021721"/>
                <a:ext cx="4209807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2319" r="-1159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3568485" y="3701649"/>
                <a:ext cx="4883068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485" y="3701649"/>
                <a:ext cx="4883068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1873" t="-16883" b="-20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4776088" y="4242913"/>
                <a:ext cx="40430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CuO+H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6088" y="4242913"/>
                <a:ext cx="4043094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2259" t="-17105" r="-1506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8956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14228" y="1544397"/>
            <a:ext cx="9572795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二）酸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碱→ 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水（中和反应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39.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稀盐酸与氢氧化钠的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40.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稀盐酸与氢氧化钙的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41.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氢氧化铝药物治疗胃酸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过多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氢氧化镁药物治疗胃酸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过多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稀硫酸与氢氧化钠的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44.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用熟石灰中和硫酸厂的废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酸：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5448862" y="3302465"/>
                <a:ext cx="431400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3HCl+Al(OH)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AlCl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8862" y="3302465"/>
                <a:ext cx="4314001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2260" t="-17333" r="-847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5337882" y="3858207"/>
                <a:ext cx="46121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Mg(OH)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MgCl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7882" y="3858207"/>
                <a:ext cx="4612160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2116" t="-17105" r="-1190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4979503" y="4393962"/>
                <a:ext cx="465704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+2NaOH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503" y="4393962"/>
                <a:ext cx="4657044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2094" t="-17105" r="-1047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5362672" y="4945938"/>
                <a:ext cx="470834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2672" y="4945938"/>
                <a:ext cx="4708340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2073" t="-17105" r="-1036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5031915" y="2201669"/>
                <a:ext cx="373371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HCl+NaOH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NaCl+H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1915" y="2201669"/>
                <a:ext cx="3733714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2447" t="-17105" r="-13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5080825" y="2749180"/>
                <a:ext cx="44518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2HCl+Ca(OH)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825" y="2749180"/>
                <a:ext cx="4451860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2052" t="-17105" r="-958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12709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219027" y="1830147"/>
            <a:ext cx="9572795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三）酸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盐→ 新酸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新盐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45.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大理石与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稀盐酸：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46.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碳酸钠与稀盐酸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47.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碳酸氢钠治疗胃酸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过多：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48.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稀盐酸和硝酸银溶液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49.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稀硫酸和氯化钡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溶液：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4166534" y="2479403"/>
                <a:ext cx="49952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6534" y="2479403"/>
                <a:ext cx="4995278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829" t="-16000" r="-854" b="-25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4762576" y="3028678"/>
                <a:ext cx="512351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2NaCl+H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2576" y="3028678"/>
                <a:ext cx="5123518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784" t="-17105" r="-713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5135993" y="3590314"/>
                <a:ext cx="497764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NaHCO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+HCl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NaCl+H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993" y="3590314"/>
                <a:ext cx="4977645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961" t="-17105" r="-858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5488223" y="4134308"/>
                <a:ext cx="419698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HCl+AgNO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AgCl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8223" y="4134308"/>
                <a:ext cx="4196983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2177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4868971" y="4674379"/>
                <a:ext cx="449514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+BaCl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BaSO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8971" y="4674379"/>
                <a:ext cx="4495141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2171" t="-17105" r="-950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3864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14224" y="1282722"/>
            <a:ext cx="107443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四）碱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盐→ 新碱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新盐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50.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氢氧化钠溶液与硫酸铜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溶液：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51.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氢氧化钠溶液与氯化铁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溶液：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氢氧化钙溶液与碳酸钠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溶液：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硫酸铵与熟石灰的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（五）盐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盐→ 新盐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新盐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54.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纯碱溶液与氯化钙溶液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55.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氯化钠溶液和硝酸银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溶液：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56.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硫酸钠溶液和氯化钡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溶液：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dirty="0" smtClean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5449259" y="1937973"/>
                <a:ext cx="530946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2NaOH+CuSO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9259" y="1937973"/>
                <a:ext cx="5309467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837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5385849" y="2485363"/>
                <a:ext cx="491192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3NaOH+FeCl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+3NaCl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5849" y="2485363"/>
                <a:ext cx="4911922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988" t="-17333" r="-870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5444252" y="3032996"/>
                <a:ext cx="537679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+2NaOH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252" y="3032996"/>
                <a:ext cx="5376793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701" t="-17333" r="-794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4793503" y="3521154"/>
                <a:ext cx="633538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503" y="3521154"/>
                <a:ext cx="6335389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1442" t="-4706" r="-962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5416644" y="4677756"/>
                <a:ext cx="4831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+2NaCl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6644" y="4677756"/>
                <a:ext cx="4831772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2020" t="-17105" r="-758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TextBox 12"/>
              <p:cNvSpPr txBox="1"/>
              <p:nvPr/>
            </p:nvSpPr>
            <p:spPr>
              <a:xfrm>
                <a:off x="5195353" y="5221719"/>
                <a:ext cx="44726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NaCl+AgNO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AgCl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+NaNO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5353" y="5221719"/>
                <a:ext cx="4472699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2044" t="-17333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TextBox 13"/>
              <p:cNvSpPr txBox="1"/>
              <p:nvPr/>
            </p:nvSpPr>
            <p:spPr>
              <a:xfrm>
                <a:off x="5138203" y="5781137"/>
                <a:ext cx="461697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+BaCl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BaSO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+2NaCl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8203" y="5781137"/>
                <a:ext cx="4616970" cy="461665"/>
              </a:xfrm>
              <a:prstGeom prst="rect">
                <a:avLst/>
              </a:prstGeom>
              <a:blipFill rotWithShape="1">
                <a:blip r:embed="rId9"/>
                <a:stretch>
                  <a:fillRect l="-2114" t="-17105" r="-1057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90117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881179" y="2696605"/>
            <a:ext cx="6024947" cy="2067422"/>
            <a:chOff x="3499962" y="2343033"/>
            <a:chExt cx="6024947" cy="744660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499962" y="2343033"/>
              <a:ext cx="5824921" cy="1884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  化学方程式的书写及判断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09488" y="2899235"/>
              <a:ext cx="6015421" cy="1884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  有关化学方程式的计算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6121329" y="2791943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21329" y="2450337"/>
            <a:ext cx="4428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kumimoji="1" lang="en-US" altLang="zh-CN" sz="2400" b="1" dirty="0">
                <a:solidFill>
                  <a:schemeClr val="lt1"/>
                </a:solidFill>
                <a:latin typeface="Times New Roman" pitchFamily="18" charset="0"/>
                <a:cs typeface="Times New Roman" pitchFamily="18" charset="0"/>
                <a:sym typeface="宋体" panose="02010600030101010101" pitchFamily="2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114254" y="4367872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4" name="文本框 2">
            <a:hlinkClick r:id="rId4" action="ppaction://hlinksldjump"/>
          </p:cNvPr>
          <p:cNvSpPr txBox="1"/>
          <p:nvPr/>
        </p:nvSpPr>
        <p:spPr>
          <a:xfrm>
            <a:off x="4890705" y="3477499"/>
            <a:ext cx="5489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点   基本反应类型的判定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121329" y="3603037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142828" y="1939247"/>
            <a:ext cx="103919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五、其他反应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一）一氧化碳还原金属氧化物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57.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赤铁矿炼铁的反应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原理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58.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磁铁矿炼铁的反应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原理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59.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一氧化碳还原氧化铜的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5179765" y="3051223"/>
                <a:ext cx="3850683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+3CO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2Fe+3CO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9765" y="3051223"/>
                <a:ext cx="3850683" cy="538802"/>
              </a:xfrm>
              <a:prstGeom prst="rect">
                <a:avLst/>
              </a:prstGeom>
              <a:blipFill rotWithShape="1">
                <a:blip r:embed="rId3"/>
                <a:stretch>
                  <a:fillRect l="-2536" b="-20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5145735" y="3599550"/>
                <a:ext cx="4284721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+4CO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3Fe+4CO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5735" y="3599550"/>
                <a:ext cx="4284721" cy="538802"/>
              </a:xfrm>
              <a:prstGeom prst="rect">
                <a:avLst/>
              </a:prstGeom>
              <a:blipFill rotWithShape="1">
                <a:blip r:embed="rId4"/>
                <a:stretch>
                  <a:fillRect l="-2134" b="-19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5714871" y="4195502"/>
                <a:ext cx="3185487" cy="5205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CuO+CO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871" y="4195502"/>
                <a:ext cx="3185487" cy="520592"/>
              </a:xfrm>
              <a:prstGeom prst="rect">
                <a:avLst/>
              </a:prstGeom>
              <a:blipFill rotWithShape="1">
                <a:blip r:embed="rId5"/>
                <a:stretch>
                  <a:fillRect l="-2868" t="-4651" r="-765" b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7810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80878" y="1824947"/>
            <a:ext cx="1084914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（二）非金属氧化物与碱溶液反应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60.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用澄清石灰水检验二氧化碳的反应：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61.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用氢氧化钠溶液吸收二氧化碳的反应：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二氧化硫与氢氧化钠溶液的反应：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（三）有机物燃烧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甲烷燃烧的反应：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64.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乙醇燃烧的反应：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6482542" y="3018147"/>
                <a:ext cx="5283199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+2NaOH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2542" y="3018147"/>
                <a:ext cx="5283199" cy="465064"/>
              </a:xfrm>
              <a:prstGeom prst="rect">
                <a:avLst/>
              </a:prstGeom>
              <a:blipFill rotWithShape="1">
                <a:blip r:embed="rId3"/>
                <a:stretch>
                  <a:fillRect l="-1730" t="-18421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6191958" y="2482532"/>
                <a:ext cx="4657018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958" y="2482532"/>
                <a:ext cx="4657018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2094" t="-18182" r="-1440" b="-19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5976847" y="3568936"/>
                <a:ext cx="418736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+2NaOH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6847" y="3568936"/>
                <a:ext cx="4187365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2183" t="-17105" r="-1601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4036358" y="4588870"/>
                <a:ext cx="3703258" cy="5388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+2O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358" y="4588870"/>
                <a:ext cx="3703258" cy="538802"/>
              </a:xfrm>
              <a:prstGeom prst="rect">
                <a:avLst/>
              </a:prstGeom>
              <a:blipFill rotWithShape="1">
                <a:blip r:embed="rId6"/>
                <a:stretch>
                  <a:fillRect l="-2467" t="-1136" r="-1809" b="-19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3748977" y="5146164"/>
                <a:ext cx="4360489" cy="5388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5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OH+3O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8977" y="5146164"/>
                <a:ext cx="4360489" cy="538802"/>
              </a:xfrm>
              <a:prstGeom prst="rect">
                <a:avLst/>
              </a:prstGeom>
              <a:blipFill rotWithShape="1">
                <a:blip r:embed="rId7"/>
                <a:stretch>
                  <a:fillRect l="-2238" t="-1124" r="-1259" b="-17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1263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195754" y="27900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55785" y="26963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493835" y="865986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1924" y="1588592"/>
            <a:ext cx="2735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1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化学方程式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614299" y="2088506"/>
                <a:ext cx="11072876" cy="43750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定义：用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化学式表示化学反应的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式子，叫做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化学方程式。</a:t>
                </a:r>
              </a:p>
              <a:p>
                <a:pPr lvl="0"/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化学方程式的意义和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读法（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C+O</a:t>
                </a:r>
                <a:r>
                  <a:rPr lang="en-US" altLang="zh-CN" sz="2400" b="1" baseline="-250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chemeClr val="tx1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为例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）质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的方面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表明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、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_______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，如碳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和氧气在点燃条件下反应生成二氧化碳。 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）量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的方面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微观：表示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各物质间反应时的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微粒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，如每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个碳原子和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个氧分子完全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反应，生成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个二氧化碳分子。 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宏观：表示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反应物与生成物间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（即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质量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比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，如每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12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份质量的碳和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32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份质量的氧气完全反应生成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44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份质量的二氧化碳。</a:t>
                </a:r>
                <a:endParaRPr lang="zh-CN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299" y="2088506"/>
                <a:ext cx="11072876" cy="4375044"/>
              </a:xfrm>
              <a:prstGeom prst="rect">
                <a:avLst/>
              </a:prstGeom>
              <a:blipFill rotWithShape="1">
                <a:blip r:embed="rId5"/>
                <a:stretch>
                  <a:fillRect l="-881" t="-139" r="-3359" b="-1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275904" y="3516752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反应物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32648" y="3515738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生成物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48325" y="350722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反应条件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99084" y="4458714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个数比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29818" y="5411214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质量关系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66776" y="824822"/>
            <a:ext cx="10382249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书写</a:t>
            </a:r>
          </a:p>
          <a:p>
            <a:pPr lvl="0"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）书写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原则</a:t>
            </a:r>
          </a:p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必须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依据。 </a:t>
            </a:r>
          </a:p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必须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遵守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）书写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步骤</a:t>
            </a:r>
          </a:p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写：写出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反应物、生成物的化学式。</a:t>
            </a:r>
          </a:p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配：配平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化学方程式。</a:t>
            </a:r>
          </a:p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标：标明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化学反应的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条件，标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出生成物的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状态，把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短线改成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等号；标“↑”（气体符号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：如果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在反应物中没有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气体，而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生成物中有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气体，那么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应该在生成气体的化学式后面标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“↑”；标“↓”（沉淀符号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：一般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在溶液中发生反应时生成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沉淀，才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在生成沉淀的化学式后标“↓”。</a:t>
            </a:r>
          </a:p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查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一查化学式是否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正确；二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查是否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配平；三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查生成物状态是否标注、标注是否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正确；四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查反应条件是否标明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167314" y="170640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客观事实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4964" y="2143544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质量守恒定律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266826" y="1482047"/>
            <a:ext cx="78771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有关化学方程式的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计算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）依据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质量守恒定律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）步骤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根据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题意设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未知数，不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带单位。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书写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正确的化学方程式。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找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找出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已知量、待求量的质量关系。</a:t>
            </a: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列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列出比例式，求解（求得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的值必须带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单位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简要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地写出答案。</a:t>
            </a:r>
          </a:p>
        </p:txBody>
      </p:sp>
    </p:spTree>
    <p:extLst>
      <p:ext uri="{BB962C8B-B14F-4D97-AF65-F5344CB8AC3E}">
        <p14:creationId xmlns:p14="http://schemas.microsoft.com/office/powerpoint/2010/main" xmlns="" val="235522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71473" y="1023500"/>
            <a:ext cx="3044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2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基本反应类型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73" y="1494690"/>
            <a:ext cx="1071562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化合反应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）概念：由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物质生成另一种物质的反应。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）表达式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A+B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+…→M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）特点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多变一”。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）示例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金属单质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→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金属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氧化物，如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非金属单质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→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非金属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氧化物，如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c.CO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转化，如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生成酸或碱的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反应，如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9356" y="2140158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两种或两种以上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9" name="TextBox 18"/>
              <p:cNvSpPr txBox="1"/>
              <p:nvPr/>
            </p:nvSpPr>
            <p:spPr>
              <a:xfrm>
                <a:off x="5491871" y="4268319"/>
                <a:ext cx="2832558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3Fe+2O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0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Fe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1871" y="4268319"/>
                <a:ext cx="2832558" cy="538802"/>
              </a:xfrm>
              <a:prstGeom prst="rect">
                <a:avLst/>
              </a:prstGeom>
              <a:blipFill rotWithShape="1">
                <a:blip r:embed="rId3"/>
                <a:stretch>
                  <a:fillRect l="-3441" t="-1124" r="-430" b="-17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TextBox 19"/>
              <p:cNvSpPr txBox="1"/>
              <p:nvPr/>
            </p:nvSpPr>
            <p:spPr>
              <a:xfrm>
                <a:off x="6094065" y="4824667"/>
                <a:ext cx="2468360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C+O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4065" y="4824667"/>
                <a:ext cx="2468360" cy="538802"/>
              </a:xfrm>
              <a:prstGeom prst="rect">
                <a:avLst/>
              </a:prstGeom>
              <a:blipFill rotWithShape="1">
                <a:blip r:embed="rId4"/>
                <a:stretch>
                  <a:fillRect l="-3951" t="-1124" b="-17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TextBox 20"/>
              <p:cNvSpPr txBox="1"/>
              <p:nvPr/>
            </p:nvSpPr>
            <p:spPr>
              <a:xfrm>
                <a:off x="6971340" y="5360465"/>
                <a:ext cx="2518594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2CO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1340" y="5360465"/>
                <a:ext cx="2518594" cy="538802"/>
              </a:xfrm>
              <a:prstGeom prst="rect">
                <a:avLst/>
              </a:prstGeom>
              <a:blipFill rotWithShape="1">
                <a:blip r:embed="rId5"/>
                <a:stretch>
                  <a:fillRect l="-3874" b="-19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TextBox 21"/>
              <p:cNvSpPr txBox="1"/>
              <p:nvPr/>
            </p:nvSpPr>
            <p:spPr>
              <a:xfrm>
                <a:off x="3947252" y="5372994"/>
                <a:ext cx="2923793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2CO+O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en-US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7252" y="5372994"/>
                <a:ext cx="2923793" cy="538802"/>
              </a:xfrm>
              <a:prstGeom prst="rect">
                <a:avLst/>
              </a:prstGeom>
              <a:blipFill rotWithShape="1">
                <a:blip r:embed="rId6"/>
                <a:stretch>
                  <a:fillRect l="-3340" t="-1124" b="-17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TextBox 22"/>
              <p:cNvSpPr txBox="1"/>
              <p:nvPr/>
            </p:nvSpPr>
            <p:spPr>
              <a:xfrm>
                <a:off x="4225578" y="5993396"/>
                <a:ext cx="3262490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5578" y="5993396"/>
                <a:ext cx="3262490" cy="465064"/>
              </a:xfrm>
              <a:prstGeom prst="rect">
                <a:avLst/>
              </a:prstGeom>
              <a:blipFill rotWithShape="1">
                <a:blip r:embed="rId7"/>
                <a:stretch>
                  <a:fillRect l="-2804" t="-18421" b="-2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4" name="TextBox 23"/>
              <p:cNvSpPr txBox="1"/>
              <p:nvPr/>
            </p:nvSpPr>
            <p:spPr>
              <a:xfrm>
                <a:off x="7447590" y="5955296"/>
                <a:ext cx="3451543" cy="539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CaO 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barPr>
                          <m:e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  </m:t>
                            </m:r>
                            <m: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  </m:t>
                            </m:r>
                            <m: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 Ca(OH)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7590" y="5955296"/>
                <a:ext cx="3451543" cy="539700"/>
              </a:xfrm>
              <a:prstGeom prst="rect">
                <a:avLst/>
              </a:prstGeom>
              <a:blipFill rotWithShape="1">
                <a:blip r:embed="rId8"/>
                <a:stretch>
                  <a:fillRect l="-2827" t="-9091" b="-11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63840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 animBg="1"/>
      <p:bldP spid="23" grpId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85823" y="1571160"/>
            <a:ext cx="101536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分解反应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）概念：由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一种反应物生成两种或两种以上其他物质的反应。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）表达式：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→A+B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+···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）特点：“一变多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）示例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生成氧气的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反应，如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生成二氧化碳的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反应，如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4031692" y="4368446"/>
                <a:ext cx="3175869" cy="5409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𝐌𝐧𝐎</m:t>
                            </m:r>
                            <m:r>
                              <a:rPr lang="en-US" altLang="zh-CN" sz="2000" b="1" i="0" baseline="-1000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𝟐</m:t>
                            </m:r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O+O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1692" y="4368446"/>
                <a:ext cx="3175869" cy="540917"/>
              </a:xfrm>
              <a:prstGeom prst="rect">
                <a:avLst/>
              </a:prstGeom>
              <a:blipFill rotWithShape="1">
                <a:blip r:embed="rId3"/>
                <a:stretch>
                  <a:fillRect l="-2879" t="-4545" r="-2495" b="-15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Box 7"/>
              <p:cNvSpPr txBox="1"/>
              <p:nvPr/>
            </p:nvSpPr>
            <p:spPr>
              <a:xfrm>
                <a:off x="4644913" y="4890313"/>
                <a:ext cx="3331394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913" y="4890313"/>
                <a:ext cx="3331394" cy="538802"/>
              </a:xfrm>
              <a:prstGeom prst="rect">
                <a:avLst/>
              </a:prstGeom>
              <a:blipFill rotWithShape="1">
                <a:blip r:embed="rId4"/>
                <a:stretch>
                  <a:fillRect l="-2930" r="-916" b="-19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35582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85823" y="901372"/>
            <a:ext cx="101536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置换反应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）概念：由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一种单质与一种化合物反应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生成另一种单质和另一种化合物的反应。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）表达式：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A+BC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→B+AC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）特点：“单换单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）示例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a.H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金属氧化物→ 金属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单质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b.C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金属氧化物→ 金属单质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，如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活泼金属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酸→ 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，如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金属单质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盐溶液→ 新金属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盐，如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6010146" y="4246733"/>
                <a:ext cx="3102131" cy="5404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+CuO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Cu+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0146" y="4246733"/>
                <a:ext cx="3102131" cy="540404"/>
              </a:xfrm>
              <a:prstGeom prst="rect">
                <a:avLst/>
              </a:prstGeom>
              <a:blipFill rotWithShape="1">
                <a:blip r:embed="rId3"/>
                <a:stretch>
                  <a:fillRect l="-3143" t="-4545" r="-2161" b="-15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Box 7"/>
              <p:cNvSpPr txBox="1"/>
              <p:nvPr/>
            </p:nvSpPr>
            <p:spPr>
              <a:xfrm>
                <a:off x="6191449" y="4757886"/>
                <a:ext cx="3477532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C+2CuO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2Cu+CO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449" y="4757886"/>
                <a:ext cx="3477532" cy="538802"/>
              </a:xfrm>
              <a:prstGeom prst="rect">
                <a:avLst/>
              </a:prstGeom>
              <a:blipFill rotWithShape="1">
                <a:blip r:embed="rId4"/>
                <a:stretch>
                  <a:fillRect l="-2807" r="-1754" b="-19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4775279" y="5163086"/>
                <a:ext cx="338586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Fe+2HCl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40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5279" y="5163086"/>
                <a:ext cx="3385863" cy="707886"/>
              </a:xfrm>
              <a:prstGeom prst="rect">
                <a:avLst/>
              </a:prstGeom>
              <a:blipFill rotWithShape="1">
                <a:blip r:embed="rId5"/>
                <a:stretch>
                  <a:fillRect l="-2698" r="-1978" b="-12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6248968" y="5947172"/>
                <a:ext cx="36070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Fe+CuSO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FeSO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+Cu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968" y="5947172"/>
                <a:ext cx="3607078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2534" t="-17333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81785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14398" y="1034722"/>
            <a:ext cx="101536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复分解反应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）概念：两种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化合物相互交换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成分，生成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另外两种化合物的反应。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）表达式：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AB+CD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→ AD+CB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）特点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双交换，价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不变”。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）示例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酸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碱→ 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，如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酸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盐→ 新酸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盐，如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碱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盐→ 新碱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盐，如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盐→ 新盐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盐，如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金属氧化物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酸→盐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，如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4125987" y="3875657"/>
                <a:ext cx="373371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HCl+NaOH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NaCl+H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987" y="3875657"/>
                <a:ext cx="3733714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2614" t="-17105" r="-1307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Box 7"/>
              <p:cNvSpPr txBox="1"/>
              <p:nvPr/>
            </p:nvSpPr>
            <p:spPr>
              <a:xfrm>
                <a:off x="4499910" y="4435339"/>
                <a:ext cx="49952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10" y="4435339"/>
                <a:ext cx="4995278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829" t="-16000" r="-854" b="-25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4428354" y="4977250"/>
                <a:ext cx="537679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+2NaOH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8354" y="4977250"/>
                <a:ext cx="5376793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701" t="-17105" r="-794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4467363" y="5519974"/>
                <a:ext cx="4831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+2NaCl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363" y="5519974"/>
                <a:ext cx="4831772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2020" t="-17333" r="-758" b="-2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TextBox 11"/>
              <p:cNvSpPr txBox="1"/>
              <p:nvPr/>
            </p:nvSpPr>
            <p:spPr>
              <a:xfrm>
                <a:off x="5177265" y="5943539"/>
                <a:ext cx="420980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+6HCl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</m:t>
                            </m:r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2FeCl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7265" y="5943539"/>
                <a:ext cx="4209807" cy="584775"/>
              </a:xfrm>
              <a:prstGeom prst="rect">
                <a:avLst/>
              </a:prstGeom>
              <a:blipFill rotWithShape="1">
                <a:blip r:embed="rId7"/>
                <a:stretch>
                  <a:fillRect l="-2171" r="-1158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75153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14372" y="2177722"/>
            <a:ext cx="110966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不属于四种基本反应类型的反应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金属氧化物→金属单质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，如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）某些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非金属氧化物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碱→盐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，如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）有机物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+O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+H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，如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6647906" y="2757262"/>
                <a:ext cx="3850683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+3CO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2Fe+3CO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7906" y="2757262"/>
                <a:ext cx="3850683" cy="538802"/>
              </a:xfrm>
              <a:prstGeom prst="rect">
                <a:avLst/>
              </a:prstGeom>
              <a:blipFill rotWithShape="1">
                <a:blip r:embed="rId3"/>
                <a:stretch>
                  <a:fillRect l="-2536" b="-19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Box 7"/>
              <p:cNvSpPr txBox="1"/>
              <p:nvPr/>
            </p:nvSpPr>
            <p:spPr>
              <a:xfrm>
                <a:off x="6419171" y="3367102"/>
                <a:ext cx="4896530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9171" y="3367102"/>
                <a:ext cx="4896530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1868" t="-18182" b="-19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5313103" y="3855897"/>
                <a:ext cx="3703258" cy="5388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+2O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3103" y="3855897"/>
                <a:ext cx="3703258" cy="538802"/>
              </a:xfrm>
              <a:prstGeom prst="rect">
                <a:avLst/>
              </a:prstGeom>
              <a:blipFill rotWithShape="1">
                <a:blip r:embed="rId5"/>
                <a:stretch>
                  <a:fillRect l="-2636" t="-1136" r="-1812" b="-19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5776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85024" y="2325803"/>
            <a:ext cx="6096851" cy="627895"/>
            <a:chOff x="1034884" y="629878"/>
            <a:chExt cx="6096851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4489054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化学方程式的书写及判断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4" name="文本框 99"/>
              <p:cNvSpPr txBox="1">
                <a:spLocks noChangeArrowheads="1"/>
              </p:cNvSpPr>
              <p:nvPr/>
            </p:nvSpPr>
            <p:spPr bwMode="auto">
              <a:xfrm>
                <a:off x="1173502" y="3324118"/>
                <a:ext cx="8586870" cy="1980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</a:rPr>
                  <a:t>1.</a:t>
                </a: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2013</a:t>
                </a:r>
                <a:r>
                  <a:rPr lang="en-US" altLang="zh-CN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河北，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）下列</a:t>
                </a:r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化学方程式的书写正确的</a:t>
                </a: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是（    ）</a:t>
                </a:r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　　</a:t>
                </a:r>
                <a:endParaRPr lang="en-US" altLang="zh-CN" sz="24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A.S+O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 smtClean="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i="0" dirty="0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</m:t>
                            </m:r>
                            <m:r>
                              <a:rPr lang="en-US" altLang="zh-CN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B.Cu+O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 sz="24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CuO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C.2Al+O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1600" b="1" dirty="0">
                    <a:solidFill>
                      <a:prstClr val="black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prstClr val="black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1" dirty="0">
                                <a:solidFill>
                                  <a:prstClr val="black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点燃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prstClr val="black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2AlO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D.4P+5O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1600" b="1" dirty="0" smtClean="0">
                    <a:solidFill>
                      <a:prstClr val="black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prstClr val="black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1" dirty="0">
                                <a:solidFill>
                                  <a:prstClr val="black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点燃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prstClr val="black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2P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</a:p>
            </p:txBody>
          </p:sp>
        </mc:Choice>
        <mc:Fallback>
          <p:sp>
            <p:nvSpPr>
              <p:cNvPr id="54" name="文本框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73502" y="3324118"/>
                <a:ext cx="8586870" cy="1980927"/>
              </a:xfrm>
              <a:prstGeom prst="rect">
                <a:avLst/>
              </a:prstGeom>
              <a:blipFill rotWithShape="1">
                <a:blip r:embed="rId6"/>
                <a:stretch>
                  <a:fillRect l="-1136" r="-568" b="-153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7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8815265" y="3418385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74681" y="1276195"/>
            <a:ext cx="5882885" cy="729465"/>
            <a:chOff x="823582" y="935961"/>
            <a:chExt cx="5767939" cy="729465"/>
          </a:xfrm>
        </p:grpSpPr>
        <p:sp>
          <p:nvSpPr>
            <p:cNvPr id="13" name="圆角矩形 12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数据链接</a:t>
              </a:r>
              <a:r>
                <a:rPr kumimoji="1"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真题试做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6273282" y="4376908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数据剖析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题型突破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/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127948" y="2764752"/>
            <a:ext cx="4841782" cy="1213888"/>
            <a:chOff x="4760065" y="2258169"/>
            <a:chExt cx="4841782" cy="1213888"/>
          </a:xfrm>
        </p:grpSpPr>
        <p:sp>
          <p:nvSpPr>
            <p:cNvPr id="10" name="椭圆 9"/>
            <p:cNvSpPr/>
            <p:nvPr/>
          </p:nvSpPr>
          <p:spPr>
            <a:xfrm>
              <a:off x="5905399" y="2315166"/>
              <a:ext cx="350062" cy="350062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905399" y="3086484"/>
              <a:ext cx="350062" cy="350062"/>
            </a:xfrm>
            <a:prstGeom prst="ellipse">
              <a:avLst/>
            </a:prstGeom>
            <a:solidFill>
              <a:srgbClr val="FAB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760065" y="2258169"/>
              <a:ext cx="4841782" cy="1213888"/>
              <a:chOff x="3559940" y="1929285"/>
              <a:chExt cx="4841782" cy="1213888"/>
            </a:xfrm>
          </p:grpSpPr>
          <p:sp>
            <p:nvSpPr>
              <p:cNvPr id="18" name="文本框 2">
                <a:hlinkClick r:id="rId2" action="ppaction://hlinksldjump"/>
              </p:cNvPr>
              <p:cNvSpPr txBox="1"/>
              <p:nvPr/>
            </p:nvSpPr>
            <p:spPr>
              <a:xfrm>
                <a:off x="3559940" y="1929285"/>
                <a:ext cx="4838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题型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一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化学方程式的书写</a:t>
                </a:r>
                <a:endParaRPr lang="zh-CN" altLang="zh-CN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文本框 2">
                <a:hlinkClick r:id="rId3" action="ppaction://hlinksldjump"/>
              </p:cNvPr>
              <p:cNvSpPr txBox="1"/>
              <p:nvPr/>
            </p:nvSpPr>
            <p:spPr>
              <a:xfrm>
                <a:off x="3563409" y="2681508"/>
                <a:ext cx="483831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</a:t>
                </a: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题型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二  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反应类型的判断</a:t>
                </a:r>
                <a:endParaRPr lang="zh-CN" altLang="zh-CN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2" name="文本框 2">
            <a:hlinkClick r:id="rId4" action="ppaction://hlinksldjump"/>
          </p:cNvPr>
          <p:cNvSpPr txBox="1"/>
          <p:nvPr/>
        </p:nvSpPr>
        <p:spPr>
          <a:xfrm>
            <a:off x="5131417" y="4303405"/>
            <a:ext cx="528287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题型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 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根据化学方程式的计算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06215" y="1988172"/>
            <a:ext cx="5161185" cy="627895"/>
            <a:chOff x="1034884" y="629878"/>
            <a:chExt cx="5071497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0" y="664479"/>
              <a:ext cx="3463701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化学方程式的书写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题型一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199995"/>
            <a:ext cx="5882885" cy="729465"/>
            <a:chOff x="823582" y="935961"/>
            <a:chExt cx="5767939" cy="729465"/>
          </a:xfrm>
        </p:grpSpPr>
        <p:sp>
          <p:nvSpPr>
            <p:cNvPr id="21" name="圆角矩形 20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数据剖析</a:t>
              </a:r>
              <a:r>
                <a:rPr kumimoji="1"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kumimoji="1"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题型突破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89166" y="2692722"/>
            <a:ext cx="10180859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改编题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对客观事实书写的化学方程式及其反应类型都正确的是（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94570" y="3332468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3013027"/>
                  </p:ext>
                </p:extLst>
              </p:nvPr>
            </p:nvGraphicFramePr>
            <p:xfrm>
              <a:off x="1059933" y="3971925"/>
              <a:ext cx="9839325" cy="244792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85825"/>
                    <a:gridCol w="3335339"/>
                    <a:gridCol w="3779836"/>
                    <a:gridCol w="1838325"/>
                  </a:tblGrid>
                  <a:tr h="4857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选项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客观事实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57150" marR="5715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化学方程式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基本</a:t>
                          </a:r>
                          <a:r>
                            <a:rPr lang="zh-CN" sz="1800" dirty="0" smtClean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反应类型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</a:tr>
                  <a:tr h="4667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铁丝在氧气中燃烧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57150" marR="5715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2Fe+3O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/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en-US" altLang="zh-CN" sz="1200" b="1" i="1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kumimoji="0" lang="en-US" altLang="zh-CN" sz="1200" b="1" i="1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kumimoji="0" lang="en-US" altLang="zh-CN" sz="1200" b="1" i="1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charset="0"/>
                                          <a:ea typeface="MS Mincho" charset="0"/>
                                          <a:cs typeface="Cambria Math" panose="02040503050406030204" charset="0"/>
                                        </a:rPr>
                                        <m:t>点燃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kumimoji="0" lang="en-US" altLang="zh-CN" sz="1200" b="1" i="1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/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Fe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3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化合反应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4667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加热高锰酸钾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57150" marR="5715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2KMnO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/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en-US" altLang="zh-CN" sz="1600" b="1" i="1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kumimoji="0" lang="en-US" altLang="zh-CN" sz="1600" b="1" i="1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kumimoji="0" lang="en-US" altLang="zh-CN" sz="1600" b="1" i="0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kumimoji="0" lang="en-US" altLang="zh-CN" sz="1600" b="1" i="1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kumimoji="0" lang="zh-CN" altLang="en-US" sz="1600" b="1" i="1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△</m:t>
                                      </m:r>
                                      <m:r>
                                        <a:rPr kumimoji="0" lang="en-US" altLang="zh-CN" sz="1600" b="1" i="1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 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kumimoji="0" lang="en-US" altLang="zh-CN" sz="1600" b="1" i="1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K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MnO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+MnO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+O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zh-CN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↑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分解反应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5048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乙醇燃烧</a:t>
                          </a:r>
                          <a:endParaRPr lang="zh-CN" sz="1800" b="1" i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57150" marR="5715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C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H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OH+3O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/>
                          </a:r>
                          <a:r>
                            <a:rPr lang="en-US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        2CO</a:t>
                          </a:r>
                          <a:r>
                            <a:rPr lang="en-US" sz="1800" b="1" i="0" baseline="-2500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+3H</a:t>
                          </a:r>
                          <a:r>
                            <a:rPr lang="en-US" sz="1800" b="1" i="0" baseline="-2500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氧</a:t>
                          </a:r>
                          <a:r>
                            <a:rPr lang="zh-CN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化反应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5238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硫酸钾溶液</a:t>
                          </a:r>
                          <a:r>
                            <a:rPr lang="zh-CN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和氯化钡</a:t>
                          </a:r>
                          <a:r>
                            <a:rPr lang="zh-CN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溶液反应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57150" marR="5715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K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SO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4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+BaCl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/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en-US" altLang="zh-CN" sz="1800" b="1" i="1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kumimoji="0" lang="en-US" altLang="zh-CN" sz="1800" b="1" i="1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kumimoji="0" lang="en-US" altLang="zh-CN" sz="1800" b="1" i="0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  </m:t>
                                      </m:r>
                                      <m:r>
                                        <a:rPr kumimoji="0" lang="en-US" altLang="zh-CN" sz="1800" b="1" i="0" u="none" strike="noStrike" kern="1200" cap="none" spc="0" normalizeH="0" baseline="0" noProof="0" dirty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</m:t>
                                      </m:r>
                                      <m:r>
                                        <a:rPr kumimoji="0" lang="en-US" altLang="zh-CN" sz="1800" b="1" i="0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 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kumimoji="0" lang="en-US" altLang="zh-CN" sz="1800" b="1" i="1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/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2KCl+BaSO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4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复分解反应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val="883013027"/>
                  </p:ext>
                </p:extLst>
              </p:nvPr>
            </p:nvGraphicFramePr>
            <p:xfrm>
              <a:off x="1059933" y="3971925"/>
              <a:ext cx="9839325" cy="244792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85825"/>
                    <a:gridCol w="3335339"/>
                    <a:gridCol w="3779836"/>
                    <a:gridCol w="1838325"/>
                  </a:tblGrid>
                  <a:tr h="4857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选项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客观事实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57150" marR="5715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化学方程式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基本</a:t>
                          </a:r>
                          <a:r>
                            <a:rPr lang="zh-CN" sz="1800" dirty="0" smtClean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反应类型</a:t>
                          </a:r>
                          <a:endParaRPr lang="zh-CN" sz="24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</a:tr>
                  <a:tr h="4667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铁丝在氧气中燃烧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57150" marR="5715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6"/>
                          <a:stretch>
                            <a:fillRect l="-111774" t="-111842" r="-48710" b="-32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化合反应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4667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加热高锰酸钾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57150" marR="5715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6"/>
                          <a:stretch>
                            <a:fillRect l="-111774" t="-211842" r="-48710" b="-2236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分解反应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5048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乙醇燃烧</a:t>
                          </a:r>
                          <a:endParaRPr lang="zh-CN" sz="1800" b="1" i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57150" marR="5715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C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H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5</a:t>
                          </a:r>
                          <a:r>
                            <a:rPr lang="en-US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OH+3O</a:t>
                          </a:r>
                          <a:r>
                            <a:rPr lang="en-US" sz="1800" b="1" i="0" baseline="-250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         2CO</a:t>
                          </a:r>
                          <a:r>
                            <a:rPr lang="en-US" sz="1800" b="1" i="0" baseline="-2500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+3H</a:t>
                          </a:r>
                          <a:r>
                            <a:rPr lang="en-US" sz="1800" b="1" i="0" baseline="-2500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</a:t>
                          </a:r>
                          <a:r>
                            <a:rPr lang="en-US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氧</a:t>
                          </a:r>
                          <a:r>
                            <a:rPr lang="zh-CN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化反应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5238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硫酸钾溶液</a:t>
                          </a:r>
                          <a:r>
                            <a:rPr lang="zh-CN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和氯化钡</a:t>
                          </a:r>
                          <a:r>
                            <a:rPr lang="zh-CN" sz="1800" b="1" i="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溶液反应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57150" marR="5715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6"/>
                          <a:stretch>
                            <a:fillRect l="-111774" t="-372093" r="-48710" b="-11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25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i="0" dirty="0" smtClean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复分解反应</a:t>
                          </a:r>
                          <a:endParaRPr lang="zh-CN" sz="1800" b="1" i="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29" name="组合 28"/>
          <p:cNvGrpSpPr/>
          <p:nvPr/>
        </p:nvGrpSpPr>
        <p:grpSpPr>
          <a:xfrm>
            <a:off x="6988967" y="5347703"/>
            <a:ext cx="597693" cy="334259"/>
            <a:chOff x="6321488" y="5693796"/>
            <a:chExt cx="695326" cy="389813"/>
          </a:xfrm>
        </p:grpSpPr>
        <p:cxnSp>
          <p:nvCxnSpPr>
            <p:cNvPr id="30" name="直接箭头连接符 29"/>
            <p:cNvCxnSpPr/>
            <p:nvPr/>
          </p:nvCxnSpPr>
          <p:spPr>
            <a:xfrm flipV="1">
              <a:off x="6357302" y="6045235"/>
              <a:ext cx="528637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 bwMode="auto">
            <a:xfrm>
              <a:off x="6321488" y="5693796"/>
              <a:ext cx="695326" cy="38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latin typeface="Times New Roman" pitchFamily="18" charset="0"/>
                  <a:ea typeface="宋体" pitchFamily="2" charset="-122"/>
                </a:rPr>
                <a:t>点燃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1442" y="2127250"/>
            <a:ext cx="102390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在判断化学方程式书写正误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时，首先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分析是否符合客观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事实，然后根据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化学方程式的书写规则进行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判断：先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看化学式是否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正确，再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看是否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配平，然后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看反应条件是否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正确，最后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看气体和沉淀符号是否标注正确。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TextBox 1"/>
              <p:cNvSpPr txBox="1"/>
              <p:nvPr/>
            </p:nvSpPr>
            <p:spPr>
              <a:xfrm>
                <a:off x="1114426" y="1460500"/>
                <a:ext cx="9725024" cy="3884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chemeClr val="accent2"/>
                    </a:solidFill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题型演练</a:t>
                </a:r>
                <a:endParaRPr lang="en-US" altLang="zh-CN" sz="2400" b="1" dirty="0" smtClean="0">
                  <a:solidFill>
                    <a:schemeClr val="accent2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2021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春</a:t>
                </a:r>
                <a:r>
                  <a:rPr lang="en-US"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邢台桥东区月考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）下列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化学方程式书写正确的是	（ 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A.2H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2H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B.CO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+C</a:t>
                </a:r>
                <a:r>
                  <a:rPr lang="en-US" altLang="zh-CN" sz="1600" b="1" dirty="0">
                    <a:solidFill>
                      <a:srgbClr val="FF0000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 smtClean="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高温</m:t>
                            </m:r>
                            <m:r>
                              <a:rPr lang="en-US" altLang="zh-CN" sz="1600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CO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C.2KMnO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K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MnO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+MnO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↑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D.3Fe+2O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Fe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en-US" altLang="zh-CN" sz="2400" b="1" baseline="-25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4426" y="1460500"/>
                <a:ext cx="9725024" cy="3884333"/>
              </a:xfrm>
              <a:prstGeom prst="rect">
                <a:avLst/>
              </a:prstGeom>
              <a:blipFill rotWithShape="1">
                <a:blip r:embed="rId2"/>
                <a:stretch>
                  <a:fillRect l="-1003" r="-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9870573" y="2112742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03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TextBox 1"/>
              <p:cNvSpPr txBox="1"/>
              <p:nvPr/>
            </p:nvSpPr>
            <p:spPr>
              <a:xfrm>
                <a:off x="771525" y="1369780"/>
                <a:ext cx="10525076" cy="4992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2021</a:t>
                </a:r>
                <a:r>
                  <a:rPr lang="en-US"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改编题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）下列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化学方程式书写以及对反应的认识均正确的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         ）　</a:t>
                </a:r>
                <a:endParaRPr lang="en-US" altLang="zh-CN" sz="2400" b="1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一氧化碳还原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氧化铁：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Fe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+3CO</a:t>
                </a:r>
                <a:r>
                  <a:rPr lang="en-US" altLang="zh-CN" sz="2400" b="1" dirty="0" smtClean="0"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2Fe+3CO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；实验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时先通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CO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再点燃酒精喷灯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检验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二氧化碳：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+Ca(OH)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CaCO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↓+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H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；该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反应属于复分解反应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生石灰与水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混合：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CaO+H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Ca(OH)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；该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反应会放出大量热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氯化铁溶液与氢氧化钠溶液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反应：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FeCl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+3NaOH</a:t>
                </a:r>
                <a:r>
                  <a:rPr lang="en-US" altLang="zh-CN" sz="2400" b="1" dirty="0" smtClean="0"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Fe(OH)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+3NaCl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；产生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红褐色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沉淀</a:t>
                </a:r>
                <a:endPara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525" y="1369780"/>
                <a:ext cx="10525076" cy="4992649"/>
              </a:xfrm>
              <a:prstGeom prst="rect">
                <a:avLst/>
              </a:prstGeom>
              <a:blipFill rotWithShape="1">
                <a:blip r:embed="rId2"/>
                <a:stretch>
                  <a:fillRect l="-927" r="-869" b="-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330907" y="2030269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9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TextBox 1"/>
              <p:cNvSpPr txBox="1"/>
              <p:nvPr/>
            </p:nvSpPr>
            <p:spPr>
              <a:xfrm>
                <a:off x="1143001" y="1593850"/>
                <a:ext cx="10029824" cy="44386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2021</a:t>
                </a:r>
                <a:r>
                  <a:rPr lang="en-US"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济宁金乡县一模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）下列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化学反应能达到目的且化学方程式书写正确的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 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制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氯化铁：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2Fe+3CuCl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2FeCl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+3Cu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用稀硫酸除去炭粉中的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少量氧化铜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：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CuO+H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CuSO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用硝酸钡溶液区别氢氧化钠溶液和硫酸钾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溶液：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K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+Ba(NO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BaSO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+KNO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用氢氧化铝治疗胃酸过多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症：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Al(OH)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+HCl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AlCl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+H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1" y="1593850"/>
                <a:ext cx="10029824" cy="4438651"/>
              </a:xfrm>
              <a:prstGeom prst="rect">
                <a:avLst/>
              </a:prstGeom>
              <a:blipFill rotWithShape="1">
                <a:blip r:embed="rId2"/>
                <a:stretch>
                  <a:fillRect l="-973" r="-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2892687" y="2259778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46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TextBox 1"/>
              <p:cNvSpPr txBox="1"/>
              <p:nvPr/>
            </p:nvSpPr>
            <p:spPr>
              <a:xfrm>
                <a:off x="1028700" y="1870075"/>
                <a:ext cx="9848850" cy="3330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2021</a:t>
                </a:r>
                <a:r>
                  <a:rPr lang="en-US"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河北模拟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）下列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化学方程式符合题意且书写正确的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 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正常雨水的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pH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约为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5.6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原因：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+H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医疗上用氢氧化镁治疗胃酸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过多：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Mg(OH)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+H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MgSO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+2H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实验室常温下制取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氧气：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2H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O+O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↑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将打磨好的铜片放入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稀盐酸：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Cu+2HCl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CuCl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↑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700" y="1870075"/>
                <a:ext cx="9848850" cy="3330655"/>
              </a:xfrm>
              <a:prstGeom prst="rect">
                <a:avLst/>
              </a:prstGeom>
              <a:blipFill rotWithShape="1">
                <a:blip r:embed="rId2"/>
                <a:stretch>
                  <a:fillRect l="-991" r="-4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10187424" y="1976856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695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TextBox 1"/>
              <p:cNvSpPr txBox="1"/>
              <p:nvPr/>
            </p:nvSpPr>
            <p:spPr>
              <a:xfrm>
                <a:off x="1323976" y="1870075"/>
                <a:ext cx="9553574" cy="3524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2021·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滨州无棣县期末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）根据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化学方程式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C+O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 smtClean="0">
                            <a:solidFill>
                              <a:schemeClr val="tx1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  <m:r>
                              <a:rPr lang="zh-CN" altLang="en-US" sz="1600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dirty="0">
                                <a:solidFill>
                                  <a:schemeClr val="tx1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，无法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获得的信息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是（      ）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反应前后反应物和生成物的种类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参加反应碳和氧气的质量比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化学反应速率的快慢程度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反应发生所需要的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条件</a:t>
                </a:r>
                <a:endPara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3976" y="1870075"/>
                <a:ext cx="9553574" cy="3524811"/>
              </a:xfrm>
              <a:prstGeom prst="rect">
                <a:avLst/>
              </a:prstGeom>
              <a:blipFill rotWithShape="1">
                <a:blip r:embed="rId2"/>
                <a:stretch>
                  <a:fillRect l="-957" r="-1021" b="-1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3274818" y="2633486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71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84463" y="1411419"/>
            <a:ext cx="5168737" cy="627895"/>
            <a:chOff x="1034884" y="629878"/>
            <a:chExt cx="4214948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8" y="664479"/>
              <a:ext cx="2607154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反应类型的判断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1152524" y="2404119"/>
                <a:ext cx="10296525" cy="35334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2021</a:t>
                </a:r>
                <a:r>
                  <a:rPr lang="en-US"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天津河东区模拟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）关于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化学反应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A+B</a:t>
                </a:r>
                <a:r>
                  <a:rPr lang="en-US" altLang="zh-CN" sz="2400" b="1" dirty="0"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C+D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，下列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说法中正确的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 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若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是酸、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是盐、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水，则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一定是碱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若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是单质、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化合物，则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该反应一定是置换反应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若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、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、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和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都是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化合物，则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该反应不一定是复分解反应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若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、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各取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10 g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混合，使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其充分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反应，则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、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质量的总和一定等于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20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g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2524" y="2404119"/>
                <a:ext cx="10296525" cy="3533403"/>
              </a:xfrm>
              <a:prstGeom prst="rect">
                <a:avLst/>
              </a:prstGeom>
              <a:blipFill rotWithShape="1">
                <a:blip r:embed="rId6"/>
                <a:stretch>
                  <a:fillRect l="-888" b="-1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矩形 27"/>
          <p:cNvSpPr/>
          <p:nvPr/>
        </p:nvSpPr>
        <p:spPr>
          <a:xfrm>
            <a:off x="2615260" y="3161395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33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06879" y="1074315"/>
            <a:ext cx="852487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柳州模拟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）有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化合价升降的反应是氧化还原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反应，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如：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下列一定是氧化还原反应的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A.①②③④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.①③④⑤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C.②④⑤⑥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③④⑤⑥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218017" y="3536527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XD+133.eps" descr="id:214750643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402203" y="2362739"/>
            <a:ext cx="2395576" cy="1038224"/>
          </a:xfrm>
          <a:prstGeom prst="rect">
            <a:avLst/>
          </a:prstGeom>
        </p:spPr>
      </p:pic>
      <p:pic>
        <p:nvPicPr>
          <p:cNvPr id="9" name="XD+134.eps" descr="id:214750644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329811" y="4038125"/>
            <a:ext cx="3421382" cy="1180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788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4" name="文本框 99"/>
              <p:cNvSpPr txBox="1">
                <a:spLocks noChangeArrowheads="1"/>
              </p:cNvSpPr>
              <p:nvPr/>
            </p:nvSpPr>
            <p:spPr bwMode="auto">
              <a:xfrm>
                <a:off x="1556116" y="2187321"/>
                <a:ext cx="9948512" cy="30793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</a:rPr>
                  <a:t>2.</a:t>
                </a: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2011</a:t>
                </a:r>
                <a:r>
                  <a:rPr lang="en-US" altLang="zh-CN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河北，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下列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化学方程式的书写正确的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是（      ）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A.Mg+O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1600" b="1" dirty="0">
                    <a:solidFill>
                      <a:prstClr val="black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prstClr val="black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1" dirty="0">
                                <a:solidFill>
                                  <a:prstClr val="black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点燃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prstClr val="black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err="1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MgO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B.4Fe+3O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1600" b="1" dirty="0">
                    <a:solidFill>
                      <a:prstClr val="black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prstClr val="black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1" dirty="0">
                                <a:solidFill>
                                  <a:prstClr val="black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点燃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prstClr val="black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2Fe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C.2KMnO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b="1" dirty="0">
                    <a:solidFill>
                      <a:prstClr val="black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prstClr val="black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prstClr val="black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prstClr val="black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K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MnO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+MnO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↑</a:t>
                </a:r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D.CO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+Ca(OH)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b="1" dirty="0">
                    <a:solidFill>
                      <a:prstClr val="black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prstClr val="black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prstClr val="black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prstClr val="black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CaCO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↓+H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endParaRPr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4" name="文本框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56116" y="2187321"/>
                <a:ext cx="9948512" cy="3079305"/>
              </a:xfrm>
              <a:prstGeom prst="rect">
                <a:avLst/>
              </a:prstGeom>
              <a:blipFill rotWithShape="1">
                <a:blip r:embed="rId3"/>
                <a:stretch>
                  <a:fillRect l="-919" b="-118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110486" y="229245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6323" y="1748687"/>
            <a:ext cx="10125075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青岛一模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对化学反应类型的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判断，错误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的是（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9805244" y="1863270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9946746"/>
                  </p:ext>
                </p:extLst>
              </p:nvPr>
            </p:nvGraphicFramePr>
            <p:xfrm>
              <a:off x="1990725" y="2790825"/>
              <a:ext cx="7658100" cy="28956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95375"/>
                    <a:gridCol w="4800600"/>
                    <a:gridCol w="1762125"/>
                  </a:tblGrid>
                  <a:tr h="6191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选项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化学方程式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反应类型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</a:tr>
                  <a:tr h="552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endParaRPr lang="zh-CN" sz="1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Cl</a:t>
                          </a:r>
                          <a:r>
                            <a:rPr lang="en-US" sz="1800" b="1" baseline="-25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+2Na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en-US" altLang="zh-CN" sz="1200" b="1" i="1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kumimoji="0" lang="en-US" altLang="zh-CN" sz="1200" b="1" i="1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kumimoji="0" lang="en-US" altLang="zh-CN" sz="1200" b="1" i="1" u="none" strike="noStrike" kern="1200" cap="none" spc="0" normalizeH="0" baseline="0" noProof="0" dirty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charset="0"/>
                                          <a:ea typeface="MS Mincho" charset="0"/>
                                          <a:cs typeface="Cambria Math" panose="02040503050406030204" charset="0"/>
                                        </a:rPr>
                                        <m:t>点燃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kumimoji="0" lang="en-US" altLang="zh-CN" sz="1200" b="1" i="1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2NaCl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化合反应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5619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zh-CN" sz="1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2KMnO</a:t>
                          </a:r>
                          <a:r>
                            <a:rPr lang="en-US" sz="1800" b="1" baseline="-25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/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8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lang="en-US" altLang="zh-CN" sz="18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lang="en-US" altLang="zh-CN" sz="18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lang="zh-CN" altLang="en-US" sz="18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△</m:t>
                                      </m:r>
                                      <m:r>
                                        <a:rPr lang="en-US" altLang="zh-CN" sz="18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lang="en-US" altLang="zh-CN" sz="1800" b="1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1800" b="1" baseline="-25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MnO</a:t>
                          </a:r>
                          <a:r>
                            <a:rPr lang="en-US" sz="1800" b="1" baseline="-25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+MnO</a:t>
                          </a:r>
                          <a:r>
                            <a:rPr lang="en-US" sz="1800" b="1" baseline="-25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+O</a:t>
                          </a:r>
                          <a:r>
                            <a:rPr lang="en-US" sz="1800" b="1" baseline="-25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zh-CN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↑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分解反应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66605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  <a:endParaRPr lang="zh-CN" sz="1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CO+CuO</a:t>
                          </a: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/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8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lang="en-US" altLang="zh-CN" sz="18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lang="en-US" altLang="zh-CN" sz="18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</m:t>
                                      </m:r>
                                      <m:r>
                                        <a:rPr lang="zh-CN" altLang="en-US" sz="18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△</m:t>
                                      </m:r>
                                      <m:r>
                                        <a:rPr lang="en-US" altLang="zh-CN" sz="1800" b="1" i="1" dirty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lang="en-US" altLang="zh-CN" sz="1800" b="1" i="1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1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/>
                          </a: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Cu+CO</a:t>
                          </a:r>
                          <a:r>
                            <a:rPr lang="en-US" sz="1800" b="1" baseline="-25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置换反应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49599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2NaOH+H</a:t>
                          </a:r>
                          <a:r>
                            <a:rPr lang="en-US" sz="1800" b="1" baseline="-25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  <a:r>
                            <a:rPr lang="en-US" sz="1800" b="1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/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1800" b="1" i="1" dirty="0" smtClean="0">
                                      <a:latin typeface="Cambria Math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</m:ctrlPr>
                                </m:fPr>
                                <m:num>
                                  <m:bar>
                                    <m:barPr>
                                      <m:ctrlPr>
                                        <a:rPr lang="en-US" altLang="zh-CN" sz="1800" b="1" i="1" dirty="0"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altLang="zh-CN" sz="1800" b="1" dirty="0">
                                          <a:latin typeface="Cambria Math"/>
                                          <a:ea typeface="宋体" panose="02010600030101010101" pitchFamily="2" charset="-122"/>
                                          <a:cs typeface="Cambria Math" panose="02040503050406030204" charset="0"/>
                                        </a:rPr>
                                        <m:t>         </m:t>
                                      </m:r>
                                    </m:e>
                                  </m:bar>
                                </m:num>
                                <m:den>
                                  <m:r>
                                    <a:rPr lang="en-US" altLang="zh-CN" sz="1800" b="1" i="1" dirty="0">
                                      <a:latin typeface="Cambria Math" panose="02040503050406030204" charset="0"/>
                                      <a:ea typeface="宋体" panose="02010600030101010101" pitchFamily="2" charset="-122"/>
                                      <a:cs typeface="Cambria Math" panose="02040503050406030204" charset="0"/>
                                    </a:rPr>
                                    <m:t> </m:t>
                                  </m:r>
                                </m:den>
                              </m:f>
                              <m:r>
                                <a:rPr lang="en-US" altLang="zh-CN" sz="1800" b="1" i="1" dirty="0">
                                  <a:latin typeface="Cambria Math"/>
                                  <a:ea typeface="宋体" panose="02010600030101010101" pitchFamily="2" charset="-122"/>
                                  <a:cs typeface="Cambria Math" panose="02040503050406030204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Na</a:t>
                          </a:r>
                          <a:r>
                            <a:rPr lang="en-US" sz="1800" b="1" baseline="-25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S+2H</a:t>
                          </a:r>
                          <a:r>
                            <a:rPr lang="en-US" sz="1800" b="1" baseline="-250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8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O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复分解反应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val="3219946746"/>
                  </p:ext>
                </p:extLst>
              </p:nvPr>
            </p:nvGraphicFramePr>
            <p:xfrm>
              <a:off x="1990725" y="2790825"/>
              <a:ext cx="7658100" cy="28956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95375"/>
                    <a:gridCol w="4800600"/>
                    <a:gridCol w="1762125"/>
                  </a:tblGrid>
                  <a:tr h="6191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选项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化学方程式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solidFill>
                                <a:schemeClr val="tx1"/>
                              </a:solidFill>
                              <a:effectLst/>
                              <a:latin typeface="黑体" panose="02010609060101010101" pitchFamily="49" charset="-122"/>
                              <a:ea typeface="黑体" panose="02010609060101010101" pitchFamily="49" charset="-122"/>
                            </a:rPr>
                            <a:t>反应类型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黑体" panose="02010609060101010101" pitchFamily="49" charset="-122"/>
                            <a:ea typeface="黑体" panose="02010609060101010101" pitchFamily="49" charset="-122"/>
                            <a:cs typeface="Times New Roman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</a:tr>
                  <a:tr h="5524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endParaRPr lang="zh-CN" sz="1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2999" t="-114444" r="-36722" b="-31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化合反应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56197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zh-CN" sz="1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2999" t="-209783" r="-36722" b="-207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分解反应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66605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</a:t>
                          </a:r>
                          <a:endParaRPr lang="zh-CN" sz="1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2999" t="-259091" r="-36722" b="-7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置换反应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49599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</a:t>
                          </a:r>
                          <a:endParaRPr lang="zh-CN" sz="1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01B0F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2999" t="-487654" r="-367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1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b="1" dirty="0">
                              <a:effectLst/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复分解反应</a:t>
                          </a:r>
                          <a:endParaRPr lang="zh-CN" sz="1800" b="1" dirty="0">
                            <a:solidFill>
                              <a:srgbClr val="000000"/>
                            </a:solidFill>
                            <a:effectLst/>
                            <a:latin typeface="宋体" panose="02010600030101010101" pitchFamily="2" charset="-122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110595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4950" y="2018653"/>
            <a:ext cx="89249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改编题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）如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图是表示物质间发生的一种化学反应模型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示意图，图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中“ ”和“ ”分别表示两种不同元素的原子。该反应的类型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属于（  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用肥皂水区别硬水和软水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用明矾对自来水进行杀菌消毒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用活性炭净化水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用蒸馏的方法制备蒸馏水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3582136" y="3222796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+1401A.EPS" descr="id:214750645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751897" y="2904172"/>
            <a:ext cx="97155" cy="97155"/>
          </a:xfrm>
          <a:prstGeom prst="rect">
            <a:avLst/>
          </a:prstGeom>
        </p:spPr>
      </p:pic>
      <p:pic>
        <p:nvPicPr>
          <p:cNvPr id="9" name="+1401B.EPS" descr="id:214750646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742497" y="2894647"/>
            <a:ext cx="97155" cy="97155"/>
          </a:xfrm>
          <a:prstGeom prst="rect">
            <a:avLst/>
          </a:prstGeom>
        </p:spPr>
      </p:pic>
      <p:pic>
        <p:nvPicPr>
          <p:cNvPr id="10" name="+1401.eps" descr="id:214750647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818849" y="3684459"/>
            <a:ext cx="3561593" cy="104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865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9674" y="2135272"/>
            <a:ext cx="95916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常州新北区模拟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）下列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反应不属于复分解反应的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用石灰浆吸收二氧化硫气体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用氨水中和废水中的硫酸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在草木灰中滴入稀盐酸冒气泡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用稀盐酸除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铁锈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9847042" y="2240047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188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TextBox 1"/>
              <p:cNvSpPr txBox="1"/>
              <p:nvPr/>
            </p:nvSpPr>
            <p:spPr>
              <a:xfrm>
                <a:off x="810730" y="1989634"/>
                <a:ext cx="10657370" cy="3583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2021</a:t>
                </a:r>
                <a:r>
                  <a:rPr lang="en-US"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改编题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）化学反应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有多种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分类，化合反应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、分解反应、置换反应、氧化反应的关系可用如图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表示，其中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处可表示的化学反应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是（       ）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A.CH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+2O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200" b="1" i="1" dirty="0">
                            <a:solidFill>
                              <a:prstClr val="black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200" b="1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200" b="1" i="1" dirty="0">
                                <a:solidFill>
                                  <a:prstClr val="black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点燃</m:t>
                            </m:r>
                          </m:e>
                        </m:bar>
                      </m:num>
                      <m:den>
                        <m:r>
                          <a:rPr lang="en-US" altLang="zh-CN" sz="1200" b="1" i="1" dirty="0">
                            <a:solidFill>
                              <a:prstClr val="black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200" b="1" i="1" dirty="0">
                        <a:solidFill>
                          <a:prstClr val="black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O+CO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B.4P+5O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200" b="1" i="1" dirty="0">
                            <a:solidFill>
                              <a:prstClr val="black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200" b="1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200" b="1" i="1" dirty="0">
                                <a:solidFill>
                                  <a:prstClr val="black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点燃</m:t>
                            </m:r>
                          </m:e>
                        </m:bar>
                      </m:num>
                      <m:den>
                        <m:r>
                          <a:rPr lang="en-US" altLang="zh-CN" sz="1200" b="1" i="1" dirty="0">
                            <a:solidFill>
                              <a:prstClr val="black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200" b="1" i="1" dirty="0">
                        <a:solidFill>
                          <a:prstClr val="black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2P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C.H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+CuO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Cu+H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D.Zn+2HCl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ZnCl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+H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↑</a:t>
                </a: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730" y="1989634"/>
                <a:ext cx="10657370" cy="3583930"/>
              </a:xfrm>
              <a:prstGeom prst="rect">
                <a:avLst/>
              </a:prstGeom>
              <a:blipFill rotWithShape="1">
                <a:blip r:embed="rId2"/>
                <a:stretch>
                  <a:fillRect l="-915" r="-8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9439129" y="2662550"/>
            <a:ext cx="456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+1403.eps" descr="id:214750647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128793" y="3291838"/>
            <a:ext cx="4083750" cy="236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733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196034" y="1500385"/>
            <a:ext cx="6064086" cy="627895"/>
            <a:chOff x="1034884" y="629878"/>
            <a:chExt cx="4945078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6" y="664479"/>
              <a:ext cx="3337286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根据化学方程式的计算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题型三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152524" y="2604144"/>
            <a:ext cx="102965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改编题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）某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有机物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64 g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在氧气中充分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燃烧，经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测定生成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44 g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二氧化碳、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28 g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一氧化碳和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72 g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水，则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该有机物的化学式可能是下列物质中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     （ 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A.CH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OH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B.C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C.C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OH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D.CH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400" b="1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70061" y="3789535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400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3342" y="1984375"/>
            <a:ext cx="102390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根据化学方程式计算时需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注意：化学方程式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要书写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正确；化学反应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遵循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质量守恒定律，即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参加反应的各物质的质量之和等于反应后生成的各物质的质量之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和，是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因为化学反应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前后，原子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的质量、种类、总个数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不变；元素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的种类、质量不变。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2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90711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3792" y="1568460"/>
            <a:ext cx="106881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改编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响应“建设美丽中国”新时代的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目标，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年辉县市新桥村家家户户通上了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天然气，阳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阳欲将自己家正用的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液化石油气（主要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成分为丁烷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灶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改为天然气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灶，应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将空气管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调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（选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填“大”或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“小”），天然气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完全燃烧的化学方程式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；古人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“钻木取火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”，其中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“钻木”的目的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燃烧条件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回答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934793" y="3314720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34977" y="4391387"/>
            <a:ext cx="41052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使可燃物的温度达到着火点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TextBox 9"/>
              <p:cNvSpPr txBox="1"/>
              <p:nvPr/>
            </p:nvSpPr>
            <p:spPr>
              <a:xfrm>
                <a:off x="5295258" y="3795435"/>
                <a:ext cx="3703258" cy="5388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+2O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5258" y="3795435"/>
                <a:ext cx="3703258" cy="538802"/>
              </a:xfrm>
              <a:prstGeom prst="rect">
                <a:avLst/>
              </a:prstGeom>
              <a:blipFill rotWithShape="1">
                <a:blip r:embed="rId3"/>
                <a:stretch>
                  <a:fillRect l="-2636" t="-1136" r="-1812" b="-19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57276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TextBox 1"/>
              <p:cNvSpPr txBox="1"/>
              <p:nvPr/>
            </p:nvSpPr>
            <p:spPr>
              <a:xfrm>
                <a:off x="1180042" y="2073285"/>
                <a:ext cx="9630833" cy="24254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2021</a:t>
                </a:r>
                <a:r>
                  <a:rPr lang="en-US" altLang="zh-CN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天津河东区二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模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已知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A+3B</a:t>
                </a:r>
                <a:r>
                  <a:rPr lang="en-US" altLang="zh-CN" sz="2400" b="1" dirty="0"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2C+3D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中，已知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4.6 g A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跟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9.6 g 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恰好完全反应生成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8.8 g C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。又知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的相对分子质量为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18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，则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的相对分子质量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为（       ）</a:t>
                </a:r>
                <a:endParaRPr lang="en-US" altLang="zh-CN" sz="2400" b="1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A.23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B.46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C.92   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D.96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0042" y="2073285"/>
                <a:ext cx="9630833" cy="2425408"/>
              </a:xfrm>
              <a:prstGeom prst="rect">
                <a:avLst/>
              </a:prstGeom>
              <a:blipFill rotWithShape="1">
                <a:blip r:embed="rId2"/>
                <a:stretch>
                  <a:fillRect l="-1013" r="-1013" b="-2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3813137" y="3393172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995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0042" y="2073285"/>
            <a:ext cx="96308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改编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题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托盘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天平左右两边各放一只质量相等的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烧杯，在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两只烧杯中加入等质量、等质量分数的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稀盐酸，此时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天平保持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平衡，然后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在左右烧杯中各加入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 g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锌粉和铁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粉，充分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后，两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只烧杯底部均有固体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剩余，则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此时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天平（       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偏向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左边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仍然平衡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偏向右边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无法判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析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5068337" y="3818493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212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0042" y="2073285"/>
            <a:ext cx="96308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郑州二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模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等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质量的氢气、甲烷、一氧化碳分别与足量的氧气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反应，消耗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氧气的质量由多到少的顺序正确的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一氧化碳、甲烷、氢气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氢气、甲烷、一氧化碳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甲烷、氢气、一氧化碳	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氢气、一氧化碳、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甲烷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8440187" y="2737207"/>
            <a:ext cx="42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156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241791" y="2330196"/>
            <a:ext cx="92547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.【2014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天然气的主要成分是甲烷。甲烷燃烧的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化学方程式为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Box 7"/>
              <p:cNvSpPr txBox="1"/>
              <p:nvPr/>
            </p:nvSpPr>
            <p:spPr>
              <a:xfrm>
                <a:off x="3197115" y="2911310"/>
                <a:ext cx="3599957" cy="5388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7115" y="2911310"/>
                <a:ext cx="3599957" cy="538802"/>
              </a:xfrm>
              <a:prstGeom prst="rect">
                <a:avLst/>
              </a:prstGeom>
              <a:blipFill rotWithShape="1">
                <a:blip r:embed="rId4"/>
                <a:stretch>
                  <a:fillRect l="-2538" t="-1136" b="-19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5604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0613" y="1870095"/>
            <a:ext cx="963083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2021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邢台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模拟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兴趣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小组同学向盛有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12.5 g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石灰石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样品（杂质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不溶于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水，也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不与酸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烧杯中依次入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稀盐酸，实验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数据见下表。请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计算：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）生成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二氧化碳的总质量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______g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5640883" y="5296267"/>
            <a:ext cx="770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4.4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4801720"/>
              </p:ext>
            </p:extLst>
          </p:nvPr>
        </p:nvGraphicFramePr>
        <p:xfrm>
          <a:off x="2952064" y="3336914"/>
          <a:ext cx="6129075" cy="16097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2900"/>
                <a:gridCol w="1228725"/>
                <a:gridCol w="1190625"/>
                <a:gridCol w="1266825"/>
              </a:tblGrid>
              <a:tr h="525061"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第一次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第二次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第三次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</a:tr>
              <a:tr h="532214"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加入稀盐酸质量</a:t>
                      </a: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/g</a:t>
                      </a:r>
                      <a:endParaRPr lang="zh-CN" sz="180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baseline="0" dirty="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zh-CN" sz="18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baseline="0" dirty="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zh-CN" sz="18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baseline="0" dirty="0"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zh-CN" sz="18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烧杯内物质的总质量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/g</a:t>
                      </a:r>
                      <a:endParaRPr lang="zh-CN" sz="18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baseline="0">
                          <a:effectLst/>
                          <a:latin typeface="Times New Roman" panose="02020603050405020304" pitchFamily="18" charset="0"/>
                        </a:rPr>
                        <a:t>60.3</a:t>
                      </a:r>
                      <a:endParaRPr lang="zh-CN" sz="1800" b="1" i="0" baseline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baseline="0" dirty="0">
                          <a:effectLst/>
                          <a:latin typeface="Times New Roman" panose="02020603050405020304" pitchFamily="18" charset="0"/>
                        </a:rPr>
                        <a:t>108.1</a:t>
                      </a:r>
                      <a:endParaRPr lang="zh-CN" sz="18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1800" b="1" i="0" baseline="0" dirty="0">
                          <a:effectLst/>
                          <a:latin typeface="Times New Roman" panose="02020603050405020304" pitchFamily="18" charset="0"/>
                        </a:rPr>
                        <a:t>158.1</a:t>
                      </a:r>
                      <a:endParaRPr lang="zh-CN" sz="1800" b="1" i="0" baseline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1705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5291" y="1210525"/>
            <a:ext cx="5697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）所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用稀盐酸的溶质质量分数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矩形 6"/>
              <p:cNvSpPr/>
              <p:nvPr/>
            </p:nvSpPr>
            <p:spPr>
              <a:xfrm>
                <a:off x="1628776" y="1920122"/>
                <a:ext cx="6829424" cy="45316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解：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设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100 g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稀盐酸中溶质的质量为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。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+2HCl</a:t>
                </a:r>
                <a:r>
                  <a:rPr lang="en-US" altLang="zh-CN" sz="2400" b="1" dirty="0"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↑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73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　　　　　　　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44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　　　　　　　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4.4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g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𝟕𝟑</m:t>
                        </m:r>
                      </m:num>
                      <m:den>
                        <m:r>
                          <a:rPr lang="en-US" altLang="zh-CN" sz="24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𝟒𝟒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altLang="zh-CN" sz="24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𝟒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24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𝟒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4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𝐠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=7.3 g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所用稀盐酸的溶质质量分数为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𝟕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.</m:t>
                        </m:r>
                        <m:r>
                          <a:rPr lang="en-US" altLang="zh-CN" sz="24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 </m:t>
                        </m:r>
                        <m:r>
                          <a:rPr lang="en-US" altLang="zh-CN" sz="24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𝐠</m:t>
                        </m:r>
                      </m:num>
                      <m:den>
                        <m:r>
                          <a:rPr lang="en-US" altLang="zh-CN" sz="24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𝟏𝟎𝟎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 </m:t>
                        </m:r>
                        <m:r>
                          <a:rPr lang="en-US" altLang="zh-CN" sz="24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×100 =7.3 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所用稀盐酸的溶质质量分数为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7.3 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。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8776" y="1920122"/>
                <a:ext cx="6829424" cy="4531625"/>
              </a:xfrm>
              <a:prstGeom prst="rect">
                <a:avLst/>
              </a:prstGeom>
              <a:blipFill rotWithShape="1">
                <a:blip r:embed="rId3"/>
                <a:stretch>
                  <a:fillRect l="-1338" t="-135" b="-1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02185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241791" y="2330196"/>
            <a:ext cx="92547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4.【2015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河北，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酒精（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OH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燃烧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的化学方程式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TextBox 8"/>
              <p:cNvSpPr txBox="1"/>
              <p:nvPr/>
            </p:nvSpPr>
            <p:spPr>
              <a:xfrm>
                <a:off x="1339547" y="2909174"/>
                <a:ext cx="4360489" cy="5388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5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OH+3O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i="0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O</a:t>
                </a:r>
                <a:endParaRPr lang="zh-CN" altLang="en-US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9547" y="2909174"/>
                <a:ext cx="4360489" cy="538802"/>
              </a:xfrm>
              <a:prstGeom prst="rect">
                <a:avLst/>
              </a:prstGeom>
              <a:blipFill rotWithShape="1">
                <a:blip r:embed="rId4"/>
                <a:stretch>
                  <a:fillRect l="-2238" t="-1124" r="-1259" b="-17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41260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033780" y="1561864"/>
            <a:ext cx="5520053" cy="628015"/>
            <a:chOff x="1034884" y="629878"/>
            <a:chExt cx="5244966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703" y="664168"/>
              <a:ext cx="3637147" cy="570865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基本反应类型的判定</a:t>
              </a: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2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4" name="文本框 99"/>
              <p:cNvSpPr txBox="1">
                <a:spLocks noChangeArrowheads="1"/>
              </p:cNvSpPr>
              <p:nvPr/>
            </p:nvSpPr>
            <p:spPr bwMode="auto">
              <a:xfrm>
                <a:off x="1033780" y="2710815"/>
                <a:ext cx="9939020" cy="2313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</a:rPr>
                  <a:t>5</a:t>
                </a:r>
                <a:r>
                  <a:rPr altLang="zh-CN" sz="2400" b="1" dirty="0" smtClean="0">
                    <a:latin typeface="Times New Roman" pitchFamily="18" charset="0"/>
                    <a:ea typeface="宋体" pitchFamily="2" charset="-122"/>
                  </a:rPr>
                  <a:t>.</a:t>
                </a:r>
                <a:r>
                  <a:rPr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altLang="zh-CN" sz="2400" b="1" dirty="0" smtClean="0">
                    <a:latin typeface="Times New Roman" pitchFamily="18" charset="0"/>
                    <a:ea typeface="宋体" pitchFamily="2" charset="-122"/>
                  </a:rPr>
                  <a:t>201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</a:rPr>
                  <a:t>0</a:t>
                </a:r>
                <a:r>
                  <a:rPr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·</a:t>
                </a:r>
                <a:r>
                  <a:rPr altLang="zh-CN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河北</a:t>
                </a:r>
                <a:r>
                  <a:rPr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,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医疗</a:t>
                </a:r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上可以用含有氢氧化镁的药物治疗胃酸</a:t>
                </a: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过多，其</a:t>
                </a:r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反应的化学方程式为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Mg(OH)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+2HCl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prstClr val="black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prstClr val="black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prstClr val="black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000" b="1" i="1" dirty="0">
                        <a:solidFill>
                          <a:prstClr val="black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MgCl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+2H</a:t>
                </a:r>
                <a:r>
                  <a:rPr lang="en-US" altLang="zh-CN" sz="2400" b="1" baseline="-250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该</a:t>
                </a:r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反应</a:t>
                </a: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属于</a:t>
                </a:r>
                <a:r>
                  <a:rPr lang="en-US" altLang="zh-CN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　　</a:t>
                </a:r>
                <a:r>
                  <a:rPr lang="en-US" altLang="zh-CN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化合反应	</a:t>
                </a: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分解反应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置换反应     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复分解反应</a:t>
                </a:r>
                <a:endParaRPr lang="zh-CN" altLang="zh-CN" sz="24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4" name="文本框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33780" y="2710815"/>
                <a:ext cx="9939020" cy="2313454"/>
              </a:xfrm>
              <a:prstGeom prst="rect">
                <a:avLst/>
              </a:prstGeom>
              <a:blipFill rotWithShape="1">
                <a:blip r:embed="rId6"/>
                <a:stretch>
                  <a:fillRect l="-982" r="-798" b="-237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7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0228017" y="3356365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71431" y="2291954"/>
            <a:ext cx="1112837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6</a:t>
            </a:r>
            <a:r>
              <a:rPr altLang="zh-CN" sz="2400" b="1" dirty="0" smtClean="0">
                <a:latin typeface="Times New Roman" pitchFamily="18" charset="0"/>
                <a:ea typeface="宋体" pitchFamily="2" charset="-122"/>
              </a:rPr>
              <a:t>.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altLang="zh-CN" sz="2400" b="1" dirty="0" smtClean="0">
                <a:latin typeface="Times New Roman" pitchFamily="18" charset="0"/>
                <a:ea typeface="宋体" pitchFamily="2" charset="-122"/>
              </a:rPr>
              <a:t>201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8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·河北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明用某纯碱样品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含少量氯化钠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进行了如图所示的实验。请计算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生成二氧化碳的总质量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_____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5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4831200" y="5132041"/>
            <a:ext cx="6116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38808" y="1300140"/>
            <a:ext cx="5996059" cy="627895"/>
            <a:chOff x="1034884" y="629878"/>
            <a:chExt cx="5242277" cy="627895"/>
          </a:xfrm>
        </p:grpSpPr>
        <p:sp>
          <p:nvSpPr>
            <p:cNvPr id="11" name="圆角矩形 6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702" y="664168"/>
              <a:ext cx="3634459" cy="592455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有关化学方程式的计算</a:t>
              </a:r>
            </a:p>
          </p:txBody>
        </p:sp>
        <p:sp>
          <p:nvSpPr>
            <p:cNvPr id="1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3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pic>
        <p:nvPicPr>
          <p:cNvPr id="14" name="11401.eps" descr="id:214750629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157170" y="3353693"/>
            <a:ext cx="4571308" cy="1332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927499" y="1444229"/>
            <a:ext cx="8890968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所用稀盐酸的溶质质量分数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>
              <a:hlinkClick r:id="rId3" action="ppaction://hlinksldjump"/>
            </p:cNvPr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Box 14"/>
              <p:cNvSpPr txBox="1"/>
              <p:nvPr/>
            </p:nvSpPr>
            <p:spPr>
              <a:xfrm>
                <a:off x="1025525" y="1937377"/>
                <a:ext cx="9413875" cy="46377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解：设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50 g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稀盐酸中溶质质量为</a:t>
                </a:r>
                <a:r>
                  <a:rPr lang="en-US" altLang="zh-CN" sz="2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，第一次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加入稀盐酸产生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的质量为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12 g+50 g-59.8 g=2.2 g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。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+2HCl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prstClr val="black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2NaCl+H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↑</a:t>
                </a: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　	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73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　　　　	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44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　	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　　　　	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2.2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g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vl="0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zh-CN" altLang="en-US" sz="2400" b="1">
                            <a:solidFill>
                              <a:srgbClr val="FF0000"/>
                            </a:solidFill>
                            <a:latin typeface="Cambria Math"/>
                          </a:rPr>
                          <m:t>𝟕𝟑</m:t>
                        </m:r>
                      </m:num>
                      <m:den>
                        <m:r>
                          <a:rPr lang="zh-CN" altLang="en-US" sz="2400" b="1">
                            <a:solidFill>
                              <a:srgbClr val="FF0000"/>
                            </a:solidFill>
                            <a:latin typeface="Cambria Math"/>
                          </a:rPr>
                          <m:t>𝟒𝟒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zh-CN" altLang="en-US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zh-CN" altLang="en-US" sz="2400" b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.</m:t>
                        </m:r>
                        <m:r>
                          <a:rPr lang="zh-CN" altLang="en-US" sz="2400" b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r>
                          <m:rPr>
                            <m:nor/>
                          </m:rPr>
                          <a:rPr lang="zh-CN" altLang="en-US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 </m:t>
                        </m:r>
                        <m:r>
                          <a:rPr lang="zh-CN" altLang="en-US" sz="2400" b="1">
                            <a:solidFill>
                              <a:srgbClr val="FF0000"/>
                            </a:solidFill>
                            <a:latin typeface="Cambria Math"/>
                          </a:rPr>
                          <m:t>𝐠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=3.65 g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所以盐酸的溶质质量分数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zh-CN" altLang="en-US" sz="2400" b="1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.</m:t>
                        </m:r>
                        <m:r>
                          <a:rPr lang="zh-CN" altLang="en-US" sz="2400" b="1">
                            <a:solidFill>
                              <a:srgbClr val="FF0000"/>
                            </a:solidFill>
                            <a:latin typeface="Cambria Math"/>
                          </a:rPr>
                          <m:t>𝟔𝟓</m:t>
                        </m:r>
                        <m:r>
                          <m:rPr>
                            <m:nor/>
                          </m:rPr>
                          <a:rPr lang="zh-CN" altLang="en-US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 </m:t>
                        </m:r>
                        <m:r>
                          <a:rPr lang="zh-CN" altLang="en-US" sz="2400" b="1">
                            <a:solidFill>
                              <a:srgbClr val="FF0000"/>
                            </a:solidFill>
                            <a:latin typeface="Cambria Math"/>
                          </a:rPr>
                          <m:t>𝐠</m:t>
                        </m:r>
                      </m:num>
                      <m:den>
                        <m:r>
                          <a:rPr lang="zh-CN" altLang="en-US" sz="2400" b="1">
                            <a:solidFill>
                              <a:srgbClr val="FF0000"/>
                            </a:solidFill>
                            <a:latin typeface="Cambria Math"/>
                          </a:rPr>
                          <m:t>𝟓𝟎</m:t>
                        </m:r>
                        <m:r>
                          <m:rPr>
                            <m:nor/>
                          </m:rPr>
                          <a:rPr lang="zh-CN" altLang="en-US" sz="2400" b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</a:rPr>
                          <m:t> </m:t>
                        </m:r>
                        <m:r>
                          <a:rPr lang="zh-CN" altLang="en-US" sz="2400" b="1">
                            <a:solidFill>
                              <a:srgbClr val="FF0000"/>
                            </a:solidFill>
                            <a:latin typeface="Cambria Math"/>
                          </a:rPr>
                          <m:t>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100% =7.3%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。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答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所用稀盐酸的溶质质量分数为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7.3%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。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525" y="1937377"/>
                <a:ext cx="9413875" cy="4637744"/>
              </a:xfrm>
              <a:prstGeom prst="rect">
                <a:avLst/>
              </a:prstGeom>
              <a:blipFill rotWithShape="1">
                <a:blip r:embed="rId4"/>
                <a:stretch>
                  <a:fillRect l="-971" t="-788" r="-971" b="-13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16677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>
          <a:lnSpc>
            <a:spcPct val="150000"/>
          </a:lnSpc>
          <a:defRPr sz="2400" b="1" dirty="0"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 xmlns="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xmlns="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>
        <a:spAutoFit/>
      </a:bodyPr>
      <a:lstStyle>
        <a:defPPr>
          <a:lnSpc>
            <a:spcPct val="150000"/>
          </a:lnSpc>
          <a:defRPr sz="2400" b="1" dirty="0" smtClean="0">
            <a:latin typeface="Times New Roman" pitchFamily="18" charset="0"/>
            <a:ea typeface="宋体" pitchFamily="2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3589</TotalTime>
  <Words>2592</Words>
  <Application>Microsoft Office PowerPoint</Application>
  <PresentationFormat>自定义</PresentationFormat>
  <Paragraphs>461</Paragraphs>
  <Slides>51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51</vt:i4>
      </vt:variant>
    </vt:vector>
  </HeadingPairs>
  <TitlesOfParts>
    <vt:vector size="54" baseType="lpstr">
      <vt:lpstr>Office 主题​​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447</cp:revision>
  <dcterms:created xsi:type="dcterms:W3CDTF">2020-07-19T08:35:00Z</dcterms:created>
  <dcterms:modified xsi:type="dcterms:W3CDTF">2022-02-25T15:32:35Z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EFC0168F1754475291E6C389FC45C042</vt:lpwstr>
  </property>
  <property fmtid="{D5CDD505-2E9C-101B-9397-08002B2CF9AE}" pid="3" name="KSOProductBuildVer">
    <vt:lpwstr>2052-11.1.0.10938</vt:lpwstr>
  </property>
</Properties>
</file>