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8" r:id="rId2"/>
  </p:sldMasterIdLst>
  <p:notesMasterIdLst>
    <p:notesMasterId r:id="rId13"/>
  </p:notesMasterIdLst>
  <p:sldIdLst>
    <p:sldId id="413" r:id="rId3"/>
    <p:sldId id="448" r:id="rId4"/>
    <p:sldId id="487" r:id="rId5"/>
    <p:sldId id="488" r:id="rId6"/>
    <p:sldId id="489" r:id="rId7"/>
    <p:sldId id="490" r:id="rId8"/>
    <p:sldId id="491" r:id="rId9"/>
    <p:sldId id="492" r:id="rId10"/>
    <p:sldId id="493" r:id="rId11"/>
    <p:sldId id="494"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varScale="1">
        <p:scale>
          <a:sx n="66" d="100"/>
          <a:sy n="66" d="100"/>
        </p:scale>
        <p:origin x="-632" y="-7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xmlns="" val="1783549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题型三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化学与生产、生活</a:t>
            </a:r>
            <a:endParaRPr kumimoji="1" lang="zh-CN" altLang="en-US" sz="24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350467871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题型二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理化综合题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拼接型</a:t>
            </a:r>
            <a:endParaRPr kumimoji="1" lang="zh-CN" altLang="en-US" sz="24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题型二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理化综合题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拼接型</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5" name="组合 14"/>
          <p:cNvGrpSpPr/>
          <p:nvPr userDrawn="1"/>
        </p:nvGrpSpPr>
        <p:grpSpPr>
          <a:xfrm>
            <a:off x="2591826" y="1276195"/>
            <a:ext cx="5882885" cy="729465"/>
            <a:chOff x="823582" y="935961"/>
            <a:chExt cx="5767939" cy="729465"/>
          </a:xfrm>
        </p:grpSpPr>
        <p:sp>
          <p:nvSpPr>
            <p:cNvPr id="21" name="圆角矩形 20"/>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拼接型</a:t>
              </a:r>
              <a:endParaRPr kumimoji="1" lang="zh-CN" altLang="en-US" sz="2800" b="1" dirty="0">
                <a:latin typeface="宋体" panose="02010600030101010101" pitchFamily="2" charset="-122"/>
                <a:ea typeface="宋体" panose="02010600030101010101" pitchFamily="2" charset="-122"/>
              </a:endParaRPr>
            </a:p>
          </p:txBody>
        </p:sp>
        <p:sp>
          <p:nvSpPr>
            <p:cNvPr id="23" name="椭圆 22"/>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1970"/>
            </a:xfrm>
            <a:prstGeom prst="rect">
              <a:avLst/>
            </a:prstGeom>
            <a:noFill/>
          </p:spPr>
          <p:txBody>
            <a:bodyPr wrap="square" rtlCol="0">
              <a:spAutoFit/>
            </a:bodyPr>
            <a:lstStyle/>
            <a:p>
              <a:pPr algn="ctr"/>
              <a:r>
                <a:rPr lang="zh-CN" altLang="en-US" sz="2800" b="1" dirty="0">
                  <a:solidFill>
                    <a:schemeClr val="bg1"/>
                  </a:solidFill>
                  <a:latin typeface="宋体" panose="02010600030101010101" pitchFamily="2" charset="-122"/>
                  <a:ea typeface="宋体" panose="02010600030101010101" pitchFamily="2" charset="-122"/>
                </a:rPr>
                <a:t>一</a:t>
              </a:r>
            </a:p>
          </p:txBody>
        </p:sp>
      </p:gr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格式2">
    <p:spTree>
      <p:nvGrpSpPr>
        <p:cNvPr id="1" name=""/>
        <p:cNvGrpSpPr/>
        <p:nvPr/>
      </p:nvGrpSpPr>
      <p:grpSpPr>
        <a:xfrm>
          <a:off x="0" y="0"/>
          <a:ext cx="0" cy="0"/>
          <a:chOff x="0" y="0"/>
          <a:chExt cx="0" cy="0"/>
        </a:xfrm>
      </p:grpSpPr>
      <p:sp>
        <p:nvSpPr>
          <p:cNvPr id="18" name="矩形 6"/>
          <p:cNvSpPr/>
          <p:nvPr userDrawn="1"/>
        </p:nvSpPr>
        <p:spPr>
          <a:xfrm>
            <a:off x="381812" y="573931"/>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题型二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理化综合题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融合型</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 action="ppaction://noaction"/>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题型二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理化综合题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融合型</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5" name="组合 14"/>
          <p:cNvGrpSpPr/>
          <p:nvPr userDrawn="1"/>
        </p:nvGrpSpPr>
        <p:grpSpPr>
          <a:xfrm>
            <a:off x="2591826" y="1426084"/>
            <a:ext cx="5882885" cy="729465"/>
            <a:chOff x="823582" y="935961"/>
            <a:chExt cx="5767939" cy="729465"/>
          </a:xfrm>
        </p:grpSpPr>
        <p:sp>
          <p:nvSpPr>
            <p:cNvPr id="21" name="圆角矩形 20"/>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融合型</a:t>
              </a:r>
              <a:endParaRPr kumimoji="1" lang="zh-CN" altLang="en-US" sz="2800" b="1" dirty="0">
                <a:latin typeface="宋体" panose="02010600030101010101" pitchFamily="2" charset="-122"/>
                <a:ea typeface="宋体" panose="02010600030101010101" pitchFamily="2" charset="-122"/>
              </a:endParaRPr>
            </a:p>
          </p:txBody>
        </p:sp>
        <p:sp>
          <p:nvSpPr>
            <p:cNvPr id="23" name="椭圆 22"/>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1970"/>
            </a:xfrm>
            <a:prstGeom prst="rect">
              <a:avLst/>
            </a:prstGeom>
            <a:noFill/>
          </p:spPr>
          <p:txBody>
            <a:bodyPr wrap="square" rtlCol="0">
              <a:spAutoFit/>
            </a:bodyPr>
            <a:lstStyle/>
            <a:p>
              <a:pPr algn="ctr"/>
              <a:r>
                <a:rPr lang="zh-CN" altLang="en-US" sz="2800" b="1" dirty="0">
                  <a:solidFill>
                    <a:schemeClr val="bg1"/>
                  </a:solidFill>
                  <a:latin typeface="宋体" panose="02010600030101010101" pitchFamily="2" charset="-122"/>
                  <a:ea typeface="宋体" panose="02010600030101010101" pitchFamily="2" charset="-122"/>
                </a:rPr>
                <a:t>二</a:t>
              </a:r>
              <a:endParaRPr lang="en-US" altLang="zh-CN" sz="2800" b="1" dirty="0">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81" r:id="rId12"/>
    <p:sldLayoutId id="2147483660" r:id="rId13"/>
    <p:sldLayoutId id="2147483661" r:id="rId14"/>
    <p:sldLayoutId id="2147483664" r:id="rId15"/>
    <p:sldLayoutId id="2147483663"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文本框 5"/>
          <p:cNvSpPr txBox="1"/>
          <p:nvPr/>
        </p:nvSpPr>
        <p:spPr>
          <a:xfrm>
            <a:off x="1626403" y="3141493"/>
            <a:ext cx="9438675" cy="1477328"/>
          </a:xfrm>
          <a:prstGeom prst="rect">
            <a:avLst/>
          </a:prstGeom>
          <a:noFill/>
          <a:ln w="9525">
            <a:noFill/>
          </a:ln>
        </p:spPr>
        <p:txBody>
          <a:bodyPr wrap="square" anchor="t">
            <a:spAutoFit/>
          </a:bodyPr>
          <a:lstStyle/>
          <a:p>
            <a:pPr algn="ctr">
              <a:lnSpc>
                <a:spcPct val="150000"/>
              </a:lnSpc>
            </a:pPr>
            <a:r>
              <a:rPr lang="zh-CN" altLang="en-US" sz="6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题型三  化学与生产、生活</a:t>
            </a:r>
            <a:endParaRPr lang="zh-CN" altLang="en-US" sz="6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Tree>
    <p:extLst>
      <p:ext uri="{BB962C8B-B14F-4D97-AF65-F5344CB8AC3E}">
        <p14:creationId xmlns:p14="http://schemas.microsoft.com/office/powerpoint/2010/main" xmlns="" val="22609088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4503" y="1725604"/>
            <a:ext cx="10686411" cy="3970318"/>
          </a:xfrm>
          <a:prstGeom prst="rect">
            <a:avLst/>
          </a:prstGeom>
          <a:noFill/>
        </p:spPr>
        <p:txBody>
          <a:bodyPr wrap="square" rtlCol="0">
            <a:spAutoFit/>
          </a:bodyPr>
          <a:lstStyle/>
          <a:p>
            <a:pPr>
              <a:lnSpc>
                <a:spcPct val="150000"/>
              </a:lnSpc>
            </a:pPr>
            <a:r>
              <a:rPr lang="en-US" altLang="zh-CN" sz="2400" dirty="0" smtClean="0"/>
              <a:t> </a:t>
            </a:r>
            <a:r>
              <a:rPr lang="en-US" altLang="zh-CN" sz="2400" b="1" dirty="0">
                <a:latin typeface="宋体" pitchFamily="2" charset="-122"/>
                <a:ea typeface="宋体" pitchFamily="2" charset="-122"/>
              </a:rPr>
              <a:t>7.(2021</a:t>
            </a:r>
            <a:r>
              <a:rPr lang="zh-CN" altLang="zh-CN" sz="2400" b="1" dirty="0">
                <a:latin typeface="宋体" pitchFamily="2" charset="-122"/>
                <a:ea typeface="宋体" pitchFamily="2" charset="-122"/>
              </a:rPr>
              <a:t>·保定模拟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理化知识在生产、生活中有着广泛的应用。</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防雾霾口罩中的活性炭对空气中的有害物质起</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作用</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生活中既能降低水的硬度</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又能杀菌消毒的方法是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区分家中的小苏打和食盐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加入白醋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出现</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现象</a:t>
            </a:r>
            <a:r>
              <a:rPr lang="zh-CN" altLang="zh-CN" sz="2400" b="1" dirty="0">
                <a:latin typeface="宋体" pitchFamily="2" charset="-122"/>
                <a:ea typeface="宋体" pitchFamily="2" charset="-122"/>
              </a:rPr>
              <a:t>的是小苏打。</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公交车上备有的灭火毯是由不可燃的材料制作而成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一旦发生起火立即</a:t>
            </a:r>
            <a:r>
              <a:rPr lang="zh-CN" altLang="zh-CN" sz="2400" b="1" dirty="0" smtClean="0">
                <a:latin typeface="宋体" pitchFamily="2" charset="-122"/>
                <a:ea typeface="宋体" pitchFamily="2" charset="-122"/>
              </a:rPr>
              <a:t>用</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灭火</a:t>
            </a:r>
            <a:r>
              <a:rPr lang="zh-CN" altLang="zh-CN" sz="2400" b="1" dirty="0">
                <a:latin typeface="宋体" pitchFamily="2" charset="-122"/>
                <a:ea typeface="宋体" pitchFamily="2" charset="-122"/>
              </a:rPr>
              <a:t>毯盖住火焰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直至火灭。利用的灭火原理是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金属铝在空气中耐腐蚀</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是因为</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dirty="0"/>
              <a:t> </a:t>
            </a:r>
            <a:r>
              <a:rPr lang="zh-CN" altLang="zh-CN" sz="2400" b="1" dirty="0">
                <a:solidFill>
                  <a:srgbClr val="FF0000"/>
                </a:solidFill>
                <a:latin typeface="宋体" pitchFamily="2" charset="-122"/>
                <a:ea typeface="宋体" pitchFamily="2" charset="-122"/>
              </a:rPr>
              <a:t>　　　　</a:t>
            </a:r>
          </a:p>
        </p:txBody>
      </p:sp>
      <p:sp>
        <p:nvSpPr>
          <p:cNvPr id="10" name="矩形 9"/>
          <p:cNvSpPr/>
          <p:nvPr/>
        </p:nvSpPr>
        <p:spPr>
          <a:xfrm>
            <a:off x="7412426" y="2286926"/>
            <a:ext cx="894790"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吸附</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4" name="矩形 3"/>
          <p:cNvSpPr/>
          <p:nvPr/>
        </p:nvSpPr>
        <p:spPr>
          <a:xfrm>
            <a:off x="7839548" y="2883943"/>
            <a:ext cx="935337"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煮沸</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5" name="矩形 4"/>
          <p:cNvSpPr/>
          <p:nvPr/>
        </p:nvSpPr>
        <p:spPr>
          <a:xfrm>
            <a:off x="6725211" y="3439014"/>
            <a:ext cx="929676"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气泡</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6" name="矩形 5"/>
          <p:cNvSpPr/>
          <p:nvPr/>
        </p:nvSpPr>
        <p:spPr>
          <a:xfrm>
            <a:off x="6976880" y="4505814"/>
            <a:ext cx="2660672"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使可燃物隔绝氧气</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7" name="矩形 6"/>
          <p:cNvSpPr/>
          <p:nvPr/>
        </p:nvSpPr>
        <p:spPr>
          <a:xfrm>
            <a:off x="5293490" y="5077663"/>
            <a:ext cx="4588572"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铝表面易形成一层致密的</a:t>
            </a:r>
            <a:r>
              <a:rPr lang="zh-CN" altLang="zh-CN" sz="2400" b="1" dirty="0" smtClean="0">
                <a:solidFill>
                  <a:srgbClr val="FF0000"/>
                </a:solidFill>
                <a:latin typeface="宋体" pitchFamily="2" charset="-122"/>
                <a:ea typeface="宋体" pitchFamily="2" charset="-122"/>
              </a:rPr>
              <a:t>氧化膜</a:t>
            </a:r>
            <a:endParaRPr lang="zh-CN"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1366905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403948" y="954688"/>
            <a:ext cx="11374195" cy="5519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3800"/>
              </a:lnSpc>
            </a:pPr>
            <a:r>
              <a:rPr lang="zh-CN" altLang="en-US" sz="2400" b="1" dirty="0">
                <a:solidFill>
                  <a:schemeClr val="accent2"/>
                </a:solidFill>
                <a:latin typeface="黑体" panose="02010609060101010101" pitchFamily="49" charset="-122"/>
                <a:ea typeface="黑体" panose="02010609060101010101" pitchFamily="49" charset="-122"/>
              </a:rPr>
              <a:t>试题</a:t>
            </a:r>
            <a:r>
              <a:rPr lang="zh-CN" altLang="zh-CN" sz="2400" b="1" dirty="0" smtClean="0">
                <a:solidFill>
                  <a:schemeClr val="accent2"/>
                </a:solidFill>
                <a:latin typeface="黑体" panose="02010609060101010101" pitchFamily="49" charset="-122"/>
                <a:ea typeface="黑体" panose="02010609060101010101" pitchFamily="49" charset="-122"/>
              </a:rPr>
              <a:t>解读</a:t>
            </a:r>
            <a:endParaRPr lang="en-US" altLang="zh-CN" sz="2400" b="1" dirty="0" smtClean="0">
              <a:solidFill>
                <a:schemeClr val="accent2"/>
              </a:solidFill>
              <a:latin typeface="黑体" panose="02010609060101010101" pitchFamily="49" charset="-122"/>
              <a:ea typeface="黑体" panose="02010609060101010101" pitchFamily="49" charset="-122"/>
            </a:endParaRPr>
          </a:p>
          <a:p>
            <a:pPr>
              <a:lnSpc>
                <a:spcPts val="3800"/>
              </a:lnSpc>
            </a:pPr>
            <a:r>
              <a:rPr lang="zh-CN" altLang="zh-CN" sz="2400" b="1" dirty="0">
                <a:latin typeface="宋体" pitchFamily="2" charset="-122"/>
                <a:ea typeface="宋体" pitchFamily="2" charset="-122"/>
              </a:rPr>
              <a:t>此类试题为我省中考必考题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一般在第</a:t>
            </a:r>
            <a:r>
              <a:rPr lang="en-US" altLang="zh-CN" sz="2400" b="1" dirty="0">
                <a:latin typeface="宋体" pitchFamily="2" charset="-122"/>
                <a:ea typeface="宋体" pitchFamily="2" charset="-122"/>
              </a:rPr>
              <a:t>29</a:t>
            </a:r>
            <a:r>
              <a:rPr lang="zh-CN" altLang="zh-CN" sz="2400" b="1" dirty="0">
                <a:latin typeface="宋体" pitchFamily="2" charset="-122"/>
                <a:ea typeface="宋体" pitchFamily="2" charset="-122"/>
              </a:rPr>
              <a:t>题出现。往往以与初中化学有关的社会问题为背景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引导学生初步学会从化学视角去观察生活、生产和社会有关的化学问题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提高化学素养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体现应用性。自</a:t>
            </a:r>
            <a:r>
              <a:rPr lang="en-US" altLang="zh-CN" sz="2400" b="1" dirty="0">
                <a:latin typeface="宋体" pitchFamily="2" charset="-122"/>
                <a:ea typeface="宋体" pitchFamily="2" charset="-122"/>
              </a:rPr>
              <a:t>2017</a:t>
            </a:r>
            <a:r>
              <a:rPr lang="zh-CN" altLang="zh-CN" sz="2400" b="1" dirty="0">
                <a:latin typeface="宋体" pitchFamily="2" charset="-122"/>
                <a:ea typeface="宋体" pitchFamily="2" charset="-122"/>
              </a:rPr>
              <a:t>年中考开始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改为理化知识在生产、生活中的应用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变为理化综合题</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zh-CN" sz="2400" b="1" dirty="0">
                <a:solidFill>
                  <a:schemeClr val="accent2"/>
                </a:solidFill>
                <a:latin typeface="黑体" panose="02010609060101010101" pitchFamily="49" charset="-122"/>
                <a:ea typeface="黑体" panose="02010609060101010101" pitchFamily="49" charset="-122"/>
              </a:rPr>
              <a:t>方法</a:t>
            </a:r>
            <a:r>
              <a:rPr lang="zh-CN" altLang="en-US" sz="2400" b="1" dirty="0" smtClean="0">
                <a:solidFill>
                  <a:schemeClr val="accent2"/>
                </a:solidFill>
                <a:latin typeface="黑体" panose="02010609060101010101" pitchFamily="49" charset="-122"/>
                <a:ea typeface="黑体" panose="02010609060101010101" pitchFamily="49" charset="-122"/>
              </a:rPr>
              <a:t>指导</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38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深入扎实地掌握化学基本知识和实验操作的基本技能是解决该类问题的基础。</a:t>
            </a:r>
          </a:p>
          <a:p>
            <a:pPr>
              <a:lnSpc>
                <a:spcPts val="38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平时注意社会时事中的化学问题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善于积累这方面的资料</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是解决该类问题的关键。</a:t>
            </a:r>
          </a:p>
          <a:p>
            <a:pPr>
              <a:lnSpc>
                <a:spcPts val="38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培养自我获取知识的能力</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注意化学与环境保护的联系、化学与生活的联系、化学与新能源的联系、化学与工农业生产的联系、化学与新科技的联系。通过各种媒体关注社会生活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拓展知识面</a:t>
            </a:r>
            <a:r>
              <a:rPr lang="zh-CN" altLang="zh-CN" sz="2400" b="1" dirty="0" smtClean="0">
                <a:latin typeface="宋体" pitchFamily="2" charset="-122"/>
                <a:ea typeface="宋体" pitchFamily="2" charset="-122"/>
              </a:rPr>
              <a:t>。</a:t>
            </a:r>
            <a:endParaRPr lang="en-US"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19241508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3224" y="1028425"/>
            <a:ext cx="11080695" cy="5478423"/>
          </a:xfrm>
          <a:prstGeom prst="rect">
            <a:avLst/>
          </a:prstGeom>
          <a:noFill/>
        </p:spPr>
        <p:txBody>
          <a:bodyPr wrap="square" rtlCol="0">
            <a:spAutoFit/>
          </a:bodyPr>
          <a:lstStyle/>
          <a:p>
            <a:pPr>
              <a:lnSpc>
                <a:spcPts val="4200"/>
              </a:lnSpc>
            </a:pPr>
            <a:r>
              <a:rPr lang="zh-CN" altLang="zh-CN" sz="2400" b="1" dirty="0">
                <a:latin typeface="宋体" pitchFamily="2" charset="-122"/>
                <a:ea typeface="宋体" pitchFamily="2" charset="-122"/>
              </a:rPr>
              <a:t>例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·张家口桥东区模拟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科学知识在生产、生活中有着广泛的应用。</a:t>
            </a:r>
          </a:p>
          <a:p>
            <a:pPr>
              <a:lnSpc>
                <a:spcPts val="42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我省坝上草原出产的莜麦深受人们喜爱</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莜麦能给人体活动提供能量的物质是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_____</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填序号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2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蛋白质</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无机盐</a:t>
            </a: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糖类</a:t>
            </a:r>
            <a:r>
              <a:rPr lang="en-US" altLang="zh-CN" sz="2400" b="1" dirty="0" smtClean="0">
                <a:latin typeface="宋体" pitchFamily="2" charset="-122"/>
                <a:ea typeface="宋体" pitchFamily="2" charset="-122"/>
              </a:rPr>
              <a:t>       </a:t>
            </a:r>
            <a:r>
              <a:rPr lang="en-US" altLang="zh-CN" sz="2400" b="1" dirty="0">
                <a:latin typeface="宋体" pitchFamily="2" charset="-122"/>
                <a:ea typeface="宋体" pitchFamily="2" charset="-122"/>
              </a:rPr>
              <a:t>	D.</a:t>
            </a:r>
            <a:r>
              <a:rPr lang="zh-CN" altLang="zh-CN" sz="2400" b="1" dirty="0">
                <a:latin typeface="宋体" pitchFamily="2" charset="-122"/>
                <a:ea typeface="宋体" pitchFamily="2" charset="-122"/>
              </a:rPr>
              <a:t>水</a:t>
            </a:r>
          </a:p>
          <a:p>
            <a:pPr>
              <a:lnSpc>
                <a:spcPts val="42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某胃溃疡病人胃酸过多</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可服用含氢氧化镁的药物来进行治疗。写出发生</a:t>
            </a:r>
            <a:r>
              <a:rPr lang="zh-CN" altLang="zh-CN" sz="2400" b="1" dirty="0" smtClean="0">
                <a:latin typeface="宋体" pitchFamily="2" charset="-122"/>
                <a:ea typeface="宋体" pitchFamily="2" charset="-122"/>
              </a:rPr>
              <a:t>反应</a:t>
            </a:r>
            <a:endParaRPr lang="en-US" altLang="zh-CN" sz="2400" b="1" dirty="0" smtClean="0">
              <a:latin typeface="宋体" pitchFamily="2" charset="-122"/>
              <a:ea typeface="宋体" pitchFamily="2" charset="-122"/>
            </a:endParaRPr>
          </a:p>
          <a:p>
            <a:pPr>
              <a:lnSpc>
                <a:spcPts val="4200"/>
              </a:lnSpc>
            </a:pPr>
            <a:r>
              <a:rPr lang="zh-CN" altLang="zh-CN" sz="2400" b="1" dirty="0" smtClean="0">
                <a:latin typeface="宋体" pitchFamily="2" charset="-122"/>
                <a:ea typeface="宋体" pitchFamily="2" charset="-122"/>
              </a:rPr>
              <a:t>的</a:t>
            </a:r>
            <a:r>
              <a:rPr lang="zh-CN" altLang="zh-CN" sz="2400" b="1" dirty="0">
                <a:latin typeface="宋体" pitchFamily="2" charset="-122"/>
                <a:ea typeface="宋体" pitchFamily="2" charset="-122"/>
              </a:rPr>
              <a:t>化学方程式</a:t>
            </a:r>
            <a:r>
              <a:rPr lang="en-US" altLang="zh-CN" sz="2400" b="1" dirty="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2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用铅锑合金做保险丝而不用铅做保险丝的原因是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2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食堂要做“翡翠”饺子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可将菠菜榨汁</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通过</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操作</a:t>
            </a:r>
            <a:r>
              <a:rPr lang="zh-CN" altLang="zh-CN" sz="2400" b="1" dirty="0">
                <a:latin typeface="宋体" pitchFamily="2" charset="-122"/>
                <a:ea typeface="宋体" pitchFamily="2" charset="-122"/>
              </a:rPr>
              <a:t>将菜渣与菜汁分离。</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2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超市中的“绿色碘盐”中的“碘”是指</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选填“元素”“单质”</a:t>
            </a:r>
            <a:r>
              <a:rPr lang="zh-CN" altLang="zh-CN" sz="2400" b="1" dirty="0" smtClean="0">
                <a:latin typeface="宋体" pitchFamily="2" charset="-122"/>
                <a:ea typeface="宋体" pitchFamily="2" charset="-122"/>
              </a:rPr>
              <a:t>或</a:t>
            </a:r>
            <a:endParaRPr lang="en-US" altLang="zh-CN" sz="2400" b="1" dirty="0" smtClean="0">
              <a:latin typeface="宋体" pitchFamily="2" charset="-122"/>
              <a:ea typeface="宋体" pitchFamily="2" charset="-122"/>
            </a:endParaRPr>
          </a:p>
          <a:p>
            <a:pPr>
              <a:lnSpc>
                <a:spcPts val="4200"/>
              </a:lnSpc>
            </a:pPr>
            <a:r>
              <a:rPr lang="zh-CN" altLang="zh-CN" sz="2400" b="1" dirty="0" smtClean="0">
                <a:latin typeface="宋体" pitchFamily="2" charset="-122"/>
                <a:ea typeface="宋体" pitchFamily="2" charset="-122"/>
              </a:rPr>
              <a:t>“原子”</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10" name="矩形 9"/>
          <p:cNvSpPr/>
          <p:nvPr/>
        </p:nvSpPr>
        <p:spPr>
          <a:xfrm>
            <a:off x="770218" y="2141046"/>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3" name="组合 2"/>
          <p:cNvGrpSpPr/>
          <p:nvPr/>
        </p:nvGrpSpPr>
        <p:grpSpPr>
          <a:xfrm>
            <a:off x="2701083" y="3726279"/>
            <a:ext cx="4398627" cy="461665"/>
            <a:chOff x="2701083" y="3438727"/>
            <a:chExt cx="4398627" cy="461665"/>
          </a:xfrm>
        </p:grpSpPr>
        <p:sp>
          <p:nvSpPr>
            <p:cNvPr id="4" name="矩形 3"/>
            <p:cNvSpPr/>
            <p:nvPr/>
          </p:nvSpPr>
          <p:spPr>
            <a:xfrm>
              <a:off x="2701083" y="3438727"/>
              <a:ext cx="4398627"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Mg(OH)</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+2HCl    MgCl</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+2H</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O</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68621" y="3639396"/>
              <a:ext cx="463550" cy="60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1" name="矩形 10"/>
          <p:cNvSpPr/>
          <p:nvPr/>
        </p:nvSpPr>
        <p:spPr>
          <a:xfrm>
            <a:off x="7591864" y="4293545"/>
            <a:ext cx="3338991"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合金的熔点低于纯金属</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12" name="矩形 11"/>
          <p:cNvSpPr/>
          <p:nvPr/>
        </p:nvSpPr>
        <p:spPr>
          <a:xfrm>
            <a:off x="7075855" y="4801754"/>
            <a:ext cx="88101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过滤</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13" name="矩形 12"/>
          <p:cNvSpPr/>
          <p:nvPr/>
        </p:nvSpPr>
        <p:spPr>
          <a:xfrm>
            <a:off x="6538449" y="5202873"/>
            <a:ext cx="865257" cy="559769"/>
          </a:xfrm>
          <a:prstGeom prst="rect">
            <a:avLst/>
          </a:prstGeom>
        </p:spPr>
        <p:txBody>
          <a:bodyPr wrap="square">
            <a:spAutoFit/>
          </a:bodyPr>
          <a:lstStyle/>
          <a:p>
            <a:pPr>
              <a:lnSpc>
                <a:spcPct val="150000"/>
              </a:lnSpc>
            </a:pPr>
            <a:r>
              <a:rPr lang="zh-CN" altLang="zh-CN" sz="2400" b="1" dirty="0">
                <a:solidFill>
                  <a:srgbClr val="FF0000"/>
                </a:solidFill>
                <a:latin typeface="宋体" pitchFamily="2" charset="-122"/>
                <a:ea typeface="宋体" pitchFamily="2" charset="-122"/>
              </a:rPr>
              <a:t>元素</a:t>
            </a:r>
          </a:p>
        </p:txBody>
      </p:sp>
    </p:spTree>
    <p:extLst>
      <p:ext uri="{BB962C8B-B14F-4D97-AF65-F5344CB8AC3E}">
        <p14:creationId xmlns:p14="http://schemas.microsoft.com/office/powerpoint/2010/main" xmlns="" val="3923951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7725" y="1255821"/>
            <a:ext cx="11198140" cy="5078313"/>
          </a:xfrm>
          <a:prstGeom prst="rect">
            <a:avLst/>
          </a:prstGeom>
          <a:noFill/>
        </p:spPr>
        <p:txBody>
          <a:bodyPr wrap="square" rtlCol="0">
            <a:spAutoFit/>
          </a:bodyPr>
          <a:lstStyle/>
          <a:p>
            <a:pPr>
              <a:lnSpc>
                <a:spcPct val="150000"/>
              </a:lnSpc>
            </a:pPr>
            <a:r>
              <a:rPr lang="zh-CN" altLang="en-US" sz="2400" b="1" dirty="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a:solidFill>
                <a:schemeClr val="accent2"/>
              </a:solidFill>
              <a:latin typeface="宋体" panose="02010600030101010101" pitchFamily="2" charset="-122"/>
              <a:ea typeface="宋体" panose="02010600030101010101" pitchFamily="2" charset="-122"/>
            </a:endParaRPr>
          </a:p>
          <a:p>
            <a:pPr>
              <a:lnSpc>
                <a:spcPct val="150000"/>
              </a:lnSpc>
            </a:pPr>
            <a:r>
              <a:rPr lang="en-US" altLang="zh-CN" sz="2400" b="1" dirty="0" smtClean="0">
                <a:latin typeface="宋体" pitchFamily="2" charset="-122"/>
                <a:ea typeface="宋体" pitchFamily="2" charset="-122"/>
              </a:rPr>
              <a:t>1</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·石家庄长安区模拟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化学与生产、生活联系紧密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请用所学知识回答问题。</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用</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可</a:t>
            </a:r>
            <a:r>
              <a:rPr lang="zh-CN" altLang="zh-CN" sz="2400" b="1" dirty="0">
                <a:latin typeface="宋体" pitchFamily="2" charset="-122"/>
                <a:ea typeface="宋体" pitchFamily="2" charset="-122"/>
              </a:rPr>
              <a:t>粗略测定某白醋的酸碱度。</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生活中常用汽油洗涤机器零件表面的油污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因为汽油能</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油污</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某服装标签上写着“氨纶</a:t>
            </a:r>
            <a:r>
              <a:rPr lang="en-US" altLang="zh-CN" sz="2400" b="1" dirty="0" smtClean="0">
                <a:latin typeface="宋体" pitchFamily="2" charset="-122"/>
                <a:ea typeface="宋体" pitchFamily="2" charset="-122"/>
              </a:rPr>
              <a:t>20%</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毛</a:t>
            </a:r>
            <a:r>
              <a:rPr lang="en-US" altLang="zh-CN" sz="2400" b="1" dirty="0" smtClean="0">
                <a:latin typeface="宋体" pitchFamily="2" charset="-122"/>
                <a:ea typeface="宋体" pitchFamily="2" charset="-122"/>
              </a:rPr>
              <a:t>80%</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氨纶属于</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纤维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选填“合成”或“天然”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揉搓冷敷袋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水袋破裂</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盐溶解吸热。这种盐是</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选填“氯化钠”“碳酸钙”或“硝酸铵”</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打开汽水瓶盖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有气泡冒出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说明气体的溶解度随压强的减小而</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10" name="矩形 9"/>
          <p:cNvSpPr/>
          <p:nvPr/>
        </p:nvSpPr>
        <p:spPr>
          <a:xfrm>
            <a:off x="1474890" y="2289489"/>
            <a:ext cx="1125695" cy="559769"/>
          </a:xfrm>
          <a:prstGeom prst="rect">
            <a:avLst/>
          </a:prstGeom>
        </p:spPr>
        <p:txBody>
          <a:bodyPr wrap="square">
            <a:spAutoFit/>
          </a:bodyPr>
          <a:lstStyle/>
          <a:p>
            <a:pPr>
              <a:lnSpc>
                <a:spcPct val="150000"/>
              </a:lnSpc>
            </a:pPr>
            <a:r>
              <a:rPr lang="en-US" altLang="zh-CN" sz="2400" b="1" dirty="0">
                <a:solidFill>
                  <a:srgbClr val="FF0000"/>
                </a:solidFill>
                <a:latin typeface="宋体" pitchFamily="2" charset="-122"/>
                <a:ea typeface="宋体" pitchFamily="2" charset="-122"/>
              </a:rPr>
              <a:t>pH</a:t>
            </a:r>
            <a:r>
              <a:rPr lang="zh-CN" altLang="zh-CN" sz="2400" b="1" dirty="0" smtClean="0">
                <a:solidFill>
                  <a:srgbClr val="FF0000"/>
                </a:solidFill>
                <a:latin typeface="宋体" pitchFamily="2" charset="-122"/>
                <a:ea typeface="宋体" pitchFamily="2" charset="-122"/>
              </a:rPr>
              <a:t>试纸</a:t>
            </a:r>
            <a:endParaRPr lang="en-US" altLang="zh-CN" sz="2400" b="1" dirty="0">
              <a:solidFill>
                <a:srgbClr val="FF0000"/>
              </a:solidFill>
              <a:latin typeface="宋体" pitchFamily="2" charset="-122"/>
              <a:ea typeface="宋体" pitchFamily="2" charset="-122"/>
            </a:endParaRPr>
          </a:p>
        </p:txBody>
      </p:sp>
      <p:sp>
        <p:nvSpPr>
          <p:cNvPr id="4" name="矩形 3"/>
          <p:cNvSpPr/>
          <p:nvPr/>
        </p:nvSpPr>
        <p:spPr>
          <a:xfrm>
            <a:off x="8368309" y="2933538"/>
            <a:ext cx="893137"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溶解</a:t>
            </a:r>
            <a:endParaRPr lang="en-US" altLang="zh-CN" sz="2400" b="1" dirty="0">
              <a:solidFill>
                <a:srgbClr val="FF0000"/>
              </a:solidFill>
              <a:latin typeface="宋体" pitchFamily="2" charset="-122"/>
              <a:ea typeface="宋体" pitchFamily="2" charset="-122"/>
            </a:endParaRPr>
          </a:p>
        </p:txBody>
      </p:sp>
      <p:sp>
        <p:nvSpPr>
          <p:cNvPr id="5" name="矩形 4"/>
          <p:cNvSpPr/>
          <p:nvPr/>
        </p:nvSpPr>
        <p:spPr>
          <a:xfrm>
            <a:off x="7845016" y="3493679"/>
            <a:ext cx="904785"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合成</a:t>
            </a:r>
            <a:endParaRPr lang="en-US" altLang="zh-CN" sz="2400" b="1" dirty="0">
              <a:solidFill>
                <a:srgbClr val="FF0000"/>
              </a:solidFill>
              <a:latin typeface="宋体" pitchFamily="2" charset="-122"/>
              <a:ea typeface="宋体" pitchFamily="2" charset="-122"/>
            </a:endParaRPr>
          </a:p>
        </p:txBody>
      </p:sp>
      <p:sp>
        <p:nvSpPr>
          <p:cNvPr id="6" name="矩形 5"/>
          <p:cNvSpPr/>
          <p:nvPr/>
        </p:nvSpPr>
        <p:spPr>
          <a:xfrm>
            <a:off x="7259102" y="4568867"/>
            <a:ext cx="1171834"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硝酸铵</a:t>
            </a:r>
            <a:endParaRPr lang="en-US" altLang="zh-CN" sz="2400" b="1" dirty="0">
              <a:solidFill>
                <a:srgbClr val="FF0000"/>
              </a:solidFill>
              <a:latin typeface="宋体" pitchFamily="2" charset="-122"/>
              <a:ea typeface="宋体" pitchFamily="2" charset="-122"/>
            </a:endParaRPr>
          </a:p>
        </p:txBody>
      </p:sp>
      <p:sp>
        <p:nvSpPr>
          <p:cNvPr id="7" name="矩形 6"/>
          <p:cNvSpPr/>
          <p:nvPr/>
        </p:nvSpPr>
        <p:spPr>
          <a:xfrm>
            <a:off x="9475193" y="5663157"/>
            <a:ext cx="893600"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减小</a:t>
            </a:r>
            <a:endParaRPr lang="en-US"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1366905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6447" y="1952107"/>
            <a:ext cx="11382698"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·河北模拟预测型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厨房里蕴含许多化学知识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请根据下列要求回答问题。</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人体摄入</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元素</a:t>
            </a:r>
            <a:r>
              <a:rPr lang="zh-CN" altLang="zh-CN" sz="2400" b="1" dirty="0">
                <a:latin typeface="宋体" pitchFamily="2" charset="-122"/>
                <a:ea typeface="宋体" pitchFamily="2" charset="-122"/>
              </a:rPr>
              <a:t>不足或过量均会导致甲状腺疾病。</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判断煮饭用水是硬水还是软水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方法是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家用净水器中含有大量的活性炭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其起到的是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作用</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餐具上的油污可用洗洁精来清洗</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这是利用洗洁精的</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作用</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铝饭盒不能长期盛放腊八蒜</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主要用食醋来腌制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是因为</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dirty="0"/>
              <a:t> </a:t>
            </a:r>
            <a:endParaRPr lang="zh-CN" altLang="zh-CN" sz="2400" dirty="0"/>
          </a:p>
        </p:txBody>
      </p:sp>
      <p:sp>
        <p:nvSpPr>
          <p:cNvPr id="10" name="矩形 9"/>
          <p:cNvSpPr/>
          <p:nvPr/>
        </p:nvSpPr>
        <p:spPr>
          <a:xfrm>
            <a:off x="2534107" y="2541429"/>
            <a:ext cx="448604"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碘</a:t>
            </a:r>
            <a:endParaRPr lang="zh-CN" altLang="zh-CN" sz="2400" b="1" dirty="0">
              <a:solidFill>
                <a:srgbClr val="FF0000"/>
              </a:solidFill>
              <a:latin typeface="宋体" pitchFamily="2" charset="-122"/>
              <a:ea typeface="宋体" pitchFamily="2" charset="-122"/>
            </a:endParaRPr>
          </a:p>
        </p:txBody>
      </p:sp>
      <p:sp>
        <p:nvSpPr>
          <p:cNvPr id="4" name="矩形 3"/>
          <p:cNvSpPr/>
          <p:nvPr/>
        </p:nvSpPr>
        <p:spPr>
          <a:xfrm>
            <a:off x="6310908" y="3093669"/>
            <a:ext cx="323337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取样</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加肥皂水后</a:t>
            </a:r>
            <a:r>
              <a:rPr lang="zh-CN" altLang="zh-CN" sz="2400" b="1" dirty="0" smtClean="0">
                <a:solidFill>
                  <a:srgbClr val="FF0000"/>
                </a:solidFill>
                <a:latin typeface="宋体" pitchFamily="2" charset="-122"/>
                <a:ea typeface="宋体" pitchFamily="2" charset="-122"/>
              </a:rPr>
              <a:t>搅拌</a:t>
            </a:r>
            <a:endParaRPr lang="zh-CN" altLang="zh-CN" sz="2400" b="1" dirty="0">
              <a:solidFill>
                <a:srgbClr val="FF0000"/>
              </a:solidFill>
              <a:latin typeface="宋体" pitchFamily="2" charset="-122"/>
              <a:ea typeface="宋体" pitchFamily="2" charset="-122"/>
            </a:endParaRPr>
          </a:p>
        </p:txBody>
      </p:sp>
      <p:sp>
        <p:nvSpPr>
          <p:cNvPr id="5" name="矩形 4"/>
          <p:cNvSpPr/>
          <p:nvPr/>
        </p:nvSpPr>
        <p:spPr>
          <a:xfrm>
            <a:off x="7117292" y="3623573"/>
            <a:ext cx="810304"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吸附</a:t>
            </a:r>
            <a:endParaRPr lang="zh-CN" altLang="zh-CN" sz="2400" b="1" dirty="0">
              <a:solidFill>
                <a:srgbClr val="FF0000"/>
              </a:solidFill>
              <a:latin typeface="宋体" pitchFamily="2" charset="-122"/>
              <a:ea typeface="宋体" pitchFamily="2" charset="-122"/>
            </a:endParaRPr>
          </a:p>
        </p:txBody>
      </p:sp>
      <p:sp>
        <p:nvSpPr>
          <p:cNvPr id="6" name="矩形 5"/>
          <p:cNvSpPr/>
          <p:nvPr/>
        </p:nvSpPr>
        <p:spPr>
          <a:xfrm>
            <a:off x="8142147" y="4187033"/>
            <a:ext cx="850851"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乳化</a:t>
            </a:r>
            <a:endParaRPr lang="zh-CN" altLang="zh-CN" sz="2400" b="1" dirty="0">
              <a:solidFill>
                <a:srgbClr val="FF0000"/>
              </a:solidFill>
              <a:latin typeface="宋体" pitchFamily="2" charset="-122"/>
              <a:ea typeface="宋体" pitchFamily="2" charset="-122"/>
            </a:endParaRPr>
          </a:p>
        </p:txBody>
      </p:sp>
      <p:sp>
        <p:nvSpPr>
          <p:cNvPr id="7" name="矩形 6"/>
          <p:cNvSpPr/>
          <p:nvPr/>
        </p:nvSpPr>
        <p:spPr>
          <a:xfrm>
            <a:off x="8567572" y="4767272"/>
            <a:ext cx="2755917"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金属铝能和酸</a:t>
            </a:r>
            <a:r>
              <a:rPr lang="zh-CN" altLang="zh-CN" sz="2400" b="1" dirty="0" smtClean="0">
                <a:solidFill>
                  <a:srgbClr val="FF0000"/>
                </a:solidFill>
                <a:latin typeface="宋体" pitchFamily="2" charset="-122"/>
                <a:ea typeface="宋体" pitchFamily="2" charset="-122"/>
              </a:rPr>
              <a:t>反应</a:t>
            </a:r>
            <a:endParaRPr lang="zh-CN"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1366905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0944" y="1888584"/>
            <a:ext cx="11625979" cy="397031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·张家口宣化区模拟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人类生产、生活离不开化学。</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用洗洁精除去油污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是由于洗洁精对油污有</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作用</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青少年缺乏某种微量元素会引起食欲不振、生长迟缓、发育不良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该微量元素是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活性炭由于具有很强的</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可用于清除冰箱内的异味。</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三氧化二铋</a:t>
            </a:r>
            <a:r>
              <a:rPr lang="en-US" altLang="zh-CN" sz="2400" b="1" dirty="0">
                <a:latin typeface="宋体" pitchFamily="2" charset="-122"/>
                <a:ea typeface="宋体" pitchFamily="2" charset="-122"/>
              </a:rPr>
              <a:t>(Bi</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O</a:t>
            </a:r>
            <a:r>
              <a:rPr lang="en-US" altLang="zh-CN" sz="2400" b="1" baseline="-25000" dirty="0">
                <a:latin typeface="宋体" pitchFamily="2" charset="-122"/>
                <a:ea typeface="宋体" pitchFamily="2" charset="-122"/>
              </a:rPr>
              <a:t>3</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是制作防火纸的材料之一。</a:t>
            </a:r>
            <a:r>
              <a:rPr lang="en-US" altLang="zh-CN" sz="2400" b="1" dirty="0">
                <a:latin typeface="宋体" pitchFamily="2" charset="-122"/>
                <a:ea typeface="宋体" pitchFamily="2" charset="-122"/>
              </a:rPr>
              <a:t>Bi</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O</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中铋元素的化合价为</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用酚醛塑料制作锅具手柄</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是利用了它的</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选填“热固”或“热塑”</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性。</a:t>
            </a:r>
            <a:r>
              <a:rPr lang="en-US" altLang="zh-CN" sz="2400" dirty="0"/>
              <a:t> </a:t>
            </a:r>
            <a:r>
              <a:rPr lang="zh-CN" altLang="zh-CN" sz="2400" b="1" dirty="0">
                <a:solidFill>
                  <a:srgbClr val="FF0000"/>
                </a:solidFill>
                <a:latin typeface="宋体" pitchFamily="2" charset="-122"/>
                <a:ea typeface="宋体" pitchFamily="2" charset="-122"/>
              </a:rPr>
              <a:t>　　　　</a:t>
            </a:r>
          </a:p>
        </p:txBody>
      </p:sp>
      <p:sp>
        <p:nvSpPr>
          <p:cNvPr id="10" name="矩形 9"/>
          <p:cNvSpPr/>
          <p:nvPr/>
        </p:nvSpPr>
        <p:spPr>
          <a:xfrm>
            <a:off x="6751162" y="2451438"/>
            <a:ext cx="824097"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乳化</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4" name="矩形 3"/>
          <p:cNvSpPr/>
          <p:nvPr/>
        </p:nvSpPr>
        <p:spPr>
          <a:xfrm>
            <a:off x="927020" y="3571840"/>
            <a:ext cx="448604"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锌</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5" name="矩形 4"/>
          <p:cNvSpPr/>
          <p:nvPr/>
        </p:nvSpPr>
        <p:spPr>
          <a:xfrm>
            <a:off x="4133011" y="4150741"/>
            <a:ext cx="80810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吸附</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6" name="矩形 5"/>
          <p:cNvSpPr/>
          <p:nvPr/>
        </p:nvSpPr>
        <p:spPr>
          <a:xfrm>
            <a:off x="10661045" y="4666129"/>
            <a:ext cx="538258"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+3</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7" name="矩形 6"/>
          <p:cNvSpPr/>
          <p:nvPr/>
        </p:nvSpPr>
        <p:spPr>
          <a:xfrm>
            <a:off x="6568616" y="5203498"/>
            <a:ext cx="813696"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热</a:t>
            </a:r>
            <a:r>
              <a:rPr lang="zh-CN" altLang="zh-CN" sz="2400" b="1" dirty="0" smtClean="0">
                <a:solidFill>
                  <a:srgbClr val="FF0000"/>
                </a:solidFill>
                <a:latin typeface="宋体" pitchFamily="2" charset="-122"/>
                <a:ea typeface="宋体" pitchFamily="2" charset="-122"/>
              </a:rPr>
              <a:t>固</a:t>
            </a:r>
            <a:endParaRPr lang="zh-CN"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1366905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9059" y="1255349"/>
            <a:ext cx="10636079" cy="5078313"/>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·石家庄十八县一模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化学与生活息息相关</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请用化学知识解释</a:t>
            </a:r>
            <a:r>
              <a:rPr lang="zh-CN" altLang="zh-CN" sz="2400" b="1" dirty="0" smtClean="0">
                <a:latin typeface="宋体" pitchFamily="2" charset="-122"/>
                <a:ea typeface="宋体" pitchFamily="2" charset="-122"/>
              </a:rPr>
              <a:t>生活</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中的一些</a:t>
            </a:r>
            <a:r>
              <a:rPr lang="zh-CN" altLang="zh-CN" sz="2400" b="1" dirty="0">
                <a:latin typeface="宋体" pitchFamily="2" charset="-122"/>
                <a:ea typeface="宋体" pitchFamily="2" charset="-122"/>
              </a:rPr>
              <a:t>现象与应用。</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长期饮用硬水不利于人体健康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生活中可以通过</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的</a:t>
            </a:r>
            <a:r>
              <a:rPr lang="zh-CN" altLang="zh-CN" sz="2400" b="1" dirty="0">
                <a:latin typeface="宋体" pitchFamily="2" charset="-122"/>
                <a:ea typeface="宋体" pitchFamily="2" charset="-122"/>
              </a:rPr>
              <a:t>方法降低水</a:t>
            </a:r>
            <a:r>
              <a:rPr lang="zh-CN" altLang="zh-CN" sz="2400" b="1" dirty="0" smtClean="0">
                <a:latin typeface="宋体" pitchFamily="2" charset="-122"/>
                <a:ea typeface="宋体" pitchFamily="2" charset="-122"/>
              </a:rPr>
              <a:t>的</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硬度</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用扇子扇蜡烛火焰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可以一扇就灭的原理是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药品包装经常用到铝箱</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铝块能制成铝箔是因为铝具有</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性</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山药中含有碱性皂角素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有的人沾到皮肤上可能会奇痒</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可用厨房</a:t>
            </a:r>
            <a:r>
              <a:rPr lang="zh-CN" altLang="zh-CN" sz="2400" b="1" dirty="0" smtClean="0">
                <a:latin typeface="宋体" pitchFamily="2" charset="-122"/>
                <a:ea typeface="宋体" pitchFamily="2" charset="-122"/>
              </a:rPr>
              <a:t>中</a:t>
            </a:r>
            <a:r>
              <a:rPr lang="en-US" altLang="zh-CN" sz="2400" b="1" dirty="0" smtClean="0">
                <a:latin typeface="+mn-ea"/>
              </a:rPr>
              <a:t>______</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来止痒。</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生活中鉴别羊毛纤维和棉纤维的方法是</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dirty="0"/>
              <a:t> </a:t>
            </a:r>
            <a:endParaRPr lang="zh-CN" altLang="zh-CN" sz="2400" dirty="0"/>
          </a:p>
        </p:txBody>
      </p:sp>
      <p:sp>
        <p:nvSpPr>
          <p:cNvPr id="10" name="矩形 9"/>
          <p:cNvSpPr/>
          <p:nvPr/>
        </p:nvSpPr>
        <p:spPr>
          <a:xfrm>
            <a:off x="7621263" y="2375937"/>
            <a:ext cx="813100"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煮沸</a:t>
            </a:r>
            <a:endParaRPr lang="en-US" altLang="zh-CN" sz="2400" b="1" dirty="0">
              <a:solidFill>
                <a:srgbClr val="FF0000"/>
              </a:solidFill>
              <a:latin typeface="宋体" pitchFamily="2" charset="-122"/>
              <a:ea typeface="宋体" pitchFamily="2" charset="-122"/>
            </a:endParaRPr>
          </a:p>
        </p:txBody>
      </p:sp>
      <p:sp>
        <p:nvSpPr>
          <p:cNvPr id="4" name="矩形 3"/>
          <p:cNvSpPr/>
          <p:nvPr/>
        </p:nvSpPr>
        <p:spPr>
          <a:xfrm>
            <a:off x="7024905" y="3463054"/>
            <a:ext cx="3402612"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降低温度到着火点</a:t>
            </a:r>
            <a:r>
              <a:rPr lang="zh-CN" altLang="zh-CN" sz="2400" b="1" dirty="0" smtClean="0">
                <a:solidFill>
                  <a:srgbClr val="FF0000"/>
                </a:solidFill>
                <a:latin typeface="宋体" pitchFamily="2" charset="-122"/>
                <a:ea typeface="宋体" pitchFamily="2" charset="-122"/>
              </a:rPr>
              <a:t>以下</a:t>
            </a:r>
            <a:endParaRPr lang="en-US" altLang="zh-CN" sz="2400" b="1" dirty="0">
              <a:solidFill>
                <a:srgbClr val="FF0000"/>
              </a:solidFill>
              <a:latin typeface="宋体" pitchFamily="2" charset="-122"/>
              <a:ea typeface="宋体" pitchFamily="2" charset="-122"/>
            </a:endParaRPr>
          </a:p>
        </p:txBody>
      </p:sp>
      <p:sp>
        <p:nvSpPr>
          <p:cNvPr id="5" name="矩形 4"/>
          <p:cNvSpPr/>
          <p:nvPr/>
        </p:nvSpPr>
        <p:spPr>
          <a:xfrm>
            <a:off x="8566819" y="4032351"/>
            <a:ext cx="852249"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延展</a:t>
            </a:r>
            <a:endParaRPr lang="en-US" altLang="zh-CN" sz="2400" b="1" dirty="0">
              <a:solidFill>
                <a:srgbClr val="FF0000"/>
              </a:solidFill>
              <a:latin typeface="宋体" pitchFamily="2" charset="-122"/>
              <a:ea typeface="宋体" pitchFamily="2" charset="-122"/>
            </a:endParaRPr>
          </a:p>
        </p:txBody>
      </p:sp>
      <p:sp>
        <p:nvSpPr>
          <p:cNvPr id="6" name="矩形 5"/>
          <p:cNvSpPr/>
          <p:nvPr/>
        </p:nvSpPr>
        <p:spPr>
          <a:xfrm>
            <a:off x="10130337" y="4640038"/>
            <a:ext cx="917963"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食</a:t>
            </a:r>
            <a:r>
              <a:rPr lang="zh-CN" altLang="zh-CN" sz="2400" b="1" dirty="0" smtClean="0">
                <a:solidFill>
                  <a:srgbClr val="FF0000"/>
                </a:solidFill>
                <a:latin typeface="宋体" pitchFamily="2" charset="-122"/>
                <a:ea typeface="宋体" pitchFamily="2" charset="-122"/>
              </a:rPr>
              <a:t>醋</a:t>
            </a:r>
            <a:endParaRPr lang="en-US" altLang="zh-CN" sz="2400" b="1" dirty="0">
              <a:solidFill>
                <a:srgbClr val="FF0000"/>
              </a:solidFill>
              <a:latin typeface="宋体" pitchFamily="2" charset="-122"/>
              <a:ea typeface="宋体" pitchFamily="2" charset="-122"/>
            </a:endParaRPr>
          </a:p>
        </p:txBody>
      </p:sp>
      <p:sp>
        <p:nvSpPr>
          <p:cNvPr id="7" name="矩形 6"/>
          <p:cNvSpPr/>
          <p:nvPr/>
        </p:nvSpPr>
        <p:spPr>
          <a:xfrm>
            <a:off x="6636955" y="5649002"/>
            <a:ext cx="1797408"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灼烧闻</a:t>
            </a:r>
            <a:r>
              <a:rPr lang="zh-CN" altLang="zh-CN" sz="2400" b="1" dirty="0" smtClean="0">
                <a:solidFill>
                  <a:srgbClr val="FF0000"/>
                </a:solidFill>
                <a:latin typeface="宋体" pitchFamily="2" charset="-122"/>
                <a:ea typeface="宋体" pitchFamily="2" charset="-122"/>
              </a:rPr>
              <a:t>气味</a:t>
            </a:r>
            <a:endParaRPr lang="en-US"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1366905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0277" y="928649"/>
            <a:ext cx="11441422" cy="5632311"/>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5.(2021</a:t>
            </a:r>
            <a:r>
              <a:rPr lang="zh-CN" altLang="zh-CN" sz="2400" b="1" dirty="0">
                <a:latin typeface="宋体" pitchFamily="2" charset="-122"/>
                <a:ea typeface="宋体" pitchFamily="2" charset="-122"/>
              </a:rPr>
              <a:t>·石家庄一模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化学与生产生活密切相关。</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幼儿及青少年缺</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会</a:t>
            </a:r>
            <a:r>
              <a:rPr lang="zh-CN" altLang="zh-CN" sz="2400" b="1" dirty="0">
                <a:latin typeface="宋体" pitchFamily="2" charset="-122"/>
                <a:ea typeface="宋体" pitchFamily="2" charset="-122"/>
              </a:rPr>
              <a:t>患佝偻病和发育不良。</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羊毛、涤纶和纯棉三种布料中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灼烧时有烧焦羽毛气味的是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烧木柴时把木柴架空一些可使其燃烧更旺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其原因</a:t>
            </a:r>
            <a:r>
              <a:rPr lang="zh-CN" altLang="zh-CN" sz="2400" b="1" dirty="0" smtClean="0">
                <a:latin typeface="宋体" pitchFamily="2" charset="-122"/>
                <a:ea typeface="宋体" pitchFamily="2" charset="-122"/>
              </a:rPr>
              <a:t>是</a:t>
            </a:r>
            <a:r>
              <a:rPr lang="en-US" altLang="zh-CN" sz="2400" b="1" dirty="0" smtClean="0">
                <a:latin typeface="+mn-ea"/>
              </a:rPr>
              <a:t>______________________</a:t>
            </a:r>
          </a:p>
          <a:p>
            <a:pPr>
              <a:lnSpc>
                <a:spcPct val="150000"/>
              </a:lnSpc>
            </a:pPr>
            <a:r>
              <a:rPr lang="zh-CN" altLang="zh-CN" sz="2400" b="1" u="sng" dirty="0">
                <a:latin typeface="宋体" pitchFamily="2" charset="-122"/>
                <a:ea typeface="宋体" pitchFamily="2" charset="-122"/>
              </a:rPr>
              <a:t>　</a:t>
            </a:r>
            <a:r>
              <a:rPr lang="zh-CN" altLang="zh-CN" sz="2400" b="1" u="sng" dirty="0" smtClean="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 </a:t>
            </a:r>
            <a:endParaRPr lang="en-US" altLang="zh-CN" sz="2400" b="1" dirty="0" smtClean="0">
              <a:solidFill>
                <a:srgbClr val="FF0000"/>
              </a:solidFill>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年春节期间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石家庄市城区全面禁止燃放烟花爆竹</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如</a:t>
            </a:r>
            <a:r>
              <a:rPr lang="zh-CN" altLang="zh-CN" sz="2400" b="1" dirty="0">
                <a:latin typeface="宋体" pitchFamily="2" charset="-122"/>
                <a:ea typeface="宋体" pitchFamily="2" charset="-122"/>
              </a:rPr>
              <a:t>图</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选填序号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所示是禁止燃放烟花爆竹的标志</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垃圾是放错位置的资源。下列物品应放入可回收</a:t>
            </a:r>
            <a:r>
              <a:rPr lang="zh-CN" altLang="zh-CN" sz="2400" b="1" dirty="0" smtClean="0">
                <a:latin typeface="宋体" pitchFamily="2" charset="-122"/>
                <a:ea typeface="宋体" pitchFamily="2" charset="-122"/>
              </a:rPr>
              <a:t>垃圾箱</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的</a:t>
            </a:r>
            <a:r>
              <a:rPr lang="zh-CN" altLang="zh-CN" sz="2400" b="1" dirty="0">
                <a:latin typeface="宋体" pitchFamily="2" charset="-122"/>
                <a:ea typeface="宋体" pitchFamily="2" charset="-122"/>
              </a:rPr>
              <a:t>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选填序号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①</a:t>
            </a:r>
            <a:r>
              <a:rPr lang="zh-CN" altLang="zh-CN" sz="2400" b="1" dirty="0" smtClean="0">
                <a:latin typeface="宋体" pitchFamily="2" charset="-122"/>
                <a:ea typeface="宋体" pitchFamily="2" charset="-122"/>
              </a:rPr>
              <a:t>旧书</a:t>
            </a:r>
            <a:r>
              <a:rPr lang="en-US" altLang="zh-CN" sz="2400" b="1" dirty="0" smtClean="0">
                <a:latin typeface="宋体" pitchFamily="2" charset="-122"/>
                <a:ea typeface="宋体" pitchFamily="2" charset="-122"/>
              </a:rPr>
              <a:t>    ②</a:t>
            </a:r>
            <a:r>
              <a:rPr lang="zh-CN" altLang="zh-CN" sz="2400" b="1" dirty="0" smtClean="0">
                <a:latin typeface="宋体" pitchFamily="2" charset="-122"/>
                <a:ea typeface="宋体" pitchFamily="2" charset="-122"/>
              </a:rPr>
              <a:t>口香糖</a:t>
            </a:r>
            <a:r>
              <a:rPr lang="en-US" altLang="zh-CN" sz="2400" b="1" dirty="0" smtClean="0">
                <a:latin typeface="宋体" pitchFamily="2" charset="-122"/>
                <a:ea typeface="宋体" pitchFamily="2" charset="-122"/>
              </a:rPr>
              <a:t>    ③</a:t>
            </a:r>
            <a:r>
              <a:rPr lang="zh-CN" altLang="zh-CN" sz="2400" b="1" dirty="0">
                <a:latin typeface="宋体" pitchFamily="2" charset="-122"/>
                <a:ea typeface="宋体" pitchFamily="2" charset="-122"/>
              </a:rPr>
              <a:t>鱼</a:t>
            </a:r>
            <a:r>
              <a:rPr lang="zh-CN" altLang="zh-CN" sz="2400" b="1" dirty="0" smtClean="0">
                <a:latin typeface="宋体" pitchFamily="2" charset="-122"/>
                <a:ea typeface="宋体" pitchFamily="2" charset="-122"/>
              </a:rPr>
              <a:t>骨头</a:t>
            </a:r>
            <a:r>
              <a:rPr lang="en-US" altLang="zh-CN" sz="2400" b="1" dirty="0" smtClean="0">
                <a:latin typeface="宋体" pitchFamily="2" charset="-122"/>
                <a:ea typeface="宋体" pitchFamily="2" charset="-122"/>
              </a:rPr>
              <a:t>    ④</a:t>
            </a:r>
            <a:r>
              <a:rPr lang="zh-CN" altLang="zh-CN" sz="2400" b="1" dirty="0" smtClean="0">
                <a:latin typeface="宋体" pitchFamily="2" charset="-122"/>
                <a:ea typeface="宋体" pitchFamily="2" charset="-122"/>
              </a:rPr>
              <a:t>易拉罐</a:t>
            </a:r>
            <a:r>
              <a:rPr lang="en-US" altLang="zh-CN" sz="2400" b="1" dirty="0" smtClean="0">
                <a:latin typeface="宋体" pitchFamily="2" charset="-122"/>
                <a:ea typeface="宋体" pitchFamily="2" charset="-122"/>
              </a:rPr>
              <a:t>    ⑤</a:t>
            </a:r>
            <a:r>
              <a:rPr lang="zh-CN" altLang="zh-CN" sz="2400" b="1" dirty="0" smtClean="0">
                <a:latin typeface="宋体" pitchFamily="2" charset="-122"/>
                <a:ea typeface="宋体" pitchFamily="2" charset="-122"/>
              </a:rPr>
              <a:t>餐巾纸</a:t>
            </a:r>
            <a:endParaRPr lang="en-US" altLang="zh-CN" sz="2400" b="1" dirty="0" smtClean="0">
              <a:latin typeface="宋体" pitchFamily="2" charset="-122"/>
              <a:ea typeface="宋体" pitchFamily="2" charset="-122"/>
            </a:endParaRPr>
          </a:p>
        </p:txBody>
      </p:sp>
      <p:sp>
        <p:nvSpPr>
          <p:cNvPr id="10" name="矩形 9"/>
          <p:cNvSpPr/>
          <p:nvPr/>
        </p:nvSpPr>
        <p:spPr>
          <a:xfrm>
            <a:off x="3190649" y="1506055"/>
            <a:ext cx="448604"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钙</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4" name="HX+3LX01.eps" descr="id:2147509605;FounderCES"/>
          <p:cNvPicPr/>
          <p:nvPr/>
        </p:nvPicPr>
        <p:blipFill>
          <a:blip r:embed="rId2"/>
          <a:stretch>
            <a:fillRect/>
          </a:stretch>
        </p:blipFill>
        <p:spPr>
          <a:xfrm>
            <a:off x="8347458" y="4018326"/>
            <a:ext cx="3464241" cy="1095159"/>
          </a:xfrm>
          <a:prstGeom prst="rect">
            <a:avLst/>
          </a:prstGeom>
        </p:spPr>
      </p:pic>
      <p:sp>
        <p:nvSpPr>
          <p:cNvPr id="5" name="矩形 4"/>
          <p:cNvSpPr/>
          <p:nvPr/>
        </p:nvSpPr>
        <p:spPr>
          <a:xfrm>
            <a:off x="8779115" y="2091590"/>
            <a:ext cx="85144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羊毛</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6" name="矩形 5"/>
          <p:cNvSpPr/>
          <p:nvPr/>
        </p:nvSpPr>
        <p:spPr>
          <a:xfrm>
            <a:off x="7854909" y="2617360"/>
            <a:ext cx="2975278"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增大了可燃物与</a:t>
            </a:r>
            <a:r>
              <a:rPr lang="zh-CN" altLang="zh-CN" sz="2400" b="1" dirty="0" smtClean="0">
                <a:solidFill>
                  <a:srgbClr val="FF0000"/>
                </a:solidFill>
                <a:latin typeface="宋体" pitchFamily="2" charset="-122"/>
                <a:ea typeface="宋体" pitchFamily="2" charset="-122"/>
              </a:rPr>
              <a:t>氧气</a:t>
            </a:r>
            <a:endParaRPr lang="en-US" altLang="zh-CN" sz="2400" b="1" dirty="0" smtClean="0">
              <a:solidFill>
                <a:srgbClr val="FF0000"/>
              </a:solidFill>
              <a:latin typeface="宋体" pitchFamily="2" charset="-122"/>
              <a:ea typeface="宋体" pitchFamily="2" charset="-122"/>
            </a:endParaRPr>
          </a:p>
        </p:txBody>
      </p:sp>
      <p:sp>
        <p:nvSpPr>
          <p:cNvPr id="9" name="矩形 8"/>
          <p:cNvSpPr/>
          <p:nvPr/>
        </p:nvSpPr>
        <p:spPr>
          <a:xfrm>
            <a:off x="557885" y="3156270"/>
            <a:ext cx="1775651"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的</a:t>
            </a:r>
            <a:r>
              <a:rPr lang="zh-CN" altLang="zh-CN" sz="2400" b="1" dirty="0">
                <a:solidFill>
                  <a:srgbClr val="FF0000"/>
                </a:solidFill>
                <a:latin typeface="宋体" pitchFamily="2" charset="-122"/>
                <a:ea typeface="宋体" pitchFamily="2" charset="-122"/>
              </a:rPr>
              <a:t>接触面积</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11" name="矩形 10"/>
          <p:cNvSpPr/>
          <p:nvPr/>
        </p:nvSpPr>
        <p:spPr>
          <a:xfrm>
            <a:off x="1327768" y="4248088"/>
            <a:ext cx="448604"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B</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12" name="矩形 11"/>
          <p:cNvSpPr/>
          <p:nvPr/>
        </p:nvSpPr>
        <p:spPr>
          <a:xfrm>
            <a:off x="1149506" y="5384565"/>
            <a:ext cx="805129"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①④</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1366905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randombar(horizontal)">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P spid="6" grpId="0"/>
      <p:bldP spid="9"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5" y="1708825"/>
            <a:ext cx="11416254" cy="397031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6.(2021</a:t>
            </a:r>
            <a:r>
              <a:rPr lang="zh-CN" altLang="zh-CN" sz="2400" b="1" dirty="0">
                <a:latin typeface="宋体" pitchFamily="2" charset="-122"/>
                <a:ea typeface="宋体" pitchFamily="2" charset="-122"/>
              </a:rPr>
              <a:t>·唐山遵化市一模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生活中处处有化学</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请你用所学化学知识回答下列问题</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生铁是常用的合金</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生铁属于</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填“纯净物”或“混合物”</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某校向学生提供的营养餐是鸡蛋和牛奶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这两种食品富含的营养素是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小红吃樱桃时手上沾上紫色果汁</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她能用酒精洗去的原理是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共享单车</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自行车</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成为人们的代步工具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这种方式践行了低碳理念。</a:t>
            </a:r>
            <a:r>
              <a:rPr lang="zh-CN" altLang="zh-CN" sz="2400" b="1" dirty="0" smtClean="0">
                <a:latin typeface="宋体" pitchFamily="2" charset="-122"/>
                <a:ea typeface="宋体" pitchFamily="2" charset="-122"/>
              </a:rPr>
              <a:t>“低碳”</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就是</a:t>
            </a:r>
            <a:r>
              <a:rPr lang="zh-CN" altLang="zh-CN" sz="2400" b="1" dirty="0">
                <a:latin typeface="宋体" pitchFamily="2" charset="-122"/>
                <a:ea typeface="宋体" pitchFamily="2" charset="-122"/>
              </a:rPr>
              <a:t>较低的</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排放。</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氯化钠是重要的调味品</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它由</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构成</a:t>
            </a:r>
            <a:r>
              <a:rPr lang="zh-CN" altLang="zh-CN" sz="2400" b="1" dirty="0">
                <a:latin typeface="宋体" pitchFamily="2" charset="-122"/>
                <a:ea typeface="宋体" pitchFamily="2" charset="-122"/>
              </a:rPr>
              <a:t>的。</a:t>
            </a:r>
            <a:r>
              <a:rPr lang="en-US" altLang="zh-CN" sz="2400" dirty="0"/>
              <a:t> </a:t>
            </a:r>
            <a:endParaRPr lang="zh-CN" altLang="zh-CN" sz="2400" dirty="0"/>
          </a:p>
        </p:txBody>
      </p:sp>
      <p:sp>
        <p:nvSpPr>
          <p:cNvPr id="10" name="矩形 9"/>
          <p:cNvSpPr/>
          <p:nvPr/>
        </p:nvSpPr>
        <p:spPr>
          <a:xfrm>
            <a:off x="4983657" y="2296444"/>
            <a:ext cx="118840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混合物</a:t>
            </a:r>
            <a:endParaRPr lang="zh-CN" altLang="zh-CN" sz="2400" b="1" dirty="0">
              <a:solidFill>
                <a:srgbClr val="FF0000"/>
              </a:solidFill>
              <a:latin typeface="Times New Roman" pitchFamily="18" charset="0"/>
              <a:ea typeface="宋体" pitchFamily="2" charset="-122"/>
              <a:cs typeface="Times New Roman" pitchFamily="18" charset="0"/>
            </a:endParaRPr>
          </a:p>
        </p:txBody>
      </p:sp>
      <p:sp>
        <p:nvSpPr>
          <p:cNvPr id="4" name="矩形 3"/>
          <p:cNvSpPr/>
          <p:nvPr/>
        </p:nvSpPr>
        <p:spPr>
          <a:xfrm>
            <a:off x="10138132" y="2825220"/>
            <a:ext cx="1187006"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蛋白质</a:t>
            </a:r>
            <a:endParaRPr lang="en-US" altLang="zh-CN" sz="2400" b="1" dirty="0">
              <a:latin typeface="宋体" pitchFamily="2" charset="-122"/>
              <a:ea typeface="宋体" pitchFamily="2" charset="-122"/>
            </a:endParaRPr>
          </a:p>
        </p:txBody>
      </p:sp>
      <p:sp>
        <p:nvSpPr>
          <p:cNvPr id="5" name="矩形 4"/>
          <p:cNvSpPr/>
          <p:nvPr/>
        </p:nvSpPr>
        <p:spPr>
          <a:xfrm>
            <a:off x="8971296" y="3387649"/>
            <a:ext cx="902546"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溶解</a:t>
            </a:r>
            <a:endParaRPr lang="en-US" altLang="zh-CN" sz="2400" b="1" dirty="0">
              <a:latin typeface="宋体" pitchFamily="2" charset="-122"/>
              <a:ea typeface="宋体" pitchFamily="2" charset="-122"/>
            </a:endParaRPr>
          </a:p>
        </p:txBody>
      </p:sp>
      <p:sp>
        <p:nvSpPr>
          <p:cNvPr id="6" name="矩形 5"/>
          <p:cNvSpPr/>
          <p:nvPr/>
        </p:nvSpPr>
        <p:spPr>
          <a:xfrm>
            <a:off x="2146221" y="4480647"/>
            <a:ext cx="1452656"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二氧化碳</a:t>
            </a:r>
            <a:endParaRPr lang="en-US" altLang="zh-CN" sz="2400" b="1" dirty="0">
              <a:latin typeface="宋体" pitchFamily="2" charset="-122"/>
              <a:ea typeface="宋体" pitchFamily="2" charset="-122"/>
            </a:endParaRPr>
          </a:p>
        </p:txBody>
      </p:sp>
      <p:sp>
        <p:nvSpPr>
          <p:cNvPr id="7" name="矩形 6"/>
          <p:cNvSpPr/>
          <p:nvPr/>
        </p:nvSpPr>
        <p:spPr>
          <a:xfrm>
            <a:off x="4983658" y="5002162"/>
            <a:ext cx="240760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钠离子与氯</a:t>
            </a:r>
            <a:r>
              <a:rPr lang="zh-CN" altLang="zh-CN" sz="2400" b="1" dirty="0" smtClean="0">
                <a:solidFill>
                  <a:srgbClr val="FF0000"/>
                </a:solidFill>
                <a:latin typeface="宋体" pitchFamily="2" charset="-122"/>
                <a:ea typeface="宋体" pitchFamily="2" charset="-122"/>
              </a:rPr>
              <a:t>离子</a:t>
            </a:r>
            <a:endParaRPr lang="en-US"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1366905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5" grpId="0"/>
      <p:bldP spid="6" grpId="0"/>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3251</TotalTime>
  <Words>405</Words>
  <Application>Microsoft Office PowerPoint</Application>
  <PresentationFormat>自定义</PresentationFormat>
  <Paragraphs>108</Paragraphs>
  <Slides>10</Slides>
  <Notes>0</Notes>
  <HiddenSlides>0</HiddenSlides>
  <MMClips>0</MMClips>
  <ScaleCrop>false</ScaleCrop>
  <HeadingPairs>
    <vt:vector size="4" baseType="variant">
      <vt:variant>
        <vt:lpstr>主题</vt:lpstr>
      </vt:variant>
      <vt:variant>
        <vt:i4>2</vt:i4>
      </vt:variant>
      <vt:variant>
        <vt:lpstr>幻灯片标题</vt:lpstr>
      </vt:variant>
      <vt:variant>
        <vt:i4>10</vt:i4>
      </vt:variant>
    </vt:vector>
  </HeadingPairs>
  <TitlesOfParts>
    <vt:vector size="12" baseType="lpstr">
      <vt:lpstr>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dell</cp:lastModifiedBy>
  <cp:revision>679</cp:revision>
  <dcterms:created xsi:type="dcterms:W3CDTF">2021-10-26T10:56:00Z</dcterms:created>
  <dcterms:modified xsi:type="dcterms:W3CDTF">2022-02-25T15:08:43Z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5BD583E6F73145C78A4F5BF45C4A3CC1</vt:lpwstr>
  </property>
  <property fmtid="{D5CDD505-2E9C-101B-9397-08002B2CF9AE}" pid="3" name="KSOProductBuildVer">
    <vt:lpwstr>2052-11.1.0.10938</vt:lpwstr>
  </property>
</Properties>
</file>