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688" r:id="rId3"/>
    <p:sldMasterId id="2147483674" r:id="rId4"/>
    <p:sldMasterId id="2147483660" r:id="rId5"/>
  </p:sldMasterIdLst>
  <p:notesMasterIdLst>
    <p:notesMasterId r:id="rId44"/>
  </p:notesMasterIdLst>
  <p:handoutMasterIdLst>
    <p:handoutMasterId r:id="rId45"/>
  </p:handoutMasterIdLst>
  <p:sldIdLst>
    <p:sldId id="277" r:id="rId6"/>
    <p:sldId id="275" r:id="rId7"/>
    <p:sldId id="261" r:id="rId8"/>
    <p:sldId id="280" r:id="rId9"/>
    <p:sldId id="281" r:id="rId10"/>
    <p:sldId id="282" r:id="rId11"/>
    <p:sldId id="322" r:id="rId12"/>
    <p:sldId id="293" r:id="rId13"/>
    <p:sldId id="331" r:id="rId14"/>
    <p:sldId id="393" r:id="rId15"/>
    <p:sldId id="295" r:id="rId16"/>
    <p:sldId id="294" r:id="rId17"/>
    <p:sldId id="395" r:id="rId18"/>
    <p:sldId id="332" r:id="rId19"/>
    <p:sldId id="296" r:id="rId20"/>
    <p:sldId id="396" r:id="rId21"/>
    <p:sldId id="335" r:id="rId22"/>
    <p:sldId id="348" r:id="rId23"/>
    <p:sldId id="349" r:id="rId24"/>
    <p:sldId id="346" r:id="rId25"/>
    <p:sldId id="347" r:id="rId26"/>
    <p:sldId id="397" r:id="rId27"/>
    <p:sldId id="279" r:id="rId28"/>
    <p:sldId id="273" r:id="rId29"/>
    <p:sldId id="298" r:id="rId30"/>
    <p:sldId id="352" r:id="rId31"/>
    <p:sldId id="353" r:id="rId32"/>
    <p:sldId id="354" r:id="rId33"/>
    <p:sldId id="355" r:id="rId34"/>
    <p:sldId id="356" r:id="rId35"/>
    <p:sldId id="398" r:id="rId36"/>
    <p:sldId id="360" r:id="rId37"/>
    <p:sldId id="361" r:id="rId38"/>
    <p:sldId id="362" r:id="rId39"/>
    <p:sldId id="357" r:id="rId40"/>
    <p:sldId id="358" r:id="rId41"/>
    <p:sldId id="359" r:id="rId42"/>
    <p:sldId id="399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66"/>
    <a:srgbClr val="7EB1EE"/>
    <a:srgbClr val="FFDC6D"/>
    <a:srgbClr val="01B0F0"/>
    <a:srgbClr val="FAB529"/>
    <a:srgbClr val="008BD6"/>
    <a:srgbClr val="FF6B00"/>
    <a:srgbClr val="E36B2A"/>
    <a:srgbClr val="D7A800"/>
    <a:srgbClr val="95411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205" autoAdjust="0"/>
    <p:restoredTop sz="98815" autoAdjust="0"/>
  </p:normalViewPr>
  <p:slideViewPr>
    <p:cSldViewPr snapToGrid="0">
      <p:cViewPr varScale="1">
        <p:scale>
          <a:sx n="65" d="100"/>
          <a:sy n="65" d="100"/>
        </p:scale>
        <p:origin x="-460" y="-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08930205-1E22-E940-A94F-F0392D8C0E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9CE4AED-E7A9-6147-9FA4-37D78A397C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E564C8C-056B-7C45-AC09-4ADAC783970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75139B1-FE43-A84D-B20B-9977333A2C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63759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5344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3582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2108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21083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046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4438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1789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513774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0054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81821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1187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9144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10501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76322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32380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81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6502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78690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01953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09100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39997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5315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11517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8060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22147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49214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7267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06344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90841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90989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14348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07458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9605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50359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03697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38991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92224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7950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0681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57120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49839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12495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35516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81181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3376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7628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7909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16762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0439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8208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1709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4885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14912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71688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55522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91870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13152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75034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61054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3520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920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6226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:a16="http://schemas.microsoft.com/office/drawing/2014/main" xmlns="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19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常见气体的制取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真题试做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560274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:a16="http://schemas.microsoft.com/office/drawing/2014/main" xmlns="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19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常见气体的制取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93229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:a16="http://schemas.microsoft.com/office/drawing/2014/main" xmlns="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821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19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常见气体的制取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265596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644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86" r:id="rId8"/>
    <p:sldLayoutId id="2147483687" r:id="rId9"/>
    <p:sldLayoutId id="2147483673" r:id="rId10"/>
    <p:sldLayoutId id="2147483672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180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7636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578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4018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4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23.xml"/><Relationship Id="rId5" Type="http://schemas.openxmlformats.org/officeDocument/2006/relationships/tags" Target="../tags/tag5.xml"/><Relationship Id="rId10" Type="http://schemas.openxmlformats.org/officeDocument/2006/relationships/slide" Target="slide7.xml"/><Relationship Id="rId4" Type="http://schemas.openxmlformats.org/officeDocument/2006/relationships/tags" Target="../tags/tag4.xml"/><Relationship Id="rId9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" Target="slide7.xml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slide" Target="slide23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28.jpeg"/><Relationship Id="rId5" Type="http://schemas.openxmlformats.org/officeDocument/2006/relationships/slide" Target="slide23.xml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9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32754" y="2784728"/>
            <a:ext cx="5990707" cy="872524"/>
            <a:chOff x="3027246" y="2016110"/>
            <a:chExt cx="5990707" cy="872524"/>
          </a:xfrm>
        </p:grpSpPr>
        <p:sp>
          <p:nvSpPr>
            <p:cNvPr id="38" name="圆角矩形 6">
              <a:hlinkClick r:id="rId8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5" name="文本框 2">
              <a:hlinkClick r:id="rId9" action="ppaction://hlinksldjump"/>
            </p:cNvPr>
            <p:cNvSpPr txBox="1"/>
            <p:nvPr/>
          </p:nvSpPr>
          <p:spPr>
            <a:xfrm>
              <a:off x="4028596" y="2032230"/>
              <a:ext cx="4838313" cy="6612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31173" y="3972375"/>
            <a:ext cx="5992288" cy="872524"/>
            <a:chOff x="3043127" y="3252773"/>
            <a:chExt cx="5992288" cy="872524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3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6" name="文本框 16">
              <a:hlinkClick r:id="rId10" action="ppaction://hlinksldjump"/>
            </p:cNvPr>
            <p:cNvSpPr txBox="1"/>
            <p:nvPr/>
          </p:nvSpPr>
          <p:spPr>
            <a:xfrm>
              <a:off x="4299626" y="3288561"/>
              <a:ext cx="432960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数据聚集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考点梳理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3" dirty="0">
                  <a:solidFill>
                    <a:prstClr val="white"/>
                  </a:solidFill>
                </a:rPr>
                <a:t>a</a:t>
              </a:r>
              <a:endParaRPr lang="zh-CN" altLang="en-US" sz="1013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32754" y="5083165"/>
            <a:ext cx="5990707" cy="872524"/>
            <a:chOff x="3027246" y="4456098"/>
            <a:chExt cx="5990707" cy="872524"/>
          </a:xfrm>
        </p:grpSpPr>
        <p:sp>
          <p:nvSpPr>
            <p:cNvPr id="34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7" name="文本框 16">
              <a:hlinkClick r:id="rId11" action="ppaction://hlinksldjump"/>
            </p:cNvPr>
            <p:cNvSpPr txBox="1"/>
            <p:nvPr/>
          </p:nvSpPr>
          <p:spPr>
            <a:xfrm>
              <a:off x="4859829" y="4477069"/>
              <a:ext cx="4015810" cy="6568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数据剖析  题型突破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575833" y="1293368"/>
            <a:ext cx="9712711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 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19 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讲  常见气体的制取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01DE56E-C6BE-B841-B4DA-6D6BA47EB1D7}"/>
              </a:ext>
            </a:extLst>
          </p:cNvPr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F60F4D4A-97E6-9140-B92F-77CA4F1A3376}"/>
              </a:ext>
            </a:extLst>
          </p:cNvPr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>
            <a:extLst>
              <a:ext uri="{FF2B5EF4-FFF2-40B4-BE49-F238E27FC236}">
                <a16:creationId xmlns:a16="http://schemas.microsoft.com/office/drawing/2014/main" xmlns="" id="{A0C25A63-5AF9-EB41-BABD-E76B33549D90}"/>
              </a:ext>
            </a:extLst>
          </p:cNvPr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8B2B58D-20A1-164F-8EBB-F6DA8E4B94FB}"/>
              </a:ext>
            </a:extLst>
          </p:cNvPr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907323" y="6318738"/>
            <a:ext cx="6128092" cy="603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2987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64031" y="1436903"/>
            <a:ext cx="10896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固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液混合在常温下反应制备气体的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装置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反应物和反应条件的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特征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要根据实际情况选择甲、乙、丙、丁四种装置。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装置甲的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特点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适用于制取少量的气体。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装置乙的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特点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装置丙的特点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: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         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装置丁的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特点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  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7" name="11908.eps" descr="id:2147507891;FounderCES"/>
          <p:cNvPicPr/>
          <p:nvPr/>
        </p:nvPicPr>
        <p:blipFill rotWithShape="1">
          <a:blip r:embed="rId3"/>
          <a:srcRect r="53023"/>
          <a:stretch/>
        </p:blipFill>
        <p:spPr>
          <a:xfrm>
            <a:off x="9520147" y="2720930"/>
            <a:ext cx="1779616" cy="13587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55032" y="2057401"/>
            <a:ext cx="5829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反应物中有固体和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液体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反应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不需要加热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9" name="11908.eps" descr="id:2147507891;FounderCES"/>
          <p:cNvPicPr/>
          <p:nvPr/>
        </p:nvPicPr>
        <p:blipFill rotWithShape="1">
          <a:blip r:embed="rId3"/>
          <a:srcRect l="44987"/>
          <a:stretch/>
        </p:blipFill>
        <p:spPr>
          <a:xfrm>
            <a:off x="9284261" y="4365226"/>
            <a:ext cx="2084028" cy="135871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205" y="3169457"/>
            <a:ext cx="1774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装置简单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3446" y="3701142"/>
            <a:ext cx="3385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便于随时添加液体药品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8889" y="4258288"/>
            <a:ext cx="5121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可以控制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反应速率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得到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平稳的气流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2566" y="4813753"/>
            <a:ext cx="3929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可以控制反应的发生和停止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163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45822" y="1512221"/>
            <a:ext cx="11178091" cy="50783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如果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使用长颈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漏斗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注意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长颈漏斗的下端管口应插入液面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以下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形成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防止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使用分液漏斗时无需考虑这个问题。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实验室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制取二氧化碳用石灰石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或大理石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和稀盐酸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碳酸钠粉末或碳酸钙粉末代替石灰石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或大理石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原因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是它们与稀盐酸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_________________</a:t>
            </a:r>
          </a:p>
          <a:p>
            <a:pPr>
              <a:lnSpc>
                <a:spcPct val="150000"/>
              </a:lnSpc>
            </a:pP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稀硫酸代替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稀盐酸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原因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是稀硫酸与石灰石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或大理石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生成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会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覆盖在石灰石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或大理石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表面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阻碍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反应继续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进行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浓盐酸代替稀盐酸原因是浓盐酸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具有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使收集的气体不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纯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含有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氯化氢气体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678886" y="2157642"/>
            <a:ext cx="805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液封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58684" y="2701926"/>
            <a:ext cx="3995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生成的气体从长颈漏斗逸出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0161" y="3787886"/>
            <a:ext cx="10745160" cy="1004968"/>
            <a:chOff x="750161" y="3874974"/>
            <a:chExt cx="10745160" cy="1004968"/>
          </a:xfrm>
        </p:grpSpPr>
        <p:sp>
          <p:nvSpPr>
            <p:cNvPr id="4" name="TextBox 3"/>
            <p:cNvSpPr txBox="1"/>
            <p:nvPr/>
          </p:nvSpPr>
          <p:spPr>
            <a:xfrm>
              <a:off x="9150583" y="3874974"/>
              <a:ext cx="23447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速率太快</a:t>
              </a:r>
              <a:r>
                <a:rPr lang="en-US" altLang="zh-CN" sz="24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,</a:t>
              </a:r>
              <a:r>
                <a:rPr lang="zh-CN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不易</a:t>
              </a:r>
              <a:endPara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50161" y="4418277"/>
              <a:ext cx="9899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控制</a:t>
              </a:r>
              <a:endPara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143003" y="4888335"/>
            <a:ext cx="2721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微溶于水的硫酸钙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04759" y="5453741"/>
            <a:ext cx="1121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挥发性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386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551948" y="1649099"/>
            <a:ext cx="11182851" cy="505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气体收集装置的选择原则是根据气体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2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和</a:t>
            </a:r>
            <a:r>
              <a:rPr lang="zh-CN" altLang="zh-CN" sz="22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以及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是否能与水或空气中的成分反应来确定。常见气体的收集方法有排水法和排空气法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2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900"/>
              </a:lnSpc>
            </a:pPr>
            <a:r>
              <a:rPr lang="en-US" altLang="zh-CN" sz="22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排水法</a:t>
            </a:r>
          </a:p>
          <a:p>
            <a:pPr>
              <a:lnSpc>
                <a:spcPts val="3900"/>
              </a:lnSpc>
            </a:pP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此方法适合收集不易溶于水、不与水反应的气体。收集时注意集气瓶中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不能</a:t>
            </a:r>
            <a:endParaRPr lang="en-US" altLang="zh-CN" sz="22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900"/>
              </a:lnSpc>
            </a:pP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留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有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气泡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否则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收集到的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气体</a:t>
            </a:r>
            <a:r>
              <a:rPr lang="zh-CN" altLang="zh-CN" sz="22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。应当等到导管口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有</a:t>
            </a:r>
            <a:r>
              <a:rPr lang="zh-CN" altLang="zh-CN" sz="22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2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2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200" b="1" u="sng" dirty="0" smtClean="0">
                <a:latin typeface="宋体" pitchFamily="2" charset="-122"/>
                <a:ea typeface="宋体" pitchFamily="2" charset="-122"/>
              </a:rPr>
              <a:t>           </a:t>
            </a:r>
            <a:r>
              <a:rPr lang="zh-CN" altLang="zh-CN" sz="22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后再收集气体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否则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收集到的气体不纯。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如果</a:t>
            </a:r>
            <a:r>
              <a:rPr lang="zh-CN" altLang="zh-CN" sz="2200" b="1" u="sng" dirty="0">
                <a:latin typeface="宋体" pitchFamily="2" charset="-122"/>
                <a:ea typeface="宋体" pitchFamily="2" charset="-122"/>
              </a:rPr>
              <a:t>　　　　　　　　　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说明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气体收集满。要在水下把玻璃片盖在集气瓶口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上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否则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收集到的气体不纯。收集完毕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后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如果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收集的气体的密度比空气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大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集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气瓶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应</a:t>
            </a:r>
            <a:r>
              <a:rPr lang="zh-CN" altLang="zh-CN" sz="22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200" b="1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2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放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在桌面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上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如果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收集的气体的密度比空气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小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集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气瓶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应</a:t>
            </a:r>
            <a:endParaRPr lang="en-US" altLang="zh-CN" sz="22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900"/>
              </a:lnSpc>
            </a:pPr>
            <a:r>
              <a:rPr lang="zh-CN" altLang="zh-CN" sz="22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放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在桌面上。排水集气法收集到的气体纯度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较高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但是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装置复杂且收集到的气体不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干燥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200" b="1" dirty="0" smtClean="0">
                <a:latin typeface="宋体" pitchFamily="2" charset="-122"/>
                <a:ea typeface="宋体" pitchFamily="2" charset="-122"/>
              </a:rPr>
              <a:t>必要</a:t>
            </a:r>
            <a:r>
              <a:rPr lang="zh-CN" altLang="zh-CN" sz="2200" b="1" dirty="0">
                <a:latin typeface="宋体" pitchFamily="2" charset="-122"/>
                <a:ea typeface="宋体" pitchFamily="2" charset="-122"/>
              </a:rPr>
              <a:t>时要对收集到的气体进行干燥处理。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625442" y="1739307"/>
            <a:ext cx="10358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溶解性</a:t>
            </a:r>
            <a:endParaRPr lang="zh-CN" altLang="en-US" sz="2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3720" y="1216925"/>
            <a:ext cx="44841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2  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气体收集装置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20" name="11909.eps" descr="id:214750790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0112827" y="2454045"/>
            <a:ext cx="1469572" cy="117089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297656" y="1743906"/>
            <a:ext cx="7521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密度</a:t>
            </a:r>
            <a:endParaRPr lang="zh-CN" altLang="en-US" sz="2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78255" y="3722914"/>
            <a:ext cx="7521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不纯</a:t>
            </a:r>
            <a:endParaRPr lang="zh-CN" altLang="en-US" sz="2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25987" y="3722913"/>
            <a:ext cx="27760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连续均匀的气泡冒出</a:t>
            </a:r>
            <a:endParaRPr lang="zh-CN" altLang="en-US" sz="2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76970" y="4217659"/>
            <a:ext cx="2261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瓶口有气泡冒出</a:t>
            </a:r>
            <a:endParaRPr lang="zh-CN" altLang="en-US" sz="2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59474" y="5208260"/>
            <a:ext cx="6621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正</a:t>
            </a:r>
            <a:endParaRPr lang="zh-CN" altLang="en-US" sz="2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8303" y="5687579"/>
            <a:ext cx="6621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倒</a:t>
            </a:r>
          </a:p>
        </p:txBody>
      </p:sp>
    </p:spTree>
    <p:extLst>
      <p:ext uri="{BB962C8B-B14F-4D97-AF65-F5344CB8AC3E}">
        <p14:creationId xmlns:p14="http://schemas.microsoft.com/office/powerpoint/2010/main" xmlns="" val="95427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551951" y="1474922"/>
            <a:ext cx="11128419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排空气法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此类收集方法所收集的气体必须无毒且不与空气中的成分发生反应。与排水法相比操作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简单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但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收集到的气体不够纯净。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要求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导管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伸入集气瓶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以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利于排净空气。排空气法又可分为向上排空气法和向下排空气法。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向上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排空气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适合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收集密度比空气大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相对分子质量大于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29)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且不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与空气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中的成分反应的气体。如氧气、二氧化碳等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气体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收集装置如图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甲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所示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向下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排空气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适合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收集密度比空气小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相对分子质量小于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29)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且不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空气中的成分反应的气体。如氢气、甲烷等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气体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收集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装置如图乙所示</a:t>
            </a:r>
            <a:r>
              <a:rPr lang="zh-CN" altLang="zh-CN" sz="2400" dirty="0"/>
              <a:t>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pic>
        <p:nvPicPr>
          <p:cNvPr id="15" name="11910.eps" descr="id:214750791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0819227" y="3314700"/>
            <a:ext cx="632548" cy="1464129"/>
          </a:xfrm>
          <a:prstGeom prst="rect">
            <a:avLst/>
          </a:prstGeom>
        </p:spPr>
      </p:pic>
      <p:pic>
        <p:nvPicPr>
          <p:cNvPr id="16" name="11911.eps" descr="id:214750792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0826587" y="5061891"/>
            <a:ext cx="632548" cy="149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465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20000" y="1571599"/>
            <a:ext cx="9832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3  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气体的检验与验满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0000" y="2304551"/>
            <a:ext cx="1084771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验满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排水法收集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气体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都是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瓶口有气泡冒出则满。排空气法收集气体的验满方法有很大的不同。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氧气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的验满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方法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将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带火星的木条放在集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瓶口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木条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复燃则满。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二氧化碳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的验满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方法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将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燃着的木条放在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集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气瓶口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木条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熄灭则满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9" name="圆角矩形 1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pic>
        <p:nvPicPr>
          <p:cNvPr id="9" name="11912.eps" descr="id:214750793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663228" y="4110681"/>
            <a:ext cx="3806512" cy="136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798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02574860"/>
              </p:ext>
            </p:extLst>
          </p:nvPr>
        </p:nvGraphicFramePr>
        <p:xfrm>
          <a:off x="605572" y="2002587"/>
          <a:ext cx="10955059" cy="44461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9428"/>
                <a:gridCol w="5573486"/>
                <a:gridCol w="4082145"/>
              </a:tblGrid>
              <a:tr h="7097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气体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检验方法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现象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1358886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氧气</a:t>
                      </a:r>
                      <a:endParaRPr lang="zh-CN" altLang="en-US" sz="18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  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将带火星的木条伸入集气瓶中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木条复燃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0613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二氧化碳</a:t>
                      </a:r>
                      <a:endParaRPr lang="zh-CN" altLang="en-US" sz="18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ts val="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将气体通入澄清石灰水中或向集气瓶中滴入澄清石灰水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振荡</a:t>
                      </a:r>
                      <a:endParaRPr lang="en-US" altLang="zh-CN" sz="2000" b="1" kern="12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ts val="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kern="12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ts val="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kern="12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ts val="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kern="12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ts val="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kern="12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澄清</a:t>
                      </a:r>
                      <a:r>
                        <a:rPr lang="zh-CN" sz="2000" b="1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石灰水变</a:t>
                      </a:r>
                      <a:r>
                        <a:rPr lang="zh-CN" sz="2000" b="1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浑浊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20000" y="1384361"/>
            <a:ext cx="1034257" cy="5762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检验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0" name="11914.eps"/>
          <p:cNvPicPr/>
          <p:nvPr/>
        </p:nvPicPr>
        <p:blipFill>
          <a:blip r:embed="rId3"/>
          <a:stretch>
            <a:fillRect/>
          </a:stretch>
        </p:blipFill>
        <p:spPr>
          <a:xfrm>
            <a:off x="3351799" y="5159834"/>
            <a:ext cx="1025259" cy="1012372"/>
          </a:xfrm>
          <a:prstGeom prst="rect">
            <a:avLst/>
          </a:prstGeom>
        </p:spPr>
      </p:pic>
      <p:pic>
        <p:nvPicPr>
          <p:cNvPr id="11" name="11915.eps"/>
          <p:cNvPicPr/>
          <p:nvPr/>
        </p:nvPicPr>
        <p:blipFill>
          <a:blip r:embed="rId4"/>
          <a:stretch>
            <a:fillRect/>
          </a:stretch>
        </p:blipFill>
        <p:spPr>
          <a:xfrm>
            <a:off x="5050474" y="4648202"/>
            <a:ext cx="1655126" cy="1698176"/>
          </a:xfrm>
          <a:prstGeom prst="rect">
            <a:avLst/>
          </a:prstGeom>
        </p:spPr>
      </p:pic>
      <p:pic>
        <p:nvPicPr>
          <p:cNvPr id="12" name="11913.eps"/>
          <p:cNvPicPr/>
          <p:nvPr/>
        </p:nvPicPr>
        <p:blipFill>
          <a:blip r:embed="rId5"/>
          <a:stretch>
            <a:fillRect/>
          </a:stretch>
        </p:blipFill>
        <p:spPr>
          <a:xfrm>
            <a:off x="6046017" y="2851514"/>
            <a:ext cx="1143998" cy="106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860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20000" y="1600898"/>
            <a:ext cx="4102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4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 气体的净化与干燥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0885" y="2204658"/>
            <a:ext cx="1084771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装置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气体的净化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净化原则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只能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与气体中的杂质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不能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引入新杂质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9" name="圆角矩形 1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pic>
        <p:nvPicPr>
          <p:cNvPr id="8" name="11916.eps" descr="id:214750795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08186" y="3119670"/>
            <a:ext cx="5369169" cy="173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354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27050415"/>
              </p:ext>
            </p:extLst>
          </p:nvPr>
        </p:nvGraphicFramePr>
        <p:xfrm>
          <a:off x="834178" y="2502540"/>
          <a:ext cx="10367231" cy="33003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9251"/>
                <a:gridCol w="7717980"/>
              </a:tblGrid>
              <a:tr h="6275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将气体通入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NaOH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</a:tr>
              <a:tr h="6447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(CO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中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HCl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气体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将气体通入饱和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NaHCO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溶液中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385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先用灼热的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CuO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将其氧化为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水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再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用浓硫酸或碱石灰干燥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799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先用灼热的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CuO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将其氧化为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再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用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NaOH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溶液吸收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除</a:t>
                      </a:r>
                      <a:r>
                        <a:rPr lang="en-US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O</a:t>
                      </a:r>
                      <a:r>
                        <a:rPr lang="en-US" sz="2000" b="1" baseline="-2500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endParaRPr lang="zh-CN" sz="2000" b="1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将气体通过灼热的铜网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42250" y="1817098"/>
            <a:ext cx="6030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气体净化常选用的试剂及方法</a:t>
            </a:r>
          </a:p>
        </p:txBody>
      </p:sp>
    </p:spTree>
    <p:extLst>
      <p:ext uri="{BB962C8B-B14F-4D97-AF65-F5344CB8AC3E}">
        <p14:creationId xmlns:p14="http://schemas.microsoft.com/office/powerpoint/2010/main" xmlns="" val="26489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5876891"/>
              </p:ext>
            </p:extLst>
          </p:nvPr>
        </p:nvGraphicFramePr>
        <p:xfrm>
          <a:off x="801520" y="3830632"/>
          <a:ext cx="10530517" cy="24722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11051"/>
                <a:gridCol w="5050980"/>
                <a:gridCol w="3668486"/>
              </a:tblGrid>
              <a:tr h="5780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干燥剂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可干燥的气体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不能干燥的气体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6095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浓硫酸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CH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SO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HCl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NH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293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固体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氢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氧化钠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CH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NH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SO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HCl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552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生石灰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CH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4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NH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3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CO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SO</a:t>
                      </a:r>
                      <a:r>
                        <a:rPr lang="en-US" sz="2000" b="1" baseline="-2500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2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HCl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6943" y="1499320"/>
            <a:ext cx="11171966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气体的干燥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原则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根据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气体的性质和干燥剂的性质来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选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干燥剂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只能吸收气体中的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水分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不能与气体发生反应。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常见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气体的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干燥剂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023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94170" y="2209346"/>
            <a:ext cx="10426971" cy="175432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生石灰可作食品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干燥剂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浓硫酸、氢氧化钠由于有强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腐蚀性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不能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作食品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干燥剂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468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xmlns="" id="{A0FEA59D-C2AE-DF42-8BCB-C8C0259D0B16}"/>
              </a:ext>
            </a:extLst>
          </p:cNvPr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249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xmlns="" id="{A964C95F-2FCC-314C-AFE2-CBA7E3267291}"/>
              </a:ext>
            </a:extLst>
          </p:cNvPr>
          <p:cNvSpPr/>
          <p:nvPr/>
        </p:nvSpPr>
        <p:spPr>
          <a:xfrm>
            <a:off x="43067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:a16="http://schemas.microsoft.com/office/drawing/2014/main" xmlns="" id="{D9ABA66B-E34B-3749-821C-2A104C7ACF98}"/>
              </a:ext>
            </a:extLst>
          </p:cNvPr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2">
            <a:hlinkClick r:id="rId2" action="ppaction://hlinksldjump"/>
          </p:cNvPr>
          <p:cNvSpPr txBox="1"/>
          <p:nvPr/>
        </p:nvSpPr>
        <p:spPr>
          <a:xfrm>
            <a:off x="4609319" y="3419480"/>
            <a:ext cx="595708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命题点    气体的制取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097CE391-17D6-1348-B001-A9F01EE6070D}"/>
              </a:ext>
            </a:extLst>
          </p:cNvPr>
          <p:cNvSpPr/>
          <p:nvPr/>
        </p:nvSpPr>
        <p:spPr>
          <a:xfrm>
            <a:off x="6048000" y="3506059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59608" y="4276053"/>
            <a:ext cx="574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8448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1073932"/>
              </p:ext>
            </p:extLst>
          </p:nvPr>
        </p:nvGraphicFramePr>
        <p:xfrm>
          <a:off x="840455" y="1875156"/>
          <a:ext cx="10556888" cy="46214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6174"/>
                <a:gridCol w="3320142"/>
                <a:gridCol w="5660572"/>
              </a:tblGrid>
              <a:tr h="6397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方法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装置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操作原理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</a:tr>
              <a:tr h="13603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点燃尾气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altLang="zh-CN" sz="20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US" altLang="zh-CN" sz="20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US" altLang="zh-CN" sz="20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US" altLang="zh-CN" sz="20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点燃可燃性污染气体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转化为无污染气体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37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溶液吸收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altLang="zh-CN" sz="20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US" altLang="zh-CN" sz="20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             </a:t>
                      </a: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或</a:t>
                      </a:r>
                      <a:endParaRPr lang="en-US" altLang="zh-CN" sz="20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US" altLang="zh-CN" sz="20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气体通入液体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中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生成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不挥发的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物质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后者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为防倒吸装置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416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收集尾气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altLang="zh-CN" sz="20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US" altLang="zh-CN" sz="20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2000" b="1" dirty="0" smtClean="0">
                          <a:latin typeface="宋体" pitchFamily="2" charset="-122"/>
                          <a:ea typeface="宋体" pitchFamily="2" charset="-122"/>
                        </a:rPr>
                        <a:t>           </a:t>
                      </a: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或</a:t>
                      </a:r>
                      <a:endParaRPr lang="en-US" altLang="zh-CN" sz="20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收集后集中处理或再利用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63542" y="1227811"/>
            <a:ext cx="2505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考点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5</a:t>
            </a:r>
            <a:r>
              <a:rPr lang="en-US" altLang="zh-CN" sz="24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 </a:t>
            </a:r>
            <a:r>
              <a:rPr lang="zh-CN" altLang="en-US" sz="24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尾气处理</a:t>
            </a:r>
            <a:endParaRPr lang="zh-CN" altLang="en-US" sz="2400" b="1" dirty="0">
              <a:solidFill>
                <a:schemeClr val="accent2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pic>
        <p:nvPicPr>
          <p:cNvPr id="9" name="11917.eps"/>
          <p:cNvPicPr/>
          <p:nvPr/>
        </p:nvPicPr>
        <p:blipFill>
          <a:blip r:embed="rId4"/>
          <a:stretch>
            <a:fillRect/>
          </a:stretch>
        </p:blipFill>
        <p:spPr>
          <a:xfrm>
            <a:off x="3318572" y="2682062"/>
            <a:ext cx="1394369" cy="1029970"/>
          </a:xfrm>
          <a:prstGeom prst="rect">
            <a:avLst/>
          </a:prstGeom>
        </p:spPr>
      </p:pic>
      <p:pic>
        <p:nvPicPr>
          <p:cNvPr id="11" name="11918.eps"/>
          <p:cNvPicPr/>
          <p:nvPr/>
        </p:nvPicPr>
        <p:blipFill>
          <a:blip r:embed="rId5"/>
          <a:stretch>
            <a:fillRect/>
          </a:stretch>
        </p:blipFill>
        <p:spPr>
          <a:xfrm>
            <a:off x="2601686" y="4016830"/>
            <a:ext cx="1284514" cy="1034144"/>
          </a:xfrm>
          <a:prstGeom prst="rect">
            <a:avLst/>
          </a:prstGeom>
        </p:spPr>
      </p:pic>
      <p:pic>
        <p:nvPicPr>
          <p:cNvPr id="13" name="11919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4702636" y="4038602"/>
            <a:ext cx="722902" cy="1034144"/>
          </a:xfrm>
          <a:prstGeom prst="rect">
            <a:avLst/>
          </a:prstGeom>
        </p:spPr>
      </p:pic>
      <p:pic>
        <p:nvPicPr>
          <p:cNvPr id="14" name="11920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2728574" y="5418730"/>
            <a:ext cx="863843" cy="927644"/>
          </a:xfrm>
          <a:prstGeom prst="rect">
            <a:avLst/>
          </a:prstGeom>
        </p:spPr>
      </p:pic>
      <p:pic>
        <p:nvPicPr>
          <p:cNvPr id="15" name="11921.eps"/>
          <p:cNvPicPr/>
          <p:nvPr/>
        </p:nvPicPr>
        <p:blipFill>
          <a:blip r:embed="rId8"/>
          <a:stretch>
            <a:fillRect/>
          </a:stretch>
        </p:blipFill>
        <p:spPr>
          <a:xfrm>
            <a:off x="4418195" y="5347973"/>
            <a:ext cx="1095835" cy="102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661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4" name="圆角矩形 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87830" y="1338466"/>
            <a:ext cx="11005456" cy="52168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2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2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多功能瓶的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使用</a:t>
            </a:r>
            <a:endParaRPr lang="en-US" altLang="zh-CN" sz="2200" b="1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1400" b="1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200" b="1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49408994"/>
              </p:ext>
            </p:extLst>
          </p:nvPr>
        </p:nvGraphicFramePr>
        <p:xfrm>
          <a:off x="825299" y="2502570"/>
          <a:ext cx="10530517" cy="39831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5672"/>
                <a:gridCol w="642258"/>
                <a:gridCol w="2764971"/>
                <a:gridCol w="3309257"/>
                <a:gridCol w="3398359"/>
              </a:tblGrid>
              <a:tr h="578089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功能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装置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进出口方向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468086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收</a:t>
                      </a:r>
                      <a:endParaRPr lang="en-US" altLang="zh-CN" sz="20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集</a:t>
                      </a:r>
                      <a:endParaRPr lang="en-US" altLang="zh-CN" sz="20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气</a:t>
                      </a:r>
                      <a:endParaRPr lang="en-US" altLang="zh-CN" sz="20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体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排空气法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密度比空气大的气体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进 </a:t>
                      </a:r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出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0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密度比空气小的气体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进 </a:t>
                      </a:r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出 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273627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排水法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r>
                        <a:rPr lang="en-US" altLang="zh-CN" dirty="0" smtClean="0"/>
                        <a:t>                       </a:t>
                      </a:r>
                      <a:r>
                        <a:rPr lang="zh-CN" altLang="en-US" sz="2000" b="1" dirty="0" smtClean="0">
                          <a:latin typeface="宋体" pitchFamily="2" charset="-122"/>
                          <a:ea typeface="宋体" pitchFamily="2" charset="-122"/>
                        </a:rPr>
                        <a:t>或</a:t>
                      </a:r>
                      <a:endParaRPr lang="en-US" altLang="zh-CN" sz="20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进 </a:t>
                      </a:r>
                      <a:r>
                        <a:rPr lang="en-US" altLang="zh-CN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出  </a:t>
                      </a:r>
                      <a:endParaRPr lang="zh-CN" altLang="en-US" sz="18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55222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检验、干燥、除杂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进 </a:t>
                      </a:r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　　　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出 </a:t>
                      </a:r>
                      <a:endParaRPr lang="zh-CN" altLang="en-US" sz="20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endParaRPr lang="zh-CN" altLang="en-US" dirty="0"/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pic>
        <p:nvPicPr>
          <p:cNvPr id="8" name="11922.eps"/>
          <p:cNvPicPr/>
          <p:nvPr/>
        </p:nvPicPr>
        <p:blipFill>
          <a:blip r:embed="rId3"/>
          <a:stretch>
            <a:fillRect/>
          </a:stretch>
        </p:blipFill>
        <p:spPr>
          <a:xfrm>
            <a:off x="5925236" y="3135085"/>
            <a:ext cx="671507" cy="920647"/>
          </a:xfrm>
          <a:prstGeom prst="rect">
            <a:avLst/>
          </a:prstGeom>
        </p:spPr>
      </p:pic>
      <p:pic>
        <p:nvPicPr>
          <p:cNvPr id="9" name="11923.eps"/>
          <p:cNvPicPr/>
          <p:nvPr/>
        </p:nvPicPr>
        <p:blipFill>
          <a:blip r:embed="rId4"/>
          <a:stretch>
            <a:fillRect/>
          </a:stretch>
        </p:blipFill>
        <p:spPr>
          <a:xfrm>
            <a:off x="5074011" y="4272545"/>
            <a:ext cx="807681" cy="985255"/>
          </a:xfrm>
          <a:prstGeom prst="rect">
            <a:avLst/>
          </a:prstGeom>
        </p:spPr>
      </p:pic>
      <p:pic>
        <p:nvPicPr>
          <p:cNvPr id="10" name="11924.eps"/>
          <p:cNvPicPr/>
          <p:nvPr/>
        </p:nvPicPr>
        <p:blipFill>
          <a:blip r:embed="rId5"/>
          <a:stretch>
            <a:fillRect/>
          </a:stretch>
        </p:blipFill>
        <p:spPr>
          <a:xfrm>
            <a:off x="6582690" y="4294317"/>
            <a:ext cx="1124401" cy="985255"/>
          </a:xfrm>
          <a:prstGeom prst="rect">
            <a:avLst/>
          </a:prstGeom>
        </p:spPr>
      </p:pic>
      <p:pic>
        <p:nvPicPr>
          <p:cNvPr id="11" name="11925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6040102" y="5475518"/>
            <a:ext cx="627963" cy="92528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705526" y="3102427"/>
            <a:ext cx="500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101944" y="3102427"/>
            <a:ext cx="413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94643" y="3628064"/>
            <a:ext cx="413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091058" y="3628064"/>
            <a:ext cx="500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92612" y="4586889"/>
            <a:ext cx="413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58402" y="4590010"/>
            <a:ext cx="500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38188" y="5613274"/>
            <a:ext cx="500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91060" y="5618255"/>
            <a:ext cx="413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579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4" name="圆角矩形 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87830" y="1338466"/>
            <a:ext cx="11005456" cy="52168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2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2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）有关气体制取实验中的先后顺序</a:t>
            </a:r>
            <a:endParaRPr lang="en-US" altLang="zh-CN" sz="2200" b="1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1400" b="1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200" b="1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59474696"/>
              </p:ext>
            </p:extLst>
          </p:nvPr>
        </p:nvGraphicFramePr>
        <p:xfrm>
          <a:off x="825299" y="2502570"/>
          <a:ext cx="10310787" cy="39093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22901"/>
                <a:gridCol w="6487886"/>
              </a:tblGrid>
              <a:tr h="5780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操作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顺序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</a:tr>
              <a:tr h="5442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组装仪器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一般按从左到右、从下到上的顺序进行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6605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制取气体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先检查装置的</a:t>
                      </a:r>
                      <a:r>
                        <a:rPr lang="zh-CN" sz="2000" b="1" baseline="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气密性</a:t>
                      </a:r>
                      <a:r>
                        <a:rPr lang="zh-CN" altLang="en-US" sz="2000" b="1" baseline="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baseline="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后</a:t>
                      </a:r>
                      <a:r>
                        <a:rPr lang="zh-CN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装药品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552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收集气体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先净化后收集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552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气体收集</a:t>
                      </a:r>
                      <a:r>
                        <a:rPr lang="zh-CN" sz="2000" b="1" baseline="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完毕</a:t>
                      </a:r>
                      <a:r>
                        <a:rPr lang="en-US" sz="2000" b="1" baseline="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</a:t>
                      </a:r>
                      <a:r>
                        <a:rPr lang="zh-CN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排水法</a:t>
                      </a:r>
                      <a:r>
                        <a:rPr lang="en-US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endParaRPr lang="zh-CN" sz="2000" b="1" baseline="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先把导管移出</a:t>
                      </a:r>
                      <a:r>
                        <a:rPr lang="zh-CN" sz="2000" b="1" baseline="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水面</a:t>
                      </a:r>
                      <a:r>
                        <a:rPr lang="zh-CN" altLang="en-US" sz="2000" b="1" baseline="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baseline="0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再</a:t>
                      </a:r>
                      <a:r>
                        <a:rPr lang="zh-CN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熄灭酒精灯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552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检验气体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先验水后验杂</a:t>
                      </a:r>
                      <a:r>
                        <a:rPr lang="en-US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(</a:t>
                      </a:r>
                      <a:r>
                        <a:rPr lang="zh-CN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其他气体杂质</a:t>
                      </a:r>
                      <a:r>
                        <a:rPr lang="en-US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)</a:t>
                      </a:r>
                      <a:endParaRPr lang="zh-CN" sz="2000" b="1" baseline="0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552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净化气体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baseline="0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先除杂后干燥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9771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xmlns="" id="{A0FEA59D-C2AE-DF42-8BCB-C8C0259D0B16}"/>
              </a:ext>
            </a:extLst>
          </p:cNvPr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数据剖析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题型突破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xmlns="" id="{A964C95F-2FCC-314C-AFE2-CBA7E3267291}"/>
              </a:ext>
            </a:extLst>
          </p:cNvPr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:a16="http://schemas.microsoft.com/office/drawing/2014/main" xmlns="" id="{D9ABA66B-E34B-3749-821C-2A104C7ACF98}"/>
              </a:ext>
            </a:extLst>
          </p:cNvPr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097CE391-17D6-1348-B001-A9F01EE6070D}"/>
              </a:ext>
            </a:extLst>
          </p:cNvPr>
          <p:cNvSpPr/>
          <p:nvPr/>
        </p:nvSpPr>
        <p:spPr>
          <a:xfrm>
            <a:off x="5905399" y="3210516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62E685FC-60A4-F341-ABC6-326D6EC66351}"/>
              </a:ext>
            </a:extLst>
          </p:cNvPr>
          <p:cNvSpPr/>
          <p:nvPr/>
        </p:nvSpPr>
        <p:spPr>
          <a:xfrm>
            <a:off x="5905399" y="3997916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749179" y="3118553"/>
            <a:ext cx="6275170" cy="1247509"/>
            <a:chOff x="3549054" y="2789669"/>
            <a:chExt cx="6275170" cy="1247509"/>
          </a:xfrm>
        </p:grpSpPr>
        <p:sp>
          <p:nvSpPr>
            <p:cNvPr id="20" name="文本框 2">
              <a:hlinkClick r:id="rId2" action="ppaction://hlinksldjump"/>
            </p:cNvPr>
            <p:cNvSpPr txBox="1"/>
            <p:nvPr/>
          </p:nvSpPr>
          <p:spPr>
            <a:xfrm>
              <a:off x="3549054" y="2789669"/>
              <a:ext cx="62642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一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气体的制备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2">
              <a:hlinkClick r:id="rId3" action="ppaction://hlinksldjump"/>
            </p:cNvPr>
            <p:cNvSpPr txBox="1"/>
            <p:nvPr/>
          </p:nvSpPr>
          <p:spPr>
            <a:xfrm>
              <a:off x="3559940" y="3575513"/>
              <a:ext cx="62642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二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气体的净化与干燥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7326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72404" y="2548297"/>
            <a:ext cx="4374514" cy="627895"/>
            <a:chOff x="1034884" y="629878"/>
            <a:chExt cx="4374514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2766715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气体的制备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题型一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817974" y="3288564"/>
            <a:ext cx="10350771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春·石家庄期中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实验室制取气体时所选发生和收集装置不需要考虑的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反应物状态和条件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气体密度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反应快慢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气体溶于水的难易程度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74681" y="1488268"/>
            <a:ext cx="5882885" cy="729465"/>
            <a:chOff x="823582" y="935961"/>
            <a:chExt cx="5767939" cy="729465"/>
          </a:xfrm>
        </p:grpSpPr>
        <p:sp>
          <p:nvSpPr>
            <p:cNvPr id="21" name="圆角矩形 20">
              <a:extLst>
                <a:ext uri="{FF2B5EF4-FFF2-40B4-BE49-F238E27FC236}">
                  <a16:creationId xmlns:a16="http://schemas.microsoft.com/office/drawing/2014/main" xmlns="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数据剖析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 </a:t>
              </a:r>
              <a:r>
                <a:rPr kumimoji="1" lang="zh-CN" altLang="en-US" sz="2800" b="1" dirty="0">
                  <a:latin typeface="宋体" pitchFamily="2" charset="-122"/>
                  <a:ea typeface="宋体" pitchFamily="2" charset="-122"/>
                </a:rPr>
                <a:t>题型突破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2444930" y="3948211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612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83289" y="1854957"/>
            <a:ext cx="1050316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制取气体发生装置的选择依据是制取气体所用药品的状态和反应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条件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收集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装置的选择依据主要是气体的密度及溶解性。初中阶段主要有两种类型的发生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装置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是适用于固体或固体混合物在加热的条件下反应制取气体的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装置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是适用于固体和液体混合物在常温的条件下反应制取气体的装置。</a:t>
            </a:r>
          </a:p>
        </p:txBody>
      </p:sp>
    </p:spTree>
    <p:extLst>
      <p:ext uri="{BB962C8B-B14F-4D97-AF65-F5344CB8AC3E}">
        <p14:creationId xmlns:p14="http://schemas.microsoft.com/office/powerpoint/2010/main" xmlns="" val="365050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92149" y="1761416"/>
            <a:ext cx="1017660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·承德期末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实验室制取气体选择反应原理时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不需要考虑的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因素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所用反应物是否易得、廉价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反应所需条件是否容易得到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化学反应的速率是否合适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反应产生的气体用途是否广泛</a:t>
            </a:r>
          </a:p>
        </p:txBody>
      </p:sp>
      <p:sp>
        <p:nvSpPr>
          <p:cNvPr id="6" name="矩形 5"/>
          <p:cNvSpPr/>
          <p:nvPr/>
        </p:nvSpPr>
        <p:spPr>
          <a:xfrm>
            <a:off x="1692846" y="2984611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486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·石家庄桥西区期中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使用如图装置可以进行下列实验中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固体锌粒与稀硫酸溶液常温反应制取并收集氢气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实验室制取并收集二氧化碳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③KMnO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制取、收集氧气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过氧化氢溶液与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MnO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制取、收集氧气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.①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.②④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.①②④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都不正确</a:t>
            </a:r>
          </a:p>
        </p:txBody>
      </p:sp>
      <p:sp>
        <p:nvSpPr>
          <p:cNvPr id="6" name="矩形 5"/>
          <p:cNvSpPr/>
          <p:nvPr/>
        </p:nvSpPr>
        <p:spPr>
          <a:xfrm>
            <a:off x="10025522" y="1980271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XD+185.eps" descr="id:214750805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828315" y="3027938"/>
            <a:ext cx="1412110" cy="138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866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·沧州期中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若某气体既能用向上排空气法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收集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又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能用排水法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收集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气体具备的性质是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不与水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易溶于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水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密度比空气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小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④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密度比空气大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.①③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.②③	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.②④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.①④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5782" y="251009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55428" y="1802893"/>
            <a:ext cx="1019837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·衡水武邑县月考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通常状况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下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氢气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是一种无色无味的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气体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密度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比空气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小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难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溶于水。如图所示的三种气体收集方法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适宜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收集氢气的方法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有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.①②③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.②③	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.①③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.①②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endParaRPr lang="zh-CN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2796384" y="3028750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XD+186.eps" descr="id:214750805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217229" y="3169239"/>
            <a:ext cx="3636962" cy="142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63544" y="2607092"/>
            <a:ext cx="4722856" cy="627895"/>
            <a:chOff x="1034884" y="629878"/>
            <a:chExt cx="4722856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1" y="664479"/>
              <a:ext cx="3115059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气体的制取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0" y="3324118"/>
            <a:ext cx="933376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1.(2018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30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根据如图所示的实验装置回答问题。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该装置作为气体发生装置对反应物状态和反应条件的要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求是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74681" y="1504801"/>
            <a:ext cx="5882885" cy="729465"/>
            <a:chOff x="823582" y="935961"/>
            <a:chExt cx="5767939" cy="729465"/>
          </a:xfrm>
        </p:grpSpPr>
        <p:sp>
          <p:nvSpPr>
            <p:cNvPr id="13" name="圆角矩形 12">
              <a:extLst>
                <a:ext uri="{FF2B5EF4-FFF2-40B4-BE49-F238E27FC236}">
                  <a16:creationId xmlns:a16="http://schemas.microsoft.com/office/drawing/2014/main" xmlns="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数据链接</a:t>
              </a:r>
              <a:r>
                <a:rPr kumimoji="1" lang="en-US" altLang="zh-CN" sz="2800" b="1" dirty="0">
                  <a:latin typeface="宋体" pitchFamily="2" charset="-122"/>
                  <a:ea typeface="宋体" pitchFamily="2" charset="-122"/>
                </a:rPr>
                <a:t> 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</a:t>
              </a:r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真题试做</a:t>
              </a:r>
              <a:endParaRPr kumimoji="1" lang="zh-CN" altLang="en-US" sz="28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pic>
        <p:nvPicPr>
          <p:cNvPr id="17" name="11903.eps" descr="id:2147507826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9159176" y="3749827"/>
            <a:ext cx="1108749" cy="151372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14400" y="4506687"/>
            <a:ext cx="7543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反应物为固体和液体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或液体和液体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),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反应不需要加热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275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11139" y="1467494"/>
            <a:ext cx="1096037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·唐山滦州市模拟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小明学习小组用如图所示装置制备常见气体。请回答下列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问题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6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600"/>
              </a:lnSpc>
            </a:pP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600"/>
              </a:lnSpc>
            </a:pP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600"/>
              </a:lnSpc>
            </a:pP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图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中仪器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的名称是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②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名称是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利用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装置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制取气体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要检查装置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气密性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首先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装置的导管浸入水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然后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观察到导管口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选填“有”或“没有”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气泡冒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出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表明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装置肯定会漏气。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83677" y="4486968"/>
            <a:ext cx="116803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酒精灯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1" name="XD+187.eps" descr="id:214750806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444080" y="2456753"/>
            <a:ext cx="5359807" cy="179573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288917" y="4469539"/>
            <a:ext cx="117565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集气瓶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20200" y="5018288"/>
            <a:ext cx="211182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双手捂紧试管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99411" y="5556125"/>
            <a:ext cx="89970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没有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11139" y="1478380"/>
            <a:ext cx="1102569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利用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图中的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填字母序号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来制取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气体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写出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反应的化学方程式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。检验气体是否收集满的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方法是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>
                <a:latin typeface="宋体" pitchFamily="2" charset="-122"/>
                <a:ea typeface="宋体" pitchFamily="2" charset="-122"/>
              </a:rPr>
              <a:t> 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                                        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小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红同学用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E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装置和高锰酸钾制取并收集氧气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应在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装置的试管中放入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要等到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才开始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收集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不是一看到气泡冒出就收集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气体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其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原因是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              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sp>
        <p:nvSpPr>
          <p:cNvPr id="6" name="矩形 5"/>
          <p:cNvSpPr/>
          <p:nvPr/>
        </p:nvSpPr>
        <p:spPr>
          <a:xfrm>
            <a:off x="3371302" y="2070342"/>
            <a:ext cx="81969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TextBox 1"/>
              <p:cNvSpPr txBox="1"/>
              <p:nvPr/>
            </p:nvSpPr>
            <p:spPr>
              <a:xfrm>
                <a:off x="1306288" y="2553779"/>
                <a:ext cx="5693229" cy="5397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CaCl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6288" y="2553779"/>
                <a:ext cx="5693229" cy="539700"/>
              </a:xfrm>
              <a:prstGeom prst="rect">
                <a:avLst/>
              </a:prstGeom>
              <a:blipFill rotWithShape="1">
                <a:blip r:embed="rId3"/>
                <a:stretch>
                  <a:fillRect l="-1606" t="-9091" b="-11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1286056" y="3115251"/>
            <a:ext cx="9262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把燃烧的木条放在集气瓶口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如果燃烧的木条熄灭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说明已经收集满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97430" y="4199744"/>
            <a:ext cx="1926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一团棉花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52902" y="4199744"/>
            <a:ext cx="3657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导管口气泡均匀连续冒出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93230" y="4770212"/>
            <a:ext cx="5519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刚出现气泡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排出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的气体主要是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空气</a:t>
            </a:r>
            <a:endParaRPr lang="zh-CN" altLang="zh-CN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095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3" grpId="0"/>
      <p:bldP spid="4" grpId="0"/>
      <p:bldP spid="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1951118"/>
            <a:ext cx="5354229" cy="627895"/>
            <a:chOff x="1034884" y="629878"/>
            <a:chExt cx="5354229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3746430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气体的净化与干燥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题型二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687341" y="2690148"/>
            <a:ext cx="101548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·三明永安市一模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如图所示的实验操作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正确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9837889" y="2793366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XD+188.eps" descr="id:2147508079;FounderCES"/>
          <p:cNvPicPr/>
          <p:nvPr/>
        </p:nvPicPr>
        <p:blipFill rotWithShape="1">
          <a:blip r:embed="rId6"/>
          <a:srcRect t="50000"/>
          <a:stretch/>
        </p:blipFill>
        <p:spPr>
          <a:xfrm>
            <a:off x="6226633" y="3449725"/>
            <a:ext cx="3858817" cy="1632858"/>
          </a:xfrm>
          <a:prstGeom prst="rect">
            <a:avLst/>
          </a:prstGeom>
        </p:spPr>
      </p:pic>
      <p:pic>
        <p:nvPicPr>
          <p:cNvPr id="13" name="XD+188.eps" descr="id:2147508079;FounderCES"/>
          <p:cNvPicPr/>
          <p:nvPr/>
        </p:nvPicPr>
        <p:blipFill rotWithShape="1">
          <a:blip r:embed="rId6"/>
          <a:srcRect b="50000"/>
          <a:stretch/>
        </p:blipFill>
        <p:spPr>
          <a:xfrm>
            <a:off x="1312479" y="3460611"/>
            <a:ext cx="4058088" cy="164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502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48594" y="1974703"/>
            <a:ext cx="103072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气体进行净化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首先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要根据气体及所含的杂质气体的性质来选定所用试剂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所用试剂不能吸收待净化的气体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然后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确定除杂的顺序。在进行气体净化时需注意既要除去杂质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气体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还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不能引入新的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气体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不能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将被除杂的气体作为杂质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除去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多种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气体进行净化和干燥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最后干燥除水。</a:t>
            </a:r>
            <a:endParaRPr lang="zh-CN" altLang="en-US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024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9821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·永吉县模拟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CO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H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N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的混合气体依次通过灼热的氧化铜、足量的石灰水、浓硫酸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浓硫酸的作用是吸收水分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最后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剩余的气体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 N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CO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 H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N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 CO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N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只有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N</a:t>
            </a:r>
            <a:r>
              <a:rPr lang="en-US" altLang="zh-CN" sz="2400" b="1" baseline="-25000" dirty="0">
                <a:latin typeface="宋体" pitchFamily="2" charset="-122"/>
                <a:ea typeface="宋体" pitchFamily="2" charset="-122"/>
              </a:rPr>
              <a:t>2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24009" y="3092376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202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98775" y="1839591"/>
            <a:ext cx="100024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·石家庄长安区月考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实验室用浓度较大的盐酸与石灰石制取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为了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得到纯净、干燥的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杂装置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的导管按气流方向连接顺序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A.1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B.2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C.4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D.3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→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89248" y="3061691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XD+189.eps" descr="id:214750809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071557" y="3270752"/>
            <a:ext cx="2555557" cy="143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41771" y="1859390"/>
            <a:ext cx="107495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·石家庄裕华区月考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如图是气体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X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的干燥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干燥剂是氢氧化钠和生石灰混合物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、收集、尾气吸收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装置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该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气体可能的物理性质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与干燥剂能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密度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比空气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易溶于水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不与干燥剂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密度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比空气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小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易溶于水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密度比空气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难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溶于水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密度比空气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小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易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溶于水</a:t>
            </a:r>
          </a:p>
        </p:txBody>
      </p:sp>
      <p:sp>
        <p:nvSpPr>
          <p:cNvPr id="6" name="矩形 5"/>
          <p:cNvSpPr/>
          <p:nvPr/>
        </p:nvSpPr>
        <p:spPr>
          <a:xfrm>
            <a:off x="8976406" y="2522723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XD+190.eps" descr="id:214750810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7946571" y="3129553"/>
            <a:ext cx="3238682" cy="171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20000" y="1859390"/>
            <a:ext cx="107833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用下列装置进行试验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提示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浓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硫酸有吸水性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不能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达到实验目的的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4" name="XD+191.eps" descr="id:2147508107;FounderCES"/>
          <p:cNvPicPr/>
          <p:nvPr/>
        </p:nvPicPr>
        <p:blipFill rotWithShape="1">
          <a:blip r:embed="rId3"/>
          <a:srcRect b="50000"/>
          <a:stretch/>
        </p:blipFill>
        <p:spPr>
          <a:xfrm>
            <a:off x="1621972" y="3184071"/>
            <a:ext cx="3429091" cy="1823358"/>
          </a:xfrm>
          <a:prstGeom prst="rect">
            <a:avLst/>
          </a:prstGeom>
        </p:spPr>
      </p:pic>
      <p:pic>
        <p:nvPicPr>
          <p:cNvPr id="15" name="XD+191.eps" descr="id:2147508107;FounderCES"/>
          <p:cNvPicPr/>
          <p:nvPr/>
        </p:nvPicPr>
        <p:blipFill rotWithShape="1">
          <a:blip r:embed="rId3"/>
          <a:srcRect t="50000"/>
          <a:stretch/>
        </p:blipFill>
        <p:spPr>
          <a:xfrm>
            <a:off x="5695326" y="3222166"/>
            <a:ext cx="3245741" cy="173083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956605" y="2522722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61514" y="1968247"/>
            <a:ext cx="1030722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5.(2020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·改编题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如图各种尾气吸收装置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适合于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吸收易溶性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气体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而且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能防止倒吸的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A.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①②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.①③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.③④	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D.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②④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13806" y="2629838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+1911.eps" descr="id:2147508114;FounderCES"/>
          <p:cNvPicPr/>
          <p:nvPr/>
        </p:nvPicPr>
        <p:blipFill rotWithShape="1">
          <a:blip r:embed="rId3"/>
          <a:srcRect t="1" b="48530"/>
          <a:stretch/>
        </p:blipFill>
        <p:spPr>
          <a:xfrm>
            <a:off x="2329243" y="3176838"/>
            <a:ext cx="2406037" cy="1438705"/>
          </a:xfrm>
          <a:prstGeom prst="rect">
            <a:avLst/>
          </a:prstGeom>
        </p:spPr>
      </p:pic>
      <p:pic>
        <p:nvPicPr>
          <p:cNvPr id="13" name="+1911.eps" descr="id:2147508114;FounderCES"/>
          <p:cNvPicPr/>
          <p:nvPr/>
        </p:nvPicPr>
        <p:blipFill rotWithShape="1">
          <a:blip r:embed="rId3"/>
          <a:srcRect t="52341"/>
          <a:stretch/>
        </p:blipFill>
        <p:spPr>
          <a:xfrm>
            <a:off x="5637561" y="3298682"/>
            <a:ext cx="2325136" cy="135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262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0" y="1492595"/>
            <a:ext cx="1078620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2.(2017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35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小明在市场看到鱼老板将一勺白色粉末加入水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水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中奄奄一息的鱼很快张开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嘴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活蹦乱跳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起来。小明对这种“白色粉末”很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感兴趣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小刚进行了相关探究。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【查阅资料】这种“白色粉末”的主要成分是过碳酸钠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化学式为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Na</a:t>
            </a:r>
            <a:r>
              <a:rPr lang="en-US" altLang="zh-CN" sz="2400" b="1" baseline="-250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CO</a:t>
            </a:r>
            <a:r>
              <a:rPr lang="en-US" altLang="zh-CN" sz="2400" b="1" baseline="-250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常温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下与水反应生成氧气。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【实验】小明选用如图所示装置中的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填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字母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进行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过碳酸钠与水的反应并收集产生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气体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经检验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该气体是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氧气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检验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方法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6058489" y="4354638"/>
            <a:ext cx="611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11904.eps" descr="id:214750783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530176" y="4563699"/>
            <a:ext cx="3792174" cy="148875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05541" y="5956755"/>
            <a:ext cx="5777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将带火星的木条伸入集气瓶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木条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复燃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53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926828" y="1806646"/>
            <a:ext cx="1019837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2015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30(3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】根据如图所示的实验装置回答问题。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该装置是实验室制取二氧化碳的发生装置。实验时若向试管中加入的盐酸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过多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可能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产生的后果是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4621501" y="2993187"/>
            <a:ext cx="22293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液体溢出试管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9" name="11905A.eps" descr="id:214750784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083629" y="3870642"/>
            <a:ext cx="1305060" cy="22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193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19999" y="1950174"/>
            <a:ext cx="1051405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4.(2013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35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已知碳化钙与水反应非常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剧烈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乙炔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的密度比空气略小。实验室欲制取并收集纯净的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乙炔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要求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做到节约、安全、随时发生、随时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停止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选择的装置是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填字母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 flipH="1">
            <a:off x="3961684" y="3177663"/>
            <a:ext cx="8418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CF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11906.eps" descr="id:214750784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331029" y="3805553"/>
            <a:ext cx="6181692" cy="187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600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="" xmlns:a16="http://schemas.microsoft.com/office/drawing/2014/main" id="{A0FEA59D-C2AE-DF42-8BCB-C8C0259D0B16}"/>
              </a:ext>
            </a:extLst>
          </p:cNvPr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 smtClean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数据聚集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考点梳理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="" xmlns:a16="http://schemas.microsoft.com/office/drawing/2014/main" id="{A964C95F-2FCC-314C-AFE2-CBA7E3267291}"/>
              </a:ext>
            </a:extLst>
          </p:cNvPr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="" xmlns:a16="http://schemas.microsoft.com/office/drawing/2014/main" id="{D9ABA66B-E34B-3749-821C-2A104C7ACF98}"/>
              </a:ext>
            </a:extLst>
          </p:cNvPr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">
            <a:hlinkClick r:id="rId2" action="ppaction://hlinksldjump"/>
          </p:cNvPr>
          <p:cNvSpPr txBox="1"/>
          <p:nvPr/>
        </p:nvSpPr>
        <p:spPr>
          <a:xfrm>
            <a:off x="5040000" y="3444079"/>
            <a:ext cx="62642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98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4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00253" y="2245413"/>
            <a:ext cx="36631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1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空气的成分及用途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95754" y="27900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55785" y="26963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4" name="椭圆 7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720000" y="1498028"/>
            <a:ext cx="3445600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en-US" sz="2400" b="1" strike="noStrike" noProof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6456" y="2734870"/>
            <a:ext cx="1096037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原理的确定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知道气体制取原理是选择制取气体发生装置的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前提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应从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以下几个方面进行综合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考虑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可行性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所选原料能够制得需要的气体。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经济性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原料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一般应该廉价易得。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实验室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条件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许可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条件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适宜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反应速率适中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生成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的气体尽量纯净。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操作简便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安全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303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31373" y="1186525"/>
            <a:ext cx="11070770" cy="5350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1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发生装置的选择</a:t>
            </a:r>
          </a:p>
          <a:p>
            <a:pPr>
              <a:lnSpc>
                <a:spcPts val="41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选择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依据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和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1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发生装置的类型</a:t>
            </a:r>
          </a:p>
          <a:p>
            <a:pPr>
              <a:lnSpc>
                <a:spcPts val="41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固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固加热型</a:t>
            </a:r>
          </a:p>
          <a:p>
            <a:pPr>
              <a:lnSpc>
                <a:spcPts val="41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用固体物质在加热条件下发生反应制取气体一般选择此类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装置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如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1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加热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高锰酸钾或加热氯酸钾与二氧化锰的混合物制取氧气。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试管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口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应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防止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试管内导管稍露出胶塞即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如果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太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长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不利于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气体排出。用高锰酸钾粉末制取氧气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试管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口应塞一团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棉花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防止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停止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反应时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应先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100"/>
              </a:lnSpc>
            </a:pP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再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防止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8" name="11907.eps" descr="id:214750788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851125" y="2534994"/>
            <a:ext cx="1599747" cy="16461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73086" y="1760989"/>
            <a:ext cx="2253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反应物的状态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86052" y="1756510"/>
            <a:ext cx="1573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反应条件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99" y="4373558"/>
            <a:ext cx="1921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略向下倾斜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60176" y="4371059"/>
            <a:ext cx="5660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冷凝水回流至热的试管底部使试管炸裂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04310" y="5421086"/>
            <a:ext cx="4232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加热时高锰酸钾粉末进入导管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3898" y="5928563"/>
            <a:ext cx="3167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把导管从水槽中移出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81502" y="5930831"/>
            <a:ext cx="1817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熄灭酒精灯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30143" y="5920299"/>
            <a:ext cx="3744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水槽中的水被倒吸入热的试管中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使试管炸裂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001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3338</TotalTime>
  <Words>2038</Words>
  <Application>Microsoft Office PowerPoint</Application>
  <PresentationFormat>自定义</PresentationFormat>
  <Paragraphs>366</Paragraphs>
  <Slides>38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38</vt:i4>
      </vt:variant>
    </vt:vector>
  </HeadingPairs>
  <TitlesOfParts>
    <vt:vector size="43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397</cp:revision>
  <dcterms:created xsi:type="dcterms:W3CDTF">2020-07-19T08:35:37Z</dcterms:created>
  <dcterms:modified xsi:type="dcterms:W3CDTF">2022-02-25T15:03:22Z</dcterms:modified>
</cp:coreProperties>
</file>