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7" r:id="rId1"/>
  </p:sldMasterIdLst>
  <p:sldIdLst>
    <p:sldId id="341" r:id="rId2"/>
    <p:sldId id="263" r:id="rId3"/>
    <p:sldId id="321" r:id="rId4"/>
    <p:sldId id="322" r:id="rId5"/>
    <p:sldId id="323" r:id="rId6"/>
    <p:sldId id="324" r:id="rId7"/>
    <p:sldId id="325" r:id="rId8"/>
    <p:sldId id="326" r:id="rId9"/>
    <p:sldId id="327" r:id="rId10"/>
    <p:sldId id="328" r:id="rId11"/>
    <p:sldId id="329" r:id="rId12"/>
    <p:sldId id="330" r:id="rId13"/>
    <p:sldId id="331" r:id="rId14"/>
    <p:sldId id="332" r:id="rId15"/>
    <p:sldId id="271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333" r:id="rId25"/>
    <p:sldId id="334" r:id="rId26"/>
    <p:sldId id="335" r:id="rId27"/>
    <p:sldId id="336" r:id="rId28"/>
    <p:sldId id="337" r:id="rId29"/>
    <p:sldId id="338" r:id="rId30"/>
    <p:sldId id="342" r:id="rId31"/>
    <p:sldId id="269" r:id="rId32"/>
    <p:sldId id="289" r:id="rId33"/>
    <p:sldId id="290" r:id="rId34"/>
    <p:sldId id="264" r:id="rId35"/>
    <p:sldId id="293" r:id="rId36"/>
    <p:sldId id="266" r:id="rId37"/>
    <p:sldId id="299" r:id="rId38"/>
    <p:sldId id="268" r:id="rId39"/>
    <p:sldId id="270" r:id="rId40"/>
    <p:sldId id="307" r:id="rId41"/>
    <p:sldId id="272" r:id="rId42"/>
    <p:sldId id="311" r:id="rId43"/>
    <p:sldId id="343" r:id="rId4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82" userDrawn="1">
          <p15:clr>
            <a:srgbClr val="A4A3A4"/>
          </p15:clr>
        </p15:guide>
        <p15:guide id="2" pos="483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4" orient="horz" pos="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F4E9"/>
    <a:srgbClr val="CCFF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4" autoAdjust="0"/>
    <p:restoredTop sz="94660"/>
  </p:normalViewPr>
  <p:slideViewPr>
    <p:cSldViewPr snapToGrid="0">
      <p:cViewPr varScale="1">
        <p:scale>
          <a:sx n="66" d="100"/>
          <a:sy n="66" d="100"/>
        </p:scale>
        <p:origin x="-668" y="-76"/>
      </p:cViewPr>
      <p:guideLst>
        <p:guide orient="horz" pos="482"/>
        <p:guide orient="horz" pos="391"/>
        <p:guide orient="horz" pos="28"/>
        <p:guide pos="483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5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4.xml"/><Relationship Id="rId7" Type="http://schemas.openxmlformats.org/officeDocument/2006/relationships/slide" Target="../slides/slide41.xml"/><Relationship Id="rId2" Type="http://schemas.openxmlformats.org/officeDocument/2006/relationships/slide" Target="../slides/slide31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9.xml"/><Relationship Id="rId5" Type="http://schemas.openxmlformats.org/officeDocument/2006/relationships/slide" Target="../slides/slide38.xml"/><Relationship Id="rId4" Type="http://schemas.openxmlformats.org/officeDocument/2006/relationships/slide" Target="../slides/slide3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9559270" y="6512560"/>
            <a:ext cx="1217066" cy="274320"/>
          </a:xfrm>
          <a:prstGeom prst="roundRect">
            <a:avLst>
              <a:gd name="adj" fmla="val 50000"/>
            </a:avLst>
          </a:prstGeom>
          <a:solidFill>
            <a:srgbClr val="7F7F7F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考点梳理</a:t>
            </a:r>
            <a:endParaRPr lang="zh-CN" altLang="en-US" sz="1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 userDrawn="1"/>
        </p:nvSpPr>
        <p:spPr>
          <a:xfrm>
            <a:off x="10872194" y="6512560"/>
            <a:ext cx="1217066" cy="274320"/>
          </a:xfrm>
          <a:prstGeom prst="roundRect">
            <a:avLst>
              <a:gd name="adj" fmla="val 50000"/>
            </a:avLst>
          </a:prstGeom>
          <a:solidFill>
            <a:srgbClr val="7F7F7F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自主测试</a:t>
            </a:r>
            <a:endParaRPr lang="zh-CN" altLang="en-US" sz="1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8208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>
            <a:hlinkClick r:id="rId2" action="ppaction://hlinksldjump"/>
          </p:cNvPr>
          <p:cNvSpPr/>
          <p:nvPr userDrawn="1"/>
        </p:nvSpPr>
        <p:spPr>
          <a:xfrm>
            <a:off x="4307574" y="6512560"/>
            <a:ext cx="1217066" cy="274320"/>
          </a:xfrm>
          <a:prstGeom prst="roundRect">
            <a:avLst>
              <a:gd name="adj" fmla="val 50000"/>
            </a:avLst>
          </a:prstGeom>
          <a:solidFill>
            <a:srgbClr val="7F7F7F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归类示例一</a:t>
            </a:r>
            <a:endParaRPr lang="zh-CN" altLang="en-US" sz="1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8" name="圆角矩形 7">
            <a:hlinkClick r:id="rId3" action="ppaction://hlinksldjump"/>
          </p:cNvPr>
          <p:cNvSpPr/>
          <p:nvPr userDrawn="1"/>
        </p:nvSpPr>
        <p:spPr>
          <a:xfrm>
            <a:off x="5620498" y="6512560"/>
            <a:ext cx="1217066" cy="274320"/>
          </a:xfrm>
          <a:prstGeom prst="roundRect">
            <a:avLst>
              <a:gd name="adj" fmla="val 50000"/>
            </a:avLst>
          </a:prstGeom>
          <a:solidFill>
            <a:srgbClr val="7F7F7F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归类示例二</a:t>
            </a:r>
            <a:endParaRPr lang="zh-CN" altLang="en-US" sz="1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9" name="圆角矩形 8">
            <a:hlinkClick r:id="rId4" action="ppaction://hlinksldjump"/>
          </p:cNvPr>
          <p:cNvSpPr/>
          <p:nvPr userDrawn="1"/>
        </p:nvSpPr>
        <p:spPr>
          <a:xfrm>
            <a:off x="6933422" y="6512560"/>
            <a:ext cx="1217066" cy="274320"/>
          </a:xfrm>
          <a:prstGeom prst="roundRect">
            <a:avLst>
              <a:gd name="adj" fmla="val 50000"/>
            </a:avLst>
          </a:prstGeom>
          <a:solidFill>
            <a:srgbClr val="7F7F7F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归类示例三</a:t>
            </a:r>
            <a:endParaRPr lang="zh-CN" altLang="en-US" sz="1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 userDrawn="1"/>
        </p:nvSpPr>
        <p:spPr>
          <a:xfrm>
            <a:off x="8246346" y="6512560"/>
            <a:ext cx="1217066" cy="274320"/>
          </a:xfrm>
          <a:prstGeom prst="roundRect">
            <a:avLst>
              <a:gd name="adj" fmla="val 50000"/>
            </a:avLst>
          </a:prstGeom>
          <a:solidFill>
            <a:srgbClr val="7F7F7F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归类示例四</a:t>
            </a:r>
            <a:endParaRPr lang="zh-CN" altLang="en-US" sz="1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 userDrawn="1"/>
        </p:nvSpPr>
        <p:spPr>
          <a:xfrm>
            <a:off x="9559270" y="6512560"/>
            <a:ext cx="1217066" cy="274320"/>
          </a:xfrm>
          <a:prstGeom prst="roundRect">
            <a:avLst>
              <a:gd name="adj" fmla="val 50000"/>
            </a:avLst>
          </a:prstGeom>
          <a:solidFill>
            <a:srgbClr val="7F7F7F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归类示例五</a:t>
            </a:r>
            <a:endParaRPr lang="zh-CN" altLang="en-US" sz="1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0" name="圆角矩形 9">
            <a:hlinkClick r:id="rId7" action="ppaction://hlinksldjump"/>
          </p:cNvPr>
          <p:cNvSpPr/>
          <p:nvPr userDrawn="1"/>
        </p:nvSpPr>
        <p:spPr>
          <a:xfrm>
            <a:off x="10872194" y="6512560"/>
            <a:ext cx="1217066" cy="274320"/>
          </a:xfrm>
          <a:prstGeom prst="roundRect">
            <a:avLst>
              <a:gd name="adj" fmla="val 50000"/>
            </a:avLst>
          </a:prstGeom>
          <a:solidFill>
            <a:srgbClr val="7F7F7F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归类示例六</a:t>
            </a:r>
            <a:endParaRPr lang="zh-CN" altLang="en-US" sz="1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8228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835686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5577535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lgConfetti">
          <a:fgClr>
            <a:srgbClr val="E8F4E9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41861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</p:sldLayoutIdLst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package" Target="../embeddings/Microsoft_Office_Word___3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180083" y="2636520"/>
            <a:ext cx="1105802" cy="815646"/>
            <a:chOff x="-1604504" y="2147667"/>
            <a:chExt cx="3687215" cy="2719712"/>
          </a:xfrm>
        </p:grpSpPr>
        <p:cxnSp>
          <p:nvCxnSpPr>
            <p:cNvPr id="7" name="直接连接符 6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8" name="直接连接符 7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</p:grpSp>
      <p:grpSp>
        <p:nvGrpSpPr>
          <p:cNvPr id="9" name="组合 8"/>
          <p:cNvGrpSpPr/>
          <p:nvPr/>
        </p:nvGrpSpPr>
        <p:grpSpPr>
          <a:xfrm flipH="1" flipV="1">
            <a:off x="8735898" y="2665586"/>
            <a:ext cx="1105803" cy="815646"/>
            <a:chOff x="-1604504" y="2147667"/>
            <a:chExt cx="3687215" cy="2719712"/>
          </a:xfrm>
        </p:grpSpPr>
        <p:cxnSp>
          <p:nvCxnSpPr>
            <p:cNvPr id="10" name="直接连接符 9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  <p:cxnSp>
          <p:nvCxnSpPr>
            <p:cNvPr id="11" name="直接连接符 10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</p:grpSp>
      <p:sp>
        <p:nvSpPr>
          <p:cNvPr id="12" name="文本框 11"/>
          <p:cNvSpPr txBox="1"/>
          <p:nvPr/>
        </p:nvSpPr>
        <p:spPr>
          <a:xfrm>
            <a:off x="2969260" y="2585720"/>
            <a:ext cx="62528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4D4D4D"/>
                </a:solidFill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  <a:sym typeface="+mn-ea"/>
              </a:rPr>
              <a:t>基础自主导学</a:t>
            </a:r>
          </a:p>
        </p:txBody>
      </p:sp>
    </p:spTree>
    <p:extLst>
      <p:ext uri="{BB962C8B-B14F-4D97-AF65-F5344CB8AC3E}">
        <p14:creationId xmlns:p14="http://schemas.microsoft.com/office/powerpoint/2010/main" xmlns="" val="937830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83279"/>
            <a:ext cx="10807700" cy="35594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离子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离子的定义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带电荷的原子或原子团叫做离子。带正电荷的原子叫做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阳离子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带负电荷的原子叫做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阴离子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离子的形成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根据原子核外最外层电子排布的特点可知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金属元素的原子易失去电子形成阳离子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非金属元素的原子易得到电子形成阴离子。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04266432"/>
              </p:ext>
            </p:extLst>
          </p:nvPr>
        </p:nvGraphicFramePr>
        <p:xfrm>
          <a:off x="241949" y="3761157"/>
          <a:ext cx="11666538" cy="847725"/>
        </p:xfrm>
        <a:graphic>
          <a:graphicData uri="http://schemas.openxmlformats.org/presentationml/2006/ole">
            <p:oleObj spid="_x0000_s3091" name="文档" r:id="rId3" imgW="3826154" imgH="278160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692150" y="4412127"/>
            <a:ext cx="487954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离子符号表示的意义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D36.eps" descr="id:2147504334;FounderCES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21261" y="5065568"/>
            <a:ext cx="6749478" cy="1212656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266603" y="1424094"/>
            <a:ext cx="1181960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266603" y="1891437"/>
            <a:ext cx="118196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266509" y="1424094"/>
            <a:ext cx="1205718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266509" y="1891437"/>
            <a:ext cx="120571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982981" y="4977167"/>
            <a:ext cx="5376754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982981" y="5730253"/>
            <a:ext cx="5376754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863187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1151304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二、物质的组成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元素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元素的定义。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元素是具有相同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核电荷数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即核内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质子数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的一类原子的总称。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地壳中元素的含量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质量分数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占前四位的是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氧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硅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铁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908866" y="2970436"/>
            <a:ext cx="1632716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908866" y="3448170"/>
            <a:ext cx="163271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880269" y="2970436"/>
            <a:ext cx="1232371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880269" y="3448170"/>
            <a:ext cx="123237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156209" y="4144609"/>
            <a:ext cx="406718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156209" y="4611952"/>
            <a:ext cx="40671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962875" y="4144609"/>
            <a:ext cx="406718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962875" y="4611952"/>
            <a:ext cx="40671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779932" y="4144609"/>
            <a:ext cx="406718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779932" y="4611952"/>
            <a:ext cx="40671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97936" y="4716109"/>
            <a:ext cx="406718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7936" y="5193843"/>
            <a:ext cx="40671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05605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3" grpId="0" animBg="1"/>
      <p:bldP spid="15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28753"/>
            <a:ext cx="4331314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元素符号的意义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92150" y="5057810"/>
            <a:ext cx="10807700" cy="11957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元素符号前面加上数字时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只能表示原子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:2N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只能表示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两个氮原子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35625624"/>
              </p:ext>
            </p:extLst>
          </p:nvPr>
        </p:nvGraphicFramePr>
        <p:xfrm>
          <a:off x="318077" y="1043190"/>
          <a:ext cx="10807700" cy="4025011"/>
        </p:xfrm>
        <a:graphic>
          <a:graphicData uri="http://schemas.openxmlformats.org/presentationml/2006/ole">
            <p:oleObj spid="_x0000_s4115" name="文档" r:id="rId3" imgW="3826154" imgH="1424939" progId="Word.Document.12">
              <p:embed/>
            </p:oleObj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382156" y="2918479"/>
            <a:ext cx="1823689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382156" y="3639406"/>
            <a:ext cx="2270499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382156" y="4370724"/>
            <a:ext cx="2270499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99024" y="5714619"/>
            <a:ext cx="2137694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99024" y="6181962"/>
            <a:ext cx="213769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997074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49" y="519011"/>
            <a:ext cx="10997623" cy="541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元素周期表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元素周期表的结构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个横行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,18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个纵列。每一个横行叫做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一个周期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每一个纵列叫做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三个纵列共同组成一个族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原子序数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为了便于查找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元素周期表按元素原子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核电荷数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递增的顺序给元素编了号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叫做原子序数。原子中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原子序数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核电荷数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质子数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核外电子数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元素周期表中对金属元素、非金属元素用不同的颜色做了区分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并标明了元素的相对原子质量。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613362" y="1765090"/>
            <a:ext cx="1610160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613362" y="2222042"/>
            <a:ext cx="161016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207971" y="1765090"/>
            <a:ext cx="1209311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207971" y="2222042"/>
            <a:ext cx="120931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938820" y="2939263"/>
            <a:ext cx="1657434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938820" y="3406606"/>
            <a:ext cx="165743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656414" y="4092654"/>
            <a:ext cx="1217775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656414" y="4570388"/>
            <a:ext cx="121777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111141" y="4092654"/>
            <a:ext cx="2055266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111141" y="4570388"/>
            <a:ext cx="205526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243859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3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580765"/>
            <a:ext cx="515205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每一格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以氢元素为例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): 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19W04J.eps" descr="id:2147504341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36008" y="2417425"/>
            <a:ext cx="8119985" cy="2214806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282939" y="3096661"/>
            <a:ext cx="2027937" cy="535643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353702" y="2571409"/>
            <a:ext cx="2027937" cy="535643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353702" y="3214571"/>
            <a:ext cx="2027937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343311" y="3832157"/>
            <a:ext cx="3265807" cy="64812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51361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18984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下列关于分子、原子、离子的说法不正确的是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二氧化碳、水、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氨都是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由分子构成的物质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氯化钠、硫酸铜都是由离子构成的物质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铁、铜、汞等金属单质都是由原子构成的物质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氧气、硅、金刚石等非金属单质都是由分子构成的物质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硅、金刚石是由原子构成的单质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,D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121743"/>
            <a:ext cx="2863284" cy="640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 b="1" dirty="0" smtClean="0">
                <a:solidFill>
                  <a:srgbClr val="E88651">
                    <a:lumMod val="75000"/>
                  </a:srgbClr>
                </a:solidFill>
                <a:latin typeface="黑体" panose="02010609060101010101" pitchFamily="49" charset="-122"/>
                <a:ea typeface="方正姚体" panose="02010601030101010101"/>
                <a:cs typeface="方正姚体" panose="02010601030101010101" charset="-122"/>
              </a:rPr>
              <a:t>【</a:t>
            </a:r>
            <a:r>
              <a:rPr lang="zh-CN" altLang="en-US" sz="3200" b="1" dirty="0">
                <a:solidFill>
                  <a:srgbClr val="E88651">
                    <a:lumMod val="75000"/>
                  </a:srgbClr>
                </a:solidFill>
                <a:latin typeface="黑体" panose="02010609060101010101" pitchFamily="49" charset="-122"/>
                <a:ea typeface="方正姚体" panose="02010601030101010101"/>
                <a:cs typeface="方正姚体" panose="02010601030101010101" charset="-122"/>
              </a:rPr>
              <a:t>自主测试</a:t>
            </a:r>
            <a:r>
              <a:rPr lang="zh-CN" altLang="zh-CN" sz="3200" b="1" dirty="0" smtClean="0">
                <a:solidFill>
                  <a:srgbClr val="E88651">
                    <a:lumMod val="75000"/>
                  </a:srgbClr>
                </a:solidFill>
                <a:latin typeface="黑体" panose="02010609060101010101" pitchFamily="49" charset="-122"/>
                <a:ea typeface="方正姚体" panose="02010601030101010101"/>
                <a:cs typeface="方正姚体" panose="02010601030101010101" charset="-122"/>
              </a:rPr>
              <a:t>】</a:t>
            </a:r>
            <a:r>
              <a:rPr lang="en-US" altLang="zh-CN" sz="3200" b="1" dirty="0" smtClean="0">
                <a:solidFill>
                  <a:srgbClr val="E88651">
                    <a:lumMod val="75000"/>
                  </a:srgbClr>
                </a:solidFill>
                <a:latin typeface="黑体" panose="02010609060101010101" pitchFamily="49" charset="-122"/>
                <a:ea typeface="方正姚体" panose="02010601030101010101"/>
                <a:cs typeface="方正姚体" panose="02010601030101010101" charset="-122"/>
              </a:rPr>
              <a:t> </a:t>
            </a:r>
            <a:endParaRPr lang="zh-CN" altLang="zh-CN" sz="3200" b="1" dirty="0">
              <a:solidFill>
                <a:srgbClr val="E88651">
                  <a:lumMod val="75000"/>
                </a:srgbClr>
              </a:solidFill>
              <a:latin typeface="黑体" panose="02010609060101010101" pitchFamily="49" charset="-122"/>
              <a:ea typeface="方正姚体" panose="02010601030101010101"/>
              <a:cs typeface="方正姚体" panose="02010601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6519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777435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下列关于原子的叙述正确的是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一切原子都是由质子、中子和电子构成的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原子总是在不断运动着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原子是化学变化中的最小粒子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原子由原子核和核外电子构成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原子中不存在电荷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因而原子不带电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②③④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①②④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①③⑤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①②③④⑤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96826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91722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有的原子核中没有中子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例如氢原子中没有中子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说法错误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原子和分子都在不断运动着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说法正确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化学变化中分子分成原子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原子再重新组合成新的分子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所以说原子是化学变化中的最小粒子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说法正确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原子由原子核和核外电子构成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说法正确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原子核中的质子带正电荷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核外电子带负电荷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说法错误。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3058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775566"/>
            <a:ext cx="787106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对下列一些事实的解释不正确的是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02628650"/>
              </p:ext>
            </p:extLst>
          </p:nvPr>
        </p:nvGraphicFramePr>
        <p:xfrm>
          <a:off x="692150" y="1518102"/>
          <a:ext cx="10807700" cy="4470654"/>
        </p:xfrm>
        <a:graphic>
          <a:graphicData uri="http://schemas.openxmlformats.org/presentationml/2006/ole">
            <p:oleObj spid="_x0000_s5139" name="文档" r:id="rId3" imgW="3826154" imgH="158270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592933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133241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由于原子间有间隔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汞原子的间隔随温度的升高而增大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随温度的降低而减小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温度计中的水银热胀冷缩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原子的大小并没有发生变化。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4735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31431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一、物质的构成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分子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定义。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分子是保持物质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化学性质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最小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粒子。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分子的基本性质。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质量和体积都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很小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分子在不停地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运动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。温度越高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分子运动越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快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分子之间有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间隔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同种物质的分子化学性质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不同种物质的分子化学性质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不同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917220" y="2750361"/>
            <a:ext cx="1616009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917220" y="3217704"/>
            <a:ext cx="161600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938319" y="2750361"/>
            <a:ext cx="814017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938319" y="3217704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917220" y="3916689"/>
            <a:ext cx="814017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917220" y="4394423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997871" y="3916689"/>
            <a:ext cx="814017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97871" y="4394423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34838" y="4508971"/>
            <a:ext cx="395384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34838" y="4976314"/>
            <a:ext cx="39538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701480" y="4508971"/>
            <a:ext cx="814017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701480" y="4976314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181435" y="5101252"/>
            <a:ext cx="814017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181435" y="5558204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010734" y="5101252"/>
            <a:ext cx="814017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010734" y="5558204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>
            <a:spLocks noChangeAspect="1"/>
          </p:cNvSpPr>
          <p:nvPr/>
        </p:nvSpPr>
        <p:spPr>
          <a:xfrm>
            <a:off x="381000" y="121743"/>
            <a:ext cx="2863284" cy="640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 b="1" dirty="0" smtClean="0">
                <a:solidFill>
                  <a:srgbClr val="E88651">
                    <a:lumMod val="75000"/>
                  </a:srgbClr>
                </a:solidFill>
                <a:latin typeface="黑体" panose="02010609060101010101" pitchFamily="49" charset="-122"/>
                <a:ea typeface="方正姚体" panose="02010601030101010101"/>
                <a:cs typeface="方正姚体" panose="02010601030101010101" charset="-122"/>
              </a:rPr>
              <a:t>【</a:t>
            </a:r>
            <a:r>
              <a:rPr lang="zh-CN" altLang="en-US" sz="3200" b="1" dirty="0" smtClean="0">
                <a:solidFill>
                  <a:srgbClr val="E88651">
                    <a:lumMod val="75000"/>
                  </a:srgbClr>
                </a:solidFill>
                <a:latin typeface="黑体" panose="02010609060101010101" pitchFamily="49" charset="-122"/>
                <a:ea typeface="方正姚体" panose="02010601030101010101"/>
                <a:cs typeface="方正姚体" panose="02010601030101010101" charset="-122"/>
              </a:rPr>
              <a:t>考点梳理</a:t>
            </a:r>
            <a:r>
              <a:rPr lang="zh-CN" altLang="zh-CN" sz="3200" b="1" dirty="0" smtClean="0">
                <a:solidFill>
                  <a:srgbClr val="E88651">
                    <a:lumMod val="75000"/>
                  </a:srgbClr>
                </a:solidFill>
                <a:latin typeface="黑体" panose="02010609060101010101" pitchFamily="49" charset="-122"/>
                <a:ea typeface="方正姚体" panose="02010601030101010101"/>
                <a:cs typeface="方正姚体" panose="02010601030101010101" charset="-122"/>
              </a:rPr>
              <a:t>】</a:t>
            </a:r>
            <a:r>
              <a:rPr lang="en-US" altLang="zh-CN" sz="3200" b="1" dirty="0" smtClean="0">
                <a:solidFill>
                  <a:srgbClr val="E88651">
                    <a:lumMod val="75000"/>
                  </a:srgbClr>
                </a:solidFill>
                <a:latin typeface="黑体" panose="02010609060101010101" pitchFamily="49" charset="-122"/>
                <a:ea typeface="方正姚体" panose="02010601030101010101"/>
                <a:cs typeface="方正姚体" panose="02010601030101010101" charset="-122"/>
              </a:rPr>
              <a:t> </a:t>
            </a:r>
            <a:endParaRPr lang="zh-CN" altLang="zh-CN" sz="3200" b="1" dirty="0">
              <a:solidFill>
                <a:srgbClr val="E88651">
                  <a:lumMod val="75000"/>
                </a:srgbClr>
              </a:solidFill>
              <a:latin typeface="黑体" panose="02010609060101010101" pitchFamily="49" charset="-122"/>
              <a:ea typeface="方正姚体" panose="02010601030101010101"/>
              <a:cs typeface="方正姚体" panose="02010601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6060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1" grpId="0" animBg="1"/>
      <p:bldP spid="13" grpId="0" animBg="1"/>
      <p:bldP spid="16" grpId="0" animBg="1"/>
      <p:bldP spid="19" grpId="0" animBg="1"/>
      <p:bldP spid="2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60548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某药品说明书中标明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本品每克含碘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150 mg,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65 mg,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mg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1.5 mg,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mg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。这里所标的各成分是指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原子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离子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碘、镁、锌、铜、锰分别是指具有相同质子数的一类原子的统称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故这里所标的各成分是指元素。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3372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783771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下列说法中正确的是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当水结成冰时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分子的运动就停止了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电子数相同的粒子的化学性质相同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分子都是由不同原子构成的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结构示意图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粒子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的是同种元素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的不同粒子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42567" y="3469307"/>
            <a:ext cx="2542781" cy="114425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26492" y="3409777"/>
            <a:ext cx="2187688" cy="1263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39986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67748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水结成冰后不再流动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是由于水由液态变成固体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分子还是在不断地运动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故错误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原子核外最外层电子数决定元素的化学性质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而不是电子数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如钠离子和氖原子的电子数相同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但化学性质不同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故错误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分子可以是由同种原子构成的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也可以是由不同种原子构成的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故错误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质子数决定了元素的种类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由粒子结构示意图可知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两者具有相同的质子数和不同的电子数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所以属于同种元素的不同粒子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故正确。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6104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245128"/>
            <a:ext cx="852509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根据下列粒子的结构示意图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回答下列问题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2150" y="2048766"/>
            <a:ext cx="10807700" cy="304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89342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777435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图中共表示了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种元素的粒子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其中表示阴离子的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其离子符号为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其中表示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稀有气体</a:t>
            </a:r>
            <a:r>
              <a:rPr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元素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原子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属于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金属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非金属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原子在化学反应中形成的离子符号为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元素形成的化合物的化学式为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某元素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形成的化合物的化学式为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的原子结构示意图可能是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923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775151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质子数决定元素的种类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由粒子的结构示意图可知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核内质子数不同的有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图中共表示了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种元素的粒子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的粒子的结构示意图中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核内质子数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(8)&lt;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核外电子数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(10),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属于阴离子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稀有气体的原子最外层有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个电子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或最外层是第一层有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个电子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属于稀有气体原子。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微粒的结构示意图可知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核内质子数为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是镁元素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属于金属元素。由于镁原子最外层的电子数是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在反应中易失去最外层的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个电子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形成镁离子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符号为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Mg</a:t>
            </a:r>
            <a:r>
              <a:rPr lang="en-US" altLang="zh-CN" sz="32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2+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4298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66411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元素是镁元素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其化合价为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,C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元素是氯元素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原子的最外层的电子数是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在反应中易得到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个电子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因此其化合价为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元素形成的化合物的化学式是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MgCl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化合物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中钠的化合价为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根据化合物中各元素的化合价代数和为零可知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,X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的化合价为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的最外层电子数为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可能是图示中的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2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2-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金属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Mg</a:t>
            </a:r>
            <a:r>
              <a:rPr lang="en-US" altLang="zh-CN" sz="32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2+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(3)MgCl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(4)A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5150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432667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是元素周期表中铟元素的相关信息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是铟原子的结构示意图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当电子层达到或超过四层时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倒数第二层不超过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个电子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回答下列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5668" y="2454957"/>
            <a:ext cx="6100665" cy="3420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9194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91720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铟元素属于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金属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非金属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其原子核外共有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个电子层。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在化学反应中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铟原子容易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失去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电子形成铟离子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铟离子的化学符号为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画出第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号元素的原子结构示意图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该元素与铟元素在元素周期表中处于同一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周期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7689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774732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铟元素汉字名称的偏旁是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可见属于金属元素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其核外有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个电子层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铟原子最外层有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个电子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在化学反应中易失去最外层的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个电子而带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个单位的正电荷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;(3)13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号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是铝元素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其原子结构示意图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其原子最外层与铟原子最外层都是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个电子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故位于同一族。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3200" b="1" dirty="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金属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失去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3+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族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35133" y="2836332"/>
            <a:ext cx="1928645" cy="9043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72888" y="4629020"/>
            <a:ext cx="1928645" cy="90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55172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088959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相对分子质量。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化学式中各原子的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相对原子质量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的总和。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分子观点的应用。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运用分子观点解释生活中常见的现象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我们可用分子运动的观点来解释物质的扩散、溶解、蒸发、挥发等现象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用分子间的间隙解释物质的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变化等。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运用分子观点解释某些概念。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324335" y="1744309"/>
            <a:ext cx="2453932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324335" y="2211652"/>
            <a:ext cx="245393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092535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180083" y="2636520"/>
            <a:ext cx="1105802" cy="815646"/>
            <a:chOff x="-1604504" y="2147667"/>
            <a:chExt cx="3687215" cy="2719712"/>
          </a:xfrm>
        </p:grpSpPr>
        <p:cxnSp>
          <p:nvCxnSpPr>
            <p:cNvPr id="7" name="直接连接符 6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8" name="直接连接符 7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</p:grpSp>
      <p:grpSp>
        <p:nvGrpSpPr>
          <p:cNvPr id="9" name="组合 8"/>
          <p:cNvGrpSpPr/>
          <p:nvPr/>
        </p:nvGrpSpPr>
        <p:grpSpPr>
          <a:xfrm flipH="1" flipV="1">
            <a:off x="8735898" y="2665586"/>
            <a:ext cx="1105803" cy="815646"/>
            <a:chOff x="-1604504" y="2147667"/>
            <a:chExt cx="3687215" cy="2719712"/>
          </a:xfrm>
        </p:grpSpPr>
        <p:cxnSp>
          <p:nvCxnSpPr>
            <p:cNvPr id="10" name="直接连接符 9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  <p:cxnSp>
          <p:nvCxnSpPr>
            <p:cNvPr id="11" name="直接连接符 10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</p:grpSp>
      <p:sp>
        <p:nvSpPr>
          <p:cNvPr id="12" name="文本框 11"/>
          <p:cNvSpPr txBox="1"/>
          <p:nvPr/>
        </p:nvSpPr>
        <p:spPr>
          <a:xfrm>
            <a:off x="2969260" y="2585720"/>
            <a:ext cx="62528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4D4D4D"/>
                </a:solidFill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  <a:sym typeface="+mn-ea"/>
              </a:rPr>
              <a:t>规律方法探究</a:t>
            </a:r>
          </a:p>
        </p:txBody>
      </p:sp>
    </p:spTree>
    <p:extLst>
      <p:ext uri="{BB962C8B-B14F-4D97-AF65-F5344CB8AC3E}">
        <p14:creationId xmlns:p14="http://schemas.microsoft.com/office/powerpoint/2010/main" xmlns="" val="2610250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533271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对于构成物质的分子、原子和离子的认识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下列说法正确的是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构成分子的原子能保持该物质的化学性质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原子得失电子变成离子后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元素的种类发生了变化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两种原子的质量之比等于它们的相对原子质量之比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离子之间存在着相互作用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分子之间没有相互作用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" y="151371"/>
            <a:ext cx="11731332" cy="433754"/>
            <a:chOff x="381000" y="205656"/>
            <a:chExt cx="11731332" cy="433754"/>
          </a:xfrm>
        </p:grpSpPr>
        <p:sp>
          <p:nvSpPr>
            <p:cNvPr id="7" name="矩形 6"/>
            <p:cNvSpPr/>
            <p:nvPr/>
          </p:nvSpPr>
          <p:spPr>
            <a:xfrm>
              <a:off x="1999940" y="230648"/>
              <a:ext cx="192275" cy="401795"/>
            </a:xfrm>
            <a:prstGeom prst="rect">
              <a:avLst/>
            </a:prstGeom>
            <a:noFill/>
            <a:ln w="19050">
              <a:solidFill>
                <a:schemeClr val="accent4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381000" y="205656"/>
              <a:ext cx="11731332" cy="433754"/>
              <a:chOff x="3048000" y="2286000"/>
              <a:chExt cx="4981307" cy="457200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3048000" y="2286000"/>
                <a:ext cx="953021" cy="457200"/>
              </a:xfrm>
              <a:prstGeom prst="rect">
                <a:avLst/>
              </a:prstGeom>
              <a:solidFill>
                <a:srgbClr val="74877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solidFill>
                      <a:schemeClr val="bg1"/>
                    </a:solidFill>
                  </a:rPr>
                  <a:t>归类</a:t>
                </a:r>
                <a:r>
                  <a:rPr lang="zh-CN" altLang="en-US" sz="2800" b="1" dirty="0" smtClean="0">
                    <a:solidFill>
                      <a:schemeClr val="bg1"/>
                    </a:solidFill>
                  </a:rPr>
                  <a:t>示例一</a:t>
                </a: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4076665" y="2286000"/>
                <a:ext cx="3952642" cy="457200"/>
              </a:xfrm>
              <a:prstGeom prst="rect">
                <a:avLst/>
              </a:prstGeom>
              <a:gradFill flip="none" rotWithShape="1">
                <a:gsLst>
                  <a:gs pos="0">
                    <a:srgbClr val="DCDCDC">
                      <a:shade val="30000"/>
                      <a:satMod val="115000"/>
                    </a:srgbClr>
                  </a:gs>
                  <a:gs pos="51000">
                    <a:srgbClr val="DCDCDC">
                      <a:shade val="67500"/>
                      <a:satMod val="115000"/>
                    </a:srgbClr>
                  </a:gs>
                  <a:gs pos="73000">
                    <a:srgbClr val="DCDCDC">
                      <a:shade val="100000"/>
                      <a:satMod val="115000"/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800" b="1" dirty="0">
                    <a:solidFill>
                      <a:schemeClr val="bg1"/>
                    </a:solidFill>
                  </a:rPr>
                  <a:t>构成物质的粒子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385817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222895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由分子构成的物质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保持其化学性质的最小粒子是分子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构成分子的原子不能保持该物质的化学性质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原子得失电子变成离子后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质子数不变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故元素的种类不发生变化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两种原子的质量之比等于它们的相对原子质量之比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分子、原子、离子之间都存在着相互作用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5305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2150" y="1437354"/>
            <a:ext cx="10807700" cy="3447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03425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31467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用粒子的知识解释生活中的一些现象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其中错误的是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xmlns="" val="171740165"/>
              </p:ext>
            </p:extLst>
          </p:nvPr>
        </p:nvGraphicFramePr>
        <p:xfrm>
          <a:off x="322117" y="1883061"/>
          <a:ext cx="11731337" cy="4447541"/>
        </p:xfrm>
        <a:graphic>
          <a:graphicData uri="http://schemas.openxmlformats.org/drawingml/2006/table">
            <a:tbl>
              <a:tblPr firstRow="1" firstCol="1" bandRow="1"/>
              <a:tblGrid>
                <a:gridCol w="893619"/>
                <a:gridCol w="6286500"/>
                <a:gridCol w="4551218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Aft>
                          <a:spcPts val="0"/>
                        </a:spcAft>
                        <a:tabLst>
                          <a:tab pos="1029335" algn="l"/>
                          <a:tab pos="1850390" algn="l"/>
                          <a:tab pos="2538095" algn="l"/>
                          <a:tab pos="3221990" algn="l"/>
                        </a:tabLst>
                      </a:pP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选项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Aft>
                          <a:spcPts val="0"/>
                        </a:spcAft>
                        <a:tabLst>
                          <a:tab pos="1029335" algn="l"/>
                          <a:tab pos="1850390" algn="l"/>
                          <a:tab pos="2538095" algn="l"/>
                          <a:tab pos="3221990" algn="l"/>
                        </a:tabLst>
                      </a:pP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生活中的现象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Aft>
                          <a:spcPts val="0"/>
                        </a:spcAft>
                        <a:tabLst>
                          <a:tab pos="1029335" algn="l"/>
                          <a:tab pos="1850390" algn="l"/>
                          <a:tab pos="2538095" algn="l"/>
                          <a:tab pos="3221990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解释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Aft>
                          <a:spcPts val="0"/>
                        </a:spcAft>
                        <a:tabLst>
                          <a:tab pos="1029335" algn="l"/>
                          <a:tab pos="1850390" algn="l"/>
                          <a:tab pos="2538095" algn="l"/>
                          <a:tab pos="3221990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Aft>
                          <a:spcPts val="0"/>
                        </a:spcAft>
                        <a:tabLst>
                          <a:tab pos="1029335" algn="l"/>
                          <a:tab pos="1850390" algn="l"/>
                          <a:tab pos="2538095" algn="l"/>
                          <a:tab pos="3221990" algn="l"/>
                        </a:tabLst>
                      </a:pP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变瘪的乒乓球放入热水中鼓起来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22860" marR="22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Aft>
                          <a:spcPts val="0"/>
                        </a:spcAft>
                        <a:tabLst>
                          <a:tab pos="1029335" algn="l"/>
                          <a:tab pos="1850390" algn="l"/>
                          <a:tab pos="2538095" algn="l"/>
                          <a:tab pos="3221990" algn="l"/>
                        </a:tabLst>
                      </a:pP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分子运动加快</a:t>
                      </a: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分子间隔变大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22860" marR="22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Aft>
                          <a:spcPts val="0"/>
                        </a:spcAft>
                        <a:tabLst>
                          <a:tab pos="1029335" algn="l"/>
                          <a:tab pos="1850390" algn="l"/>
                          <a:tab pos="2538095" algn="l"/>
                          <a:tab pos="3221990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Aft>
                          <a:spcPts val="0"/>
                        </a:spcAft>
                        <a:tabLst>
                          <a:tab pos="1029335" algn="l"/>
                          <a:tab pos="1850390" algn="l"/>
                          <a:tab pos="2538095" algn="l"/>
                          <a:tab pos="3221990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夏天的高压铝线比冬天长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22860" marR="22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Aft>
                          <a:spcPts val="0"/>
                        </a:spcAft>
                        <a:tabLst>
                          <a:tab pos="1029335" algn="l"/>
                          <a:tab pos="1850390" algn="l"/>
                          <a:tab pos="2538095" algn="l"/>
                          <a:tab pos="3221990" algn="l"/>
                        </a:tabLst>
                      </a:pP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夏天温度高</a:t>
                      </a: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铝原子</a:t>
                      </a:r>
                      <a:r>
                        <a:rPr lang="zh-CN" sz="32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间</a:t>
                      </a:r>
                      <a:r>
                        <a:rPr lang="zh-CN" altLang="en-US" sz="32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zh-CN" altLang="zh-CN" sz="32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间</a:t>
                      </a:r>
                      <a:r>
                        <a:rPr lang="zh-CN" sz="32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隔</a:t>
                      </a: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变大了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22860" marR="22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Aft>
                          <a:spcPts val="0"/>
                        </a:spcAft>
                        <a:tabLst>
                          <a:tab pos="1029335" algn="l"/>
                          <a:tab pos="1850390" algn="l"/>
                          <a:tab pos="2538095" algn="l"/>
                          <a:tab pos="3221990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Aft>
                          <a:spcPts val="0"/>
                        </a:spcAft>
                        <a:tabLst>
                          <a:tab pos="1029335" algn="l"/>
                          <a:tab pos="1850390" algn="l"/>
                          <a:tab pos="2538095" algn="l"/>
                          <a:tab pos="3221990" algn="l"/>
                        </a:tabLst>
                      </a:pP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向汤中加入少量的</a:t>
                      </a:r>
                      <a:r>
                        <a:rPr lang="en-US" sz="32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NaCl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整锅汤变咸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22860" marR="22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Aft>
                          <a:spcPts val="0"/>
                        </a:spcAft>
                        <a:tabLst>
                          <a:tab pos="1029335" algn="l"/>
                          <a:tab pos="1850390" algn="l"/>
                          <a:tab pos="2538095" algn="l"/>
                          <a:tab pos="3221990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NaCl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分子是不断运动的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22860" marR="22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Aft>
                          <a:spcPts val="0"/>
                        </a:spcAft>
                        <a:tabLst>
                          <a:tab pos="1029335" algn="l"/>
                          <a:tab pos="1850390" algn="l"/>
                          <a:tab pos="2538095" algn="l"/>
                          <a:tab pos="3221990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Aft>
                          <a:spcPts val="0"/>
                        </a:spcAft>
                        <a:tabLst>
                          <a:tab pos="1029335" algn="l"/>
                          <a:tab pos="1850390" algn="l"/>
                          <a:tab pos="2538095" algn="l"/>
                          <a:tab pos="3221990" algn="l"/>
                        </a:tabLst>
                      </a:pP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刑侦人员牵着警犬寻找罪犯下落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22860" marR="22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Aft>
                          <a:spcPts val="0"/>
                        </a:spcAft>
                        <a:tabLst>
                          <a:tab pos="1029335" algn="l"/>
                          <a:tab pos="1850390" algn="l"/>
                          <a:tab pos="2538095" algn="l"/>
                          <a:tab pos="3221990" algn="l"/>
                        </a:tabLst>
                      </a:pP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分子不断运动</a:t>
                      </a: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且同种分子性质相同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22860" marR="22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2" y="151371"/>
            <a:ext cx="11731332" cy="433754"/>
            <a:chOff x="381000" y="205656"/>
            <a:chExt cx="11731332" cy="433754"/>
          </a:xfrm>
        </p:grpSpPr>
        <p:sp>
          <p:nvSpPr>
            <p:cNvPr id="8" name="矩形 7"/>
            <p:cNvSpPr/>
            <p:nvPr/>
          </p:nvSpPr>
          <p:spPr>
            <a:xfrm>
              <a:off x="1999940" y="230648"/>
              <a:ext cx="192275" cy="401795"/>
            </a:xfrm>
            <a:prstGeom prst="rect">
              <a:avLst/>
            </a:prstGeom>
            <a:noFill/>
            <a:ln w="19050">
              <a:solidFill>
                <a:schemeClr val="accent4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381000" y="205656"/>
              <a:ext cx="11731332" cy="433754"/>
              <a:chOff x="3048000" y="2286000"/>
              <a:chExt cx="4981307" cy="457200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3048000" y="2286000"/>
                <a:ext cx="953021" cy="457200"/>
              </a:xfrm>
              <a:prstGeom prst="rect">
                <a:avLst/>
              </a:prstGeom>
              <a:solidFill>
                <a:srgbClr val="74877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solidFill>
                      <a:schemeClr val="bg1"/>
                    </a:solidFill>
                  </a:rPr>
                  <a:t>归类</a:t>
                </a:r>
                <a:r>
                  <a:rPr lang="zh-CN" altLang="en-US" sz="2800" b="1" dirty="0" smtClean="0">
                    <a:solidFill>
                      <a:schemeClr val="bg1"/>
                    </a:solidFill>
                  </a:rPr>
                  <a:t>示例二</a:t>
                </a: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4076665" y="2286000"/>
                <a:ext cx="3952642" cy="457200"/>
              </a:xfrm>
              <a:prstGeom prst="rect">
                <a:avLst/>
              </a:prstGeom>
              <a:gradFill flip="none" rotWithShape="1">
                <a:gsLst>
                  <a:gs pos="0">
                    <a:srgbClr val="DCDCDC">
                      <a:shade val="30000"/>
                      <a:satMod val="115000"/>
                    </a:srgbClr>
                  </a:gs>
                  <a:gs pos="51000">
                    <a:srgbClr val="DCDCDC">
                      <a:shade val="67500"/>
                      <a:satMod val="115000"/>
                    </a:srgbClr>
                  </a:gs>
                  <a:gs pos="73000">
                    <a:srgbClr val="DCDCDC">
                      <a:shade val="100000"/>
                      <a:satMod val="115000"/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800" b="1" dirty="0">
                    <a:solidFill>
                      <a:schemeClr val="bg1"/>
                    </a:solidFill>
                  </a:rPr>
                  <a:t>粒子的基本性质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757587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78402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NaCl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是由离子构成的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离子是不断运动的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向汤中加入少量的</a:t>
            </a:r>
            <a:r>
              <a:rPr lang="en-US" altLang="zh-CN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NaCl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整锅汤变咸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,C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2150" y="2038929"/>
            <a:ext cx="10807700" cy="4101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37743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64817"/>
            <a:ext cx="10408299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下列粒子结构示意图中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表示阳离子的是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79888" y="2283164"/>
            <a:ext cx="8931984" cy="2875932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" y="151371"/>
            <a:ext cx="11731332" cy="433754"/>
            <a:chOff x="381000" y="205656"/>
            <a:chExt cx="11731332" cy="433754"/>
          </a:xfrm>
        </p:grpSpPr>
        <p:sp>
          <p:nvSpPr>
            <p:cNvPr id="8" name="矩形 7"/>
            <p:cNvSpPr/>
            <p:nvPr/>
          </p:nvSpPr>
          <p:spPr>
            <a:xfrm>
              <a:off x="1999940" y="230648"/>
              <a:ext cx="192275" cy="401795"/>
            </a:xfrm>
            <a:prstGeom prst="rect">
              <a:avLst/>
            </a:prstGeom>
            <a:noFill/>
            <a:ln w="19050">
              <a:solidFill>
                <a:schemeClr val="accent4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381000" y="205656"/>
              <a:ext cx="11731332" cy="433754"/>
              <a:chOff x="3048000" y="2286000"/>
              <a:chExt cx="4981307" cy="457200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3048000" y="2286000"/>
                <a:ext cx="953021" cy="457200"/>
              </a:xfrm>
              <a:prstGeom prst="rect">
                <a:avLst/>
              </a:prstGeom>
              <a:solidFill>
                <a:srgbClr val="74877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solidFill>
                      <a:schemeClr val="bg1"/>
                    </a:solidFill>
                  </a:rPr>
                  <a:t>归类</a:t>
                </a:r>
                <a:r>
                  <a:rPr lang="zh-CN" altLang="en-US" sz="2800" b="1" dirty="0" smtClean="0">
                    <a:solidFill>
                      <a:schemeClr val="bg1"/>
                    </a:solidFill>
                  </a:rPr>
                  <a:t>示例三</a:t>
                </a: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4076665" y="2286000"/>
                <a:ext cx="3952642" cy="457200"/>
              </a:xfrm>
              <a:prstGeom prst="rect">
                <a:avLst/>
              </a:prstGeom>
              <a:gradFill flip="none" rotWithShape="1">
                <a:gsLst>
                  <a:gs pos="0">
                    <a:srgbClr val="DCDCDC">
                      <a:shade val="30000"/>
                      <a:satMod val="115000"/>
                    </a:srgbClr>
                  </a:gs>
                  <a:gs pos="51000">
                    <a:srgbClr val="DCDCDC">
                      <a:shade val="67500"/>
                      <a:satMod val="115000"/>
                    </a:srgbClr>
                  </a:gs>
                  <a:gs pos="73000">
                    <a:srgbClr val="DCDCDC">
                      <a:shade val="100000"/>
                      <a:satMod val="115000"/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800" b="1" dirty="0">
                    <a:solidFill>
                      <a:schemeClr val="bg1"/>
                    </a:solidFill>
                  </a:rPr>
                  <a:t>粒子结构示意图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605784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6410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当核内质子数大于核外电子数时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属于阳离子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,C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中核内质子数大于核外电子数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是阳离子结构示意图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中核内质子数小于核外电子数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是阴离子结构示意图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中核内质子数等于核外电子数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是原子结构示意图。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3006" y="3067626"/>
            <a:ext cx="10385988" cy="3320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97984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1295630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碳元素与氧元素的本质区别是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质子数不同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电子数不同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中子数不同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最外层电子数不同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元素是具有相同核电荷数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即质子数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的一类原子的总称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同种元素的原子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质子数一定相同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不同种元素的原子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质子数一定不同。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" y="151371"/>
            <a:ext cx="11731332" cy="433754"/>
            <a:chOff x="381000" y="205656"/>
            <a:chExt cx="11731332" cy="433754"/>
          </a:xfrm>
        </p:grpSpPr>
        <p:sp>
          <p:nvSpPr>
            <p:cNvPr id="6" name="矩形 5"/>
            <p:cNvSpPr/>
            <p:nvPr/>
          </p:nvSpPr>
          <p:spPr>
            <a:xfrm>
              <a:off x="1999940" y="230648"/>
              <a:ext cx="192275" cy="401795"/>
            </a:xfrm>
            <a:prstGeom prst="rect">
              <a:avLst/>
            </a:prstGeom>
            <a:noFill/>
            <a:ln w="19050">
              <a:solidFill>
                <a:schemeClr val="accent4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381000" y="205656"/>
              <a:ext cx="11731332" cy="433754"/>
              <a:chOff x="3048000" y="2286000"/>
              <a:chExt cx="4981307" cy="457200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3048000" y="2286000"/>
                <a:ext cx="953021" cy="457200"/>
              </a:xfrm>
              <a:prstGeom prst="rect">
                <a:avLst/>
              </a:prstGeom>
              <a:solidFill>
                <a:srgbClr val="74877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solidFill>
                      <a:schemeClr val="bg1"/>
                    </a:solidFill>
                  </a:rPr>
                  <a:t>归类</a:t>
                </a:r>
                <a:r>
                  <a:rPr lang="zh-CN" altLang="en-US" sz="2800" b="1" dirty="0" smtClean="0">
                    <a:solidFill>
                      <a:schemeClr val="bg1"/>
                    </a:solidFill>
                  </a:rPr>
                  <a:t>示例四</a:t>
                </a: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4076665" y="2286000"/>
                <a:ext cx="3952642" cy="457200"/>
              </a:xfrm>
              <a:prstGeom prst="rect">
                <a:avLst/>
              </a:prstGeom>
              <a:gradFill flip="none" rotWithShape="1">
                <a:gsLst>
                  <a:gs pos="0">
                    <a:srgbClr val="DCDCDC">
                      <a:shade val="30000"/>
                      <a:satMod val="115000"/>
                    </a:srgbClr>
                  </a:gs>
                  <a:gs pos="51000">
                    <a:srgbClr val="DCDCDC">
                      <a:shade val="67500"/>
                      <a:satMod val="115000"/>
                    </a:srgbClr>
                  </a:gs>
                  <a:gs pos="73000">
                    <a:srgbClr val="DCDCDC">
                      <a:shade val="100000"/>
                      <a:satMod val="115000"/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800" b="1" dirty="0">
                    <a:solidFill>
                      <a:schemeClr val="bg1"/>
                    </a:solidFill>
                  </a:rPr>
                  <a:t>物质的元素组成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4283697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87538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如图是某元素的原子结构示意图和该元素在元素周期表中的单元格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下列说法不正确的是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该元素属于金属元素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该原子在化学变化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容易失去电子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该原子的大小主要决定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核外电子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的运动空间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该原子的质量由构成其原子的质子和电子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决定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80374" y="2674029"/>
            <a:ext cx="4254773" cy="196031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" y="151371"/>
            <a:ext cx="11731332" cy="433754"/>
            <a:chOff x="381000" y="205656"/>
            <a:chExt cx="11731332" cy="433754"/>
          </a:xfrm>
        </p:grpSpPr>
        <p:sp>
          <p:nvSpPr>
            <p:cNvPr id="8" name="矩形 7"/>
            <p:cNvSpPr/>
            <p:nvPr/>
          </p:nvSpPr>
          <p:spPr>
            <a:xfrm>
              <a:off x="1999940" y="230648"/>
              <a:ext cx="192275" cy="401795"/>
            </a:xfrm>
            <a:prstGeom prst="rect">
              <a:avLst/>
            </a:prstGeom>
            <a:noFill/>
            <a:ln w="19050">
              <a:solidFill>
                <a:schemeClr val="accent4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381000" y="205656"/>
              <a:ext cx="11731332" cy="433754"/>
              <a:chOff x="3048000" y="2286000"/>
              <a:chExt cx="4981307" cy="457200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3048000" y="2286000"/>
                <a:ext cx="953021" cy="457200"/>
              </a:xfrm>
              <a:prstGeom prst="rect">
                <a:avLst/>
              </a:prstGeom>
              <a:solidFill>
                <a:srgbClr val="74877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solidFill>
                      <a:schemeClr val="bg1"/>
                    </a:solidFill>
                  </a:rPr>
                  <a:t>归类</a:t>
                </a:r>
                <a:r>
                  <a:rPr lang="zh-CN" altLang="en-US" sz="2800" b="1" dirty="0" smtClean="0">
                    <a:solidFill>
                      <a:schemeClr val="bg1"/>
                    </a:solidFill>
                  </a:rPr>
                  <a:t>示例五</a:t>
                </a: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4076665" y="2286000"/>
                <a:ext cx="3952642" cy="457200"/>
              </a:xfrm>
              <a:prstGeom prst="rect">
                <a:avLst/>
              </a:prstGeom>
              <a:gradFill flip="none" rotWithShape="1">
                <a:gsLst>
                  <a:gs pos="0">
                    <a:srgbClr val="DCDCDC">
                      <a:shade val="30000"/>
                      <a:satMod val="115000"/>
                    </a:srgbClr>
                  </a:gs>
                  <a:gs pos="51000">
                    <a:srgbClr val="DCDCDC">
                      <a:shade val="67500"/>
                      <a:satMod val="115000"/>
                    </a:srgbClr>
                  </a:gs>
                  <a:gs pos="73000">
                    <a:srgbClr val="DCDCDC">
                      <a:shade val="100000"/>
                      <a:satMod val="115000"/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800" b="1" dirty="0">
                    <a:solidFill>
                      <a:schemeClr val="bg1"/>
                    </a:solidFill>
                  </a:rPr>
                  <a:t>元素周期表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4062563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46933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物理变化和化学变化。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由分子构成的物质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发生物理变化时分子本身未变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发生化学变化时分子本身发生了变化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变成了其他物质的分子。如液态水变成水蒸气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水分子本身没有变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只是分子间的间隔变大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这是物理变化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通直流电电解水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水分子发生了变化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生成了氢分子和氧分子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这是化学变化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4248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30092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原子的质量主要集中在原子核上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原子核是由质子和中子构成的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因此原子的质量由构成其原子的质子和中子决定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2150" y="3107278"/>
            <a:ext cx="10807700" cy="2213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073051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539066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对于下列几种化学符号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有关说法正确的是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</a:t>
            </a:r>
            <a:r>
              <a:rPr lang="en-US" altLang="zh-CN" sz="32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2+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</a:t>
            </a:r>
            <a:r>
              <a:rPr lang="en-US" altLang="zh-CN" sz="32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3+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en-US" altLang="zh-CN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NaCl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能表示一个分子的是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①④⑥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表示物质组成的化学式是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③④⑥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②⑤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的质子数相同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化学性质也相同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中的数字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“5”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表示五氧化二磷中有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个氧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原子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" y="151371"/>
            <a:ext cx="11731332" cy="433754"/>
            <a:chOff x="381000" y="205656"/>
            <a:chExt cx="11731332" cy="433754"/>
          </a:xfrm>
        </p:grpSpPr>
        <p:sp>
          <p:nvSpPr>
            <p:cNvPr id="8" name="矩形 7"/>
            <p:cNvSpPr/>
            <p:nvPr/>
          </p:nvSpPr>
          <p:spPr>
            <a:xfrm>
              <a:off x="1999940" y="230648"/>
              <a:ext cx="192275" cy="401795"/>
            </a:xfrm>
            <a:prstGeom prst="rect">
              <a:avLst/>
            </a:prstGeom>
            <a:noFill/>
            <a:ln w="19050">
              <a:solidFill>
                <a:schemeClr val="accent4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381000" y="205656"/>
              <a:ext cx="11731332" cy="433754"/>
              <a:chOff x="3048000" y="2286000"/>
              <a:chExt cx="4981307" cy="457200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3048000" y="2286000"/>
                <a:ext cx="953021" cy="457200"/>
              </a:xfrm>
              <a:prstGeom prst="rect">
                <a:avLst/>
              </a:prstGeom>
              <a:solidFill>
                <a:srgbClr val="74877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solidFill>
                      <a:schemeClr val="bg1"/>
                    </a:solidFill>
                  </a:rPr>
                  <a:t>归类</a:t>
                </a:r>
                <a:r>
                  <a:rPr lang="zh-CN" altLang="en-US" sz="2800" b="1" dirty="0" smtClean="0">
                    <a:solidFill>
                      <a:schemeClr val="bg1"/>
                    </a:solidFill>
                  </a:rPr>
                  <a:t>示例六</a:t>
                </a: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4076665" y="2286000"/>
                <a:ext cx="3952642" cy="457200"/>
              </a:xfrm>
              <a:prstGeom prst="rect">
                <a:avLst/>
              </a:prstGeom>
              <a:gradFill flip="none" rotWithShape="1">
                <a:gsLst>
                  <a:gs pos="0">
                    <a:srgbClr val="DCDCDC">
                      <a:shade val="30000"/>
                      <a:satMod val="115000"/>
                    </a:srgbClr>
                  </a:gs>
                  <a:gs pos="51000">
                    <a:srgbClr val="DCDCDC">
                      <a:shade val="67500"/>
                      <a:satMod val="115000"/>
                    </a:srgbClr>
                  </a:gs>
                  <a:gs pos="73000">
                    <a:srgbClr val="DCDCDC">
                      <a:shade val="100000"/>
                      <a:satMod val="115000"/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800" b="1" dirty="0">
                    <a:solidFill>
                      <a:schemeClr val="bg1"/>
                    </a:solidFill>
                  </a:rPr>
                  <a:t>化学符号表示的意义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2231802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47370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可表示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个氢原子或氢元素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可表示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个五氧化二磷分子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en-US" altLang="zh-CN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NaCl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是由离子构成的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</a:t>
            </a:r>
            <a:r>
              <a:rPr lang="en-US" altLang="zh-CN" sz="32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2+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</a:t>
            </a:r>
            <a:r>
              <a:rPr lang="en-US" altLang="zh-CN" sz="32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3+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分别表示亚铁离子、铁离子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它们的质子数相同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但它们的最外层电子数不同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化学性质不同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“5”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个五氧化二磷分子中含有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个氧原子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2150" y="3607953"/>
            <a:ext cx="10807700" cy="2823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43882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阴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5712" y="1511279"/>
            <a:ext cx="7280625" cy="33961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clrChange>
              <a:clrFrom>
                <a:srgbClr val="ECECEE"/>
              </a:clrFrom>
              <a:clrTo>
                <a:srgbClr val="ECECE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290" y="4517181"/>
            <a:ext cx="2325712" cy="2253486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451123" y="2222090"/>
            <a:ext cx="49947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rgbClr val="55463D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本  课  结  束</a:t>
            </a:r>
          </a:p>
        </p:txBody>
      </p:sp>
    </p:spTree>
    <p:extLst>
      <p:ext uri="{BB962C8B-B14F-4D97-AF65-F5344CB8AC3E}">
        <p14:creationId xmlns:p14="http://schemas.microsoft.com/office/powerpoint/2010/main" xmlns="" val="2400318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751275"/>
            <a:ext cx="10807700" cy="296850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纯净物和混合物。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由同种分子构成的物质是纯净物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如水是由水分子构成的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它的组成和性质是固定的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不同种分子构成的物质是混合物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如空气是由氮气分子、氧气分子等构成的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它的组成不固定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混合物中各物质仍保持各自原来的性质。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9365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51305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原子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定义。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原子是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化学变化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中的最小粒子。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原子的基本性质。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原子的体积和质量都很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原子在不断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运动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原子之间有一定的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间隔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原子在化学变化中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不可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只是重新组合。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290533" y="2388547"/>
            <a:ext cx="1627418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290533" y="2855890"/>
            <a:ext cx="162741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564249" y="3562719"/>
            <a:ext cx="400134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564248" y="4030062"/>
            <a:ext cx="40013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816601" y="3562719"/>
            <a:ext cx="814017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816601" y="403006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226292" y="4154301"/>
            <a:ext cx="814017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226292" y="4611253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127276" y="4154301"/>
            <a:ext cx="814017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127276" y="4611253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329744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2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56020"/>
            <a:ext cx="350737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原子的构成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92150" y="5559157"/>
            <a:ext cx="8544006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在中性原子中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核电荷数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质子数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核外电子</a:t>
            </a:r>
            <a:r>
              <a:rPr lang="zh-CN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数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51252124"/>
              </p:ext>
            </p:extLst>
          </p:nvPr>
        </p:nvGraphicFramePr>
        <p:xfrm>
          <a:off x="692150" y="866108"/>
          <a:ext cx="10807700" cy="4693985"/>
        </p:xfrm>
        <a:graphic>
          <a:graphicData uri="http://schemas.openxmlformats.org/presentationml/2006/ole">
            <p:oleObj spid="_x0000_s1043" name="文档" r:id="rId3" imgW="3826154" imgH="1661770" progId="Word.Document.12">
              <p:embed/>
            </p:oleObj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750990" y="2128774"/>
            <a:ext cx="737842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322818" y="897281"/>
            <a:ext cx="1159307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439391" y="3825994"/>
            <a:ext cx="1049441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750990" y="4523691"/>
            <a:ext cx="737842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479658" y="5621663"/>
            <a:ext cx="1203159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479658" y="6109788"/>
            <a:ext cx="120315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933435" y="5621663"/>
            <a:ext cx="2117047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933435" y="6109788"/>
            <a:ext cx="211704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738426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31622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核外电子排布。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核外电子的分层排布可用原子结构示意图表示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D35.eps" descr="id:2147504327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36008" y="2159499"/>
            <a:ext cx="8119985" cy="3561926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091710" y="2149108"/>
            <a:ext cx="1511962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517736" y="3997612"/>
            <a:ext cx="1511962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191826" y="5095484"/>
            <a:ext cx="1308841" cy="535643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947888" y="5095484"/>
            <a:ext cx="2557320" cy="535643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193196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401490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相对原子质量。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相对原子质量的定义。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以碳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12(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含有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个质子和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个中子的碳原子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的实际质量</a:t>
            </a:r>
            <a:r>
              <a:rPr lang="zh-CN" altLang="zh-CN" sz="32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32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2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标准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其他原子的质量与它相比较所得的比值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即为该原子的相对原子质量。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求算公式。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94579420"/>
              </p:ext>
            </p:extLst>
          </p:nvPr>
        </p:nvGraphicFramePr>
        <p:xfrm>
          <a:off x="10567030" y="1488677"/>
          <a:ext cx="711095" cy="700599"/>
        </p:xfrm>
        <a:graphic>
          <a:graphicData uri="http://schemas.openxmlformats.org/presentationml/2006/ole">
            <p:oleObj spid="_x0000_s2084" name="文档" r:id="rId3" imgW="311733" imgH="299722" progId="Word.Document.12">
              <p:embed/>
            </p:oleObj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52825803"/>
              </p:ext>
            </p:extLst>
          </p:nvPr>
        </p:nvGraphicFramePr>
        <p:xfrm>
          <a:off x="240333" y="3962136"/>
          <a:ext cx="11669770" cy="1091723"/>
        </p:xfrm>
        <a:graphic>
          <a:graphicData uri="http://schemas.openxmlformats.org/presentationml/2006/ole">
            <p:oleObj spid="_x0000_s2085" name="文档" r:id="rId4" imgW="3826154" imgH="357942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692150" y="4988037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原子的近似相对原子质量。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近似相对原子质量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质子数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中子数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226294" y="1650352"/>
            <a:ext cx="19231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226293" y="2096913"/>
            <a:ext cx="19231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065486" y="1650352"/>
            <a:ext cx="19231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065485" y="2096913"/>
            <a:ext cx="19231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556329" y="5640375"/>
            <a:ext cx="2810825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556329" y="6118109"/>
            <a:ext cx="28108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512285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 animBg="1"/>
    </p:bldLst>
  </p:timing>
</p:sld>
</file>

<file path=ppt/theme/theme1.xml><?xml version="1.0" encoding="utf-8"?>
<a:theme xmlns:a="http://schemas.openxmlformats.org/drawingml/2006/main" name="1_Office 主题">
  <a:themeElements>
    <a:clrScheme name="模块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" id="{721B1EAD-A6C0-47A7-B782-D5918D0D228F}" vid="{2963E896-880A-42B6-99FF-93DBD5586BD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剪切</Template>
  <TotalTime>311</TotalTime>
  <Words>2144</Words>
  <Application>Microsoft Office PowerPoint</Application>
  <PresentationFormat>自定义</PresentationFormat>
  <Paragraphs>169</Paragraphs>
  <Slides>43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5" baseType="lpstr">
      <vt:lpstr>1_Office 主题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第一节 地球的宇宙环境</dc:title>
  <dc:creator>Administrator</dc:creator>
  <cp:lastModifiedBy>dell</cp:lastModifiedBy>
  <cp:revision>55</cp:revision>
  <dcterms:created xsi:type="dcterms:W3CDTF">2020-12-05T02:41:23Z</dcterms:created>
  <dcterms:modified xsi:type="dcterms:W3CDTF">2022-04-27T09:07:50Z</dcterms:modified>
</cp:coreProperties>
</file>