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tags/tag7.xml" ContentType="application/vnd.openxmlformats-officedocument.presentationml.tags+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6" r:id="rId2"/>
    <p:sldMasterId id="2147483668" r:id="rId3"/>
  </p:sldMasterIdLst>
  <p:notesMasterIdLst>
    <p:notesMasterId r:id="rId39"/>
  </p:notesMasterIdLst>
  <p:sldIdLst>
    <p:sldId id="413" r:id="rId4"/>
    <p:sldId id="448" r:id="rId5"/>
    <p:sldId id="554" r:id="rId6"/>
    <p:sldId id="495" r:id="rId7"/>
    <p:sldId id="496" r:id="rId8"/>
    <p:sldId id="497" r:id="rId9"/>
    <p:sldId id="516" r:id="rId10"/>
    <p:sldId id="562" r:id="rId11"/>
    <p:sldId id="498" r:id="rId12"/>
    <p:sldId id="499" r:id="rId13"/>
    <p:sldId id="563" r:id="rId14"/>
    <p:sldId id="574" r:id="rId15"/>
    <p:sldId id="525" r:id="rId16"/>
    <p:sldId id="526" r:id="rId17"/>
    <p:sldId id="575" r:id="rId18"/>
    <p:sldId id="529" r:id="rId19"/>
    <p:sldId id="530" r:id="rId20"/>
    <p:sldId id="532" r:id="rId21"/>
    <p:sldId id="561" r:id="rId22"/>
    <p:sldId id="564" r:id="rId23"/>
    <p:sldId id="565" r:id="rId24"/>
    <p:sldId id="566" r:id="rId25"/>
    <p:sldId id="567" r:id="rId26"/>
    <p:sldId id="568" r:id="rId27"/>
    <p:sldId id="569" r:id="rId28"/>
    <p:sldId id="570" r:id="rId29"/>
    <p:sldId id="571" r:id="rId30"/>
    <p:sldId id="572" r:id="rId31"/>
    <p:sldId id="573" r:id="rId32"/>
    <p:sldId id="576" r:id="rId33"/>
    <p:sldId id="577" r:id="rId34"/>
    <p:sldId id="578" r:id="rId35"/>
    <p:sldId id="579" r:id="rId36"/>
    <p:sldId id="580" r:id="rId37"/>
    <p:sldId id="581"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autoAdjust="0"/>
    <p:restoredTop sz="94660"/>
  </p:normalViewPr>
  <p:slideViewPr>
    <p:cSldViewPr snapToGrid="0">
      <p:cViewPr varScale="1">
        <p:scale>
          <a:sx n="66" d="100"/>
          <a:sy n="66" d="100"/>
        </p:scale>
        <p:origin x="-632" y="-7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xmlns="" val="17835495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格式2">
    <p:spTree>
      <p:nvGrpSpPr>
        <p:cNvPr id="1" name=""/>
        <p:cNvGrpSpPr/>
        <p:nvPr/>
      </p:nvGrpSpPr>
      <p:grpSpPr>
        <a:xfrm>
          <a:off x="0" y="0"/>
          <a:ext cx="0" cy="0"/>
          <a:chOff x="0" y="0"/>
          <a:chExt cx="0" cy="0"/>
        </a:xfrm>
      </p:grpSpPr>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6" y="116050"/>
            <a:ext cx="8537745"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题型六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实验探究题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有关物质组成及成分的探究</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grpSp>
        <p:nvGrpSpPr>
          <p:cNvPr id="15" name="组合 14"/>
          <p:cNvGrpSpPr/>
          <p:nvPr userDrawn="1"/>
        </p:nvGrpSpPr>
        <p:grpSpPr>
          <a:xfrm>
            <a:off x="2591826" y="1276195"/>
            <a:ext cx="6036785" cy="729465"/>
            <a:chOff x="823582" y="935961"/>
            <a:chExt cx="5918832" cy="729465"/>
          </a:xfrm>
        </p:grpSpPr>
        <p:sp>
          <p:nvSpPr>
            <p:cNvPr id="21" name="圆角矩形 20"/>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p:cNvSpPr/>
            <p:nvPr/>
          </p:nvSpPr>
          <p:spPr>
            <a:xfrm>
              <a:off x="1732415" y="1062568"/>
              <a:ext cx="5009999"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anose="02010600030101010101" pitchFamily="2" charset="-122"/>
                  <a:ea typeface="宋体" panose="02010600030101010101" pitchFamily="2" charset="-122"/>
                </a:rPr>
                <a:t>有关物质组成及成分的探究</a:t>
              </a:r>
              <a:endParaRPr kumimoji="1" lang="zh-CN" altLang="en-US" sz="2800" b="1" dirty="0">
                <a:latin typeface="宋体" panose="02010600030101010101" pitchFamily="2" charset="-122"/>
                <a:ea typeface="宋体" panose="02010600030101010101" pitchFamily="2" charset="-122"/>
              </a:endParaRPr>
            </a:p>
          </p:txBody>
        </p:sp>
        <p:sp>
          <p:nvSpPr>
            <p:cNvPr id="23" name="椭圆 22"/>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1970"/>
            </a:xfrm>
            <a:prstGeom prst="rect">
              <a:avLst/>
            </a:prstGeom>
            <a:noFill/>
          </p:spPr>
          <p:txBody>
            <a:bodyPr wrap="square" rtlCol="0">
              <a:spAutoFit/>
            </a:bodyPr>
            <a:lstStyle/>
            <a:p>
              <a:pPr algn="ctr"/>
              <a:r>
                <a:rPr lang="zh-CN" altLang="en-US" sz="2800" b="1" dirty="0">
                  <a:solidFill>
                    <a:schemeClr val="bg1"/>
                  </a:solidFill>
                  <a:latin typeface="宋体" panose="02010600030101010101" pitchFamily="2" charset="-122"/>
                  <a:ea typeface="宋体" panose="02010600030101010101" pitchFamily="2" charset="-122"/>
                </a:rPr>
                <a:t>一</a:t>
              </a:r>
            </a:p>
          </p:txBody>
        </p:sp>
      </p:gr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文本框 10"/>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题型七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计算应用题</a:t>
            </a:r>
            <a:endParaRPr kumimoji="1" lang="zh-CN" altLang="en-US" sz="24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extLst>
      <p:ext uri="{BB962C8B-B14F-4D97-AF65-F5344CB8AC3E}">
        <p14:creationId xmlns:p14="http://schemas.microsoft.com/office/powerpoint/2010/main" xmlns="" val="125711992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题型七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计算应用题</a:t>
            </a:r>
            <a:endParaRPr kumimoji="1" lang="zh-CN" altLang="en-US" sz="24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extLst>
      <p:ext uri="{BB962C8B-B14F-4D97-AF65-F5344CB8AC3E}">
        <p14:creationId xmlns:p14="http://schemas.microsoft.com/office/powerpoint/2010/main" xmlns="" val="10216618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文本框 10"/>
          <p:cNvSpPr txBox="1"/>
          <p:nvPr userDrawn="1"/>
        </p:nvSpPr>
        <p:spPr>
          <a:xfrm>
            <a:off x="306997" y="116050"/>
            <a:ext cx="8595934" cy="584775"/>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题型七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计算应用题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文字叙述类计算</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grpSp>
        <p:nvGrpSpPr>
          <p:cNvPr id="12" name="组合 11"/>
          <p:cNvGrpSpPr/>
          <p:nvPr userDrawn="1"/>
        </p:nvGrpSpPr>
        <p:grpSpPr>
          <a:xfrm>
            <a:off x="2591826" y="1276195"/>
            <a:ext cx="6036785" cy="729465"/>
            <a:chOff x="823582" y="935961"/>
            <a:chExt cx="5918832" cy="729465"/>
          </a:xfrm>
        </p:grpSpPr>
        <p:sp>
          <p:nvSpPr>
            <p:cNvPr id="13" name="圆角矩形 12"/>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4" name="矩形 13"/>
            <p:cNvSpPr/>
            <p:nvPr/>
          </p:nvSpPr>
          <p:spPr>
            <a:xfrm>
              <a:off x="1732415" y="1062568"/>
              <a:ext cx="5009999"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anose="02010600030101010101" pitchFamily="2" charset="-122"/>
                  <a:ea typeface="宋体" panose="02010600030101010101" pitchFamily="2" charset="-122"/>
                </a:rPr>
                <a:t>文字叙述类计算</a:t>
              </a:r>
              <a:endParaRPr kumimoji="1" lang="zh-CN" altLang="en-US" sz="2800" b="1" dirty="0">
                <a:latin typeface="宋体" panose="02010600030101010101" pitchFamily="2" charset="-122"/>
                <a:ea typeface="宋体" panose="02010600030101010101" pitchFamily="2" charset="-122"/>
              </a:endParaRPr>
            </a:p>
          </p:txBody>
        </p:sp>
        <p:sp>
          <p:nvSpPr>
            <p:cNvPr id="15" name="椭圆 14"/>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TextBox 15"/>
            <p:cNvSpPr txBox="1"/>
            <p:nvPr/>
          </p:nvSpPr>
          <p:spPr>
            <a:xfrm>
              <a:off x="1245421" y="1049837"/>
              <a:ext cx="585627" cy="521970"/>
            </a:xfrm>
            <a:prstGeom prst="rect">
              <a:avLst/>
            </a:prstGeom>
            <a:noFill/>
          </p:spPr>
          <p:txBody>
            <a:bodyPr wrap="square" rtlCol="0">
              <a:spAutoFit/>
            </a:bodyPr>
            <a:lstStyle/>
            <a:p>
              <a:pPr algn="ctr"/>
              <a:r>
                <a:rPr lang="zh-CN" altLang="en-US" sz="2800" b="1" dirty="0">
                  <a:solidFill>
                    <a:schemeClr val="bg1"/>
                  </a:solidFill>
                  <a:latin typeface="宋体" panose="02010600030101010101" pitchFamily="2" charset="-122"/>
                  <a:ea typeface="宋体" panose="02010600030101010101" pitchFamily="2" charset="-122"/>
                </a:rPr>
                <a:t>一</a:t>
              </a:r>
            </a:p>
          </p:txBody>
        </p:sp>
      </p:grpSp>
      <p:sp>
        <p:nvSpPr>
          <p:cNvPr id="17" name="圆角矩形 16">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0216618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文本框 10"/>
          <p:cNvSpPr txBox="1"/>
          <p:nvPr userDrawn="1"/>
        </p:nvSpPr>
        <p:spPr>
          <a:xfrm>
            <a:off x="306997" y="116050"/>
            <a:ext cx="8595934" cy="584775"/>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题型七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计算应用题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文字叙述类计算</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
        <p:nvSpPr>
          <p:cNvPr id="12" name="圆角矩形 11">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0216618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2" name="文本框 10"/>
          <p:cNvSpPr txBox="1"/>
          <p:nvPr userDrawn="1"/>
        </p:nvSpPr>
        <p:spPr>
          <a:xfrm>
            <a:off x="306997" y="116050"/>
            <a:ext cx="8216114"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题型七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计算应用题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坐标曲线图类</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grpSp>
        <p:nvGrpSpPr>
          <p:cNvPr id="13" name="组合 12"/>
          <p:cNvGrpSpPr/>
          <p:nvPr userDrawn="1"/>
        </p:nvGrpSpPr>
        <p:grpSpPr>
          <a:xfrm>
            <a:off x="2591826" y="1426084"/>
            <a:ext cx="5882885" cy="729465"/>
            <a:chOff x="823582" y="935961"/>
            <a:chExt cx="5767939" cy="729465"/>
          </a:xfrm>
        </p:grpSpPr>
        <p:sp>
          <p:nvSpPr>
            <p:cNvPr id="14" name="圆角矩形 13"/>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5" name="矩形 14"/>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anose="02010600030101010101" pitchFamily="2" charset="-122"/>
                  <a:ea typeface="宋体" panose="02010600030101010101" pitchFamily="2" charset="-122"/>
                </a:rPr>
                <a:t>坐标曲线图类</a:t>
              </a:r>
              <a:endParaRPr kumimoji="1" lang="zh-CN" altLang="en-US" sz="2800" b="1" dirty="0">
                <a:latin typeface="宋体" panose="02010600030101010101" pitchFamily="2" charset="-122"/>
                <a:ea typeface="宋体" panose="02010600030101010101" pitchFamily="2" charset="-122"/>
              </a:endParaRPr>
            </a:p>
          </p:txBody>
        </p:sp>
        <p:sp>
          <p:nvSpPr>
            <p:cNvPr id="16" name="椭圆 15"/>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TextBox 16"/>
            <p:cNvSpPr txBox="1"/>
            <p:nvPr/>
          </p:nvSpPr>
          <p:spPr>
            <a:xfrm>
              <a:off x="1245421" y="1049837"/>
              <a:ext cx="585627" cy="521970"/>
            </a:xfrm>
            <a:prstGeom prst="rect">
              <a:avLst/>
            </a:prstGeom>
            <a:noFill/>
          </p:spPr>
          <p:txBody>
            <a:bodyPr wrap="square" rtlCol="0">
              <a:spAutoFit/>
            </a:bodyPr>
            <a:lstStyle/>
            <a:p>
              <a:pPr algn="ctr"/>
              <a:r>
                <a:rPr lang="zh-CN" altLang="en-US" sz="2800" b="1" dirty="0">
                  <a:solidFill>
                    <a:schemeClr val="bg1"/>
                  </a:solidFill>
                  <a:latin typeface="宋体" panose="02010600030101010101" pitchFamily="2" charset="-122"/>
                  <a:ea typeface="宋体" panose="02010600030101010101" pitchFamily="2" charset="-122"/>
                </a:rPr>
                <a:t>二</a:t>
              </a:r>
              <a:endParaRPr lang="en-US" altLang="zh-CN" sz="2800" b="1" dirty="0">
                <a:solidFill>
                  <a:schemeClr val="bg1"/>
                </a:solidFill>
                <a:latin typeface="宋体" panose="02010600030101010101" pitchFamily="2" charset="-122"/>
                <a:ea typeface="宋体" panose="02010600030101010101" pitchFamily="2" charset="-122"/>
              </a:endParaRPr>
            </a:p>
          </p:txBody>
        </p:sp>
      </p:grpSp>
      <p:sp>
        <p:nvSpPr>
          <p:cNvPr id="19" name="圆角矩形 18">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02166183"/>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文本框 10"/>
          <p:cNvSpPr txBox="1"/>
          <p:nvPr userDrawn="1"/>
        </p:nvSpPr>
        <p:spPr>
          <a:xfrm>
            <a:off x="306997" y="116050"/>
            <a:ext cx="8216114"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题型七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计算应用题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坐标曲线图类</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
        <p:nvSpPr>
          <p:cNvPr id="12" name="圆角矩形 11">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0216618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2" name="文本框 10"/>
          <p:cNvSpPr txBox="1"/>
          <p:nvPr userDrawn="1"/>
        </p:nvSpPr>
        <p:spPr>
          <a:xfrm>
            <a:off x="306996" y="116050"/>
            <a:ext cx="6650757"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题型七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计算应用题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表格信息类</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grpSp>
        <p:nvGrpSpPr>
          <p:cNvPr id="19" name="组合 18"/>
          <p:cNvGrpSpPr/>
          <p:nvPr userDrawn="1"/>
        </p:nvGrpSpPr>
        <p:grpSpPr>
          <a:xfrm>
            <a:off x="2591826" y="1426084"/>
            <a:ext cx="5882885" cy="729465"/>
            <a:chOff x="823582" y="935961"/>
            <a:chExt cx="5767939" cy="729465"/>
          </a:xfrm>
        </p:grpSpPr>
        <p:sp>
          <p:nvSpPr>
            <p:cNvPr id="20" name="圆角矩形 19"/>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1" name="矩形 20"/>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anose="02010600030101010101" pitchFamily="2" charset="-122"/>
                  <a:ea typeface="宋体" panose="02010600030101010101" pitchFamily="2" charset="-122"/>
                </a:rPr>
                <a:t>表格信息类</a:t>
              </a:r>
              <a:endParaRPr kumimoji="1" lang="zh-CN" altLang="en-US" sz="2800" b="1" dirty="0">
                <a:latin typeface="宋体" panose="02010600030101010101" pitchFamily="2" charset="-122"/>
                <a:ea typeface="宋体" panose="02010600030101010101" pitchFamily="2" charset="-122"/>
              </a:endParaRPr>
            </a:p>
          </p:txBody>
        </p:sp>
        <p:sp>
          <p:nvSpPr>
            <p:cNvPr id="22" name="椭圆 21"/>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TextBox 22"/>
            <p:cNvSpPr txBox="1"/>
            <p:nvPr/>
          </p:nvSpPr>
          <p:spPr>
            <a:xfrm>
              <a:off x="1245421" y="1049837"/>
              <a:ext cx="585627" cy="521970"/>
            </a:xfrm>
            <a:prstGeom prst="rect">
              <a:avLst/>
            </a:prstGeom>
            <a:noFill/>
          </p:spPr>
          <p:txBody>
            <a:bodyPr wrap="square" rtlCol="0">
              <a:spAutoFit/>
            </a:bodyPr>
            <a:lstStyle/>
            <a:p>
              <a:pPr algn="ctr"/>
              <a:r>
                <a:rPr lang="zh-CN" altLang="en-US" sz="2800" b="1" dirty="0" smtClean="0">
                  <a:solidFill>
                    <a:schemeClr val="bg1"/>
                  </a:solidFill>
                  <a:latin typeface="宋体" panose="02010600030101010101" pitchFamily="2" charset="-122"/>
                  <a:ea typeface="宋体" panose="02010600030101010101" pitchFamily="2" charset="-122"/>
                </a:rPr>
                <a:t>三</a:t>
              </a:r>
              <a:endParaRPr lang="en-US" altLang="zh-CN" sz="2800" b="1" dirty="0">
                <a:solidFill>
                  <a:schemeClr val="bg1"/>
                </a:solidFill>
                <a:latin typeface="宋体" panose="02010600030101010101" pitchFamily="2" charset="-122"/>
                <a:ea typeface="宋体" panose="02010600030101010101" pitchFamily="2" charset="-122"/>
              </a:endParaRPr>
            </a:p>
          </p:txBody>
        </p:sp>
      </p:grpSp>
      <p:sp>
        <p:nvSpPr>
          <p:cNvPr id="14" name="圆角矩形 13">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0216618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文本框 10"/>
          <p:cNvSpPr txBox="1"/>
          <p:nvPr userDrawn="1"/>
        </p:nvSpPr>
        <p:spPr>
          <a:xfrm>
            <a:off x="306996" y="116050"/>
            <a:ext cx="6650757"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题型七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计算应用题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表格信息类</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
        <p:nvSpPr>
          <p:cNvPr id="12" name="圆角矩形 11">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02166183"/>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13" name="组合 12"/>
          <p:cNvGrpSpPr/>
          <p:nvPr userDrawn="1"/>
        </p:nvGrpSpPr>
        <p:grpSpPr>
          <a:xfrm>
            <a:off x="2591826" y="1426084"/>
            <a:ext cx="5882885" cy="729465"/>
            <a:chOff x="823582" y="935961"/>
            <a:chExt cx="5767939" cy="729465"/>
          </a:xfrm>
        </p:grpSpPr>
        <p:sp>
          <p:nvSpPr>
            <p:cNvPr id="14" name="圆角矩形 13"/>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5" name="矩形 14"/>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anose="02010600030101010101" pitchFamily="2" charset="-122"/>
                  <a:ea typeface="宋体" panose="02010600030101010101" pitchFamily="2" charset="-122"/>
                </a:rPr>
                <a:t>结合实验实物图类</a:t>
              </a:r>
              <a:endParaRPr kumimoji="1" lang="zh-CN" altLang="en-US" sz="2800" b="1" dirty="0">
                <a:latin typeface="宋体" panose="02010600030101010101" pitchFamily="2" charset="-122"/>
                <a:ea typeface="宋体" panose="02010600030101010101" pitchFamily="2" charset="-122"/>
              </a:endParaRPr>
            </a:p>
          </p:txBody>
        </p:sp>
        <p:sp>
          <p:nvSpPr>
            <p:cNvPr id="16" name="椭圆 15"/>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TextBox 16"/>
            <p:cNvSpPr txBox="1"/>
            <p:nvPr/>
          </p:nvSpPr>
          <p:spPr>
            <a:xfrm>
              <a:off x="1245421" y="1049837"/>
              <a:ext cx="585627" cy="521970"/>
            </a:xfrm>
            <a:prstGeom prst="rect">
              <a:avLst/>
            </a:prstGeom>
            <a:noFill/>
          </p:spPr>
          <p:txBody>
            <a:bodyPr wrap="square" rtlCol="0">
              <a:spAutoFit/>
            </a:bodyPr>
            <a:lstStyle/>
            <a:p>
              <a:pPr algn="ctr"/>
              <a:r>
                <a:rPr lang="zh-CN" altLang="en-US" sz="2800" b="1" dirty="0" smtClean="0">
                  <a:solidFill>
                    <a:schemeClr val="bg1"/>
                  </a:solidFill>
                  <a:latin typeface="宋体" panose="02010600030101010101" pitchFamily="2" charset="-122"/>
                  <a:ea typeface="宋体" panose="02010600030101010101" pitchFamily="2" charset="-122"/>
                </a:rPr>
                <a:t>四</a:t>
              </a:r>
              <a:endParaRPr lang="en-US" altLang="zh-CN" sz="2800" b="1" dirty="0">
                <a:solidFill>
                  <a:schemeClr val="bg1"/>
                </a:solidFill>
                <a:latin typeface="宋体" panose="02010600030101010101" pitchFamily="2" charset="-122"/>
                <a:ea typeface="宋体" panose="02010600030101010101" pitchFamily="2" charset="-122"/>
              </a:endParaRPr>
            </a:p>
          </p:txBody>
        </p:sp>
      </p:grpSp>
      <p:sp>
        <p:nvSpPr>
          <p:cNvPr id="19" name="文本框 10"/>
          <p:cNvSpPr txBox="1"/>
          <p:nvPr userDrawn="1"/>
        </p:nvSpPr>
        <p:spPr>
          <a:xfrm>
            <a:off x="306996" y="116050"/>
            <a:ext cx="7490342"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题型七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计算应用题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结合实验实物图类</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
        <p:nvSpPr>
          <p:cNvPr id="20" name="圆角矩形 1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0216618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文本框 10"/>
          <p:cNvSpPr txBox="1"/>
          <p:nvPr userDrawn="1"/>
        </p:nvSpPr>
        <p:spPr>
          <a:xfrm>
            <a:off x="306996" y="116050"/>
            <a:ext cx="7490342"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题型七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计算应用题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结合实验实物图类</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
        <p:nvSpPr>
          <p:cNvPr id="12" name="圆角矩形 11">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221815694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75662757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png"/><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png"/><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1.png"/><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5.png"/><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7.png"/><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8.png"/><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0.png"/><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 Target="slide9.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 Target="slide5.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13.xml"/><Relationship Id="rId5" Type="http://schemas.openxmlformats.org/officeDocument/2006/relationships/tags" Target="../tags/tag5.xml"/><Relationship Id="rId10" Type="http://schemas.openxmlformats.org/officeDocument/2006/relationships/image" Target="../media/image1.png"/><Relationship Id="rId4" Type="http://schemas.openxmlformats.org/officeDocument/2006/relationships/tags" Target="../tags/tag4.xml"/><Relationship Id="rId9" Type="http://schemas.openxmlformats.org/officeDocument/2006/relationships/slideLayout" Target="../slideLayouts/slideLayout7.xml"/><Relationship Id="rId14" Type="http://schemas.openxmlformats.org/officeDocument/2006/relationships/slide" Target="slide18.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文本框 5"/>
          <p:cNvSpPr txBox="1"/>
          <p:nvPr/>
        </p:nvSpPr>
        <p:spPr>
          <a:xfrm>
            <a:off x="1626403" y="3141493"/>
            <a:ext cx="9438675" cy="1477328"/>
          </a:xfrm>
          <a:prstGeom prst="rect">
            <a:avLst/>
          </a:prstGeom>
          <a:noFill/>
          <a:ln w="9525">
            <a:noFill/>
          </a:ln>
        </p:spPr>
        <p:txBody>
          <a:bodyPr wrap="square" anchor="t">
            <a:spAutoFit/>
          </a:bodyPr>
          <a:lstStyle/>
          <a:p>
            <a:pPr algn="ctr">
              <a:lnSpc>
                <a:spcPct val="150000"/>
              </a:lnSpc>
            </a:pPr>
            <a:r>
              <a:rPr lang="zh-CN" altLang="en-US" sz="6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题型</a:t>
            </a:r>
            <a:r>
              <a:rPr lang="zh-CN" altLang="en-US"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七</a:t>
            </a:r>
            <a:r>
              <a:rPr lang="zh-CN" altLang="en-US" sz="6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  计算应用题</a:t>
            </a:r>
            <a:endParaRPr lang="zh-CN" altLang="en-US" sz="6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Tree>
    <p:extLst>
      <p:ext uri="{BB962C8B-B14F-4D97-AF65-F5344CB8AC3E}">
        <p14:creationId xmlns:p14="http://schemas.microsoft.com/office/powerpoint/2010/main" xmlns="" val="22609088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62848" y="1378588"/>
            <a:ext cx="4721842" cy="553998"/>
          </a:xfrm>
          <a:prstGeom prst="rect">
            <a:avLst/>
          </a:prstGeom>
          <a:noFill/>
        </p:spPr>
        <p:txBody>
          <a:bodyPr wrap="square" rtlCol="0">
            <a:spAutoFit/>
          </a:bodyPr>
          <a:lstStyle/>
          <a:p>
            <a:pPr>
              <a:lnSpc>
                <a:spcPts val="36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所用稀硫酸的溶质质量</a:t>
            </a:r>
            <a:r>
              <a:rPr lang="zh-CN" altLang="zh-CN" sz="2400" b="1" dirty="0" smtClean="0">
                <a:latin typeface="宋体" pitchFamily="2" charset="-122"/>
                <a:ea typeface="宋体" pitchFamily="2" charset="-122"/>
              </a:rPr>
              <a:t>分数</a:t>
            </a:r>
            <a:endParaRPr lang="en-US" altLang="zh-CN" sz="2400" b="1" dirty="0" smtClean="0">
              <a:latin typeface="宋体" pitchFamily="2" charset="-122"/>
              <a:ea typeface="宋体" pitchFamily="2" charset="-122"/>
            </a:endParaRPr>
          </a:p>
        </p:txBody>
      </p:sp>
      <p:grpSp>
        <p:nvGrpSpPr>
          <p:cNvPr id="3" name="组合 2"/>
          <p:cNvGrpSpPr/>
          <p:nvPr/>
        </p:nvGrpSpPr>
        <p:grpSpPr>
          <a:xfrm>
            <a:off x="1862262" y="1807065"/>
            <a:ext cx="7759909" cy="4533870"/>
            <a:chOff x="1862262" y="1807065"/>
            <a:chExt cx="7759909" cy="4533870"/>
          </a:xfrm>
        </p:grpSpPr>
        <mc:AlternateContent xmlns:mc="http://schemas.openxmlformats.org/markup-compatibility/2006">
          <mc:Choice xmlns:a14="http://schemas.microsoft.com/office/drawing/2010/main" xmlns="" Requires="a14">
            <p:sp>
              <p:nvSpPr>
                <p:cNvPr id="11" name="矩形 10"/>
                <p:cNvSpPr/>
                <p:nvPr/>
              </p:nvSpPr>
              <p:spPr>
                <a:xfrm>
                  <a:off x="1862262" y="1807065"/>
                  <a:ext cx="7759909" cy="4533870"/>
                </a:xfrm>
                <a:prstGeom prst="rect">
                  <a:avLst/>
                </a:prstGeom>
              </p:spPr>
              <p:txBody>
                <a:bodyPr wrap="square">
                  <a:spAutoFit/>
                </a:bodyPr>
                <a:lstStyle/>
                <a:p>
                  <a:pPr>
                    <a:lnSpc>
                      <a:spcPct val="150000"/>
                    </a:lnSpc>
                  </a:pPr>
                  <a:r>
                    <a:rPr lang="zh-CN" altLang="zh-CN" sz="2400" b="1" dirty="0" smtClean="0">
                      <a:solidFill>
                        <a:srgbClr val="FF0000"/>
                      </a:solidFill>
                      <a:latin typeface="宋体" pitchFamily="2" charset="-122"/>
                      <a:ea typeface="宋体" pitchFamily="2" charset="-122"/>
                    </a:rPr>
                    <a:t>解</a:t>
                  </a:r>
                  <a:r>
                    <a:rPr lang="zh-CN" altLang="zh-CN" sz="2400" b="1" dirty="0">
                      <a:solidFill>
                        <a:srgbClr val="FF0000"/>
                      </a:solidFill>
                      <a:latin typeface="宋体" pitchFamily="2" charset="-122"/>
                      <a:ea typeface="宋体" pitchFamily="2" charset="-122"/>
                    </a:rPr>
                    <a:t>：设所用硫酸的质量为</a:t>
                  </a:r>
                  <a:r>
                    <a:rPr lang="en-US" altLang="zh-CN" sz="2400" b="1" i="1" dirty="0">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a:t>
                  </a:r>
                </a:p>
                <a:p>
                  <a:pPr>
                    <a:lnSpc>
                      <a:spcPct val="150000"/>
                    </a:lnSpc>
                  </a:pPr>
                  <a:r>
                    <a:rPr lang="en-US" altLang="zh-CN" sz="2400" b="1" dirty="0" smtClean="0">
                      <a:solidFill>
                        <a:srgbClr val="FF0000"/>
                      </a:solidFill>
                      <a:latin typeface="宋体" pitchFamily="2" charset="-122"/>
                      <a:ea typeface="宋体" pitchFamily="2" charset="-122"/>
                    </a:rPr>
                    <a:t>Mg+H</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SO</a:t>
                  </a:r>
                  <a:r>
                    <a:rPr lang="en-US" altLang="zh-CN" sz="2400" b="1" baseline="-25000" dirty="0" smtClean="0">
                      <a:solidFill>
                        <a:srgbClr val="FF0000"/>
                      </a:solidFill>
                      <a:latin typeface="宋体" pitchFamily="2" charset="-122"/>
                      <a:ea typeface="宋体" pitchFamily="2" charset="-122"/>
                    </a:rPr>
                    <a:t>4</a:t>
                  </a:r>
                  <a:r>
                    <a:rPr lang="en-US" altLang="zh-CN" sz="2400" b="1" dirty="0" smtClean="0">
                      <a:solidFill>
                        <a:srgbClr val="FF0000"/>
                      </a:solidFill>
                      <a:latin typeface="宋体" pitchFamily="2" charset="-122"/>
                      <a:ea typeface="宋体" pitchFamily="2" charset="-122"/>
                    </a:rPr>
                    <a:t>    MgSO</a:t>
                  </a:r>
                  <a:r>
                    <a:rPr lang="en-US" altLang="zh-CN" sz="2400" b="1" baseline="-25000" dirty="0" smtClean="0">
                      <a:solidFill>
                        <a:srgbClr val="FF0000"/>
                      </a:solidFill>
                      <a:latin typeface="宋体" pitchFamily="2" charset="-122"/>
                      <a:ea typeface="宋体" pitchFamily="2" charset="-122"/>
                    </a:rPr>
                    <a:t>4</a:t>
                  </a:r>
                  <a:r>
                    <a:rPr lang="en-US" altLang="zh-CN" sz="2400" b="1" dirty="0" smtClean="0">
                      <a:solidFill>
                        <a:srgbClr val="FF0000"/>
                      </a:solidFill>
                      <a:latin typeface="宋体" pitchFamily="2" charset="-122"/>
                      <a:ea typeface="宋体" pitchFamily="2" charset="-122"/>
                    </a:rPr>
                    <a:t>+H</a:t>
                  </a:r>
                  <a:r>
                    <a:rPr lang="en-US" altLang="zh-CN" sz="2400" b="1" baseline="-25000" dirty="0" smtClean="0">
                      <a:solidFill>
                        <a:srgbClr val="FF0000"/>
                      </a:solidFill>
                      <a:latin typeface="宋体" pitchFamily="2" charset="-122"/>
                      <a:ea typeface="宋体" pitchFamily="2" charset="-122"/>
                    </a:rPr>
                    <a:t>2</a:t>
                  </a:r>
                  <a:r>
                    <a:rPr lang="zh-CN" altLang="zh-CN" sz="2400" b="1" dirty="0">
                      <a:solidFill>
                        <a:srgbClr val="FF0000"/>
                      </a:solidFill>
                      <a:latin typeface="宋体" pitchFamily="2" charset="-122"/>
                      <a:ea typeface="宋体" pitchFamily="2" charset="-122"/>
                    </a:rPr>
                    <a:t>↑</a:t>
                  </a:r>
                </a:p>
                <a:p>
                  <a:pPr>
                    <a:lnSpc>
                      <a:spcPct val="150000"/>
                    </a:lnSpc>
                  </a:pPr>
                  <a:r>
                    <a:rPr lang="en-US" altLang="zh-CN" sz="2400" b="1" dirty="0">
                      <a:solidFill>
                        <a:srgbClr val="FF0000"/>
                      </a:solidFill>
                      <a:latin typeface="宋体" pitchFamily="2" charset="-122"/>
                      <a:ea typeface="宋体" pitchFamily="2" charset="-122"/>
                    </a:rPr>
                    <a:t>24</a:t>
                  </a:r>
                  <a:r>
                    <a:rPr lang="zh-CN" altLang="zh-CN" sz="2400" b="1" dirty="0">
                      <a:solidFill>
                        <a:srgbClr val="FF0000"/>
                      </a:solidFill>
                      <a:latin typeface="宋体" pitchFamily="2" charset="-122"/>
                      <a:ea typeface="宋体" pitchFamily="2" charset="-122"/>
                    </a:rPr>
                    <a:t>　</a:t>
                  </a: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98</a:t>
                  </a:r>
                  <a:endParaRPr lang="zh-CN" altLang="zh-CN" sz="2400" b="1" dirty="0">
                    <a:solidFill>
                      <a:srgbClr val="FF0000"/>
                    </a:solidFill>
                    <a:latin typeface="宋体" pitchFamily="2" charset="-122"/>
                    <a:ea typeface="宋体" pitchFamily="2" charset="-122"/>
                  </a:endParaRPr>
                </a:p>
                <a:p>
                  <a:pPr>
                    <a:lnSpc>
                      <a:spcPct val="150000"/>
                    </a:lnSpc>
                  </a:pPr>
                  <a:r>
                    <a:rPr lang="en-US" altLang="zh-CN" sz="2400" b="1" dirty="0">
                      <a:solidFill>
                        <a:srgbClr val="FF0000"/>
                      </a:solidFill>
                      <a:latin typeface="宋体" pitchFamily="2" charset="-122"/>
                      <a:ea typeface="宋体" pitchFamily="2" charset="-122"/>
                    </a:rPr>
                    <a:t>3.6 </a:t>
                  </a:r>
                  <a:r>
                    <a:rPr lang="en-US" altLang="zh-CN" sz="2400" b="1" dirty="0" smtClean="0">
                      <a:solidFill>
                        <a:srgbClr val="FF0000"/>
                      </a:solidFill>
                      <a:latin typeface="宋体" pitchFamily="2" charset="-122"/>
                      <a:ea typeface="宋体" pitchFamily="2" charset="-122"/>
                    </a:rPr>
                    <a:t>g</a:t>
                  </a:r>
                  <a:r>
                    <a:rPr lang="en-US" altLang="zh-CN" sz="2400" b="1" dirty="0">
                      <a:solidFill>
                        <a:srgbClr val="FF0000"/>
                      </a:solidFill>
                      <a:latin typeface="宋体" pitchFamily="2" charset="-122"/>
                      <a:ea typeface="宋体" pitchFamily="2" charset="-122"/>
                    </a:rPr>
                    <a:t/>
                  </a:r>
                  <a:r>
                    <a:rPr lang="en-US" altLang="zh-CN" sz="2400" b="1" i="1" dirty="0" smtClean="0">
                      <a:solidFill>
                        <a:srgbClr val="FF0000"/>
                      </a:solidFill>
                      <a:latin typeface="宋体" pitchFamily="2" charset="-122"/>
                      <a:ea typeface="宋体" pitchFamily="2" charset="-122"/>
                    </a:rPr>
                    <a:t>x</a:t>
                  </a:r>
                  <a:endParaRPr lang="zh-CN" altLang="zh-CN" sz="2400" b="1" dirty="0">
                    <a:solidFill>
                      <a:srgbClr val="FF0000"/>
                    </a:solidFill>
                    <a:latin typeface="宋体" pitchFamily="2" charset="-122"/>
                    <a:ea typeface="宋体" pitchFamily="2" charset="-122"/>
                  </a:endParaRPr>
                </a:p>
                <a:p>
                  <a:pPr>
                    <a:lnSpc>
                      <a:spcPct val="150000"/>
                    </a:lnSpc>
                  </a:pP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𝟐𝟒</m:t>
                          </m:r>
                        </m:num>
                        <m:den>
                          <m:r>
                            <a:rPr lang="en-US" altLang="zh-CN" sz="2400" b="1" i="1">
                              <a:solidFill>
                                <a:srgbClr val="FF0000"/>
                              </a:solidFill>
                              <a:latin typeface="Cambria Math"/>
                            </a:rPr>
                            <m:t>𝟗𝟖</m:t>
                          </m:r>
                        </m:den>
                      </m:f>
                    </m:oMath>
                  </a14:m>
                  <a:r>
                    <a:rPr lang="en-US" altLang="zh-CN" sz="2400" b="1" dirty="0">
                      <a:solidFill>
                        <a:srgbClr val="FF0000"/>
                      </a:solidFill>
                      <a:latin typeface="宋体" pitchFamily="2" charset="-122"/>
                      <a:ea typeface="宋体" pitchFamily="2" charset="-122"/>
                    </a:rPr>
                    <a:t>=</a:t>
                  </a: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𝟑</m:t>
                          </m:r>
                          <m:r>
                            <m:rPr>
                              <m:nor/>
                            </m:rPr>
                            <a:rPr lang="en-US" altLang="zh-CN" sz="2400" b="1">
                              <a:solidFill>
                                <a:srgbClr val="FF0000"/>
                              </a:solidFill>
                              <a:latin typeface="宋体" pitchFamily="2" charset="-122"/>
                              <a:ea typeface="宋体" pitchFamily="2" charset="-122"/>
                            </a:rPr>
                            <m:t>.</m:t>
                          </m:r>
                          <m:r>
                            <a:rPr lang="en-US" altLang="zh-CN" sz="2400" b="1" i="1">
                              <a:solidFill>
                                <a:srgbClr val="FF0000"/>
                              </a:solidFill>
                              <a:latin typeface="Cambria Math"/>
                            </a:rPr>
                            <m:t>𝟔</m:t>
                          </m:r>
                          <m:r>
                            <a:rPr lang="en-US" altLang="zh-CN" sz="2400" b="1" i="0" smtClean="0">
                              <a:solidFill>
                                <a:srgbClr val="FF0000"/>
                              </a:solidFill>
                              <a:latin typeface="Cambria Math"/>
                            </a:rPr>
                            <m:t> </m:t>
                          </m:r>
                          <m:r>
                            <a:rPr lang="en-US" altLang="zh-CN" sz="2400" b="1" i="0" smtClean="0">
                              <a:solidFill>
                                <a:srgbClr val="FF0000"/>
                              </a:solidFill>
                              <a:latin typeface="Cambria Math"/>
                            </a:rPr>
                            <m:t>𝐠</m:t>
                          </m:r>
                        </m:num>
                        <m:den>
                          <m:r>
                            <a:rPr lang="en-US" altLang="zh-CN" sz="2400" b="1" i="1">
                              <a:solidFill>
                                <a:srgbClr val="FF0000"/>
                              </a:solidFill>
                              <a:latin typeface="Cambria Math"/>
                            </a:rPr>
                            <m:t>𝒙</m:t>
                          </m:r>
                        </m:den>
                      </m:f>
                    </m:oMath>
                  </a14:m>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解得</a:t>
                  </a:r>
                  <a:r>
                    <a:rPr lang="en-US" altLang="zh-CN" sz="2400" b="1" i="1" dirty="0">
                      <a:solidFill>
                        <a:srgbClr val="FF0000"/>
                      </a:solidFill>
                      <a:latin typeface="宋体" pitchFamily="2" charset="-122"/>
                      <a:ea typeface="宋体" pitchFamily="2" charset="-122"/>
                    </a:rPr>
                    <a:t>x</a:t>
                  </a:r>
                  <a:r>
                    <a:rPr lang="en-US" altLang="zh-CN" sz="2400" b="1" dirty="0">
                      <a:solidFill>
                        <a:srgbClr val="FF0000"/>
                      </a:solidFill>
                      <a:latin typeface="宋体" pitchFamily="2" charset="-122"/>
                      <a:ea typeface="宋体" pitchFamily="2" charset="-122"/>
                    </a:rPr>
                    <a:t>=14.7 g</a:t>
                  </a:r>
                  <a:endParaRPr lang="zh-CN" altLang="zh-CN" sz="2400" b="1" dirty="0">
                    <a:solidFill>
                      <a:srgbClr val="FF0000"/>
                    </a:solidFill>
                    <a:latin typeface="宋体" pitchFamily="2" charset="-122"/>
                    <a:ea typeface="宋体" pitchFamily="2" charset="-122"/>
                  </a:endParaRPr>
                </a:p>
                <a:p>
                  <a:pPr>
                    <a:lnSpc>
                      <a:spcPct val="150000"/>
                    </a:lnSpc>
                  </a:pPr>
                  <a:r>
                    <a:rPr lang="zh-CN" altLang="zh-CN" sz="2400" b="1" dirty="0">
                      <a:solidFill>
                        <a:srgbClr val="FF0000"/>
                      </a:solidFill>
                      <a:latin typeface="宋体" pitchFamily="2" charset="-122"/>
                      <a:ea typeface="宋体" pitchFamily="2" charset="-122"/>
                    </a:rPr>
                    <a:t>所用稀硫酸的溶质质量分数为</a:t>
                  </a:r>
                  <a14:m>
                    <m:oMath xmlns:m="http://schemas.openxmlformats.org/officeDocument/2006/math">
                      <m:f>
                        <m:fPr>
                          <m:ctrlPr>
                            <a:rPr lang="zh-CN" altLang="zh-CN" sz="2400" b="1" i="1">
                              <a:solidFill>
                                <a:srgbClr val="FF0000"/>
                              </a:solidFill>
                              <a:latin typeface="Cambria Math"/>
                            </a:rPr>
                          </m:ctrlPr>
                        </m:fPr>
                        <m:num>
                          <m:r>
                            <a:rPr lang="en-US" altLang="zh-CN" sz="2400" b="1" i="0">
                              <a:solidFill>
                                <a:srgbClr val="FF0000"/>
                              </a:solidFill>
                              <a:latin typeface="Cambria Math"/>
                            </a:rPr>
                            <m:t>𝟏𝟒</m:t>
                          </m:r>
                          <m:r>
                            <m:rPr>
                              <m:nor/>
                            </m:rPr>
                            <a:rPr lang="en-US" altLang="zh-CN" sz="2400" b="1">
                              <a:solidFill>
                                <a:srgbClr val="FF0000"/>
                              </a:solidFill>
                              <a:latin typeface="宋体" pitchFamily="2" charset="-122"/>
                              <a:ea typeface="宋体" pitchFamily="2" charset="-122"/>
                            </a:rPr>
                            <m:t>.</m:t>
                          </m:r>
                          <m:r>
                            <a:rPr lang="en-US" altLang="zh-CN" sz="2400" b="1" i="0">
                              <a:solidFill>
                                <a:srgbClr val="FF0000"/>
                              </a:solidFill>
                              <a:latin typeface="Cambria Math"/>
                            </a:rPr>
                            <m:t>𝟕</m:t>
                          </m:r>
                          <m:r>
                            <m:rPr>
                              <m:nor/>
                            </m:rPr>
                            <a:rPr lang="en-US" altLang="zh-CN" sz="2400" b="1" i="0" smtClean="0">
                              <a:solidFill>
                                <a:srgbClr val="FF0000"/>
                              </a:solidFill>
                            </a:rPr>
                            <m:t> </m:t>
                          </m:r>
                          <m:r>
                            <a:rPr lang="en-US" altLang="zh-CN" sz="2400" b="1" i="0">
                              <a:solidFill>
                                <a:srgbClr val="FF0000"/>
                              </a:solidFill>
                              <a:latin typeface="Cambria Math"/>
                            </a:rPr>
                            <m:t>𝐠</m:t>
                          </m:r>
                        </m:num>
                        <m:den>
                          <m:r>
                            <a:rPr lang="en-US" altLang="zh-CN" sz="2400" b="1" i="0">
                              <a:solidFill>
                                <a:srgbClr val="FF0000"/>
                              </a:solidFill>
                              <a:latin typeface="Cambria Math"/>
                            </a:rPr>
                            <m:t>𝟏𝟎𝟎</m:t>
                          </m:r>
                          <m:r>
                            <m:rPr>
                              <m:nor/>
                            </m:rPr>
                            <a:rPr lang="en-US" altLang="zh-CN" sz="2400" b="1" i="0" smtClean="0">
                              <a:solidFill>
                                <a:srgbClr val="FF0000"/>
                              </a:solidFill>
                            </a:rPr>
                            <m:t> </m:t>
                          </m:r>
                          <m:r>
                            <a:rPr lang="en-US" altLang="zh-CN" sz="2400" b="1" i="0">
                              <a:solidFill>
                                <a:srgbClr val="FF0000"/>
                              </a:solidFill>
                              <a:latin typeface="Cambria Math"/>
                            </a:rPr>
                            <m:t>𝐠</m:t>
                          </m:r>
                        </m:den>
                      </m:f>
                    </m:oMath>
                  </a14:m>
                  <a:r>
                    <a:rPr lang="en-US" altLang="zh-CN" sz="2400" b="1" dirty="0">
                      <a:solidFill>
                        <a:srgbClr val="FF0000"/>
                      </a:solidFill>
                      <a:latin typeface="宋体" pitchFamily="2" charset="-122"/>
                      <a:ea typeface="宋体" pitchFamily="2" charset="-122"/>
                    </a:rPr>
                    <a:t>×</a:t>
                  </a:r>
                  <a:r>
                    <a:rPr lang="en-US" altLang="zh-CN" sz="2400" b="1" dirty="0" smtClean="0">
                      <a:solidFill>
                        <a:srgbClr val="FF0000"/>
                      </a:solidFill>
                      <a:latin typeface="宋体" pitchFamily="2" charset="-122"/>
                      <a:ea typeface="宋体" pitchFamily="2" charset="-122"/>
                    </a:rPr>
                    <a:t>100%=14.7%</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a:p>
                  <a:pPr>
                    <a:lnSpc>
                      <a:spcPct val="150000"/>
                    </a:lnSpc>
                  </a:pPr>
                  <a:r>
                    <a:rPr lang="zh-CN" altLang="zh-CN" sz="2400" b="1" dirty="0">
                      <a:solidFill>
                        <a:srgbClr val="FF0000"/>
                      </a:solidFill>
                      <a:latin typeface="宋体" pitchFamily="2" charset="-122"/>
                      <a:ea typeface="宋体" pitchFamily="2" charset="-122"/>
                    </a:rPr>
                    <a:t>答</a:t>
                  </a:r>
                  <a:r>
                    <a:rPr lang="en-US" altLang="zh-CN" sz="2400" b="1" dirty="0">
                      <a:solidFill>
                        <a:srgbClr val="FF0000"/>
                      </a:solidFill>
                      <a:latin typeface="宋体" pitchFamily="2" charset="-122"/>
                      <a:ea typeface="宋体" pitchFamily="2" charset="-122"/>
                    </a:rPr>
                    <a:t>: </a:t>
                  </a:r>
                  <a:r>
                    <a:rPr lang="zh-CN" altLang="zh-CN" sz="2400" b="1" dirty="0">
                      <a:solidFill>
                        <a:srgbClr val="FF0000"/>
                      </a:solidFill>
                      <a:latin typeface="宋体" pitchFamily="2" charset="-122"/>
                      <a:ea typeface="宋体" pitchFamily="2" charset="-122"/>
                    </a:rPr>
                    <a:t>所用稀硫酸的溶质质量分数是</a:t>
                  </a:r>
                  <a:r>
                    <a:rPr lang="en-US" altLang="zh-CN" sz="2400" b="1" dirty="0" smtClean="0">
                      <a:solidFill>
                        <a:srgbClr val="FF0000"/>
                      </a:solidFill>
                      <a:latin typeface="宋体" pitchFamily="2" charset="-122"/>
                      <a:ea typeface="宋体" pitchFamily="2" charset="-122"/>
                    </a:rPr>
                    <a:t>14.7%</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p:txBody>
            </p:sp>
          </mc:Choice>
          <mc:Fallback>
            <p:sp>
              <p:nvSpPr>
                <p:cNvPr id="11" name="矩形 10"/>
                <p:cNvSpPr>
                  <a:spLocks noRot="1" noChangeAspect="1" noMove="1" noResize="1" noEditPoints="1" noAdjustHandles="1" noChangeArrowheads="1" noChangeShapeType="1" noTextEdit="1"/>
                </p:cNvSpPr>
                <p:nvPr/>
              </p:nvSpPr>
              <p:spPr>
                <a:xfrm>
                  <a:off x="1862262" y="1807065"/>
                  <a:ext cx="7759909" cy="4533870"/>
                </a:xfrm>
                <a:prstGeom prst="rect">
                  <a:avLst/>
                </a:prstGeom>
                <a:blipFill rotWithShape="1">
                  <a:blip r:embed="rId2"/>
                  <a:stretch>
                    <a:fillRect l="-1178" b="-134"/>
                  </a:stretch>
                </a:blipFill>
              </p:spPr>
              <p:txBody>
                <a:bodyPr/>
                <a:lstStyle/>
                <a:p>
                  <a:r>
                    <a:rPr lang="zh-CN" altLang="en-US">
                      <a:noFill/>
                    </a:rPr>
                    <a:t> </a:t>
                  </a:r>
                </a:p>
              </p:txBody>
            </p:sp>
          </mc:Fallback>
        </mc:AlternateContent>
        <p:pic>
          <p:nvPicPr>
            <p:cNvPr id="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142155" y="2680661"/>
              <a:ext cx="504555" cy="656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364146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39390" y="1758886"/>
            <a:ext cx="10694804" cy="4431983"/>
          </a:xfrm>
          <a:prstGeom prst="rect">
            <a:avLst/>
          </a:prstGeom>
          <a:noFill/>
        </p:spPr>
        <p:txBody>
          <a:bodyPr wrap="square" rtlCol="0">
            <a:spAutoFit/>
          </a:bodyPr>
          <a:lstStyle/>
          <a:p>
            <a:pPr>
              <a:lnSpc>
                <a:spcPts val="3600"/>
              </a:lnSpc>
            </a:pPr>
            <a:r>
              <a:rPr lang="zh-CN" altLang="en-US" sz="2400" b="1" dirty="0">
                <a:solidFill>
                  <a:schemeClr val="accent2"/>
                </a:solidFill>
                <a:latin typeface="黑体" panose="02010609060101010101" pitchFamily="49" charset="-122"/>
                <a:ea typeface="黑体" panose="02010609060101010101" pitchFamily="49" charset="-122"/>
                <a:sym typeface="+mn-ea"/>
              </a:rPr>
              <a:t>题型演练</a:t>
            </a:r>
            <a:endParaRPr lang="en-US" altLang="zh-CN" sz="2400" b="1" dirty="0">
              <a:solidFill>
                <a:schemeClr val="accent2"/>
              </a:solidFill>
              <a:latin typeface="黑体" panose="02010609060101010101" pitchFamily="49" charset="-122"/>
              <a:ea typeface="黑体" panose="02010609060101010101" pitchFamily="49" charset="-122"/>
              <a:sym typeface="+mn-ea"/>
            </a:endParaRPr>
          </a:p>
          <a:p>
            <a:pPr>
              <a:lnSpc>
                <a:spcPct val="150000"/>
              </a:lnSpc>
            </a:pP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·石家庄十八县一模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向</a:t>
            </a:r>
            <a:r>
              <a:rPr lang="en-US" altLang="zh-CN" sz="2400" b="1" dirty="0">
                <a:latin typeface="宋体" pitchFamily="2" charset="-122"/>
                <a:ea typeface="宋体" pitchFamily="2" charset="-122"/>
              </a:rPr>
              <a:t>100 g AgNO</a:t>
            </a:r>
            <a:r>
              <a:rPr lang="en-US" altLang="zh-CN" sz="2400" b="1" baseline="-25000" dirty="0">
                <a:latin typeface="宋体" pitchFamily="2" charset="-122"/>
                <a:ea typeface="宋体" pitchFamily="2" charset="-122"/>
              </a:rPr>
              <a:t>3</a:t>
            </a:r>
            <a:r>
              <a:rPr lang="zh-CN" altLang="zh-CN" sz="2400" b="1" dirty="0">
                <a:latin typeface="宋体" pitchFamily="2" charset="-122"/>
                <a:ea typeface="宋体" pitchFamily="2" charset="-122"/>
              </a:rPr>
              <a:t>溶液中逐滴加入一定溶质质量分数的</a:t>
            </a:r>
            <a:r>
              <a:rPr lang="en-US" altLang="zh-CN" sz="2400" b="1" dirty="0" err="1">
                <a:latin typeface="宋体" pitchFamily="2" charset="-122"/>
                <a:ea typeface="宋体" pitchFamily="2" charset="-122"/>
              </a:rPr>
              <a:t>NaCl</a:t>
            </a:r>
            <a:r>
              <a:rPr lang="zh-CN" altLang="zh-CN" sz="2400" b="1" dirty="0">
                <a:latin typeface="宋体" pitchFamily="2" charset="-122"/>
                <a:ea typeface="宋体" pitchFamily="2" charset="-122"/>
              </a:rPr>
              <a:t>溶液。实验过程中生成沉淀的质量与加入</a:t>
            </a:r>
            <a:r>
              <a:rPr lang="en-US" altLang="zh-CN" sz="2400" b="1" dirty="0" err="1">
                <a:latin typeface="宋体" pitchFamily="2" charset="-122"/>
                <a:ea typeface="宋体" pitchFamily="2" charset="-122"/>
              </a:rPr>
              <a:t>NaCl</a:t>
            </a:r>
            <a:r>
              <a:rPr lang="zh-CN" altLang="zh-CN" sz="2400" b="1" dirty="0">
                <a:latin typeface="宋体" pitchFamily="2" charset="-122"/>
                <a:ea typeface="宋体" pitchFamily="2" charset="-122"/>
              </a:rPr>
              <a:t>溶液的质量关系如图所示。</a:t>
            </a: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恰好完全反应时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生成沉淀的质量为</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g</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sp>
        <p:nvSpPr>
          <p:cNvPr id="11" name="矩形 10"/>
          <p:cNvSpPr/>
          <p:nvPr/>
        </p:nvSpPr>
        <p:spPr>
          <a:xfrm>
            <a:off x="6174204" y="5542315"/>
            <a:ext cx="822216"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28.7 </a:t>
            </a:r>
            <a:endParaRPr lang="zh-CN" altLang="zh-CN" sz="2400" b="1" dirty="0">
              <a:solidFill>
                <a:srgbClr val="FF0000"/>
              </a:solidFill>
              <a:latin typeface="宋体" pitchFamily="2" charset="-122"/>
              <a:ea typeface="宋体" pitchFamily="2" charset="-122"/>
            </a:endParaRPr>
          </a:p>
        </p:txBody>
      </p:sp>
      <p:pic>
        <p:nvPicPr>
          <p:cNvPr id="4" name="HX+7LX03.eps" descr="id:2147510524;FounderCES"/>
          <p:cNvPicPr/>
          <p:nvPr/>
        </p:nvPicPr>
        <p:blipFill>
          <a:blip r:embed="rId2"/>
          <a:stretch>
            <a:fillRect/>
          </a:stretch>
        </p:blipFill>
        <p:spPr>
          <a:xfrm>
            <a:off x="4051790" y="3608315"/>
            <a:ext cx="2835571" cy="1738618"/>
          </a:xfrm>
          <a:prstGeom prst="rect">
            <a:avLst/>
          </a:prstGeom>
        </p:spPr>
      </p:pic>
    </p:spTree>
    <p:extLst>
      <p:ext uri="{BB962C8B-B14F-4D97-AF65-F5344CB8AC3E}">
        <p14:creationId xmlns:p14="http://schemas.microsoft.com/office/powerpoint/2010/main" xmlns="" val="4238554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61511" y="1026250"/>
            <a:ext cx="7540543" cy="646331"/>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计算恰好完全反应时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所得溶液中溶质的质量分数</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grpSp>
        <p:nvGrpSpPr>
          <p:cNvPr id="3" name="组合 2"/>
          <p:cNvGrpSpPr/>
          <p:nvPr/>
        </p:nvGrpSpPr>
        <p:grpSpPr>
          <a:xfrm>
            <a:off x="1660927" y="1545190"/>
            <a:ext cx="8925980" cy="4939814"/>
            <a:chOff x="872361" y="1545190"/>
            <a:chExt cx="9135705" cy="4939814"/>
          </a:xfrm>
        </p:grpSpPr>
        <mc:AlternateContent xmlns:mc="http://schemas.openxmlformats.org/markup-compatibility/2006">
          <mc:Choice xmlns:a14="http://schemas.microsoft.com/office/drawing/2010/main" xmlns="" Requires="a14">
            <p:sp>
              <p:nvSpPr>
                <p:cNvPr id="11" name="矩形 10"/>
                <p:cNvSpPr/>
                <p:nvPr/>
              </p:nvSpPr>
              <p:spPr>
                <a:xfrm>
                  <a:off x="872361" y="1545190"/>
                  <a:ext cx="9135705" cy="4939814"/>
                </a:xfrm>
                <a:prstGeom prst="rect">
                  <a:avLst/>
                </a:prstGeom>
              </p:spPr>
              <p:txBody>
                <a:bodyPr wrap="square">
                  <a:spAutoFit/>
                </a:bodyPr>
                <a:lstStyle/>
                <a:p>
                  <a:pPr>
                    <a:lnSpc>
                      <a:spcPts val="4200"/>
                    </a:lnSpc>
                  </a:pPr>
                  <a:r>
                    <a:rPr lang="zh-CN" altLang="zh-CN" sz="2400" b="1" dirty="0" smtClean="0">
                      <a:solidFill>
                        <a:srgbClr val="FF0000"/>
                      </a:solidFill>
                      <a:latin typeface="宋体" pitchFamily="2" charset="-122"/>
                      <a:ea typeface="宋体" pitchFamily="2" charset="-122"/>
                    </a:rPr>
                    <a:t>解</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设生成硝酸钠的质量为</a:t>
                  </a:r>
                  <a:r>
                    <a:rPr lang="en-US" altLang="zh-CN" sz="2400" b="1" i="1" dirty="0">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a:t>
                  </a:r>
                </a:p>
                <a:p>
                  <a:pPr>
                    <a:lnSpc>
                      <a:spcPts val="4200"/>
                    </a:lnSpc>
                  </a:pPr>
                  <a:r>
                    <a:rPr lang="en-US" altLang="zh-CN" sz="2400" b="1" dirty="0">
                      <a:solidFill>
                        <a:srgbClr val="FF0000"/>
                      </a:solidFill>
                      <a:latin typeface="宋体" pitchFamily="2" charset="-122"/>
                      <a:ea typeface="宋体" pitchFamily="2" charset="-122"/>
                    </a:rPr>
                    <a:t>NaCl+AgNO</a:t>
                  </a:r>
                  <a:r>
                    <a:rPr lang="en-US" altLang="zh-CN" sz="2400" b="1" baseline="-25000" dirty="0">
                      <a:solidFill>
                        <a:srgbClr val="FF0000"/>
                      </a:solidFill>
                      <a:latin typeface="宋体" pitchFamily="2" charset="-122"/>
                      <a:ea typeface="宋体" pitchFamily="2" charset="-122"/>
                    </a:rPr>
                    <a:t>3</a:t>
                  </a: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
                  </a:r>
                  <a:r>
                    <a:rPr lang="en-US" altLang="zh-CN" sz="2400" b="1" dirty="0" err="1" smtClean="0">
                      <a:solidFill>
                        <a:srgbClr val="FF0000"/>
                      </a:solidFill>
                      <a:latin typeface="宋体" pitchFamily="2" charset="-122"/>
                      <a:ea typeface="宋体" pitchFamily="2" charset="-122"/>
                    </a:rPr>
                    <a:t>AgCl</a:t>
                  </a:r>
                  <a:r>
                    <a:rPr lang="zh-CN" altLang="zh-CN" sz="2400" b="1" dirty="0">
                      <a:solidFill>
                        <a:srgbClr val="FF0000"/>
                      </a:solidFill>
                      <a:latin typeface="宋体" pitchFamily="2" charset="-122"/>
                      <a:ea typeface="宋体" pitchFamily="2" charset="-122"/>
                    </a:rPr>
                    <a:t>↓</a:t>
                  </a:r>
                  <a:r>
                    <a:rPr lang="en-US" altLang="zh-CN" sz="2400" b="1" dirty="0">
                      <a:solidFill>
                        <a:srgbClr val="FF0000"/>
                      </a:solidFill>
                      <a:latin typeface="宋体" pitchFamily="2" charset="-122"/>
                      <a:ea typeface="宋体" pitchFamily="2" charset="-122"/>
                    </a:rPr>
                    <a:t>+NaNO</a:t>
                  </a:r>
                  <a:r>
                    <a:rPr lang="en-US" altLang="zh-CN" sz="2400" b="1" baseline="-25000" dirty="0">
                      <a:solidFill>
                        <a:srgbClr val="FF0000"/>
                      </a:solidFill>
                      <a:latin typeface="宋体" pitchFamily="2" charset="-122"/>
                      <a:ea typeface="宋体" pitchFamily="2" charset="-122"/>
                    </a:rPr>
                    <a:t>3</a:t>
                  </a:r>
                  <a:endParaRPr lang="zh-CN" altLang="zh-CN" sz="2400" b="1" dirty="0">
                    <a:solidFill>
                      <a:srgbClr val="FF0000"/>
                    </a:solidFill>
                    <a:latin typeface="宋体" pitchFamily="2" charset="-122"/>
                    <a:ea typeface="宋体" pitchFamily="2" charset="-122"/>
                  </a:endParaRPr>
                </a:p>
                <a:p>
                  <a:pPr>
                    <a:lnSpc>
                      <a:spcPts val="4200"/>
                    </a:lnSpc>
                  </a:pP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        143.5</a:t>
                  </a: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  85</a:t>
                  </a:r>
                  <a:endParaRPr lang="zh-CN" altLang="zh-CN" sz="2400" b="1" dirty="0">
                    <a:solidFill>
                      <a:srgbClr val="FF0000"/>
                    </a:solidFill>
                    <a:latin typeface="宋体" pitchFamily="2" charset="-122"/>
                    <a:ea typeface="宋体" pitchFamily="2" charset="-122"/>
                  </a:endParaRPr>
                </a:p>
                <a:p>
                  <a:pPr>
                    <a:lnSpc>
                      <a:spcPts val="4200"/>
                    </a:lnSpc>
                  </a:pP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        28.7 </a:t>
                  </a:r>
                  <a:r>
                    <a:rPr lang="en-US" altLang="zh-CN" sz="2400" b="1" dirty="0">
                      <a:solidFill>
                        <a:srgbClr val="FF0000"/>
                      </a:solidFill>
                      <a:latin typeface="宋体" pitchFamily="2" charset="-122"/>
                      <a:ea typeface="宋体" pitchFamily="2" charset="-122"/>
                    </a:rPr>
                    <a:t>g</a:t>
                  </a:r>
                  <a:r>
                    <a:rPr lang="zh-CN" altLang="zh-CN" sz="2400" b="1" dirty="0">
                      <a:solidFill>
                        <a:srgbClr val="FF0000"/>
                      </a:solidFill>
                      <a:latin typeface="宋体" pitchFamily="2" charset="-122"/>
                      <a:ea typeface="宋体" pitchFamily="2" charset="-122"/>
                    </a:rPr>
                    <a:t>　</a:t>
                  </a:r>
                  <a:r>
                    <a:rPr lang="en-US" altLang="zh-CN" sz="2400" b="1" dirty="0">
                      <a:solidFill>
                        <a:srgbClr val="FF0000"/>
                      </a:solidFill>
                      <a:latin typeface="宋体" pitchFamily="2" charset="-122"/>
                      <a:ea typeface="宋体" pitchFamily="2" charset="-122"/>
                    </a:rPr>
                    <a:t/>
                  </a:r>
                  <a:r>
                    <a:rPr lang="en-US" altLang="zh-CN" sz="2400" b="1" i="1" dirty="0" smtClean="0">
                      <a:solidFill>
                        <a:srgbClr val="FF0000"/>
                      </a:solidFill>
                      <a:latin typeface="宋体" pitchFamily="2" charset="-122"/>
                      <a:ea typeface="宋体" pitchFamily="2" charset="-122"/>
                    </a:rPr>
                    <a:t>x</a:t>
                  </a:r>
                  <a:endParaRPr lang="zh-CN" altLang="zh-CN" sz="2400" b="1" dirty="0">
                    <a:solidFill>
                      <a:srgbClr val="FF0000"/>
                    </a:solidFill>
                    <a:latin typeface="宋体" pitchFamily="2" charset="-122"/>
                    <a:ea typeface="宋体" pitchFamily="2" charset="-122"/>
                  </a:endParaRPr>
                </a:p>
                <a:p>
                  <a:pPr>
                    <a:lnSpc>
                      <a:spcPts val="4200"/>
                    </a:lnSpc>
                  </a:pP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𝟏𝟒𝟑</m:t>
                          </m:r>
                          <m:r>
                            <m:rPr>
                              <m:nor/>
                            </m:rPr>
                            <a:rPr lang="en-US" altLang="zh-CN" sz="2400" b="1">
                              <a:solidFill>
                                <a:srgbClr val="FF0000"/>
                              </a:solidFill>
                              <a:latin typeface="宋体" pitchFamily="2" charset="-122"/>
                              <a:ea typeface="宋体" pitchFamily="2" charset="-122"/>
                            </a:rPr>
                            <m:t>.</m:t>
                          </m:r>
                          <m:r>
                            <a:rPr lang="en-US" altLang="zh-CN" sz="2400" b="1" i="1">
                              <a:solidFill>
                                <a:srgbClr val="FF0000"/>
                              </a:solidFill>
                              <a:latin typeface="Cambria Math"/>
                            </a:rPr>
                            <m:t>𝟓</m:t>
                          </m:r>
                        </m:num>
                        <m:den>
                          <m:r>
                            <a:rPr lang="en-US" altLang="zh-CN" sz="2400" b="1" i="1">
                              <a:solidFill>
                                <a:srgbClr val="FF0000"/>
                              </a:solidFill>
                              <a:latin typeface="Cambria Math"/>
                            </a:rPr>
                            <m:t>𝟐𝟖</m:t>
                          </m:r>
                          <m:r>
                            <m:rPr>
                              <m:nor/>
                            </m:rPr>
                            <a:rPr lang="en-US" altLang="zh-CN" sz="2400" b="1">
                              <a:solidFill>
                                <a:srgbClr val="FF0000"/>
                              </a:solidFill>
                              <a:latin typeface="宋体" pitchFamily="2" charset="-122"/>
                              <a:ea typeface="宋体" pitchFamily="2" charset="-122"/>
                            </a:rPr>
                            <m:t>.</m:t>
                          </m:r>
                          <m:r>
                            <a:rPr lang="en-US" altLang="zh-CN" sz="2400" b="1" i="1">
                              <a:solidFill>
                                <a:srgbClr val="FF0000"/>
                              </a:solidFill>
                              <a:latin typeface="Cambria Math"/>
                            </a:rPr>
                            <m:t>𝟕</m:t>
                          </m:r>
                          <m:r>
                            <m:rPr>
                              <m:nor/>
                            </m:rPr>
                            <a:rPr lang="en-US" altLang="zh-CN" sz="2400" b="1" i="0" smtClean="0">
                              <a:solidFill>
                                <a:srgbClr val="FF0000"/>
                              </a:solidFill>
                            </a:rPr>
                            <m:t> </m:t>
                          </m:r>
                          <m:r>
                            <a:rPr lang="en-US" altLang="zh-CN" sz="2400" b="1" i="0">
                              <a:solidFill>
                                <a:srgbClr val="FF0000"/>
                              </a:solidFill>
                              <a:latin typeface="Cambria Math"/>
                            </a:rPr>
                            <m:t>𝐠</m:t>
                          </m:r>
                        </m:den>
                      </m:f>
                    </m:oMath>
                  </a14:m>
                  <a:r>
                    <a:rPr lang="en-US" altLang="zh-CN" sz="2400" b="1" dirty="0">
                      <a:solidFill>
                        <a:srgbClr val="FF0000"/>
                      </a:solidFill>
                      <a:latin typeface="宋体" pitchFamily="2" charset="-122"/>
                      <a:ea typeface="宋体" pitchFamily="2" charset="-122"/>
                    </a:rPr>
                    <a:t>=</a:t>
                  </a: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𝟖𝟓</m:t>
                          </m:r>
                        </m:num>
                        <m:den>
                          <m:r>
                            <a:rPr lang="en-US" altLang="zh-CN" sz="2400" b="1" i="1">
                              <a:solidFill>
                                <a:srgbClr val="FF0000"/>
                              </a:solidFill>
                              <a:latin typeface="Cambria Math"/>
                            </a:rPr>
                            <m:t>𝒙</m:t>
                          </m:r>
                        </m:den>
                      </m:f>
                    </m:oMath>
                  </a14:m>
                  <a:endParaRPr lang="zh-CN" altLang="zh-CN" sz="2400" b="1" dirty="0">
                    <a:solidFill>
                      <a:srgbClr val="FF0000"/>
                    </a:solidFill>
                    <a:latin typeface="宋体" pitchFamily="2" charset="-122"/>
                    <a:ea typeface="宋体" pitchFamily="2" charset="-122"/>
                  </a:endParaRPr>
                </a:p>
                <a:p>
                  <a:pPr>
                    <a:lnSpc>
                      <a:spcPts val="4200"/>
                    </a:lnSpc>
                  </a:pPr>
                  <a:r>
                    <a:rPr lang="en-US" altLang="zh-CN" sz="2400" b="1" i="1" dirty="0">
                      <a:solidFill>
                        <a:srgbClr val="FF0000"/>
                      </a:solidFill>
                      <a:latin typeface="宋体" pitchFamily="2" charset="-122"/>
                      <a:ea typeface="宋体" pitchFamily="2" charset="-122"/>
                    </a:rPr>
                    <a:t>x</a:t>
                  </a:r>
                  <a:r>
                    <a:rPr lang="en-US" altLang="zh-CN" sz="2400" b="1" dirty="0">
                      <a:solidFill>
                        <a:srgbClr val="FF0000"/>
                      </a:solidFill>
                      <a:latin typeface="宋体" pitchFamily="2" charset="-122"/>
                      <a:ea typeface="宋体" pitchFamily="2" charset="-122"/>
                    </a:rPr>
                    <a:t>=17 g</a:t>
                  </a:r>
                  <a:endParaRPr lang="zh-CN" altLang="zh-CN" sz="2400" b="1" dirty="0">
                    <a:solidFill>
                      <a:srgbClr val="FF0000"/>
                    </a:solidFill>
                    <a:latin typeface="宋体" pitchFamily="2" charset="-122"/>
                    <a:ea typeface="宋体" pitchFamily="2" charset="-122"/>
                  </a:endParaRPr>
                </a:p>
                <a:p>
                  <a:pPr>
                    <a:lnSpc>
                      <a:spcPts val="4200"/>
                    </a:lnSpc>
                  </a:pPr>
                  <a:r>
                    <a:rPr lang="zh-CN" altLang="zh-CN" sz="2400" b="1" dirty="0">
                      <a:solidFill>
                        <a:srgbClr val="FF0000"/>
                      </a:solidFill>
                      <a:latin typeface="宋体" pitchFamily="2" charset="-122"/>
                      <a:ea typeface="宋体" pitchFamily="2" charset="-122"/>
                    </a:rPr>
                    <a:t>恰好完全反应时</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所得溶液质量是</a:t>
                  </a:r>
                  <a:r>
                    <a:rPr lang="en-US" altLang="zh-CN" sz="2400" b="1" dirty="0">
                      <a:solidFill>
                        <a:srgbClr val="FF0000"/>
                      </a:solidFill>
                      <a:latin typeface="宋体" pitchFamily="2" charset="-122"/>
                      <a:ea typeface="宋体" pitchFamily="2" charset="-122"/>
                    </a:rPr>
                    <a:t>100 g+128.7 g-28.7 g=200 g</a:t>
                  </a:r>
                  <a:r>
                    <a:rPr lang="en-US" altLang="zh-CN" sz="2400" b="1" dirty="0" smtClean="0">
                      <a:solidFill>
                        <a:srgbClr val="FF0000"/>
                      </a:solidFill>
                      <a:latin typeface="宋体" pitchFamily="2" charset="-122"/>
                      <a:ea typeface="宋体" pitchFamily="2" charset="-122"/>
                    </a:rPr>
                    <a:t>,</a:t>
                  </a:r>
                </a:p>
                <a:p>
                  <a:pPr>
                    <a:lnSpc>
                      <a:spcPts val="4200"/>
                    </a:lnSpc>
                  </a:pPr>
                  <a:r>
                    <a:rPr lang="zh-CN" altLang="zh-CN" sz="2400" b="1" dirty="0" smtClean="0">
                      <a:solidFill>
                        <a:srgbClr val="FF0000"/>
                      </a:solidFill>
                      <a:latin typeface="宋体" pitchFamily="2" charset="-122"/>
                      <a:ea typeface="宋体" pitchFamily="2" charset="-122"/>
                    </a:rPr>
                    <a:t>所得</a:t>
                  </a:r>
                  <a:r>
                    <a:rPr lang="zh-CN" altLang="zh-CN" sz="2400" b="1" dirty="0">
                      <a:solidFill>
                        <a:srgbClr val="FF0000"/>
                      </a:solidFill>
                      <a:latin typeface="宋体" pitchFamily="2" charset="-122"/>
                      <a:ea typeface="宋体" pitchFamily="2" charset="-122"/>
                    </a:rPr>
                    <a:t>溶液中溶质的质量分数为</a:t>
                  </a:r>
                  <a14:m>
                    <m:oMath xmlns:m="http://schemas.openxmlformats.org/officeDocument/2006/math">
                      <m:f>
                        <m:fPr>
                          <m:ctrlPr>
                            <a:rPr lang="zh-CN" altLang="zh-CN" sz="2400" b="1" i="1">
                              <a:solidFill>
                                <a:srgbClr val="FF0000"/>
                              </a:solidFill>
                              <a:latin typeface="Cambria Math"/>
                            </a:rPr>
                          </m:ctrlPr>
                        </m:fPr>
                        <m:num>
                          <m:r>
                            <a:rPr lang="en-US" altLang="zh-CN" sz="2400" b="1" i="0">
                              <a:solidFill>
                                <a:srgbClr val="FF0000"/>
                              </a:solidFill>
                              <a:latin typeface="Cambria Math"/>
                            </a:rPr>
                            <m:t>𝟏𝟕</m:t>
                          </m:r>
                          <m:r>
                            <m:rPr>
                              <m:nor/>
                            </m:rPr>
                            <a:rPr lang="en-US" altLang="zh-CN" sz="2400" b="1" i="0" smtClean="0">
                              <a:solidFill>
                                <a:srgbClr val="FF0000"/>
                              </a:solidFill>
                            </a:rPr>
                            <m:t> </m:t>
                          </m:r>
                          <m:r>
                            <a:rPr lang="en-US" altLang="zh-CN" sz="2400" b="1" i="0">
                              <a:solidFill>
                                <a:srgbClr val="FF0000"/>
                              </a:solidFill>
                              <a:latin typeface="Cambria Math"/>
                            </a:rPr>
                            <m:t>𝐠</m:t>
                          </m:r>
                        </m:num>
                        <m:den>
                          <m:r>
                            <a:rPr lang="en-US" altLang="zh-CN" sz="2400" b="1" i="0">
                              <a:solidFill>
                                <a:srgbClr val="FF0000"/>
                              </a:solidFill>
                              <a:latin typeface="Cambria Math"/>
                            </a:rPr>
                            <m:t>𝟐𝟎𝟎</m:t>
                          </m:r>
                          <m:r>
                            <m:rPr>
                              <m:nor/>
                            </m:rPr>
                            <a:rPr lang="en-US" altLang="zh-CN" sz="2400" b="1" i="0" smtClean="0">
                              <a:solidFill>
                                <a:srgbClr val="FF0000"/>
                              </a:solidFill>
                            </a:rPr>
                            <m:t> </m:t>
                          </m:r>
                          <m:r>
                            <a:rPr lang="en-US" altLang="zh-CN" sz="2400" b="1" i="0">
                              <a:solidFill>
                                <a:srgbClr val="FF0000"/>
                              </a:solidFill>
                              <a:latin typeface="Cambria Math"/>
                            </a:rPr>
                            <m:t>𝐠</m:t>
                          </m:r>
                        </m:den>
                      </m:f>
                    </m:oMath>
                  </a14:m>
                  <a:r>
                    <a:rPr lang="en-US" altLang="zh-CN" sz="2400" b="1" dirty="0">
                      <a:solidFill>
                        <a:srgbClr val="FF0000"/>
                      </a:solidFill>
                      <a:latin typeface="宋体" pitchFamily="2" charset="-122"/>
                      <a:ea typeface="宋体" pitchFamily="2" charset="-122"/>
                    </a:rPr>
                    <a:t>×</a:t>
                  </a:r>
                  <a:r>
                    <a:rPr lang="en-US" altLang="zh-CN" sz="2400" b="1" dirty="0" smtClean="0">
                      <a:solidFill>
                        <a:srgbClr val="FF0000"/>
                      </a:solidFill>
                      <a:latin typeface="宋体" pitchFamily="2" charset="-122"/>
                      <a:ea typeface="宋体" pitchFamily="2" charset="-122"/>
                    </a:rPr>
                    <a:t>100%=8.5%</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a:p>
                  <a:pPr>
                    <a:lnSpc>
                      <a:spcPts val="4200"/>
                    </a:lnSpc>
                  </a:pPr>
                  <a:r>
                    <a:rPr lang="zh-CN" altLang="zh-CN" sz="2400" b="1" dirty="0">
                      <a:solidFill>
                        <a:srgbClr val="FF0000"/>
                      </a:solidFill>
                      <a:latin typeface="宋体" pitchFamily="2" charset="-122"/>
                      <a:ea typeface="宋体" pitchFamily="2" charset="-122"/>
                    </a:rPr>
                    <a:t>答</a:t>
                  </a:r>
                  <a:r>
                    <a:rPr lang="en-US" altLang="zh-CN" sz="2400" b="1" dirty="0">
                      <a:solidFill>
                        <a:srgbClr val="FF0000"/>
                      </a:solidFill>
                      <a:latin typeface="宋体" pitchFamily="2" charset="-122"/>
                      <a:ea typeface="宋体" pitchFamily="2" charset="-122"/>
                    </a:rPr>
                    <a:t>: </a:t>
                  </a:r>
                  <a:r>
                    <a:rPr lang="zh-CN" altLang="zh-CN" sz="2400" b="1" dirty="0">
                      <a:solidFill>
                        <a:srgbClr val="FF0000"/>
                      </a:solidFill>
                      <a:latin typeface="宋体" pitchFamily="2" charset="-122"/>
                      <a:ea typeface="宋体" pitchFamily="2" charset="-122"/>
                    </a:rPr>
                    <a:t>恰好完全反应时</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所得溶液中溶质的质量分数为</a:t>
                  </a:r>
                  <a:r>
                    <a:rPr lang="en-US" altLang="zh-CN" sz="2400" b="1" dirty="0" smtClean="0">
                      <a:solidFill>
                        <a:srgbClr val="FF0000"/>
                      </a:solidFill>
                      <a:latin typeface="宋体" pitchFamily="2" charset="-122"/>
                      <a:ea typeface="宋体" pitchFamily="2" charset="-122"/>
                    </a:rPr>
                    <a:t>8.5%</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p:txBody>
            </p:sp>
          </mc:Choice>
          <mc:Fallback>
            <p:sp>
              <p:nvSpPr>
                <p:cNvPr id="11" name="矩形 10"/>
                <p:cNvSpPr>
                  <a:spLocks noRot="1" noChangeAspect="1" noMove="1" noResize="1" noEditPoints="1" noAdjustHandles="1" noChangeArrowheads="1" noChangeShapeType="1" noTextEdit="1"/>
                </p:cNvSpPr>
                <p:nvPr/>
              </p:nvSpPr>
              <p:spPr>
                <a:xfrm>
                  <a:off x="872361" y="1545190"/>
                  <a:ext cx="9135705" cy="4939814"/>
                </a:xfrm>
                <a:prstGeom prst="rect">
                  <a:avLst/>
                </a:prstGeom>
                <a:blipFill rotWithShape="1">
                  <a:blip r:embed="rId2"/>
                  <a:stretch>
                    <a:fillRect l="-1024" b="-123"/>
                  </a:stretch>
                </a:blipFill>
              </p:spPr>
              <p:txBody>
                <a:bodyPr/>
                <a:lstStyle/>
                <a:p>
                  <a:r>
                    <a:rPr lang="zh-CN" altLang="en-US">
                      <a:noFill/>
                    </a:rPr>
                    <a:t> </a:t>
                  </a:r>
                </a:p>
              </p:txBody>
            </p:sp>
          </mc:Fallback>
        </mc:AlternateContent>
        <p:pic>
          <p:nvPicPr>
            <p:cNvPr id="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521370" y="2387046"/>
              <a:ext cx="504555" cy="656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3953884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99"/>
          <p:cNvSpPr txBox="1">
            <a:spLocks noChangeArrowheads="1"/>
          </p:cNvSpPr>
          <p:nvPr/>
        </p:nvSpPr>
        <p:spPr bwMode="auto">
          <a:xfrm>
            <a:off x="497781" y="2155631"/>
            <a:ext cx="11196472" cy="46455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ts val="3500"/>
              </a:lnSpc>
            </a:pPr>
            <a:r>
              <a:rPr lang="zh-CN" altLang="zh-CN" sz="2400" b="1" dirty="0">
                <a:latin typeface="宋体" pitchFamily="2" charset="-122"/>
                <a:ea typeface="宋体" pitchFamily="2" charset="-122"/>
              </a:rPr>
              <a:t>表格类计算应用题的突出特点是以表格的形式给出实验结果的一系列数据记录。解题时应该明确表格中的各栏目表示的意义</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从化学反应角度分析数据的变化</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通过数据的对比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确定出恰好完全反应的量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即可以用于计算的量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通常会利用差量法计算相差的量。</a:t>
            </a:r>
          </a:p>
          <a:p>
            <a:pPr>
              <a:lnSpc>
                <a:spcPts val="3500"/>
              </a:lnSpc>
            </a:pPr>
            <a:r>
              <a:rPr lang="zh-CN" altLang="zh-CN" sz="2400" b="1" dirty="0">
                <a:latin typeface="宋体" pitchFamily="2" charset="-122"/>
                <a:ea typeface="宋体" pitchFamily="2" charset="-122"/>
              </a:rPr>
              <a:t>应用差量法的依据是质量守恒定律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常分为无色气体参加但有气体生成的反应和两种溶液反应生成气体或沉淀两种类型。其中</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35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无色气体参加但有其他生成的反应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生成气体的质量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反应前参加反应的物质总质量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反应后称量的物质的总质量。</a:t>
            </a:r>
          </a:p>
          <a:p>
            <a:pPr>
              <a:lnSpc>
                <a:spcPts val="35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两种溶液反应生成气体或沉淀</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生成沉淀</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或气体</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的质量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反应前两种溶液的质量之和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剩余溶液的质量</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1734596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99"/>
          <p:cNvSpPr txBox="1">
            <a:spLocks noChangeArrowheads="1"/>
          </p:cNvSpPr>
          <p:nvPr/>
        </p:nvSpPr>
        <p:spPr bwMode="auto">
          <a:xfrm>
            <a:off x="590061" y="1343421"/>
            <a:ext cx="10953192" cy="52706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ts val="4000"/>
              </a:lnSpc>
            </a:pPr>
            <a:r>
              <a:rPr lang="zh-CN" altLang="zh-CN" sz="2400" b="1" dirty="0">
                <a:latin typeface="宋体" pitchFamily="2" charset="-122"/>
                <a:ea typeface="宋体" pitchFamily="2" charset="-122"/>
              </a:rPr>
              <a:t>例</a:t>
            </a: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·石家庄十八县联考</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小苏打</a:t>
            </a:r>
            <a:r>
              <a:rPr lang="en-US" altLang="zh-CN" sz="2400" b="1" dirty="0">
                <a:latin typeface="宋体" pitchFamily="2" charset="-122"/>
                <a:ea typeface="宋体" pitchFamily="2" charset="-122"/>
              </a:rPr>
              <a:t>(NaHCO</a:t>
            </a:r>
            <a:r>
              <a:rPr lang="en-US" altLang="zh-CN" sz="2400" b="1" baseline="-25000" dirty="0">
                <a:latin typeface="宋体" pitchFamily="2" charset="-122"/>
                <a:ea typeface="宋体" pitchFamily="2" charset="-122"/>
              </a:rPr>
              <a:t>3</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是发酵粉的主要成分</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可用于制作发面食品。化学兴趣小组为测定某品牌小苏打样品</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含</a:t>
            </a:r>
            <a:r>
              <a:rPr lang="en-US" altLang="zh-CN" sz="2400" b="1" dirty="0" err="1">
                <a:latin typeface="宋体" pitchFamily="2" charset="-122"/>
                <a:ea typeface="宋体" pitchFamily="2" charset="-122"/>
              </a:rPr>
              <a:t>NaCl</a:t>
            </a:r>
            <a:r>
              <a:rPr lang="zh-CN" altLang="zh-CN" sz="2400" b="1" dirty="0">
                <a:latin typeface="宋体" pitchFamily="2" charset="-122"/>
                <a:ea typeface="宋体" pitchFamily="2" charset="-122"/>
              </a:rPr>
              <a:t>杂质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中碳酸氢钠的含量做了如下实验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将该样品</a:t>
            </a:r>
            <a:r>
              <a:rPr lang="en-US" altLang="zh-CN" sz="2400" b="1" dirty="0">
                <a:latin typeface="宋体" pitchFamily="2" charset="-122"/>
                <a:ea typeface="宋体" pitchFamily="2" charset="-122"/>
              </a:rPr>
              <a:t>17.1 g</a:t>
            </a:r>
            <a:r>
              <a:rPr lang="zh-CN" altLang="zh-CN" sz="2400" b="1" dirty="0">
                <a:latin typeface="宋体" pitchFamily="2" charset="-122"/>
                <a:ea typeface="宋体" pitchFamily="2" charset="-122"/>
              </a:rPr>
              <a:t>放入锥形瓶中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加水全部溶解后</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得到</a:t>
            </a:r>
            <a:r>
              <a:rPr lang="en-US" altLang="zh-CN" sz="2400" b="1" dirty="0">
                <a:latin typeface="宋体" pitchFamily="2" charset="-122"/>
                <a:ea typeface="宋体" pitchFamily="2" charset="-122"/>
              </a:rPr>
              <a:t>208.8 g</a:t>
            </a:r>
            <a:r>
              <a:rPr lang="zh-CN" altLang="zh-CN" sz="2400" b="1" dirty="0">
                <a:latin typeface="宋体" pitchFamily="2" charset="-122"/>
                <a:ea typeface="宋体" pitchFamily="2" charset="-122"/>
              </a:rPr>
              <a:t>样品溶液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向该样品溶液中不断加入稀盐酸</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反应过程中锥形瓶中溶液质量的变化如表所示。</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忽略</a:t>
            </a:r>
            <a:r>
              <a:rPr lang="en-US" altLang="zh-CN" sz="2400" b="1" dirty="0">
                <a:latin typeface="宋体" pitchFamily="2" charset="-122"/>
                <a:ea typeface="宋体" pitchFamily="2" charset="-122"/>
              </a:rPr>
              <a:t>CO</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在水中的溶解</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ts val="4000"/>
              </a:lnSpc>
            </a:pPr>
            <a:endParaRPr lang="en-US" altLang="zh-CN" sz="2400" b="1" dirty="0" smtClean="0">
              <a:latin typeface="宋体" pitchFamily="2" charset="-122"/>
              <a:ea typeface="宋体" pitchFamily="2" charset="-122"/>
            </a:endParaRPr>
          </a:p>
          <a:p>
            <a:pPr>
              <a:lnSpc>
                <a:spcPts val="4000"/>
              </a:lnSpc>
            </a:pPr>
            <a:endParaRPr lang="en-US" altLang="zh-CN" sz="2400" b="1" dirty="0" smtClean="0">
              <a:latin typeface="宋体" pitchFamily="2" charset="-122"/>
              <a:ea typeface="宋体" pitchFamily="2" charset="-122"/>
            </a:endParaRPr>
          </a:p>
          <a:p>
            <a:pPr>
              <a:lnSpc>
                <a:spcPts val="4000"/>
              </a:lnSpc>
            </a:pPr>
            <a:endParaRPr lang="en-US" altLang="zh-CN" sz="2400" b="1" dirty="0" smtClean="0">
              <a:latin typeface="宋体" pitchFamily="2" charset="-122"/>
              <a:ea typeface="宋体" pitchFamily="2" charset="-122"/>
            </a:endParaRPr>
          </a:p>
          <a:p>
            <a:pPr>
              <a:lnSpc>
                <a:spcPts val="4000"/>
              </a:lnSpc>
            </a:pPr>
            <a:r>
              <a:rPr lang="zh-CN" altLang="zh-CN" sz="2400" b="1" dirty="0" smtClean="0">
                <a:latin typeface="宋体" pitchFamily="2" charset="-122"/>
                <a:ea typeface="宋体" pitchFamily="2" charset="-122"/>
              </a:rPr>
              <a:t>试</a:t>
            </a:r>
            <a:r>
              <a:rPr lang="zh-CN" altLang="zh-CN" sz="2400" b="1" dirty="0">
                <a:latin typeface="宋体" pitchFamily="2" charset="-122"/>
                <a:ea typeface="宋体" pitchFamily="2" charset="-122"/>
              </a:rPr>
              <a:t>计算</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4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当恰好完全反应时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产生二氧化碳的质量是</a:t>
            </a:r>
            <a:r>
              <a:rPr lang="zh-CN" altLang="zh-CN" sz="2400" b="1" u="sng" dirty="0">
                <a:latin typeface="宋体" pitchFamily="2" charset="-122"/>
                <a:ea typeface="宋体" pitchFamily="2" charset="-122"/>
              </a:rPr>
              <a:t>　　　</a:t>
            </a:r>
            <a:r>
              <a:rPr lang="en-US" altLang="zh-CN" sz="2400" b="1" dirty="0" smtClean="0">
                <a:latin typeface="宋体" pitchFamily="2" charset="-122"/>
                <a:ea typeface="宋体" pitchFamily="2" charset="-122"/>
              </a:rPr>
              <a:t>g</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pic>
        <p:nvPicPr>
          <p:cNvPr id="8" name="HX+7LX04.eps" descr="id:2147510554;FounderCES"/>
          <p:cNvPicPr/>
          <p:nvPr/>
        </p:nvPicPr>
        <p:blipFill>
          <a:blip r:embed="rId2"/>
          <a:stretch>
            <a:fillRect/>
          </a:stretch>
        </p:blipFill>
        <p:spPr>
          <a:xfrm>
            <a:off x="9122328" y="3858112"/>
            <a:ext cx="1570139" cy="2097247"/>
          </a:xfrm>
          <a:prstGeom prst="rect">
            <a:avLst/>
          </a:prstGeom>
        </p:spPr>
      </p:pic>
      <p:graphicFrame>
        <p:nvGraphicFramePr>
          <p:cNvPr id="3" name="表格 2"/>
          <p:cNvGraphicFramePr>
            <a:graphicFrameLocks noGrp="1"/>
          </p:cNvGraphicFramePr>
          <p:nvPr>
            <p:extLst>
              <p:ext uri="{D42A27DB-BD31-4B8C-83A1-F6EECF244321}">
                <p14:modId xmlns:p14="http://schemas.microsoft.com/office/powerpoint/2010/main" xmlns="" val="2263547550"/>
              </p:ext>
            </p:extLst>
          </p:nvPr>
        </p:nvGraphicFramePr>
        <p:xfrm>
          <a:off x="1011256" y="4164445"/>
          <a:ext cx="6308521" cy="1080000"/>
        </p:xfrm>
        <a:graphic>
          <a:graphicData uri="http://schemas.openxmlformats.org/drawingml/2006/table">
            <a:tbl>
              <a:tblPr firstRow="1" firstCol="1" bandRow="1"/>
              <a:tblGrid>
                <a:gridCol w="3327239"/>
                <a:gridCol w="984702"/>
                <a:gridCol w="981512"/>
                <a:gridCol w="1015068"/>
              </a:tblGrid>
              <a:tr h="540000">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加入稀盐酸的总质量</a:t>
                      </a:r>
                      <a:r>
                        <a:rPr lang="en-US" sz="2400" b="1" dirty="0" smtClean="0">
                          <a:solidFill>
                            <a:srgbClr val="000000"/>
                          </a:solidFill>
                          <a:effectLst/>
                          <a:latin typeface="宋体" pitchFamily="2" charset="-122"/>
                          <a:ea typeface="宋体" pitchFamily="2" charset="-122"/>
                          <a:cs typeface="Times New Roman"/>
                        </a:rPr>
                        <a:t>/g</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25</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50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75</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0000">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锥形瓶</a:t>
                      </a:r>
                      <a:r>
                        <a:rPr lang="zh-CN" sz="2400" b="1" dirty="0">
                          <a:solidFill>
                            <a:srgbClr val="000000"/>
                          </a:solidFill>
                          <a:effectLst/>
                          <a:latin typeface="黑体" pitchFamily="49" charset="-122"/>
                          <a:ea typeface="黑体" pitchFamily="49" charset="-122"/>
                          <a:cs typeface="Times New Roman"/>
                        </a:rPr>
                        <a:t>中溶液的质量</a:t>
                      </a:r>
                      <a:r>
                        <a:rPr lang="en-US" sz="2400" b="1" dirty="0">
                          <a:solidFill>
                            <a:srgbClr val="000000"/>
                          </a:solidFill>
                          <a:effectLst/>
                          <a:latin typeface="宋体" pitchFamily="2" charset="-122"/>
                          <a:ea typeface="宋体" pitchFamily="2" charset="-122"/>
                          <a:cs typeface="Times New Roman"/>
                        </a:rPr>
                        <a:t>/g</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229.4</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250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275</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矩形 1"/>
          <p:cNvSpPr/>
          <p:nvPr/>
        </p:nvSpPr>
        <p:spPr>
          <a:xfrm>
            <a:off x="6935484" y="5955359"/>
            <a:ext cx="651140" cy="461665"/>
          </a:xfrm>
          <a:prstGeom prst="rect">
            <a:avLst/>
          </a:prstGeom>
        </p:spPr>
        <p:txBody>
          <a:bodyPr wrap="none">
            <a:spAutoFit/>
          </a:bodyPr>
          <a:lstStyle/>
          <a:p>
            <a:r>
              <a:rPr lang="en-US" altLang="zh-CN" sz="2400" b="1" dirty="0">
                <a:solidFill>
                  <a:srgbClr val="FF0000"/>
                </a:solidFill>
                <a:latin typeface="宋体" pitchFamily="2" charset="-122"/>
                <a:ea typeface="宋体" pitchFamily="2" charset="-122"/>
              </a:rPr>
              <a:t>8.8</a:t>
            </a:r>
            <a:endParaRPr lang="zh-CN" altLang="en-US" sz="2400" dirty="0"/>
          </a:p>
        </p:txBody>
      </p:sp>
    </p:spTree>
    <p:extLst>
      <p:ext uri="{BB962C8B-B14F-4D97-AF65-F5344CB8AC3E}">
        <p14:creationId xmlns:p14="http://schemas.microsoft.com/office/powerpoint/2010/main" xmlns="" val="3617025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5610" y="1493065"/>
            <a:ext cx="7423095" cy="646331"/>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求稀盐酸溶质质量分数。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计算结果精确至</a:t>
            </a:r>
            <a:r>
              <a:rPr lang="en-US" altLang="zh-CN" sz="2400" b="1" dirty="0" smtClean="0">
                <a:latin typeface="宋体" pitchFamily="2" charset="-122"/>
                <a:ea typeface="宋体" pitchFamily="2" charset="-122"/>
              </a:rPr>
              <a:t>0.1%)</a:t>
            </a:r>
          </a:p>
        </p:txBody>
      </p:sp>
      <p:grpSp>
        <p:nvGrpSpPr>
          <p:cNvPr id="3" name="组合 2"/>
          <p:cNvGrpSpPr/>
          <p:nvPr/>
        </p:nvGrpSpPr>
        <p:grpSpPr>
          <a:xfrm>
            <a:off x="1493872" y="2119947"/>
            <a:ext cx="8856072" cy="4295600"/>
            <a:chOff x="933881" y="2052835"/>
            <a:chExt cx="8856072" cy="4295600"/>
          </a:xfrm>
        </p:grpSpPr>
        <mc:AlternateContent xmlns:mc="http://schemas.openxmlformats.org/markup-compatibility/2006">
          <mc:Choice xmlns:a14="http://schemas.microsoft.com/office/drawing/2010/main" xmlns="" Requires="a14">
            <p:sp>
              <p:nvSpPr>
                <p:cNvPr id="16" name="矩形 15"/>
                <p:cNvSpPr/>
                <p:nvPr/>
              </p:nvSpPr>
              <p:spPr>
                <a:xfrm>
                  <a:off x="933881" y="2052835"/>
                  <a:ext cx="8856072" cy="4295600"/>
                </a:xfrm>
                <a:prstGeom prst="rect">
                  <a:avLst/>
                </a:prstGeom>
              </p:spPr>
              <p:txBody>
                <a:bodyPr wrap="square">
                  <a:spAutoFit/>
                </a:bodyPr>
                <a:lstStyle/>
                <a:p>
                  <a:pPr>
                    <a:lnSpc>
                      <a:spcPct val="150000"/>
                    </a:lnSpc>
                  </a:pPr>
                  <a:r>
                    <a:rPr lang="zh-CN" altLang="zh-CN" sz="2400" b="1" dirty="0" smtClean="0">
                      <a:solidFill>
                        <a:srgbClr val="FF0000"/>
                      </a:solidFill>
                      <a:latin typeface="宋体" pitchFamily="2" charset="-122"/>
                      <a:ea typeface="宋体" pitchFamily="2" charset="-122"/>
                    </a:rPr>
                    <a:t>解</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设碳酸氢钠与盐酸恰好完全反应</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稀盐酸溶质质量分数为</a:t>
                  </a:r>
                  <a:r>
                    <a:rPr lang="en-US" altLang="zh-CN" sz="2400" b="1" i="1" dirty="0">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a:t>
                  </a:r>
                </a:p>
                <a:p>
                  <a:pPr>
                    <a:lnSpc>
                      <a:spcPct val="150000"/>
                    </a:lnSpc>
                  </a:pPr>
                  <a:r>
                    <a:rPr lang="en-US" altLang="zh-CN" sz="2400" b="1" dirty="0">
                      <a:solidFill>
                        <a:srgbClr val="FF0000"/>
                      </a:solidFill>
                      <a:latin typeface="宋体" pitchFamily="2" charset="-122"/>
                      <a:ea typeface="宋体" pitchFamily="2" charset="-122"/>
                    </a:rPr>
                    <a:t>NaHCO</a:t>
                  </a:r>
                  <a:r>
                    <a:rPr lang="en-US" altLang="zh-CN" sz="2400" b="1" baseline="-25000" dirty="0">
                      <a:solidFill>
                        <a:srgbClr val="FF0000"/>
                      </a:solidFill>
                      <a:latin typeface="宋体" pitchFamily="2" charset="-122"/>
                      <a:ea typeface="宋体" pitchFamily="2" charset="-122"/>
                    </a:rPr>
                    <a:t>3</a:t>
                  </a:r>
                  <a:r>
                    <a:rPr lang="en-US" altLang="zh-CN" sz="2400" b="1" dirty="0">
                      <a:solidFill>
                        <a:srgbClr val="FF0000"/>
                      </a:solidFill>
                      <a:latin typeface="宋体" pitchFamily="2" charset="-122"/>
                      <a:ea typeface="宋体" pitchFamily="2" charset="-122"/>
                    </a:rPr>
                    <a:t>+HCl </a:t>
                  </a:r>
                  <a:r>
                    <a:rPr lang="en-US" altLang="zh-CN" sz="2400" b="1" dirty="0" smtClean="0">
                      <a:solidFill>
                        <a:srgbClr val="FF0000"/>
                      </a:solidFill>
                      <a:latin typeface="宋体" pitchFamily="2" charset="-122"/>
                      <a:ea typeface="宋体" pitchFamily="2" charset="-122"/>
                    </a:rPr>
                    <a:t>   NaCl+H</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O+CO</a:t>
                  </a:r>
                  <a:r>
                    <a:rPr lang="en-US" altLang="zh-CN" sz="2400" b="1" baseline="-25000" dirty="0" smtClean="0">
                      <a:solidFill>
                        <a:srgbClr val="FF0000"/>
                      </a:solidFill>
                      <a:latin typeface="宋体" pitchFamily="2" charset="-122"/>
                      <a:ea typeface="宋体" pitchFamily="2" charset="-122"/>
                    </a:rPr>
                    <a:t>2</a:t>
                  </a:r>
                  <a:r>
                    <a:rPr lang="zh-CN" altLang="zh-CN" sz="2400" b="1" dirty="0">
                      <a:solidFill>
                        <a:srgbClr val="FF0000"/>
                      </a:solidFill>
                      <a:latin typeface="宋体" pitchFamily="2" charset="-122"/>
                      <a:ea typeface="宋体" pitchFamily="2" charset="-122"/>
                    </a:rPr>
                    <a:t>↑</a:t>
                  </a:r>
                </a:p>
                <a:p>
                  <a:pPr>
                    <a:lnSpc>
                      <a:spcPct val="150000"/>
                    </a:lnSpc>
                  </a:pPr>
                  <a:r>
                    <a:rPr lang="en-US" altLang="zh-CN" sz="2400" b="1" dirty="0">
                      <a:solidFill>
                        <a:srgbClr val="FF0000"/>
                      </a:solidFill>
                      <a:latin typeface="宋体" pitchFamily="2" charset="-122"/>
                      <a:ea typeface="宋体" pitchFamily="2" charset="-122"/>
                    </a:rPr>
                    <a:t>	36.5</a:t>
                  </a:r>
                  <a:r>
                    <a:rPr lang="zh-CN" altLang="zh-CN" sz="2400" b="1" dirty="0">
                      <a:solidFill>
                        <a:srgbClr val="FF0000"/>
                      </a:solidFill>
                      <a:latin typeface="宋体" pitchFamily="2" charset="-122"/>
                      <a:ea typeface="宋体" pitchFamily="2" charset="-122"/>
                    </a:rPr>
                    <a:t>　　　　　　</a:t>
                  </a: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44</a:t>
                  </a:r>
                  <a:endParaRPr lang="zh-CN" altLang="zh-CN" sz="2400" b="1" dirty="0">
                    <a:solidFill>
                      <a:srgbClr val="FF0000"/>
                    </a:solidFill>
                    <a:latin typeface="宋体" pitchFamily="2" charset="-122"/>
                    <a:ea typeface="宋体" pitchFamily="2" charset="-122"/>
                  </a:endParaRPr>
                </a:p>
                <a:p>
                  <a:pPr>
                    <a:lnSpc>
                      <a:spcPct val="150000"/>
                    </a:lnSpc>
                  </a:pPr>
                  <a:r>
                    <a:rPr lang="en-US" altLang="zh-CN" sz="2400" b="1" dirty="0">
                      <a:solidFill>
                        <a:srgbClr val="FF0000"/>
                      </a:solidFill>
                      <a:latin typeface="宋体" pitchFamily="2" charset="-122"/>
                      <a:ea typeface="宋体" pitchFamily="2" charset="-122"/>
                    </a:rPr>
                    <a:t>	50 </a:t>
                  </a:r>
                  <a:r>
                    <a:rPr lang="en-US" altLang="zh-CN" sz="2400" b="1" dirty="0" err="1">
                      <a:solidFill>
                        <a:srgbClr val="FF0000"/>
                      </a:solidFill>
                      <a:latin typeface="宋体" pitchFamily="2" charset="-122"/>
                      <a:ea typeface="宋体" pitchFamily="2" charset="-122"/>
                    </a:rPr>
                    <a:t>g</a:t>
                  </a:r>
                  <a:r>
                    <a:rPr lang="en-US" altLang="zh-CN" sz="2400" b="1" i="1" dirty="0" err="1">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　　　　　</a:t>
                  </a: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8.8 </a:t>
                  </a:r>
                  <a:r>
                    <a:rPr lang="en-US" altLang="zh-CN" sz="2400" b="1" dirty="0">
                      <a:solidFill>
                        <a:srgbClr val="FF0000"/>
                      </a:solidFill>
                      <a:latin typeface="宋体" pitchFamily="2" charset="-122"/>
                      <a:ea typeface="宋体" pitchFamily="2" charset="-122"/>
                    </a:rPr>
                    <a:t>g</a:t>
                  </a:r>
                  <a:endParaRPr lang="zh-CN" altLang="zh-CN" sz="2400" b="1" dirty="0">
                    <a:solidFill>
                      <a:srgbClr val="FF0000"/>
                    </a:solidFill>
                    <a:latin typeface="宋体" pitchFamily="2" charset="-122"/>
                    <a:ea typeface="宋体" pitchFamily="2" charset="-122"/>
                  </a:endParaRPr>
                </a:p>
                <a:p>
                  <a:pPr>
                    <a:lnSpc>
                      <a:spcPct val="150000"/>
                    </a:lnSpc>
                  </a:pP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𝟑𝟔</m:t>
                          </m:r>
                          <m:r>
                            <m:rPr>
                              <m:nor/>
                            </m:rPr>
                            <a:rPr lang="en-US" altLang="zh-CN" sz="2400" b="1">
                              <a:solidFill>
                                <a:srgbClr val="FF0000"/>
                              </a:solidFill>
                              <a:latin typeface="宋体" pitchFamily="2" charset="-122"/>
                              <a:ea typeface="宋体" pitchFamily="2" charset="-122"/>
                            </a:rPr>
                            <m:t>.</m:t>
                          </m:r>
                          <m:r>
                            <a:rPr lang="en-US" altLang="zh-CN" sz="2400" b="1" i="1">
                              <a:solidFill>
                                <a:srgbClr val="FF0000"/>
                              </a:solidFill>
                              <a:latin typeface="Cambria Math"/>
                            </a:rPr>
                            <m:t>𝟓</m:t>
                          </m:r>
                        </m:num>
                        <m:den>
                          <m:r>
                            <a:rPr lang="en-US" altLang="zh-CN" sz="2400" b="1" i="1">
                              <a:solidFill>
                                <a:srgbClr val="FF0000"/>
                              </a:solidFill>
                              <a:latin typeface="Cambria Math"/>
                            </a:rPr>
                            <m:t>𝟓𝟎</m:t>
                          </m:r>
                          <m:r>
                            <m:rPr>
                              <m:nor/>
                            </m:rPr>
                            <a:rPr lang="en-US" altLang="zh-CN" sz="2400" b="1" i="0" smtClean="0">
                              <a:solidFill>
                                <a:srgbClr val="FF0000"/>
                              </a:solidFill>
                            </a:rPr>
                            <m:t> </m:t>
                          </m:r>
                          <m:r>
                            <a:rPr lang="en-US" altLang="zh-CN" sz="2400" b="1" i="0">
                              <a:solidFill>
                                <a:srgbClr val="FF0000"/>
                              </a:solidFill>
                              <a:latin typeface="Cambria Math"/>
                            </a:rPr>
                            <m:t>𝐠</m:t>
                          </m:r>
                          <m:r>
                            <a:rPr lang="en-US" altLang="zh-CN" sz="2400" b="1" i="1">
                              <a:solidFill>
                                <a:srgbClr val="FF0000"/>
                              </a:solidFill>
                              <a:latin typeface="Cambria Math"/>
                            </a:rPr>
                            <m:t>𝒙</m:t>
                          </m:r>
                        </m:den>
                      </m:f>
                    </m:oMath>
                  </a14:m>
                  <a:r>
                    <a:rPr lang="en-US" altLang="zh-CN" sz="2400" b="1" dirty="0">
                      <a:solidFill>
                        <a:srgbClr val="FF0000"/>
                      </a:solidFill>
                      <a:latin typeface="宋体" pitchFamily="2" charset="-122"/>
                      <a:ea typeface="宋体" pitchFamily="2" charset="-122"/>
                    </a:rPr>
                    <a:t>=</a:t>
                  </a: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𝟒𝟒</m:t>
                          </m:r>
                        </m:num>
                        <m:den>
                          <m:r>
                            <a:rPr lang="en-US" altLang="zh-CN" sz="2400" b="1" i="1">
                              <a:solidFill>
                                <a:srgbClr val="FF0000"/>
                              </a:solidFill>
                              <a:latin typeface="Cambria Math"/>
                            </a:rPr>
                            <m:t>𝟖</m:t>
                          </m:r>
                          <m:r>
                            <m:rPr>
                              <m:nor/>
                            </m:rPr>
                            <a:rPr lang="en-US" altLang="zh-CN" sz="2400" b="1">
                              <a:solidFill>
                                <a:srgbClr val="FF0000"/>
                              </a:solidFill>
                              <a:latin typeface="宋体" pitchFamily="2" charset="-122"/>
                              <a:ea typeface="宋体" pitchFamily="2" charset="-122"/>
                            </a:rPr>
                            <m:t>.</m:t>
                          </m:r>
                          <m:r>
                            <a:rPr lang="en-US" altLang="zh-CN" sz="2400" b="1" i="1">
                              <a:solidFill>
                                <a:srgbClr val="FF0000"/>
                              </a:solidFill>
                              <a:latin typeface="Cambria Math"/>
                            </a:rPr>
                            <m:t>𝟖</m:t>
                          </m:r>
                          <m:r>
                            <m:rPr>
                              <m:nor/>
                            </m:rPr>
                            <a:rPr lang="en-US" altLang="zh-CN" sz="2400" b="1" i="0" smtClean="0">
                              <a:solidFill>
                                <a:srgbClr val="FF0000"/>
                              </a:solidFill>
                            </a:rPr>
                            <m:t> </m:t>
                          </m:r>
                          <m:r>
                            <a:rPr lang="en-US" altLang="zh-CN" sz="2400" b="1" i="0">
                              <a:solidFill>
                                <a:srgbClr val="FF0000"/>
                              </a:solidFill>
                              <a:latin typeface="Cambria Math"/>
                            </a:rPr>
                            <m:t>𝐠</m:t>
                          </m:r>
                        </m:den>
                      </m:f>
                    </m:oMath>
                  </a14:m>
                  <a:endParaRPr lang="zh-CN" altLang="zh-CN" sz="2400" b="1" dirty="0">
                    <a:solidFill>
                      <a:srgbClr val="FF0000"/>
                    </a:solidFill>
                    <a:latin typeface="宋体" pitchFamily="2" charset="-122"/>
                    <a:ea typeface="宋体" pitchFamily="2" charset="-122"/>
                  </a:endParaRPr>
                </a:p>
                <a:p>
                  <a:pPr>
                    <a:lnSpc>
                      <a:spcPct val="150000"/>
                    </a:lnSpc>
                  </a:pPr>
                  <a:r>
                    <a:rPr lang="en-US" altLang="zh-CN" sz="2400" b="1" i="1" dirty="0" smtClean="0">
                      <a:solidFill>
                        <a:srgbClr val="FF0000"/>
                      </a:solidFill>
                      <a:latin typeface="宋体" pitchFamily="2" charset="-122"/>
                      <a:ea typeface="宋体" pitchFamily="2" charset="-122"/>
                    </a:rPr>
                    <a:t>x</a:t>
                  </a:r>
                  <a:r>
                    <a:rPr lang="en-US" altLang="zh-CN" sz="2400" b="1" dirty="0" smtClean="0">
                      <a:solidFill>
                        <a:srgbClr val="FF0000"/>
                      </a:solidFill>
                      <a:latin typeface="宋体" pitchFamily="2" charset="-122"/>
                      <a:ea typeface="宋体" pitchFamily="2" charset="-122"/>
                    </a:rPr>
                    <a:t>=14.6% </a:t>
                  </a:r>
                  <a:endParaRPr lang="zh-CN" altLang="zh-CN" sz="2400" b="1" dirty="0">
                    <a:solidFill>
                      <a:srgbClr val="FF0000"/>
                    </a:solidFill>
                    <a:latin typeface="宋体" pitchFamily="2" charset="-122"/>
                    <a:ea typeface="宋体" pitchFamily="2" charset="-122"/>
                  </a:endParaRPr>
                </a:p>
                <a:p>
                  <a:pPr>
                    <a:lnSpc>
                      <a:spcPct val="150000"/>
                    </a:lnSpc>
                  </a:pPr>
                  <a:r>
                    <a:rPr lang="zh-CN" altLang="zh-CN" sz="2400" b="1" dirty="0">
                      <a:solidFill>
                        <a:srgbClr val="FF0000"/>
                      </a:solidFill>
                      <a:latin typeface="宋体" pitchFamily="2" charset="-122"/>
                      <a:ea typeface="宋体" pitchFamily="2" charset="-122"/>
                    </a:rPr>
                    <a:t>答</a:t>
                  </a:r>
                  <a:r>
                    <a:rPr lang="en-US" altLang="zh-CN" sz="2400" b="1" dirty="0">
                      <a:solidFill>
                        <a:srgbClr val="FF0000"/>
                      </a:solidFill>
                      <a:latin typeface="宋体" pitchFamily="2" charset="-122"/>
                      <a:ea typeface="宋体" pitchFamily="2" charset="-122"/>
                    </a:rPr>
                    <a:t>: </a:t>
                  </a:r>
                  <a:r>
                    <a:rPr lang="zh-CN" altLang="zh-CN" sz="2400" b="1" dirty="0">
                      <a:solidFill>
                        <a:srgbClr val="FF0000"/>
                      </a:solidFill>
                      <a:latin typeface="宋体" pitchFamily="2" charset="-122"/>
                      <a:ea typeface="宋体" pitchFamily="2" charset="-122"/>
                    </a:rPr>
                    <a:t>稀盐酸溶质质量分数为</a:t>
                  </a:r>
                  <a:r>
                    <a:rPr lang="en-US" altLang="zh-CN" sz="2400" b="1" dirty="0" smtClean="0">
                      <a:solidFill>
                        <a:srgbClr val="FF0000"/>
                      </a:solidFill>
                      <a:latin typeface="宋体" pitchFamily="2" charset="-122"/>
                      <a:ea typeface="宋体" pitchFamily="2" charset="-122"/>
                    </a:rPr>
                    <a:t>14.6%</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p:txBody>
            </p:sp>
          </mc:Choice>
          <mc:Fallback>
            <p:sp>
              <p:nvSpPr>
                <p:cNvPr id="16" name="矩形 15"/>
                <p:cNvSpPr>
                  <a:spLocks noRot="1" noChangeAspect="1" noMove="1" noResize="1" noEditPoints="1" noAdjustHandles="1" noChangeArrowheads="1" noChangeShapeType="1" noTextEdit="1"/>
                </p:cNvSpPr>
                <p:nvPr/>
              </p:nvSpPr>
              <p:spPr>
                <a:xfrm>
                  <a:off x="933881" y="2052835"/>
                  <a:ext cx="8856072" cy="4295600"/>
                </a:xfrm>
                <a:prstGeom prst="rect">
                  <a:avLst/>
                </a:prstGeom>
                <a:blipFill rotWithShape="1">
                  <a:blip r:embed="rId2"/>
                  <a:stretch>
                    <a:fillRect l="-1032" b="-284"/>
                  </a:stretch>
                </a:blipFill>
              </p:spPr>
              <p:txBody>
                <a:bodyPr/>
                <a:lstStyle/>
                <a:p>
                  <a:r>
                    <a:rPr lang="zh-CN" altLang="en-US">
                      <a:noFill/>
                    </a:rPr>
                    <a:t> </a:t>
                  </a:r>
                </a:p>
              </p:txBody>
            </p:sp>
          </mc:Fallback>
        </mc:AlternateContent>
        <p:pic>
          <p:nvPicPr>
            <p:cNvPr id="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592572" y="2923942"/>
              <a:ext cx="492972" cy="656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2900851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4" y="1678694"/>
            <a:ext cx="11282031" cy="4524315"/>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黑体" panose="02010609060101010101" pitchFamily="49" charset="-122"/>
                <a:ea typeface="黑体" panose="02010609060101010101" pitchFamily="49" charset="-122"/>
                <a:sym typeface="+mn-ea"/>
              </a:rPr>
              <a:t>题型演练</a:t>
            </a:r>
            <a:endParaRPr lang="en-US" altLang="zh-CN" sz="2400" b="1" dirty="0" smtClean="0">
              <a:solidFill>
                <a:schemeClr val="accent2"/>
              </a:solidFill>
              <a:latin typeface="黑体" panose="02010609060101010101" pitchFamily="49" charset="-122"/>
              <a:ea typeface="黑体" panose="02010609060101010101" pitchFamily="49" charset="-122"/>
              <a:sym typeface="+mn-ea"/>
            </a:endParaRPr>
          </a:p>
          <a:p>
            <a:pPr>
              <a:lnSpc>
                <a:spcPct val="1500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·唐山市路北区二模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小明在水泥厂取石灰石样品</a:t>
            </a:r>
            <a:r>
              <a:rPr lang="en-US" altLang="zh-CN" sz="2400" b="1" dirty="0">
                <a:latin typeface="宋体" pitchFamily="2" charset="-122"/>
                <a:ea typeface="宋体" pitchFamily="2" charset="-122"/>
              </a:rPr>
              <a:t>12 g</a:t>
            </a:r>
            <a:r>
              <a:rPr lang="zh-CN" altLang="zh-CN" sz="2400" b="1" dirty="0">
                <a:latin typeface="宋体" pitchFamily="2" charset="-122"/>
                <a:ea typeface="宋体" pitchFamily="2" charset="-122"/>
              </a:rPr>
              <a:t>进行实验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他将</a:t>
            </a:r>
            <a:r>
              <a:rPr lang="en-US" altLang="zh-CN" sz="2400" b="1" dirty="0">
                <a:latin typeface="宋体" pitchFamily="2" charset="-122"/>
                <a:ea typeface="宋体" pitchFamily="2" charset="-122"/>
              </a:rPr>
              <a:t>100 </a:t>
            </a:r>
            <a:r>
              <a:rPr lang="en-US" altLang="zh-CN" sz="2400" b="1" dirty="0" smtClean="0">
                <a:latin typeface="宋体" pitchFamily="2" charset="-122"/>
                <a:ea typeface="宋体" pitchFamily="2" charset="-122"/>
              </a:rPr>
              <a:t>g</a:t>
            </a:r>
          </a:p>
          <a:p>
            <a:pPr>
              <a:lnSpc>
                <a:spcPct val="150000"/>
              </a:lnSpc>
            </a:pPr>
            <a:r>
              <a:rPr lang="zh-CN" altLang="zh-CN" sz="2400" b="1" dirty="0" smtClean="0">
                <a:latin typeface="宋体" pitchFamily="2" charset="-122"/>
                <a:ea typeface="宋体" pitchFamily="2" charset="-122"/>
              </a:rPr>
              <a:t>稀盐酸</a:t>
            </a:r>
            <a:r>
              <a:rPr lang="zh-CN" altLang="zh-CN" sz="2400" b="1" dirty="0">
                <a:latin typeface="宋体" pitchFamily="2" charset="-122"/>
                <a:ea typeface="宋体" pitchFamily="2" charset="-122"/>
              </a:rPr>
              <a:t>分五次加入石灰石样品中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杂质不溶于水也不参与反应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充分反应后测得生成气体的总质量如表所示</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试</a:t>
            </a:r>
            <a:r>
              <a:rPr lang="zh-CN" altLang="zh-CN" sz="2400" b="1" dirty="0">
                <a:latin typeface="宋体" pitchFamily="2" charset="-122"/>
                <a:ea typeface="宋体" pitchFamily="2" charset="-122"/>
              </a:rPr>
              <a:t>求</a:t>
            </a:r>
            <a:r>
              <a:rPr lang="en-US" altLang="zh-CN" sz="2400" b="1" dirty="0">
                <a:latin typeface="宋体" pitchFamily="2" charset="-122"/>
                <a:ea typeface="宋体" pitchFamily="2" charset="-122"/>
              </a:rPr>
              <a:t>:(1)</a:t>
            </a:r>
            <a:r>
              <a:rPr lang="en-US" altLang="zh-CN" sz="2400" b="1" i="1" dirty="0">
                <a:latin typeface="宋体" pitchFamily="2" charset="-122"/>
                <a:ea typeface="宋体" pitchFamily="2" charset="-122"/>
              </a:rPr>
              <a:t>m</a:t>
            </a:r>
            <a:r>
              <a:rPr lang="zh-CN" altLang="zh-CN" sz="2400" b="1" dirty="0">
                <a:latin typeface="宋体" pitchFamily="2" charset="-122"/>
                <a:ea typeface="宋体" pitchFamily="2" charset="-122"/>
              </a:rPr>
              <a:t>的值为</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sp>
        <p:nvSpPr>
          <p:cNvPr id="3" name="矩形 2"/>
          <p:cNvSpPr/>
          <p:nvPr/>
        </p:nvSpPr>
        <p:spPr>
          <a:xfrm>
            <a:off x="3103830" y="5545110"/>
            <a:ext cx="704771"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3.3</a:t>
            </a:r>
            <a:endParaRPr lang="zh-CN" altLang="zh-CN" sz="2400" b="1" dirty="0">
              <a:solidFill>
                <a:srgbClr val="FF0000"/>
              </a:solidFill>
              <a:latin typeface="宋体" pitchFamily="2" charset="-122"/>
              <a:ea typeface="宋体" pitchFamily="2" charset="-122"/>
            </a:endParaRPr>
          </a:p>
        </p:txBody>
      </p:sp>
      <p:graphicFrame>
        <p:nvGraphicFramePr>
          <p:cNvPr id="5" name="表格 4"/>
          <p:cNvGraphicFramePr>
            <a:graphicFrameLocks noGrp="1"/>
          </p:cNvGraphicFramePr>
          <p:nvPr>
            <p:extLst>
              <p:ext uri="{D42A27DB-BD31-4B8C-83A1-F6EECF244321}">
                <p14:modId xmlns:p14="http://schemas.microsoft.com/office/powerpoint/2010/main" xmlns="" val="2602034658"/>
              </p:ext>
            </p:extLst>
          </p:nvPr>
        </p:nvGraphicFramePr>
        <p:xfrm>
          <a:off x="1853968" y="4009800"/>
          <a:ext cx="8137980" cy="1404000"/>
        </p:xfrm>
        <a:graphic>
          <a:graphicData uri="http://schemas.openxmlformats.org/drawingml/2006/table">
            <a:tbl>
              <a:tblPr firstRow="1" firstCol="1" bandRow="1"/>
              <a:tblGrid>
                <a:gridCol w="3097980"/>
                <a:gridCol w="1008000"/>
                <a:gridCol w="1008000"/>
                <a:gridCol w="1008000"/>
                <a:gridCol w="1008000"/>
                <a:gridCol w="1008000"/>
              </a:tblGrid>
              <a:tr h="468000">
                <a:tc>
                  <a:txBody>
                    <a:bodyPr/>
                    <a:lstStyle/>
                    <a:p>
                      <a:pPr algn="ctr">
                        <a:lnSpc>
                          <a:spcPts val="1350"/>
                        </a:lnSpc>
                        <a:spcAft>
                          <a:spcPts val="0"/>
                        </a:spcAft>
                      </a:pPr>
                      <a:r>
                        <a:rPr lang="en-US" sz="2400" b="1" dirty="0">
                          <a:solidFill>
                            <a:srgbClr val="000000"/>
                          </a:solidFill>
                          <a:effectLst/>
                          <a:latin typeface="宋体" pitchFamily="2" charset="-122"/>
                          <a:ea typeface="宋体" pitchFamily="2" charset="-122"/>
                          <a:cs typeface="Times New Roman"/>
                        </a:rPr>
                        <a:t> </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第</a:t>
                      </a:r>
                      <a:r>
                        <a:rPr lang="en-US" sz="2400" b="1" dirty="0">
                          <a:solidFill>
                            <a:srgbClr val="000000"/>
                          </a:solidFill>
                          <a:effectLst/>
                          <a:latin typeface="宋体" pitchFamily="2" charset="-122"/>
                          <a:ea typeface="宋体" pitchFamily="2" charset="-122"/>
                          <a:cs typeface="Times New Roman"/>
                        </a:rPr>
                        <a:t>1</a:t>
                      </a:r>
                      <a:r>
                        <a:rPr lang="zh-CN" sz="2400" b="1" dirty="0">
                          <a:solidFill>
                            <a:srgbClr val="000000"/>
                          </a:solidFill>
                          <a:effectLst/>
                          <a:latin typeface="宋体" pitchFamily="2" charset="-122"/>
                          <a:ea typeface="宋体" pitchFamily="2" charset="-122"/>
                          <a:cs typeface="Times New Roman"/>
                        </a:rPr>
                        <a:t>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第</a:t>
                      </a:r>
                      <a:r>
                        <a:rPr lang="en-US" sz="2400" b="1" dirty="0">
                          <a:solidFill>
                            <a:srgbClr val="000000"/>
                          </a:solidFill>
                          <a:effectLst/>
                          <a:latin typeface="宋体" pitchFamily="2" charset="-122"/>
                          <a:ea typeface="宋体" pitchFamily="2" charset="-122"/>
                          <a:cs typeface="Times New Roman"/>
                        </a:rPr>
                        <a:t>2</a:t>
                      </a:r>
                      <a:r>
                        <a:rPr lang="zh-CN" sz="2400" b="1" dirty="0">
                          <a:solidFill>
                            <a:srgbClr val="000000"/>
                          </a:solidFill>
                          <a:effectLst/>
                          <a:latin typeface="宋体" pitchFamily="2" charset="-122"/>
                          <a:ea typeface="宋体" pitchFamily="2" charset="-122"/>
                          <a:cs typeface="Times New Roman"/>
                        </a:rPr>
                        <a:t>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第</a:t>
                      </a:r>
                      <a:r>
                        <a:rPr lang="en-US" sz="2400" b="1" dirty="0">
                          <a:solidFill>
                            <a:srgbClr val="000000"/>
                          </a:solidFill>
                          <a:effectLst/>
                          <a:latin typeface="宋体" pitchFamily="2" charset="-122"/>
                          <a:ea typeface="宋体" pitchFamily="2" charset="-122"/>
                          <a:cs typeface="Times New Roman"/>
                        </a:rPr>
                        <a:t>3</a:t>
                      </a:r>
                      <a:r>
                        <a:rPr lang="zh-CN" sz="2400" b="1" dirty="0">
                          <a:solidFill>
                            <a:srgbClr val="000000"/>
                          </a:solidFill>
                          <a:effectLst/>
                          <a:latin typeface="宋体" pitchFamily="2" charset="-122"/>
                          <a:ea typeface="宋体" pitchFamily="2" charset="-122"/>
                          <a:cs typeface="Times New Roman"/>
                        </a:rPr>
                        <a:t>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第</a:t>
                      </a:r>
                      <a:r>
                        <a:rPr lang="en-US" sz="2400" b="1" dirty="0">
                          <a:solidFill>
                            <a:srgbClr val="000000"/>
                          </a:solidFill>
                          <a:effectLst/>
                          <a:latin typeface="宋体" pitchFamily="2" charset="-122"/>
                          <a:ea typeface="宋体" pitchFamily="2" charset="-122"/>
                          <a:cs typeface="Times New Roman"/>
                        </a:rPr>
                        <a:t>4</a:t>
                      </a:r>
                      <a:r>
                        <a:rPr lang="zh-CN" sz="2400" b="1" dirty="0">
                          <a:solidFill>
                            <a:srgbClr val="000000"/>
                          </a:solidFill>
                          <a:effectLst/>
                          <a:latin typeface="宋体" pitchFamily="2" charset="-122"/>
                          <a:ea typeface="宋体" pitchFamily="2" charset="-122"/>
                          <a:cs typeface="Times New Roman"/>
                        </a:rPr>
                        <a:t>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第</a:t>
                      </a:r>
                      <a:r>
                        <a:rPr lang="en-US" sz="2400" b="1" dirty="0">
                          <a:solidFill>
                            <a:srgbClr val="000000"/>
                          </a:solidFill>
                          <a:effectLst/>
                          <a:latin typeface="宋体" pitchFamily="2" charset="-122"/>
                          <a:ea typeface="宋体" pitchFamily="2" charset="-122"/>
                          <a:cs typeface="Times New Roman"/>
                        </a:rPr>
                        <a:t>5</a:t>
                      </a:r>
                      <a:r>
                        <a:rPr lang="zh-CN" sz="2400" b="1" dirty="0">
                          <a:solidFill>
                            <a:srgbClr val="000000"/>
                          </a:solidFill>
                          <a:effectLst/>
                          <a:latin typeface="宋体" pitchFamily="2" charset="-122"/>
                          <a:ea typeface="宋体" pitchFamily="2" charset="-122"/>
                          <a:cs typeface="Times New Roman"/>
                        </a:rPr>
                        <a:t>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468000">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加入稀盐酸的</a:t>
                      </a:r>
                      <a:r>
                        <a:rPr lang="zh-CN" sz="2400" b="1" dirty="0">
                          <a:solidFill>
                            <a:srgbClr val="000000"/>
                          </a:solidFill>
                          <a:effectLst/>
                          <a:latin typeface="黑体" pitchFamily="49" charset="-122"/>
                          <a:ea typeface="黑体" pitchFamily="49" charset="-122"/>
                          <a:cs typeface="Times New Roman"/>
                        </a:rPr>
                        <a:t>质量</a:t>
                      </a:r>
                      <a:r>
                        <a:rPr lang="en-US" sz="2400" b="1" dirty="0">
                          <a:solidFill>
                            <a:srgbClr val="000000"/>
                          </a:solidFill>
                          <a:effectLst/>
                          <a:latin typeface="宋体" pitchFamily="2" charset="-122"/>
                          <a:ea typeface="宋体" pitchFamily="2" charset="-122"/>
                          <a:cs typeface="Times New Roman"/>
                        </a:rPr>
                        <a:t>/g</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20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20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20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20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20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000">
                <a:tc>
                  <a:txBody>
                    <a:bodyPr/>
                    <a:lstStyle/>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生成</a:t>
                      </a:r>
                      <a:r>
                        <a:rPr lang="zh-CN" sz="2400" b="1" dirty="0">
                          <a:solidFill>
                            <a:srgbClr val="000000"/>
                          </a:solidFill>
                          <a:effectLst/>
                          <a:latin typeface="黑体" pitchFamily="49" charset="-122"/>
                          <a:ea typeface="黑体" pitchFamily="49" charset="-122"/>
                          <a:cs typeface="Times New Roman"/>
                        </a:rPr>
                        <a:t>气体</a:t>
                      </a:r>
                      <a:r>
                        <a:rPr lang="zh-CN" sz="2400" b="1" dirty="0" smtClean="0">
                          <a:solidFill>
                            <a:srgbClr val="000000"/>
                          </a:solidFill>
                          <a:effectLst/>
                          <a:latin typeface="黑体" pitchFamily="49" charset="-122"/>
                          <a:ea typeface="黑体" pitchFamily="49" charset="-122"/>
                          <a:cs typeface="Times New Roman"/>
                        </a:rPr>
                        <a:t>的总</a:t>
                      </a:r>
                      <a:r>
                        <a:rPr lang="zh-CN" sz="2400" b="1" dirty="0">
                          <a:solidFill>
                            <a:srgbClr val="000000"/>
                          </a:solidFill>
                          <a:effectLst/>
                          <a:latin typeface="黑体" pitchFamily="49" charset="-122"/>
                          <a:ea typeface="黑体" pitchFamily="49" charset="-122"/>
                          <a:cs typeface="Times New Roman"/>
                        </a:rPr>
                        <a:t>质量</a:t>
                      </a:r>
                      <a:r>
                        <a:rPr lang="en-US" sz="2400" b="1" dirty="0">
                          <a:solidFill>
                            <a:srgbClr val="000000"/>
                          </a:solidFill>
                          <a:effectLst/>
                          <a:latin typeface="宋体" pitchFamily="2" charset="-122"/>
                          <a:ea typeface="宋体" pitchFamily="2" charset="-122"/>
                          <a:cs typeface="Times New Roman"/>
                        </a:rPr>
                        <a:t>/g</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1.1</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2.2</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i="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i="1" dirty="0" smtClean="0">
                          <a:solidFill>
                            <a:srgbClr val="000000"/>
                          </a:solidFill>
                          <a:effectLst/>
                          <a:latin typeface="宋体" pitchFamily="2" charset="-122"/>
                          <a:ea typeface="宋体" pitchFamily="2" charset="-122"/>
                          <a:cs typeface="Times New Roman"/>
                        </a:rPr>
                        <a:t>m</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4.4</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4.4</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376333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0049" y="1149689"/>
            <a:ext cx="8287161" cy="646331"/>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计算所用稀盐酸的溶质质量分数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计算结果精确至</a:t>
            </a:r>
            <a:r>
              <a:rPr lang="en-US" altLang="zh-CN" sz="2400" b="1" dirty="0">
                <a:latin typeface="宋体" pitchFamily="2" charset="-122"/>
                <a:ea typeface="宋体" pitchFamily="2" charset="-122"/>
              </a:rPr>
              <a:t>0.1</a:t>
            </a:r>
            <a:r>
              <a:rPr lang="en-US" altLang="zh-CN" sz="2400" b="1" dirty="0" smtClean="0">
                <a:latin typeface="宋体" pitchFamily="2" charset="-122"/>
                <a:ea typeface="宋体" pitchFamily="2" charset="-122"/>
              </a:rPr>
              <a:t>%)</a:t>
            </a:r>
          </a:p>
        </p:txBody>
      </p:sp>
      <p:grpSp>
        <p:nvGrpSpPr>
          <p:cNvPr id="3" name="组合 2"/>
          <p:cNvGrpSpPr/>
          <p:nvPr/>
        </p:nvGrpSpPr>
        <p:grpSpPr>
          <a:xfrm>
            <a:off x="1110049" y="1670186"/>
            <a:ext cx="10038920" cy="4708981"/>
            <a:chOff x="547986" y="1796021"/>
            <a:chExt cx="11087543" cy="4708981"/>
          </a:xfrm>
        </p:grpSpPr>
        <mc:AlternateContent xmlns:mc="http://schemas.openxmlformats.org/markup-compatibility/2006">
          <mc:Choice xmlns:a14="http://schemas.microsoft.com/office/drawing/2010/main" xmlns="" Requires="a14">
            <p:sp>
              <p:nvSpPr>
                <p:cNvPr id="16" name="矩形 15"/>
                <p:cNvSpPr/>
                <p:nvPr/>
              </p:nvSpPr>
              <p:spPr>
                <a:xfrm>
                  <a:off x="547986" y="1796021"/>
                  <a:ext cx="11087543" cy="4708981"/>
                </a:xfrm>
                <a:prstGeom prst="rect">
                  <a:avLst/>
                </a:prstGeom>
              </p:spPr>
              <p:txBody>
                <a:bodyPr wrap="square">
                  <a:spAutoFit/>
                </a:bodyPr>
                <a:lstStyle/>
                <a:p>
                  <a:pPr>
                    <a:lnSpc>
                      <a:spcPts val="4000"/>
                    </a:lnSpc>
                  </a:pPr>
                  <a:r>
                    <a:rPr lang="zh-CN" altLang="zh-CN" sz="2400" b="1" dirty="0" smtClean="0">
                      <a:solidFill>
                        <a:srgbClr val="FF0000"/>
                      </a:solidFill>
                      <a:latin typeface="宋体" pitchFamily="2" charset="-122"/>
                      <a:ea typeface="宋体" pitchFamily="2" charset="-122"/>
                    </a:rPr>
                    <a:t>解</a:t>
                  </a:r>
                  <a:r>
                    <a:rPr lang="en-US" altLang="zh-CN" sz="2400" b="1" dirty="0">
                      <a:solidFill>
                        <a:srgbClr val="FF0000"/>
                      </a:solidFill>
                      <a:latin typeface="宋体" pitchFamily="2" charset="-122"/>
                      <a:ea typeface="宋体" pitchFamily="2" charset="-122"/>
                    </a:rPr>
                    <a:t>:</a:t>
                  </a:r>
                  <a:r>
                    <a:rPr lang="zh-CN" altLang="zh-CN" sz="2400" b="1" dirty="0" smtClean="0">
                      <a:solidFill>
                        <a:srgbClr val="FF0000"/>
                      </a:solidFill>
                      <a:latin typeface="宋体" pitchFamily="2" charset="-122"/>
                      <a:ea typeface="宋体" pitchFamily="2" charset="-122"/>
                    </a:rPr>
                    <a:t>由</a:t>
                  </a:r>
                  <a:r>
                    <a:rPr lang="zh-CN" altLang="en-US" sz="2400" b="1" dirty="0" smtClean="0">
                      <a:solidFill>
                        <a:srgbClr val="FF0000"/>
                      </a:solidFill>
                      <a:latin typeface="宋体" pitchFamily="2" charset="-122"/>
                      <a:ea typeface="宋体" pitchFamily="2" charset="-122"/>
                    </a:rPr>
                    <a:t>表</a:t>
                  </a:r>
                  <a:r>
                    <a:rPr lang="zh-CN" altLang="zh-CN" sz="2400" b="1" dirty="0" smtClean="0">
                      <a:solidFill>
                        <a:srgbClr val="FF0000"/>
                      </a:solidFill>
                      <a:latin typeface="宋体" pitchFamily="2" charset="-122"/>
                      <a:ea typeface="宋体" pitchFamily="2" charset="-122"/>
                    </a:rPr>
                    <a:t>可知</a:t>
                  </a:r>
                  <a:r>
                    <a:rPr lang="en-US" altLang="zh-CN" sz="2400" b="1" dirty="0">
                      <a:solidFill>
                        <a:srgbClr val="FF0000"/>
                      </a:solidFill>
                      <a:latin typeface="宋体" pitchFamily="2" charset="-122"/>
                      <a:ea typeface="宋体" pitchFamily="2" charset="-122"/>
                    </a:rPr>
                    <a:t>,</a:t>
                  </a:r>
                  <a:r>
                    <a:rPr lang="zh-CN" altLang="zh-CN" sz="2400" b="1" dirty="0" smtClean="0">
                      <a:solidFill>
                        <a:srgbClr val="FF0000"/>
                      </a:solidFill>
                      <a:latin typeface="宋体" pitchFamily="2" charset="-122"/>
                      <a:ea typeface="宋体" pitchFamily="2" charset="-122"/>
                    </a:rPr>
                    <a:t>第</a:t>
                  </a:r>
                  <a:r>
                    <a:rPr lang="en-US" altLang="zh-CN" sz="2400" b="1" dirty="0" smtClean="0">
                      <a:solidFill>
                        <a:srgbClr val="FF0000"/>
                      </a:solidFill>
                      <a:latin typeface="宋体" pitchFamily="2" charset="-122"/>
                      <a:ea typeface="宋体" pitchFamily="2" charset="-122"/>
                    </a:rPr>
                    <a:t>5</a:t>
                  </a:r>
                  <a:r>
                    <a:rPr lang="zh-CN" altLang="zh-CN" sz="2400" b="1" dirty="0" smtClean="0">
                      <a:solidFill>
                        <a:srgbClr val="FF0000"/>
                      </a:solidFill>
                      <a:latin typeface="宋体" pitchFamily="2" charset="-122"/>
                      <a:ea typeface="宋体" pitchFamily="2" charset="-122"/>
                    </a:rPr>
                    <a:t>次</a:t>
                  </a:r>
                  <a:r>
                    <a:rPr lang="zh-CN" altLang="zh-CN" sz="2400" b="1" dirty="0">
                      <a:solidFill>
                        <a:srgbClr val="FF0000"/>
                      </a:solidFill>
                      <a:latin typeface="宋体" pitchFamily="2" charset="-122"/>
                      <a:ea typeface="宋体" pitchFamily="2" charset="-122"/>
                    </a:rPr>
                    <a:t>加入</a:t>
                  </a:r>
                  <a:r>
                    <a:rPr lang="en-US" altLang="zh-CN" sz="2400" b="1" dirty="0">
                      <a:solidFill>
                        <a:srgbClr val="FF0000"/>
                      </a:solidFill>
                      <a:latin typeface="宋体" pitchFamily="2" charset="-122"/>
                      <a:ea typeface="宋体" pitchFamily="2" charset="-122"/>
                    </a:rPr>
                    <a:t>20 g</a:t>
                  </a:r>
                  <a:r>
                    <a:rPr lang="zh-CN" altLang="zh-CN" sz="2400" b="1" dirty="0">
                      <a:solidFill>
                        <a:srgbClr val="FF0000"/>
                      </a:solidFill>
                      <a:latin typeface="宋体" pitchFamily="2" charset="-122"/>
                      <a:ea typeface="宋体" pitchFamily="2" charset="-122"/>
                    </a:rPr>
                    <a:t>稀盐酸后气体的质量没有增加</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则加入的</a:t>
                  </a:r>
                  <a:r>
                    <a:rPr lang="en-US" altLang="zh-CN" sz="2400" b="1" dirty="0">
                      <a:solidFill>
                        <a:srgbClr val="FF0000"/>
                      </a:solidFill>
                      <a:latin typeface="宋体" pitchFamily="2" charset="-122"/>
                      <a:ea typeface="宋体" pitchFamily="2" charset="-122"/>
                    </a:rPr>
                    <a:t>20 g</a:t>
                  </a:r>
                  <a:r>
                    <a:rPr lang="zh-CN" altLang="zh-CN" sz="2400" b="1" dirty="0">
                      <a:solidFill>
                        <a:srgbClr val="FF0000"/>
                      </a:solidFill>
                      <a:latin typeface="宋体" pitchFamily="2" charset="-122"/>
                      <a:ea typeface="宋体" pitchFamily="2" charset="-122"/>
                    </a:rPr>
                    <a:t>稀盐酸没有参加反应</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设第</a:t>
                  </a:r>
                  <a:r>
                    <a:rPr lang="en-US" altLang="zh-CN" sz="2400" b="1" dirty="0">
                      <a:solidFill>
                        <a:srgbClr val="FF0000"/>
                      </a:solidFill>
                      <a:latin typeface="宋体" pitchFamily="2" charset="-122"/>
                      <a:ea typeface="宋体" pitchFamily="2" charset="-122"/>
                    </a:rPr>
                    <a:t>4</a:t>
                  </a:r>
                  <a:r>
                    <a:rPr lang="zh-CN" altLang="zh-CN" sz="2400" b="1" dirty="0">
                      <a:solidFill>
                        <a:srgbClr val="FF0000"/>
                      </a:solidFill>
                      <a:latin typeface="宋体" pitchFamily="2" charset="-122"/>
                      <a:ea typeface="宋体" pitchFamily="2" charset="-122"/>
                    </a:rPr>
                    <a:t>次反应完全后用去稀盐酸的溶质的质量为</a:t>
                  </a:r>
                  <a:r>
                    <a:rPr lang="en-US" altLang="zh-CN" sz="2400" b="1" i="1" dirty="0">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a:t>
                  </a:r>
                </a:p>
                <a:p>
                  <a:pPr>
                    <a:lnSpc>
                      <a:spcPts val="4000"/>
                    </a:lnSpc>
                  </a:pPr>
                  <a:r>
                    <a:rPr lang="en-US" altLang="zh-CN" sz="2400" b="1" dirty="0">
                      <a:solidFill>
                        <a:srgbClr val="FF0000"/>
                      </a:solidFill>
                      <a:latin typeface="宋体" pitchFamily="2" charset="-122"/>
                      <a:ea typeface="宋体" pitchFamily="2" charset="-122"/>
                    </a:rPr>
                    <a:t>CaCO</a:t>
                  </a:r>
                  <a:r>
                    <a:rPr lang="en-US" altLang="zh-CN" sz="2400" b="1" baseline="-25000" dirty="0">
                      <a:solidFill>
                        <a:srgbClr val="FF0000"/>
                      </a:solidFill>
                      <a:latin typeface="宋体" pitchFamily="2" charset="-122"/>
                      <a:ea typeface="宋体" pitchFamily="2" charset="-122"/>
                    </a:rPr>
                    <a:t>3</a:t>
                  </a:r>
                  <a:r>
                    <a:rPr lang="en-US" altLang="zh-CN" sz="2400" b="1" dirty="0">
                      <a:solidFill>
                        <a:srgbClr val="FF0000"/>
                      </a:solidFill>
                      <a:latin typeface="宋体" pitchFamily="2" charset="-122"/>
                      <a:ea typeface="宋体" pitchFamily="2" charset="-122"/>
                    </a:rPr>
                    <a:t>+2HCl </a:t>
                  </a:r>
                  <a:r>
                    <a:rPr lang="en-US" altLang="zh-CN" sz="2400" b="1" dirty="0" smtClean="0">
                      <a:solidFill>
                        <a:srgbClr val="FF0000"/>
                      </a:solidFill>
                      <a:latin typeface="宋体" pitchFamily="2" charset="-122"/>
                      <a:ea typeface="宋体" pitchFamily="2" charset="-122"/>
                    </a:rPr>
                    <a:t>  CaCl</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+H</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O+CO</a:t>
                  </a:r>
                  <a:r>
                    <a:rPr lang="en-US" altLang="zh-CN" sz="2400" b="1" baseline="-25000" dirty="0" smtClean="0">
                      <a:solidFill>
                        <a:srgbClr val="FF0000"/>
                      </a:solidFill>
                      <a:latin typeface="宋体" pitchFamily="2" charset="-122"/>
                      <a:ea typeface="宋体" pitchFamily="2" charset="-122"/>
                    </a:rPr>
                    <a:t>2</a:t>
                  </a:r>
                  <a:r>
                    <a:rPr lang="zh-CN" altLang="zh-CN" sz="2400" b="1" dirty="0">
                      <a:solidFill>
                        <a:srgbClr val="FF0000"/>
                      </a:solidFill>
                      <a:latin typeface="宋体" pitchFamily="2" charset="-122"/>
                      <a:ea typeface="宋体" pitchFamily="2" charset="-122"/>
                    </a:rPr>
                    <a:t>↑</a:t>
                  </a:r>
                </a:p>
                <a:p>
                  <a:pPr>
                    <a:lnSpc>
                      <a:spcPts val="4000"/>
                    </a:lnSpc>
                  </a:pP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 73</a:t>
                  </a: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           44</a:t>
                  </a:r>
                  <a:endParaRPr lang="zh-CN" altLang="zh-CN" sz="2400" b="1" dirty="0">
                    <a:solidFill>
                      <a:srgbClr val="FF0000"/>
                    </a:solidFill>
                    <a:latin typeface="宋体" pitchFamily="2" charset="-122"/>
                    <a:ea typeface="宋体" pitchFamily="2" charset="-122"/>
                  </a:endParaRPr>
                </a:p>
                <a:p>
                  <a:pPr>
                    <a:lnSpc>
                      <a:spcPts val="4000"/>
                    </a:lnSpc>
                  </a:pP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
                  </a:r>
                  <a:r>
                    <a:rPr lang="en-US" altLang="zh-CN" sz="2400" b="1" i="1" dirty="0" smtClean="0">
                      <a:solidFill>
                        <a:srgbClr val="FF0000"/>
                      </a:solidFill>
                      <a:latin typeface="宋体" pitchFamily="2" charset="-122"/>
                      <a:ea typeface="宋体" pitchFamily="2" charset="-122"/>
                    </a:rPr>
                    <a:t>x</a:t>
                  </a: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          4.4 </a:t>
                  </a:r>
                  <a:r>
                    <a:rPr lang="en-US" altLang="zh-CN" sz="2400" b="1" dirty="0">
                      <a:solidFill>
                        <a:srgbClr val="FF0000"/>
                      </a:solidFill>
                      <a:latin typeface="宋体" pitchFamily="2" charset="-122"/>
                      <a:ea typeface="宋体" pitchFamily="2" charset="-122"/>
                    </a:rPr>
                    <a:t>g</a:t>
                  </a:r>
                  <a:endParaRPr lang="zh-CN" altLang="zh-CN" sz="2400" b="1" dirty="0">
                    <a:solidFill>
                      <a:srgbClr val="FF0000"/>
                    </a:solidFill>
                    <a:latin typeface="宋体" pitchFamily="2" charset="-122"/>
                    <a:ea typeface="宋体" pitchFamily="2" charset="-122"/>
                  </a:endParaRPr>
                </a:p>
                <a:p>
                  <a:pPr>
                    <a:lnSpc>
                      <a:spcPts val="4000"/>
                    </a:lnSpc>
                  </a:pP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𝟕𝟑</m:t>
                          </m:r>
                        </m:num>
                        <m:den>
                          <m:r>
                            <a:rPr lang="en-US" altLang="zh-CN" sz="2400" b="1" i="1">
                              <a:solidFill>
                                <a:srgbClr val="FF0000"/>
                              </a:solidFill>
                              <a:latin typeface="Cambria Math"/>
                            </a:rPr>
                            <m:t>𝟒𝟒</m:t>
                          </m:r>
                        </m:den>
                      </m:f>
                    </m:oMath>
                  </a14:m>
                  <a:r>
                    <a:rPr lang="en-US" altLang="zh-CN" sz="2400" b="1" dirty="0">
                      <a:solidFill>
                        <a:srgbClr val="FF0000"/>
                      </a:solidFill>
                      <a:latin typeface="宋体" pitchFamily="2" charset="-122"/>
                      <a:ea typeface="宋体" pitchFamily="2" charset="-122"/>
                    </a:rPr>
                    <a:t>=</a:t>
                  </a: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𝒙</m:t>
                          </m:r>
                        </m:num>
                        <m:den>
                          <m:r>
                            <a:rPr lang="en-US" altLang="zh-CN" sz="2400" b="1" i="1">
                              <a:solidFill>
                                <a:srgbClr val="FF0000"/>
                              </a:solidFill>
                              <a:latin typeface="Cambria Math"/>
                            </a:rPr>
                            <m:t>𝟒</m:t>
                          </m:r>
                          <m:r>
                            <m:rPr>
                              <m:nor/>
                            </m:rPr>
                            <a:rPr lang="en-US" altLang="zh-CN" sz="2400" b="1">
                              <a:solidFill>
                                <a:srgbClr val="FF0000"/>
                              </a:solidFill>
                              <a:latin typeface="宋体" pitchFamily="2" charset="-122"/>
                              <a:ea typeface="宋体" pitchFamily="2" charset="-122"/>
                            </a:rPr>
                            <m:t>.</m:t>
                          </m:r>
                          <m:r>
                            <a:rPr lang="en-US" altLang="zh-CN" sz="2400" b="1" i="1">
                              <a:solidFill>
                                <a:srgbClr val="FF0000"/>
                              </a:solidFill>
                              <a:latin typeface="Cambria Math"/>
                            </a:rPr>
                            <m:t>𝟒</m:t>
                          </m:r>
                          <m:r>
                            <m:rPr>
                              <m:nor/>
                            </m:rPr>
                            <a:rPr lang="en-US" altLang="zh-CN" sz="2400" b="1" i="0" smtClean="0">
                              <a:solidFill>
                                <a:srgbClr val="FF0000"/>
                              </a:solidFill>
                            </a:rPr>
                            <m:t> </m:t>
                          </m:r>
                          <m:r>
                            <a:rPr lang="en-US" altLang="zh-CN" sz="2400" b="1" i="0">
                              <a:solidFill>
                                <a:srgbClr val="FF0000"/>
                              </a:solidFill>
                              <a:latin typeface="Cambria Math"/>
                            </a:rPr>
                            <m:t>𝐠</m:t>
                          </m:r>
                        </m:den>
                      </m:f>
                    </m:oMath>
                  </a14:m>
                  <a:endParaRPr lang="zh-CN" altLang="zh-CN" sz="2400" b="1" dirty="0">
                    <a:solidFill>
                      <a:srgbClr val="FF0000"/>
                    </a:solidFill>
                    <a:latin typeface="宋体" pitchFamily="2" charset="-122"/>
                    <a:ea typeface="宋体" pitchFamily="2" charset="-122"/>
                  </a:endParaRPr>
                </a:p>
                <a:p>
                  <a:pPr>
                    <a:lnSpc>
                      <a:spcPts val="4000"/>
                    </a:lnSpc>
                  </a:pPr>
                  <a:r>
                    <a:rPr lang="en-US" altLang="zh-CN" sz="2400" b="1" i="1" dirty="0">
                      <a:solidFill>
                        <a:srgbClr val="FF0000"/>
                      </a:solidFill>
                      <a:latin typeface="宋体" pitchFamily="2" charset="-122"/>
                      <a:ea typeface="宋体" pitchFamily="2" charset="-122"/>
                    </a:rPr>
                    <a:t>x</a:t>
                  </a:r>
                  <a:r>
                    <a:rPr lang="en-US" altLang="zh-CN" sz="2400" b="1" dirty="0">
                      <a:solidFill>
                        <a:srgbClr val="FF0000"/>
                      </a:solidFill>
                      <a:latin typeface="宋体" pitchFamily="2" charset="-122"/>
                      <a:ea typeface="宋体" pitchFamily="2" charset="-122"/>
                    </a:rPr>
                    <a:t>=7.3 g</a:t>
                  </a:r>
                  <a:endParaRPr lang="zh-CN" altLang="zh-CN" sz="2400" b="1" dirty="0">
                    <a:solidFill>
                      <a:srgbClr val="FF0000"/>
                    </a:solidFill>
                    <a:latin typeface="宋体" pitchFamily="2" charset="-122"/>
                    <a:ea typeface="宋体" pitchFamily="2" charset="-122"/>
                  </a:endParaRPr>
                </a:p>
                <a:p>
                  <a:pPr>
                    <a:lnSpc>
                      <a:spcPts val="4000"/>
                    </a:lnSpc>
                  </a:pPr>
                  <a:r>
                    <a:rPr lang="zh-CN" altLang="zh-CN" sz="2400" b="1" dirty="0">
                      <a:solidFill>
                        <a:srgbClr val="FF0000"/>
                      </a:solidFill>
                      <a:latin typeface="宋体" pitchFamily="2" charset="-122"/>
                      <a:ea typeface="宋体" pitchFamily="2" charset="-122"/>
                    </a:rPr>
                    <a:t>稀盐酸的溶质质量分数</a:t>
                  </a:r>
                  <a:r>
                    <a:rPr lang="en-US" altLang="zh-CN" sz="2400" b="1" dirty="0">
                      <a:solidFill>
                        <a:srgbClr val="FF0000"/>
                      </a:solidFill>
                      <a:latin typeface="宋体" pitchFamily="2" charset="-122"/>
                      <a:ea typeface="宋体" pitchFamily="2" charset="-122"/>
                    </a:rPr>
                    <a:t>=</a:t>
                  </a:r>
                  <a14:m>
                    <m:oMath xmlns:m="http://schemas.openxmlformats.org/officeDocument/2006/math">
                      <m:f>
                        <m:fPr>
                          <m:ctrlPr>
                            <a:rPr lang="zh-CN" altLang="zh-CN" sz="2400" b="1" i="1">
                              <a:solidFill>
                                <a:srgbClr val="FF0000"/>
                              </a:solidFill>
                              <a:latin typeface="Cambria Math"/>
                            </a:rPr>
                          </m:ctrlPr>
                        </m:fPr>
                        <m:num>
                          <m:r>
                            <a:rPr lang="en-US" altLang="zh-CN" sz="2400" b="1" i="0">
                              <a:solidFill>
                                <a:srgbClr val="FF0000"/>
                              </a:solidFill>
                              <a:latin typeface="Cambria Math"/>
                            </a:rPr>
                            <m:t>𝟕</m:t>
                          </m:r>
                          <m:r>
                            <m:rPr>
                              <m:nor/>
                            </m:rPr>
                            <a:rPr lang="en-US" altLang="zh-CN" sz="2400" b="1">
                              <a:solidFill>
                                <a:srgbClr val="FF0000"/>
                              </a:solidFill>
                              <a:latin typeface="宋体" pitchFamily="2" charset="-122"/>
                              <a:ea typeface="宋体" pitchFamily="2" charset="-122"/>
                            </a:rPr>
                            <m:t>.</m:t>
                          </m:r>
                          <m:r>
                            <a:rPr lang="en-US" altLang="zh-CN" sz="2400" b="1" i="0">
                              <a:solidFill>
                                <a:srgbClr val="FF0000"/>
                              </a:solidFill>
                              <a:latin typeface="Cambria Math"/>
                            </a:rPr>
                            <m:t>𝟑</m:t>
                          </m:r>
                          <m:r>
                            <m:rPr>
                              <m:nor/>
                            </m:rPr>
                            <a:rPr lang="en-US" altLang="zh-CN" sz="2400" b="1" i="0" smtClean="0">
                              <a:solidFill>
                                <a:srgbClr val="FF0000"/>
                              </a:solidFill>
                            </a:rPr>
                            <m:t> </m:t>
                          </m:r>
                          <m:r>
                            <a:rPr lang="en-US" altLang="zh-CN" sz="2400" b="1" i="0">
                              <a:solidFill>
                                <a:srgbClr val="FF0000"/>
                              </a:solidFill>
                              <a:latin typeface="Cambria Math"/>
                            </a:rPr>
                            <m:t>𝐠</m:t>
                          </m:r>
                        </m:num>
                        <m:den>
                          <m:r>
                            <a:rPr lang="en-US" altLang="zh-CN" sz="2400" b="1" i="0">
                              <a:solidFill>
                                <a:srgbClr val="FF0000"/>
                              </a:solidFill>
                              <a:latin typeface="Cambria Math"/>
                            </a:rPr>
                            <m:t>𝟖𝟎</m:t>
                          </m:r>
                          <m:r>
                            <m:rPr>
                              <m:nor/>
                            </m:rPr>
                            <a:rPr lang="en-US" altLang="zh-CN" sz="2400" b="1" i="0" smtClean="0">
                              <a:solidFill>
                                <a:srgbClr val="FF0000"/>
                              </a:solidFill>
                            </a:rPr>
                            <m:t> </m:t>
                          </m:r>
                          <m:r>
                            <a:rPr lang="en-US" altLang="zh-CN" sz="2400" b="1" i="0">
                              <a:solidFill>
                                <a:srgbClr val="FF0000"/>
                              </a:solidFill>
                              <a:latin typeface="Cambria Math"/>
                            </a:rPr>
                            <m:t>𝐠</m:t>
                          </m:r>
                        </m:den>
                      </m:f>
                    </m:oMath>
                  </a14:m>
                  <a:r>
                    <a:rPr lang="en-US" altLang="zh-CN" sz="2400" b="1" dirty="0">
                      <a:solidFill>
                        <a:srgbClr val="FF0000"/>
                      </a:solidFill>
                      <a:latin typeface="宋体" pitchFamily="2" charset="-122"/>
                      <a:ea typeface="宋体" pitchFamily="2" charset="-122"/>
                    </a:rPr>
                    <a:t>×</a:t>
                  </a:r>
                  <a:r>
                    <a:rPr lang="en-US" altLang="zh-CN" sz="2400" b="1" dirty="0" smtClean="0">
                      <a:solidFill>
                        <a:srgbClr val="FF0000"/>
                      </a:solidFill>
                      <a:latin typeface="宋体" pitchFamily="2" charset="-122"/>
                      <a:ea typeface="宋体" pitchFamily="2" charset="-122"/>
                    </a:rPr>
                    <a:t>100%=9.1% </a:t>
                  </a:r>
                  <a:endParaRPr lang="zh-CN" altLang="zh-CN" sz="2400" b="1" dirty="0">
                    <a:solidFill>
                      <a:srgbClr val="FF0000"/>
                    </a:solidFill>
                    <a:latin typeface="宋体" pitchFamily="2" charset="-122"/>
                    <a:ea typeface="宋体" pitchFamily="2" charset="-122"/>
                  </a:endParaRPr>
                </a:p>
                <a:p>
                  <a:pPr>
                    <a:lnSpc>
                      <a:spcPts val="4000"/>
                    </a:lnSpc>
                  </a:pPr>
                  <a:r>
                    <a:rPr lang="zh-CN" altLang="zh-CN" sz="2400" b="1" dirty="0">
                      <a:solidFill>
                        <a:srgbClr val="FF0000"/>
                      </a:solidFill>
                      <a:latin typeface="宋体" pitchFamily="2" charset="-122"/>
                      <a:ea typeface="宋体" pitchFamily="2" charset="-122"/>
                    </a:rPr>
                    <a:t>答</a:t>
                  </a:r>
                  <a:r>
                    <a:rPr lang="en-US" altLang="zh-CN" sz="2400" b="1" dirty="0">
                      <a:solidFill>
                        <a:srgbClr val="FF0000"/>
                      </a:solidFill>
                      <a:latin typeface="宋体" pitchFamily="2" charset="-122"/>
                      <a:ea typeface="宋体" pitchFamily="2" charset="-122"/>
                    </a:rPr>
                    <a:t>: </a:t>
                  </a:r>
                  <a:r>
                    <a:rPr lang="zh-CN" altLang="zh-CN" sz="2400" b="1" dirty="0">
                      <a:solidFill>
                        <a:srgbClr val="FF0000"/>
                      </a:solidFill>
                      <a:latin typeface="宋体" pitchFamily="2" charset="-122"/>
                      <a:ea typeface="宋体" pitchFamily="2" charset="-122"/>
                    </a:rPr>
                    <a:t>稀盐酸的溶质质量分数分数为</a:t>
                  </a:r>
                  <a:r>
                    <a:rPr lang="en-US" altLang="zh-CN" sz="2400" b="1" dirty="0" smtClean="0">
                      <a:solidFill>
                        <a:srgbClr val="FF0000"/>
                      </a:solidFill>
                      <a:latin typeface="宋体" pitchFamily="2" charset="-122"/>
                      <a:ea typeface="宋体" pitchFamily="2" charset="-122"/>
                    </a:rPr>
                    <a:t>9.1%</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p:txBody>
            </p:sp>
          </mc:Choice>
          <mc:Fallback>
            <p:sp>
              <p:nvSpPr>
                <p:cNvPr id="16" name="矩形 15"/>
                <p:cNvSpPr>
                  <a:spLocks noRot="1" noChangeAspect="1" noMove="1" noResize="1" noEditPoints="1" noAdjustHandles="1" noChangeArrowheads="1" noChangeShapeType="1" noTextEdit="1"/>
                </p:cNvSpPr>
                <p:nvPr/>
              </p:nvSpPr>
              <p:spPr>
                <a:xfrm>
                  <a:off x="547986" y="1796021"/>
                  <a:ext cx="11087543" cy="4708981"/>
                </a:xfrm>
                <a:prstGeom prst="rect">
                  <a:avLst/>
                </a:prstGeom>
                <a:blipFill rotWithShape="1">
                  <a:blip r:embed="rId2"/>
                  <a:stretch>
                    <a:fillRect l="-911" r="-607" b="-389"/>
                  </a:stretch>
                </a:blipFill>
              </p:spPr>
              <p:txBody>
                <a:bodyPr/>
                <a:lstStyle/>
                <a:p>
                  <a:r>
                    <a:rPr lang="zh-CN" altLang="en-US">
                      <a:noFill/>
                    </a:rPr>
                    <a:t> </a:t>
                  </a:r>
                </a:p>
              </p:txBody>
            </p:sp>
          </mc:Fallback>
        </mc:AlternateContent>
        <p:pic>
          <p:nvPicPr>
            <p:cNvPr id="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362994" y="3115176"/>
              <a:ext cx="379201" cy="505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3790015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99"/>
          <p:cNvSpPr txBox="1">
            <a:spLocks noChangeArrowheads="1"/>
          </p:cNvSpPr>
          <p:nvPr/>
        </p:nvSpPr>
        <p:spPr bwMode="auto">
          <a:xfrm>
            <a:off x="464227" y="2406639"/>
            <a:ext cx="11397806"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a:latin typeface="宋体" pitchFamily="2" charset="-122"/>
                <a:ea typeface="宋体" pitchFamily="2" charset="-122"/>
              </a:rPr>
              <a:t>结合实验实物图类计算应用题的特点是以文字叙述和食物图</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或标签</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的形式给出相关信息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然后要求根据实物图中的相关信息进行计算。解题时应仔细分析反应前后数据的变化</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通常会涉及利用差量法计算生成的某种其他的质量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总质量减小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或加入的某种物质的质量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总质量增大</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p>
          <a:p>
            <a:pPr>
              <a:lnSpc>
                <a:spcPct val="150000"/>
              </a:lnSpc>
            </a:pPr>
            <a:r>
              <a:rPr lang="zh-CN" altLang="zh-CN" sz="2400" b="1" dirty="0" smtClean="0">
                <a:latin typeface="宋体" pitchFamily="2" charset="-122"/>
                <a:ea typeface="宋体" pitchFamily="2" charset="-122"/>
              </a:rPr>
              <a:t>例</a:t>
            </a: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·石家庄长安区模拟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某化学兴趣</a:t>
            </a:r>
            <a:r>
              <a:rPr lang="zh-CN" altLang="zh-CN" sz="2400" b="1" dirty="0" smtClean="0">
                <a:latin typeface="宋体" pitchFamily="2" charset="-122"/>
                <a:ea typeface="宋体" pitchFamily="2" charset="-122"/>
              </a:rPr>
              <a:t>小组</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利用</a:t>
            </a:r>
            <a:r>
              <a:rPr lang="zh-CN" altLang="zh-CN" sz="2400" b="1" dirty="0">
                <a:latin typeface="宋体" pitchFamily="2" charset="-122"/>
                <a:ea typeface="宋体" pitchFamily="2" charset="-122"/>
              </a:rPr>
              <a:t>废铁屑和稀硫酸进行如图实验。请计算</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生成氢气的总质量为</a:t>
            </a:r>
            <a:r>
              <a:rPr lang="zh-CN" altLang="zh-CN" sz="2400" b="1" u="sng" dirty="0">
                <a:latin typeface="宋体" pitchFamily="2" charset="-122"/>
                <a:ea typeface="宋体" pitchFamily="2" charset="-122"/>
              </a:rPr>
              <a:t>　　　</a:t>
            </a:r>
            <a:r>
              <a:rPr lang="en-US" altLang="zh-CN" sz="2400" b="1" dirty="0" smtClean="0">
                <a:latin typeface="宋体" pitchFamily="2" charset="-122"/>
                <a:ea typeface="宋体" pitchFamily="2" charset="-122"/>
              </a:rPr>
              <a:t>g</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pic>
        <p:nvPicPr>
          <p:cNvPr id="3" name="HX+7LX05.eps" descr="id:2147510601;FounderCES"/>
          <p:cNvPicPr/>
          <p:nvPr/>
        </p:nvPicPr>
        <p:blipFill>
          <a:blip r:embed="rId2"/>
          <a:stretch>
            <a:fillRect/>
          </a:stretch>
        </p:blipFill>
        <p:spPr>
          <a:xfrm>
            <a:off x="7273254" y="4883055"/>
            <a:ext cx="4362275" cy="1377118"/>
          </a:xfrm>
          <a:prstGeom prst="rect">
            <a:avLst/>
          </a:prstGeom>
        </p:spPr>
      </p:pic>
      <p:sp>
        <p:nvSpPr>
          <p:cNvPr id="4" name="矩形 3"/>
          <p:cNvSpPr/>
          <p:nvPr/>
        </p:nvSpPr>
        <p:spPr>
          <a:xfrm>
            <a:off x="3910575" y="5731396"/>
            <a:ext cx="694982"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0.3</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713247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7169" y="1336644"/>
            <a:ext cx="10485076" cy="929742"/>
          </a:xfrm>
          <a:prstGeom prst="rect">
            <a:avLst/>
          </a:prstGeom>
          <a:noFill/>
        </p:spPr>
        <p:txBody>
          <a:bodyPr wrap="square" rtlCol="0">
            <a:spAutoFit/>
          </a:bodyPr>
          <a:lstStyle/>
          <a:p>
            <a:pPr>
              <a:lnSpc>
                <a:spcPts val="35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稀硫酸中溶质的质量分数。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铁屑中杂质不与稀硫酸反应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反应中水蒸气的挥发忽略不计</a:t>
            </a:r>
            <a:r>
              <a:rPr lang="en-US" altLang="zh-CN" sz="2400" b="1" dirty="0" smtClean="0">
                <a:latin typeface="宋体" pitchFamily="2" charset="-122"/>
                <a:ea typeface="宋体" pitchFamily="2" charset="-122"/>
              </a:rPr>
              <a:t>)</a:t>
            </a:r>
            <a:endParaRPr lang="en-US" altLang="zh-CN" sz="2400" b="1" dirty="0">
              <a:latin typeface="宋体" pitchFamily="2" charset="-122"/>
              <a:ea typeface="宋体" pitchFamily="2" charset="-122"/>
            </a:endParaRPr>
          </a:p>
        </p:txBody>
      </p:sp>
      <p:grpSp>
        <p:nvGrpSpPr>
          <p:cNvPr id="3" name="组合 2"/>
          <p:cNvGrpSpPr/>
          <p:nvPr/>
        </p:nvGrpSpPr>
        <p:grpSpPr>
          <a:xfrm>
            <a:off x="677269" y="2271661"/>
            <a:ext cx="10224876" cy="4247317"/>
            <a:chOff x="677269" y="2271661"/>
            <a:chExt cx="10224876" cy="4247317"/>
          </a:xfrm>
        </p:grpSpPr>
        <mc:AlternateContent xmlns:mc="http://schemas.openxmlformats.org/markup-compatibility/2006">
          <mc:Choice xmlns:a14="http://schemas.microsoft.com/office/drawing/2010/main" xmlns="" Requires="a14">
            <p:sp>
              <p:nvSpPr>
                <p:cNvPr id="4" name="矩形 3"/>
                <p:cNvSpPr/>
                <p:nvPr/>
              </p:nvSpPr>
              <p:spPr>
                <a:xfrm>
                  <a:off x="677269" y="2271661"/>
                  <a:ext cx="10224876" cy="4247317"/>
                </a:xfrm>
                <a:prstGeom prst="rect">
                  <a:avLst/>
                </a:prstGeom>
              </p:spPr>
              <p:txBody>
                <a:bodyPr wrap="square">
                  <a:spAutoFit/>
                </a:bodyPr>
                <a:lstStyle/>
                <a:p>
                  <a:pPr>
                    <a:lnSpc>
                      <a:spcPts val="3600"/>
                    </a:lnSpc>
                  </a:pPr>
                  <a:r>
                    <a:rPr lang="zh-CN" altLang="zh-CN" sz="2400" b="1" dirty="0" smtClean="0">
                      <a:solidFill>
                        <a:srgbClr val="FF0000"/>
                      </a:solidFill>
                      <a:latin typeface="宋体" pitchFamily="2" charset="-122"/>
                      <a:ea typeface="宋体" pitchFamily="2" charset="-122"/>
                    </a:rPr>
                    <a:t>解</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第一次加入</a:t>
                  </a:r>
                  <a:r>
                    <a:rPr lang="en-US" altLang="zh-CN" sz="2400" b="1" dirty="0">
                      <a:solidFill>
                        <a:srgbClr val="FF0000"/>
                      </a:solidFill>
                      <a:latin typeface="宋体" pitchFamily="2" charset="-122"/>
                      <a:ea typeface="宋体" pitchFamily="2" charset="-122"/>
                    </a:rPr>
                    <a:t>50 g</a:t>
                  </a:r>
                  <a:r>
                    <a:rPr lang="zh-CN" altLang="zh-CN" sz="2400" b="1" dirty="0">
                      <a:solidFill>
                        <a:srgbClr val="FF0000"/>
                      </a:solidFill>
                      <a:latin typeface="宋体" pitchFamily="2" charset="-122"/>
                      <a:ea typeface="宋体" pitchFamily="2" charset="-122"/>
                    </a:rPr>
                    <a:t>稀硫酸后生成氢气的质量为</a:t>
                  </a:r>
                  <a:r>
                    <a:rPr lang="en-US" altLang="zh-CN" sz="2400" b="1" dirty="0">
                      <a:solidFill>
                        <a:srgbClr val="FF0000"/>
                      </a:solidFill>
                      <a:latin typeface="宋体" pitchFamily="2" charset="-122"/>
                      <a:ea typeface="宋体" pitchFamily="2" charset="-122"/>
                    </a:rPr>
                    <a:t>:20 g+50 g-69.8 g=0.2 g</a:t>
                  </a:r>
                  <a:r>
                    <a:rPr lang="zh-CN" altLang="zh-CN" sz="2400" b="1" dirty="0">
                      <a:solidFill>
                        <a:srgbClr val="FF0000"/>
                      </a:solidFill>
                      <a:latin typeface="宋体" pitchFamily="2" charset="-122"/>
                      <a:ea typeface="宋体" pitchFamily="2" charset="-122"/>
                    </a:rPr>
                    <a:t>。</a:t>
                  </a:r>
                </a:p>
                <a:p>
                  <a:pPr>
                    <a:lnSpc>
                      <a:spcPts val="3600"/>
                    </a:lnSpc>
                  </a:pPr>
                  <a:r>
                    <a:rPr lang="zh-CN" altLang="zh-CN" sz="2400" b="1" dirty="0">
                      <a:solidFill>
                        <a:srgbClr val="FF0000"/>
                      </a:solidFill>
                      <a:latin typeface="宋体" pitchFamily="2" charset="-122"/>
                      <a:ea typeface="宋体" pitchFamily="2" charset="-122"/>
                    </a:rPr>
                    <a:t>设</a:t>
                  </a:r>
                  <a:r>
                    <a:rPr lang="en-US" altLang="zh-CN" sz="2400" b="1" dirty="0">
                      <a:solidFill>
                        <a:srgbClr val="FF0000"/>
                      </a:solidFill>
                      <a:latin typeface="宋体" pitchFamily="2" charset="-122"/>
                      <a:ea typeface="宋体" pitchFamily="2" charset="-122"/>
                    </a:rPr>
                    <a:t>50 g</a:t>
                  </a:r>
                  <a:r>
                    <a:rPr lang="zh-CN" altLang="zh-CN" sz="2400" b="1" dirty="0">
                      <a:solidFill>
                        <a:srgbClr val="FF0000"/>
                      </a:solidFill>
                      <a:latin typeface="宋体" pitchFamily="2" charset="-122"/>
                      <a:ea typeface="宋体" pitchFamily="2" charset="-122"/>
                    </a:rPr>
                    <a:t>稀硫酸中溶质的质量为</a:t>
                  </a:r>
                  <a:r>
                    <a:rPr lang="en-US" altLang="zh-CN" sz="2400" b="1" i="1" dirty="0">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a:t>
                  </a:r>
                </a:p>
                <a:p>
                  <a:pPr>
                    <a:lnSpc>
                      <a:spcPts val="3600"/>
                    </a:lnSpc>
                  </a:pPr>
                  <a:r>
                    <a:rPr lang="en-US" altLang="zh-CN" sz="2400" b="1" dirty="0">
                      <a:solidFill>
                        <a:srgbClr val="FF0000"/>
                      </a:solidFill>
                      <a:latin typeface="宋体" pitchFamily="2" charset="-122"/>
                      <a:ea typeface="宋体" pitchFamily="2" charset="-122"/>
                    </a:rPr>
                    <a:t>Fe+H</a:t>
                  </a:r>
                  <a:r>
                    <a:rPr lang="en-US" altLang="zh-CN" sz="2400" b="1" baseline="-25000" dirty="0">
                      <a:solidFill>
                        <a:srgbClr val="FF0000"/>
                      </a:solidFill>
                      <a:latin typeface="宋体" pitchFamily="2" charset="-122"/>
                      <a:ea typeface="宋体" pitchFamily="2" charset="-122"/>
                    </a:rPr>
                    <a:t>2</a:t>
                  </a:r>
                  <a:r>
                    <a:rPr lang="en-US" altLang="zh-CN" sz="2400" b="1" dirty="0">
                      <a:solidFill>
                        <a:srgbClr val="FF0000"/>
                      </a:solidFill>
                      <a:latin typeface="宋体" pitchFamily="2" charset="-122"/>
                      <a:ea typeface="宋体" pitchFamily="2" charset="-122"/>
                    </a:rPr>
                    <a:t>SO</a:t>
                  </a:r>
                  <a:r>
                    <a:rPr lang="en-US" altLang="zh-CN" sz="2400" b="1" baseline="-25000" dirty="0">
                      <a:solidFill>
                        <a:srgbClr val="FF0000"/>
                      </a:solidFill>
                      <a:latin typeface="宋体" pitchFamily="2" charset="-122"/>
                      <a:ea typeface="宋体" pitchFamily="2" charset="-122"/>
                    </a:rPr>
                    <a:t>4 </a:t>
                  </a:r>
                  <a:r>
                    <a:rPr lang="en-US" altLang="zh-CN" sz="2400" b="1" baseline="-25000" dirty="0" smtClean="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FeSO</a:t>
                  </a:r>
                  <a:r>
                    <a:rPr lang="en-US" altLang="zh-CN" sz="2400" b="1" baseline="-25000" dirty="0" smtClean="0">
                      <a:solidFill>
                        <a:srgbClr val="FF0000"/>
                      </a:solidFill>
                      <a:latin typeface="宋体" pitchFamily="2" charset="-122"/>
                      <a:ea typeface="宋体" pitchFamily="2" charset="-122"/>
                    </a:rPr>
                    <a:t>4 </a:t>
                  </a:r>
                  <a:r>
                    <a:rPr lang="en-US" altLang="zh-CN" sz="2400" b="1" dirty="0">
                      <a:solidFill>
                        <a:srgbClr val="FF0000"/>
                      </a:solidFill>
                      <a:latin typeface="宋体" pitchFamily="2" charset="-122"/>
                      <a:ea typeface="宋体" pitchFamily="2" charset="-122"/>
                    </a:rPr>
                    <a:t>+H</a:t>
                  </a:r>
                  <a:r>
                    <a:rPr lang="en-US" altLang="zh-CN" sz="2400" b="1" baseline="-25000" dirty="0">
                      <a:solidFill>
                        <a:srgbClr val="FF0000"/>
                      </a:solidFill>
                      <a:latin typeface="宋体" pitchFamily="2" charset="-122"/>
                      <a:ea typeface="宋体" pitchFamily="2" charset="-122"/>
                    </a:rPr>
                    <a:t>2</a:t>
                  </a:r>
                  <a:r>
                    <a:rPr lang="zh-CN" altLang="zh-CN" sz="2400" b="1" dirty="0">
                      <a:solidFill>
                        <a:srgbClr val="FF0000"/>
                      </a:solidFill>
                      <a:latin typeface="宋体" pitchFamily="2" charset="-122"/>
                      <a:ea typeface="宋体" pitchFamily="2" charset="-122"/>
                    </a:rPr>
                    <a:t>↑</a:t>
                  </a:r>
                </a:p>
                <a:p>
                  <a:pPr>
                    <a:lnSpc>
                      <a:spcPts val="3600"/>
                    </a:lnSpc>
                  </a:pPr>
                  <a:r>
                    <a:rPr lang="en-US" altLang="zh-CN" sz="2400" b="1" dirty="0">
                      <a:solidFill>
                        <a:srgbClr val="FF0000"/>
                      </a:solidFill>
                      <a:latin typeface="宋体" pitchFamily="2" charset="-122"/>
                      <a:ea typeface="宋体" pitchFamily="2" charset="-122"/>
                    </a:rPr>
                    <a:t>98</a:t>
                  </a:r>
                  <a:r>
                    <a:rPr lang="zh-CN" altLang="zh-CN" sz="2400" b="1" dirty="0">
                      <a:solidFill>
                        <a:srgbClr val="FF0000"/>
                      </a:solidFill>
                      <a:latin typeface="宋体" pitchFamily="2" charset="-122"/>
                      <a:ea typeface="宋体" pitchFamily="2" charset="-122"/>
                    </a:rPr>
                    <a:t>　　　　　　　</a:t>
                  </a:r>
                  <a:r>
                    <a:rPr lang="en-US" altLang="zh-CN" sz="2400" b="1" dirty="0" smtClean="0">
                      <a:solidFill>
                        <a:srgbClr val="FF0000"/>
                      </a:solidFill>
                      <a:latin typeface="宋体" pitchFamily="2" charset="-122"/>
                      <a:ea typeface="宋体" pitchFamily="2" charset="-122"/>
                    </a:rPr>
                    <a:t> 2</a:t>
                  </a:r>
                  <a:endParaRPr lang="zh-CN" altLang="zh-CN" sz="2400" b="1" dirty="0">
                    <a:solidFill>
                      <a:srgbClr val="FF0000"/>
                    </a:solidFill>
                    <a:latin typeface="宋体" pitchFamily="2" charset="-122"/>
                    <a:ea typeface="宋体" pitchFamily="2" charset="-122"/>
                  </a:endParaRPr>
                </a:p>
                <a:p>
                  <a:pPr>
                    <a:lnSpc>
                      <a:spcPts val="3600"/>
                    </a:lnSpc>
                  </a:pPr>
                  <a:r>
                    <a:rPr lang="en-US" altLang="zh-CN" sz="2400" b="1" i="1" dirty="0">
                      <a:solidFill>
                        <a:srgbClr val="FF0000"/>
                      </a:solidFill>
                      <a:latin typeface="宋体" pitchFamily="2" charset="-122"/>
                      <a:ea typeface="宋体" pitchFamily="2" charset="-122"/>
                    </a:rPr>
                    <a:t>x</a:t>
                  </a: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          0.2 </a:t>
                  </a:r>
                  <a:r>
                    <a:rPr lang="en-US" altLang="zh-CN" sz="2400" b="1" dirty="0">
                      <a:solidFill>
                        <a:srgbClr val="FF0000"/>
                      </a:solidFill>
                      <a:latin typeface="宋体" pitchFamily="2" charset="-122"/>
                      <a:ea typeface="宋体" pitchFamily="2" charset="-122"/>
                    </a:rPr>
                    <a:t>g</a:t>
                  </a:r>
                  <a:endParaRPr lang="zh-CN" altLang="zh-CN" sz="2400" b="1" dirty="0">
                    <a:solidFill>
                      <a:srgbClr val="FF0000"/>
                    </a:solidFill>
                    <a:latin typeface="宋体" pitchFamily="2" charset="-122"/>
                    <a:ea typeface="宋体" pitchFamily="2" charset="-122"/>
                  </a:endParaRPr>
                </a:p>
                <a:p>
                  <a:pPr>
                    <a:lnSpc>
                      <a:spcPts val="3600"/>
                    </a:lnSpc>
                  </a:pP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𝟗𝟖</m:t>
                          </m:r>
                        </m:num>
                        <m:den>
                          <m:r>
                            <a:rPr lang="en-US" altLang="zh-CN" sz="2400" b="1" i="1">
                              <a:solidFill>
                                <a:srgbClr val="FF0000"/>
                              </a:solidFill>
                              <a:latin typeface="Cambria Math"/>
                            </a:rPr>
                            <m:t>𝒙</m:t>
                          </m:r>
                        </m:den>
                      </m:f>
                    </m:oMath>
                  </a14:m>
                  <a:r>
                    <a:rPr lang="en-US" altLang="zh-CN" sz="2400" b="1" dirty="0">
                      <a:solidFill>
                        <a:srgbClr val="FF0000"/>
                      </a:solidFill>
                      <a:latin typeface="宋体" pitchFamily="2" charset="-122"/>
                      <a:ea typeface="宋体" pitchFamily="2" charset="-122"/>
                    </a:rPr>
                    <a:t>=</a:t>
                  </a: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𝟐</m:t>
                          </m:r>
                        </m:num>
                        <m:den>
                          <m:r>
                            <a:rPr lang="en-US" altLang="zh-CN" sz="2400" b="1" i="1">
                              <a:solidFill>
                                <a:srgbClr val="FF0000"/>
                              </a:solidFill>
                              <a:latin typeface="Cambria Math"/>
                            </a:rPr>
                            <m:t>𝟎</m:t>
                          </m:r>
                          <m:r>
                            <m:rPr>
                              <m:nor/>
                            </m:rPr>
                            <a:rPr lang="en-US" altLang="zh-CN" sz="2400" b="1">
                              <a:solidFill>
                                <a:srgbClr val="FF0000"/>
                              </a:solidFill>
                              <a:latin typeface="宋体" pitchFamily="2" charset="-122"/>
                              <a:ea typeface="宋体" pitchFamily="2" charset="-122"/>
                            </a:rPr>
                            <m:t>.</m:t>
                          </m:r>
                          <m:r>
                            <a:rPr lang="en-US" altLang="zh-CN" sz="2400" b="1" i="1">
                              <a:solidFill>
                                <a:srgbClr val="FF0000"/>
                              </a:solidFill>
                              <a:latin typeface="Cambria Math"/>
                            </a:rPr>
                            <m:t>𝟐</m:t>
                          </m:r>
                          <m:r>
                            <m:rPr>
                              <m:nor/>
                            </m:rPr>
                            <a:rPr lang="en-US" altLang="zh-CN" sz="2400" b="1" i="0" smtClean="0">
                              <a:solidFill>
                                <a:srgbClr val="FF0000"/>
                              </a:solidFill>
                            </a:rPr>
                            <m:t> </m:t>
                          </m:r>
                          <m:r>
                            <a:rPr lang="en-US" altLang="zh-CN" sz="2400" b="1" i="0">
                              <a:solidFill>
                                <a:srgbClr val="FF0000"/>
                              </a:solidFill>
                              <a:latin typeface="Cambria Math"/>
                            </a:rPr>
                            <m:t>𝐠</m:t>
                          </m:r>
                        </m:den>
                      </m:f>
                    </m:oMath>
                  </a14:m>
                  <a:endParaRPr lang="zh-CN" altLang="zh-CN" sz="2400" b="1" dirty="0">
                    <a:solidFill>
                      <a:srgbClr val="FF0000"/>
                    </a:solidFill>
                    <a:latin typeface="宋体" pitchFamily="2" charset="-122"/>
                    <a:ea typeface="宋体" pitchFamily="2" charset="-122"/>
                  </a:endParaRPr>
                </a:p>
                <a:p>
                  <a:pPr>
                    <a:lnSpc>
                      <a:spcPts val="3600"/>
                    </a:lnSpc>
                  </a:pPr>
                  <a:r>
                    <a:rPr lang="en-US" altLang="zh-CN" sz="2400" b="1" i="1" dirty="0">
                      <a:solidFill>
                        <a:srgbClr val="FF0000"/>
                      </a:solidFill>
                      <a:latin typeface="宋体" pitchFamily="2" charset="-122"/>
                      <a:ea typeface="宋体" pitchFamily="2" charset="-122"/>
                    </a:rPr>
                    <a:t>x</a:t>
                  </a:r>
                  <a:r>
                    <a:rPr lang="en-US" altLang="zh-CN" sz="2400" b="1" dirty="0">
                      <a:solidFill>
                        <a:srgbClr val="FF0000"/>
                      </a:solidFill>
                      <a:latin typeface="宋体" pitchFamily="2" charset="-122"/>
                      <a:ea typeface="宋体" pitchFamily="2" charset="-122"/>
                    </a:rPr>
                    <a:t>=9.8 g</a:t>
                  </a:r>
                  <a:endParaRPr lang="zh-CN" altLang="zh-CN" sz="2400" b="1" dirty="0">
                    <a:solidFill>
                      <a:srgbClr val="FF0000"/>
                    </a:solidFill>
                    <a:latin typeface="宋体" pitchFamily="2" charset="-122"/>
                    <a:ea typeface="宋体" pitchFamily="2" charset="-122"/>
                  </a:endParaRPr>
                </a:p>
                <a:p>
                  <a:pPr>
                    <a:lnSpc>
                      <a:spcPts val="3600"/>
                    </a:lnSpc>
                  </a:pPr>
                  <a:r>
                    <a:rPr lang="zh-CN" altLang="zh-CN" sz="2400" b="1" dirty="0">
                      <a:solidFill>
                        <a:srgbClr val="FF0000"/>
                      </a:solidFill>
                      <a:latin typeface="宋体" pitchFamily="2" charset="-122"/>
                      <a:ea typeface="宋体" pitchFamily="2" charset="-122"/>
                    </a:rPr>
                    <a:t>稀硫酸中溶质的质量分数为</a:t>
                  </a:r>
                  <a14:m>
                    <m:oMath xmlns:m="http://schemas.openxmlformats.org/officeDocument/2006/math">
                      <m:f>
                        <m:fPr>
                          <m:ctrlPr>
                            <a:rPr lang="zh-CN" altLang="zh-CN" sz="2400" b="1" i="1">
                              <a:solidFill>
                                <a:srgbClr val="FF0000"/>
                              </a:solidFill>
                              <a:latin typeface="Cambria Math"/>
                            </a:rPr>
                          </m:ctrlPr>
                        </m:fPr>
                        <m:num>
                          <m:r>
                            <a:rPr lang="en-US" altLang="zh-CN" sz="2400" b="1" i="0">
                              <a:solidFill>
                                <a:srgbClr val="FF0000"/>
                              </a:solidFill>
                              <a:latin typeface="Cambria Math"/>
                            </a:rPr>
                            <m:t>𝟗</m:t>
                          </m:r>
                          <m:r>
                            <m:rPr>
                              <m:nor/>
                            </m:rPr>
                            <a:rPr lang="en-US" altLang="zh-CN" sz="2400" b="1">
                              <a:solidFill>
                                <a:srgbClr val="FF0000"/>
                              </a:solidFill>
                              <a:latin typeface="宋体" pitchFamily="2" charset="-122"/>
                              <a:ea typeface="宋体" pitchFamily="2" charset="-122"/>
                            </a:rPr>
                            <m:t>.</m:t>
                          </m:r>
                          <m:r>
                            <a:rPr lang="en-US" altLang="zh-CN" sz="2400" b="1" i="0">
                              <a:solidFill>
                                <a:srgbClr val="FF0000"/>
                              </a:solidFill>
                              <a:latin typeface="Cambria Math"/>
                            </a:rPr>
                            <m:t>𝟖</m:t>
                          </m:r>
                          <m:r>
                            <m:rPr>
                              <m:nor/>
                            </m:rPr>
                            <a:rPr lang="en-US" altLang="zh-CN" sz="2400" b="1" i="0" smtClean="0">
                              <a:solidFill>
                                <a:srgbClr val="FF0000"/>
                              </a:solidFill>
                            </a:rPr>
                            <m:t> </m:t>
                          </m:r>
                          <m:r>
                            <a:rPr lang="en-US" altLang="zh-CN" sz="2400" b="1" i="0">
                              <a:solidFill>
                                <a:srgbClr val="FF0000"/>
                              </a:solidFill>
                              <a:latin typeface="Cambria Math"/>
                            </a:rPr>
                            <m:t>𝐠</m:t>
                          </m:r>
                        </m:num>
                        <m:den>
                          <m:r>
                            <a:rPr lang="en-US" altLang="zh-CN" sz="2400" b="1" i="0">
                              <a:solidFill>
                                <a:srgbClr val="FF0000"/>
                              </a:solidFill>
                              <a:latin typeface="Cambria Math"/>
                            </a:rPr>
                            <m:t>𝟓𝟎</m:t>
                          </m:r>
                          <m:r>
                            <m:rPr>
                              <m:nor/>
                            </m:rPr>
                            <a:rPr lang="en-US" altLang="zh-CN" sz="2400" b="1" i="0" smtClean="0">
                              <a:solidFill>
                                <a:srgbClr val="FF0000"/>
                              </a:solidFill>
                            </a:rPr>
                            <m:t> </m:t>
                          </m:r>
                          <m:r>
                            <a:rPr lang="en-US" altLang="zh-CN" sz="2400" b="1" i="0">
                              <a:solidFill>
                                <a:srgbClr val="FF0000"/>
                              </a:solidFill>
                              <a:latin typeface="Cambria Math"/>
                            </a:rPr>
                            <m:t>𝐠</m:t>
                          </m:r>
                        </m:den>
                      </m:f>
                    </m:oMath>
                  </a14:m>
                  <a:r>
                    <a:rPr lang="en-US" altLang="zh-CN" sz="2400" b="1" dirty="0">
                      <a:solidFill>
                        <a:srgbClr val="FF0000"/>
                      </a:solidFill>
                      <a:latin typeface="宋体" pitchFamily="2" charset="-122"/>
                      <a:ea typeface="宋体" pitchFamily="2" charset="-122"/>
                    </a:rPr>
                    <a:t>×</a:t>
                  </a:r>
                  <a:r>
                    <a:rPr lang="en-US" altLang="zh-CN" sz="2400" b="1" dirty="0" smtClean="0">
                      <a:solidFill>
                        <a:srgbClr val="FF0000"/>
                      </a:solidFill>
                      <a:latin typeface="宋体" pitchFamily="2" charset="-122"/>
                      <a:ea typeface="宋体" pitchFamily="2" charset="-122"/>
                    </a:rPr>
                    <a:t>100%=19.6%</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a:p>
                  <a:pPr>
                    <a:lnSpc>
                      <a:spcPts val="3600"/>
                    </a:lnSpc>
                  </a:pPr>
                  <a:r>
                    <a:rPr lang="zh-CN" altLang="zh-CN" sz="2400" b="1" dirty="0">
                      <a:solidFill>
                        <a:srgbClr val="FF0000"/>
                      </a:solidFill>
                      <a:latin typeface="宋体" pitchFamily="2" charset="-122"/>
                      <a:ea typeface="宋体" pitchFamily="2" charset="-122"/>
                    </a:rPr>
                    <a:t>答</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稀硫酸中溶质的质量分数为</a:t>
                  </a:r>
                  <a:r>
                    <a:rPr lang="en-US" altLang="zh-CN" sz="2400" b="1" dirty="0" smtClean="0">
                      <a:solidFill>
                        <a:srgbClr val="FF0000"/>
                      </a:solidFill>
                      <a:latin typeface="宋体" pitchFamily="2" charset="-122"/>
                      <a:ea typeface="宋体" pitchFamily="2" charset="-122"/>
                    </a:rPr>
                    <a:t>19.6%</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p:txBody>
            </p:sp>
          </mc:Choice>
          <mc:Fallback>
            <p:sp>
              <p:nvSpPr>
                <p:cNvPr id="4" name="矩形 3"/>
                <p:cNvSpPr>
                  <a:spLocks noRot="1" noChangeAspect="1" noMove="1" noResize="1" noEditPoints="1" noAdjustHandles="1" noChangeArrowheads="1" noChangeShapeType="1" noTextEdit="1"/>
                </p:cNvSpPr>
                <p:nvPr/>
              </p:nvSpPr>
              <p:spPr>
                <a:xfrm>
                  <a:off x="677269" y="2271661"/>
                  <a:ext cx="10224876" cy="4247317"/>
                </a:xfrm>
                <a:prstGeom prst="rect">
                  <a:avLst/>
                </a:prstGeom>
                <a:blipFill rotWithShape="1">
                  <a:blip r:embed="rId2"/>
                  <a:stretch>
                    <a:fillRect l="-894" t="-575" r="-1908" b="-862"/>
                  </a:stretch>
                </a:blipFill>
              </p:spPr>
              <p:txBody>
                <a:bodyPr/>
                <a:lstStyle/>
                <a:p>
                  <a:r>
                    <a:rPr lang="zh-CN" altLang="en-US">
                      <a:noFill/>
                    </a:rPr>
                    <a:t> </a:t>
                  </a:r>
                </a:p>
              </p:txBody>
            </p:sp>
          </mc:Fallback>
        </mc:AlternateContent>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936161" y="3470460"/>
              <a:ext cx="379201" cy="505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1572440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932454" y="2077156"/>
            <a:ext cx="10149402"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a:solidFill>
                  <a:schemeClr val="accent2"/>
                </a:solidFill>
                <a:latin typeface="黑体" panose="02010609060101010101" pitchFamily="49" charset="-122"/>
                <a:ea typeface="黑体" panose="02010609060101010101" pitchFamily="49" charset="-122"/>
              </a:rPr>
              <a:t>试题</a:t>
            </a:r>
            <a:r>
              <a:rPr lang="zh-CN" altLang="zh-CN" sz="2400" b="1" dirty="0" smtClean="0">
                <a:solidFill>
                  <a:schemeClr val="accent2"/>
                </a:solidFill>
                <a:latin typeface="黑体" panose="02010609060101010101" pitchFamily="49" charset="-122"/>
                <a:ea typeface="黑体" panose="02010609060101010101" pitchFamily="49" charset="-122"/>
              </a:rPr>
              <a:t>解读</a:t>
            </a:r>
            <a:endParaRPr lang="en-US" altLang="zh-CN" sz="2400" b="1" dirty="0" smtClean="0">
              <a:solidFill>
                <a:schemeClr val="accent2"/>
              </a:solidFill>
              <a:latin typeface="黑体" panose="02010609060101010101" pitchFamily="49" charset="-122"/>
              <a:ea typeface="黑体" panose="02010609060101010101" pitchFamily="49" charset="-122"/>
            </a:endParaRPr>
          </a:p>
          <a:p>
            <a:pPr>
              <a:lnSpc>
                <a:spcPct val="150000"/>
              </a:lnSpc>
            </a:pPr>
            <a:r>
              <a:rPr lang="zh-CN" altLang="zh-CN" sz="2400" b="1" dirty="0">
                <a:latin typeface="宋体" pitchFamily="2" charset="-122"/>
                <a:ea typeface="宋体" pitchFamily="2" charset="-122"/>
              </a:rPr>
              <a:t>化学计算是河北中考必考题型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一般在理综试卷的第</a:t>
            </a:r>
            <a:r>
              <a:rPr lang="en-US" altLang="zh-CN" sz="2400" b="1" dirty="0">
                <a:latin typeface="宋体" pitchFamily="2" charset="-122"/>
                <a:ea typeface="宋体" pitchFamily="2" charset="-122"/>
              </a:rPr>
              <a:t>36</a:t>
            </a:r>
            <a:r>
              <a:rPr lang="zh-CN" altLang="zh-CN" sz="2400" b="1" dirty="0">
                <a:latin typeface="宋体" pitchFamily="2" charset="-122"/>
                <a:ea typeface="宋体" pitchFamily="2" charset="-122"/>
              </a:rPr>
              <a:t>题考查</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分值为</a:t>
            </a: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分。河北省计算题多以化学方程式与溶质质量分数的综合性计算为主</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其中第一小问多为填空形式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后面基本就是根据化学方程式的计算了。计算相对简单</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但对格式的要求比较严格</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19241508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7753" y="1730926"/>
            <a:ext cx="10929692" cy="4444807"/>
          </a:xfrm>
          <a:prstGeom prst="rect">
            <a:avLst/>
          </a:prstGeom>
          <a:noFill/>
        </p:spPr>
        <p:txBody>
          <a:bodyPr wrap="square" rtlCol="0">
            <a:spAutoFit/>
          </a:bodyPr>
          <a:lstStyle/>
          <a:p>
            <a:pPr>
              <a:lnSpc>
                <a:spcPts val="3700"/>
              </a:lnSpc>
            </a:pPr>
            <a:r>
              <a:rPr lang="zh-CN" altLang="en-US" sz="2400" b="1" dirty="0">
                <a:solidFill>
                  <a:schemeClr val="accent2"/>
                </a:solidFill>
                <a:latin typeface="黑体" panose="02010609060101010101" pitchFamily="49" charset="-122"/>
                <a:ea typeface="黑体" panose="02010609060101010101" pitchFamily="49" charset="-122"/>
                <a:sym typeface="+mn-ea"/>
              </a:rPr>
              <a:t>题型演练</a:t>
            </a:r>
            <a:endParaRPr lang="en-US" altLang="zh-CN" sz="2400" b="1" dirty="0">
              <a:solidFill>
                <a:schemeClr val="accent2"/>
              </a:solidFill>
              <a:latin typeface="黑体" panose="02010609060101010101" pitchFamily="49" charset="-122"/>
              <a:ea typeface="黑体" panose="02010609060101010101" pitchFamily="49" charset="-122"/>
              <a:sym typeface="+mn-ea"/>
            </a:endParaRPr>
          </a:p>
          <a:p>
            <a:pPr>
              <a:lnSpc>
                <a:spcPct val="150000"/>
              </a:lnSpc>
            </a:pPr>
            <a:r>
              <a:rPr lang="en-US" altLang="zh-CN" sz="2400" b="1" dirty="0">
                <a:latin typeface="宋体" pitchFamily="2" charset="-122"/>
                <a:ea typeface="宋体" pitchFamily="2" charset="-122"/>
              </a:rPr>
              <a:t>1.(2021</a:t>
            </a:r>
            <a:r>
              <a:rPr lang="zh-CN" altLang="zh-CN" sz="2400" b="1" dirty="0">
                <a:latin typeface="宋体" pitchFamily="2" charset="-122"/>
                <a:ea typeface="宋体" pitchFamily="2" charset="-122"/>
              </a:rPr>
              <a:t>·保定二模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某中学化学兴趣小组为测定某石灰石样品</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杂质不溶于水</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也不与酸反应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中碳酸钙的质量分数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进行如图所示的实验。根据以下信息计算</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生成二氧化碳的质量为</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g</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sp>
        <p:nvSpPr>
          <p:cNvPr id="4" name="矩形 3"/>
          <p:cNvSpPr/>
          <p:nvPr/>
        </p:nvSpPr>
        <p:spPr>
          <a:xfrm>
            <a:off x="4489415" y="5549040"/>
            <a:ext cx="686594"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4.4</a:t>
            </a:r>
            <a:endParaRPr lang="zh-CN" altLang="zh-CN" sz="2400" b="1" dirty="0">
              <a:latin typeface="宋体" pitchFamily="2" charset="-122"/>
              <a:ea typeface="宋体" pitchFamily="2" charset="-122"/>
            </a:endParaRPr>
          </a:p>
        </p:txBody>
      </p:sp>
      <p:pic>
        <p:nvPicPr>
          <p:cNvPr id="5" name="HX+7LX06.eps" descr="id:2147510625;FounderCES"/>
          <p:cNvPicPr/>
          <p:nvPr/>
        </p:nvPicPr>
        <p:blipFill>
          <a:blip r:embed="rId2"/>
          <a:stretch>
            <a:fillRect/>
          </a:stretch>
        </p:blipFill>
        <p:spPr>
          <a:xfrm>
            <a:off x="3633773" y="3707934"/>
            <a:ext cx="4579049" cy="1608042"/>
          </a:xfrm>
          <a:prstGeom prst="rect">
            <a:avLst/>
          </a:prstGeom>
        </p:spPr>
      </p:pic>
    </p:spTree>
    <p:extLst>
      <p:ext uri="{BB962C8B-B14F-4D97-AF65-F5344CB8AC3E}">
        <p14:creationId xmlns:p14="http://schemas.microsoft.com/office/powerpoint/2010/main" xmlns="" val="357143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464" y="1303087"/>
            <a:ext cx="5460070" cy="646331"/>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样品中碳酸钙的质量分数是多少</a:t>
            </a: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p:txBody>
      </p:sp>
      <p:grpSp>
        <p:nvGrpSpPr>
          <p:cNvPr id="3" name="组合 2"/>
          <p:cNvGrpSpPr/>
          <p:nvPr/>
        </p:nvGrpSpPr>
        <p:grpSpPr>
          <a:xfrm>
            <a:off x="1905464" y="1949418"/>
            <a:ext cx="7314037" cy="4401205"/>
            <a:chOff x="1217566" y="1960424"/>
            <a:chExt cx="7314037" cy="4401205"/>
          </a:xfrm>
        </p:grpSpPr>
        <mc:AlternateContent xmlns:mc="http://schemas.openxmlformats.org/markup-compatibility/2006">
          <mc:Choice xmlns:a14="http://schemas.microsoft.com/office/drawing/2010/main" xmlns="" Requires="a14">
            <p:sp>
              <p:nvSpPr>
                <p:cNvPr id="4" name="矩形 3"/>
                <p:cNvSpPr/>
                <p:nvPr/>
              </p:nvSpPr>
              <p:spPr>
                <a:xfrm>
                  <a:off x="1217566" y="1960424"/>
                  <a:ext cx="7314037" cy="4401205"/>
                </a:xfrm>
                <a:prstGeom prst="rect">
                  <a:avLst/>
                </a:prstGeom>
              </p:spPr>
              <p:txBody>
                <a:bodyPr wrap="square">
                  <a:spAutoFit/>
                </a:bodyPr>
                <a:lstStyle/>
                <a:p>
                  <a:pPr>
                    <a:lnSpc>
                      <a:spcPts val="4200"/>
                    </a:lnSpc>
                  </a:pPr>
                  <a:r>
                    <a:rPr lang="zh-CN" altLang="zh-CN" sz="2400" b="1" dirty="0" smtClean="0">
                      <a:solidFill>
                        <a:srgbClr val="FF0000"/>
                      </a:solidFill>
                      <a:latin typeface="宋体" pitchFamily="2" charset="-122"/>
                      <a:ea typeface="宋体" pitchFamily="2" charset="-122"/>
                    </a:rPr>
                    <a:t>解</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设碳酸钙的质量为</a:t>
                  </a:r>
                  <a:r>
                    <a:rPr lang="en-US" altLang="zh-CN" sz="2400" b="1" i="1" dirty="0">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a:t>
                  </a:r>
                </a:p>
                <a:p>
                  <a:pPr>
                    <a:lnSpc>
                      <a:spcPts val="4200"/>
                    </a:lnSpc>
                  </a:pPr>
                  <a:r>
                    <a:rPr lang="en-US" altLang="zh-CN" sz="2400" b="1" dirty="0">
                      <a:solidFill>
                        <a:srgbClr val="FF0000"/>
                      </a:solidFill>
                      <a:latin typeface="宋体" pitchFamily="2" charset="-122"/>
                      <a:ea typeface="宋体" pitchFamily="2" charset="-122"/>
                    </a:rPr>
                    <a:t>CaCO</a:t>
                  </a:r>
                  <a:r>
                    <a:rPr lang="en-US" altLang="zh-CN" sz="2400" b="1" baseline="-25000" dirty="0">
                      <a:solidFill>
                        <a:srgbClr val="FF0000"/>
                      </a:solidFill>
                      <a:latin typeface="宋体" pitchFamily="2" charset="-122"/>
                      <a:ea typeface="宋体" pitchFamily="2" charset="-122"/>
                    </a:rPr>
                    <a:t>3</a:t>
                  </a:r>
                  <a:r>
                    <a:rPr lang="en-US" altLang="zh-CN" sz="2400" b="1" dirty="0">
                      <a:solidFill>
                        <a:srgbClr val="FF0000"/>
                      </a:solidFill>
                      <a:latin typeface="宋体" pitchFamily="2" charset="-122"/>
                      <a:ea typeface="宋体" pitchFamily="2" charset="-122"/>
                    </a:rPr>
                    <a:t>+2HCl </a:t>
                  </a:r>
                  <a:r>
                    <a:rPr lang="en-US" altLang="zh-CN" sz="2400" b="1" dirty="0" smtClean="0">
                      <a:solidFill>
                        <a:srgbClr val="FF0000"/>
                      </a:solidFill>
                      <a:latin typeface="宋体" pitchFamily="2" charset="-122"/>
                      <a:ea typeface="宋体" pitchFamily="2" charset="-122"/>
                    </a:rPr>
                    <a:t>  CaCl</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+H</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O+CO</a:t>
                  </a:r>
                  <a:r>
                    <a:rPr lang="en-US" altLang="zh-CN" sz="2400" b="1" baseline="-25000" dirty="0" smtClean="0">
                      <a:solidFill>
                        <a:srgbClr val="FF0000"/>
                      </a:solidFill>
                      <a:latin typeface="宋体" pitchFamily="2" charset="-122"/>
                      <a:ea typeface="宋体" pitchFamily="2" charset="-122"/>
                    </a:rPr>
                    <a:t>2</a:t>
                  </a:r>
                  <a:r>
                    <a:rPr lang="zh-CN" altLang="zh-CN" sz="2400" b="1" dirty="0">
                      <a:solidFill>
                        <a:srgbClr val="FF0000"/>
                      </a:solidFill>
                      <a:latin typeface="宋体" pitchFamily="2" charset="-122"/>
                      <a:ea typeface="宋体" pitchFamily="2" charset="-122"/>
                    </a:rPr>
                    <a:t>↑</a:t>
                  </a:r>
                </a:p>
                <a:p>
                  <a:pPr>
                    <a:lnSpc>
                      <a:spcPts val="4200"/>
                    </a:lnSpc>
                  </a:pPr>
                  <a:r>
                    <a:rPr lang="en-US" altLang="zh-CN" sz="2400" b="1" dirty="0">
                      <a:solidFill>
                        <a:srgbClr val="FF0000"/>
                      </a:solidFill>
                      <a:latin typeface="宋体" pitchFamily="2" charset="-122"/>
                      <a:ea typeface="宋体" pitchFamily="2" charset="-122"/>
                    </a:rPr>
                    <a:t>100</a:t>
                  </a:r>
                  <a:r>
                    <a:rPr lang="zh-CN" altLang="zh-CN" sz="2400" b="1" dirty="0">
                      <a:solidFill>
                        <a:srgbClr val="FF0000"/>
                      </a:solidFill>
                      <a:latin typeface="宋体" pitchFamily="2" charset="-122"/>
                      <a:ea typeface="宋体" pitchFamily="2" charset="-122"/>
                    </a:rPr>
                    <a:t>　　　　　　　　　</a:t>
                  </a: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44</a:t>
                  </a:r>
                  <a:endParaRPr lang="zh-CN" altLang="zh-CN" sz="2400" b="1" dirty="0">
                    <a:solidFill>
                      <a:srgbClr val="FF0000"/>
                    </a:solidFill>
                    <a:latin typeface="宋体" pitchFamily="2" charset="-122"/>
                    <a:ea typeface="宋体" pitchFamily="2" charset="-122"/>
                  </a:endParaRPr>
                </a:p>
                <a:p>
                  <a:pPr>
                    <a:lnSpc>
                      <a:spcPts val="4200"/>
                    </a:lnSpc>
                  </a:pPr>
                  <a:r>
                    <a:rPr lang="en-US" altLang="zh-CN" sz="2400" b="1" i="1" dirty="0">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　　　　　　　　　　</a:t>
                  </a:r>
                  <a:r>
                    <a:rPr lang="en-US" altLang="zh-CN" sz="2400" b="1" dirty="0" smtClean="0">
                      <a:solidFill>
                        <a:srgbClr val="FF0000"/>
                      </a:solidFill>
                      <a:latin typeface="宋体" pitchFamily="2" charset="-122"/>
                      <a:ea typeface="宋体" pitchFamily="2" charset="-122"/>
                    </a:rPr>
                    <a:t>4.4 </a:t>
                  </a:r>
                  <a:r>
                    <a:rPr lang="en-US" altLang="zh-CN" sz="2400" b="1" dirty="0">
                      <a:solidFill>
                        <a:srgbClr val="FF0000"/>
                      </a:solidFill>
                      <a:latin typeface="宋体" pitchFamily="2" charset="-122"/>
                      <a:ea typeface="宋体" pitchFamily="2" charset="-122"/>
                    </a:rPr>
                    <a:t>g</a:t>
                  </a:r>
                  <a:endParaRPr lang="zh-CN" altLang="zh-CN" sz="2400" b="1" dirty="0">
                    <a:solidFill>
                      <a:srgbClr val="FF0000"/>
                    </a:solidFill>
                    <a:latin typeface="宋体" pitchFamily="2" charset="-122"/>
                    <a:ea typeface="宋体" pitchFamily="2" charset="-122"/>
                  </a:endParaRPr>
                </a:p>
                <a:p>
                  <a:pPr>
                    <a:lnSpc>
                      <a:spcPts val="4200"/>
                    </a:lnSpc>
                  </a:pP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𝟏𝟎𝟎</m:t>
                          </m:r>
                        </m:num>
                        <m:den>
                          <m:r>
                            <a:rPr lang="en-US" altLang="zh-CN" sz="2400" b="1" i="1">
                              <a:solidFill>
                                <a:srgbClr val="FF0000"/>
                              </a:solidFill>
                              <a:latin typeface="Cambria Math"/>
                            </a:rPr>
                            <m:t>𝟒𝟒</m:t>
                          </m:r>
                        </m:den>
                      </m:f>
                    </m:oMath>
                  </a14:m>
                  <a:r>
                    <a:rPr lang="en-US" altLang="zh-CN" sz="2400" b="1" dirty="0">
                      <a:solidFill>
                        <a:srgbClr val="FF0000"/>
                      </a:solidFill>
                      <a:latin typeface="宋体" pitchFamily="2" charset="-122"/>
                      <a:ea typeface="宋体" pitchFamily="2" charset="-122"/>
                    </a:rPr>
                    <a:t>=</a:t>
                  </a: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𝒙</m:t>
                          </m:r>
                        </m:num>
                        <m:den>
                          <m:r>
                            <a:rPr lang="en-US" altLang="zh-CN" sz="2400" b="1" i="1">
                              <a:solidFill>
                                <a:srgbClr val="FF0000"/>
                              </a:solidFill>
                              <a:latin typeface="Cambria Math"/>
                            </a:rPr>
                            <m:t>𝟒</m:t>
                          </m:r>
                          <m:r>
                            <m:rPr>
                              <m:nor/>
                            </m:rPr>
                            <a:rPr lang="en-US" altLang="zh-CN" sz="2400" b="1">
                              <a:solidFill>
                                <a:srgbClr val="FF0000"/>
                              </a:solidFill>
                              <a:latin typeface="宋体" pitchFamily="2" charset="-122"/>
                              <a:ea typeface="宋体" pitchFamily="2" charset="-122"/>
                            </a:rPr>
                            <m:t>.</m:t>
                          </m:r>
                          <m:r>
                            <a:rPr lang="en-US" altLang="zh-CN" sz="2400" b="1" i="1">
                              <a:solidFill>
                                <a:srgbClr val="FF0000"/>
                              </a:solidFill>
                              <a:latin typeface="Cambria Math"/>
                            </a:rPr>
                            <m:t>𝟒</m:t>
                          </m:r>
                          <m:r>
                            <m:rPr>
                              <m:nor/>
                            </m:rPr>
                            <a:rPr lang="en-US" altLang="zh-CN" sz="2400" b="1" i="0" smtClean="0">
                              <a:solidFill>
                                <a:srgbClr val="FF0000"/>
                              </a:solidFill>
                            </a:rPr>
                            <m:t> </m:t>
                          </m:r>
                          <m:r>
                            <a:rPr lang="en-US" altLang="zh-CN" sz="2400" b="1" i="0">
                              <a:solidFill>
                                <a:srgbClr val="FF0000"/>
                              </a:solidFill>
                              <a:latin typeface="Cambria Math"/>
                            </a:rPr>
                            <m:t>𝐠</m:t>
                          </m:r>
                        </m:den>
                      </m:f>
                    </m:oMath>
                  </a14:m>
                  <a:endParaRPr lang="zh-CN" altLang="zh-CN" sz="2400" b="1" dirty="0">
                    <a:solidFill>
                      <a:srgbClr val="FF0000"/>
                    </a:solidFill>
                    <a:latin typeface="宋体" pitchFamily="2" charset="-122"/>
                    <a:ea typeface="宋体" pitchFamily="2" charset="-122"/>
                  </a:endParaRPr>
                </a:p>
                <a:p>
                  <a:pPr>
                    <a:lnSpc>
                      <a:spcPts val="4200"/>
                    </a:lnSpc>
                  </a:pPr>
                  <a:r>
                    <a:rPr lang="en-US" altLang="zh-CN" sz="2400" b="1" i="1" dirty="0">
                      <a:solidFill>
                        <a:srgbClr val="FF0000"/>
                      </a:solidFill>
                      <a:latin typeface="宋体" pitchFamily="2" charset="-122"/>
                      <a:ea typeface="宋体" pitchFamily="2" charset="-122"/>
                    </a:rPr>
                    <a:t>x</a:t>
                  </a:r>
                  <a:r>
                    <a:rPr lang="en-US" altLang="zh-CN" sz="2400" b="1" dirty="0">
                      <a:solidFill>
                        <a:srgbClr val="FF0000"/>
                      </a:solidFill>
                      <a:latin typeface="宋体" pitchFamily="2" charset="-122"/>
                      <a:ea typeface="宋体" pitchFamily="2" charset="-122"/>
                    </a:rPr>
                    <a:t>=10 g</a:t>
                  </a:r>
                  <a:endParaRPr lang="zh-CN" altLang="zh-CN" sz="2400" b="1" dirty="0">
                    <a:solidFill>
                      <a:srgbClr val="FF0000"/>
                    </a:solidFill>
                    <a:latin typeface="宋体" pitchFamily="2" charset="-122"/>
                    <a:ea typeface="宋体" pitchFamily="2" charset="-122"/>
                  </a:endParaRPr>
                </a:p>
                <a:p>
                  <a:pPr>
                    <a:lnSpc>
                      <a:spcPts val="4200"/>
                    </a:lnSpc>
                  </a:pPr>
                  <a:r>
                    <a:rPr lang="zh-CN" altLang="zh-CN" sz="2400" b="1" dirty="0">
                      <a:solidFill>
                        <a:srgbClr val="FF0000"/>
                      </a:solidFill>
                      <a:latin typeface="宋体" pitchFamily="2" charset="-122"/>
                      <a:ea typeface="宋体" pitchFamily="2" charset="-122"/>
                    </a:rPr>
                    <a:t>则样品中碳酸钙的质量分数为</a:t>
                  </a:r>
                  <a14:m>
                    <m:oMath xmlns:m="http://schemas.openxmlformats.org/officeDocument/2006/math">
                      <m:f>
                        <m:fPr>
                          <m:ctrlPr>
                            <a:rPr lang="zh-CN" altLang="zh-CN" sz="2400" b="1" i="1">
                              <a:solidFill>
                                <a:srgbClr val="FF0000"/>
                              </a:solidFill>
                              <a:latin typeface="Cambria Math"/>
                            </a:rPr>
                          </m:ctrlPr>
                        </m:fPr>
                        <m:num>
                          <m:r>
                            <a:rPr lang="en-US" altLang="zh-CN" sz="2400" b="1" i="0">
                              <a:solidFill>
                                <a:srgbClr val="FF0000"/>
                              </a:solidFill>
                              <a:latin typeface="Cambria Math"/>
                            </a:rPr>
                            <m:t>𝟏𝟎</m:t>
                          </m:r>
                          <m:r>
                            <m:rPr>
                              <m:nor/>
                            </m:rPr>
                            <a:rPr lang="en-US" altLang="zh-CN" sz="2400" b="1" i="0" smtClean="0">
                              <a:solidFill>
                                <a:srgbClr val="FF0000"/>
                              </a:solidFill>
                            </a:rPr>
                            <m:t> </m:t>
                          </m:r>
                          <m:r>
                            <a:rPr lang="en-US" altLang="zh-CN" sz="2400" b="1" i="0">
                              <a:solidFill>
                                <a:srgbClr val="FF0000"/>
                              </a:solidFill>
                              <a:latin typeface="Cambria Math"/>
                            </a:rPr>
                            <m:t>𝐠</m:t>
                          </m:r>
                        </m:num>
                        <m:den>
                          <m:r>
                            <a:rPr lang="en-US" altLang="zh-CN" sz="2400" b="1" i="0">
                              <a:solidFill>
                                <a:srgbClr val="FF0000"/>
                              </a:solidFill>
                              <a:latin typeface="Cambria Math"/>
                            </a:rPr>
                            <m:t>𝟏𝟐</m:t>
                          </m:r>
                          <m:r>
                            <m:rPr>
                              <m:nor/>
                            </m:rPr>
                            <a:rPr lang="en-US" altLang="zh-CN" sz="2400" b="1">
                              <a:solidFill>
                                <a:srgbClr val="FF0000"/>
                              </a:solidFill>
                              <a:latin typeface="宋体" pitchFamily="2" charset="-122"/>
                              <a:ea typeface="宋体" pitchFamily="2" charset="-122"/>
                            </a:rPr>
                            <m:t>.</m:t>
                          </m:r>
                          <m:r>
                            <a:rPr lang="en-US" altLang="zh-CN" sz="2400" b="1" i="0">
                              <a:solidFill>
                                <a:srgbClr val="FF0000"/>
                              </a:solidFill>
                              <a:latin typeface="Cambria Math"/>
                            </a:rPr>
                            <m:t>𝟓</m:t>
                          </m:r>
                          <m:r>
                            <m:rPr>
                              <m:nor/>
                            </m:rPr>
                            <a:rPr lang="en-US" altLang="zh-CN" sz="2400" b="1" i="0" smtClean="0">
                              <a:solidFill>
                                <a:srgbClr val="FF0000"/>
                              </a:solidFill>
                            </a:rPr>
                            <m:t> </m:t>
                          </m:r>
                          <m:r>
                            <a:rPr lang="en-US" altLang="zh-CN" sz="2400" b="1" i="0">
                              <a:solidFill>
                                <a:srgbClr val="FF0000"/>
                              </a:solidFill>
                              <a:latin typeface="Cambria Math"/>
                            </a:rPr>
                            <m:t>𝐠</m:t>
                          </m:r>
                        </m:den>
                      </m:f>
                    </m:oMath>
                  </a14:m>
                  <a:r>
                    <a:rPr lang="en-US" altLang="zh-CN" sz="2400" b="1" dirty="0">
                      <a:solidFill>
                        <a:srgbClr val="FF0000"/>
                      </a:solidFill>
                      <a:latin typeface="宋体" pitchFamily="2" charset="-122"/>
                      <a:ea typeface="宋体" pitchFamily="2" charset="-122"/>
                    </a:rPr>
                    <a:t>×</a:t>
                  </a:r>
                  <a:r>
                    <a:rPr lang="en-US" altLang="zh-CN" sz="2400" b="1" dirty="0" smtClean="0">
                      <a:solidFill>
                        <a:srgbClr val="FF0000"/>
                      </a:solidFill>
                      <a:latin typeface="宋体" pitchFamily="2" charset="-122"/>
                      <a:ea typeface="宋体" pitchFamily="2" charset="-122"/>
                    </a:rPr>
                    <a:t>100%=80%</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a:p>
                  <a:pPr>
                    <a:lnSpc>
                      <a:spcPts val="4200"/>
                    </a:lnSpc>
                  </a:pPr>
                  <a:r>
                    <a:rPr lang="zh-CN" altLang="zh-CN" sz="2400" b="1" dirty="0">
                      <a:solidFill>
                        <a:srgbClr val="FF0000"/>
                      </a:solidFill>
                      <a:latin typeface="宋体" pitchFamily="2" charset="-122"/>
                      <a:ea typeface="宋体" pitchFamily="2" charset="-122"/>
                    </a:rPr>
                    <a:t>答：样品中碳酸钙的质量分数是</a:t>
                  </a:r>
                  <a:r>
                    <a:rPr lang="en-US" altLang="zh-CN" sz="2400" b="1" dirty="0" smtClean="0">
                      <a:solidFill>
                        <a:srgbClr val="FF0000"/>
                      </a:solidFill>
                      <a:latin typeface="宋体" pitchFamily="2" charset="-122"/>
                      <a:ea typeface="宋体" pitchFamily="2" charset="-122"/>
                    </a:rPr>
                    <a:t>80%</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p:txBody>
            </p:sp>
          </mc:Choice>
          <mc:Fallback>
            <p:sp>
              <p:nvSpPr>
                <p:cNvPr id="4" name="矩形 3"/>
                <p:cNvSpPr>
                  <a:spLocks noRot="1" noChangeAspect="1" noMove="1" noResize="1" noEditPoints="1" noAdjustHandles="1" noChangeArrowheads="1" noChangeShapeType="1" noTextEdit="1"/>
                </p:cNvSpPr>
                <p:nvPr/>
              </p:nvSpPr>
              <p:spPr>
                <a:xfrm>
                  <a:off x="1217566" y="1960424"/>
                  <a:ext cx="7314037" cy="4401205"/>
                </a:xfrm>
                <a:prstGeom prst="rect">
                  <a:avLst/>
                </a:prstGeom>
                <a:blipFill rotWithShape="1">
                  <a:blip r:embed="rId2"/>
                  <a:stretch>
                    <a:fillRect l="-1334" b="-277"/>
                  </a:stretch>
                </a:blipFill>
              </p:spPr>
              <p:txBody>
                <a:bodyPr/>
                <a:lstStyle/>
                <a:p>
                  <a:r>
                    <a:rPr lang="zh-CN" altLang="en-US">
                      <a:noFill/>
                    </a:rPr>
                    <a:t> </a:t>
                  </a:r>
                </a:p>
              </p:txBody>
            </p:sp>
          </mc:Fallback>
        </mc:AlternateContent>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850561" y="2816119"/>
              <a:ext cx="379201" cy="505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357143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65951" y="1828036"/>
            <a:ext cx="10115960" cy="3970318"/>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2.(2021</a:t>
            </a:r>
            <a:r>
              <a:rPr lang="zh-CN" altLang="zh-CN" sz="2400" b="1" dirty="0">
                <a:latin typeface="宋体" pitchFamily="2" charset="-122"/>
                <a:ea typeface="宋体" pitchFamily="2" charset="-122"/>
              </a:rPr>
              <a:t>·石家庄桥西区模拟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取一定质量的碳酸钠样品进行如图所示实验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请计算</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生成沉淀的质量是</a:t>
            </a:r>
            <a:r>
              <a:rPr lang="zh-CN" altLang="zh-CN" sz="2400" b="1" u="sng" dirty="0">
                <a:latin typeface="宋体" pitchFamily="2" charset="-122"/>
                <a:ea typeface="宋体" pitchFamily="2" charset="-122"/>
              </a:rPr>
              <a:t>　　　</a:t>
            </a:r>
            <a:r>
              <a:rPr lang="en-US" altLang="zh-CN" sz="2400" b="1" dirty="0" smtClean="0">
                <a:latin typeface="宋体" pitchFamily="2" charset="-122"/>
                <a:ea typeface="宋体" pitchFamily="2" charset="-122"/>
              </a:rPr>
              <a:t>g</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sp>
        <p:nvSpPr>
          <p:cNvPr id="4" name="矩形 3"/>
          <p:cNvSpPr/>
          <p:nvPr/>
        </p:nvSpPr>
        <p:spPr>
          <a:xfrm>
            <a:off x="4103520" y="5171535"/>
            <a:ext cx="434923"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5</a:t>
            </a:r>
            <a:endParaRPr lang="zh-CN" altLang="zh-CN" sz="2400" b="1" dirty="0">
              <a:latin typeface="宋体" pitchFamily="2" charset="-122"/>
              <a:ea typeface="宋体" pitchFamily="2" charset="-122"/>
            </a:endParaRPr>
          </a:p>
        </p:txBody>
      </p:sp>
      <p:pic>
        <p:nvPicPr>
          <p:cNvPr id="5" name="HX+7LX07.eps" descr="id:2147510632;FounderCES"/>
          <p:cNvPicPr/>
          <p:nvPr/>
        </p:nvPicPr>
        <p:blipFill>
          <a:blip r:embed="rId2"/>
          <a:stretch>
            <a:fillRect/>
          </a:stretch>
        </p:blipFill>
        <p:spPr>
          <a:xfrm>
            <a:off x="3611709" y="3330429"/>
            <a:ext cx="4355996" cy="1403303"/>
          </a:xfrm>
          <a:prstGeom prst="rect">
            <a:avLst/>
          </a:prstGeom>
        </p:spPr>
      </p:pic>
    </p:spTree>
    <p:extLst>
      <p:ext uri="{BB962C8B-B14F-4D97-AF65-F5344CB8AC3E}">
        <p14:creationId xmlns:p14="http://schemas.microsoft.com/office/powerpoint/2010/main" xmlns="" val="357143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03461" y="1336644"/>
            <a:ext cx="8345883" cy="646331"/>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反应后所得滤液中溶质的质量分数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结果精确到</a:t>
            </a:r>
            <a:r>
              <a:rPr lang="en-US" altLang="zh-CN" sz="2400" b="1" dirty="0" smtClean="0">
                <a:latin typeface="宋体" pitchFamily="2" charset="-122"/>
                <a:ea typeface="宋体" pitchFamily="2" charset="-122"/>
              </a:rPr>
              <a:t>0.1%)</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p>
        </p:txBody>
      </p:sp>
      <p:grpSp>
        <p:nvGrpSpPr>
          <p:cNvPr id="3" name="组合 2"/>
          <p:cNvGrpSpPr/>
          <p:nvPr/>
        </p:nvGrpSpPr>
        <p:grpSpPr>
          <a:xfrm>
            <a:off x="1762850" y="1873919"/>
            <a:ext cx="8832303" cy="4606389"/>
            <a:chOff x="1007842" y="1982976"/>
            <a:chExt cx="8832303" cy="4606389"/>
          </a:xfrm>
        </p:grpSpPr>
        <mc:AlternateContent xmlns:mc="http://schemas.openxmlformats.org/markup-compatibility/2006">
          <mc:Choice xmlns:a14="http://schemas.microsoft.com/office/drawing/2010/main" xmlns="" Requires="a14">
            <p:sp>
              <p:nvSpPr>
                <p:cNvPr id="4" name="矩形 3"/>
                <p:cNvSpPr/>
                <p:nvPr/>
              </p:nvSpPr>
              <p:spPr>
                <a:xfrm>
                  <a:off x="1007842" y="1982976"/>
                  <a:ext cx="8832303" cy="4606389"/>
                </a:xfrm>
                <a:prstGeom prst="rect">
                  <a:avLst/>
                </a:prstGeom>
              </p:spPr>
              <p:txBody>
                <a:bodyPr wrap="square">
                  <a:spAutoFit/>
                </a:bodyPr>
                <a:lstStyle/>
                <a:p>
                  <a:pPr>
                    <a:lnSpc>
                      <a:spcPts val="4400"/>
                    </a:lnSpc>
                  </a:pPr>
                  <a:r>
                    <a:rPr lang="zh-CN" altLang="zh-CN" sz="2400" b="1" dirty="0" smtClean="0">
                      <a:solidFill>
                        <a:srgbClr val="FF0000"/>
                      </a:solidFill>
                      <a:latin typeface="宋体" pitchFamily="2" charset="-122"/>
                      <a:ea typeface="宋体" pitchFamily="2" charset="-122"/>
                    </a:rPr>
                    <a:t>解</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设生成</a:t>
                  </a:r>
                  <a:r>
                    <a:rPr lang="en-US" altLang="zh-CN" sz="2400" b="1" dirty="0" err="1">
                      <a:solidFill>
                        <a:srgbClr val="FF0000"/>
                      </a:solidFill>
                      <a:latin typeface="宋体" pitchFamily="2" charset="-122"/>
                      <a:ea typeface="宋体" pitchFamily="2" charset="-122"/>
                    </a:rPr>
                    <a:t>NaCl</a:t>
                  </a:r>
                  <a:r>
                    <a:rPr lang="zh-CN" altLang="zh-CN" sz="2400" b="1" dirty="0">
                      <a:solidFill>
                        <a:srgbClr val="FF0000"/>
                      </a:solidFill>
                      <a:latin typeface="宋体" pitchFamily="2" charset="-122"/>
                      <a:ea typeface="宋体" pitchFamily="2" charset="-122"/>
                    </a:rPr>
                    <a:t>的质量为</a:t>
                  </a:r>
                  <a:r>
                    <a:rPr lang="en-US" altLang="zh-CN" sz="2400" b="1" i="1" dirty="0">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a:t>
                  </a:r>
                </a:p>
                <a:p>
                  <a:pPr>
                    <a:lnSpc>
                      <a:spcPts val="4400"/>
                    </a:lnSpc>
                  </a:pPr>
                  <a:r>
                    <a:rPr lang="en-US" altLang="zh-CN" sz="2400" b="1" dirty="0" smtClean="0">
                      <a:solidFill>
                        <a:srgbClr val="FF0000"/>
                      </a:solidFill>
                      <a:latin typeface="宋体" pitchFamily="2" charset="-122"/>
                      <a:ea typeface="宋体" pitchFamily="2" charset="-122"/>
                    </a:rPr>
                    <a:t>Na</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CO</a:t>
                  </a:r>
                  <a:r>
                    <a:rPr lang="en-US" altLang="zh-CN" sz="2400" b="1" baseline="-25000" dirty="0" smtClean="0">
                      <a:solidFill>
                        <a:srgbClr val="FF0000"/>
                      </a:solidFill>
                      <a:latin typeface="宋体" pitchFamily="2" charset="-122"/>
                      <a:ea typeface="宋体" pitchFamily="2" charset="-122"/>
                    </a:rPr>
                    <a:t>3</a:t>
                  </a:r>
                  <a:r>
                    <a:rPr lang="en-US" altLang="zh-CN" sz="2400" b="1" dirty="0" smtClean="0">
                      <a:solidFill>
                        <a:srgbClr val="FF0000"/>
                      </a:solidFill>
                      <a:latin typeface="宋体" pitchFamily="2" charset="-122"/>
                      <a:ea typeface="宋体" pitchFamily="2" charset="-122"/>
                    </a:rPr>
                    <a:t>+CaCl</a:t>
                  </a:r>
                  <a:r>
                    <a:rPr lang="en-US" altLang="zh-CN" sz="2400" b="1" baseline="-25000" dirty="0" smtClean="0">
                      <a:solidFill>
                        <a:srgbClr val="FF0000"/>
                      </a:solidFill>
                      <a:latin typeface="宋体" pitchFamily="2" charset="-122"/>
                      <a:ea typeface="宋体" pitchFamily="2" charset="-122"/>
                    </a:rPr>
                    <a:t>2   </a:t>
                  </a:r>
                  <a:r>
                    <a:rPr lang="en-US" altLang="zh-CN" sz="2400" b="1" dirty="0" smtClean="0">
                      <a:solidFill>
                        <a:srgbClr val="FF0000"/>
                      </a:solidFill>
                      <a:latin typeface="宋体" pitchFamily="2" charset="-122"/>
                      <a:ea typeface="宋体" pitchFamily="2" charset="-122"/>
                    </a:rPr>
                    <a:t/>
                  </a:r>
                  <a:r>
                    <a:rPr lang="en-US" altLang="zh-CN" sz="2400" b="1" dirty="0">
                      <a:solidFill>
                        <a:srgbClr val="FF0000"/>
                      </a:solidFill>
                      <a:latin typeface="宋体" pitchFamily="2" charset="-122"/>
                      <a:ea typeface="宋体" pitchFamily="2" charset="-122"/>
                    </a:rPr>
                    <a:t>CaCO</a:t>
                  </a:r>
                  <a:r>
                    <a:rPr lang="en-US" altLang="zh-CN" sz="2400" b="1" baseline="-25000" dirty="0">
                      <a:solidFill>
                        <a:srgbClr val="FF0000"/>
                      </a:solidFill>
                      <a:latin typeface="宋体" pitchFamily="2" charset="-122"/>
                      <a:ea typeface="宋体" pitchFamily="2" charset="-122"/>
                    </a:rPr>
                    <a:t>3</a:t>
                  </a:r>
                  <a:r>
                    <a:rPr lang="zh-CN" altLang="zh-CN" sz="2400" b="1" dirty="0">
                      <a:solidFill>
                        <a:srgbClr val="FF0000"/>
                      </a:solidFill>
                      <a:latin typeface="宋体" pitchFamily="2" charset="-122"/>
                      <a:ea typeface="宋体" pitchFamily="2" charset="-122"/>
                    </a:rPr>
                    <a:t>↓</a:t>
                  </a:r>
                  <a:r>
                    <a:rPr lang="en-US" altLang="zh-CN" sz="2400" b="1" dirty="0">
                      <a:solidFill>
                        <a:srgbClr val="FF0000"/>
                      </a:solidFill>
                      <a:latin typeface="宋体" pitchFamily="2" charset="-122"/>
                      <a:ea typeface="宋体" pitchFamily="2" charset="-122"/>
                    </a:rPr>
                    <a:t>+2NaCl</a:t>
                  </a:r>
                  <a:endParaRPr lang="zh-CN" altLang="zh-CN" sz="2400" b="1" dirty="0">
                    <a:solidFill>
                      <a:srgbClr val="FF0000"/>
                    </a:solidFill>
                    <a:latin typeface="宋体" pitchFamily="2" charset="-122"/>
                    <a:ea typeface="宋体" pitchFamily="2" charset="-122"/>
                  </a:endParaRPr>
                </a:p>
                <a:p>
                  <a:pPr>
                    <a:lnSpc>
                      <a:spcPts val="4400"/>
                    </a:lnSpc>
                  </a:pP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         100</a:t>
                  </a:r>
                  <a:r>
                    <a:rPr lang="zh-CN" altLang="zh-CN" sz="2400" b="1" dirty="0">
                      <a:solidFill>
                        <a:srgbClr val="FF0000"/>
                      </a:solidFill>
                      <a:latin typeface="宋体" pitchFamily="2" charset="-122"/>
                      <a:ea typeface="宋体" pitchFamily="2" charset="-122"/>
                    </a:rPr>
                    <a:t>　　</a:t>
                  </a: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117</a:t>
                  </a:r>
                  <a:endParaRPr lang="zh-CN" altLang="zh-CN" sz="2400" b="1" dirty="0">
                    <a:solidFill>
                      <a:srgbClr val="FF0000"/>
                    </a:solidFill>
                    <a:latin typeface="宋体" pitchFamily="2" charset="-122"/>
                    <a:ea typeface="宋体" pitchFamily="2" charset="-122"/>
                  </a:endParaRPr>
                </a:p>
                <a:p>
                  <a:pPr>
                    <a:lnSpc>
                      <a:spcPts val="4400"/>
                    </a:lnSpc>
                  </a:pP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         5 </a:t>
                  </a:r>
                  <a:r>
                    <a:rPr lang="en-US" altLang="zh-CN" sz="2400" b="1" dirty="0">
                      <a:solidFill>
                        <a:srgbClr val="FF0000"/>
                      </a:solidFill>
                      <a:latin typeface="宋体" pitchFamily="2" charset="-122"/>
                      <a:ea typeface="宋体" pitchFamily="2" charset="-122"/>
                    </a:rPr>
                    <a:t>g</a:t>
                  </a:r>
                  <a:r>
                    <a:rPr lang="zh-CN" altLang="zh-CN" sz="2400" b="1" dirty="0">
                      <a:solidFill>
                        <a:srgbClr val="FF0000"/>
                      </a:solidFill>
                      <a:latin typeface="宋体" pitchFamily="2" charset="-122"/>
                      <a:ea typeface="宋体" pitchFamily="2" charset="-122"/>
                    </a:rPr>
                    <a:t>　　　</a:t>
                  </a:r>
                  <a:r>
                    <a:rPr lang="en-US" altLang="zh-CN" sz="2400" b="1" i="1" dirty="0" smtClean="0">
                      <a:solidFill>
                        <a:srgbClr val="FF0000"/>
                      </a:solidFill>
                      <a:latin typeface="宋体" pitchFamily="2" charset="-122"/>
                      <a:ea typeface="宋体" pitchFamily="2" charset="-122"/>
                    </a:rPr>
                    <a:t>x</a:t>
                  </a:r>
                  <a:endParaRPr lang="zh-CN" altLang="zh-CN" sz="2400" b="1" dirty="0">
                    <a:solidFill>
                      <a:srgbClr val="FF0000"/>
                    </a:solidFill>
                    <a:latin typeface="宋体" pitchFamily="2" charset="-122"/>
                    <a:ea typeface="宋体" pitchFamily="2" charset="-122"/>
                  </a:endParaRPr>
                </a:p>
                <a:p>
                  <a:pPr>
                    <a:lnSpc>
                      <a:spcPts val="4400"/>
                    </a:lnSpc>
                  </a:pP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𝟏𝟎𝟎</m:t>
                          </m:r>
                        </m:num>
                        <m:den>
                          <m:r>
                            <a:rPr lang="en-US" altLang="zh-CN" sz="2400" b="1" i="1">
                              <a:solidFill>
                                <a:srgbClr val="FF0000"/>
                              </a:solidFill>
                              <a:latin typeface="Cambria Math"/>
                            </a:rPr>
                            <m:t>𝟏𝟏𝟕</m:t>
                          </m:r>
                        </m:den>
                      </m:f>
                    </m:oMath>
                  </a14:m>
                  <a:r>
                    <a:rPr lang="en-US" altLang="zh-CN" sz="2400" b="1" dirty="0">
                      <a:solidFill>
                        <a:srgbClr val="FF0000"/>
                      </a:solidFill>
                      <a:latin typeface="宋体" pitchFamily="2" charset="-122"/>
                      <a:ea typeface="宋体" pitchFamily="2" charset="-122"/>
                    </a:rPr>
                    <a:t>=</a:t>
                  </a: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𝟓</m:t>
                          </m:r>
                          <m:r>
                            <m:rPr>
                              <m:nor/>
                            </m:rPr>
                            <a:rPr lang="en-US" altLang="zh-CN" sz="2400" b="1" i="0" smtClean="0">
                              <a:solidFill>
                                <a:srgbClr val="FF0000"/>
                              </a:solidFill>
                            </a:rPr>
                            <m:t> </m:t>
                          </m:r>
                          <m:r>
                            <a:rPr lang="en-US" altLang="zh-CN" sz="2400" b="1" i="0">
                              <a:solidFill>
                                <a:srgbClr val="FF0000"/>
                              </a:solidFill>
                              <a:latin typeface="Cambria Math"/>
                            </a:rPr>
                            <m:t>𝐠</m:t>
                          </m:r>
                        </m:num>
                        <m:den>
                          <m:r>
                            <a:rPr lang="en-US" altLang="zh-CN" sz="2400" b="1" i="1">
                              <a:solidFill>
                                <a:srgbClr val="FF0000"/>
                              </a:solidFill>
                              <a:latin typeface="Cambria Math"/>
                            </a:rPr>
                            <m:t>𝒙</m:t>
                          </m:r>
                        </m:den>
                      </m:f>
                    </m:oMath>
                  </a14:m>
                  <a:endParaRPr lang="zh-CN" altLang="zh-CN" sz="2400" b="1" dirty="0">
                    <a:solidFill>
                      <a:srgbClr val="FF0000"/>
                    </a:solidFill>
                    <a:latin typeface="宋体" pitchFamily="2" charset="-122"/>
                    <a:ea typeface="宋体" pitchFamily="2" charset="-122"/>
                  </a:endParaRPr>
                </a:p>
                <a:p>
                  <a:pPr>
                    <a:lnSpc>
                      <a:spcPts val="4400"/>
                    </a:lnSpc>
                  </a:pPr>
                  <a:r>
                    <a:rPr lang="en-US" altLang="zh-CN" sz="2400" b="1" i="1" dirty="0">
                      <a:solidFill>
                        <a:srgbClr val="FF0000"/>
                      </a:solidFill>
                      <a:latin typeface="宋体" pitchFamily="2" charset="-122"/>
                      <a:ea typeface="宋体" pitchFamily="2" charset="-122"/>
                    </a:rPr>
                    <a:t>x</a:t>
                  </a:r>
                  <a:r>
                    <a:rPr lang="en-US" altLang="zh-CN" sz="2400" b="1" dirty="0">
                      <a:solidFill>
                        <a:srgbClr val="FF0000"/>
                      </a:solidFill>
                      <a:latin typeface="宋体" pitchFamily="2" charset="-122"/>
                      <a:ea typeface="宋体" pitchFamily="2" charset="-122"/>
                    </a:rPr>
                    <a:t>=5.85 g</a:t>
                  </a:r>
                  <a:endParaRPr lang="zh-CN" altLang="zh-CN" sz="2400" b="1" dirty="0">
                    <a:solidFill>
                      <a:srgbClr val="FF0000"/>
                    </a:solidFill>
                    <a:latin typeface="宋体" pitchFamily="2" charset="-122"/>
                    <a:ea typeface="宋体" pitchFamily="2" charset="-122"/>
                  </a:endParaRPr>
                </a:p>
                <a:p>
                  <a:pPr>
                    <a:lnSpc>
                      <a:spcPts val="4400"/>
                    </a:lnSpc>
                  </a:pPr>
                  <a:r>
                    <a:rPr lang="zh-CN" altLang="zh-CN" sz="2400" b="1" dirty="0">
                      <a:solidFill>
                        <a:srgbClr val="FF0000"/>
                      </a:solidFill>
                      <a:latin typeface="宋体" pitchFamily="2" charset="-122"/>
                      <a:ea typeface="宋体" pitchFamily="2" charset="-122"/>
                    </a:rPr>
                    <a:t>则反应后所得滤液中</a:t>
                  </a:r>
                  <a:r>
                    <a:rPr lang="en-US" altLang="zh-CN" sz="2400" b="1" dirty="0" err="1">
                      <a:solidFill>
                        <a:srgbClr val="FF0000"/>
                      </a:solidFill>
                      <a:latin typeface="宋体" pitchFamily="2" charset="-122"/>
                      <a:ea typeface="宋体" pitchFamily="2" charset="-122"/>
                    </a:rPr>
                    <a:t>NaCl</a:t>
                  </a:r>
                  <a:r>
                    <a:rPr lang="zh-CN" altLang="zh-CN" sz="2400" b="1" dirty="0">
                      <a:solidFill>
                        <a:srgbClr val="FF0000"/>
                      </a:solidFill>
                      <a:latin typeface="宋体" pitchFamily="2" charset="-122"/>
                      <a:ea typeface="宋体" pitchFamily="2" charset="-122"/>
                    </a:rPr>
                    <a:t>的质量分数为</a:t>
                  </a:r>
                  <a14:m>
                    <m:oMath xmlns:m="http://schemas.openxmlformats.org/officeDocument/2006/math">
                      <m:f>
                        <m:fPr>
                          <m:ctrlPr>
                            <a:rPr lang="zh-CN" altLang="zh-CN" sz="2400" b="1" i="1">
                              <a:solidFill>
                                <a:srgbClr val="FF0000"/>
                              </a:solidFill>
                              <a:latin typeface="Cambria Math"/>
                            </a:rPr>
                          </m:ctrlPr>
                        </m:fPr>
                        <m:num>
                          <m:r>
                            <a:rPr lang="en-US" altLang="zh-CN" sz="2400" b="1" i="0">
                              <a:solidFill>
                                <a:srgbClr val="FF0000"/>
                              </a:solidFill>
                              <a:latin typeface="Cambria Math"/>
                            </a:rPr>
                            <m:t>𝟓</m:t>
                          </m:r>
                          <m:r>
                            <m:rPr>
                              <m:nor/>
                            </m:rPr>
                            <a:rPr lang="en-US" altLang="zh-CN" sz="2400" b="1">
                              <a:solidFill>
                                <a:srgbClr val="FF0000"/>
                              </a:solidFill>
                              <a:latin typeface="宋体" pitchFamily="2" charset="-122"/>
                              <a:ea typeface="宋体" pitchFamily="2" charset="-122"/>
                            </a:rPr>
                            <m:t>.</m:t>
                          </m:r>
                          <m:r>
                            <a:rPr lang="en-US" altLang="zh-CN" sz="2400" b="1" i="0">
                              <a:solidFill>
                                <a:srgbClr val="FF0000"/>
                              </a:solidFill>
                              <a:latin typeface="Cambria Math"/>
                            </a:rPr>
                            <m:t>𝟖𝟓</m:t>
                          </m:r>
                          <m:r>
                            <m:rPr>
                              <m:nor/>
                            </m:rPr>
                            <a:rPr lang="en-US" altLang="zh-CN" sz="2400" b="1" i="0" smtClean="0">
                              <a:solidFill>
                                <a:srgbClr val="FF0000"/>
                              </a:solidFill>
                            </a:rPr>
                            <m:t> </m:t>
                          </m:r>
                          <m:r>
                            <a:rPr lang="en-US" altLang="zh-CN" sz="2400" b="1" i="0">
                              <a:solidFill>
                                <a:srgbClr val="FF0000"/>
                              </a:solidFill>
                              <a:latin typeface="Cambria Math"/>
                            </a:rPr>
                            <m:t>𝐠</m:t>
                          </m:r>
                        </m:num>
                        <m:den>
                          <m:r>
                            <a:rPr lang="en-US" altLang="zh-CN" sz="2400" b="1" i="0">
                              <a:solidFill>
                                <a:srgbClr val="FF0000"/>
                              </a:solidFill>
                              <a:latin typeface="Cambria Math"/>
                            </a:rPr>
                            <m:t>𝟏𝟎𝟎</m:t>
                          </m:r>
                          <m:r>
                            <m:rPr>
                              <m:nor/>
                            </m:rPr>
                            <a:rPr lang="en-US" altLang="zh-CN" sz="2400" b="1" i="0" smtClean="0">
                              <a:solidFill>
                                <a:srgbClr val="FF0000"/>
                              </a:solidFill>
                            </a:rPr>
                            <m:t> </m:t>
                          </m:r>
                          <m:r>
                            <a:rPr lang="en-US" altLang="zh-CN" sz="2400" b="1" i="0">
                              <a:solidFill>
                                <a:srgbClr val="FF0000"/>
                              </a:solidFill>
                              <a:latin typeface="Cambria Math"/>
                            </a:rPr>
                            <m:t>𝐠</m:t>
                          </m:r>
                        </m:den>
                      </m:f>
                    </m:oMath>
                  </a14:m>
                  <a:r>
                    <a:rPr lang="en-US" altLang="zh-CN" sz="2400" b="1" dirty="0">
                      <a:solidFill>
                        <a:srgbClr val="FF0000"/>
                      </a:solidFill>
                      <a:latin typeface="宋体" pitchFamily="2" charset="-122"/>
                      <a:ea typeface="宋体" pitchFamily="2" charset="-122"/>
                    </a:rPr>
                    <a:t>×</a:t>
                  </a:r>
                  <a:r>
                    <a:rPr lang="en-US" altLang="zh-CN" sz="2400" b="1" dirty="0" smtClean="0">
                      <a:solidFill>
                        <a:srgbClr val="FF0000"/>
                      </a:solidFill>
                      <a:latin typeface="宋体" pitchFamily="2" charset="-122"/>
                      <a:ea typeface="宋体" pitchFamily="2" charset="-122"/>
                    </a:rPr>
                    <a:t>100%</a:t>
                  </a:r>
                  <a:r>
                    <a:rPr lang="zh-CN" altLang="zh-CN" sz="2400" b="1" dirty="0" smtClean="0">
                      <a:solidFill>
                        <a:srgbClr val="FF0000"/>
                      </a:solidFill>
                      <a:latin typeface="宋体" pitchFamily="2" charset="-122"/>
                      <a:ea typeface="宋体" pitchFamily="2" charset="-122"/>
                    </a:rPr>
                    <a:t>≈</a:t>
                  </a:r>
                  <a:r>
                    <a:rPr lang="en-US" altLang="zh-CN" sz="2400" b="1" dirty="0" smtClean="0">
                      <a:solidFill>
                        <a:srgbClr val="FF0000"/>
                      </a:solidFill>
                      <a:latin typeface="宋体" pitchFamily="2" charset="-122"/>
                      <a:ea typeface="宋体" pitchFamily="2" charset="-122"/>
                    </a:rPr>
                    <a:t>5.9%</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a:p>
                  <a:pPr>
                    <a:lnSpc>
                      <a:spcPts val="4400"/>
                    </a:lnSpc>
                  </a:pPr>
                  <a:r>
                    <a:rPr lang="zh-CN" altLang="zh-CN" sz="2400" b="1" dirty="0">
                      <a:solidFill>
                        <a:srgbClr val="FF0000"/>
                      </a:solidFill>
                      <a:latin typeface="宋体" pitchFamily="2" charset="-122"/>
                      <a:ea typeface="宋体" pitchFamily="2" charset="-122"/>
                    </a:rPr>
                    <a:t>答</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反应后所得滤液中溶质的质量分数为</a:t>
                  </a:r>
                  <a:r>
                    <a:rPr lang="en-US" altLang="zh-CN" sz="2400" b="1" dirty="0" smtClean="0">
                      <a:solidFill>
                        <a:srgbClr val="FF0000"/>
                      </a:solidFill>
                      <a:latin typeface="宋体" pitchFamily="2" charset="-122"/>
                      <a:ea typeface="宋体" pitchFamily="2" charset="-122"/>
                    </a:rPr>
                    <a:t>5.9%</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p:txBody>
            </p:sp>
          </mc:Choice>
          <mc:Fallback>
            <p:sp>
              <p:nvSpPr>
                <p:cNvPr id="4" name="矩形 3"/>
                <p:cNvSpPr>
                  <a:spLocks noRot="1" noChangeAspect="1" noMove="1" noResize="1" noEditPoints="1" noAdjustHandles="1" noChangeArrowheads="1" noChangeShapeType="1" noTextEdit="1"/>
                </p:cNvSpPr>
                <p:nvPr/>
              </p:nvSpPr>
              <p:spPr>
                <a:xfrm>
                  <a:off x="1007842" y="1982976"/>
                  <a:ext cx="8832303" cy="4606389"/>
                </a:xfrm>
                <a:prstGeom prst="rect">
                  <a:avLst/>
                </a:prstGeom>
                <a:blipFill rotWithShape="1">
                  <a:blip r:embed="rId2"/>
                  <a:stretch>
                    <a:fillRect l="-1035"/>
                  </a:stretch>
                </a:blipFill>
              </p:spPr>
              <p:txBody>
                <a:bodyPr/>
                <a:lstStyle/>
                <a:p>
                  <a:r>
                    <a:rPr lang="zh-CN" altLang="en-US">
                      <a:noFill/>
                    </a:rPr>
                    <a:t> </a:t>
                  </a:r>
                </a:p>
              </p:txBody>
            </p:sp>
          </mc:Fallback>
        </mc:AlternateContent>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837129" y="2891879"/>
              <a:ext cx="379201" cy="505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357143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9060" y="2071630"/>
            <a:ext cx="10854192" cy="3416320"/>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3.(2021</a:t>
            </a:r>
            <a:r>
              <a:rPr lang="zh-CN" altLang="zh-CN" sz="2400" b="1" dirty="0">
                <a:latin typeface="宋体" pitchFamily="2" charset="-122"/>
                <a:ea typeface="宋体" pitchFamily="2" charset="-122"/>
              </a:rPr>
              <a:t>·保定竞秀区模拟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为测定某硝酸银溶液的溶质质量分数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某同学进行了如图实验。请计算</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生成沉淀的质量为</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g</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p:txBody>
      </p:sp>
      <p:sp>
        <p:nvSpPr>
          <p:cNvPr id="4" name="矩形 3"/>
          <p:cNvSpPr/>
          <p:nvPr/>
        </p:nvSpPr>
        <p:spPr>
          <a:xfrm>
            <a:off x="3826683" y="4894699"/>
            <a:ext cx="1022154"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14.35</a:t>
            </a:r>
            <a:endParaRPr lang="zh-CN" altLang="zh-CN" sz="2400" b="1" dirty="0">
              <a:latin typeface="宋体" pitchFamily="2" charset="-122"/>
              <a:ea typeface="宋体" pitchFamily="2" charset="-122"/>
            </a:endParaRPr>
          </a:p>
        </p:txBody>
      </p:sp>
      <p:pic>
        <p:nvPicPr>
          <p:cNvPr id="5" name="HX+7LX08.eps" descr="id:2147510646;FounderCES"/>
          <p:cNvPicPr/>
          <p:nvPr/>
        </p:nvPicPr>
        <p:blipFill>
          <a:blip r:embed="rId2"/>
          <a:stretch>
            <a:fillRect/>
          </a:stretch>
        </p:blipFill>
        <p:spPr>
          <a:xfrm>
            <a:off x="4028478" y="3330429"/>
            <a:ext cx="3748115" cy="1240498"/>
          </a:xfrm>
          <a:prstGeom prst="rect">
            <a:avLst/>
          </a:prstGeom>
        </p:spPr>
      </p:pic>
    </p:spTree>
    <p:extLst>
      <p:ext uri="{BB962C8B-B14F-4D97-AF65-F5344CB8AC3E}">
        <p14:creationId xmlns:p14="http://schemas.microsoft.com/office/powerpoint/2010/main" xmlns="" val="357143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55130" y="1389772"/>
            <a:ext cx="5158067" cy="566822"/>
          </a:xfrm>
          <a:prstGeom prst="rect">
            <a:avLst/>
          </a:prstGeom>
          <a:noFill/>
        </p:spPr>
        <p:txBody>
          <a:bodyPr wrap="square" rtlCol="0">
            <a:spAutoFit/>
          </a:bodyPr>
          <a:lstStyle/>
          <a:p>
            <a:pPr>
              <a:lnSpc>
                <a:spcPts val="37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硝酸银溶液中溶质的质量分数</a:t>
            </a:r>
            <a:r>
              <a:rPr lang="zh-CN" altLang="zh-CN" sz="2400" b="1" dirty="0" smtClean="0">
                <a:latin typeface="宋体" pitchFamily="2" charset="-122"/>
                <a:ea typeface="宋体" pitchFamily="2" charset="-122"/>
              </a:rPr>
              <a:t>。</a:t>
            </a:r>
            <a:endParaRPr lang="en-US" altLang="zh-CN" sz="2400" b="1" dirty="0">
              <a:latin typeface="宋体" pitchFamily="2" charset="-122"/>
              <a:ea typeface="宋体" pitchFamily="2" charset="-122"/>
            </a:endParaRPr>
          </a:p>
        </p:txBody>
      </p:sp>
      <p:grpSp>
        <p:nvGrpSpPr>
          <p:cNvPr id="3" name="组合 2"/>
          <p:cNvGrpSpPr/>
          <p:nvPr/>
        </p:nvGrpSpPr>
        <p:grpSpPr>
          <a:xfrm>
            <a:off x="1947549" y="1960510"/>
            <a:ext cx="7079004" cy="4401205"/>
            <a:chOff x="1947549" y="1960510"/>
            <a:chExt cx="7079004" cy="4401205"/>
          </a:xfrm>
        </p:grpSpPr>
        <mc:AlternateContent xmlns:mc="http://schemas.openxmlformats.org/markup-compatibility/2006">
          <mc:Choice xmlns:a14="http://schemas.microsoft.com/office/drawing/2010/main" xmlns="" Requires="a14">
            <p:sp>
              <p:nvSpPr>
                <p:cNvPr id="4" name="矩形 3"/>
                <p:cNvSpPr/>
                <p:nvPr/>
              </p:nvSpPr>
              <p:spPr>
                <a:xfrm>
                  <a:off x="1947549" y="1960510"/>
                  <a:ext cx="7079004" cy="4401205"/>
                </a:xfrm>
                <a:prstGeom prst="rect">
                  <a:avLst/>
                </a:prstGeom>
              </p:spPr>
              <p:txBody>
                <a:bodyPr wrap="square">
                  <a:spAutoFit/>
                </a:bodyPr>
                <a:lstStyle/>
                <a:p>
                  <a:pPr>
                    <a:lnSpc>
                      <a:spcPts val="4200"/>
                    </a:lnSpc>
                  </a:pPr>
                  <a:r>
                    <a:rPr lang="zh-CN" altLang="zh-CN" sz="2400" b="1" dirty="0" smtClean="0">
                      <a:solidFill>
                        <a:srgbClr val="FF0000"/>
                      </a:solidFill>
                      <a:latin typeface="宋体" pitchFamily="2" charset="-122"/>
                      <a:ea typeface="宋体" pitchFamily="2" charset="-122"/>
                    </a:rPr>
                    <a:t>解</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设</a:t>
                  </a:r>
                  <a:r>
                    <a:rPr lang="en-US" altLang="zh-CN" sz="2400" b="1" dirty="0">
                      <a:solidFill>
                        <a:srgbClr val="FF0000"/>
                      </a:solidFill>
                      <a:latin typeface="宋体" pitchFamily="2" charset="-122"/>
                      <a:ea typeface="宋体" pitchFamily="2" charset="-122"/>
                    </a:rPr>
                    <a:t>50.0 g </a:t>
                  </a:r>
                  <a:r>
                    <a:rPr lang="zh-CN" altLang="zh-CN" sz="2400" b="1" dirty="0">
                      <a:solidFill>
                        <a:srgbClr val="FF0000"/>
                      </a:solidFill>
                      <a:latin typeface="宋体" pitchFamily="2" charset="-122"/>
                      <a:ea typeface="宋体" pitchFamily="2" charset="-122"/>
                    </a:rPr>
                    <a:t>硝酸银溶液中溶质的质量为</a:t>
                  </a:r>
                  <a:r>
                    <a:rPr lang="en-US" altLang="zh-CN" sz="2400" b="1" i="1" dirty="0">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a:t>
                  </a:r>
                </a:p>
                <a:p>
                  <a:pPr>
                    <a:lnSpc>
                      <a:spcPts val="4200"/>
                    </a:lnSpc>
                  </a:pPr>
                  <a:r>
                    <a:rPr lang="en-US" altLang="zh-CN" sz="2400" b="1" dirty="0">
                      <a:solidFill>
                        <a:srgbClr val="FF0000"/>
                      </a:solidFill>
                      <a:latin typeface="宋体" pitchFamily="2" charset="-122"/>
                      <a:ea typeface="宋体" pitchFamily="2" charset="-122"/>
                    </a:rPr>
                    <a:t>HCl+AgNO</a:t>
                  </a:r>
                  <a:r>
                    <a:rPr lang="en-US" altLang="zh-CN" sz="2400" b="1" baseline="-25000" dirty="0">
                      <a:solidFill>
                        <a:srgbClr val="FF0000"/>
                      </a:solidFill>
                      <a:latin typeface="宋体" pitchFamily="2" charset="-122"/>
                      <a:ea typeface="宋体" pitchFamily="2" charset="-122"/>
                    </a:rPr>
                    <a:t>3</a:t>
                  </a: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
                  </a:r>
                  <a:r>
                    <a:rPr lang="en-US" altLang="zh-CN" sz="2400" b="1" dirty="0" err="1" smtClean="0">
                      <a:solidFill>
                        <a:srgbClr val="FF0000"/>
                      </a:solidFill>
                      <a:latin typeface="宋体" pitchFamily="2" charset="-122"/>
                      <a:ea typeface="宋体" pitchFamily="2" charset="-122"/>
                    </a:rPr>
                    <a:t>AgCl</a:t>
                  </a:r>
                  <a:r>
                    <a:rPr lang="zh-CN" altLang="zh-CN" sz="2400" b="1" dirty="0">
                      <a:solidFill>
                        <a:srgbClr val="FF0000"/>
                      </a:solidFill>
                      <a:latin typeface="宋体" pitchFamily="2" charset="-122"/>
                      <a:ea typeface="宋体" pitchFamily="2" charset="-122"/>
                    </a:rPr>
                    <a:t>↓</a:t>
                  </a:r>
                  <a:r>
                    <a:rPr lang="en-US" altLang="zh-CN" sz="2400" b="1" dirty="0">
                      <a:solidFill>
                        <a:srgbClr val="FF0000"/>
                      </a:solidFill>
                      <a:latin typeface="宋体" pitchFamily="2" charset="-122"/>
                      <a:ea typeface="宋体" pitchFamily="2" charset="-122"/>
                    </a:rPr>
                    <a:t>+HNO</a:t>
                  </a:r>
                  <a:r>
                    <a:rPr lang="en-US" altLang="zh-CN" sz="2400" b="1" baseline="-25000" dirty="0">
                      <a:solidFill>
                        <a:srgbClr val="FF0000"/>
                      </a:solidFill>
                      <a:latin typeface="宋体" pitchFamily="2" charset="-122"/>
                      <a:ea typeface="宋体" pitchFamily="2" charset="-122"/>
                    </a:rPr>
                    <a:t>3</a:t>
                  </a:r>
                  <a:endParaRPr lang="zh-CN" altLang="zh-CN" sz="2400" b="1" dirty="0">
                    <a:solidFill>
                      <a:srgbClr val="FF0000"/>
                    </a:solidFill>
                    <a:latin typeface="宋体" pitchFamily="2" charset="-122"/>
                    <a:ea typeface="宋体" pitchFamily="2" charset="-122"/>
                  </a:endParaRPr>
                </a:p>
                <a:p>
                  <a:pPr>
                    <a:lnSpc>
                      <a:spcPts val="4200"/>
                    </a:lnSpc>
                  </a:pP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   170</a:t>
                  </a:r>
                  <a:r>
                    <a:rPr lang="zh-CN" altLang="zh-CN" sz="2400" b="1" dirty="0">
                      <a:solidFill>
                        <a:srgbClr val="FF0000"/>
                      </a:solidFill>
                      <a:latin typeface="宋体" pitchFamily="2" charset="-122"/>
                      <a:ea typeface="宋体" pitchFamily="2" charset="-122"/>
                    </a:rPr>
                    <a:t>　　</a:t>
                  </a:r>
                  <a:r>
                    <a:rPr lang="en-US" altLang="zh-CN" sz="2400" b="1" dirty="0" smtClean="0">
                      <a:solidFill>
                        <a:srgbClr val="FF0000"/>
                      </a:solidFill>
                      <a:latin typeface="宋体" pitchFamily="2" charset="-122"/>
                      <a:ea typeface="宋体" pitchFamily="2" charset="-122"/>
                    </a:rPr>
                    <a:t>143.5</a:t>
                  </a:r>
                  <a:endParaRPr lang="zh-CN" altLang="zh-CN" sz="2400" b="1" dirty="0">
                    <a:solidFill>
                      <a:srgbClr val="FF0000"/>
                    </a:solidFill>
                    <a:latin typeface="宋体" pitchFamily="2" charset="-122"/>
                    <a:ea typeface="宋体" pitchFamily="2" charset="-122"/>
                  </a:endParaRPr>
                </a:p>
                <a:p>
                  <a:pPr>
                    <a:lnSpc>
                      <a:spcPts val="4200"/>
                    </a:lnSpc>
                  </a:pP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
                  </a:r>
                  <a:r>
                    <a:rPr lang="en-US" altLang="zh-CN" sz="2400" b="1" i="1" dirty="0" smtClean="0">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　　</a:t>
                  </a: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14.35 </a:t>
                  </a:r>
                  <a:r>
                    <a:rPr lang="en-US" altLang="zh-CN" sz="2400" b="1" dirty="0">
                      <a:solidFill>
                        <a:srgbClr val="FF0000"/>
                      </a:solidFill>
                      <a:latin typeface="宋体" pitchFamily="2" charset="-122"/>
                      <a:ea typeface="宋体" pitchFamily="2" charset="-122"/>
                    </a:rPr>
                    <a:t>g</a:t>
                  </a:r>
                  <a:endParaRPr lang="zh-CN" altLang="zh-CN" sz="2400" b="1" dirty="0">
                    <a:solidFill>
                      <a:srgbClr val="FF0000"/>
                    </a:solidFill>
                    <a:latin typeface="宋体" pitchFamily="2" charset="-122"/>
                    <a:ea typeface="宋体" pitchFamily="2" charset="-122"/>
                  </a:endParaRPr>
                </a:p>
                <a:p>
                  <a:pPr>
                    <a:lnSpc>
                      <a:spcPts val="4200"/>
                    </a:lnSpc>
                  </a:pP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𝟏𝟕𝟎</m:t>
                          </m:r>
                        </m:num>
                        <m:den>
                          <m:r>
                            <a:rPr lang="en-US" altLang="zh-CN" sz="2400" b="1" i="1">
                              <a:solidFill>
                                <a:srgbClr val="FF0000"/>
                              </a:solidFill>
                              <a:latin typeface="Cambria Math"/>
                            </a:rPr>
                            <m:t>𝒙</m:t>
                          </m:r>
                        </m:den>
                      </m:f>
                    </m:oMath>
                  </a14:m>
                  <a:r>
                    <a:rPr lang="en-US" altLang="zh-CN" sz="2400" b="1" dirty="0">
                      <a:solidFill>
                        <a:srgbClr val="FF0000"/>
                      </a:solidFill>
                      <a:latin typeface="宋体" pitchFamily="2" charset="-122"/>
                      <a:ea typeface="宋体" pitchFamily="2" charset="-122"/>
                    </a:rPr>
                    <a:t>=</a:t>
                  </a: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𝟏𝟒𝟑</m:t>
                          </m:r>
                          <m:r>
                            <m:rPr>
                              <m:nor/>
                            </m:rPr>
                            <a:rPr lang="en-US" altLang="zh-CN" sz="2400" b="1">
                              <a:solidFill>
                                <a:srgbClr val="FF0000"/>
                              </a:solidFill>
                              <a:latin typeface="宋体" pitchFamily="2" charset="-122"/>
                              <a:ea typeface="宋体" pitchFamily="2" charset="-122"/>
                            </a:rPr>
                            <m:t>.</m:t>
                          </m:r>
                          <m:r>
                            <a:rPr lang="en-US" altLang="zh-CN" sz="2400" b="1" i="1">
                              <a:solidFill>
                                <a:srgbClr val="FF0000"/>
                              </a:solidFill>
                              <a:latin typeface="Cambria Math"/>
                            </a:rPr>
                            <m:t>𝟓</m:t>
                          </m:r>
                        </m:num>
                        <m:den>
                          <m:r>
                            <a:rPr lang="en-US" altLang="zh-CN" sz="2400" b="1" i="1">
                              <a:solidFill>
                                <a:srgbClr val="FF0000"/>
                              </a:solidFill>
                              <a:latin typeface="Cambria Math"/>
                            </a:rPr>
                            <m:t>𝟏𝟒</m:t>
                          </m:r>
                          <m:r>
                            <m:rPr>
                              <m:nor/>
                            </m:rPr>
                            <a:rPr lang="en-US" altLang="zh-CN" sz="2400" b="1">
                              <a:solidFill>
                                <a:srgbClr val="FF0000"/>
                              </a:solidFill>
                              <a:latin typeface="宋体" pitchFamily="2" charset="-122"/>
                              <a:ea typeface="宋体" pitchFamily="2" charset="-122"/>
                            </a:rPr>
                            <m:t>.</m:t>
                          </m:r>
                          <m:r>
                            <a:rPr lang="en-US" altLang="zh-CN" sz="2400" b="1" i="1">
                              <a:solidFill>
                                <a:srgbClr val="FF0000"/>
                              </a:solidFill>
                              <a:latin typeface="Cambria Math"/>
                            </a:rPr>
                            <m:t>𝟑𝟓</m:t>
                          </m:r>
                          <m:r>
                            <m:rPr>
                              <m:nor/>
                            </m:rPr>
                            <a:rPr lang="en-US" altLang="zh-CN" sz="2400" b="1" i="0" smtClean="0">
                              <a:solidFill>
                                <a:srgbClr val="FF0000"/>
                              </a:solidFill>
                            </a:rPr>
                            <m:t> </m:t>
                          </m:r>
                          <m:r>
                            <a:rPr lang="en-US" altLang="zh-CN" sz="2400" b="1" i="0">
                              <a:solidFill>
                                <a:srgbClr val="FF0000"/>
                              </a:solidFill>
                              <a:latin typeface="Cambria Math"/>
                            </a:rPr>
                            <m:t>𝐠</m:t>
                          </m:r>
                        </m:den>
                      </m:f>
                    </m:oMath>
                  </a14:m>
                  <a:endParaRPr lang="zh-CN" altLang="zh-CN" sz="2400" b="1" dirty="0">
                    <a:solidFill>
                      <a:srgbClr val="FF0000"/>
                    </a:solidFill>
                    <a:latin typeface="宋体" pitchFamily="2" charset="-122"/>
                    <a:ea typeface="宋体" pitchFamily="2" charset="-122"/>
                  </a:endParaRPr>
                </a:p>
                <a:p>
                  <a:pPr>
                    <a:lnSpc>
                      <a:spcPts val="4200"/>
                    </a:lnSpc>
                  </a:pPr>
                  <a:r>
                    <a:rPr lang="en-US" altLang="zh-CN" sz="2400" b="1" i="1" dirty="0">
                      <a:solidFill>
                        <a:srgbClr val="FF0000"/>
                      </a:solidFill>
                      <a:latin typeface="宋体" pitchFamily="2" charset="-122"/>
                      <a:ea typeface="宋体" pitchFamily="2" charset="-122"/>
                    </a:rPr>
                    <a:t>x</a:t>
                  </a:r>
                  <a:r>
                    <a:rPr lang="en-US" altLang="zh-CN" sz="2400" b="1" dirty="0">
                      <a:solidFill>
                        <a:srgbClr val="FF0000"/>
                      </a:solidFill>
                      <a:latin typeface="宋体" pitchFamily="2" charset="-122"/>
                      <a:ea typeface="宋体" pitchFamily="2" charset="-122"/>
                    </a:rPr>
                    <a:t>=17 g</a:t>
                  </a:r>
                  <a:endParaRPr lang="zh-CN" altLang="zh-CN" sz="2400" b="1" dirty="0">
                    <a:solidFill>
                      <a:srgbClr val="FF0000"/>
                    </a:solidFill>
                    <a:latin typeface="宋体" pitchFamily="2" charset="-122"/>
                    <a:ea typeface="宋体" pitchFamily="2" charset="-122"/>
                  </a:endParaRPr>
                </a:p>
                <a:p>
                  <a:pPr>
                    <a:lnSpc>
                      <a:spcPts val="4200"/>
                    </a:lnSpc>
                  </a:pPr>
                  <a:r>
                    <a:rPr lang="zh-CN" altLang="zh-CN" sz="2400" b="1" dirty="0">
                      <a:solidFill>
                        <a:srgbClr val="FF0000"/>
                      </a:solidFill>
                      <a:latin typeface="宋体" pitchFamily="2" charset="-122"/>
                      <a:ea typeface="宋体" pitchFamily="2" charset="-122"/>
                    </a:rPr>
                    <a:t>硝酸银溶液中溶质的质量分数为</a:t>
                  </a:r>
                  <a14:m>
                    <m:oMath xmlns:m="http://schemas.openxmlformats.org/officeDocument/2006/math">
                      <m:f>
                        <m:fPr>
                          <m:ctrlPr>
                            <a:rPr lang="zh-CN" altLang="zh-CN" sz="2400" b="1" i="1">
                              <a:solidFill>
                                <a:srgbClr val="FF0000"/>
                              </a:solidFill>
                              <a:latin typeface="Cambria Math"/>
                            </a:rPr>
                          </m:ctrlPr>
                        </m:fPr>
                        <m:num>
                          <m:r>
                            <a:rPr lang="en-US" altLang="zh-CN" sz="2400" b="1" i="0">
                              <a:solidFill>
                                <a:srgbClr val="FF0000"/>
                              </a:solidFill>
                              <a:latin typeface="Cambria Math"/>
                            </a:rPr>
                            <m:t>𝟏𝟕</m:t>
                          </m:r>
                          <m:r>
                            <m:rPr>
                              <m:nor/>
                            </m:rPr>
                            <a:rPr lang="en-US" altLang="zh-CN" sz="2400" b="1" i="0" smtClean="0">
                              <a:solidFill>
                                <a:srgbClr val="FF0000"/>
                              </a:solidFill>
                            </a:rPr>
                            <m:t> </m:t>
                          </m:r>
                          <m:r>
                            <a:rPr lang="en-US" altLang="zh-CN" sz="2400" b="1" i="0">
                              <a:solidFill>
                                <a:srgbClr val="FF0000"/>
                              </a:solidFill>
                              <a:latin typeface="Cambria Math"/>
                            </a:rPr>
                            <m:t>𝐠</m:t>
                          </m:r>
                        </m:num>
                        <m:den>
                          <m:r>
                            <a:rPr lang="en-US" altLang="zh-CN" sz="2400" b="1" i="0">
                              <a:solidFill>
                                <a:srgbClr val="FF0000"/>
                              </a:solidFill>
                              <a:latin typeface="Cambria Math"/>
                            </a:rPr>
                            <m:t>𝟓𝟎</m:t>
                          </m:r>
                          <m:r>
                            <m:rPr>
                              <m:nor/>
                            </m:rPr>
                            <a:rPr lang="en-US" altLang="zh-CN" sz="2400" b="1" i="0" smtClean="0">
                              <a:solidFill>
                                <a:srgbClr val="FF0000"/>
                              </a:solidFill>
                            </a:rPr>
                            <m:t> </m:t>
                          </m:r>
                          <m:r>
                            <a:rPr lang="en-US" altLang="zh-CN" sz="2400" b="1" i="0">
                              <a:solidFill>
                                <a:srgbClr val="FF0000"/>
                              </a:solidFill>
                              <a:latin typeface="Cambria Math"/>
                            </a:rPr>
                            <m:t>𝐠</m:t>
                          </m:r>
                        </m:den>
                      </m:f>
                    </m:oMath>
                  </a14:m>
                  <a:r>
                    <a:rPr lang="en-US" altLang="zh-CN" sz="2400" b="1" dirty="0">
                      <a:solidFill>
                        <a:srgbClr val="FF0000"/>
                      </a:solidFill>
                      <a:latin typeface="宋体" pitchFamily="2" charset="-122"/>
                      <a:ea typeface="宋体" pitchFamily="2" charset="-122"/>
                    </a:rPr>
                    <a:t>×</a:t>
                  </a:r>
                  <a:r>
                    <a:rPr lang="en-US" altLang="zh-CN" sz="2400" b="1" dirty="0" smtClean="0">
                      <a:solidFill>
                        <a:srgbClr val="FF0000"/>
                      </a:solidFill>
                      <a:latin typeface="宋体" pitchFamily="2" charset="-122"/>
                      <a:ea typeface="宋体" pitchFamily="2" charset="-122"/>
                    </a:rPr>
                    <a:t>100%=34%</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a:p>
                  <a:pPr>
                    <a:lnSpc>
                      <a:spcPts val="4200"/>
                    </a:lnSpc>
                  </a:pPr>
                  <a:r>
                    <a:rPr lang="zh-CN" altLang="zh-CN" sz="2400" b="1" dirty="0">
                      <a:solidFill>
                        <a:srgbClr val="FF0000"/>
                      </a:solidFill>
                      <a:latin typeface="宋体" pitchFamily="2" charset="-122"/>
                      <a:ea typeface="宋体" pitchFamily="2" charset="-122"/>
                    </a:rPr>
                    <a:t>答</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硝酸银溶液中溶质的质量分数为</a:t>
                  </a:r>
                  <a:r>
                    <a:rPr lang="en-US" altLang="zh-CN" sz="2400" b="1" dirty="0" smtClean="0">
                      <a:solidFill>
                        <a:srgbClr val="FF0000"/>
                      </a:solidFill>
                      <a:latin typeface="宋体" pitchFamily="2" charset="-122"/>
                      <a:ea typeface="宋体" pitchFamily="2" charset="-122"/>
                    </a:rPr>
                    <a:t>34%</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p:txBody>
            </p:sp>
          </mc:Choice>
          <mc:Fallback>
            <p:sp>
              <p:nvSpPr>
                <p:cNvPr id="4" name="矩形 3"/>
                <p:cNvSpPr>
                  <a:spLocks noRot="1" noChangeAspect="1" noMove="1" noResize="1" noEditPoints="1" noAdjustHandles="1" noChangeArrowheads="1" noChangeShapeType="1" noTextEdit="1"/>
                </p:cNvSpPr>
                <p:nvPr/>
              </p:nvSpPr>
              <p:spPr>
                <a:xfrm>
                  <a:off x="1947549" y="1960510"/>
                  <a:ext cx="7079004" cy="4401205"/>
                </a:xfrm>
                <a:prstGeom prst="rect">
                  <a:avLst/>
                </a:prstGeom>
                <a:blipFill rotWithShape="1">
                  <a:blip r:embed="rId2"/>
                  <a:stretch>
                    <a:fillRect l="-1291" b="-277"/>
                  </a:stretch>
                </a:blipFill>
              </p:spPr>
              <p:txBody>
                <a:bodyPr/>
                <a:lstStyle/>
                <a:p>
                  <a:r>
                    <a:rPr lang="zh-CN" altLang="en-US">
                      <a:noFill/>
                    </a:rPr>
                    <a:t> </a:t>
                  </a:r>
                </a:p>
              </p:txBody>
            </p:sp>
          </mc:Fallback>
        </mc:AlternateContent>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432747" y="2809148"/>
              <a:ext cx="379201" cy="505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357143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30336" y="1571536"/>
            <a:ext cx="10870970" cy="4524315"/>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4.(2021</a:t>
            </a:r>
            <a:r>
              <a:rPr lang="zh-CN" altLang="zh-CN" sz="2400" b="1" dirty="0">
                <a:latin typeface="宋体" pitchFamily="2" charset="-122"/>
                <a:ea typeface="宋体" pitchFamily="2" charset="-122"/>
              </a:rPr>
              <a:t>·张家口宣化区模拟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为测定实验室中某过氧化氢溶液的溶质质量分数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小明取</a:t>
            </a:r>
            <a:r>
              <a:rPr lang="en-US" altLang="zh-CN" sz="2400" b="1" dirty="0">
                <a:latin typeface="宋体" pitchFamily="2" charset="-122"/>
                <a:ea typeface="宋体" pitchFamily="2" charset="-122"/>
              </a:rPr>
              <a:t>136.0 g</a:t>
            </a:r>
            <a:r>
              <a:rPr lang="zh-CN" altLang="zh-CN" sz="2400" b="1" dirty="0">
                <a:latin typeface="宋体" pitchFamily="2" charset="-122"/>
                <a:ea typeface="宋体" pitchFamily="2" charset="-122"/>
              </a:rPr>
              <a:t>过氧化氢溶液放入烧杯中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然后进行如图所示的实验。请计算</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充分反应后产生气体的质量为</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g</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sp>
        <p:nvSpPr>
          <p:cNvPr id="4" name="矩形 3"/>
          <p:cNvSpPr/>
          <p:nvPr/>
        </p:nvSpPr>
        <p:spPr>
          <a:xfrm>
            <a:off x="5450604" y="5439983"/>
            <a:ext cx="678205"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3.2</a:t>
            </a:r>
            <a:endParaRPr lang="zh-CN" altLang="zh-CN" sz="2400" b="1" dirty="0">
              <a:latin typeface="宋体" pitchFamily="2" charset="-122"/>
              <a:ea typeface="宋体" pitchFamily="2" charset="-122"/>
            </a:endParaRPr>
          </a:p>
        </p:txBody>
      </p:sp>
      <p:pic>
        <p:nvPicPr>
          <p:cNvPr id="5" name="HX+7LX09.eps" descr="id:2147510653;FounderCES"/>
          <p:cNvPicPr/>
          <p:nvPr/>
        </p:nvPicPr>
        <p:blipFill>
          <a:blip r:embed="rId2"/>
          <a:stretch>
            <a:fillRect/>
          </a:stretch>
        </p:blipFill>
        <p:spPr>
          <a:xfrm>
            <a:off x="3529682" y="3137484"/>
            <a:ext cx="4330802" cy="1993844"/>
          </a:xfrm>
          <a:prstGeom prst="rect">
            <a:avLst/>
          </a:prstGeom>
        </p:spPr>
      </p:pic>
    </p:spTree>
    <p:extLst>
      <p:ext uri="{BB962C8B-B14F-4D97-AF65-F5344CB8AC3E}">
        <p14:creationId xmlns:p14="http://schemas.microsoft.com/office/powerpoint/2010/main" xmlns="" val="357143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57134" y="1517565"/>
            <a:ext cx="5476848" cy="566822"/>
          </a:xfrm>
          <a:prstGeom prst="rect">
            <a:avLst/>
          </a:prstGeom>
          <a:noFill/>
        </p:spPr>
        <p:txBody>
          <a:bodyPr wrap="square" rtlCol="0">
            <a:spAutoFit/>
          </a:bodyPr>
          <a:lstStyle/>
          <a:p>
            <a:pPr>
              <a:lnSpc>
                <a:spcPts val="37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该过氧化氢溶液的溶质质量分数</a:t>
            </a:r>
            <a:r>
              <a:rPr lang="zh-CN" altLang="zh-CN" sz="2400" b="1" dirty="0" smtClean="0">
                <a:latin typeface="宋体" pitchFamily="2" charset="-122"/>
                <a:ea typeface="宋体" pitchFamily="2" charset="-122"/>
              </a:rPr>
              <a:t>。</a:t>
            </a:r>
            <a:endParaRPr lang="en-US" altLang="zh-CN" sz="2400" b="1" dirty="0">
              <a:latin typeface="宋体" pitchFamily="2" charset="-122"/>
              <a:ea typeface="宋体" pitchFamily="2" charset="-122"/>
            </a:endParaRPr>
          </a:p>
        </p:txBody>
      </p:sp>
      <mc:AlternateContent xmlns:mc="http://schemas.openxmlformats.org/markup-compatibility/2006">
        <mc:Choice xmlns:a14="http://schemas.microsoft.com/office/drawing/2010/main" xmlns="" Requires="a14">
          <p:sp>
            <p:nvSpPr>
              <p:cNvPr id="4" name="矩形 3"/>
              <p:cNvSpPr/>
              <p:nvPr/>
            </p:nvSpPr>
            <p:spPr>
              <a:xfrm>
                <a:off x="2157134" y="2096693"/>
                <a:ext cx="7557178" cy="4196020"/>
              </a:xfrm>
              <a:prstGeom prst="rect">
                <a:avLst/>
              </a:prstGeom>
            </p:spPr>
            <p:txBody>
              <a:bodyPr wrap="square">
                <a:spAutoFit/>
              </a:bodyPr>
              <a:lstStyle/>
              <a:p>
                <a:pPr>
                  <a:lnSpc>
                    <a:spcPts val="4000"/>
                  </a:lnSpc>
                </a:pPr>
                <a:r>
                  <a:rPr lang="zh-CN" altLang="zh-CN" sz="2400" b="1" dirty="0" smtClean="0">
                    <a:solidFill>
                      <a:srgbClr val="FF0000"/>
                    </a:solidFill>
                    <a:latin typeface="宋体" pitchFamily="2" charset="-122"/>
                    <a:ea typeface="宋体" pitchFamily="2" charset="-122"/>
                  </a:rPr>
                  <a:t>解</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设</a:t>
                </a:r>
                <a:r>
                  <a:rPr lang="en-US" altLang="zh-CN" sz="2400" b="1" dirty="0">
                    <a:solidFill>
                      <a:srgbClr val="FF0000"/>
                    </a:solidFill>
                    <a:latin typeface="宋体" pitchFamily="2" charset="-122"/>
                    <a:ea typeface="宋体" pitchFamily="2" charset="-122"/>
                  </a:rPr>
                  <a:t>136.0 g </a:t>
                </a:r>
                <a:r>
                  <a:rPr lang="zh-CN" altLang="zh-CN" sz="2400" b="1" dirty="0">
                    <a:solidFill>
                      <a:srgbClr val="FF0000"/>
                    </a:solidFill>
                    <a:latin typeface="宋体" pitchFamily="2" charset="-122"/>
                    <a:ea typeface="宋体" pitchFamily="2" charset="-122"/>
                  </a:rPr>
                  <a:t>该过氧化氢溶液中溶质的质量为</a:t>
                </a:r>
                <a:r>
                  <a:rPr lang="en-US" altLang="zh-CN" sz="2400" b="1" i="1" dirty="0">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a:t>
                </a:r>
              </a:p>
              <a:p>
                <a:pPr>
                  <a:lnSpc>
                    <a:spcPts val="4000"/>
                  </a:lnSpc>
                </a:pPr>
                <a:r>
                  <a:rPr lang="en-US" altLang="zh-CN" sz="2400" b="1" dirty="0">
                    <a:solidFill>
                      <a:srgbClr val="FF0000"/>
                    </a:solidFill>
                    <a:latin typeface="宋体" pitchFamily="2" charset="-122"/>
                    <a:ea typeface="宋体" pitchFamily="2" charset="-122"/>
                  </a:rPr>
                  <a:t>2H</a:t>
                </a:r>
                <a:r>
                  <a:rPr lang="en-US" altLang="zh-CN" sz="2400" b="1" baseline="-25000" dirty="0">
                    <a:solidFill>
                      <a:srgbClr val="FF0000"/>
                    </a:solidFill>
                    <a:latin typeface="宋体" pitchFamily="2" charset="-122"/>
                    <a:ea typeface="宋体" pitchFamily="2" charset="-122"/>
                  </a:rPr>
                  <a:t>2</a:t>
                </a:r>
                <a:r>
                  <a:rPr lang="en-US" altLang="zh-CN" sz="2400" b="1" dirty="0">
                    <a:solidFill>
                      <a:srgbClr val="FF0000"/>
                    </a:solidFill>
                    <a:latin typeface="宋体" pitchFamily="2" charset="-122"/>
                    <a:ea typeface="宋体" pitchFamily="2" charset="-122"/>
                  </a:rPr>
                  <a:t>O</a:t>
                </a:r>
                <a:r>
                  <a:rPr lang="en-US" altLang="zh-CN" sz="2400" b="1" baseline="-25000" dirty="0">
                    <a:solidFill>
                      <a:srgbClr val="FF0000"/>
                    </a:solidFill>
                    <a:latin typeface="宋体" pitchFamily="2" charset="-122"/>
                    <a:ea typeface="宋体" pitchFamily="2" charset="-122"/>
                  </a:rPr>
                  <a:t>2</a:t>
                </a:r>
                <a14:m>
                  <m:oMath xmlns:m="http://schemas.openxmlformats.org/officeDocument/2006/math">
                    <m:f>
                      <m:fPr>
                        <m:ctrlPr>
                          <a:rPr lang="en-US" altLang="zh-CN" sz="24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400" b="1" i="1" dirty="0">
                                <a:solidFill>
                                  <a:srgbClr val="FF0000"/>
                                </a:solidFill>
                                <a:latin typeface="Cambria Math"/>
                                <a:ea typeface="宋体" panose="02010600030101010101" pitchFamily="2" charset="-122"/>
                                <a:cs typeface="Cambria Math" panose="02040503050406030204" charset="0"/>
                              </a:rPr>
                            </m:ctrlPr>
                          </m:barPr>
                          <m:e>
                            <m:r>
                              <a:rPr lang="en-US" altLang="zh-CN" sz="2400" b="1" dirty="0">
                                <a:solidFill>
                                  <a:srgbClr val="FF0000"/>
                                </a:solidFill>
                                <a:latin typeface="Cambria Math"/>
                                <a:ea typeface="宋体" panose="02010600030101010101" pitchFamily="2" charset="-122"/>
                                <a:cs typeface="Cambria Math" panose="02040503050406030204" charset="0"/>
                              </a:rPr>
                              <m:t>  </m:t>
                            </m:r>
                            <m:r>
                              <a:rPr lang="en-US" altLang="zh-CN" sz="2400" b="1" dirty="0">
                                <a:solidFill>
                                  <a:srgbClr val="FF0000"/>
                                </a:solidFill>
                                <a:latin typeface="Cambria Math"/>
                                <a:ea typeface="宋体" panose="02010600030101010101" pitchFamily="2" charset="-122"/>
                                <a:cs typeface="Cambria Math" panose="02040503050406030204" charset="0"/>
                              </a:rPr>
                              <m:t>𝐌𝐧𝐎𝟐</m:t>
                            </m:r>
                            <m:r>
                              <a:rPr lang="en-US" altLang="zh-CN" sz="2400" b="1" dirty="0">
                                <a:solidFill>
                                  <a:srgbClr val="FF0000"/>
                                </a:solidFill>
                                <a:latin typeface="Cambria Math"/>
                                <a:ea typeface="宋体" panose="02010600030101010101" pitchFamily="2" charset="-122"/>
                                <a:cs typeface="Cambria Math" panose="02040503050406030204" charset="0"/>
                              </a:rPr>
                              <m:t>   </m:t>
                            </m:r>
                          </m:e>
                        </m:bar>
                      </m:num>
                      <m:den>
                        <m:r>
                          <a:rPr lang="en-US" altLang="zh-CN" sz="24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4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宋体" pitchFamily="2" charset="-122"/>
                    <a:ea typeface="宋体" pitchFamily="2" charset="-122"/>
                  </a:rPr>
                  <a:t>2H</a:t>
                </a:r>
                <a:r>
                  <a:rPr lang="en-US" altLang="zh-CN" sz="2400" b="1" baseline="-25000" dirty="0">
                    <a:solidFill>
                      <a:srgbClr val="FF0000"/>
                    </a:solidFill>
                    <a:latin typeface="宋体" pitchFamily="2" charset="-122"/>
                    <a:ea typeface="宋体" pitchFamily="2" charset="-122"/>
                  </a:rPr>
                  <a:t>2</a:t>
                </a:r>
                <a:r>
                  <a:rPr lang="en-US" altLang="zh-CN" sz="2400" b="1" dirty="0">
                    <a:solidFill>
                      <a:srgbClr val="FF0000"/>
                    </a:solidFill>
                    <a:latin typeface="宋体" pitchFamily="2" charset="-122"/>
                    <a:ea typeface="宋体" pitchFamily="2" charset="-122"/>
                  </a:rPr>
                  <a:t>O+O</a:t>
                </a:r>
                <a:r>
                  <a:rPr lang="en-US" altLang="zh-CN" sz="2400" b="1" baseline="-25000" dirty="0">
                    <a:solidFill>
                      <a:srgbClr val="FF0000"/>
                    </a:solidFill>
                    <a:latin typeface="宋体" pitchFamily="2" charset="-122"/>
                    <a:ea typeface="宋体" pitchFamily="2" charset="-122"/>
                  </a:rPr>
                  <a:t>2</a:t>
                </a:r>
                <a:r>
                  <a:rPr lang="zh-CN" altLang="zh-CN" sz="2400" b="1" dirty="0">
                    <a:solidFill>
                      <a:srgbClr val="FF0000"/>
                    </a:solidFill>
                    <a:latin typeface="宋体" pitchFamily="2" charset="-122"/>
                    <a:ea typeface="宋体" pitchFamily="2" charset="-122"/>
                  </a:rPr>
                  <a:t>↑</a:t>
                </a:r>
              </a:p>
              <a:p>
                <a:pPr>
                  <a:lnSpc>
                    <a:spcPts val="4000"/>
                  </a:lnSpc>
                </a:pPr>
                <a:r>
                  <a:rPr lang="en-US" altLang="zh-CN" sz="2400" b="1" dirty="0">
                    <a:solidFill>
                      <a:srgbClr val="FF0000"/>
                    </a:solidFill>
                    <a:latin typeface="宋体" pitchFamily="2" charset="-122"/>
                    <a:ea typeface="宋体" pitchFamily="2" charset="-122"/>
                  </a:rPr>
                  <a:t>68</a:t>
                </a:r>
                <a:r>
                  <a:rPr lang="zh-CN" altLang="zh-CN" sz="2400" b="1" dirty="0">
                    <a:solidFill>
                      <a:srgbClr val="FF0000"/>
                    </a:solidFill>
                    <a:latin typeface="宋体" pitchFamily="2" charset="-122"/>
                    <a:ea typeface="宋体" pitchFamily="2" charset="-122"/>
                  </a:rPr>
                  <a:t>　　　　　　</a:t>
                </a:r>
                <a:r>
                  <a:rPr lang="en-US" altLang="zh-CN" sz="2400" b="1" dirty="0" smtClean="0">
                    <a:solidFill>
                      <a:srgbClr val="FF0000"/>
                    </a:solidFill>
                    <a:latin typeface="宋体" pitchFamily="2" charset="-122"/>
                    <a:ea typeface="宋体" pitchFamily="2" charset="-122"/>
                  </a:rPr>
                  <a:t> 32</a:t>
                </a:r>
                <a:endParaRPr lang="zh-CN" altLang="zh-CN" sz="2400" b="1" dirty="0">
                  <a:solidFill>
                    <a:srgbClr val="FF0000"/>
                  </a:solidFill>
                  <a:latin typeface="宋体" pitchFamily="2" charset="-122"/>
                  <a:ea typeface="宋体" pitchFamily="2" charset="-122"/>
                </a:endParaRPr>
              </a:p>
              <a:p>
                <a:pPr>
                  <a:lnSpc>
                    <a:spcPts val="4000"/>
                  </a:lnSpc>
                </a:pPr>
                <a:r>
                  <a:rPr lang="en-US" altLang="zh-CN" sz="2400" b="1" i="1" dirty="0">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　　　　　　</a:t>
                </a: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3.2 </a:t>
                </a:r>
                <a:r>
                  <a:rPr lang="en-US" altLang="zh-CN" sz="2400" b="1" dirty="0">
                    <a:solidFill>
                      <a:srgbClr val="FF0000"/>
                    </a:solidFill>
                    <a:latin typeface="宋体" pitchFamily="2" charset="-122"/>
                    <a:ea typeface="宋体" pitchFamily="2" charset="-122"/>
                  </a:rPr>
                  <a:t>g</a:t>
                </a:r>
                <a:endParaRPr lang="zh-CN" altLang="zh-CN" sz="2400" b="1" dirty="0">
                  <a:solidFill>
                    <a:srgbClr val="FF0000"/>
                  </a:solidFill>
                  <a:latin typeface="宋体" pitchFamily="2" charset="-122"/>
                  <a:ea typeface="宋体" pitchFamily="2" charset="-122"/>
                </a:endParaRPr>
              </a:p>
              <a:p>
                <a:pPr>
                  <a:lnSpc>
                    <a:spcPts val="4000"/>
                  </a:lnSpc>
                </a:pP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𝟔𝟖</m:t>
                        </m:r>
                      </m:num>
                      <m:den>
                        <m:r>
                          <a:rPr lang="en-US" altLang="zh-CN" sz="2400" b="1" i="1">
                            <a:solidFill>
                              <a:srgbClr val="FF0000"/>
                            </a:solidFill>
                            <a:latin typeface="Cambria Math"/>
                          </a:rPr>
                          <m:t>𝒙</m:t>
                        </m:r>
                      </m:den>
                    </m:f>
                  </m:oMath>
                </a14:m>
                <a:r>
                  <a:rPr lang="en-US" altLang="zh-CN" sz="2400" b="1" dirty="0">
                    <a:solidFill>
                      <a:srgbClr val="FF0000"/>
                    </a:solidFill>
                    <a:latin typeface="宋体" pitchFamily="2" charset="-122"/>
                    <a:ea typeface="宋体" pitchFamily="2" charset="-122"/>
                  </a:rPr>
                  <a:t>=</a:t>
                </a: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𝟑𝟐</m:t>
                        </m:r>
                      </m:num>
                      <m:den>
                        <m:r>
                          <a:rPr lang="en-US" altLang="zh-CN" sz="2400" b="1" i="1">
                            <a:solidFill>
                              <a:srgbClr val="FF0000"/>
                            </a:solidFill>
                            <a:latin typeface="Cambria Math"/>
                          </a:rPr>
                          <m:t>𝟑</m:t>
                        </m:r>
                        <m:r>
                          <m:rPr>
                            <m:nor/>
                          </m:rPr>
                          <a:rPr lang="en-US" altLang="zh-CN" sz="2400" b="1">
                            <a:solidFill>
                              <a:srgbClr val="FF0000"/>
                            </a:solidFill>
                            <a:latin typeface="宋体" pitchFamily="2" charset="-122"/>
                            <a:ea typeface="宋体" pitchFamily="2" charset="-122"/>
                          </a:rPr>
                          <m:t>.</m:t>
                        </m:r>
                        <m:r>
                          <a:rPr lang="en-US" altLang="zh-CN" sz="2400" b="1" i="1">
                            <a:solidFill>
                              <a:srgbClr val="FF0000"/>
                            </a:solidFill>
                            <a:latin typeface="Cambria Math"/>
                          </a:rPr>
                          <m:t>𝟐</m:t>
                        </m:r>
                        <m:r>
                          <m:rPr>
                            <m:nor/>
                          </m:rPr>
                          <a:rPr lang="en-US" altLang="zh-CN" sz="2400" b="1" i="0" smtClean="0">
                            <a:solidFill>
                              <a:srgbClr val="FF0000"/>
                            </a:solidFill>
                          </a:rPr>
                          <m:t> </m:t>
                        </m:r>
                        <m:r>
                          <a:rPr lang="en-US" altLang="zh-CN" sz="2400" b="1" i="0">
                            <a:solidFill>
                              <a:srgbClr val="FF0000"/>
                            </a:solidFill>
                            <a:latin typeface="Cambria Math"/>
                          </a:rPr>
                          <m:t>𝐠</m:t>
                        </m:r>
                      </m:den>
                    </m:f>
                  </m:oMath>
                </a14:m>
                <a:endParaRPr lang="zh-CN" altLang="zh-CN" sz="2400" b="1" dirty="0">
                  <a:solidFill>
                    <a:srgbClr val="FF0000"/>
                  </a:solidFill>
                  <a:latin typeface="宋体" pitchFamily="2" charset="-122"/>
                  <a:ea typeface="宋体" pitchFamily="2" charset="-122"/>
                </a:endParaRPr>
              </a:p>
              <a:p>
                <a:pPr>
                  <a:lnSpc>
                    <a:spcPts val="4000"/>
                  </a:lnSpc>
                </a:pPr>
                <a:r>
                  <a:rPr lang="en-US" altLang="zh-CN" sz="2400" b="1" i="1" dirty="0">
                    <a:solidFill>
                      <a:srgbClr val="FF0000"/>
                    </a:solidFill>
                    <a:latin typeface="宋体" pitchFamily="2" charset="-122"/>
                    <a:ea typeface="宋体" pitchFamily="2" charset="-122"/>
                  </a:rPr>
                  <a:t>x</a:t>
                </a:r>
                <a:r>
                  <a:rPr lang="en-US" altLang="zh-CN" sz="2400" b="1" dirty="0">
                    <a:solidFill>
                      <a:srgbClr val="FF0000"/>
                    </a:solidFill>
                    <a:latin typeface="宋体" pitchFamily="2" charset="-122"/>
                    <a:ea typeface="宋体" pitchFamily="2" charset="-122"/>
                  </a:rPr>
                  <a:t>=6.8 g</a:t>
                </a:r>
                <a:endParaRPr lang="zh-CN" altLang="zh-CN" sz="2400" b="1" dirty="0">
                  <a:solidFill>
                    <a:srgbClr val="FF0000"/>
                  </a:solidFill>
                  <a:latin typeface="宋体" pitchFamily="2" charset="-122"/>
                  <a:ea typeface="宋体" pitchFamily="2" charset="-122"/>
                </a:endParaRPr>
              </a:p>
              <a:p>
                <a:pPr>
                  <a:lnSpc>
                    <a:spcPts val="4000"/>
                  </a:lnSpc>
                </a:pPr>
                <a:r>
                  <a:rPr lang="zh-CN" altLang="zh-CN" sz="2400" b="1" dirty="0">
                    <a:solidFill>
                      <a:srgbClr val="FF0000"/>
                    </a:solidFill>
                    <a:latin typeface="宋体" pitchFamily="2" charset="-122"/>
                    <a:ea typeface="宋体" pitchFamily="2" charset="-122"/>
                  </a:rPr>
                  <a:t>该过氧化氢溶液的溶质质量分数为</a:t>
                </a:r>
                <a14:m>
                  <m:oMath xmlns:m="http://schemas.openxmlformats.org/officeDocument/2006/math">
                    <m:f>
                      <m:fPr>
                        <m:ctrlPr>
                          <a:rPr lang="zh-CN" altLang="zh-CN" sz="2400" b="1" i="1">
                            <a:solidFill>
                              <a:srgbClr val="FF0000"/>
                            </a:solidFill>
                            <a:latin typeface="Cambria Math"/>
                          </a:rPr>
                        </m:ctrlPr>
                      </m:fPr>
                      <m:num>
                        <m:r>
                          <a:rPr lang="en-US" altLang="zh-CN" sz="2400" b="1" i="0">
                            <a:solidFill>
                              <a:srgbClr val="FF0000"/>
                            </a:solidFill>
                            <a:latin typeface="Cambria Math"/>
                          </a:rPr>
                          <m:t>𝟔</m:t>
                        </m:r>
                        <m:r>
                          <m:rPr>
                            <m:nor/>
                          </m:rPr>
                          <a:rPr lang="en-US" altLang="zh-CN" sz="2400" b="1">
                            <a:solidFill>
                              <a:srgbClr val="FF0000"/>
                            </a:solidFill>
                            <a:latin typeface="宋体" pitchFamily="2" charset="-122"/>
                            <a:ea typeface="宋体" pitchFamily="2" charset="-122"/>
                          </a:rPr>
                          <m:t>.</m:t>
                        </m:r>
                        <m:r>
                          <a:rPr lang="en-US" altLang="zh-CN" sz="2400" b="1" i="0">
                            <a:solidFill>
                              <a:srgbClr val="FF0000"/>
                            </a:solidFill>
                            <a:latin typeface="Cambria Math"/>
                          </a:rPr>
                          <m:t>𝟖</m:t>
                        </m:r>
                        <m:r>
                          <m:rPr>
                            <m:nor/>
                          </m:rPr>
                          <a:rPr lang="en-US" altLang="zh-CN" sz="2400" b="1" i="0" smtClean="0">
                            <a:solidFill>
                              <a:srgbClr val="FF0000"/>
                            </a:solidFill>
                          </a:rPr>
                          <m:t> </m:t>
                        </m:r>
                        <m:r>
                          <a:rPr lang="en-US" altLang="zh-CN" sz="2400" b="1" i="0">
                            <a:solidFill>
                              <a:srgbClr val="FF0000"/>
                            </a:solidFill>
                            <a:latin typeface="Cambria Math"/>
                          </a:rPr>
                          <m:t>𝐠</m:t>
                        </m:r>
                      </m:num>
                      <m:den>
                        <m:r>
                          <a:rPr lang="en-US" altLang="zh-CN" sz="2400" b="1" i="0">
                            <a:solidFill>
                              <a:srgbClr val="FF0000"/>
                            </a:solidFill>
                            <a:latin typeface="Cambria Math"/>
                          </a:rPr>
                          <m:t>𝟏𝟑𝟔</m:t>
                        </m:r>
                        <m:r>
                          <m:rPr>
                            <m:nor/>
                          </m:rPr>
                          <a:rPr lang="en-US" altLang="zh-CN" sz="2400" b="1">
                            <a:solidFill>
                              <a:srgbClr val="FF0000"/>
                            </a:solidFill>
                            <a:latin typeface="宋体" pitchFamily="2" charset="-122"/>
                            <a:ea typeface="宋体" pitchFamily="2" charset="-122"/>
                          </a:rPr>
                          <m:t>.</m:t>
                        </m:r>
                        <m:r>
                          <a:rPr lang="en-US" altLang="zh-CN" sz="2400" b="1" i="0">
                            <a:solidFill>
                              <a:srgbClr val="FF0000"/>
                            </a:solidFill>
                            <a:latin typeface="Cambria Math"/>
                          </a:rPr>
                          <m:t>𝟎</m:t>
                        </m:r>
                        <m:r>
                          <m:rPr>
                            <m:nor/>
                          </m:rPr>
                          <a:rPr lang="en-US" altLang="zh-CN" sz="2400" b="1" i="0" smtClean="0">
                            <a:solidFill>
                              <a:srgbClr val="FF0000"/>
                            </a:solidFill>
                          </a:rPr>
                          <m:t> </m:t>
                        </m:r>
                        <m:r>
                          <a:rPr lang="en-US" altLang="zh-CN" sz="2400" b="1" i="0">
                            <a:solidFill>
                              <a:srgbClr val="FF0000"/>
                            </a:solidFill>
                            <a:latin typeface="Cambria Math"/>
                          </a:rPr>
                          <m:t>𝐠</m:t>
                        </m:r>
                      </m:den>
                    </m:f>
                  </m:oMath>
                </a14:m>
                <a:r>
                  <a:rPr lang="en-US" altLang="zh-CN" sz="2400" b="1" dirty="0">
                    <a:solidFill>
                      <a:srgbClr val="FF0000"/>
                    </a:solidFill>
                    <a:latin typeface="宋体" pitchFamily="2" charset="-122"/>
                    <a:ea typeface="宋体" pitchFamily="2" charset="-122"/>
                  </a:rPr>
                  <a:t>×</a:t>
                </a:r>
                <a:r>
                  <a:rPr lang="en-US" altLang="zh-CN" sz="2400" b="1" dirty="0" smtClean="0">
                    <a:solidFill>
                      <a:srgbClr val="FF0000"/>
                    </a:solidFill>
                    <a:latin typeface="宋体" pitchFamily="2" charset="-122"/>
                    <a:ea typeface="宋体" pitchFamily="2" charset="-122"/>
                  </a:rPr>
                  <a:t>100%=5%</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a:p>
                <a:pPr>
                  <a:lnSpc>
                    <a:spcPts val="4000"/>
                  </a:lnSpc>
                </a:pPr>
                <a:r>
                  <a:rPr lang="zh-CN" altLang="zh-CN" sz="2400" b="1" dirty="0">
                    <a:solidFill>
                      <a:srgbClr val="FF0000"/>
                    </a:solidFill>
                    <a:latin typeface="宋体" pitchFamily="2" charset="-122"/>
                    <a:ea typeface="宋体" pitchFamily="2" charset="-122"/>
                  </a:rPr>
                  <a:t>答</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该过氧化氢溶液的溶质质量分数为</a:t>
                </a:r>
                <a:r>
                  <a:rPr lang="en-US" altLang="zh-CN" sz="2400" b="1" dirty="0" smtClean="0">
                    <a:solidFill>
                      <a:srgbClr val="FF0000"/>
                    </a:solidFill>
                    <a:latin typeface="宋体" pitchFamily="2" charset="-122"/>
                    <a:ea typeface="宋体" pitchFamily="2" charset="-122"/>
                  </a:rPr>
                  <a:t>5%</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p:txBody>
          </p:sp>
        </mc:Choice>
        <mc:Fallback>
          <p:sp>
            <p:nvSpPr>
              <p:cNvPr id="4" name="矩形 3"/>
              <p:cNvSpPr>
                <a:spLocks noRot="1" noChangeAspect="1" noMove="1" noResize="1" noEditPoints="1" noAdjustHandles="1" noChangeArrowheads="1" noChangeShapeType="1" noTextEdit="1"/>
              </p:cNvSpPr>
              <p:nvPr/>
            </p:nvSpPr>
            <p:spPr>
              <a:xfrm>
                <a:off x="2157134" y="2096693"/>
                <a:ext cx="7557178" cy="4196020"/>
              </a:xfrm>
              <a:prstGeom prst="rect">
                <a:avLst/>
              </a:prstGeom>
              <a:blipFill rotWithShape="1">
                <a:blip r:embed="rId2"/>
                <a:stretch>
                  <a:fillRect l="-1290" b="-581"/>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57143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1280" y="1370200"/>
            <a:ext cx="11122640" cy="4998804"/>
          </a:xfrm>
          <a:prstGeom prst="rect">
            <a:avLst/>
          </a:prstGeom>
          <a:noFill/>
        </p:spPr>
        <p:txBody>
          <a:bodyPr wrap="square" rtlCol="0">
            <a:spAutoFit/>
          </a:bodyPr>
          <a:lstStyle/>
          <a:p>
            <a:pPr>
              <a:lnSpc>
                <a:spcPts val="3700"/>
              </a:lnSpc>
            </a:pPr>
            <a:r>
              <a:rPr lang="zh-CN" altLang="zh-CN" sz="2400" b="1" dirty="0">
                <a:solidFill>
                  <a:schemeClr val="accent2"/>
                </a:solidFill>
                <a:latin typeface="黑体" panose="02010609060101010101" pitchFamily="49" charset="-122"/>
                <a:ea typeface="黑体" panose="02010609060101010101" pitchFamily="49" charset="-122"/>
              </a:rPr>
              <a:t>※</a:t>
            </a:r>
            <a:r>
              <a:rPr lang="zh-CN" altLang="en-US" sz="2400" b="1" dirty="0" smtClean="0">
                <a:solidFill>
                  <a:schemeClr val="accent2"/>
                </a:solidFill>
                <a:latin typeface="黑体" panose="02010609060101010101" pitchFamily="49" charset="-122"/>
                <a:ea typeface="黑体" panose="02010609060101010101" pitchFamily="49" charset="-122"/>
                <a:sym typeface="+mn-ea"/>
              </a:rPr>
              <a:t>模拟演练</a:t>
            </a:r>
            <a:endParaRPr lang="en-US" altLang="zh-CN" sz="2400" b="1" dirty="0">
              <a:solidFill>
                <a:schemeClr val="accent2"/>
              </a:solidFill>
              <a:latin typeface="黑体" panose="02010609060101010101" pitchFamily="49" charset="-122"/>
              <a:ea typeface="黑体" panose="02010609060101010101" pitchFamily="49" charset="-122"/>
              <a:sym typeface="+mn-ea"/>
            </a:endParaRPr>
          </a:p>
          <a:p>
            <a:pPr>
              <a:lnSpc>
                <a:spcPct val="150000"/>
              </a:lnSpc>
            </a:pPr>
            <a:r>
              <a:rPr lang="en-US" altLang="zh-CN" sz="2400" b="1" dirty="0">
                <a:latin typeface="宋体" pitchFamily="2" charset="-122"/>
                <a:ea typeface="宋体" pitchFamily="2" charset="-122"/>
              </a:rPr>
              <a:t>1.(2021</a:t>
            </a:r>
            <a:r>
              <a:rPr lang="zh-CN" altLang="zh-CN" sz="2400" b="1" dirty="0">
                <a:latin typeface="宋体" pitchFamily="2" charset="-122"/>
                <a:ea typeface="宋体" pitchFamily="2" charset="-122"/>
              </a:rPr>
              <a:t>·唐山路南区二模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某小组用小苏打样品</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已知样品中的其他成分既不溶于水</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也不与稀盐酸反应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测定某稀盐酸中溶质的质量分数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实验过程和数据如图所示。请计算</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反应完成后生成气体的质量为</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g</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sp>
        <p:nvSpPr>
          <p:cNvPr id="4" name="矩形 3"/>
          <p:cNvSpPr/>
          <p:nvPr/>
        </p:nvSpPr>
        <p:spPr>
          <a:xfrm>
            <a:off x="5320505" y="5758765"/>
            <a:ext cx="762095"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8</a:t>
            </a:r>
            <a:r>
              <a:rPr lang="en-US" altLang="zh-CN" sz="2400" b="1" dirty="0">
                <a:solidFill>
                  <a:srgbClr val="FF0000"/>
                </a:solidFill>
                <a:latin typeface="宋体" pitchFamily="2" charset="-122"/>
                <a:ea typeface="宋体" pitchFamily="2" charset="-122"/>
              </a:rPr>
              <a:t>.</a:t>
            </a:r>
            <a:r>
              <a:rPr lang="en-US" altLang="zh-CN" sz="2400" b="1" dirty="0" smtClean="0">
                <a:solidFill>
                  <a:srgbClr val="FF0000"/>
                </a:solidFill>
                <a:latin typeface="宋体" pitchFamily="2" charset="-122"/>
                <a:ea typeface="宋体" pitchFamily="2" charset="-122"/>
              </a:rPr>
              <a:t>8</a:t>
            </a:r>
            <a:endParaRPr lang="zh-CN" altLang="zh-CN" sz="2400" b="1" dirty="0">
              <a:latin typeface="宋体" pitchFamily="2" charset="-122"/>
              <a:ea typeface="宋体" pitchFamily="2" charset="-122"/>
            </a:endParaRPr>
          </a:p>
        </p:txBody>
      </p:sp>
      <p:pic>
        <p:nvPicPr>
          <p:cNvPr id="5" name="HX+7LX10.eps" descr="id:2147510670;FounderCES"/>
          <p:cNvPicPr/>
          <p:nvPr/>
        </p:nvPicPr>
        <p:blipFill>
          <a:blip r:embed="rId2"/>
          <a:stretch>
            <a:fillRect/>
          </a:stretch>
        </p:blipFill>
        <p:spPr>
          <a:xfrm>
            <a:off x="3514914" y="3735378"/>
            <a:ext cx="4781795" cy="1644703"/>
          </a:xfrm>
          <a:prstGeom prst="rect">
            <a:avLst/>
          </a:prstGeom>
        </p:spPr>
      </p:pic>
    </p:spTree>
    <p:extLst>
      <p:ext uri="{BB962C8B-B14F-4D97-AF65-F5344CB8AC3E}">
        <p14:creationId xmlns:p14="http://schemas.microsoft.com/office/powerpoint/2010/main" xmlns="" val="357143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16665" y="1420526"/>
            <a:ext cx="5057399" cy="646331"/>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所用稀盐酸的溶质质量分数</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p:txBody>
      </p:sp>
      <p:grpSp>
        <p:nvGrpSpPr>
          <p:cNvPr id="3" name="组合 2"/>
          <p:cNvGrpSpPr/>
          <p:nvPr/>
        </p:nvGrpSpPr>
        <p:grpSpPr>
          <a:xfrm>
            <a:off x="2316665" y="1994157"/>
            <a:ext cx="7607512" cy="4401205"/>
            <a:chOff x="966038" y="1966941"/>
            <a:chExt cx="7607512" cy="4401205"/>
          </a:xfrm>
        </p:grpSpPr>
        <mc:AlternateContent xmlns:mc="http://schemas.openxmlformats.org/markup-compatibility/2006">
          <mc:Choice xmlns:a14="http://schemas.microsoft.com/office/drawing/2010/main" xmlns="" Requires="a14">
            <p:sp>
              <p:nvSpPr>
                <p:cNvPr id="4" name="矩形 3"/>
                <p:cNvSpPr/>
                <p:nvPr/>
              </p:nvSpPr>
              <p:spPr>
                <a:xfrm>
                  <a:off x="966038" y="1966941"/>
                  <a:ext cx="7607512" cy="4401205"/>
                </a:xfrm>
                <a:prstGeom prst="rect">
                  <a:avLst/>
                </a:prstGeom>
              </p:spPr>
              <p:txBody>
                <a:bodyPr wrap="square">
                  <a:spAutoFit/>
                </a:bodyPr>
                <a:lstStyle/>
                <a:p>
                  <a:pPr>
                    <a:lnSpc>
                      <a:spcPts val="4200"/>
                    </a:lnSpc>
                  </a:pPr>
                  <a:r>
                    <a:rPr lang="zh-CN" altLang="zh-CN" sz="2400" b="1" dirty="0" smtClean="0">
                      <a:solidFill>
                        <a:srgbClr val="FF0000"/>
                      </a:solidFill>
                      <a:latin typeface="宋体" pitchFamily="2" charset="-122"/>
                      <a:ea typeface="宋体" pitchFamily="2" charset="-122"/>
                    </a:rPr>
                    <a:t>解</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设</a:t>
                  </a:r>
                  <a:r>
                    <a:rPr lang="en-US" altLang="zh-CN" sz="2400" b="1" dirty="0">
                      <a:solidFill>
                        <a:srgbClr val="FF0000"/>
                      </a:solidFill>
                      <a:latin typeface="宋体" pitchFamily="2" charset="-122"/>
                      <a:ea typeface="宋体" pitchFamily="2" charset="-122"/>
                    </a:rPr>
                    <a:t>50 g</a:t>
                  </a:r>
                  <a:r>
                    <a:rPr lang="zh-CN" altLang="zh-CN" sz="2400" b="1" dirty="0">
                      <a:solidFill>
                        <a:srgbClr val="FF0000"/>
                      </a:solidFill>
                      <a:latin typeface="宋体" pitchFamily="2" charset="-122"/>
                      <a:ea typeface="宋体" pitchFamily="2" charset="-122"/>
                    </a:rPr>
                    <a:t>稀盐酸中溶质的质量为</a:t>
                  </a:r>
                  <a:r>
                    <a:rPr lang="en-US" altLang="zh-CN" sz="2400" b="1" i="1" dirty="0">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a:t>
                  </a:r>
                </a:p>
                <a:p>
                  <a:pPr>
                    <a:lnSpc>
                      <a:spcPts val="4200"/>
                    </a:lnSpc>
                  </a:pPr>
                  <a:r>
                    <a:rPr lang="en-US" altLang="zh-CN" sz="2400" b="1" dirty="0">
                      <a:solidFill>
                        <a:srgbClr val="FF0000"/>
                      </a:solidFill>
                      <a:latin typeface="宋体" pitchFamily="2" charset="-122"/>
                      <a:ea typeface="宋体" pitchFamily="2" charset="-122"/>
                    </a:rPr>
                    <a:t>NaHCO</a:t>
                  </a:r>
                  <a:r>
                    <a:rPr lang="en-US" altLang="zh-CN" sz="2400" b="1" baseline="-25000" dirty="0">
                      <a:solidFill>
                        <a:srgbClr val="FF0000"/>
                      </a:solidFill>
                      <a:latin typeface="宋体" pitchFamily="2" charset="-122"/>
                      <a:ea typeface="宋体" pitchFamily="2" charset="-122"/>
                    </a:rPr>
                    <a:t>3 </a:t>
                  </a:r>
                  <a:r>
                    <a:rPr lang="en-US" altLang="zh-CN" sz="2400" b="1" dirty="0">
                      <a:solidFill>
                        <a:srgbClr val="FF0000"/>
                      </a:solidFill>
                      <a:latin typeface="宋体" pitchFamily="2" charset="-122"/>
                      <a:ea typeface="宋体" pitchFamily="2" charset="-122"/>
                    </a:rPr>
                    <a:t>+</a:t>
                  </a:r>
                  <a:r>
                    <a:rPr lang="en-US" altLang="zh-CN" sz="2400" b="1" dirty="0" err="1">
                      <a:solidFill>
                        <a:srgbClr val="FF0000"/>
                      </a:solidFill>
                      <a:latin typeface="宋体" pitchFamily="2" charset="-122"/>
                      <a:ea typeface="宋体" pitchFamily="2" charset="-122"/>
                    </a:rPr>
                    <a:t>HCl</a:t>
                  </a: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  NaCl+H</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O+CO</a:t>
                  </a:r>
                  <a:r>
                    <a:rPr lang="en-US" altLang="zh-CN" sz="2400" b="1" baseline="-25000" dirty="0" smtClean="0">
                      <a:solidFill>
                        <a:srgbClr val="FF0000"/>
                      </a:solidFill>
                      <a:latin typeface="宋体" pitchFamily="2" charset="-122"/>
                      <a:ea typeface="宋体" pitchFamily="2" charset="-122"/>
                    </a:rPr>
                    <a:t>2</a:t>
                  </a:r>
                  <a:r>
                    <a:rPr lang="zh-CN" altLang="zh-CN" sz="2400" b="1" dirty="0">
                      <a:solidFill>
                        <a:srgbClr val="FF0000"/>
                      </a:solidFill>
                      <a:latin typeface="宋体" pitchFamily="2" charset="-122"/>
                      <a:ea typeface="宋体" pitchFamily="2" charset="-122"/>
                    </a:rPr>
                    <a:t>↑</a:t>
                  </a:r>
                </a:p>
                <a:p>
                  <a:pPr>
                    <a:lnSpc>
                      <a:spcPts val="4200"/>
                    </a:lnSpc>
                  </a:pPr>
                  <a:r>
                    <a:rPr lang="en-US" altLang="zh-CN" sz="2400" b="1" dirty="0">
                      <a:solidFill>
                        <a:srgbClr val="FF0000"/>
                      </a:solidFill>
                      <a:latin typeface="宋体" pitchFamily="2" charset="-122"/>
                      <a:ea typeface="宋体" pitchFamily="2" charset="-122"/>
                    </a:rPr>
                    <a:t>	36.5</a:t>
                  </a:r>
                  <a:r>
                    <a:rPr lang="zh-CN" altLang="zh-CN" sz="2400" b="1" dirty="0">
                      <a:solidFill>
                        <a:srgbClr val="FF0000"/>
                      </a:solidFill>
                      <a:latin typeface="宋体" pitchFamily="2" charset="-122"/>
                      <a:ea typeface="宋体" pitchFamily="2" charset="-122"/>
                    </a:rPr>
                    <a:t>　　　　　　</a:t>
                  </a:r>
                  <a:r>
                    <a:rPr lang="en-US" altLang="zh-CN" sz="2400" b="1" dirty="0" smtClean="0">
                      <a:solidFill>
                        <a:srgbClr val="FF0000"/>
                      </a:solidFill>
                      <a:latin typeface="宋体" pitchFamily="2" charset="-122"/>
                      <a:ea typeface="宋体" pitchFamily="2" charset="-122"/>
                    </a:rPr>
                    <a:t> 44</a:t>
                  </a:r>
                  <a:endParaRPr lang="zh-CN" altLang="zh-CN" sz="2400" b="1" dirty="0">
                    <a:solidFill>
                      <a:srgbClr val="FF0000"/>
                    </a:solidFill>
                    <a:latin typeface="宋体" pitchFamily="2" charset="-122"/>
                    <a:ea typeface="宋体" pitchFamily="2" charset="-122"/>
                  </a:endParaRPr>
                </a:p>
                <a:p>
                  <a:pPr>
                    <a:lnSpc>
                      <a:spcPts val="4200"/>
                    </a:lnSpc>
                  </a:pP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
                  </a:r>
                  <a:r>
                    <a:rPr lang="en-US" altLang="zh-CN" sz="2400" b="1" i="1" dirty="0" smtClean="0">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　　　　　　　</a:t>
                  </a:r>
                  <a:r>
                    <a:rPr lang="en-US" altLang="zh-CN" sz="2400" b="1" dirty="0" smtClean="0">
                      <a:solidFill>
                        <a:srgbClr val="FF0000"/>
                      </a:solidFill>
                      <a:latin typeface="宋体" pitchFamily="2" charset="-122"/>
                      <a:ea typeface="宋体" pitchFamily="2" charset="-122"/>
                    </a:rPr>
                    <a:t>8.8 </a:t>
                  </a:r>
                  <a:r>
                    <a:rPr lang="en-US" altLang="zh-CN" sz="2400" b="1" dirty="0">
                      <a:solidFill>
                        <a:srgbClr val="FF0000"/>
                      </a:solidFill>
                      <a:latin typeface="宋体" pitchFamily="2" charset="-122"/>
                      <a:ea typeface="宋体" pitchFamily="2" charset="-122"/>
                    </a:rPr>
                    <a:t>g</a:t>
                  </a:r>
                  <a:endParaRPr lang="zh-CN" altLang="zh-CN" sz="2400" b="1" dirty="0">
                    <a:solidFill>
                      <a:srgbClr val="FF0000"/>
                    </a:solidFill>
                    <a:latin typeface="宋体" pitchFamily="2" charset="-122"/>
                    <a:ea typeface="宋体" pitchFamily="2" charset="-122"/>
                  </a:endParaRPr>
                </a:p>
                <a:p>
                  <a:pPr>
                    <a:lnSpc>
                      <a:spcPts val="4200"/>
                    </a:lnSpc>
                  </a:pP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𝟑𝟔</m:t>
                          </m:r>
                          <m:r>
                            <m:rPr>
                              <m:nor/>
                            </m:rPr>
                            <a:rPr lang="en-US" altLang="zh-CN" sz="2400" b="1">
                              <a:solidFill>
                                <a:srgbClr val="FF0000"/>
                              </a:solidFill>
                              <a:latin typeface="宋体" pitchFamily="2" charset="-122"/>
                              <a:ea typeface="宋体" pitchFamily="2" charset="-122"/>
                            </a:rPr>
                            <m:t>.</m:t>
                          </m:r>
                          <m:r>
                            <a:rPr lang="en-US" altLang="zh-CN" sz="2400" b="1" i="1">
                              <a:solidFill>
                                <a:srgbClr val="FF0000"/>
                              </a:solidFill>
                              <a:latin typeface="Cambria Math"/>
                            </a:rPr>
                            <m:t>𝟓</m:t>
                          </m:r>
                        </m:num>
                        <m:den>
                          <m:r>
                            <a:rPr lang="en-US" altLang="zh-CN" sz="2400" b="1" i="1">
                              <a:solidFill>
                                <a:srgbClr val="FF0000"/>
                              </a:solidFill>
                              <a:latin typeface="Cambria Math"/>
                            </a:rPr>
                            <m:t>𝟒𝟒</m:t>
                          </m:r>
                        </m:den>
                      </m:f>
                    </m:oMath>
                  </a14:m>
                  <a:r>
                    <a:rPr lang="en-US" altLang="zh-CN" sz="2400" b="1" dirty="0">
                      <a:solidFill>
                        <a:srgbClr val="FF0000"/>
                      </a:solidFill>
                      <a:latin typeface="宋体" pitchFamily="2" charset="-122"/>
                      <a:ea typeface="宋体" pitchFamily="2" charset="-122"/>
                    </a:rPr>
                    <a:t>=</a:t>
                  </a: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𝒙</m:t>
                          </m:r>
                        </m:num>
                        <m:den>
                          <m:r>
                            <a:rPr lang="en-US" altLang="zh-CN" sz="2400" b="1" i="1">
                              <a:solidFill>
                                <a:srgbClr val="FF0000"/>
                              </a:solidFill>
                              <a:latin typeface="Cambria Math"/>
                            </a:rPr>
                            <m:t>𝟖</m:t>
                          </m:r>
                          <m:r>
                            <m:rPr>
                              <m:nor/>
                            </m:rPr>
                            <a:rPr lang="en-US" altLang="zh-CN" sz="2400" b="1">
                              <a:solidFill>
                                <a:srgbClr val="FF0000"/>
                              </a:solidFill>
                              <a:latin typeface="宋体" pitchFamily="2" charset="-122"/>
                              <a:ea typeface="宋体" pitchFamily="2" charset="-122"/>
                            </a:rPr>
                            <m:t>.</m:t>
                          </m:r>
                          <m:r>
                            <a:rPr lang="en-US" altLang="zh-CN" sz="2400" b="1" i="1">
                              <a:solidFill>
                                <a:srgbClr val="FF0000"/>
                              </a:solidFill>
                              <a:latin typeface="Cambria Math"/>
                            </a:rPr>
                            <m:t>𝟖</m:t>
                          </m:r>
                          <m:r>
                            <m:rPr>
                              <m:nor/>
                            </m:rPr>
                            <a:rPr lang="en-US" altLang="zh-CN" sz="2400" b="1" i="0" smtClean="0">
                              <a:solidFill>
                                <a:srgbClr val="FF0000"/>
                              </a:solidFill>
                            </a:rPr>
                            <m:t> </m:t>
                          </m:r>
                          <m:r>
                            <a:rPr lang="en-US" altLang="zh-CN" sz="2400" b="1" i="0">
                              <a:solidFill>
                                <a:srgbClr val="FF0000"/>
                              </a:solidFill>
                              <a:latin typeface="Cambria Math"/>
                            </a:rPr>
                            <m:t>𝐠</m:t>
                          </m:r>
                        </m:den>
                      </m:f>
                    </m:oMath>
                  </a14:m>
                  <a:endParaRPr lang="zh-CN" altLang="zh-CN" sz="2400" b="1" dirty="0">
                    <a:solidFill>
                      <a:srgbClr val="FF0000"/>
                    </a:solidFill>
                    <a:latin typeface="宋体" pitchFamily="2" charset="-122"/>
                    <a:ea typeface="宋体" pitchFamily="2" charset="-122"/>
                  </a:endParaRPr>
                </a:p>
                <a:p>
                  <a:pPr>
                    <a:lnSpc>
                      <a:spcPts val="4200"/>
                    </a:lnSpc>
                  </a:pPr>
                  <a:r>
                    <a:rPr lang="en-US" altLang="zh-CN" sz="2400" b="1" i="1" dirty="0">
                      <a:solidFill>
                        <a:srgbClr val="FF0000"/>
                      </a:solidFill>
                      <a:latin typeface="宋体" pitchFamily="2" charset="-122"/>
                      <a:ea typeface="宋体" pitchFamily="2" charset="-122"/>
                    </a:rPr>
                    <a:t>x</a:t>
                  </a:r>
                  <a:r>
                    <a:rPr lang="en-US" altLang="zh-CN" sz="2400" b="1" dirty="0">
                      <a:solidFill>
                        <a:srgbClr val="FF0000"/>
                      </a:solidFill>
                      <a:latin typeface="宋体" pitchFamily="2" charset="-122"/>
                      <a:ea typeface="宋体" pitchFamily="2" charset="-122"/>
                    </a:rPr>
                    <a:t>=7.3 g</a:t>
                  </a:r>
                  <a:endParaRPr lang="zh-CN" altLang="zh-CN" sz="2400" b="1" dirty="0">
                    <a:solidFill>
                      <a:srgbClr val="FF0000"/>
                    </a:solidFill>
                    <a:latin typeface="宋体" pitchFamily="2" charset="-122"/>
                    <a:ea typeface="宋体" pitchFamily="2" charset="-122"/>
                  </a:endParaRPr>
                </a:p>
                <a:p>
                  <a:pPr>
                    <a:lnSpc>
                      <a:spcPts val="4200"/>
                    </a:lnSpc>
                  </a:pPr>
                  <a:r>
                    <a:rPr lang="zh-CN" altLang="zh-CN" sz="2400" b="1" dirty="0">
                      <a:solidFill>
                        <a:srgbClr val="FF0000"/>
                      </a:solidFill>
                      <a:latin typeface="宋体" pitchFamily="2" charset="-122"/>
                      <a:ea typeface="宋体" pitchFamily="2" charset="-122"/>
                    </a:rPr>
                    <a:t>稀盐酸中溶质的质量分数为</a:t>
                  </a:r>
                  <a14:m>
                    <m:oMath xmlns:m="http://schemas.openxmlformats.org/officeDocument/2006/math">
                      <m:f>
                        <m:fPr>
                          <m:ctrlPr>
                            <a:rPr lang="zh-CN" altLang="zh-CN" sz="2400" b="1" i="1">
                              <a:solidFill>
                                <a:srgbClr val="FF0000"/>
                              </a:solidFill>
                              <a:latin typeface="Cambria Math"/>
                            </a:rPr>
                          </m:ctrlPr>
                        </m:fPr>
                        <m:num>
                          <m:r>
                            <a:rPr lang="en-US" altLang="zh-CN" sz="2400" b="1" i="0">
                              <a:solidFill>
                                <a:srgbClr val="FF0000"/>
                              </a:solidFill>
                              <a:latin typeface="Cambria Math"/>
                            </a:rPr>
                            <m:t>𝟕</m:t>
                          </m:r>
                          <m:r>
                            <m:rPr>
                              <m:nor/>
                            </m:rPr>
                            <a:rPr lang="en-US" altLang="zh-CN" sz="2400" b="1">
                              <a:solidFill>
                                <a:srgbClr val="FF0000"/>
                              </a:solidFill>
                              <a:latin typeface="宋体" pitchFamily="2" charset="-122"/>
                              <a:ea typeface="宋体" pitchFamily="2" charset="-122"/>
                            </a:rPr>
                            <m:t>.</m:t>
                          </m:r>
                          <m:r>
                            <a:rPr lang="en-US" altLang="zh-CN" sz="2400" b="1" i="0">
                              <a:solidFill>
                                <a:srgbClr val="FF0000"/>
                              </a:solidFill>
                              <a:latin typeface="Cambria Math"/>
                            </a:rPr>
                            <m:t>𝟑</m:t>
                          </m:r>
                          <m:r>
                            <m:rPr>
                              <m:nor/>
                            </m:rPr>
                            <a:rPr lang="en-US" altLang="zh-CN" sz="2400" b="1" i="0" smtClean="0">
                              <a:solidFill>
                                <a:srgbClr val="FF0000"/>
                              </a:solidFill>
                            </a:rPr>
                            <m:t> </m:t>
                          </m:r>
                          <m:r>
                            <a:rPr lang="en-US" altLang="zh-CN" sz="2400" b="1" i="0">
                              <a:solidFill>
                                <a:srgbClr val="FF0000"/>
                              </a:solidFill>
                              <a:latin typeface="Cambria Math"/>
                            </a:rPr>
                            <m:t>𝐠</m:t>
                          </m:r>
                        </m:num>
                        <m:den>
                          <m:r>
                            <a:rPr lang="en-US" altLang="zh-CN" sz="2400" b="1" i="0">
                              <a:solidFill>
                                <a:srgbClr val="FF0000"/>
                              </a:solidFill>
                              <a:latin typeface="Cambria Math"/>
                            </a:rPr>
                            <m:t>𝟓𝟎</m:t>
                          </m:r>
                          <m:r>
                            <m:rPr>
                              <m:nor/>
                            </m:rPr>
                            <a:rPr lang="en-US" altLang="zh-CN" sz="2400" b="1" i="0" smtClean="0">
                              <a:solidFill>
                                <a:srgbClr val="FF0000"/>
                              </a:solidFill>
                            </a:rPr>
                            <m:t> </m:t>
                          </m:r>
                          <m:r>
                            <a:rPr lang="en-US" altLang="zh-CN" sz="2400" b="1" i="0">
                              <a:solidFill>
                                <a:srgbClr val="FF0000"/>
                              </a:solidFill>
                              <a:latin typeface="Cambria Math"/>
                            </a:rPr>
                            <m:t>𝐠</m:t>
                          </m:r>
                        </m:den>
                      </m:f>
                    </m:oMath>
                  </a14:m>
                  <a:r>
                    <a:rPr lang="en-US" altLang="zh-CN" sz="2400" b="1" dirty="0">
                      <a:solidFill>
                        <a:srgbClr val="FF0000"/>
                      </a:solidFill>
                      <a:latin typeface="宋体" pitchFamily="2" charset="-122"/>
                      <a:ea typeface="宋体" pitchFamily="2" charset="-122"/>
                    </a:rPr>
                    <a:t>×</a:t>
                  </a:r>
                  <a:r>
                    <a:rPr lang="en-US" altLang="zh-CN" sz="2400" b="1" dirty="0" smtClean="0">
                      <a:solidFill>
                        <a:srgbClr val="FF0000"/>
                      </a:solidFill>
                      <a:latin typeface="宋体" pitchFamily="2" charset="-122"/>
                      <a:ea typeface="宋体" pitchFamily="2" charset="-122"/>
                    </a:rPr>
                    <a:t>100%=14.6% </a:t>
                  </a:r>
                  <a:endParaRPr lang="zh-CN" altLang="zh-CN" sz="2400" b="1" dirty="0">
                    <a:solidFill>
                      <a:srgbClr val="FF0000"/>
                    </a:solidFill>
                    <a:latin typeface="宋体" pitchFamily="2" charset="-122"/>
                    <a:ea typeface="宋体" pitchFamily="2" charset="-122"/>
                  </a:endParaRPr>
                </a:p>
                <a:p>
                  <a:pPr>
                    <a:lnSpc>
                      <a:spcPts val="4200"/>
                    </a:lnSpc>
                  </a:pPr>
                  <a:r>
                    <a:rPr lang="zh-CN" altLang="zh-CN" sz="2400" b="1" dirty="0">
                      <a:solidFill>
                        <a:srgbClr val="FF0000"/>
                      </a:solidFill>
                      <a:latin typeface="宋体" pitchFamily="2" charset="-122"/>
                      <a:ea typeface="宋体" pitchFamily="2" charset="-122"/>
                    </a:rPr>
                    <a:t>答</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所用稀盐酸中溶质的质量分数为</a:t>
                  </a:r>
                  <a:r>
                    <a:rPr lang="en-US" altLang="zh-CN" sz="2400" b="1" dirty="0" smtClean="0">
                      <a:solidFill>
                        <a:srgbClr val="FF0000"/>
                      </a:solidFill>
                      <a:latin typeface="宋体" pitchFamily="2" charset="-122"/>
                      <a:ea typeface="宋体" pitchFamily="2" charset="-122"/>
                    </a:rPr>
                    <a:t>14.6%</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p:txBody>
            </p:sp>
          </mc:Choice>
          <mc:Fallback>
            <p:sp>
              <p:nvSpPr>
                <p:cNvPr id="4" name="矩形 3"/>
                <p:cNvSpPr>
                  <a:spLocks noRot="1" noChangeAspect="1" noMove="1" noResize="1" noEditPoints="1" noAdjustHandles="1" noChangeArrowheads="1" noChangeShapeType="1" noTextEdit="1"/>
                </p:cNvSpPr>
                <p:nvPr/>
              </p:nvSpPr>
              <p:spPr>
                <a:xfrm>
                  <a:off x="966038" y="1966941"/>
                  <a:ext cx="7607512" cy="4401205"/>
                </a:xfrm>
                <a:prstGeom prst="rect">
                  <a:avLst/>
                </a:prstGeom>
                <a:blipFill rotWithShape="1">
                  <a:blip r:embed="rId2"/>
                  <a:stretch>
                    <a:fillRect l="-1202" b="-277"/>
                  </a:stretch>
                </a:blipFill>
              </p:spPr>
              <p:txBody>
                <a:bodyPr/>
                <a:lstStyle/>
                <a:p>
                  <a:r>
                    <a:rPr lang="zh-CN" altLang="en-US">
                      <a:noFill/>
                    </a:rPr>
                    <a:t> </a:t>
                  </a:r>
                </a:p>
              </p:txBody>
            </p:sp>
          </mc:Fallback>
        </mc:AlternateContent>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652571" y="2797341"/>
              <a:ext cx="459745" cy="612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357143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1066679" y="1364092"/>
            <a:ext cx="9864178"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smtClean="0">
                <a:solidFill>
                  <a:schemeClr val="accent2"/>
                </a:solidFill>
                <a:latin typeface="黑体" panose="02010609060101010101" pitchFamily="49" charset="-122"/>
                <a:ea typeface="黑体" panose="02010609060101010101" pitchFamily="49" charset="-122"/>
              </a:rPr>
              <a:t>方法</a:t>
            </a:r>
            <a:r>
              <a:rPr lang="zh-CN" altLang="en-US" sz="2400" b="1" dirty="0" smtClean="0">
                <a:solidFill>
                  <a:schemeClr val="accent2"/>
                </a:solidFill>
                <a:latin typeface="黑体" panose="02010609060101010101" pitchFamily="49" charset="-122"/>
                <a:ea typeface="黑体" panose="02010609060101010101" pitchFamily="49" charset="-122"/>
              </a:rPr>
              <a:t>指导</a:t>
            </a:r>
            <a:r>
              <a:rPr lang="en-US"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计算时的常见错误</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未知数带单位。</a:t>
            </a: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所设物质的质量包含杂质的质量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或者包含未参加反应的物质的质量。</a:t>
            </a: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已知物质的质量没有单位。</a:t>
            </a:r>
          </a:p>
          <a:p>
            <a:pPr>
              <a:lnSpc>
                <a:spcPct val="1500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化学方程式书写错误或者没有配平。</a:t>
            </a:r>
          </a:p>
          <a:p>
            <a:pPr>
              <a:lnSpc>
                <a:spcPct val="150000"/>
              </a:lnSpc>
            </a:pP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关系式中的数据没有与物质的化学式对齐。</a:t>
            </a:r>
          </a:p>
          <a:p>
            <a:pPr>
              <a:lnSpc>
                <a:spcPct val="150000"/>
              </a:lnSpc>
            </a:pPr>
            <a:r>
              <a:rPr lang="en-US" altLang="zh-CN" sz="2400" b="1" dirty="0">
                <a:latin typeface="宋体" pitchFamily="2" charset="-122"/>
                <a:ea typeface="宋体" pitchFamily="2" charset="-122"/>
              </a:rPr>
              <a:t>6.</a:t>
            </a:r>
            <a:r>
              <a:rPr lang="zh-CN" altLang="zh-CN" sz="2400" b="1" dirty="0">
                <a:latin typeface="宋体" pitchFamily="2" charset="-122"/>
                <a:ea typeface="宋体" pitchFamily="2" charset="-122"/>
              </a:rPr>
              <a:t>步骤不完整、数值计算错误、答非所问等。</a:t>
            </a:r>
          </a:p>
        </p:txBody>
      </p:sp>
    </p:spTree>
    <p:extLst>
      <p:ext uri="{BB962C8B-B14F-4D97-AF65-F5344CB8AC3E}">
        <p14:creationId xmlns:p14="http://schemas.microsoft.com/office/powerpoint/2010/main" xmlns="" val="40371170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0003" y="1845580"/>
            <a:ext cx="6517083" cy="3970318"/>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2.(2021</a:t>
            </a:r>
            <a:r>
              <a:rPr lang="zh-CN" altLang="zh-CN" sz="2400" b="1" dirty="0">
                <a:latin typeface="宋体" pitchFamily="2" charset="-122"/>
                <a:ea typeface="宋体" pitchFamily="2" charset="-122"/>
              </a:rPr>
              <a:t>·唐山路南区三模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实验室有一瓶标签残缺的硫酸铜溶液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为了测定此溶液的溶质质量分数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某同学取出</a:t>
            </a:r>
            <a:r>
              <a:rPr lang="en-US" altLang="zh-CN" sz="2400" b="1" dirty="0">
                <a:latin typeface="宋体" pitchFamily="2" charset="-122"/>
                <a:ea typeface="宋体" pitchFamily="2" charset="-122"/>
              </a:rPr>
              <a:t>50 g</a:t>
            </a:r>
            <a:r>
              <a:rPr lang="zh-CN" altLang="zh-CN" sz="2400" b="1" dirty="0">
                <a:latin typeface="宋体" pitchFamily="2" charset="-122"/>
                <a:ea typeface="宋体" pitchFamily="2" charset="-122"/>
              </a:rPr>
              <a:t>该溶液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进行下面如图所示的实验。反应过程中生成沉淀的质量与所用氢氧化钠溶液质量的关系如图所示。请计算</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当滴入氢氧化钠溶液</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g</a:t>
            </a:r>
            <a:r>
              <a:rPr lang="zh-CN" altLang="zh-CN" sz="2400" b="1" dirty="0">
                <a:latin typeface="宋体" pitchFamily="2" charset="-122"/>
                <a:ea typeface="宋体" pitchFamily="2" charset="-122"/>
              </a:rPr>
              <a:t>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硫酸铜与氢氧化钠恰好完全反应</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4" name="矩形 3"/>
          <p:cNvSpPr/>
          <p:nvPr/>
        </p:nvSpPr>
        <p:spPr>
          <a:xfrm>
            <a:off x="4204189" y="4659807"/>
            <a:ext cx="569148"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20</a:t>
            </a:r>
            <a:endParaRPr lang="zh-CN" altLang="zh-CN" sz="2400" b="1" dirty="0">
              <a:latin typeface="宋体" pitchFamily="2" charset="-122"/>
              <a:ea typeface="宋体" pitchFamily="2" charset="-122"/>
            </a:endParaRPr>
          </a:p>
        </p:txBody>
      </p:sp>
      <p:pic>
        <p:nvPicPr>
          <p:cNvPr id="5" name="HX+7LX11.eps" descr="id:2147510677;FounderCES"/>
          <p:cNvPicPr/>
          <p:nvPr/>
        </p:nvPicPr>
        <p:blipFill>
          <a:blip r:embed="rId2"/>
          <a:stretch>
            <a:fillRect/>
          </a:stretch>
        </p:blipFill>
        <p:spPr>
          <a:xfrm>
            <a:off x="7231962" y="2055305"/>
            <a:ext cx="3942511" cy="3970318"/>
          </a:xfrm>
          <a:prstGeom prst="rect">
            <a:avLst/>
          </a:prstGeom>
        </p:spPr>
      </p:pic>
    </p:spTree>
    <p:extLst>
      <p:ext uri="{BB962C8B-B14F-4D97-AF65-F5344CB8AC3E}">
        <p14:creationId xmlns:p14="http://schemas.microsoft.com/office/powerpoint/2010/main" xmlns="" val="80849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45405" y="1428922"/>
            <a:ext cx="8320716" cy="646331"/>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计算此硫酸铜溶液中溶质的质量分数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写出解题过程</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p:txBody>
      </p:sp>
      <p:grpSp>
        <p:nvGrpSpPr>
          <p:cNvPr id="3" name="组合 2"/>
          <p:cNvGrpSpPr/>
          <p:nvPr/>
        </p:nvGrpSpPr>
        <p:grpSpPr>
          <a:xfrm>
            <a:off x="1645405" y="2095205"/>
            <a:ext cx="6860891" cy="4196020"/>
            <a:chOff x="1268040" y="2095205"/>
            <a:chExt cx="6860891" cy="4196020"/>
          </a:xfrm>
        </p:grpSpPr>
        <mc:AlternateContent xmlns:mc="http://schemas.openxmlformats.org/markup-compatibility/2006">
          <mc:Choice xmlns:a14="http://schemas.microsoft.com/office/drawing/2010/main" xmlns="" Requires="a14">
            <p:sp>
              <p:nvSpPr>
                <p:cNvPr id="4" name="矩形 3"/>
                <p:cNvSpPr/>
                <p:nvPr/>
              </p:nvSpPr>
              <p:spPr>
                <a:xfrm>
                  <a:off x="1268040" y="2095205"/>
                  <a:ext cx="6860891" cy="4196020"/>
                </a:xfrm>
                <a:prstGeom prst="rect">
                  <a:avLst/>
                </a:prstGeom>
              </p:spPr>
              <p:txBody>
                <a:bodyPr wrap="square">
                  <a:spAutoFit/>
                </a:bodyPr>
                <a:lstStyle/>
                <a:p>
                  <a:pPr>
                    <a:lnSpc>
                      <a:spcPts val="4000"/>
                    </a:lnSpc>
                  </a:pPr>
                  <a:r>
                    <a:rPr lang="zh-CN" altLang="zh-CN" sz="2400" b="1" dirty="0" smtClean="0">
                      <a:solidFill>
                        <a:srgbClr val="FF0000"/>
                      </a:solidFill>
                      <a:latin typeface="宋体" pitchFamily="2" charset="-122"/>
                      <a:ea typeface="宋体" pitchFamily="2" charset="-122"/>
                    </a:rPr>
                    <a:t>解</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设</a:t>
                  </a:r>
                  <a:r>
                    <a:rPr lang="en-US" altLang="zh-CN" sz="2400" b="1" dirty="0">
                      <a:solidFill>
                        <a:srgbClr val="FF0000"/>
                      </a:solidFill>
                      <a:latin typeface="宋体" pitchFamily="2" charset="-122"/>
                      <a:ea typeface="宋体" pitchFamily="2" charset="-122"/>
                    </a:rPr>
                    <a:t>50 g</a:t>
                  </a:r>
                  <a:r>
                    <a:rPr lang="zh-CN" altLang="zh-CN" sz="2400" b="1" dirty="0">
                      <a:solidFill>
                        <a:srgbClr val="FF0000"/>
                      </a:solidFill>
                      <a:latin typeface="宋体" pitchFamily="2" charset="-122"/>
                      <a:ea typeface="宋体" pitchFamily="2" charset="-122"/>
                    </a:rPr>
                    <a:t>该溶液中硫酸铜的质量为</a:t>
                  </a:r>
                  <a:r>
                    <a:rPr lang="en-US" altLang="zh-CN" sz="2400" b="1" i="1" dirty="0">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a:t>
                  </a:r>
                </a:p>
                <a:p>
                  <a:pPr>
                    <a:lnSpc>
                      <a:spcPts val="4000"/>
                    </a:lnSpc>
                  </a:pPr>
                  <a:r>
                    <a:rPr lang="en-US" altLang="zh-CN" sz="2400" b="1" dirty="0">
                      <a:solidFill>
                        <a:srgbClr val="FF0000"/>
                      </a:solidFill>
                      <a:latin typeface="宋体" pitchFamily="2" charset="-122"/>
                      <a:ea typeface="宋体" pitchFamily="2" charset="-122"/>
                    </a:rPr>
                    <a:t>CuSO</a:t>
                  </a:r>
                  <a:r>
                    <a:rPr lang="en-US" altLang="zh-CN" sz="2400" b="1" baseline="-25000" dirty="0">
                      <a:solidFill>
                        <a:srgbClr val="FF0000"/>
                      </a:solidFill>
                      <a:latin typeface="宋体" pitchFamily="2" charset="-122"/>
                      <a:ea typeface="宋体" pitchFamily="2" charset="-122"/>
                    </a:rPr>
                    <a:t>4</a:t>
                  </a:r>
                  <a:r>
                    <a:rPr lang="en-US" altLang="zh-CN" sz="2400" b="1" dirty="0">
                      <a:solidFill>
                        <a:srgbClr val="FF0000"/>
                      </a:solidFill>
                      <a:latin typeface="宋体" pitchFamily="2" charset="-122"/>
                      <a:ea typeface="宋体" pitchFamily="2" charset="-122"/>
                    </a:rPr>
                    <a:t>+2NaOH </a:t>
                  </a:r>
                  <a:r>
                    <a:rPr lang="en-US" altLang="zh-CN" sz="2400" b="1" dirty="0" smtClean="0">
                      <a:solidFill>
                        <a:srgbClr val="FF0000"/>
                      </a:solidFill>
                      <a:latin typeface="宋体" pitchFamily="2" charset="-122"/>
                      <a:ea typeface="宋体" pitchFamily="2" charset="-122"/>
                    </a:rPr>
                    <a:t>  Na</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SO</a:t>
                  </a:r>
                  <a:r>
                    <a:rPr lang="en-US" altLang="zh-CN" sz="2400" b="1" baseline="-25000" dirty="0" smtClean="0">
                      <a:solidFill>
                        <a:srgbClr val="FF0000"/>
                      </a:solidFill>
                      <a:latin typeface="宋体" pitchFamily="2" charset="-122"/>
                      <a:ea typeface="宋体" pitchFamily="2" charset="-122"/>
                    </a:rPr>
                    <a:t>4</a:t>
                  </a:r>
                  <a:r>
                    <a:rPr lang="en-US" altLang="zh-CN" sz="2400" b="1" dirty="0" smtClean="0">
                      <a:solidFill>
                        <a:srgbClr val="FF0000"/>
                      </a:solidFill>
                      <a:latin typeface="宋体" pitchFamily="2" charset="-122"/>
                      <a:ea typeface="宋体" pitchFamily="2" charset="-122"/>
                    </a:rPr>
                    <a:t>+Cu(OH</a:t>
                  </a:r>
                  <a:r>
                    <a:rPr lang="en-US" altLang="zh-CN" sz="2400" b="1" dirty="0">
                      <a:solidFill>
                        <a:srgbClr val="FF0000"/>
                      </a:solidFill>
                      <a:latin typeface="宋体" pitchFamily="2" charset="-122"/>
                      <a:ea typeface="宋体" pitchFamily="2" charset="-122"/>
                    </a:rPr>
                    <a:t>)</a:t>
                  </a:r>
                  <a:r>
                    <a:rPr lang="en-US" altLang="zh-CN" sz="2400" b="1" baseline="-25000" dirty="0">
                      <a:solidFill>
                        <a:srgbClr val="FF0000"/>
                      </a:solidFill>
                      <a:latin typeface="宋体" pitchFamily="2" charset="-122"/>
                      <a:ea typeface="宋体" pitchFamily="2" charset="-122"/>
                    </a:rPr>
                    <a:t> 2</a:t>
                  </a:r>
                  <a:r>
                    <a:rPr lang="zh-CN" altLang="zh-CN" sz="2400" b="1" dirty="0">
                      <a:solidFill>
                        <a:srgbClr val="FF0000"/>
                      </a:solidFill>
                      <a:latin typeface="宋体" pitchFamily="2" charset="-122"/>
                      <a:ea typeface="宋体" pitchFamily="2" charset="-122"/>
                    </a:rPr>
                    <a:t>↓</a:t>
                  </a:r>
                </a:p>
                <a:p>
                  <a:pPr>
                    <a:lnSpc>
                      <a:spcPts val="4000"/>
                    </a:lnSpc>
                  </a:pPr>
                  <a:r>
                    <a:rPr lang="en-US" altLang="zh-CN" sz="2400" b="1" dirty="0">
                      <a:solidFill>
                        <a:srgbClr val="FF0000"/>
                      </a:solidFill>
                      <a:latin typeface="宋体" pitchFamily="2" charset="-122"/>
                      <a:ea typeface="宋体" pitchFamily="2" charset="-122"/>
                    </a:rPr>
                    <a:t>160</a:t>
                  </a:r>
                  <a:r>
                    <a:rPr lang="zh-CN" altLang="zh-CN" sz="2400" b="1" dirty="0">
                      <a:solidFill>
                        <a:srgbClr val="FF0000"/>
                      </a:solidFill>
                      <a:latin typeface="宋体" pitchFamily="2" charset="-122"/>
                      <a:ea typeface="宋体" pitchFamily="2" charset="-122"/>
                    </a:rPr>
                    <a:t>　　</a:t>
                  </a:r>
                  <a:r>
                    <a:rPr lang="en-US" altLang="zh-CN" sz="2400" b="1" dirty="0" smtClean="0">
                      <a:solidFill>
                        <a:srgbClr val="FF0000"/>
                      </a:solidFill>
                      <a:latin typeface="宋体" pitchFamily="2" charset="-122"/>
                      <a:ea typeface="宋体" pitchFamily="2" charset="-122"/>
                    </a:rPr>
                    <a:t>80</a:t>
                  </a:r>
                  <a:endParaRPr lang="zh-CN" altLang="zh-CN" sz="2400" b="1" dirty="0">
                    <a:solidFill>
                      <a:srgbClr val="FF0000"/>
                    </a:solidFill>
                    <a:latin typeface="宋体" pitchFamily="2" charset="-122"/>
                    <a:ea typeface="宋体" pitchFamily="2" charset="-122"/>
                  </a:endParaRPr>
                </a:p>
                <a:p>
                  <a:pPr>
                    <a:lnSpc>
                      <a:spcPts val="4000"/>
                    </a:lnSpc>
                  </a:pPr>
                  <a:r>
                    <a:rPr lang="en-US" altLang="zh-CN" sz="2400" b="1" i="1" dirty="0">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　　　</a:t>
                  </a:r>
                  <a:r>
                    <a:rPr lang="en-US" altLang="zh-CN" sz="2400" b="1" dirty="0" smtClean="0">
                      <a:solidFill>
                        <a:srgbClr val="FF0000"/>
                      </a:solidFill>
                      <a:latin typeface="宋体" pitchFamily="2" charset="-122"/>
                      <a:ea typeface="宋体" pitchFamily="2" charset="-122"/>
                    </a:rPr>
                    <a:t>20 g×20%=4 </a:t>
                  </a:r>
                  <a:r>
                    <a:rPr lang="en-US" altLang="zh-CN" sz="2400" b="1" dirty="0">
                      <a:solidFill>
                        <a:srgbClr val="FF0000"/>
                      </a:solidFill>
                      <a:latin typeface="宋体" pitchFamily="2" charset="-122"/>
                      <a:ea typeface="宋体" pitchFamily="2" charset="-122"/>
                    </a:rPr>
                    <a:t>g</a:t>
                  </a:r>
                  <a:endParaRPr lang="zh-CN" altLang="zh-CN" sz="2400" b="1" dirty="0">
                    <a:solidFill>
                      <a:srgbClr val="FF0000"/>
                    </a:solidFill>
                    <a:latin typeface="宋体" pitchFamily="2" charset="-122"/>
                    <a:ea typeface="宋体" pitchFamily="2" charset="-122"/>
                  </a:endParaRPr>
                </a:p>
                <a:p>
                  <a:pPr>
                    <a:lnSpc>
                      <a:spcPts val="4000"/>
                    </a:lnSpc>
                  </a:pP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𝟏𝟔𝟎</m:t>
                          </m:r>
                        </m:num>
                        <m:den>
                          <m:r>
                            <a:rPr lang="en-US" altLang="zh-CN" sz="2400" b="1" i="1">
                              <a:solidFill>
                                <a:srgbClr val="FF0000"/>
                              </a:solidFill>
                              <a:latin typeface="Cambria Math"/>
                            </a:rPr>
                            <m:t>𝟖𝟎</m:t>
                          </m:r>
                        </m:den>
                      </m:f>
                    </m:oMath>
                  </a14:m>
                  <a:r>
                    <a:rPr lang="en-US" altLang="zh-CN" sz="2400" b="1" dirty="0">
                      <a:solidFill>
                        <a:srgbClr val="FF0000"/>
                      </a:solidFill>
                      <a:latin typeface="宋体" pitchFamily="2" charset="-122"/>
                      <a:ea typeface="宋体" pitchFamily="2" charset="-122"/>
                    </a:rPr>
                    <a:t>=</a:t>
                  </a: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𝒙</m:t>
                          </m:r>
                        </m:num>
                        <m:den>
                          <m:r>
                            <a:rPr lang="en-US" altLang="zh-CN" sz="2400" b="1" i="1">
                              <a:solidFill>
                                <a:srgbClr val="FF0000"/>
                              </a:solidFill>
                              <a:latin typeface="Cambria Math"/>
                            </a:rPr>
                            <m:t>𝟒</m:t>
                          </m:r>
                          <m:r>
                            <m:rPr>
                              <m:nor/>
                            </m:rPr>
                            <a:rPr lang="en-US" altLang="zh-CN" sz="2400" b="1" i="0" smtClean="0">
                              <a:solidFill>
                                <a:srgbClr val="FF0000"/>
                              </a:solidFill>
                            </a:rPr>
                            <m:t> </m:t>
                          </m:r>
                          <m:r>
                            <a:rPr lang="en-US" altLang="zh-CN" sz="2400" b="1" i="0">
                              <a:solidFill>
                                <a:srgbClr val="FF0000"/>
                              </a:solidFill>
                              <a:latin typeface="Cambria Math"/>
                            </a:rPr>
                            <m:t>𝐠</m:t>
                          </m:r>
                        </m:den>
                      </m:f>
                    </m:oMath>
                  </a14:m>
                  <a:endParaRPr lang="zh-CN" altLang="zh-CN" sz="2400" b="1" dirty="0">
                    <a:solidFill>
                      <a:srgbClr val="FF0000"/>
                    </a:solidFill>
                    <a:latin typeface="宋体" pitchFamily="2" charset="-122"/>
                    <a:ea typeface="宋体" pitchFamily="2" charset="-122"/>
                  </a:endParaRPr>
                </a:p>
                <a:p>
                  <a:pPr>
                    <a:lnSpc>
                      <a:spcPts val="4000"/>
                    </a:lnSpc>
                  </a:pPr>
                  <a:r>
                    <a:rPr lang="en-US" altLang="zh-CN" sz="2400" b="1" i="1" dirty="0">
                      <a:solidFill>
                        <a:srgbClr val="FF0000"/>
                      </a:solidFill>
                      <a:latin typeface="宋体" pitchFamily="2" charset="-122"/>
                      <a:ea typeface="宋体" pitchFamily="2" charset="-122"/>
                    </a:rPr>
                    <a:t>x</a:t>
                  </a:r>
                  <a:r>
                    <a:rPr lang="en-US" altLang="zh-CN" sz="2400" b="1" dirty="0">
                      <a:solidFill>
                        <a:srgbClr val="FF0000"/>
                      </a:solidFill>
                      <a:latin typeface="宋体" pitchFamily="2" charset="-122"/>
                      <a:ea typeface="宋体" pitchFamily="2" charset="-122"/>
                    </a:rPr>
                    <a:t>=8 g</a:t>
                  </a:r>
                  <a:endParaRPr lang="zh-CN" altLang="zh-CN" sz="2400" b="1" dirty="0">
                    <a:solidFill>
                      <a:srgbClr val="FF0000"/>
                    </a:solidFill>
                    <a:latin typeface="宋体" pitchFamily="2" charset="-122"/>
                    <a:ea typeface="宋体" pitchFamily="2" charset="-122"/>
                  </a:endParaRPr>
                </a:p>
                <a:p>
                  <a:pPr>
                    <a:lnSpc>
                      <a:spcPts val="4000"/>
                    </a:lnSpc>
                  </a:pPr>
                  <a:r>
                    <a:rPr lang="zh-CN" altLang="zh-CN" sz="2400" b="1" dirty="0">
                      <a:solidFill>
                        <a:srgbClr val="FF0000"/>
                      </a:solidFill>
                      <a:latin typeface="宋体" pitchFamily="2" charset="-122"/>
                      <a:ea typeface="宋体" pitchFamily="2" charset="-122"/>
                    </a:rPr>
                    <a:t>硫酸铜溶液中溶质的质量分数为</a:t>
                  </a:r>
                  <a14:m>
                    <m:oMath xmlns:m="http://schemas.openxmlformats.org/officeDocument/2006/math">
                      <m:f>
                        <m:fPr>
                          <m:ctrlPr>
                            <a:rPr lang="zh-CN" altLang="zh-CN" sz="2400" b="1" i="1">
                              <a:solidFill>
                                <a:srgbClr val="FF0000"/>
                              </a:solidFill>
                              <a:latin typeface="Cambria Math"/>
                            </a:rPr>
                          </m:ctrlPr>
                        </m:fPr>
                        <m:num>
                          <m:r>
                            <a:rPr lang="en-US" altLang="zh-CN" sz="2400" b="1" i="0">
                              <a:solidFill>
                                <a:srgbClr val="FF0000"/>
                              </a:solidFill>
                              <a:latin typeface="Cambria Math"/>
                            </a:rPr>
                            <m:t>𝟖</m:t>
                          </m:r>
                          <m:r>
                            <m:rPr>
                              <m:nor/>
                            </m:rPr>
                            <a:rPr lang="en-US" altLang="zh-CN" sz="2400" b="1" i="0" smtClean="0">
                              <a:solidFill>
                                <a:srgbClr val="FF0000"/>
                              </a:solidFill>
                            </a:rPr>
                            <m:t> </m:t>
                          </m:r>
                          <m:r>
                            <a:rPr lang="en-US" altLang="zh-CN" sz="2400" b="1" i="0">
                              <a:solidFill>
                                <a:srgbClr val="FF0000"/>
                              </a:solidFill>
                              <a:latin typeface="Cambria Math"/>
                            </a:rPr>
                            <m:t>𝐠</m:t>
                          </m:r>
                        </m:num>
                        <m:den>
                          <m:r>
                            <a:rPr lang="en-US" altLang="zh-CN" sz="2400" b="1" i="0">
                              <a:solidFill>
                                <a:srgbClr val="FF0000"/>
                              </a:solidFill>
                              <a:latin typeface="Cambria Math"/>
                            </a:rPr>
                            <m:t>𝟓𝟎</m:t>
                          </m:r>
                          <m:r>
                            <m:rPr>
                              <m:nor/>
                            </m:rPr>
                            <a:rPr lang="en-US" altLang="zh-CN" sz="2400" b="1" i="0" smtClean="0">
                              <a:solidFill>
                                <a:srgbClr val="FF0000"/>
                              </a:solidFill>
                            </a:rPr>
                            <m:t> </m:t>
                          </m:r>
                          <m:r>
                            <a:rPr lang="en-US" altLang="zh-CN" sz="2400" b="1" i="0">
                              <a:solidFill>
                                <a:srgbClr val="FF0000"/>
                              </a:solidFill>
                              <a:latin typeface="Cambria Math"/>
                            </a:rPr>
                            <m:t>𝐠</m:t>
                          </m:r>
                        </m:den>
                      </m:f>
                    </m:oMath>
                  </a14:m>
                  <a:r>
                    <a:rPr lang="en-US" altLang="zh-CN" sz="2400" b="1" dirty="0">
                      <a:solidFill>
                        <a:srgbClr val="FF0000"/>
                      </a:solidFill>
                      <a:latin typeface="宋体" pitchFamily="2" charset="-122"/>
                      <a:ea typeface="宋体" pitchFamily="2" charset="-122"/>
                    </a:rPr>
                    <a:t>×</a:t>
                  </a:r>
                  <a:r>
                    <a:rPr lang="en-US" altLang="zh-CN" sz="2400" b="1" dirty="0" smtClean="0">
                      <a:solidFill>
                        <a:srgbClr val="FF0000"/>
                      </a:solidFill>
                      <a:latin typeface="宋体" pitchFamily="2" charset="-122"/>
                      <a:ea typeface="宋体" pitchFamily="2" charset="-122"/>
                    </a:rPr>
                    <a:t>100%=16%</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a:p>
                  <a:pPr>
                    <a:lnSpc>
                      <a:spcPts val="4000"/>
                    </a:lnSpc>
                  </a:pPr>
                  <a:r>
                    <a:rPr lang="zh-CN" altLang="zh-CN" sz="2400" b="1" dirty="0">
                      <a:solidFill>
                        <a:srgbClr val="FF0000"/>
                      </a:solidFill>
                      <a:latin typeface="宋体" pitchFamily="2" charset="-122"/>
                      <a:ea typeface="宋体" pitchFamily="2" charset="-122"/>
                    </a:rPr>
                    <a:t>答</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硫酸铜溶液中溶质的质量分数为</a:t>
                  </a:r>
                  <a:r>
                    <a:rPr lang="en-US" altLang="zh-CN" sz="2400" b="1" dirty="0" smtClean="0">
                      <a:solidFill>
                        <a:srgbClr val="FF0000"/>
                      </a:solidFill>
                      <a:latin typeface="宋体" pitchFamily="2" charset="-122"/>
                      <a:ea typeface="宋体" pitchFamily="2" charset="-122"/>
                    </a:rPr>
                    <a:t>16%</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p:txBody>
            </p:sp>
          </mc:Choice>
          <mc:Fallback>
            <p:sp>
              <p:nvSpPr>
                <p:cNvPr id="4" name="矩形 3"/>
                <p:cNvSpPr>
                  <a:spLocks noRot="1" noChangeAspect="1" noMove="1" noResize="1" noEditPoints="1" noAdjustHandles="1" noChangeArrowheads="1" noChangeShapeType="1" noTextEdit="1"/>
                </p:cNvSpPr>
                <p:nvPr/>
              </p:nvSpPr>
              <p:spPr>
                <a:xfrm>
                  <a:off x="1268040" y="2095205"/>
                  <a:ext cx="6860891" cy="4196020"/>
                </a:xfrm>
                <a:prstGeom prst="rect">
                  <a:avLst/>
                </a:prstGeom>
                <a:blipFill rotWithShape="1">
                  <a:blip r:embed="rId2"/>
                  <a:stretch>
                    <a:fillRect l="-1422" r="-356" b="-581"/>
                  </a:stretch>
                </a:blipFill>
              </p:spPr>
              <p:txBody>
                <a:bodyPr/>
                <a:lstStyle/>
                <a:p>
                  <a:r>
                    <a:rPr lang="zh-CN" altLang="en-US">
                      <a:noFill/>
                    </a:rPr>
                    <a:t> </a:t>
                  </a:r>
                </a:p>
              </p:txBody>
            </p:sp>
          </mc:Fallback>
        </mc:AlternateContent>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063631" y="2919002"/>
              <a:ext cx="379201" cy="505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3165880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1280" y="1370200"/>
            <a:ext cx="11122640" cy="5078313"/>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3.(2021</a:t>
            </a:r>
            <a:r>
              <a:rPr lang="zh-CN" altLang="zh-CN" sz="2400" b="1" dirty="0">
                <a:latin typeface="宋体" pitchFamily="2" charset="-122"/>
                <a:ea typeface="宋体" pitchFamily="2" charset="-122"/>
              </a:rPr>
              <a:t>·石家庄新华区一模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为测定某</a:t>
            </a:r>
            <a:r>
              <a:rPr lang="en-US" altLang="zh-CN" sz="2400" b="1" dirty="0">
                <a:latin typeface="宋体" pitchFamily="2" charset="-122"/>
                <a:ea typeface="宋体" pitchFamily="2" charset="-122"/>
              </a:rPr>
              <a:t>MgCl</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样品中</a:t>
            </a:r>
            <a:r>
              <a:rPr lang="en-US" altLang="zh-CN" sz="2400" b="1" dirty="0">
                <a:latin typeface="宋体" pitchFamily="2" charset="-122"/>
                <a:ea typeface="宋体" pitchFamily="2" charset="-122"/>
              </a:rPr>
              <a:t>MgCl</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的质量分数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取</a:t>
            </a:r>
            <a:r>
              <a:rPr lang="en-US" altLang="zh-CN" sz="2400" b="1" dirty="0">
                <a:latin typeface="宋体" pitchFamily="2" charset="-122"/>
                <a:ea typeface="宋体" pitchFamily="2" charset="-122"/>
              </a:rPr>
              <a:t>50 g</a:t>
            </a:r>
            <a:r>
              <a:rPr lang="zh-CN" altLang="zh-CN" sz="2400" b="1" dirty="0">
                <a:latin typeface="宋体" pitchFamily="2" charset="-122"/>
                <a:ea typeface="宋体" pitchFamily="2" charset="-122"/>
              </a:rPr>
              <a:t>样品平均分成五份</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每份样品均按下述操作进行实验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取样品于烧杯中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加水配制成溶液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然后加入</a:t>
            </a:r>
            <a:r>
              <a:rPr lang="en-US" altLang="zh-CN" sz="2400" b="1" dirty="0" err="1">
                <a:latin typeface="宋体" pitchFamily="2" charset="-122"/>
                <a:ea typeface="宋体" pitchFamily="2" charset="-122"/>
              </a:rPr>
              <a:t>NaOH</a:t>
            </a:r>
            <a:r>
              <a:rPr lang="zh-CN" altLang="zh-CN" sz="2400" b="1" dirty="0">
                <a:latin typeface="宋体" pitchFamily="2" charset="-122"/>
                <a:ea typeface="宋体" pitchFamily="2" charset="-122"/>
              </a:rPr>
              <a:t>溶液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已知</a:t>
            </a:r>
            <a:r>
              <a:rPr lang="en-US" altLang="zh-CN" sz="2400" b="1" dirty="0">
                <a:latin typeface="宋体" pitchFamily="2" charset="-122"/>
                <a:ea typeface="宋体" pitchFamily="2" charset="-122"/>
              </a:rPr>
              <a:t>MgCl</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和</a:t>
            </a:r>
            <a:r>
              <a:rPr lang="en-US" altLang="zh-CN" sz="2400" b="1" dirty="0" err="1">
                <a:latin typeface="宋体" pitchFamily="2" charset="-122"/>
                <a:ea typeface="宋体" pitchFamily="2" charset="-122"/>
              </a:rPr>
              <a:t>NaOH</a:t>
            </a:r>
            <a:r>
              <a:rPr lang="zh-CN" altLang="zh-CN" sz="2400" b="1" dirty="0">
                <a:latin typeface="宋体" pitchFamily="2" charset="-122"/>
                <a:ea typeface="宋体" pitchFamily="2" charset="-122"/>
              </a:rPr>
              <a:t>发生复分解反应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杂质不参与反应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。充分反应后过滤、洗涤、干燥</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称量沉淀的质量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实验数据见下表。请计算</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1)a=</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p:txBody>
      </p:sp>
      <p:sp>
        <p:nvSpPr>
          <p:cNvPr id="4" name="矩形 3"/>
          <p:cNvSpPr/>
          <p:nvPr/>
        </p:nvSpPr>
        <p:spPr>
          <a:xfrm>
            <a:off x="1603600" y="5800710"/>
            <a:ext cx="913097"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4.35</a:t>
            </a:r>
            <a:endParaRPr lang="zh-CN" altLang="zh-CN" sz="2400" b="1" dirty="0">
              <a:latin typeface="宋体" pitchFamily="2" charset="-122"/>
              <a:ea typeface="宋体"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xmlns="" val="1326222738"/>
              </p:ext>
            </p:extLst>
          </p:nvPr>
        </p:nvGraphicFramePr>
        <p:xfrm>
          <a:off x="2130803" y="3780151"/>
          <a:ext cx="7547943" cy="1872000"/>
        </p:xfrm>
        <a:graphic>
          <a:graphicData uri="http://schemas.openxmlformats.org/drawingml/2006/table">
            <a:tbl>
              <a:tblPr firstRow="1" firstCol="1" bandRow="1"/>
              <a:tblGrid>
                <a:gridCol w="3407943"/>
                <a:gridCol w="828000"/>
                <a:gridCol w="828000"/>
                <a:gridCol w="828000"/>
                <a:gridCol w="828000"/>
                <a:gridCol w="828000"/>
              </a:tblGrid>
              <a:tr h="468000">
                <a:tc>
                  <a:txBody>
                    <a:bodyPr/>
                    <a:lstStyle/>
                    <a:p>
                      <a:pPr algn="ctr">
                        <a:lnSpc>
                          <a:spcPts val="126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260"/>
                        </a:lnSpc>
                        <a:spcAft>
                          <a:spcPts val="0"/>
                        </a:spcAft>
                      </a:pPr>
                      <a:r>
                        <a:rPr lang="zh-CN" sz="2400" b="1" dirty="0" smtClean="0">
                          <a:solidFill>
                            <a:srgbClr val="000000"/>
                          </a:solidFill>
                          <a:effectLst/>
                          <a:latin typeface="黑体" pitchFamily="49" charset="-122"/>
                          <a:ea typeface="黑体" pitchFamily="49" charset="-122"/>
                          <a:cs typeface="Times New Roman"/>
                        </a:rPr>
                        <a:t>实验</a:t>
                      </a:r>
                      <a:r>
                        <a:rPr lang="zh-CN" sz="2400" b="1" dirty="0">
                          <a:solidFill>
                            <a:srgbClr val="000000"/>
                          </a:solidFill>
                          <a:effectLst/>
                          <a:latin typeface="黑体" pitchFamily="49" charset="-122"/>
                          <a:ea typeface="黑体" pitchFamily="49" charset="-122"/>
                          <a:cs typeface="Times New Roman"/>
                        </a:rPr>
                        <a:t>编号</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260"/>
                        </a:lnSpc>
                        <a:spcAft>
                          <a:spcPts val="0"/>
                        </a:spcAft>
                      </a:pPr>
                      <a:r>
                        <a:rPr lang="en-US" sz="2400" b="1" dirty="0">
                          <a:solidFill>
                            <a:srgbClr val="000000"/>
                          </a:solidFill>
                          <a:effectLst/>
                          <a:latin typeface="宋体" pitchFamily="2" charset="-122"/>
                          <a:ea typeface="宋体" pitchFamily="2" charset="-122"/>
                          <a:cs typeface="Times New Roman"/>
                        </a:rPr>
                        <a:t>1</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6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260"/>
                        </a:lnSpc>
                        <a:spcAft>
                          <a:spcPts val="0"/>
                        </a:spcAft>
                      </a:pPr>
                      <a:r>
                        <a:rPr lang="en-US" sz="2400" b="1" dirty="0" smtClean="0">
                          <a:solidFill>
                            <a:srgbClr val="000000"/>
                          </a:solidFill>
                          <a:effectLst/>
                          <a:latin typeface="宋体" pitchFamily="2" charset="-122"/>
                          <a:ea typeface="宋体" pitchFamily="2" charset="-122"/>
                          <a:cs typeface="Times New Roman"/>
                        </a:rPr>
                        <a:t>2</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6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260"/>
                        </a:lnSpc>
                        <a:spcAft>
                          <a:spcPts val="0"/>
                        </a:spcAft>
                      </a:pPr>
                      <a:r>
                        <a:rPr lang="en-US" sz="2400" b="1" dirty="0" smtClean="0">
                          <a:solidFill>
                            <a:srgbClr val="000000"/>
                          </a:solidFill>
                          <a:effectLst/>
                          <a:latin typeface="宋体" pitchFamily="2" charset="-122"/>
                          <a:ea typeface="宋体" pitchFamily="2" charset="-122"/>
                          <a:cs typeface="Times New Roman"/>
                        </a:rPr>
                        <a:t>3</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6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260"/>
                        </a:lnSpc>
                        <a:spcAft>
                          <a:spcPts val="0"/>
                        </a:spcAft>
                      </a:pPr>
                      <a:r>
                        <a:rPr lang="en-US" sz="2400" b="1" dirty="0" smtClean="0">
                          <a:solidFill>
                            <a:srgbClr val="000000"/>
                          </a:solidFill>
                          <a:effectLst/>
                          <a:latin typeface="宋体" pitchFamily="2" charset="-122"/>
                          <a:ea typeface="宋体" pitchFamily="2" charset="-122"/>
                          <a:cs typeface="Times New Roman"/>
                        </a:rPr>
                        <a:t>4</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6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260"/>
                        </a:lnSpc>
                        <a:spcAft>
                          <a:spcPts val="0"/>
                        </a:spcAft>
                      </a:pPr>
                      <a:r>
                        <a:rPr lang="en-US" sz="2400" b="1" dirty="0" smtClean="0">
                          <a:solidFill>
                            <a:srgbClr val="000000"/>
                          </a:solidFill>
                          <a:effectLst/>
                          <a:latin typeface="宋体" pitchFamily="2" charset="-122"/>
                          <a:ea typeface="宋体" pitchFamily="2" charset="-122"/>
                          <a:cs typeface="Times New Roman"/>
                        </a:rPr>
                        <a:t>5</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000">
                <a:tc>
                  <a:txBody>
                    <a:bodyPr/>
                    <a:lstStyle/>
                    <a:p>
                      <a:pPr algn="ctr">
                        <a:lnSpc>
                          <a:spcPts val="126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260"/>
                        </a:lnSpc>
                        <a:spcAft>
                          <a:spcPts val="0"/>
                        </a:spcAft>
                      </a:pPr>
                      <a:r>
                        <a:rPr lang="zh-CN" sz="2400" b="1" dirty="0" smtClean="0">
                          <a:solidFill>
                            <a:srgbClr val="000000"/>
                          </a:solidFill>
                          <a:effectLst/>
                          <a:latin typeface="黑体" pitchFamily="49" charset="-122"/>
                          <a:ea typeface="黑体" pitchFamily="49" charset="-122"/>
                          <a:cs typeface="Times New Roman"/>
                        </a:rPr>
                        <a:t>取</a:t>
                      </a:r>
                      <a:r>
                        <a:rPr lang="zh-CN" sz="2400" b="1" dirty="0">
                          <a:solidFill>
                            <a:srgbClr val="000000"/>
                          </a:solidFill>
                          <a:effectLst/>
                          <a:latin typeface="黑体" pitchFamily="49" charset="-122"/>
                          <a:ea typeface="黑体" pitchFamily="49" charset="-122"/>
                          <a:cs typeface="Times New Roman"/>
                        </a:rPr>
                        <a:t>用样品质量</a:t>
                      </a:r>
                      <a:r>
                        <a:rPr lang="en-US" sz="2400" b="1" dirty="0">
                          <a:solidFill>
                            <a:srgbClr val="000000"/>
                          </a:solidFill>
                          <a:effectLst/>
                          <a:latin typeface="宋体" pitchFamily="2" charset="-122"/>
                          <a:ea typeface="宋体" pitchFamily="2" charset="-122"/>
                          <a:cs typeface="Times New Roman"/>
                        </a:rPr>
                        <a:t>/g</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26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260"/>
                        </a:lnSpc>
                        <a:spcAft>
                          <a:spcPts val="0"/>
                        </a:spcAft>
                      </a:pPr>
                      <a:r>
                        <a:rPr lang="en-US" sz="2400" b="1" dirty="0" smtClean="0">
                          <a:solidFill>
                            <a:srgbClr val="000000"/>
                          </a:solidFill>
                          <a:effectLst/>
                          <a:latin typeface="宋体" pitchFamily="2" charset="-122"/>
                          <a:ea typeface="宋体" pitchFamily="2" charset="-122"/>
                          <a:cs typeface="Times New Roman"/>
                        </a:rPr>
                        <a:t>10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6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260"/>
                        </a:lnSpc>
                        <a:spcAft>
                          <a:spcPts val="0"/>
                        </a:spcAft>
                      </a:pPr>
                      <a:r>
                        <a:rPr lang="en-US" sz="2400" b="1" dirty="0" smtClean="0">
                          <a:solidFill>
                            <a:srgbClr val="000000"/>
                          </a:solidFill>
                          <a:effectLst/>
                          <a:latin typeface="宋体" pitchFamily="2" charset="-122"/>
                          <a:ea typeface="宋体" pitchFamily="2" charset="-122"/>
                          <a:cs typeface="Times New Roman"/>
                        </a:rPr>
                        <a:t>10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6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260"/>
                        </a:lnSpc>
                        <a:spcAft>
                          <a:spcPts val="0"/>
                        </a:spcAft>
                      </a:pPr>
                      <a:r>
                        <a:rPr lang="en-US" sz="2400" b="1" dirty="0" smtClean="0">
                          <a:solidFill>
                            <a:srgbClr val="000000"/>
                          </a:solidFill>
                          <a:effectLst/>
                          <a:latin typeface="宋体" pitchFamily="2" charset="-122"/>
                          <a:ea typeface="宋体" pitchFamily="2" charset="-122"/>
                          <a:cs typeface="Times New Roman"/>
                        </a:rPr>
                        <a:t>10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6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260"/>
                        </a:lnSpc>
                        <a:spcAft>
                          <a:spcPts val="0"/>
                        </a:spcAft>
                      </a:pPr>
                      <a:r>
                        <a:rPr lang="en-US" sz="2400" b="1" dirty="0" smtClean="0">
                          <a:solidFill>
                            <a:srgbClr val="000000"/>
                          </a:solidFill>
                          <a:effectLst/>
                          <a:latin typeface="宋体" pitchFamily="2" charset="-122"/>
                          <a:ea typeface="宋体" pitchFamily="2" charset="-122"/>
                          <a:cs typeface="Times New Roman"/>
                        </a:rPr>
                        <a:t>10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6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260"/>
                        </a:lnSpc>
                        <a:spcAft>
                          <a:spcPts val="0"/>
                        </a:spcAft>
                      </a:pPr>
                      <a:r>
                        <a:rPr lang="en-US" sz="2400" b="1" dirty="0" smtClean="0">
                          <a:solidFill>
                            <a:srgbClr val="000000"/>
                          </a:solidFill>
                          <a:effectLst/>
                          <a:latin typeface="宋体" pitchFamily="2" charset="-122"/>
                          <a:ea typeface="宋体" pitchFamily="2" charset="-122"/>
                          <a:cs typeface="Times New Roman"/>
                        </a:rPr>
                        <a:t>10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000">
                <a:tc>
                  <a:txBody>
                    <a:bodyPr/>
                    <a:lstStyle/>
                    <a:p>
                      <a:pPr algn="ctr">
                        <a:lnSpc>
                          <a:spcPts val="126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260"/>
                        </a:lnSpc>
                        <a:spcAft>
                          <a:spcPts val="0"/>
                        </a:spcAft>
                      </a:pPr>
                      <a:r>
                        <a:rPr lang="zh-CN" sz="2400" b="1" dirty="0" smtClean="0">
                          <a:solidFill>
                            <a:srgbClr val="000000"/>
                          </a:solidFill>
                          <a:effectLst/>
                          <a:latin typeface="黑体" pitchFamily="49" charset="-122"/>
                          <a:ea typeface="黑体" pitchFamily="49" charset="-122"/>
                          <a:cs typeface="Times New Roman"/>
                        </a:rPr>
                        <a:t>加入</a:t>
                      </a:r>
                      <a:r>
                        <a:rPr lang="en-US" sz="2400" b="1" dirty="0" err="1">
                          <a:solidFill>
                            <a:srgbClr val="000000"/>
                          </a:solidFill>
                          <a:effectLst/>
                          <a:latin typeface="宋体" pitchFamily="2" charset="-122"/>
                          <a:ea typeface="宋体" pitchFamily="2" charset="-122"/>
                          <a:cs typeface="Times New Roman"/>
                        </a:rPr>
                        <a:t>NaOH</a:t>
                      </a:r>
                      <a:r>
                        <a:rPr lang="zh-CN" sz="2400" b="1" dirty="0">
                          <a:solidFill>
                            <a:srgbClr val="000000"/>
                          </a:solidFill>
                          <a:effectLst/>
                          <a:latin typeface="黑体" pitchFamily="49" charset="-122"/>
                          <a:ea typeface="黑体" pitchFamily="49" charset="-122"/>
                          <a:cs typeface="Times New Roman"/>
                        </a:rPr>
                        <a:t>溶液的质量</a:t>
                      </a:r>
                      <a:r>
                        <a:rPr lang="en-US" sz="2400" b="1" dirty="0">
                          <a:solidFill>
                            <a:srgbClr val="000000"/>
                          </a:solidFill>
                          <a:effectLst/>
                          <a:latin typeface="宋体" pitchFamily="2" charset="-122"/>
                          <a:ea typeface="宋体" pitchFamily="2" charset="-122"/>
                          <a:cs typeface="Times New Roman"/>
                        </a:rPr>
                        <a:t>/g</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26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260"/>
                        </a:lnSpc>
                        <a:spcAft>
                          <a:spcPts val="0"/>
                        </a:spcAft>
                      </a:pPr>
                      <a:r>
                        <a:rPr lang="en-US" sz="2400" b="1" dirty="0" smtClean="0">
                          <a:solidFill>
                            <a:srgbClr val="000000"/>
                          </a:solidFill>
                          <a:effectLst/>
                          <a:latin typeface="宋体" pitchFamily="2" charset="-122"/>
                          <a:ea typeface="宋体" pitchFamily="2" charset="-122"/>
                          <a:cs typeface="Times New Roman"/>
                        </a:rPr>
                        <a:t>10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6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260"/>
                        </a:lnSpc>
                        <a:spcAft>
                          <a:spcPts val="0"/>
                        </a:spcAft>
                      </a:pPr>
                      <a:r>
                        <a:rPr lang="en-US" sz="2400" b="1" dirty="0" smtClean="0">
                          <a:solidFill>
                            <a:srgbClr val="000000"/>
                          </a:solidFill>
                          <a:effectLst/>
                          <a:latin typeface="宋体" pitchFamily="2" charset="-122"/>
                          <a:ea typeface="宋体" pitchFamily="2" charset="-122"/>
                          <a:cs typeface="Times New Roman"/>
                        </a:rPr>
                        <a:t>20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6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260"/>
                        </a:lnSpc>
                        <a:spcAft>
                          <a:spcPts val="0"/>
                        </a:spcAft>
                      </a:pPr>
                      <a:r>
                        <a:rPr lang="en-US" sz="2400" b="1" dirty="0" smtClean="0">
                          <a:solidFill>
                            <a:srgbClr val="000000"/>
                          </a:solidFill>
                          <a:effectLst/>
                          <a:latin typeface="宋体" pitchFamily="2" charset="-122"/>
                          <a:ea typeface="宋体" pitchFamily="2" charset="-122"/>
                          <a:cs typeface="Times New Roman"/>
                        </a:rPr>
                        <a:t>30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6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260"/>
                        </a:lnSpc>
                        <a:spcAft>
                          <a:spcPts val="0"/>
                        </a:spcAft>
                      </a:pPr>
                      <a:r>
                        <a:rPr lang="en-US" sz="2400" b="1" dirty="0" smtClean="0">
                          <a:solidFill>
                            <a:srgbClr val="000000"/>
                          </a:solidFill>
                          <a:effectLst/>
                          <a:latin typeface="宋体" pitchFamily="2" charset="-122"/>
                          <a:ea typeface="宋体" pitchFamily="2" charset="-122"/>
                          <a:cs typeface="Times New Roman"/>
                        </a:rPr>
                        <a:t>40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6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260"/>
                        </a:lnSpc>
                        <a:spcAft>
                          <a:spcPts val="0"/>
                        </a:spcAft>
                      </a:pPr>
                      <a:r>
                        <a:rPr lang="en-US" sz="2400" b="1" dirty="0" smtClean="0">
                          <a:solidFill>
                            <a:srgbClr val="000000"/>
                          </a:solidFill>
                          <a:effectLst/>
                          <a:latin typeface="宋体" pitchFamily="2" charset="-122"/>
                          <a:ea typeface="宋体" pitchFamily="2" charset="-122"/>
                          <a:cs typeface="Times New Roman"/>
                        </a:rPr>
                        <a:t>50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000">
                <a:tc>
                  <a:txBody>
                    <a:bodyPr/>
                    <a:lstStyle/>
                    <a:p>
                      <a:pPr algn="ctr">
                        <a:lnSpc>
                          <a:spcPts val="126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260"/>
                        </a:lnSpc>
                        <a:spcAft>
                          <a:spcPts val="0"/>
                        </a:spcAft>
                      </a:pPr>
                      <a:r>
                        <a:rPr lang="zh-CN" sz="2400" b="1" dirty="0" smtClean="0">
                          <a:solidFill>
                            <a:srgbClr val="000000"/>
                          </a:solidFill>
                          <a:effectLst/>
                          <a:latin typeface="黑体" pitchFamily="49" charset="-122"/>
                          <a:ea typeface="黑体" pitchFamily="49" charset="-122"/>
                          <a:cs typeface="Times New Roman"/>
                        </a:rPr>
                        <a:t>生成</a:t>
                      </a:r>
                      <a:r>
                        <a:rPr lang="zh-CN" sz="2400" b="1" dirty="0">
                          <a:solidFill>
                            <a:srgbClr val="000000"/>
                          </a:solidFill>
                          <a:effectLst/>
                          <a:latin typeface="黑体" pitchFamily="49" charset="-122"/>
                          <a:ea typeface="黑体" pitchFamily="49" charset="-122"/>
                          <a:cs typeface="Times New Roman"/>
                        </a:rPr>
                        <a:t>沉淀的质量</a:t>
                      </a:r>
                      <a:r>
                        <a:rPr lang="en-US" sz="2400" b="1" dirty="0">
                          <a:solidFill>
                            <a:srgbClr val="000000"/>
                          </a:solidFill>
                          <a:effectLst/>
                          <a:latin typeface="宋体" pitchFamily="2" charset="-122"/>
                          <a:ea typeface="宋体" pitchFamily="2" charset="-122"/>
                          <a:cs typeface="Times New Roman"/>
                        </a:rPr>
                        <a:t>/g</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26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260"/>
                        </a:lnSpc>
                        <a:spcAft>
                          <a:spcPts val="0"/>
                        </a:spcAft>
                      </a:pPr>
                      <a:r>
                        <a:rPr lang="en-US" sz="2400" b="1" dirty="0" smtClean="0">
                          <a:solidFill>
                            <a:srgbClr val="000000"/>
                          </a:solidFill>
                          <a:effectLst/>
                          <a:latin typeface="宋体" pitchFamily="2" charset="-122"/>
                          <a:ea typeface="宋体" pitchFamily="2" charset="-122"/>
                          <a:cs typeface="Times New Roman"/>
                        </a:rPr>
                        <a:t>1.45</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6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260"/>
                        </a:lnSpc>
                        <a:spcAft>
                          <a:spcPts val="0"/>
                        </a:spcAft>
                      </a:pPr>
                      <a:r>
                        <a:rPr lang="en-US" sz="2400" b="1" dirty="0" smtClean="0">
                          <a:solidFill>
                            <a:srgbClr val="000000"/>
                          </a:solidFill>
                          <a:effectLst/>
                          <a:latin typeface="宋体" pitchFamily="2" charset="-122"/>
                          <a:ea typeface="宋体" pitchFamily="2" charset="-122"/>
                          <a:cs typeface="Times New Roman"/>
                        </a:rPr>
                        <a:t>2.90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60"/>
                        </a:lnSpc>
                        <a:spcAft>
                          <a:spcPts val="0"/>
                        </a:spcAft>
                      </a:pPr>
                      <a:endParaRPr lang="en-US" sz="2400" b="1" i="1" dirty="0" smtClean="0">
                        <a:solidFill>
                          <a:srgbClr val="000000"/>
                        </a:solidFill>
                        <a:effectLst/>
                        <a:latin typeface="宋体" pitchFamily="2" charset="-122"/>
                        <a:ea typeface="宋体" pitchFamily="2" charset="-122"/>
                        <a:cs typeface="Times New Roman"/>
                      </a:endParaRPr>
                    </a:p>
                    <a:p>
                      <a:pPr algn="ctr">
                        <a:lnSpc>
                          <a:spcPts val="1260"/>
                        </a:lnSpc>
                        <a:spcAft>
                          <a:spcPts val="0"/>
                        </a:spcAft>
                      </a:pPr>
                      <a:r>
                        <a:rPr lang="en-US" sz="2400" b="1" i="1" dirty="0" smtClean="0">
                          <a:solidFill>
                            <a:srgbClr val="000000"/>
                          </a:solidFill>
                          <a:effectLst/>
                          <a:latin typeface="宋体" pitchFamily="2" charset="-122"/>
                          <a:ea typeface="宋体" pitchFamily="2" charset="-122"/>
                          <a:cs typeface="Times New Roman"/>
                        </a:rPr>
                        <a:t>a</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6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260"/>
                        </a:lnSpc>
                        <a:spcAft>
                          <a:spcPts val="0"/>
                        </a:spcAft>
                      </a:pPr>
                      <a:r>
                        <a:rPr lang="en-US" sz="2400" b="1" dirty="0" smtClean="0">
                          <a:solidFill>
                            <a:srgbClr val="000000"/>
                          </a:solidFill>
                          <a:effectLst/>
                          <a:latin typeface="宋体" pitchFamily="2" charset="-122"/>
                          <a:ea typeface="宋体" pitchFamily="2" charset="-122"/>
                          <a:cs typeface="Times New Roman"/>
                        </a:rPr>
                        <a:t>5.80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6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260"/>
                        </a:lnSpc>
                        <a:spcAft>
                          <a:spcPts val="0"/>
                        </a:spcAft>
                      </a:pPr>
                      <a:r>
                        <a:rPr lang="en-US" sz="2400" b="1" dirty="0" smtClean="0">
                          <a:solidFill>
                            <a:srgbClr val="000000"/>
                          </a:solidFill>
                          <a:effectLst/>
                          <a:latin typeface="宋体" pitchFamily="2" charset="-122"/>
                          <a:ea typeface="宋体" pitchFamily="2" charset="-122"/>
                          <a:cs typeface="Times New Roman"/>
                        </a:rPr>
                        <a:t>5.80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287348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24245" y="1381383"/>
            <a:ext cx="4403058" cy="566822"/>
          </a:xfrm>
          <a:prstGeom prst="rect">
            <a:avLst/>
          </a:prstGeom>
          <a:noFill/>
        </p:spPr>
        <p:txBody>
          <a:bodyPr wrap="square" rtlCol="0">
            <a:spAutoFit/>
          </a:bodyPr>
          <a:lstStyle/>
          <a:p>
            <a:pPr>
              <a:lnSpc>
                <a:spcPts val="37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样品中</a:t>
            </a:r>
            <a:r>
              <a:rPr lang="en-US" altLang="zh-CN" sz="2400" b="1" dirty="0">
                <a:latin typeface="宋体" pitchFamily="2" charset="-122"/>
                <a:ea typeface="宋体" pitchFamily="2" charset="-122"/>
              </a:rPr>
              <a:t>MgCl</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的质量分数。</a:t>
            </a:r>
            <a:endParaRPr lang="en-US" altLang="zh-CN" sz="2400" b="1" dirty="0" smtClean="0">
              <a:latin typeface="宋体" pitchFamily="2" charset="-122"/>
              <a:ea typeface="宋体" pitchFamily="2" charset="-122"/>
            </a:endParaRPr>
          </a:p>
        </p:txBody>
      </p:sp>
      <p:grpSp>
        <p:nvGrpSpPr>
          <p:cNvPr id="3" name="组合 2"/>
          <p:cNvGrpSpPr/>
          <p:nvPr/>
        </p:nvGrpSpPr>
        <p:grpSpPr>
          <a:xfrm>
            <a:off x="2224245" y="1948205"/>
            <a:ext cx="7162893" cy="4401205"/>
            <a:chOff x="2224245" y="1948205"/>
            <a:chExt cx="7162893" cy="4401205"/>
          </a:xfrm>
        </p:grpSpPr>
        <mc:AlternateContent xmlns:mc="http://schemas.openxmlformats.org/markup-compatibility/2006">
          <mc:Choice xmlns:a14="http://schemas.microsoft.com/office/drawing/2010/main" xmlns="" Requires="a14">
            <p:sp>
              <p:nvSpPr>
                <p:cNvPr id="4" name="矩形 3"/>
                <p:cNvSpPr/>
                <p:nvPr/>
              </p:nvSpPr>
              <p:spPr>
                <a:xfrm>
                  <a:off x="2224245" y="1948205"/>
                  <a:ext cx="7162893" cy="4401205"/>
                </a:xfrm>
                <a:prstGeom prst="rect">
                  <a:avLst/>
                </a:prstGeom>
              </p:spPr>
              <p:txBody>
                <a:bodyPr wrap="square">
                  <a:spAutoFit/>
                </a:bodyPr>
                <a:lstStyle/>
                <a:p>
                  <a:pPr>
                    <a:lnSpc>
                      <a:spcPts val="4200"/>
                    </a:lnSpc>
                  </a:pPr>
                  <a:r>
                    <a:rPr lang="zh-CN" altLang="zh-CN" sz="2400" b="1" dirty="0" smtClean="0">
                      <a:solidFill>
                        <a:srgbClr val="FF0000"/>
                      </a:solidFill>
                      <a:latin typeface="宋体" pitchFamily="2" charset="-122"/>
                      <a:ea typeface="宋体" pitchFamily="2" charset="-122"/>
                    </a:rPr>
                    <a:t>解</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设</a:t>
                  </a:r>
                  <a:r>
                    <a:rPr lang="en-US" altLang="zh-CN" sz="2400" b="1" dirty="0">
                      <a:solidFill>
                        <a:srgbClr val="FF0000"/>
                      </a:solidFill>
                      <a:latin typeface="宋体" pitchFamily="2" charset="-122"/>
                      <a:ea typeface="宋体" pitchFamily="2" charset="-122"/>
                    </a:rPr>
                    <a:t>10 g</a:t>
                  </a:r>
                  <a:r>
                    <a:rPr lang="zh-CN" altLang="zh-CN" sz="2400" b="1" dirty="0">
                      <a:solidFill>
                        <a:srgbClr val="FF0000"/>
                      </a:solidFill>
                      <a:latin typeface="宋体" pitchFamily="2" charset="-122"/>
                      <a:ea typeface="宋体" pitchFamily="2" charset="-122"/>
                    </a:rPr>
                    <a:t>样品中氯化镁的质量为</a:t>
                  </a:r>
                  <a:r>
                    <a:rPr lang="en-US" altLang="zh-CN" sz="2400" b="1" i="1" dirty="0">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a:t>
                  </a:r>
                </a:p>
                <a:p>
                  <a:pPr>
                    <a:lnSpc>
                      <a:spcPts val="4200"/>
                    </a:lnSpc>
                  </a:pPr>
                  <a:r>
                    <a:rPr lang="en-US" altLang="zh-CN" sz="2400" b="1" dirty="0">
                      <a:solidFill>
                        <a:srgbClr val="FF0000"/>
                      </a:solidFill>
                      <a:latin typeface="宋体" pitchFamily="2" charset="-122"/>
                      <a:ea typeface="宋体" pitchFamily="2" charset="-122"/>
                    </a:rPr>
                    <a:t>MgCl</a:t>
                  </a:r>
                  <a:r>
                    <a:rPr lang="en-US" altLang="zh-CN" sz="2400" b="1" baseline="-25000" dirty="0">
                      <a:solidFill>
                        <a:srgbClr val="FF0000"/>
                      </a:solidFill>
                      <a:latin typeface="宋体" pitchFamily="2" charset="-122"/>
                      <a:ea typeface="宋体" pitchFamily="2" charset="-122"/>
                    </a:rPr>
                    <a:t>2</a:t>
                  </a:r>
                  <a:r>
                    <a:rPr lang="en-US" altLang="zh-CN" sz="2400" b="1" dirty="0">
                      <a:solidFill>
                        <a:srgbClr val="FF0000"/>
                      </a:solidFill>
                      <a:latin typeface="宋体" pitchFamily="2" charset="-122"/>
                      <a:ea typeface="宋体" pitchFamily="2" charset="-122"/>
                    </a:rPr>
                    <a:t>+2NaOH </a:t>
                  </a:r>
                  <a:r>
                    <a:rPr lang="en-US" altLang="zh-CN" sz="2400" b="1" dirty="0" smtClean="0">
                      <a:solidFill>
                        <a:srgbClr val="FF0000"/>
                      </a:solidFill>
                      <a:latin typeface="宋体" pitchFamily="2" charset="-122"/>
                      <a:ea typeface="宋体" pitchFamily="2" charset="-122"/>
                    </a:rPr>
                    <a:t>   Mg(OH)</a:t>
                  </a:r>
                  <a:r>
                    <a:rPr lang="en-US" altLang="zh-CN" sz="2400" b="1" baseline="-25000" dirty="0" smtClean="0">
                      <a:solidFill>
                        <a:srgbClr val="FF0000"/>
                      </a:solidFill>
                      <a:latin typeface="宋体" pitchFamily="2" charset="-122"/>
                      <a:ea typeface="宋体" pitchFamily="2" charset="-122"/>
                    </a:rPr>
                    <a:t>2</a:t>
                  </a:r>
                  <a:r>
                    <a:rPr lang="zh-CN" altLang="zh-CN" sz="2400" b="1" dirty="0">
                      <a:solidFill>
                        <a:srgbClr val="FF0000"/>
                      </a:solidFill>
                      <a:latin typeface="宋体" pitchFamily="2" charset="-122"/>
                      <a:ea typeface="宋体" pitchFamily="2" charset="-122"/>
                    </a:rPr>
                    <a:t>↓</a:t>
                  </a:r>
                  <a:r>
                    <a:rPr lang="en-US" altLang="zh-CN" sz="2400" b="1" dirty="0">
                      <a:solidFill>
                        <a:srgbClr val="FF0000"/>
                      </a:solidFill>
                      <a:latin typeface="宋体" pitchFamily="2" charset="-122"/>
                      <a:ea typeface="宋体" pitchFamily="2" charset="-122"/>
                    </a:rPr>
                    <a:t>+2NaCl</a:t>
                  </a:r>
                  <a:endParaRPr lang="zh-CN" altLang="zh-CN" sz="2400" b="1" dirty="0">
                    <a:solidFill>
                      <a:srgbClr val="FF0000"/>
                    </a:solidFill>
                    <a:latin typeface="宋体" pitchFamily="2" charset="-122"/>
                    <a:ea typeface="宋体" pitchFamily="2" charset="-122"/>
                  </a:endParaRPr>
                </a:p>
                <a:p>
                  <a:pPr>
                    <a:lnSpc>
                      <a:spcPts val="4200"/>
                    </a:lnSpc>
                  </a:pPr>
                  <a:r>
                    <a:rPr lang="en-US" altLang="zh-CN" sz="2400" b="1" dirty="0">
                      <a:solidFill>
                        <a:srgbClr val="FF0000"/>
                      </a:solidFill>
                      <a:latin typeface="宋体" pitchFamily="2" charset="-122"/>
                      <a:ea typeface="宋体" pitchFamily="2" charset="-122"/>
                    </a:rPr>
                    <a:t>95</a:t>
                  </a:r>
                  <a:r>
                    <a:rPr lang="zh-CN" altLang="zh-CN" sz="2400" b="1" dirty="0">
                      <a:solidFill>
                        <a:srgbClr val="FF0000"/>
                      </a:solidFill>
                      <a:latin typeface="宋体" pitchFamily="2" charset="-122"/>
                      <a:ea typeface="宋体" pitchFamily="2" charset="-122"/>
                    </a:rPr>
                    <a:t>　　　　　　</a:t>
                  </a:r>
                  <a:r>
                    <a:rPr lang="en-US" altLang="zh-CN" sz="2400" b="1" dirty="0" smtClean="0">
                      <a:solidFill>
                        <a:srgbClr val="FF0000"/>
                      </a:solidFill>
                      <a:latin typeface="宋体" pitchFamily="2" charset="-122"/>
                      <a:ea typeface="宋体" pitchFamily="2" charset="-122"/>
                    </a:rPr>
                    <a:t>   58</a:t>
                  </a:r>
                  <a:endParaRPr lang="zh-CN" altLang="zh-CN" sz="2400" b="1" dirty="0">
                    <a:solidFill>
                      <a:srgbClr val="FF0000"/>
                    </a:solidFill>
                    <a:latin typeface="宋体" pitchFamily="2" charset="-122"/>
                    <a:ea typeface="宋体" pitchFamily="2" charset="-122"/>
                  </a:endParaRPr>
                </a:p>
                <a:p>
                  <a:pPr>
                    <a:lnSpc>
                      <a:spcPts val="4200"/>
                    </a:lnSpc>
                  </a:pPr>
                  <a:r>
                    <a:rPr lang="en-US" altLang="zh-CN" sz="2400" b="1" i="1" dirty="0">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　　　　　　　</a:t>
                  </a: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5.8 </a:t>
                  </a:r>
                  <a:r>
                    <a:rPr lang="en-US" altLang="zh-CN" sz="2400" b="1" dirty="0">
                      <a:solidFill>
                        <a:srgbClr val="FF0000"/>
                      </a:solidFill>
                      <a:latin typeface="宋体" pitchFamily="2" charset="-122"/>
                      <a:ea typeface="宋体" pitchFamily="2" charset="-122"/>
                    </a:rPr>
                    <a:t>g</a:t>
                  </a:r>
                  <a:endParaRPr lang="zh-CN" altLang="zh-CN" sz="2400" b="1" dirty="0">
                    <a:solidFill>
                      <a:srgbClr val="FF0000"/>
                    </a:solidFill>
                    <a:latin typeface="宋体" pitchFamily="2" charset="-122"/>
                    <a:ea typeface="宋体" pitchFamily="2" charset="-122"/>
                  </a:endParaRPr>
                </a:p>
                <a:p>
                  <a:pPr>
                    <a:lnSpc>
                      <a:spcPts val="4200"/>
                    </a:lnSpc>
                  </a:pP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𝟗𝟓</m:t>
                          </m:r>
                        </m:num>
                        <m:den>
                          <m:r>
                            <a:rPr lang="en-US" altLang="zh-CN" sz="2400" b="1" i="1">
                              <a:solidFill>
                                <a:srgbClr val="FF0000"/>
                              </a:solidFill>
                              <a:latin typeface="Cambria Math"/>
                            </a:rPr>
                            <m:t>𝟓𝟖</m:t>
                          </m:r>
                        </m:den>
                      </m:f>
                    </m:oMath>
                  </a14:m>
                  <a:r>
                    <a:rPr lang="en-US" altLang="zh-CN" sz="2400" b="1" dirty="0">
                      <a:solidFill>
                        <a:srgbClr val="FF0000"/>
                      </a:solidFill>
                      <a:latin typeface="宋体" pitchFamily="2" charset="-122"/>
                      <a:ea typeface="宋体" pitchFamily="2" charset="-122"/>
                    </a:rPr>
                    <a:t>=</a:t>
                  </a: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𝒙</m:t>
                          </m:r>
                        </m:num>
                        <m:den>
                          <m:r>
                            <a:rPr lang="en-US" altLang="zh-CN" sz="2400" b="1" i="1">
                              <a:solidFill>
                                <a:srgbClr val="FF0000"/>
                              </a:solidFill>
                              <a:latin typeface="Cambria Math"/>
                            </a:rPr>
                            <m:t>𝟓</m:t>
                          </m:r>
                          <m:r>
                            <m:rPr>
                              <m:nor/>
                            </m:rPr>
                            <a:rPr lang="en-US" altLang="zh-CN" sz="2400" b="1">
                              <a:solidFill>
                                <a:srgbClr val="FF0000"/>
                              </a:solidFill>
                              <a:latin typeface="宋体" pitchFamily="2" charset="-122"/>
                              <a:ea typeface="宋体" pitchFamily="2" charset="-122"/>
                            </a:rPr>
                            <m:t>.</m:t>
                          </m:r>
                          <m:r>
                            <a:rPr lang="en-US" altLang="zh-CN" sz="2400" b="1" i="1">
                              <a:solidFill>
                                <a:srgbClr val="FF0000"/>
                              </a:solidFill>
                              <a:latin typeface="Cambria Math"/>
                            </a:rPr>
                            <m:t>𝟖</m:t>
                          </m:r>
                          <m:r>
                            <m:rPr>
                              <m:nor/>
                            </m:rPr>
                            <a:rPr lang="en-US" altLang="zh-CN" sz="2400" b="1" i="0" smtClean="0">
                              <a:solidFill>
                                <a:srgbClr val="FF0000"/>
                              </a:solidFill>
                            </a:rPr>
                            <m:t> </m:t>
                          </m:r>
                          <m:r>
                            <a:rPr lang="en-US" altLang="zh-CN" sz="2400" b="1" i="0">
                              <a:solidFill>
                                <a:srgbClr val="FF0000"/>
                              </a:solidFill>
                              <a:latin typeface="Cambria Math"/>
                            </a:rPr>
                            <m:t>𝐠</m:t>
                          </m:r>
                        </m:den>
                      </m:f>
                    </m:oMath>
                  </a14:m>
                  <a:r>
                    <a:rPr lang="zh-CN" altLang="zh-CN" sz="2400" b="1" dirty="0">
                      <a:solidFill>
                        <a:srgbClr val="FF0000"/>
                      </a:solidFill>
                      <a:latin typeface="宋体" pitchFamily="2" charset="-122"/>
                      <a:ea typeface="宋体" pitchFamily="2" charset="-122"/>
                    </a:rPr>
                    <a:t>　</a:t>
                  </a:r>
                </a:p>
                <a:p>
                  <a:pPr>
                    <a:lnSpc>
                      <a:spcPts val="4200"/>
                    </a:lnSpc>
                  </a:pPr>
                  <a:r>
                    <a:rPr lang="en-US" altLang="zh-CN" sz="2400" b="1" i="1" dirty="0">
                      <a:solidFill>
                        <a:srgbClr val="FF0000"/>
                      </a:solidFill>
                      <a:latin typeface="宋体" pitchFamily="2" charset="-122"/>
                      <a:ea typeface="宋体" pitchFamily="2" charset="-122"/>
                    </a:rPr>
                    <a:t>x</a:t>
                  </a:r>
                  <a:r>
                    <a:rPr lang="en-US" altLang="zh-CN" sz="2400" b="1" dirty="0">
                      <a:solidFill>
                        <a:srgbClr val="FF0000"/>
                      </a:solidFill>
                      <a:latin typeface="宋体" pitchFamily="2" charset="-122"/>
                      <a:ea typeface="宋体" pitchFamily="2" charset="-122"/>
                    </a:rPr>
                    <a:t>=9.5 g</a:t>
                  </a:r>
                  <a:endParaRPr lang="zh-CN" altLang="zh-CN" sz="2400" b="1" dirty="0">
                    <a:solidFill>
                      <a:srgbClr val="FF0000"/>
                    </a:solidFill>
                    <a:latin typeface="宋体" pitchFamily="2" charset="-122"/>
                    <a:ea typeface="宋体" pitchFamily="2" charset="-122"/>
                  </a:endParaRPr>
                </a:p>
                <a:p>
                  <a:pPr>
                    <a:lnSpc>
                      <a:spcPts val="4200"/>
                    </a:lnSpc>
                  </a:pPr>
                  <a:r>
                    <a:rPr lang="zh-CN" altLang="zh-CN" sz="2400" b="1" dirty="0">
                      <a:solidFill>
                        <a:srgbClr val="FF0000"/>
                      </a:solidFill>
                      <a:latin typeface="宋体" pitchFamily="2" charset="-122"/>
                      <a:ea typeface="宋体" pitchFamily="2" charset="-122"/>
                    </a:rPr>
                    <a:t>样品中</a:t>
                  </a:r>
                  <a:r>
                    <a:rPr lang="en-US" altLang="zh-CN" sz="2400" b="1" dirty="0">
                      <a:solidFill>
                        <a:srgbClr val="FF0000"/>
                      </a:solidFill>
                      <a:latin typeface="宋体" pitchFamily="2" charset="-122"/>
                      <a:ea typeface="宋体" pitchFamily="2" charset="-122"/>
                    </a:rPr>
                    <a:t>MgCl</a:t>
                  </a:r>
                  <a:r>
                    <a:rPr lang="en-US" altLang="zh-CN" sz="2400" b="1" baseline="-25000" dirty="0">
                      <a:solidFill>
                        <a:srgbClr val="FF0000"/>
                      </a:solidFill>
                      <a:latin typeface="宋体" pitchFamily="2" charset="-122"/>
                      <a:ea typeface="宋体" pitchFamily="2" charset="-122"/>
                    </a:rPr>
                    <a:t>2</a:t>
                  </a:r>
                  <a:r>
                    <a:rPr lang="zh-CN" altLang="zh-CN" sz="2400" b="1" dirty="0">
                      <a:solidFill>
                        <a:srgbClr val="FF0000"/>
                      </a:solidFill>
                      <a:latin typeface="宋体" pitchFamily="2" charset="-122"/>
                      <a:ea typeface="宋体" pitchFamily="2" charset="-122"/>
                    </a:rPr>
                    <a:t>的质量分数为</a:t>
                  </a:r>
                  <a14:m>
                    <m:oMath xmlns:m="http://schemas.openxmlformats.org/officeDocument/2006/math">
                      <m:f>
                        <m:fPr>
                          <m:ctrlPr>
                            <a:rPr lang="zh-CN" altLang="zh-CN" sz="2400" b="1" i="1">
                              <a:solidFill>
                                <a:srgbClr val="FF0000"/>
                              </a:solidFill>
                              <a:latin typeface="Cambria Math"/>
                            </a:rPr>
                          </m:ctrlPr>
                        </m:fPr>
                        <m:num>
                          <m:r>
                            <a:rPr lang="en-US" altLang="zh-CN" sz="2400" b="1" i="0">
                              <a:solidFill>
                                <a:srgbClr val="FF0000"/>
                              </a:solidFill>
                              <a:latin typeface="Cambria Math"/>
                            </a:rPr>
                            <m:t>𝟗</m:t>
                          </m:r>
                          <m:r>
                            <m:rPr>
                              <m:nor/>
                            </m:rPr>
                            <a:rPr lang="en-US" altLang="zh-CN" sz="2400" b="1">
                              <a:solidFill>
                                <a:srgbClr val="FF0000"/>
                              </a:solidFill>
                              <a:latin typeface="宋体" pitchFamily="2" charset="-122"/>
                              <a:ea typeface="宋体" pitchFamily="2" charset="-122"/>
                            </a:rPr>
                            <m:t>.</m:t>
                          </m:r>
                          <m:r>
                            <a:rPr lang="en-US" altLang="zh-CN" sz="2400" b="1" i="0">
                              <a:solidFill>
                                <a:srgbClr val="FF0000"/>
                              </a:solidFill>
                              <a:latin typeface="Cambria Math"/>
                            </a:rPr>
                            <m:t>𝟓</m:t>
                          </m:r>
                          <m:r>
                            <m:rPr>
                              <m:nor/>
                            </m:rPr>
                            <a:rPr lang="en-US" altLang="zh-CN" sz="2400" b="1" i="0" smtClean="0">
                              <a:solidFill>
                                <a:srgbClr val="FF0000"/>
                              </a:solidFill>
                            </a:rPr>
                            <m:t> </m:t>
                          </m:r>
                          <m:r>
                            <a:rPr lang="en-US" altLang="zh-CN" sz="2400" b="1" i="0">
                              <a:solidFill>
                                <a:srgbClr val="FF0000"/>
                              </a:solidFill>
                              <a:latin typeface="Cambria Math"/>
                            </a:rPr>
                            <m:t>𝐠</m:t>
                          </m:r>
                        </m:num>
                        <m:den>
                          <m:r>
                            <a:rPr lang="en-US" altLang="zh-CN" sz="2400" b="1" i="0">
                              <a:solidFill>
                                <a:srgbClr val="FF0000"/>
                              </a:solidFill>
                              <a:latin typeface="Cambria Math"/>
                            </a:rPr>
                            <m:t>𝟏𝟎</m:t>
                          </m:r>
                          <m:r>
                            <m:rPr>
                              <m:nor/>
                            </m:rPr>
                            <a:rPr lang="en-US" altLang="zh-CN" sz="2400" b="1" i="0" smtClean="0">
                              <a:solidFill>
                                <a:srgbClr val="FF0000"/>
                              </a:solidFill>
                            </a:rPr>
                            <m:t> </m:t>
                          </m:r>
                          <m:r>
                            <a:rPr lang="en-US" altLang="zh-CN" sz="2400" b="1" i="0">
                              <a:solidFill>
                                <a:srgbClr val="FF0000"/>
                              </a:solidFill>
                              <a:latin typeface="Cambria Math"/>
                            </a:rPr>
                            <m:t>𝐠</m:t>
                          </m:r>
                        </m:den>
                      </m:f>
                    </m:oMath>
                  </a14:m>
                  <a:r>
                    <a:rPr lang="en-US" altLang="zh-CN" sz="2400" b="1" dirty="0">
                      <a:solidFill>
                        <a:srgbClr val="FF0000"/>
                      </a:solidFill>
                      <a:latin typeface="宋体" pitchFamily="2" charset="-122"/>
                      <a:ea typeface="宋体" pitchFamily="2" charset="-122"/>
                    </a:rPr>
                    <a:t>×</a:t>
                  </a:r>
                  <a:r>
                    <a:rPr lang="en-US" altLang="zh-CN" sz="2400" b="1" dirty="0" smtClean="0">
                      <a:solidFill>
                        <a:srgbClr val="FF0000"/>
                      </a:solidFill>
                      <a:latin typeface="宋体" pitchFamily="2" charset="-122"/>
                      <a:ea typeface="宋体" pitchFamily="2" charset="-122"/>
                    </a:rPr>
                    <a:t>100%=95</a:t>
                  </a:r>
                  <a:r>
                    <a:rPr lang="en-US" altLang="zh-CN" sz="2400" b="1" dirty="0">
                      <a:solidFill>
                        <a:srgbClr val="FF0000"/>
                      </a:solidFill>
                      <a:latin typeface="宋体" pitchFamily="2" charset="-122"/>
                      <a:ea typeface="宋体" pitchFamily="2" charset="-122"/>
                    </a:rPr>
                    <a:t>%</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a:p>
                  <a:pPr>
                    <a:lnSpc>
                      <a:spcPts val="4200"/>
                    </a:lnSpc>
                  </a:pPr>
                  <a:r>
                    <a:rPr lang="zh-CN" altLang="zh-CN" sz="2400" b="1" dirty="0">
                      <a:solidFill>
                        <a:srgbClr val="FF0000"/>
                      </a:solidFill>
                      <a:latin typeface="宋体" pitchFamily="2" charset="-122"/>
                      <a:ea typeface="宋体" pitchFamily="2" charset="-122"/>
                    </a:rPr>
                    <a:t>答</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样品中</a:t>
                  </a:r>
                  <a:r>
                    <a:rPr lang="en-US" altLang="zh-CN" sz="2400" b="1" dirty="0">
                      <a:solidFill>
                        <a:srgbClr val="FF0000"/>
                      </a:solidFill>
                      <a:latin typeface="宋体" pitchFamily="2" charset="-122"/>
                      <a:ea typeface="宋体" pitchFamily="2" charset="-122"/>
                    </a:rPr>
                    <a:t>MgCl</a:t>
                  </a:r>
                  <a:r>
                    <a:rPr lang="en-US" altLang="zh-CN" sz="2400" b="1" baseline="-25000" dirty="0">
                      <a:solidFill>
                        <a:srgbClr val="FF0000"/>
                      </a:solidFill>
                      <a:latin typeface="宋体" pitchFamily="2" charset="-122"/>
                      <a:ea typeface="宋体" pitchFamily="2" charset="-122"/>
                    </a:rPr>
                    <a:t>2</a:t>
                  </a:r>
                  <a:r>
                    <a:rPr lang="zh-CN" altLang="zh-CN" sz="2400" b="1" dirty="0">
                      <a:solidFill>
                        <a:srgbClr val="FF0000"/>
                      </a:solidFill>
                      <a:latin typeface="宋体" pitchFamily="2" charset="-122"/>
                      <a:ea typeface="宋体" pitchFamily="2" charset="-122"/>
                    </a:rPr>
                    <a:t>的质量分数是</a:t>
                  </a:r>
                  <a:r>
                    <a:rPr lang="en-US" altLang="zh-CN" sz="2400" b="1" dirty="0" smtClean="0">
                      <a:solidFill>
                        <a:srgbClr val="FF0000"/>
                      </a:solidFill>
                      <a:latin typeface="宋体" pitchFamily="2" charset="-122"/>
                      <a:ea typeface="宋体" pitchFamily="2" charset="-122"/>
                    </a:rPr>
                    <a:t>95%</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p:txBody>
            </p:sp>
          </mc:Choice>
          <mc:Fallback>
            <p:sp>
              <p:nvSpPr>
                <p:cNvPr id="4" name="矩形 3"/>
                <p:cNvSpPr>
                  <a:spLocks noRot="1" noChangeAspect="1" noMove="1" noResize="1" noEditPoints="1" noAdjustHandles="1" noChangeArrowheads="1" noChangeShapeType="1" noTextEdit="1"/>
                </p:cNvSpPr>
                <p:nvPr/>
              </p:nvSpPr>
              <p:spPr>
                <a:xfrm>
                  <a:off x="2224245" y="1948205"/>
                  <a:ext cx="7162893" cy="4401205"/>
                </a:xfrm>
                <a:prstGeom prst="rect">
                  <a:avLst/>
                </a:prstGeom>
                <a:blipFill rotWithShape="1">
                  <a:blip r:embed="rId2"/>
                  <a:stretch>
                    <a:fillRect l="-1362" b="-277"/>
                  </a:stretch>
                </a:blipFill>
              </p:spPr>
              <p:txBody>
                <a:bodyPr/>
                <a:lstStyle/>
                <a:p>
                  <a:r>
                    <a:rPr lang="zh-CN" altLang="en-US">
                      <a:noFill/>
                    </a:rPr>
                    <a:t> </a:t>
                  </a:r>
                </a:p>
              </p:txBody>
            </p:sp>
          </mc:Fallback>
        </mc:AlternateContent>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046573" y="2796564"/>
              <a:ext cx="449926" cy="599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2836451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22615" y="1546366"/>
            <a:ext cx="10661245" cy="4524315"/>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4.(2021</a:t>
            </a:r>
            <a:r>
              <a:rPr lang="zh-CN" altLang="zh-CN" sz="2400" b="1" dirty="0">
                <a:latin typeface="宋体" pitchFamily="2" charset="-122"/>
                <a:ea typeface="宋体" pitchFamily="2" charset="-122"/>
              </a:rPr>
              <a:t>·承德一模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实验室有一瓶放置多年的浓盐酸</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为了测定它实际的溶质质量分数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实验员将</a:t>
            </a:r>
            <a:r>
              <a:rPr lang="en-US" altLang="zh-CN" sz="2400" b="1" dirty="0">
                <a:latin typeface="宋体" pitchFamily="2" charset="-122"/>
                <a:ea typeface="宋体" pitchFamily="2" charset="-122"/>
              </a:rPr>
              <a:t>20 g </a:t>
            </a:r>
            <a:r>
              <a:rPr lang="en-US" altLang="zh-CN" sz="2400" b="1" dirty="0" smtClean="0">
                <a:latin typeface="宋体" pitchFamily="2" charset="-122"/>
                <a:ea typeface="宋体" pitchFamily="2" charset="-122"/>
              </a:rPr>
              <a:t>40%</a:t>
            </a:r>
            <a:r>
              <a:rPr lang="zh-CN" altLang="zh-CN" sz="2400" b="1" dirty="0" smtClean="0">
                <a:latin typeface="宋体" pitchFamily="2" charset="-122"/>
                <a:ea typeface="宋体" pitchFamily="2" charset="-122"/>
              </a:rPr>
              <a:t>的</a:t>
            </a:r>
            <a:r>
              <a:rPr lang="zh-CN" altLang="zh-CN" sz="2400" b="1" dirty="0">
                <a:latin typeface="宋体" pitchFamily="2" charset="-122"/>
                <a:ea typeface="宋体" pitchFamily="2" charset="-122"/>
              </a:rPr>
              <a:t>氢氧化钠溶液放于烧杯中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利用</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测定仪逐滴滴入该盐酸</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并绘制出了所加盐酸的质量与烧杯中溶液</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的关系图。</a:t>
            </a: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两者恰好完全反应时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消耗盐酸的质量为</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g</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sp>
        <p:nvSpPr>
          <p:cNvPr id="4" name="矩形 3"/>
          <p:cNvSpPr/>
          <p:nvPr/>
        </p:nvSpPr>
        <p:spPr>
          <a:xfrm>
            <a:off x="6871887" y="5473539"/>
            <a:ext cx="535592"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25</a:t>
            </a:r>
            <a:endParaRPr lang="zh-CN" altLang="zh-CN" sz="2400" b="1" dirty="0">
              <a:latin typeface="宋体" pitchFamily="2" charset="-122"/>
              <a:ea typeface="宋体" pitchFamily="2" charset="-122"/>
            </a:endParaRPr>
          </a:p>
        </p:txBody>
      </p:sp>
      <p:pic>
        <p:nvPicPr>
          <p:cNvPr id="5" name="HX+7LX12.eps" descr="id:2147510699;FounderCES"/>
          <p:cNvPicPr/>
          <p:nvPr/>
        </p:nvPicPr>
        <p:blipFill>
          <a:blip r:embed="rId2"/>
          <a:stretch>
            <a:fillRect/>
          </a:stretch>
        </p:blipFill>
        <p:spPr>
          <a:xfrm>
            <a:off x="3950334" y="3338817"/>
            <a:ext cx="3398422" cy="2057161"/>
          </a:xfrm>
          <a:prstGeom prst="rect">
            <a:avLst/>
          </a:prstGeom>
        </p:spPr>
      </p:pic>
    </p:spTree>
    <p:extLst>
      <p:ext uri="{BB962C8B-B14F-4D97-AF65-F5344CB8AC3E}">
        <p14:creationId xmlns:p14="http://schemas.microsoft.com/office/powerpoint/2010/main" xmlns="" val="4136708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08945" y="1387722"/>
            <a:ext cx="6155053" cy="646331"/>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请你计算该浓盐酸的实际质量分数。 </a:t>
            </a:r>
            <a:r>
              <a:rPr lang="en-US"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p:txBody>
      </p:sp>
      <p:grpSp>
        <p:nvGrpSpPr>
          <p:cNvPr id="3" name="组合 2"/>
          <p:cNvGrpSpPr/>
          <p:nvPr/>
        </p:nvGrpSpPr>
        <p:grpSpPr>
          <a:xfrm>
            <a:off x="2408945" y="1966941"/>
            <a:ext cx="7112560" cy="4318490"/>
            <a:chOff x="1804937" y="2143110"/>
            <a:chExt cx="7112560" cy="4318490"/>
          </a:xfrm>
        </p:grpSpPr>
        <mc:AlternateContent xmlns:mc="http://schemas.openxmlformats.org/markup-compatibility/2006">
          <mc:Choice xmlns:a14="http://schemas.microsoft.com/office/drawing/2010/main" xmlns="" Requires="a14">
            <p:sp>
              <p:nvSpPr>
                <p:cNvPr id="4" name="矩形 3"/>
                <p:cNvSpPr/>
                <p:nvPr/>
              </p:nvSpPr>
              <p:spPr>
                <a:xfrm>
                  <a:off x="1804937" y="2143110"/>
                  <a:ext cx="7112560" cy="4318490"/>
                </a:xfrm>
                <a:prstGeom prst="rect">
                  <a:avLst/>
                </a:prstGeom>
              </p:spPr>
              <p:txBody>
                <a:bodyPr wrap="square">
                  <a:spAutoFit/>
                </a:bodyPr>
                <a:lstStyle/>
                <a:p>
                  <a:pPr>
                    <a:lnSpc>
                      <a:spcPts val="4200"/>
                    </a:lnSpc>
                  </a:pPr>
                  <a:r>
                    <a:rPr lang="zh-CN" altLang="zh-CN" sz="2400" b="1" dirty="0" smtClean="0">
                      <a:solidFill>
                        <a:srgbClr val="FF0000"/>
                      </a:solidFill>
                      <a:latin typeface="宋体" pitchFamily="2" charset="-122"/>
                      <a:ea typeface="宋体" pitchFamily="2" charset="-122"/>
                    </a:rPr>
                    <a:t>解</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设氯化氢的质量为</a:t>
                  </a:r>
                  <a:r>
                    <a:rPr lang="en-US" altLang="zh-CN" sz="2400" b="1" i="1" dirty="0">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a:t>
                  </a:r>
                </a:p>
                <a:p>
                  <a:pPr>
                    <a:lnSpc>
                      <a:spcPts val="4200"/>
                    </a:lnSpc>
                  </a:pPr>
                  <a:r>
                    <a:rPr lang="en-US" altLang="zh-CN" sz="2400" b="1" dirty="0" err="1" smtClean="0">
                      <a:solidFill>
                        <a:srgbClr val="FF0000"/>
                      </a:solidFill>
                      <a:latin typeface="宋体" pitchFamily="2" charset="-122"/>
                      <a:ea typeface="宋体" pitchFamily="2" charset="-122"/>
                    </a:rPr>
                    <a:t>NaOH</a:t>
                  </a: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 +  </a:t>
                  </a:r>
                  <a:r>
                    <a:rPr lang="en-US" altLang="zh-CN" sz="2400" b="1" dirty="0" err="1" smtClean="0">
                      <a:solidFill>
                        <a:srgbClr val="FF0000"/>
                      </a:solidFill>
                      <a:latin typeface="宋体" pitchFamily="2" charset="-122"/>
                      <a:ea typeface="宋体" pitchFamily="2" charset="-122"/>
                    </a:rPr>
                    <a:t>HCl</a:t>
                  </a:r>
                  <a:r>
                    <a:rPr lang="en-US" altLang="zh-CN" sz="2400" b="1" dirty="0" smtClean="0">
                      <a:solidFill>
                        <a:srgbClr val="FF0000"/>
                      </a:solidFill>
                      <a:latin typeface="宋体" pitchFamily="2" charset="-122"/>
                      <a:ea typeface="宋体" pitchFamily="2" charset="-122"/>
                    </a:rPr>
                    <a:t>   NaCl+H</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O</a:t>
                  </a:r>
                  <a:endParaRPr lang="zh-CN" altLang="zh-CN" sz="2400" b="1" dirty="0">
                    <a:solidFill>
                      <a:srgbClr val="FF0000"/>
                    </a:solidFill>
                    <a:latin typeface="宋体" pitchFamily="2" charset="-122"/>
                    <a:ea typeface="宋体" pitchFamily="2" charset="-122"/>
                  </a:endParaRPr>
                </a:p>
                <a:p>
                  <a:pPr>
                    <a:lnSpc>
                      <a:spcPts val="4200"/>
                    </a:lnSpc>
                  </a:pPr>
                  <a:r>
                    <a:rPr lang="en-US" altLang="zh-CN" sz="2400" b="1" dirty="0">
                      <a:solidFill>
                        <a:srgbClr val="FF0000"/>
                      </a:solidFill>
                      <a:latin typeface="宋体" pitchFamily="2" charset="-122"/>
                      <a:ea typeface="宋体" pitchFamily="2" charset="-122"/>
                    </a:rPr>
                    <a:t>40</a:t>
                  </a:r>
                  <a:r>
                    <a:rPr lang="zh-CN" altLang="zh-CN" sz="2400" b="1" dirty="0">
                      <a:solidFill>
                        <a:srgbClr val="FF0000"/>
                      </a:solidFill>
                      <a:latin typeface="宋体" pitchFamily="2" charset="-122"/>
                      <a:ea typeface="宋体" pitchFamily="2" charset="-122"/>
                    </a:rPr>
                    <a:t>　　　</a:t>
                  </a:r>
                  <a:r>
                    <a:rPr lang="en-US" altLang="zh-CN" sz="2400" b="1" dirty="0" smtClean="0">
                      <a:solidFill>
                        <a:srgbClr val="FF0000"/>
                      </a:solidFill>
                      <a:latin typeface="宋体" pitchFamily="2" charset="-122"/>
                      <a:ea typeface="宋体" pitchFamily="2" charset="-122"/>
                    </a:rPr>
                    <a:t> 36.5</a:t>
                  </a:r>
                  <a:endParaRPr lang="zh-CN" altLang="zh-CN" sz="2400" b="1" dirty="0">
                    <a:solidFill>
                      <a:srgbClr val="FF0000"/>
                    </a:solidFill>
                    <a:latin typeface="宋体" pitchFamily="2" charset="-122"/>
                    <a:ea typeface="宋体" pitchFamily="2" charset="-122"/>
                  </a:endParaRPr>
                </a:p>
                <a:p>
                  <a:pPr>
                    <a:lnSpc>
                      <a:spcPts val="4200"/>
                    </a:lnSpc>
                  </a:pPr>
                  <a:r>
                    <a:rPr lang="en-US" altLang="zh-CN" sz="2400" b="1" dirty="0">
                      <a:solidFill>
                        <a:srgbClr val="FF0000"/>
                      </a:solidFill>
                      <a:latin typeface="宋体" pitchFamily="2" charset="-122"/>
                      <a:ea typeface="宋体" pitchFamily="2" charset="-122"/>
                    </a:rPr>
                    <a:t>20 </a:t>
                  </a:r>
                  <a:r>
                    <a:rPr lang="en-US" altLang="zh-CN" sz="2400" b="1" dirty="0" smtClean="0">
                      <a:solidFill>
                        <a:srgbClr val="FF0000"/>
                      </a:solidFill>
                      <a:latin typeface="宋体" pitchFamily="2" charset="-122"/>
                      <a:ea typeface="宋体" pitchFamily="2" charset="-122"/>
                    </a:rPr>
                    <a:t>g×40%  </a:t>
                  </a:r>
                  <a:r>
                    <a:rPr lang="en-US" altLang="zh-CN" sz="2400" b="1" i="1" dirty="0" smtClean="0">
                      <a:solidFill>
                        <a:srgbClr val="FF0000"/>
                      </a:solidFill>
                      <a:latin typeface="宋体" pitchFamily="2" charset="-122"/>
                      <a:ea typeface="宋体" pitchFamily="2" charset="-122"/>
                    </a:rPr>
                    <a:t>x</a:t>
                  </a:r>
                  <a:endParaRPr lang="zh-CN" altLang="zh-CN" sz="2400" b="1" dirty="0">
                    <a:solidFill>
                      <a:srgbClr val="FF0000"/>
                    </a:solidFill>
                    <a:latin typeface="宋体" pitchFamily="2" charset="-122"/>
                    <a:ea typeface="宋体" pitchFamily="2" charset="-122"/>
                  </a:endParaRPr>
                </a:p>
                <a:p>
                  <a:pPr>
                    <a:lnSpc>
                      <a:spcPts val="4200"/>
                    </a:lnSpc>
                  </a:pPr>
                  <a14:m>
                    <m:oMath xmlns:m="http://schemas.openxmlformats.org/officeDocument/2006/math">
                      <m:f>
                        <m:fPr>
                          <m:ctrlPr>
                            <a:rPr lang="en-US" altLang="zh-CN" sz="2400" b="1" i="1" smtClean="0">
                              <a:solidFill>
                                <a:srgbClr val="FF0000"/>
                              </a:solidFill>
                              <a:latin typeface="Cambria Math"/>
                              <a:ea typeface="宋体" pitchFamily="2" charset="-122"/>
                            </a:rPr>
                          </m:ctrlPr>
                        </m:fPr>
                        <m:num>
                          <m:r>
                            <a:rPr lang="en-US" altLang="zh-CN" sz="2400" b="1" i="1" smtClean="0">
                              <a:solidFill>
                                <a:srgbClr val="FF0000"/>
                              </a:solidFill>
                              <a:latin typeface="Cambria Math"/>
                              <a:ea typeface="宋体" pitchFamily="2" charset="-122"/>
                            </a:rPr>
                            <m:t>𝟒𝟎</m:t>
                          </m:r>
                        </m:num>
                        <m:den>
                          <m:r>
                            <a:rPr lang="en-US" altLang="zh-CN" sz="2400" b="1" i="1" smtClean="0">
                              <a:solidFill>
                                <a:srgbClr val="FF0000"/>
                              </a:solidFill>
                              <a:latin typeface="Cambria Math"/>
                              <a:ea typeface="宋体" pitchFamily="2" charset="-122"/>
                            </a:rPr>
                            <m:t>𝟐𝟎</m:t>
                          </m:r>
                          <m:r>
                            <a:rPr lang="en-US" altLang="zh-CN" sz="2400" b="1" i="0" smtClean="0">
                              <a:solidFill>
                                <a:srgbClr val="FF0000"/>
                              </a:solidFill>
                              <a:latin typeface="Cambria Math"/>
                              <a:ea typeface="宋体" pitchFamily="2" charset="-122"/>
                            </a:rPr>
                            <m:t> </m:t>
                          </m:r>
                          <m:r>
                            <a:rPr lang="en-US" altLang="zh-CN" sz="2400" b="1" i="0" smtClean="0">
                              <a:solidFill>
                                <a:srgbClr val="FF0000"/>
                              </a:solidFill>
                              <a:latin typeface="Cambria Math"/>
                              <a:ea typeface="宋体" pitchFamily="2" charset="-122"/>
                            </a:rPr>
                            <m:t>𝐠</m:t>
                          </m:r>
                          <m:r>
                            <a:rPr lang="en-US" altLang="zh-CN" sz="2400" b="1" i="1" smtClean="0">
                              <a:solidFill>
                                <a:srgbClr val="FF0000"/>
                              </a:solidFill>
                              <a:latin typeface="Cambria Math"/>
                              <a:ea typeface="Cambria Math"/>
                            </a:rPr>
                            <m:t>×</m:t>
                          </m:r>
                          <m:r>
                            <a:rPr lang="en-US" altLang="zh-CN" sz="2400" b="1" i="1" smtClean="0">
                              <a:solidFill>
                                <a:srgbClr val="FF0000"/>
                              </a:solidFill>
                              <a:latin typeface="Cambria Math"/>
                              <a:ea typeface="Cambria Math"/>
                            </a:rPr>
                            <m:t>𝟒𝟎</m:t>
                          </m:r>
                          <m:r>
                            <a:rPr lang="en-US" altLang="zh-CN" sz="2400" b="1" i="1" smtClean="0">
                              <a:solidFill>
                                <a:srgbClr val="FF0000"/>
                              </a:solidFill>
                              <a:latin typeface="Cambria Math"/>
                              <a:ea typeface="Cambria Math"/>
                            </a:rPr>
                            <m:t>%</m:t>
                          </m:r>
                        </m:den>
                      </m:f>
                    </m:oMath>
                  </a14:m>
                  <a:r>
                    <a:rPr lang="en-US" altLang="zh-CN" sz="2400" b="1" dirty="0" smtClean="0">
                      <a:solidFill>
                        <a:srgbClr val="FF0000"/>
                      </a:solidFill>
                      <a:latin typeface="宋体" pitchFamily="2" charset="-122"/>
                      <a:ea typeface="宋体" pitchFamily="2" charset="-122"/>
                    </a:rPr>
                    <a:t>=</a:t>
                  </a: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𝟑𝟔</m:t>
                          </m:r>
                          <m:r>
                            <m:rPr>
                              <m:nor/>
                            </m:rPr>
                            <a:rPr lang="en-US" altLang="zh-CN" sz="2400" b="1">
                              <a:solidFill>
                                <a:srgbClr val="FF0000"/>
                              </a:solidFill>
                              <a:latin typeface="宋体" pitchFamily="2" charset="-122"/>
                              <a:ea typeface="宋体" pitchFamily="2" charset="-122"/>
                            </a:rPr>
                            <m:t>.</m:t>
                          </m:r>
                          <m:r>
                            <a:rPr lang="en-US" altLang="zh-CN" sz="2400" b="1" i="1">
                              <a:solidFill>
                                <a:srgbClr val="FF0000"/>
                              </a:solidFill>
                              <a:latin typeface="Cambria Math"/>
                            </a:rPr>
                            <m:t>𝟓</m:t>
                          </m:r>
                        </m:num>
                        <m:den>
                          <m:r>
                            <a:rPr lang="en-US" altLang="zh-CN" sz="2400" b="1" i="1">
                              <a:solidFill>
                                <a:srgbClr val="FF0000"/>
                              </a:solidFill>
                              <a:latin typeface="Cambria Math"/>
                            </a:rPr>
                            <m:t>𝒙</m:t>
                          </m:r>
                        </m:den>
                      </m:f>
                    </m:oMath>
                  </a14:m>
                  <a:endParaRPr lang="zh-CN" altLang="zh-CN" sz="2400" b="1" dirty="0">
                    <a:solidFill>
                      <a:srgbClr val="FF0000"/>
                    </a:solidFill>
                    <a:latin typeface="宋体" pitchFamily="2" charset="-122"/>
                    <a:ea typeface="宋体" pitchFamily="2" charset="-122"/>
                  </a:endParaRPr>
                </a:p>
                <a:p>
                  <a:pPr>
                    <a:lnSpc>
                      <a:spcPts val="4200"/>
                    </a:lnSpc>
                  </a:pPr>
                  <a:r>
                    <a:rPr lang="en-US" altLang="zh-CN" sz="2400" b="1" i="1" dirty="0">
                      <a:solidFill>
                        <a:srgbClr val="FF0000"/>
                      </a:solidFill>
                      <a:latin typeface="宋体" pitchFamily="2" charset="-122"/>
                      <a:ea typeface="宋体" pitchFamily="2" charset="-122"/>
                    </a:rPr>
                    <a:t>x</a:t>
                  </a:r>
                  <a:r>
                    <a:rPr lang="en-US" altLang="zh-CN" sz="2400" b="1" dirty="0">
                      <a:solidFill>
                        <a:srgbClr val="FF0000"/>
                      </a:solidFill>
                      <a:latin typeface="宋体" pitchFamily="2" charset="-122"/>
                      <a:ea typeface="宋体" pitchFamily="2" charset="-122"/>
                    </a:rPr>
                    <a:t>=7.3 g</a:t>
                  </a:r>
                  <a:endParaRPr lang="zh-CN" altLang="zh-CN" sz="2400" b="1" dirty="0">
                    <a:solidFill>
                      <a:srgbClr val="FF0000"/>
                    </a:solidFill>
                    <a:latin typeface="宋体" pitchFamily="2" charset="-122"/>
                    <a:ea typeface="宋体" pitchFamily="2" charset="-122"/>
                  </a:endParaRPr>
                </a:p>
                <a:p>
                  <a:pPr>
                    <a:lnSpc>
                      <a:spcPts val="4200"/>
                    </a:lnSpc>
                  </a:pPr>
                  <a:r>
                    <a:rPr lang="zh-CN" altLang="zh-CN" sz="2400" b="1" dirty="0">
                      <a:solidFill>
                        <a:srgbClr val="FF0000"/>
                      </a:solidFill>
                      <a:latin typeface="宋体" pitchFamily="2" charset="-122"/>
                      <a:ea typeface="宋体" pitchFamily="2" charset="-122"/>
                    </a:rPr>
                    <a:t>该浓盐酸的实际质量分数是</a:t>
                  </a:r>
                  <a14:m>
                    <m:oMath xmlns:m="http://schemas.openxmlformats.org/officeDocument/2006/math">
                      <m:f>
                        <m:fPr>
                          <m:ctrlPr>
                            <a:rPr lang="zh-CN" altLang="zh-CN" sz="2400" b="1" i="1">
                              <a:solidFill>
                                <a:srgbClr val="FF0000"/>
                              </a:solidFill>
                              <a:latin typeface="Cambria Math"/>
                            </a:rPr>
                          </m:ctrlPr>
                        </m:fPr>
                        <m:num>
                          <m:r>
                            <a:rPr lang="en-US" altLang="zh-CN" sz="2400" b="1" i="0">
                              <a:solidFill>
                                <a:srgbClr val="FF0000"/>
                              </a:solidFill>
                              <a:latin typeface="Cambria Math"/>
                            </a:rPr>
                            <m:t>𝟕</m:t>
                          </m:r>
                          <m:r>
                            <m:rPr>
                              <m:nor/>
                            </m:rPr>
                            <a:rPr lang="en-US" altLang="zh-CN" sz="2400" b="1">
                              <a:solidFill>
                                <a:srgbClr val="FF0000"/>
                              </a:solidFill>
                              <a:latin typeface="宋体" pitchFamily="2" charset="-122"/>
                              <a:ea typeface="宋体" pitchFamily="2" charset="-122"/>
                            </a:rPr>
                            <m:t>.</m:t>
                          </m:r>
                          <m:r>
                            <a:rPr lang="en-US" altLang="zh-CN" sz="2400" b="1" i="0">
                              <a:solidFill>
                                <a:srgbClr val="FF0000"/>
                              </a:solidFill>
                              <a:latin typeface="Cambria Math"/>
                            </a:rPr>
                            <m:t>𝟑</m:t>
                          </m:r>
                          <m:r>
                            <m:rPr>
                              <m:nor/>
                            </m:rPr>
                            <a:rPr lang="en-US" altLang="zh-CN" sz="2400" b="1" i="0" smtClean="0">
                              <a:solidFill>
                                <a:srgbClr val="FF0000"/>
                              </a:solidFill>
                            </a:rPr>
                            <m:t> </m:t>
                          </m:r>
                          <m:r>
                            <a:rPr lang="en-US" altLang="zh-CN" sz="2400" b="1" i="0">
                              <a:solidFill>
                                <a:srgbClr val="FF0000"/>
                              </a:solidFill>
                              <a:latin typeface="Cambria Math"/>
                            </a:rPr>
                            <m:t>𝐠</m:t>
                          </m:r>
                        </m:num>
                        <m:den>
                          <m:r>
                            <a:rPr lang="en-US" altLang="zh-CN" sz="2400" b="1" i="0">
                              <a:solidFill>
                                <a:srgbClr val="FF0000"/>
                              </a:solidFill>
                              <a:latin typeface="Cambria Math"/>
                            </a:rPr>
                            <m:t>𝟐𝟓</m:t>
                          </m:r>
                          <m:r>
                            <m:rPr>
                              <m:nor/>
                            </m:rPr>
                            <a:rPr lang="en-US" altLang="zh-CN" sz="2400" b="1" i="0" smtClean="0">
                              <a:solidFill>
                                <a:srgbClr val="FF0000"/>
                              </a:solidFill>
                            </a:rPr>
                            <m:t> </m:t>
                          </m:r>
                          <m:r>
                            <a:rPr lang="en-US" altLang="zh-CN" sz="2400" b="1" i="0">
                              <a:solidFill>
                                <a:srgbClr val="FF0000"/>
                              </a:solidFill>
                              <a:latin typeface="Cambria Math"/>
                            </a:rPr>
                            <m:t>𝐠</m:t>
                          </m:r>
                        </m:den>
                      </m:f>
                    </m:oMath>
                  </a14:m>
                  <a:r>
                    <a:rPr lang="en-US" altLang="zh-CN" sz="2400" b="1" dirty="0">
                      <a:solidFill>
                        <a:srgbClr val="FF0000"/>
                      </a:solidFill>
                      <a:latin typeface="宋体" pitchFamily="2" charset="-122"/>
                      <a:ea typeface="宋体" pitchFamily="2" charset="-122"/>
                    </a:rPr>
                    <a:t>×</a:t>
                  </a:r>
                  <a:r>
                    <a:rPr lang="en-US" altLang="zh-CN" sz="2400" b="1" dirty="0" smtClean="0">
                      <a:solidFill>
                        <a:srgbClr val="FF0000"/>
                      </a:solidFill>
                      <a:latin typeface="宋体" pitchFamily="2" charset="-122"/>
                      <a:ea typeface="宋体" pitchFamily="2" charset="-122"/>
                    </a:rPr>
                    <a:t>100%=29.2%</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a:p>
                  <a:pPr>
                    <a:lnSpc>
                      <a:spcPts val="4200"/>
                    </a:lnSpc>
                  </a:pPr>
                  <a:r>
                    <a:rPr lang="zh-CN" altLang="zh-CN" sz="2400" b="1" dirty="0">
                      <a:solidFill>
                        <a:srgbClr val="FF0000"/>
                      </a:solidFill>
                      <a:latin typeface="宋体" pitchFamily="2" charset="-122"/>
                      <a:ea typeface="宋体" pitchFamily="2" charset="-122"/>
                    </a:rPr>
                    <a:t>答</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该浓盐酸的实际质量分数是</a:t>
                  </a:r>
                  <a:r>
                    <a:rPr lang="en-US" altLang="zh-CN" sz="2400" b="1" dirty="0" smtClean="0">
                      <a:solidFill>
                        <a:srgbClr val="FF0000"/>
                      </a:solidFill>
                      <a:latin typeface="宋体" pitchFamily="2" charset="-122"/>
                      <a:ea typeface="宋体" pitchFamily="2" charset="-122"/>
                    </a:rPr>
                    <a:t>29.2%</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p:txBody>
            </p:sp>
          </mc:Choice>
          <mc:Fallback>
            <p:sp>
              <p:nvSpPr>
                <p:cNvPr id="4" name="矩形 3"/>
                <p:cNvSpPr>
                  <a:spLocks noRot="1" noChangeAspect="1" noMove="1" noResize="1" noEditPoints="1" noAdjustHandles="1" noChangeArrowheads="1" noChangeShapeType="1" noTextEdit="1"/>
                </p:cNvSpPr>
                <p:nvPr/>
              </p:nvSpPr>
              <p:spPr>
                <a:xfrm>
                  <a:off x="1804937" y="2143110"/>
                  <a:ext cx="7112560" cy="4318490"/>
                </a:xfrm>
                <a:prstGeom prst="rect">
                  <a:avLst/>
                </a:prstGeom>
                <a:blipFill rotWithShape="1">
                  <a:blip r:embed="rId2"/>
                  <a:stretch>
                    <a:fillRect l="-1285" b="-2260"/>
                  </a:stretch>
                </a:blipFill>
              </p:spPr>
              <p:txBody>
                <a:bodyPr/>
                <a:lstStyle/>
                <a:p>
                  <a:r>
                    <a:rPr lang="zh-CN" altLang="en-US">
                      <a:noFill/>
                    </a:rPr>
                    <a:t> </a:t>
                  </a:r>
                </a:p>
              </p:txBody>
            </p:sp>
          </mc:Fallback>
        </mc:AlternateContent>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744570" y="2947566"/>
              <a:ext cx="449926" cy="599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2038668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8" name="图片 57"/>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1010797" y="-61425"/>
            <a:ext cx="2615171" cy="1194988"/>
          </a:xfrm>
          <a:prstGeom prst="rect">
            <a:avLst/>
          </a:prstGeom>
        </p:spPr>
      </p:pic>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2" name="组合 31"/>
          <p:cNvGrpSpPr/>
          <p:nvPr/>
        </p:nvGrpSpPr>
        <p:grpSpPr>
          <a:xfrm>
            <a:off x="3271991" y="4071431"/>
            <a:ext cx="6090576" cy="685495"/>
            <a:chOff x="3027246" y="2016110"/>
            <a:chExt cx="6733671" cy="872524"/>
          </a:xfrm>
        </p:grpSpPr>
        <p:sp>
          <p:nvSpPr>
            <p:cNvPr id="33" name="圆角矩形 6"/>
            <p:cNvSpPr/>
            <p:nvPr>
              <p:custDataLst>
                <p:tags r:id="rId7"/>
              </p:custDataLst>
            </p:nvPr>
          </p:nvSpPr>
          <p:spPr>
            <a:xfrm flipV="1">
              <a:off x="4028596" y="2037081"/>
              <a:ext cx="5732321" cy="792454"/>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4"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zh-CN" altLang="en-US" sz="3200" b="1" noProof="1">
                  <a:solidFill>
                    <a:schemeClr val="bg1"/>
                  </a:solidFill>
                  <a:latin typeface="FZDaHei-B02" panose="03000509000000000000" pitchFamily="66" charset="-122"/>
                  <a:ea typeface="FZDaHei-B02" panose="03000509000000000000" pitchFamily="66" charset="-122"/>
                </a:rPr>
                <a:t>三</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35" name="文本框 2">
              <a:hlinkClick r:id="rId11" action="ppaction://hlinksldjump"/>
            </p:cNvPr>
            <p:cNvSpPr txBox="1"/>
            <p:nvPr/>
          </p:nvSpPr>
          <p:spPr>
            <a:xfrm>
              <a:off x="4104118" y="2088843"/>
              <a:ext cx="5526954" cy="665974"/>
            </a:xfrm>
            <a:prstGeom prst="rect">
              <a:avLst/>
            </a:prstGeom>
            <a:noFill/>
            <a:ln w="9525">
              <a:noFill/>
            </a:ln>
          </p:spPr>
          <p:txBody>
            <a:bodyPr wrap="square" anchor="t">
              <a:spAutoFit/>
            </a:bodyPr>
            <a:lstStyle/>
            <a:p>
              <a:pPr algn="ctr"/>
              <a:r>
                <a:rPr lang="zh-CN" altLang="en-US" sz="2800" b="1" dirty="0" smtClean="0">
                  <a:solidFill>
                    <a:srgbClr val="01B0F0"/>
                  </a:solidFill>
                  <a:latin typeface="Times New Roman" panose="02020603050405020304" pitchFamily="18" charset="0"/>
                  <a:ea typeface="宋体" panose="02010600030101010101" pitchFamily="2" charset="-122"/>
                </a:rPr>
                <a:t>表格信息类</a:t>
              </a:r>
              <a:endParaRPr lang="zh-CN" altLang="en-US" sz="2800" b="1" dirty="0">
                <a:solidFill>
                  <a:srgbClr val="01B0F0"/>
                </a:solidFill>
                <a:latin typeface="Times New Roman" panose="02020603050405020304" pitchFamily="18" charset="0"/>
                <a:ea typeface="宋体" panose="02010600030101010101" pitchFamily="2" charset="-122"/>
              </a:endParaRPr>
            </a:p>
          </p:txBody>
        </p:sp>
        <p:sp>
          <p:nvSpPr>
            <p:cNvPr id="36" name="圆角矩形 35"/>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59" name="组合 58"/>
          <p:cNvGrpSpPr/>
          <p:nvPr/>
        </p:nvGrpSpPr>
        <p:grpSpPr>
          <a:xfrm>
            <a:off x="3271992" y="1970823"/>
            <a:ext cx="6090575" cy="685495"/>
            <a:chOff x="3027246" y="2016110"/>
            <a:chExt cx="6733671" cy="872524"/>
          </a:xfrm>
        </p:grpSpPr>
        <p:sp>
          <p:nvSpPr>
            <p:cNvPr id="60" name="圆角矩形 6"/>
            <p:cNvSpPr/>
            <p:nvPr>
              <p:custDataLst>
                <p:tags r:id="rId5"/>
              </p:custDataLst>
            </p:nvPr>
          </p:nvSpPr>
          <p:spPr>
            <a:xfrm flipV="1">
              <a:off x="4028596" y="2037081"/>
              <a:ext cx="5732321" cy="792454"/>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1" name="椭圆 7"/>
            <p:cNvSpPr>
              <a:spLocks noChangeAspect="1"/>
            </p:cNvSpPr>
            <p:nvPr>
              <p:custDataLst>
                <p:tags r:id="rId6"/>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zh-CN" altLang="en-US" sz="3200" b="1" noProof="1">
                  <a:solidFill>
                    <a:schemeClr val="bg1"/>
                  </a:solidFill>
                  <a:latin typeface="FZDaHei-B02" panose="03000509000000000000" pitchFamily="66" charset="-122"/>
                  <a:ea typeface="FZDaHei-B02" panose="03000509000000000000" pitchFamily="66" charset="-122"/>
                </a:rPr>
                <a:t>一</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64" name="文本框 2">
              <a:hlinkClick r:id="rId12" action="ppaction://hlinksldjump"/>
            </p:cNvPr>
            <p:cNvSpPr txBox="1"/>
            <p:nvPr/>
          </p:nvSpPr>
          <p:spPr>
            <a:xfrm>
              <a:off x="4104119" y="2088843"/>
              <a:ext cx="5526953" cy="665974"/>
            </a:xfrm>
            <a:prstGeom prst="rect">
              <a:avLst/>
            </a:prstGeom>
            <a:noFill/>
            <a:ln w="9525">
              <a:noFill/>
            </a:ln>
          </p:spPr>
          <p:txBody>
            <a:bodyPr wrap="square" anchor="t">
              <a:spAutoFit/>
            </a:bodyPr>
            <a:lstStyle/>
            <a:p>
              <a:pPr algn="ctr"/>
              <a:r>
                <a:rPr lang="zh-CN" altLang="en-US" sz="2800" b="1" dirty="0" smtClean="0">
                  <a:solidFill>
                    <a:srgbClr val="01B0F0"/>
                  </a:solidFill>
                  <a:latin typeface="Times New Roman" panose="02020603050405020304" pitchFamily="18" charset="0"/>
                  <a:ea typeface="宋体" panose="02010600030101010101" pitchFamily="2" charset="-122"/>
                </a:rPr>
                <a:t>文字叙述类计算</a:t>
              </a:r>
              <a:endParaRPr lang="zh-CN" altLang="en-US" sz="2800" b="1" dirty="0">
                <a:solidFill>
                  <a:srgbClr val="01B0F0"/>
                </a:solidFill>
                <a:latin typeface="Times New Roman" panose="02020603050405020304" pitchFamily="18" charset="0"/>
                <a:ea typeface="宋体" panose="02010600030101010101" pitchFamily="2" charset="-122"/>
              </a:endParaRPr>
            </a:p>
          </p:txBody>
        </p:sp>
        <p:sp>
          <p:nvSpPr>
            <p:cNvPr id="65" name="圆角矩形 64"/>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8" name="组合 67"/>
          <p:cNvGrpSpPr/>
          <p:nvPr/>
        </p:nvGrpSpPr>
        <p:grpSpPr>
          <a:xfrm>
            <a:off x="3271991" y="3016846"/>
            <a:ext cx="6090576" cy="685495"/>
            <a:chOff x="3027246" y="2016110"/>
            <a:chExt cx="6733671" cy="872524"/>
          </a:xfrm>
        </p:grpSpPr>
        <p:sp>
          <p:nvSpPr>
            <p:cNvPr id="69" name="圆角矩形 6"/>
            <p:cNvSpPr/>
            <p:nvPr>
              <p:custDataLst>
                <p:tags r:id="rId3"/>
              </p:custDataLst>
            </p:nvPr>
          </p:nvSpPr>
          <p:spPr>
            <a:xfrm flipV="1">
              <a:off x="4028597" y="2037081"/>
              <a:ext cx="5732320" cy="792454"/>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70"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zh-CN" altLang="en-US" sz="3200" b="1" noProof="1">
                  <a:solidFill>
                    <a:schemeClr val="bg1"/>
                  </a:solidFill>
                  <a:latin typeface="FZDaHei-B02" panose="03000509000000000000" pitchFamily="66" charset="-122"/>
                  <a:ea typeface="FZDaHei-B02" panose="03000509000000000000" pitchFamily="66" charset="-122"/>
                </a:rPr>
                <a:t>二</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71" name="文本框 2">
              <a:hlinkClick r:id="rId13" action="ppaction://hlinksldjump"/>
            </p:cNvPr>
            <p:cNvSpPr txBox="1"/>
            <p:nvPr/>
          </p:nvSpPr>
          <p:spPr>
            <a:xfrm>
              <a:off x="4104118" y="2088843"/>
              <a:ext cx="5526954" cy="665974"/>
            </a:xfrm>
            <a:prstGeom prst="rect">
              <a:avLst/>
            </a:prstGeom>
            <a:noFill/>
            <a:ln w="9525">
              <a:noFill/>
            </a:ln>
          </p:spPr>
          <p:txBody>
            <a:bodyPr wrap="square" anchor="t">
              <a:spAutoFit/>
            </a:bodyPr>
            <a:lstStyle/>
            <a:p>
              <a:pPr algn="ctr"/>
              <a:r>
                <a:rPr lang="zh-CN" altLang="en-US" sz="2800" b="1" dirty="0" smtClean="0">
                  <a:solidFill>
                    <a:srgbClr val="01B0F0"/>
                  </a:solidFill>
                  <a:latin typeface="Times New Roman" panose="02020603050405020304" pitchFamily="18" charset="0"/>
                  <a:ea typeface="宋体" panose="02010600030101010101" pitchFamily="2" charset="-122"/>
                </a:rPr>
                <a:t>坐标曲线图类</a:t>
              </a:r>
              <a:endParaRPr lang="zh-CN" altLang="en-US" sz="2800" b="1" dirty="0">
                <a:solidFill>
                  <a:srgbClr val="01B0F0"/>
                </a:solidFill>
                <a:latin typeface="Times New Roman" panose="02020603050405020304" pitchFamily="18" charset="0"/>
                <a:ea typeface="宋体" panose="02010600030101010101" pitchFamily="2" charset="-122"/>
              </a:endParaRPr>
            </a:p>
          </p:txBody>
        </p:sp>
        <p:sp>
          <p:nvSpPr>
            <p:cNvPr id="72" name="圆角矩形 7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73" name="组合 72"/>
          <p:cNvGrpSpPr/>
          <p:nvPr/>
        </p:nvGrpSpPr>
        <p:grpSpPr>
          <a:xfrm>
            <a:off x="3271991" y="5096300"/>
            <a:ext cx="6174466" cy="685495"/>
            <a:chOff x="3027246" y="2016110"/>
            <a:chExt cx="6826419" cy="872524"/>
          </a:xfrm>
        </p:grpSpPr>
        <p:sp>
          <p:nvSpPr>
            <p:cNvPr id="76" name="圆角矩形 6"/>
            <p:cNvSpPr/>
            <p:nvPr>
              <p:custDataLst>
                <p:tags r:id="rId1"/>
              </p:custDataLst>
            </p:nvPr>
          </p:nvSpPr>
          <p:spPr>
            <a:xfrm flipV="1">
              <a:off x="4028596" y="2037081"/>
              <a:ext cx="5732321" cy="792454"/>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77" name="椭圆 7"/>
            <p:cNvSpPr>
              <a:spLocks noChangeAspect="1"/>
            </p:cNvSpPr>
            <p:nvPr>
              <p:custDataLst>
                <p:tags r:id="rId2"/>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zh-CN" altLang="en-US" sz="3200" b="1" noProof="1">
                  <a:solidFill>
                    <a:schemeClr val="bg1"/>
                  </a:solidFill>
                  <a:latin typeface="FZDaHei-B02" panose="03000509000000000000" pitchFamily="66" charset="-122"/>
                  <a:ea typeface="FZDaHei-B02" panose="03000509000000000000" pitchFamily="66" charset="-122"/>
                </a:rPr>
                <a:t>四</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78" name="文本框 2">
              <a:hlinkClick r:id="rId14" action="ppaction://hlinksldjump"/>
            </p:cNvPr>
            <p:cNvSpPr txBox="1"/>
            <p:nvPr/>
          </p:nvSpPr>
          <p:spPr>
            <a:xfrm>
              <a:off x="4104118" y="2088843"/>
              <a:ext cx="5749547" cy="665974"/>
            </a:xfrm>
            <a:prstGeom prst="rect">
              <a:avLst/>
            </a:prstGeom>
            <a:noFill/>
            <a:ln w="9525">
              <a:noFill/>
            </a:ln>
          </p:spPr>
          <p:txBody>
            <a:bodyPr wrap="square" anchor="t">
              <a:spAutoFit/>
            </a:bodyPr>
            <a:lstStyle/>
            <a:p>
              <a:pPr algn="ctr"/>
              <a:r>
                <a:rPr lang="zh-CN" altLang="en-US" sz="2800" b="1" dirty="0" smtClean="0">
                  <a:solidFill>
                    <a:srgbClr val="01B0F0"/>
                  </a:solidFill>
                  <a:latin typeface="Times New Roman" panose="02020603050405020304" pitchFamily="18" charset="0"/>
                  <a:ea typeface="宋体" panose="02010600030101010101" pitchFamily="2" charset="-122"/>
                </a:rPr>
                <a:t>结合实验实物图类</a:t>
              </a:r>
              <a:endParaRPr lang="zh-CN" altLang="en-US" sz="2800" b="1" dirty="0">
                <a:solidFill>
                  <a:srgbClr val="01B0F0"/>
                </a:solidFill>
                <a:latin typeface="Times New Roman" panose="02020603050405020304" pitchFamily="18" charset="0"/>
                <a:ea typeface="宋体" panose="02010600030101010101" pitchFamily="2" charset="-122"/>
              </a:endParaRPr>
            </a:p>
          </p:txBody>
        </p:sp>
        <p:sp>
          <p:nvSpPr>
            <p:cNvPr id="79" name="圆角矩形 78"/>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Tree>
    <p:extLst>
      <p:ext uri="{BB962C8B-B14F-4D97-AF65-F5344CB8AC3E}">
        <p14:creationId xmlns:p14="http://schemas.microsoft.com/office/powerpoint/2010/main" xmlns="" val="36576454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99"/>
          <p:cNvSpPr txBox="1">
            <a:spLocks noChangeArrowheads="1"/>
          </p:cNvSpPr>
          <p:nvPr/>
        </p:nvSpPr>
        <p:spPr bwMode="auto">
          <a:xfrm>
            <a:off x="397114" y="2054629"/>
            <a:ext cx="11221638" cy="3503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ts val="3800"/>
              </a:lnSpc>
            </a:pPr>
            <a:r>
              <a:rPr lang="zh-CN" altLang="zh-CN" sz="2400" b="1" dirty="0">
                <a:latin typeface="宋体" pitchFamily="2" charset="-122"/>
                <a:ea typeface="宋体" pitchFamily="2" charset="-122"/>
              </a:rPr>
              <a:t>纯文字叙述类计算应用题通常会在题中直接给出反应结束时消耗的某物质的质量、生成的某物质的质量、反应前后各物质的质量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然后计算相关的量。在解答时可</a:t>
            </a:r>
            <a:r>
              <a:rPr lang="zh-CN" altLang="zh-CN" sz="2400" b="1" dirty="0" smtClean="0">
                <a:latin typeface="宋体" pitchFamily="2" charset="-122"/>
                <a:ea typeface="宋体" pitchFamily="2" charset="-122"/>
              </a:rPr>
              <a:t>先</a:t>
            </a:r>
            <a:endParaRPr lang="en-US" altLang="zh-CN" sz="2400" b="1" dirty="0" smtClean="0">
              <a:latin typeface="宋体" pitchFamily="2" charset="-122"/>
              <a:ea typeface="宋体" pitchFamily="2" charset="-122"/>
            </a:endParaRPr>
          </a:p>
          <a:p>
            <a:pPr>
              <a:lnSpc>
                <a:spcPts val="3800"/>
              </a:lnSpc>
            </a:pPr>
            <a:r>
              <a:rPr lang="zh-CN" altLang="zh-CN" sz="2400" b="1" dirty="0" smtClean="0">
                <a:latin typeface="宋体" pitchFamily="2" charset="-122"/>
                <a:ea typeface="宋体" pitchFamily="2" charset="-122"/>
              </a:rPr>
              <a:t>写出</a:t>
            </a:r>
            <a:r>
              <a:rPr lang="zh-CN" altLang="zh-CN" sz="2400" b="1" dirty="0">
                <a:latin typeface="宋体" pitchFamily="2" charset="-122"/>
                <a:ea typeface="宋体" pitchFamily="2" charset="-122"/>
              </a:rPr>
              <a:t>反应的化学方程式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再明确已知和待求量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然后带入化学方程式进行计算。</a:t>
            </a:r>
          </a:p>
          <a:p>
            <a:pPr>
              <a:lnSpc>
                <a:spcPts val="3800"/>
              </a:lnSpc>
            </a:pPr>
            <a:r>
              <a:rPr lang="zh-CN" altLang="zh-CN" sz="2400" b="1" dirty="0" smtClean="0">
                <a:latin typeface="宋体" pitchFamily="2" charset="-122"/>
                <a:ea typeface="宋体" pitchFamily="2" charset="-122"/>
              </a:rPr>
              <a:t>例</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·河北模拟卷预测型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鸡蛋壳的主要成分</a:t>
            </a:r>
            <a:r>
              <a:rPr lang="zh-CN" altLang="zh-CN" sz="2400" b="1" dirty="0" smtClean="0">
                <a:latin typeface="宋体" pitchFamily="2" charset="-122"/>
                <a:ea typeface="宋体" pitchFamily="2" charset="-122"/>
              </a:rPr>
              <a:t>是</a:t>
            </a:r>
            <a:endParaRPr lang="en-US" altLang="zh-CN" sz="2400" b="1" dirty="0" smtClean="0">
              <a:latin typeface="宋体" pitchFamily="2" charset="-122"/>
              <a:ea typeface="宋体" pitchFamily="2" charset="-122"/>
            </a:endParaRPr>
          </a:p>
          <a:p>
            <a:pPr>
              <a:lnSpc>
                <a:spcPts val="3800"/>
              </a:lnSpc>
            </a:pPr>
            <a:r>
              <a:rPr lang="zh-CN" altLang="zh-CN" sz="2400" b="1" dirty="0" smtClean="0">
                <a:latin typeface="宋体" pitchFamily="2" charset="-122"/>
                <a:ea typeface="宋体" pitchFamily="2" charset="-122"/>
              </a:rPr>
              <a:t>碳酸钙</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其他成分不与水也不与盐酸反应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。为了测定</a:t>
            </a:r>
            <a:r>
              <a:rPr lang="zh-CN" altLang="zh-CN" sz="2400" b="1" dirty="0" smtClean="0">
                <a:latin typeface="宋体" pitchFamily="2" charset="-122"/>
                <a:ea typeface="宋体" pitchFamily="2" charset="-122"/>
              </a:rPr>
              <a:t>鸡</a:t>
            </a:r>
            <a:endParaRPr lang="en-US" altLang="zh-CN" sz="2400" b="1" dirty="0" smtClean="0">
              <a:latin typeface="宋体" pitchFamily="2" charset="-122"/>
              <a:ea typeface="宋体" pitchFamily="2" charset="-122"/>
            </a:endParaRPr>
          </a:p>
          <a:p>
            <a:pPr>
              <a:lnSpc>
                <a:spcPts val="3800"/>
              </a:lnSpc>
            </a:pPr>
            <a:r>
              <a:rPr lang="zh-CN" altLang="zh-CN" sz="2400" b="1" dirty="0" smtClean="0">
                <a:latin typeface="宋体" pitchFamily="2" charset="-122"/>
                <a:ea typeface="宋体" pitchFamily="2" charset="-122"/>
              </a:rPr>
              <a:t>蛋壳</a:t>
            </a:r>
            <a:r>
              <a:rPr lang="zh-CN" altLang="zh-CN" sz="2400" b="1" dirty="0">
                <a:latin typeface="宋体" pitchFamily="2" charset="-122"/>
                <a:ea typeface="宋体" pitchFamily="2" charset="-122"/>
              </a:rPr>
              <a:t>碳酸钙的含量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进行如下实验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请回答下列问题</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38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反应产生二氧化碳的质量</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9" name="矩形 8"/>
          <p:cNvSpPr/>
          <p:nvPr/>
        </p:nvSpPr>
        <p:spPr>
          <a:xfrm>
            <a:off x="536801" y="5408802"/>
            <a:ext cx="9588710" cy="1113766"/>
          </a:xfrm>
          <a:prstGeom prst="rect">
            <a:avLst/>
          </a:prstGeom>
        </p:spPr>
        <p:txBody>
          <a:bodyPr wrap="square">
            <a:spAutoFit/>
          </a:bodyPr>
          <a:lstStyle/>
          <a:p>
            <a:pPr>
              <a:lnSpc>
                <a:spcPct val="150000"/>
              </a:lnSpc>
            </a:pPr>
            <a:r>
              <a:rPr lang="zh-CN" altLang="en-US" sz="2400" b="1" dirty="0">
                <a:solidFill>
                  <a:srgbClr val="FF0000"/>
                </a:solidFill>
                <a:latin typeface="宋体" pitchFamily="2" charset="-122"/>
                <a:ea typeface="宋体" pitchFamily="2" charset="-122"/>
              </a:rPr>
              <a:t>解：</a:t>
            </a:r>
            <a:r>
              <a:rPr lang="zh-CN" altLang="zh-CN" sz="2400" b="1" dirty="0">
                <a:solidFill>
                  <a:srgbClr val="FF0000"/>
                </a:solidFill>
                <a:latin typeface="宋体" pitchFamily="2" charset="-122"/>
                <a:ea typeface="宋体" pitchFamily="2" charset="-122"/>
              </a:rPr>
              <a:t>根据质量守恒定律</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二氧化碳的质量为</a:t>
            </a:r>
            <a:r>
              <a:rPr lang="en-US" altLang="zh-CN" sz="2400" b="1" dirty="0">
                <a:solidFill>
                  <a:srgbClr val="FF0000"/>
                </a:solidFill>
                <a:latin typeface="宋体" pitchFamily="2" charset="-122"/>
                <a:ea typeface="宋体" pitchFamily="2" charset="-122"/>
              </a:rPr>
              <a:t>25 g+160 g-176.2 g=8.8 g</a:t>
            </a:r>
            <a:r>
              <a:rPr lang="zh-CN" altLang="zh-CN" sz="2400" b="1" dirty="0">
                <a:solidFill>
                  <a:srgbClr val="FF0000"/>
                </a:solidFill>
                <a:latin typeface="宋体" pitchFamily="2" charset="-122"/>
                <a:ea typeface="宋体" pitchFamily="2" charset="-122"/>
              </a:rPr>
              <a:t>。</a:t>
            </a:r>
          </a:p>
          <a:p>
            <a:pPr>
              <a:lnSpc>
                <a:spcPct val="150000"/>
              </a:lnSpc>
            </a:pPr>
            <a:r>
              <a:rPr lang="zh-CN" altLang="zh-CN" sz="2400" b="1" dirty="0">
                <a:solidFill>
                  <a:srgbClr val="FF0000"/>
                </a:solidFill>
                <a:latin typeface="宋体" pitchFamily="2" charset="-122"/>
                <a:ea typeface="宋体" pitchFamily="2" charset="-122"/>
              </a:rPr>
              <a:t>答</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反应产生二氧化碳的质量为</a:t>
            </a:r>
            <a:r>
              <a:rPr lang="en-US" altLang="zh-CN" sz="2400" b="1" dirty="0">
                <a:solidFill>
                  <a:srgbClr val="FF0000"/>
                </a:solidFill>
                <a:latin typeface="宋体" pitchFamily="2" charset="-122"/>
                <a:ea typeface="宋体" pitchFamily="2" charset="-122"/>
              </a:rPr>
              <a:t>8.8 g</a:t>
            </a:r>
            <a:r>
              <a:rPr lang="zh-CN" altLang="zh-CN" sz="2400" b="1" dirty="0" smtClean="0">
                <a:solidFill>
                  <a:srgbClr val="FF0000"/>
                </a:solidFill>
                <a:latin typeface="宋体" pitchFamily="2" charset="-122"/>
                <a:ea typeface="宋体" pitchFamily="2" charset="-122"/>
              </a:rPr>
              <a:t>。</a:t>
            </a:r>
            <a:endParaRPr lang="en-US" altLang="zh-CN" sz="2400" b="1" dirty="0">
              <a:solidFill>
                <a:srgbClr val="FF0000"/>
              </a:solidFill>
              <a:latin typeface="宋体" pitchFamily="2" charset="-122"/>
              <a:ea typeface="宋体" pitchFamily="2" charset="-122"/>
            </a:endParaRPr>
          </a:p>
        </p:txBody>
      </p:sp>
      <p:pic>
        <p:nvPicPr>
          <p:cNvPr id="4" name="HX+7LX01.eps" descr="id:2147510461;FounderCES"/>
          <p:cNvPicPr/>
          <p:nvPr/>
        </p:nvPicPr>
        <p:blipFill>
          <a:blip r:embed="rId2"/>
          <a:stretch>
            <a:fillRect/>
          </a:stretch>
        </p:blipFill>
        <p:spPr>
          <a:xfrm>
            <a:off x="8010378" y="3915448"/>
            <a:ext cx="3717430" cy="945859"/>
          </a:xfrm>
          <a:prstGeom prst="rect">
            <a:avLst/>
          </a:prstGeom>
        </p:spPr>
      </p:pic>
    </p:spTree>
    <p:extLst>
      <p:ext uri="{BB962C8B-B14F-4D97-AF65-F5344CB8AC3E}">
        <p14:creationId xmlns:p14="http://schemas.microsoft.com/office/powerpoint/2010/main" xmlns="" val="50996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60321" y="1352753"/>
            <a:ext cx="5577520" cy="566822"/>
          </a:xfrm>
          <a:prstGeom prst="rect">
            <a:avLst/>
          </a:prstGeom>
          <a:noFill/>
        </p:spPr>
        <p:txBody>
          <a:bodyPr wrap="square" rtlCol="0">
            <a:spAutoFit/>
          </a:bodyPr>
          <a:lstStyle/>
          <a:p>
            <a:pPr>
              <a:lnSpc>
                <a:spcPts val="37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计算鸡蛋壳中碳酸钙的质量分数</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grpSp>
        <p:nvGrpSpPr>
          <p:cNvPr id="3" name="组合 2"/>
          <p:cNvGrpSpPr/>
          <p:nvPr/>
        </p:nvGrpSpPr>
        <p:grpSpPr>
          <a:xfrm>
            <a:off x="1796405" y="1996100"/>
            <a:ext cx="6798595" cy="4295600"/>
            <a:chOff x="1049784" y="1980826"/>
            <a:chExt cx="6798595" cy="4295600"/>
          </a:xfrm>
        </p:grpSpPr>
        <mc:AlternateContent xmlns:mc="http://schemas.openxmlformats.org/markup-compatibility/2006">
          <mc:Choice xmlns:a14="http://schemas.microsoft.com/office/drawing/2010/main" xmlns="" Requires="a14">
            <p:sp>
              <p:nvSpPr>
                <p:cNvPr id="11" name="矩形 10"/>
                <p:cNvSpPr/>
                <p:nvPr/>
              </p:nvSpPr>
              <p:spPr>
                <a:xfrm>
                  <a:off x="1049784" y="1980826"/>
                  <a:ext cx="6798595" cy="4295600"/>
                </a:xfrm>
                <a:prstGeom prst="rect">
                  <a:avLst/>
                </a:prstGeom>
              </p:spPr>
              <p:txBody>
                <a:bodyPr wrap="square">
                  <a:spAutoFit/>
                </a:bodyPr>
                <a:lstStyle/>
                <a:p>
                  <a:pPr>
                    <a:lnSpc>
                      <a:spcPct val="150000"/>
                    </a:lnSpc>
                  </a:pPr>
                  <a:r>
                    <a:rPr lang="zh-CN" altLang="en-US" sz="2400" b="1" dirty="0" smtClean="0">
                      <a:solidFill>
                        <a:srgbClr val="FF0000"/>
                      </a:solidFill>
                      <a:latin typeface="宋体" pitchFamily="2" charset="-122"/>
                      <a:ea typeface="宋体" pitchFamily="2" charset="-122"/>
                    </a:rPr>
                    <a:t>解：</a:t>
                  </a:r>
                  <a:r>
                    <a:rPr lang="zh-CN" altLang="zh-CN" sz="2400" b="1" dirty="0" smtClean="0">
                      <a:solidFill>
                        <a:srgbClr val="FF0000"/>
                      </a:solidFill>
                      <a:latin typeface="宋体" pitchFamily="2" charset="-122"/>
                      <a:ea typeface="宋体" pitchFamily="2" charset="-122"/>
                    </a:rPr>
                    <a:t>设</a:t>
                  </a:r>
                  <a:r>
                    <a:rPr lang="zh-CN" altLang="zh-CN" sz="2400" b="1" dirty="0">
                      <a:solidFill>
                        <a:srgbClr val="FF0000"/>
                      </a:solidFill>
                      <a:latin typeface="宋体" pitchFamily="2" charset="-122"/>
                      <a:ea typeface="宋体" pitchFamily="2" charset="-122"/>
                    </a:rPr>
                    <a:t>该鸡蛋壳样品中碳酸钙的质量分数为</a:t>
                  </a:r>
                  <a:r>
                    <a:rPr lang="en-US" altLang="zh-CN" sz="2400" b="1" i="1" dirty="0">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a:t>
                  </a:r>
                </a:p>
                <a:p>
                  <a:pPr>
                    <a:lnSpc>
                      <a:spcPct val="150000"/>
                    </a:lnSpc>
                  </a:pPr>
                  <a:r>
                    <a:rPr lang="en-US" altLang="zh-CN" sz="2400" b="1" dirty="0" smtClean="0">
                      <a:solidFill>
                        <a:srgbClr val="FF0000"/>
                      </a:solidFill>
                      <a:latin typeface="宋体" pitchFamily="2" charset="-122"/>
                      <a:ea typeface="宋体" pitchFamily="2" charset="-122"/>
                    </a:rPr>
                    <a:t>CaCO</a:t>
                  </a:r>
                  <a:r>
                    <a:rPr lang="en-US" altLang="zh-CN" sz="2400" b="1" baseline="-25000" dirty="0" smtClean="0">
                      <a:solidFill>
                        <a:srgbClr val="FF0000"/>
                      </a:solidFill>
                      <a:latin typeface="宋体" pitchFamily="2" charset="-122"/>
                      <a:ea typeface="宋体" pitchFamily="2" charset="-122"/>
                    </a:rPr>
                    <a:t>3</a:t>
                  </a:r>
                  <a:r>
                    <a:rPr lang="en-US" altLang="zh-CN" sz="2400" b="1" dirty="0" smtClean="0">
                      <a:solidFill>
                        <a:srgbClr val="FF0000"/>
                      </a:solidFill>
                      <a:latin typeface="宋体" pitchFamily="2" charset="-122"/>
                      <a:ea typeface="宋体" pitchFamily="2" charset="-122"/>
                    </a:rPr>
                    <a:t>+2HCl    CaCl</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+H</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O+CO</a:t>
                  </a:r>
                  <a:r>
                    <a:rPr lang="en-US" altLang="zh-CN" sz="2400" b="1" baseline="-25000" dirty="0" smtClean="0">
                      <a:solidFill>
                        <a:srgbClr val="FF0000"/>
                      </a:solidFill>
                      <a:latin typeface="宋体" pitchFamily="2" charset="-122"/>
                      <a:ea typeface="宋体" pitchFamily="2" charset="-122"/>
                    </a:rPr>
                    <a:t>2</a:t>
                  </a:r>
                  <a:r>
                    <a:rPr lang="zh-CN" altLang="zh-CN" sz="2400" b="1" dirty="0">
                      <a:solidFill>
                        <a:srgbClr val="FF0000"/>
                      </a:solidFill>
                      <a:latin typeface="宋体" pitchFamily="2" charset="-122"/>
                      <a:ea typeface="宋体" pitchFamily="2" charset="-122"/>
                    </a:rPr>
                    <a:t>↑</a:t>
                  </a:r>
                </a:p>
                <a:p>
                  <a:pPr>
                    <a:lnSpc>
                      <a:spcPct val="150000"/>
                    </a:lnSpc>
                  </a:pPr>
                  <a:r>
                    <a:rPr lang="en-US" altLang="zh-CN" sz="2400" b="1" dirty="0">
                      <a:solidFill>
                        <a:srgbClr val="FF0000"/>
                      </a:solidFill>
                      <a:latin typeface="宋体" pitchFamily="2" charset="-122"/>
                      <a:ea typeface="宋体" pitchFamily="2" charset="-122"/>
                    </a:rPr>
                    <a:t>100</a:t>
                  </a:r>
                  <a:r>
                    <a:rPr lang="zh-CN" altLang="zh-CN" sz="2400" b="1" dirty="0">
                      <a:solidFill>
                        <a:srgbClr val="FF0000"/>
                      </a:solidFill>
                      <a:latin typeface="宋体" pitchFamily="2" charset="-122"/>
                      <a:ea typeface="宋体" pitchFamily="2" charset="-122"/>
                    </a:rPr>
                    <a:t>　　　　　　　　　　</a:t>
                  </a:r>
                  <a:r>
                    <a:rPr lang="en-US" altLang="zh-CN" sz="2400" b="1" dirty="0" smtClean="0">
                      <a:solidFill>
                        <a:srgbClr val="FF0000"/>
                      </a:solidFill>
                      <a:latin typeface="宋体" pitchFamily="2" charset="-122"/>
                      <a:ea typeface="宋体" pitchFamily="2" charset="-122"/>
                    </a:rPr>
                    <a:t>44</a:t>
                  </a:r>
                  <a:endParaRPr lang="zh-CN" altLang="zh-CN" sz="2400" b="1" dirty="0">
                    <a:solidFill>
                      <a:srgbClr val="FF0000"/>
                    </a:solidFill>
                    <a:latin typeface="宋体" pitchFamily="2" charset="-122"/>
                    <a:ea typeface="宋体" pitchFamily="2" charset="-122"/>
                  </a:endParaRPr>
                </a:p>
                <a:p>
                  <a:pPr>
                    <a:lnSpc>
                      <a:spcPct val="150000"/>
                    </a:lnSpc>
                  </a:pPr>
                  <a:r>
                    <a:rPr lang="en-US" altLang="zh-CN" sz="2400" b="1" dirty="0">
                      <a:solidFill>
                        <a:srgbClr val="FF0000"/>
                      </a:solidFill>
                      <a:latin typeface="宋体" pitchFamily="2" charset="-122"/>
                      <a:ea typeface="宋体" pitchFamily="2" charset="-122"/>
                    </a:rPr>
                    <a:t>25 </a:t>
                  </a:r>
                  <a:r>
                    <a:rPr lang="en-US" altLang="zh-CN" sz="2400" b="1" dirty="0" err="1">
                      <a:solidFill>
                        <a:srgbClr val="FF0000"/>
                      </a:solidFill>
                      <a:latin typeface="宋体" pitchFamily="2" charset="-122"/>
                      <a:ea typeface="宋体" pitchFamily="2" charset="-122"/>
                    </a:rPr>
                    <a:t>g</a:t>
                  </a:r>
                  <a:r>
                    <a:rPr lang="en-US" altLang="zh-CN" sz="2400" b="1" i="1" dirty="0" err="1">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　　　　　　　　　</a:t>
                  </a:r>
                  <a:r>
                    <a:rPr lang="en-US" altLang="zh-CN" sz="2400" b="1" dirty="0" smtClean="0">
                      <a:solidFill>
                        <a:srgbClr val="FF0000"/>
                      </a:solidFill>
                      <a:latin typeface="宋体" pitchFamily="2" charset="-122"/>
                      <a:ea typeface="宋体" pitchFamily="2" charset="-122"/>
                    </a:rPr>
                    <a:t>8.8 </a:t>
                  </a:r>
                  <a:r>
                    <a:rPr lang="en-US" altLang="zh-CN" sz="2400" b="1" dirty="0">
                      <a:solidFill>
                        <a:srgbClr val="FF0000"/>
                      </a:solidFill>
                      <a:latin typeface="宋体" pitchFamily="2" charset="-122"/>
                      <a:ea typeface="宋体" pitchFamily="2" charset="-122"/>
                    </a:rPr>
                    <a:t>g</a:t>
                  </a:r>
                  <a:endParaRPr lang="zh-CN" altLang="zh-CN" sz="2400" b="1" dirty="0">
                    <a:solidFill>
                      <a:srgbClr val="FF0000"/>
                    </a:solidFill>
                    <a:latin typeface="宋体" pitchFamily="2" charset="-122"/>
                    <a:ea typeface="宋体" pitchFamily="2" charset="-122"/>
                  </a:endParaRPr>
                </a:p>
                <a:p>
                  <a:pPr>
                    <a:lnSpc>
                      <a:spcPct val="150000"/>
                    </a:lnSpc>
                  </a:pP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𝟏𝟎𝟎</m:t>
                          </m:r>
                        </m:num>
                        <m:den>
                          <m:r>
                            <a:rPr lang="en-US" altLang="zh-CN" sz="2400" b="1" i="1">
                              <a:solidFill>
                                <a:srgbClr val="FF0000"/>
                              </a:solidFill>
                              <a:latin typeface="Cambria Math"/>
                            </a:rPr>
                            <m:t>𝟒𝟒</m:t>
                          </m:r>
                        </m:den>
                      </m:f>
                    </m:oMath>
                  </a14:m>
                  <a:r>
                    <a:rPr lang="en-US" altLang="zh-CN" sz="2400" b="1" dirty="0">
                      <a:solidFill>
                        <a:srgbClr val="FF0000"/>
                      </a:solidFill>
                      <a:latin typeface="宋体" pitchFamily="2" charset="-122"/>
                      <a:ea typeface="宋体" pitchFamily="2" charset="-122"/>
                    </a:rPr>
                    <a:t>=</a:t>
                  </a: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𝟐𝟓</m:t>
                          </m:r>
                          <m:r>
                            <m:rPr>
                              <m:nor/>
                            </m:rPr>
                            <a:rPr lang="en-US" altLang="zh-CN" sz="2400" b="1" i="0" smtClean="0">
                              <a:solidFill>
                                <a:srgbClr val="FF0000"/>
                              </a:solidFill>
                            </a:rPr>
                            <m:t> </m:t>
                          </m:r>
                          <m:r>
                            <a:rPr lang="en-US" altLang="zh-CN" sz="2400" b="1" i="0">
                              <a:solidFill>
                                <a:srgbClr val="FF0000"/>
                              </a:solidFill>
                              <a:latin typeface="Cambria Math"/>
                            </a:rPr>
                            <m:t>𝐠</m:t>
                          </m:r>
                          <m:r>
                            <a:rPr lang="en-US" altLang="zh-CN" sz="2400" b="1" i="1">
                              <a:solidFill>
                                <a:srgbClr val="FF0000"/>
                              </a:solidFill>
                              <a:latin typeface="Cambria Math"/>
                            </a:rPr>
                            <m:t>𝒙</m:t>
                          </m:r>
                        </m:num>
                        <m:den>
                          <m:r>
                            <a:rPr lang="en-US" altLang="zh-CN" sz="2400" b="1" i="1">
                              <a:solidFill>
                                <a:srgbClr val="FF0000"/>
                              </a:solidFill>
                              <a:latin typeface="Cambria Math"/>
                            </a:rPr>
                            <m:t>𝟖</m:t>
                          </m:r>
                          <m:r>
                            <m:rPr>
                              <m:nor/>
                            </m:rPr>
                            <a:rPr lang="en-US" altLang="zh-CN" sz="2400" b="1">
                              <a:solidFill>
                                <a:srgbClr val="FF0000"/>
                              </a:solidFill>
                              <a:latin typeface="宋体" pitchFamily="2" charset="-122"/>
                              <a:ea typeface="宋体" pitchFamily="2" charset="-122"/>
                            </a:rPr>
                            <m:t>.</m:t>
                          </m:r>
                          <m:r>
                            <a:rPr lang="en-US" altLang="zh-CN" sz="2400" b="1" i="1">
                              <a:solidFill>
                                <a:srgbClr val="FF0000"/>
                              </a:solidFill>
                              <a:latin typeface="Cambria Math"/>
                            </a:rPr>
                            <m:t>𝟖</m:t>
                          </m:r>
                          <m:r>
                            <m:rPr>
                              <m:nor/>
                            </m:rPr>
                            <a:rPr lang="en-US" altLang="zh-CN" sz="2400" b="1" i="0" smtClean="0">
                              <a:solidFill>
                                <a:srgbClr val="FF0000"/>
                              </a:solidFill>
                            </a:rPr>
                            <m:t> </m:t>
                          </m:r>
                          <m:r>
                            <a:rPr lang="en-US" altLang="zh-CN" sz="2400" b="1" i="0">
                              <a:solidFill>
                                <a:srgbClr val="FF0000"/>
                              </a:solidFill>
                              <a:latin typeface="Cambria Math"/>
                            </a:rPr>
                            <m:t>𝐠</m:t>
                          </m:r>
                        </m:den>
                      </m:f>
                    </m:oMath>
                  </a14:m>
                  <a:endParaRPr lang="zh-CN" altLang="zh-CN" sz="2400" b="1" dirty="0">
                    <a:solidFill>
                      <a:srgbClr val="FF0000"/>
                    </a:solidFill>
                    <a:latin typeface="宋体" pitchFamily="2" charset="-122"/>
                    <a:ea typeface="宋体" pitchFamily="2" charset="-122"/>
                  </a:endParaRPr>
                </a:p>
                <a:p>
                  <a:pPr>
                    <a:lnSpc>
                      <a:spcPct val="150000"/>
                    </a:lnSpc>
                  </a:pPr>
                  <a:r>
                    <a:rPr lang="en-US" altLang="zh-CN" sz="2400" b="1" i="1" dirty="0" smtClean="0">
                      <a:solidFill>
                        <a:srgbClr val="FF0000"/>
                      </a:solidFill>
                      <a:latin typeface="宋体" pitchFamily="2" charset="-122"/>
                      <a:ea typeface="宋体" pitchFamily="2" charset="-122"/>
                    </a:rPr>
                    <a:t>x</a:t>
                  </a:r>
                  <a:r>
                    <a:rPr lang="en-US" altLang="zh-CN" sz="2400" b="1" dirty="0" smtClean="0">
                      <a:solidFill>
                        <a:srgbClr val="FF0000"/>
                      </a:solidFill>
                      <a:latin typeface="宋体" pitchFamily="2" charset="-122"/>
                      <a:ea typeface="宋体" pitchFamily="2" charset="-122"/>
                    </a:rPr>
                    <a:t>=80% </a:t>
                  </a:r>
                  <a:endParaRPr lang="zh-CN" altLang="zh-CN" sz="2400" b="1" dirty="0">
                    <a:solidFill>
                      <a:srgbClr val="FF0000"/>
                    </a:solidFill>
                    <a:latin typeface="宋体" pitchFamily="2" charset="-122"/>
                    <a:ea typeface="宋体" pitchFamily="2" charset="-122"/>
                  </a:endParaRPr>
                </a:p>
                <a:p>
                  <a:pPr>
                    <a:lnSpc>
                      <a:spcPct val="150000"/>
                    </a:lnSpc>
                  </a:pPr>
                  <a:r>
                    <a:rPr lang="zh-CN" altLang="en-US" sz="2400" b="1" dirty="0" smtClean="0">
                      <a:solidFill>
                        <a:srgbClr val="FF0000"/>
                      </a:solidFill>
                      <a:latin typeface="宋体" pitchFamily="2" charset="-122"/>
                      <a:ea typeface="宋体" pitchFamily="2" charset="-122"/>
                    </a:rPr>
                    <a:t>答：</a:t>
                  </a:r>
                  <a:r>
                    <a:rPr lang="zh-CN" altLang="zh-CN" sz="2400" b="1" dirty="0" smtClean="0">
                      <a:solidFill>
                        <a:srgbClr val="FF0000"/>
                      </a:solidFill>
                      <a:latin typeface="宋体" pitchFamily="2" charset="-122"/>
                      <a:ea typeface="宋体" pitchFamily="2" charset="-122"/>
                    </a:rPr>
                    <a:t>鸡蛋壳</a:t>
                  </a:r>
                  <a:r>
                    <a:rPr lang="zh-CN" altLang="zh-CN" sz="2400" b="1" dirty="0">
                      <a:solidFill>
                        <a:srgbClr val="FF0000"/>
                      </a:solidFill>
                      <a:latin typeface="宋体" pitchFamily="2" charset="-122"/>
                      <a:ea typeface="宋体" pitchFamily="2" charset="-122"/>
                    </a:rPr>
                    <a:t>中碳酸钙的质量分数为</a:t>
                  </a:r>
                  <a:r>
                    <a:rPr lang="en-US" altLang="zh-CN" sz="2400" b="1" dirty="0" smtClean="0">
                      <a:solidFill>
                        <a:srgbClr val="FF0000"/>
                      </a:solidFill>
                      <a:latin typeface="宋体" pitchFamily="2" charset="-122"/>
                      <a:ea typeface="宋体" pitchFamily="2" charset="-122"/>
                    </a:rPr>
                    <a:t>80%</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p:txBody>
            </p:sp>
          </mc:Choice>
          <mc:Fallback>
            <p:sp>
              <p:nvSpPr>
                <p:cNvPr id="11" name="矩形 10"/>
                <p:cNvSpPr>
                  <a:spLocks noRot="1" noChangeAspect="1" noMove="1" noResize="1" noEditPoints="1" noAdjustHandles="1" noChangeArrowheads="1" noChangeShapeType="1" noTextEdit="1"/>
                </p:cNvSpPr>
                <p:nvPr/>
              </p:nvSpPr>
              <p:spPr>
                <a:xfrm>
                  <a:off x="1049784" y="1980826"/>
                  <a:ext cx="6798595" cy="4295600"/>
                </a:xfrm>
                <a:prstGeom prst="rect">
                  <a:avLst/>
                </a:prstGeom>
                <a:blipFill rotWithShape="1">
                  <a:blip r:embed="rId2"/>
                  <a:stretch>
                    <a:fillRect l="-1435" b="-142"/>
                  </a:stretch>
                </a:blipFill>
              </p:spPr>
              <p:txBody>
                <a:bodyPr/>
                <a:lstStyle/>
                <a:p>
                  <a:r>
                    <a:rPr lang="zh-CN" altLang="en-US">
                      <a:noFill/>
                    </a:rPr>
                    <a:t> </a:t>
                  </a:r>
                </a:p>
              </p:txBody>
            </p:sp>
          </mc:Fallback>
        </mc:AlternateContent>
        <p:pic>
          <p:nvPicPr>
            <p:cNvPr id="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705927" y="2844190"/>
              <a:ext cx="504555" cy="656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2375230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7567" y="1938753"/>
            <a:ext cx="9436452" cy="3416320"/>
          </a:xfrm>
          <a:prstGeom prst="rect">
            <a:avLst/>
          </a:prstGeom>
          <a:noFill/>
        </p:spPr>
        <p:txBody>
          <a:bodyPr wrap="square" rtlCol="0">
            <a:spAutoFit/>
          </a:bodyPr>
          <a:lstStyle/>
          <a:p>
            <a:pPr>
              <a:lnSpc>
                <a:spcPct val="150000"/>
              </a:lnSpc>
            </a:pPr>
            <a:r>
              <a:rPr lang="zh-CN" altLang="en-US" sz="2400" b="1" dirty="0">
                <a:solidFill>
                  <a:schemeClr val="accent2"/>
                </a:solidFill>
                <a:latin typeface="黑体" panose="02010609060101010101" pitchFamily="49" charset="-122"/>
                <a:ea typeface="黑体" panose="02010609060101010101" pitchFamily="49" charset="-122"/>
                <a:sym typeface="+mn-ea"/>
              </a:rPr>
              <a:t>题型</a:t>
            </a:r>
            <a:r>
              <a:rPr lang="zh-CN" altLang="en-US" sz="2400" b="1" dirty="0" smtClean="0">
                <a:solidFill>
                  <a:schemeClr val="accent2"/>
                </a:solidFill>
                <a:latin typeface="黑体" panose="02010609060101010101" pitchFamily="49" charset="-122"/>
                <a:ea typeface="黑体" panose="02010609060101010101" pitchFamily="49" charset="-122"/>
                <a:sym typeface="+mn-ea"/>
              </a:rPr>
              <a:t>演练</a:t>
            </a:r>
            <a:endParaRPr lang="en-US" altLang="zh-CN" sz="2400" dirty="0" smtClean="0">
              <a:solidFill>
                <a:schemeClr val="accent2"/>
              </a:solidFill>
            </a:endParaRPr>
          </a:p>
          <a:p>
            <a:pPr>
              <a:lnSpc>
                <a:spcPct val="1500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·河北模拟卷拓展型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取氯酸钾和二氧化锰的混合物</a:t>
            </a:r>
            <a:r>
              <a:rPr lang="en-US" altLang="zh-CN" sz="2400" b="1" dirty="0">
                <a:latin typeface="宋体" pitchFamily="2" charset="-122"/>
                <a:ea typeface="宋体" pitchFamily="2" charset="-122"/>
              </a:rPr>
              <a:t>13 g,</a:t>
            </a:r>
            <a:r>
              <a:rPr lang="zh-CN" altLang="zh-CN" sz="2400" b="1" dirty="0">
                <a:latin typeface="宋体" pitchFamily="2" charset="-122"/>
                <a:ea typeface="宋体" pitchFamily="2" charset="-122"/>
              </a:rPr>
              <a:t>加热至混合物固体质量不再减少为止</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冷却后称得剩余固体质量为</a:t>
            </a:r>
            <a:r>
              <a:rPr lang="en-US" altLang="zh-CN" sz="2400" b="1" dirty="0">
                <a:latin typeface="宋体" pitchFamily="2" charset="-122"/>
                <a:ea typeface="宋体" pitchFamily="2" charset="-122"/>
              </a:rPr>
              <a:t>8.2 g,</a:t>
            </a:r>
            <a:r>
              <a:rPr lang="zh-CN" altLang="zh-CN" sz="2400" b="1" dirty="0">
                <a:latin typeface="宋体" pitchFamily="2" charset="-122"/>
                <a:ea typeface="宋体" pitchFamily="2" charset="-122"/>
              </a:rPr>
              <a:t>将剩余固体加入</a:t>
            </a:r>
            <a:r>
              <a:rPr lang="en-US" altLang="zh-CN" sz="2400" b="1" dirty="0">
                <a:latin typeface="宋体" pitchFamily="2" charset="-122"/>
                <a:ea typeface="宋体" pitchFamily="2" charset="-122"/>
              </a:rPr>
              <a:t>67.05 g</a:t>
            </a:r>
            <a:r>
              <a:rPr lang="zh-CN" altLang="zh-CN" sz="2400" b="1" dirty="0">
                <a:latin typeface="宋体" pitchFamily="2" charset="-122"/>
                <a:ea typeface="宋体" pitchFamily="2" charset="-122"/>
              </a:rPr>
              <a:t>水中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氯化钾完全溶解后过滤</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假设溶液无损失</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计算</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生成氧气的质量是</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g</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r>
              <a:rPr lang="zh-CN" altLang="zh-CN" sz="2400" b="1" dirty="0">
                <a:solidFill>
                  <a:srgbClr val="FF0000"/>
                </a:solidFill>
                <a:latin typeface="宋体" pitchFamily="2" charset="-122"/>
                <a:ea typeface="宋体" pitchFamily="2" charset="-122"/>
              </a:rPr>
              <a:t>　　　　</a:t>
            </a:r>
            <a:endParaRPr lang="en-US" altLang="zh-CN" sz="2400" b="1" dirty="0" smtClean="0">
              <a:latin typeface="宋体" pitchFamily="2" charset="-122"/>
              <a:ea typeface="宋体" pitchFamily="2" charset="-122"/>
            </a:endParaRPr>
          </a:p>
        </p:txBody>
      </p:sp>
      <p:sp>
        <p:nvSpPr>
          <p:cNvPr id="7" name="矩形 6"/>
          <p:cNvSpPr/>
          <p:nvPr/>
        </p:nvSpPr>
        <p:spPr>
          <a:xfrm>
            <a:off x="4530056" y="4724897"/>
            <a:ext cx="687990"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4.8 </a:t>
            </a:r>
            <a:endParaRPr lang="zh-CN" altLang="zh-CN"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2744013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16979" y="1235678"/>
            <a:ext cx="4730228" cy="461665"/>
          </a:xfrm>
          <a:prstGeom prst="rect">
            <a:avLst/>
          </a:prstGeom>
          <a:noFill/>
        </p:spPr>
        <p:txBody>
          <a:bodyPr wrap="square" rtlCol="0">
            <a:spAutoFit/>
          </a:bodyPr>
          <a:lstStyle/>
          <a:p>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所得溶液溶质的质量分数</a:t>
            </a:r>
            <a:r>
              <a:rPr lang="zh-CN" altLang="zh-CN" sz="2400" b="1" dirty="0" smtClean="0">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　　</a:t>
            </a:r>
            <a:endParaRPr lang="en-US" altLang="zh-CN" sz="2400" b="1" dirty="0" smtClean="0">
              <a:latin typeface="宋体" pitchFamily="2" charset="-122"/>
              <a:ea typeface="宋体" pitchFamily="2" charset="-122"/>
            </a:endParaRPr>
          </a:p>
        </p:txBody>
      </p:sp>
      <mc:AlternateContent xmlns:mc="http://schemas.openxmlformats.org/markup-compatibility/2006">
        <mc:Choice xmlns:a14="http://schemas.microsoft.com/office/drawing/2010/main" xmlns="" Requires="a14">
          <p:sp>
            <p:nvSpPr>
              <p:cNvPr id="7" name="矩形 6"/>
              <p:cNvSpPr/>
              <p:nvPr/>
            </p:nvSpPr>
            <p:spPr>
              <a:xfrm>
                <a:off x="1316979" y="1697343"/>
                <a:ext cx="7910911" cy="4811574"/>
              </a:xfrm>
              <a:prstGeom prst="rect">
                <a:avLst/>
              </a:prstGeom>
            </p:spPr>
            <p:txBody>
              <a:bodyPr wrap="square">
                <a:spAutoFit/>
              </a:bodyPr>
              <a:lstStyle/>
              <a:p>
                <a:pPr>
                  <a:lnSpc>
                    <a:spcPts val="4600"/>
                  </a:lnSpc>
                </a:pPr>
                <a:r>
                  <a:rPr lang="zh-CN" altLang="zh-CN" sz="2400" b="1" dirty="0" smtClean="0">
                    <a:solidFill>
                      <a:srgbClr val="FF0000"/>
                    </a:solidFill>
                    <a:latin typeface="宋体" pitchFamily="2" charset="-122"/>
                    <a:ea typeface="宋体" pitchFamily="2" charset="-122"/>
                  </a:rPr>
                  <a:t>解</a:t>
                </a:r>
                <a:r>
                  <a:rPr lang="en-US" altLang="zh-CN" sz="2400" b="1" dirty="0">
                    <a:solidFill>
                      <a:srgbClr val="FF0000"/>
                    </a:solidFill>
                    <a:latin typeface="宋体" pitchFamily="2" charset="-122"/>
                    <a:ea typeface="宋体" pitchFamily="2" charset="-122"/>
                  </a:rPr>
                  <a:t>:</a:t>
                </a:r>
                <a:r>
                  <a:rPr lang="zh-CN" altLang="zh-CN" sz="2400" b="1" dirty="0" smtClean="0">
                    <a:solidFill>
                      <a:srgbClr val="FF0000"/>
                    </a:solidFill>
                    <a:latin typeface="宋体" pitchFamily="2" charset="-122"/>
                    <a:ea typeface="宋体" pitchFamily="2" charset="-122"/>
                  </a:rPr>
                  <a:t>设</a:t>
                </a:r>
                <a:r>
                  <a:rPr lang="zh-CN" altLang="zh-CN" sz="2400" b="1" dirty="0">
                    <a:solidFill>
                      <a:srgbClr val="FF0000"/>
                    </a:solidFill>
                    <a:latin typeface="宋体" pitchFamily="2" charset="-122"/>
                    <a:ea typeface="宋体" pitchFamily="2" charset="-122"/>
                  </a:rPr>
                  <a:t>氯酸钾的质量为</a:t>
                </a:r>
                <a:r>
                  <a:rPr lang="en-US" altLang="zh-CN" sz="2400" b="1" i="1" dirty="0">
                    <a:solidFill>
                      <a:srgbClr val="FF0000"/>
                    </a:solidFill>
                    <a:latin typeface="宋体" pitchFamily="2" charset="-122"/>
                    <a:ea typeface="宋体" pitchFamily="2" charset="-122"/>
                  </a:rPr>
                  <a:t>x</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生成氯化钾的质量为</a:t>
                </a:r>
                <a:r>
                  <a:rPr lang="en-US" altLang="zh-CN" sz="2400" b="1" i="1" dirty="0">
                    <a:solidFill>
                      <a:srgbClr val="FF0000"/>
                    </a:solidFill>
                    <a:latin typeface="宋体" pitchFamily="2" charset="-122"/>
                    <a:ea typeface="宋体" pitchFamily="2" charset="-122"/>
                  </a:rPr>
                  <a:t>y</a:t>
                </a:r>
                <a:r>
                  <a:rPr lang="zh-CN" altLang="zh-CN" sz="2400" b="1" dirty="0">
                    <a:solidFill>
                      <a:srgbClr val="FF0000"/>
                    </a:solidFill>
                    <a:latin typeface="宋体" pitchFamily="2" charset="-122"/>
                    <a:ea typeface="宋体" pitchFamily="2" charset="-122"/>
                  </a:rPr>
                  <a:t>。</a:t>
                </a:r>
              </a:p>
              <a:p>
                <a:pPr>
                  <a:lnSpc>
                    <a:spcPts val="4600"/>
                  </a:lnSpc>
                </a:pPr>
                <a:r>
                  <a:rPr lang="en-US" altLang="zh-CN" sz="2400" b="1" dirty="0" smtClean="0">
                    <a:solidFill>
                      <a:srgbClr val="FF0000"/>
                    </a:solidFill>
                    <a:latin typeface="宋体" pitchFamily="2" charset="-122"/>
                    <a:ea typeface="宋体" pitchFamily="2" charset="-122"/>
                    <a:cs typeface="Times New Roman" pitchFamily="18" charset="0"/>
                  </a:rPr>
                  <a:t>2KClO</a:t>
                </a:r>
                <a:r>
                  <a:rPr lang="en-US" altLang="zh-CN" sz="2400" b="1" baseline="-25000" dirty="0" smtClean="0">
                    <a:solidFill>
                      <a:srgbClr val="FF0000"/>
                    </a:solidFill>
                    <a:latin typeface="宋体" pitchFamily="2" charset="-122"/>
                    <a:ea typeface="宋体" pitchFamily="2" charset="-122"/>
                    <a:cs typeface="Times New Roman" pitchFamily="18" charset="0"/>
                  </a:rPr>
                  <a:t>3</a:t>
                </a:r>
                <a14:m>
                  <m:oMath xmlns:m="http://schemas.openxmlformats.org/officeDocument/2006/math">
                    <m:f>
                      <m:fPr>
                        <m:ctrlPr>
                          <a:rPr lang="zh-CN" altLang="zh-CN" sz="2400" b="1" i="1">
                            <a:solidFill>
                              <a:srgbClr val="FF0000"/>
                            </a:solidFill>
                            <a:latin typeface="Cambria Math"/>
                          </a:rPr>
                        </m:ctrlPr>
                      </m:fPr>
                      <m:num>
                        <m:bar>
                          <m:barPr>
                            <m:ctrlPr>
                              <a:rPr lang="zh-CN" altLang="zh-CN" sz="2400" b="1" i="1">
                                <a:solidFill>
                                  <a:srgbClr val="FF0000"/>
                                </a:solidFill>
                                <a:latin typeface="Cambria Math"/>
                              </a:rPr>
                            </m:ctrlPr>
                          </m:barPr>
                          <m:e>
                            <m:r>
                              <a:rPr lang="en-US" altLang="zh-CN" sz="2400" b="1">
                                <a:solidFill>
                                  <a:srgbClr val="FF0000"/>
                                </a:solidFill>
                                <a:latin typeface="Cambria Math"/>
                              </a:rPr>
                              <m:t>   </m:t>
                            </m:r>
                            <m:r>
                              <a:rPr lang="en-US" altLang="zh-CN" sz="2400" b="1">
                                <a:solidFill>
                                  <a:srgbClr val="FF0000"/>
                                </a:solidFill>
                                <a:latin typeface="Cambria Math"/>
                              </a:rPr>
                              <m:t>𝐌𝐧𝐎</m:t>
                            </m:r>
                            <m:r>
                              <a:rPr lang="en-US" altLang="zh-CN" sz="2400" b="1" i="1" baseline="-25000">
                                <a:solidFill>
                                  <a:srgbClr val="FF0000"/>
                                </a:solidFill>
                                <a:latin typeface="Cambria Math"/>
                              </a:rPr>
                              <m:t>𝟐</m:t>
                            </m:r>
                            <m:r>
                              <a:rPr lang="en-US" altLang="zh-CN" sz="2400" b="1" i="1" baseline="-25000">
                                <a:solidFill>
                                  <a:srgbClr val="FF0000"/>
                                </a:solidFill>
                                <a:latin typeface="Cambria Math"/>
                              </a:rPr>
                              <m:t>   </m:t>
                            </m:r>
                          </m:e>
                        </m:bar>
                      </m:num>
                      <m:den>
                        <m:r>
                          <a:rPr lang="zh-CN" altLang="en-US" sz="2400" b="1" i="1">
                            <a:solidFill>
                              <a:srgbClr val="FF0000"/>
                            </a:solidFill>
                            <a:latin typeface="Cambria Math"/>
                          </a:rPr>
                          <m:t>△</m:t>
                        </m:r>
                      </m:den>
                    </m:f>
                  </m:oMath>
                </a14:m>
                <a:r>
                  <a:rPr lang="en-US" altLang="zh-CN" sz="2400" b="1" dirty="0">
                    <a:solidFill>
                      <a:srgbClr val="FF0000"/>
                    </a:solidFill>
                    <a:latin typeface="宋体" pitchFamily="2" charset="-122"/>
                    <a:ea typeface="宋体" pitchFamily="2" charset="-122"/>
                    <a:cs typeface="Times New Roman" pitchFamily="18" charset="0"/>
                  </a:rPr>
                  <a:t> 2KCl+3O</a:t>
                </a:r>
                <a:r>
                  <a:rPr lang="en-US" altLang="zh-CN" sz="2400" b="1" baseline="-25000" dirty="0">
                    <a:solidFill>
                      <a:srgbClr val="FF0000"/>
                    </a:solidFill>
                    <a:latin typeface="宋体" pitchFamily="2" charset="-122"/>
                    <a:ea typeface="宋体" pitchFamily="2" charset="-122"/>
                    <a:cs typeface="Times New Roman" pitchFamily="18" charset="0"/>
                  </a:rPr>
                  <a:t>2</a:t>
                </a:r>
                <a:r>
                  <a:rPr lang="zh-CN" altLang="zh-CN" sz="2400" b="1" dirty="0" smtClean="0">
                    <a:solidFill>
                      <a:srgbClr val="FF0000"/>
                    </a:solidFill>
                    <a:latin typeface="宋体" pitchFamily="2" charset="-122"/>
                    <a:ea typeface="宋体" pitchFamily="2" charset="-122"/>
                    <a:cs typeface="Times New Roman" pitchFamily="18" charset="0"/>
                  </a:rPr>
                  <a:t>↑</a:t>
                </a:r>
                <a:endParaRPr lang="zh-CN" altLang="zh-CN" sz="2400" b="1" dirty="0">
                  <a:solidFill>
                    <a:srgbClr val="FF0000"/>
                  </a:solidFill>
                  <a:latin typeface="宋体" pitchFamily="2" charset="-122"/>
                  <a:ea typeface="宋体" pitchFamily="2" charset="-122"/>
                </a:endParaRPr>
              </a:p>
              <a:p>
                <a:pPr>
                  <a:lnSpc>
                    <a:spcPts val="4600"/>
                  </a:lnSpc>
                </a:pPr>
                <a:r>
                  <a:rPr lang="en-US" altLang="zh-CN" sz="2400" b="1" dirty="0">
                    <a:solidFill>
                      <a:srgbClr val="FF0000"/>
                    </a:solidFill>
                    <a:latin typeface="宋体" pitchFamily="2" charset="-122"/>
                    <a:ea typeface="宋体" pitchFamily="2" charset="-122"/>
                  </a:rPr>
                  <a:t>245</a:t>
                </a:r>
                <a:r>
                  <a:rPr lang="zh-CN" altLang="zh-CN" sz="2400" b="1" dirty="0">
                    <a:solidFill>
                      <a:srgbClr val="FF0000"/>
                    </a:solidFill>
                    <a:latin typeface="宋体" pitchFamily="2" charset="-122"/>
                    <a:ea typeface="宋体" pitchFamily="2" charset="-122"/>
                  </a:rPr>
                  <a:t>　　　　</a:t>
                </a: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149</a:t>
                </a:r>
                <a:r>
                  <a:rPr lang="zh-CN" altLang="zh-CN" sz="2400" b="1" dirty="0">
                    <a:solidFill>
                      <a:srgbClr val="FF0000"/>
                    </a:solidFill>
                    <a:latin typeface="宋体" pitchFamily="2" charset="-122"/>
                    <a:ea typeface="宋体" pitchFamily="2" charset="-122"/>
                  </a:rPr>
                  <a:t>　</a:t>
                </a:r>
                <a:r>
                  <a:rPr lang="en-US" altLang="zh-CN" sz="2400" b="1" dirty="0">
                    <a:solidFill>
                      <a:srgbClr val="FF0000"/>
                    </a:solidFill>
                    <a:latin typeface="宋体" pitchFamily="2" charset="-122"/>
                    <a:ea typeface="宋体" pitchFamily="2" charset="-122"/>
                  </a:rPr>
                  <a:t>	96</a:t>
                </a:r>
                <a:endParaRPr lang="zh-CN" altLang="zh-CN" sz="2400" b="1" dirty="0">
                  <a:solidFill>
                    <a:srgbClr val="FF0000"/>
                  </a:solidFill>
                  <a:latin typeface="宋体" pitchFamily="2" charset="-122"/>
                  <a:ea typeface="宋体" pitchFamily="2" charset="-122"/>
                </a:endParaRPr>
              </a:p>
              <a:p>
                <a:pPr>
                  <a:lnSpc>
                    <a:spcPts val="4600"/>
                  </a:lnSpc>
                </a:pPr>
                <a:r>
                  <a:rPr lang="en-US" altLang="zh-CN" sz="2400" b="1" i="1" dirty="0">
                    <a:solidFill>
                      <a:srgbClr val="FF0000"/>
                    </a:solidFill>
                    <a:latin typeface="宋体" pitchFamily="2" charset="-122"/>
                    <a:ea typeface="宋体" pitchFamily="2" charset="-122"/>
                  </a:rPr>
                  <a:t>x</a:t>
                </a:r>
                <a:r>
                  <a:rPr lang="zh-CN" altLang="zh-CN" sz="2400" b="1" dirty="0">
                    <a:solidFill>
                      <a:srgbClr val="FF0000"/>
                    </a:solidFill>
                    <a:latin typeface="宋体" pitchFamily="2" charset="-122"/>
                    <a:ea typeface="宋体" pitchFamily="2" charset="-122"/>
                  </a:rPr>
                  <a:t>　　　　　</a:t>
                </a: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
                </a:r>
                <a:r>
                  <a:rPr lang="en-US" altLang="zh-CN" sz="2400" b="1" i="1" dirty="0" smtClean="0">
                    <a:solidFill>
                      <a:srgbClr val="FF0000"/>
                    </a:solidFill>
                    <a:latin typeface="宋体" pitchFamily="2" charset="-122"/>
                    <a:ea typeface="宋体" pitchFamily="2" charset="-122"/>
                  </a:rPr>
                  <a:t>y</a:t>
                </a:r>
                <a:r>
                  <a:rPr lang="zh-CN" altLang="zh-CN" sz="2400" b="1" dirty="0">
                    <a:solidFill>
                      <a:srgbClr val="FF0000"/>
                    </a:solidFill>
                    <a:latin typeface="宋体" pitchFamily="2" charset="-122"/>
                    <a:ea typeface="宋体" pitchFamily="2" charset="-122"/>
                  </a:rPr>
                  <a:t>　</a:t>
                </a:r>
                <a:r>
                  <a:rPr lang="en-US" altLang="zh-CN" sz="2400" b="1" dirty="0">
                    <a:solidFill>
                      <a:srgbClr val="FF0000"/>
                    </a:solidFill>
                    <a:latin typeface="宋体" pitchFamily="2" charset="-122"/>
                    <a:ea typeface="宋体" pitchFamily="2" charset="-122"/>
                  </a:rPr>
                  <a:t/>
                </a:r>
                <a:r>
                  <a:rPr lang="en-US" altLang="zh-CN" sz="2400" b="1" dirty="0" smtClean="0">
                    <a:solidFill>
                      <a:srgbClr val="FF0000"/>
                    </a:solidFill>
                    <a:latin typeface="宋体" pitchFamily="2" charset="-122"/>
                    <a:ea typeface="宋体" pitchFamily="2" charset="-122"/>
                  </a:rPr>
                  <a:t>4.8 </a:t>
                </a:r>
                <a:r>
                  <a:rPr lang="en-US" altLang="zh-CN" sz="2400" b="1" dirty="0">
                    <a:solidFill>
                      <a:srgbClr val="FF0000"/>
                    </a:solidFill>
                    <a:latin typeface="宋体" pitchFamily="2" charset="-122"/>
                    <a:ea typeface="宋体" pitchFamily="2" charset="-122"/>
                  </a:rPr>
                  <a:t>g</a:t>
                </a:r>
                <a:endParaRPr lang="zh-CN" altLang="zh-CN" sz="2400" b="1" dirty="0">
                  <a:solidFill>
                    <a:srgbClr val="FF0000"/>
                  </a:solidFill>
                  <a:latin typeface="宋体" pitchFamily="2" charset="-122"/>
                  <a:ea typeface="宋体" pitchFamily="2" charset="-122"/>
                </a:endParaRPr>
              </a:p>
              <a:p>
                <a:pPr>
                  <a:lnSpc>
                    <a:spcPts val="4600"/>
                  </a:lnSpc>
                </a:pP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𝟐𝟒𝟓</m:t>
                        </m:r>
                      </m:num>
                      <m:den>
                        <m:r>
                          <a:rPr lang="en-US" altLang="zh-CN" sz="2400" b="1" i="1">
                            <a:solidFill>
                              <a:srgbClr val="FF0000"/>
                            </a:solidFill>
                            <a:latin typeface="Cambria Math"/>
                          </a:rPr>
                          <m:t>𝒙</m:t>
                        </m:r>
                      </m:den>
                    </m:f>
                  </m:oMath>
                </a14:m>
                <a:r>
                  <a:rPr lang="en-US" altLang="zh-CN" sz="2400" b="1" dirty="0">
                    <a:solidFill>
                      <a:srgbClr val="FF0000"/>
                    </a:solidFill>
                    <a:latin typeface="宋体" pitchFamily="2" charset="-122"/>
                    <a:ea typeface="宋体" pitchFamily="2" charset="-122"/>
                  </a:rPr>
                  <a:t>=</a:t>
                </a: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𝟏𝟒𝟗</m:t>
                        </m:r>
                      </m:num>
                      <m:den>
                        <m:r>
                          <a:rPr lang="en-US" altLang="zh-CN" sz="2400" b="1" i="1">
                            <a:solidFill>
                              <a:srgbClr val="FF0000"/>
                            </a:solidFill>
                            <a:latin typeface="Cambria Math"/>
                          </a:rPr>
                          <m:t>𝒚</m:t>
                        </m:r>
                      </m:den>
                    </m:f>
                  </m:oMath>
                </a14:m>
                <a:r>
                  <a:rPr lang="en-US" altLang="zh-CN" sz="2400" b="1" dirty="0">
                    <a:solidFill>
                      <a:srgbClr val="FF0000"/>
                    </a:solidFill>
                    <a:latin typeface="宋体" pitchFamily="2" charset="-122"/>
                    <a:ea typeface="宋体" pitchFamily="2" charset="-122"/>
                  </a:rPr>
                  <a:t>=</a:t>
                </a:r>
                <a14:m>
                  <m:oMath xmlns:m="http://schemas.openxmlformats.org/officeDocument/2006/math">
                    <m:f>
                      <m:fPr>
                        <m:ctrlPr>
                          <a:rPr lang="zh-CN" altLang="zh-CN" sz="2400" b="1" i="1">
                            <a:solidFill>
                              <a:srgbClr val="FF0000"/>
                            </a:solidFill>
                            <a:latin typeface="Cambria Math"/>
                          </a:rPr>
                        </m:ctrlPr>
                      </m:fPr>
                      <m:num>
                        <m:r>
                          <a:rPr lang="en-US" altLang="zh-CN" sz="2400" b="1" i="1">
                            <a:solidFill>
                              <a:srgbClr val="FF0000"/>
                            </a:solidFill>
                            <a:latin typeface="Cambria Math"/>
                          </a:rPr>
                          <m:t>𝟗𝟔</m:t>
                        </m:r>
                      </m:num>
                      <m:den>
                        <m:r>
                          <a:rPr lang="en-US" altLang="zh-CN" sz="2400" b="1" i="1">
                            <a:solidFill>
                              <a:srgbClr val="FF0000"/>
                            </a:solidFill>
                            <a:latin typeface="Cambria Math"/>
                          </a:rPr>
                          <m:t>𝟒</m:t>
                        </m:r>
                        <m:r>
                          <m:rPr>
                            <m:nor/>
                          </m:rPr>
                          <a:rPr lang="en-US" altLang="zh-CN" sz="2400" b="1">
                            <a:solidFill>
                              <a:srgbClr val="FF0000"/>
                            </a:solidFill>
                            <a:latin typeface="宋体" pitchFamily="2" charset="-122"/>
                            <a:ea typeface="宋体" pitchFamily="2" charset="-122"/>
                          </a:rPr>
                          <m:t>.</m:t>
                        </m:r>
                        <m:r>
                          <a:rPr lang="en-US" altLang="zh-CN" sz="2400" b="1" i="1">
                            <a:solidFill>
                              <a:srgbClr val="FF0000"/>
                            </a:solidFill>
                            <a:latin typeface="Cambria Math"/>
                          </a:rPr>
                          <m:t>𝟖</m:t>
                        </m:r>
                        <m:r>
                          <m:rPr>
                            <m:nor/>
                          </m:rPr>
                          <a:rPr lang="en-US" altLang="zh-CN" sz="2400" b="1" i="0" smtClean="0">
                            <a:solidFill>
                              <a:srgbClr val="FF0000"/>
                            </a:solidFill>
                          </a:rPr>
                          <m:t> </m:t>
                        </m:r>
                        <m:r>
                          <a:rPr lang="en-US" altLang="zh-CN" sz="2400" b="1" i="0">
                            <a:solidFill>
                              <a:srgbClr val="FF0000"/>
                            </a:solidFill>
                            <a:latin typeface="Cambria Math"/>
                          </a:rPr>
                          <m:t>𝐠</m:t>
                        </m:r>
                      </m:den>
                    </m:f>
                  </m:oMath>
                </a14:m>
                <a:endParaRPr lang="zh-CN" altLang="zh-CN" sz="2400" b="1" dirty="0">
                  <a:solidFill>
                    <a:srgbClr val="FF0000"/>
                  </a:solidFill>
                  <a:latin typeface="宋体" pitchFamily="2" charset="-122"/>
                  <a:ea typeface="宋体" pitchFamily="2" charset="-122"/>
                </a:endParaRPr>
              </a:p>
              <a:p>
                <a:pPr>
                  <a:lnSpc>
                    <a:spcPts val="4600"/>
                  </a:lnSpc>
                </a:pPr>
                <a:r>
                  <a:rPr lang="zh-CN" altLang="zh-CN" sz="2400" b="1" dirty="0">
                    <a:solidFill>
                      <a:srgbClr val="FF0000"/>
                    </a:solidFill>
                    <a:latin typeface="宋体" pitchFamily="2" charset="-122"/>
                    <a:ea typeface="宋体" pitchFamily="2" charset="-122"/>
                  </a:rPr>
                  <a:t>解得</a:t>
                </a:r>
                <a:r>
                  <a:rPr lang="en-US" altLang="zh-CN" sz="2400" b="1" dirty="0">
                    <a:solidFill>
                      <a:srgbClr val="FF0000"/>
                    </a:solidFill>
                    <a:latin typeface="宋体" pitchFamily="2" charset="-122"/>
                    <a:ea typeface="宋体" pitchFamily="2" charset="-122"/>
                  </a:rPr>
                  <a:t>:</a:t>
                </a:r>
                <a:r>
                  <a:rPr lang="en-US" altLang="zh-CN" sz="2400" b="1" i="1" dirty="0">
                    <a:solidFill>
                      <a:srgbClr val="FF0000"/>
                    </a:solidFill>
                    <a:latin typeface="宋体" pitchFamily="2" charset="-122"/>
                    <a:ea typeface="宋体" pitchFamily="2" charset="-122"/>
                  </a:rPr>
                  <a:t>x</a:t>
                </a:r>
                <a:r>
                  <a:rPr lang="en-US" altLang="zh-CN" sz="2400" b="1" dirty="0">
                    <a:solidFill>
                      <a:srgbClr val="FF0000"/>
                    </a:solidFill>
                    <a:latin typeface="宋体" pitchFamily="2" charset="-122"/>
                    <a:ea typeface="宋体" pitchFamily="2" charset="-122"/>
                  </a:rPr>
                  <a:t>=12.25 </a:t>
                </a:r>
                <a:r>
                  <a:rPr lang="en-US" altLang="zh-CN" sz="2400" b="1" dirty="0" err="1">
                    <a:solidFill>
                      <a:srgbClr val="FF0000"/>
                    </a:solidFill>
                    <a:latin typeface="宋体" pitchFamily="2" charset="-122"/>
                    <a:ea typeface="宋体" pitchFamily="2" charset="-122"/>
                  </a:rPr>
                  <a:t>g,</a:t>
                </a:r>
                <a:r>
                  <a:rPr lang="en-US" altLang="zh-CN" sz="2400" b="1" i="1" dirty="0" err="1">
                    <a:solidFill>
                      <a:srgbClr val="FF0000"/>
                    </a:solidFill>
                    <a:latin typeface="宋体" pitchFamily="2" charset="-122"/>
                    <a:ea typeface="宋体" pitchFamily="2" charset="-122"/>
                  </a:rPr>
                  <a:t>y</a:t>
                </a:r>
                <a:r>
                  <a:rPr lang="en-US" altLang="zh-CN" sz="2400" b="1" dirty="0">
                    <a:solidFill>
                      <a:srgbClr val="FF0000"/>
                    </a:solidFill>
                    <a:latin typeface="宋体" pitchFamily="2" charset="-122"/>
                    <a:ea typeface="宋体" pitchFamily="2" charset="-122"/>
                  </a:rPr>
                  <a:t>=7.45 g</a:t>
                </a:r>
                <a:endParaRPr lang="zh-CN" altLang="zh-CN" sz="2400" b="1" dirty="0">
                  <a:solidFill>
                    <a:srgbClr val="FF0000"/>
                  </a:solidFill>
                  <a:latin typeface="宋体" pitchFamily="2" charset="-122"/>
                  <a:ea typeface="宋体" pitchFamily="2" charset="-122"/>
                </a:endParaRPr>
              </a:p>
              <a:p>
                <a:pPr>
                  <a:lnSpc>
                    <a:spcPts val="4600"/>
                  </a:lnSpc>
                </a:pPr>
                <a:r>
                  <a:rPr lang="zh-CN" altLang="zh-CN" sz="2400" b="1" dirty="0">
                    <a:solidFill>
                      <a:srgbClr val="FF0000"/>
                    </a:solidFill>
                    <a:latin typeface="宋体" pitchFamily="2" charset="-122"/>
                    <a:ea typeface="宋体" pitchFamily="2" charset="-122"/>
                  </a:rPr>
                  <a:t>所得溶液溶质的质量分数为</a:t>
                </a:r>
                <a14:m>
                  <m:oMath xmlns:m="http://schemas.openxmlformats.org/officeDocument/2006/math">
                    <m:f>
                      <m:fPr>
                        <m:ctrlPr>
                          <a:rPr lang="zh-CN" altLang="zh-CN" sz="2400" b="1" i="1">
                            <a:solidFill>
                              <a:srgbClr val="FF0000"/>
                            </a:solidFill>
                            <a:latin typeface="Cambria Math"/>
                          </a:rPr>
                        </m:ctrlPr>
                      </m:fPr>
                      <m:num>
                        <m:r>
                          <a:rPr lang="en-US" altLang="zh-CN" sz="2400" b="1" i="0">
                            <a:solidFill>
                              <a:srgbClr val="FF0000"/>
                            </a:solidFill>
                            <a:latin typeface="Cambria Math"/>
                          </a:rPr>
                          <m:t>𝟕</m:t>
                        </m:r>
                        <m:r>
                          <m:rPr>
                            <m:nor/>
                          </m:rPr>
                          <a:rPr lang="en-US" altLang="zh-CN" sz="2400" b="1">
                            <a:solidFill>
                              <a:srgbClr val="FF0000"/>
                            </a:solidFill>
                            <a:latin typeface="宋体" pitchFamily="2" charset="-122"/>
                            <a:ea typeface="宋体" pitchFamily="2" charset="-122"/>
                          </a:rPr>
                          <m:t>.</m:t>
                        </m:r>
                        <m:r>
                          <a:rPr lang="en-US" altLang="zh-CN" sz="2400" b="1" i="0">
                            <a:solidFill>
                              <a:srgbClr val="FF0000"/>
                            </a:solidFill>
                            <a:latin typeface="Cambria Math"/>
                          </a:rPr>
                          <m:t>𝟒𝟓</m:t>
                        </m:r>
                        <m:r>
                          <m:rPr>
                            <m:nor/>
                          </m:rPr>
                          <a:rPr lang="en-US" altLang="zh-CN" sz="2400" b="1" i="0" smtClean="0">
                            <a:solidFill>
                              <a:srgbClr val="FF0000"/>
                            </a:solidFill>
                          </a:rPr>
                          <m:t> </m:t>
                        </m:r>
                        <m:r>
                          <a:rPr lang="en-US" altLang="zh-CN" sz="2400" b="1" i="0">
                            <a:solidFill>
                              <a:srgbClr val="FF0000"/>
                            </a:solidFill>
                            <a:latin typeface="Cambria Math"/>
                          </a:rPr>
                          <m:t>𝐠</m:t>
                        </m:r>
                      </m:num>
                      <m:den>
                        <m:r>
                          <a:rPr lang="en-US" altLang="zh-CN" sz="2400" b="1" i="0">
                            <a:solidFill>
                              <a:srgbClr val="FF0000"/>
                            </a:solidFill>
                            <a:latin typeface="Cambria Math"/>
                          </a:rPr>
                          <m:t>𝟕</m:t>
                        </m:r>
                        <m:r>
                          <m:rPr>
                            <m:nor/>
                          </m:rPr>
                          <a:rPr lang="en-US" altLang="zh-CN" sz="2400" b="1">
                            <a:solidFill>
                              <a:srgbClr val="FF0000"/>
                            </a:solidFill>
                            <a:latin typeface="宋体" pitchFamily="2" charset="-122"/>
                            <a:ea typeface="宋体" pitchFamily="2" charset="-122"/>
                          </a:rPr>
                          <m:t>.</m:t>
                        </m:r>
                        <m:r>
                          <a:rPr lang="en-US" altLang="zh-CN" sz="2400" b="1" i="0">
                            <a:solidFill>
                              <a:srgbClr val="FF0000"/>
                            </a:solidFill>
                            <a:latin typeface="Cambria Math"/>
                          </a:rPr>
                          <m:t>𝟒𝟓</m:t>
                        </m:r>
                        <m:r>
                          <m:rPr>
                            <m:nor/>
                          </m:rPr>
                          <a:rPr lang="en-US" altLang="zh-CN" sz="2400" b="1" i="0" smtClean="0">
                            <a:solidFill>
                              <a:srgbClr val="FF0000"/>
                            </a:solidFill>
                          </a:rPr>
                          <m:t> </m:t>
                        </m:r>
                        <m:r>
                          <a:rPr lang="en-US" altLang="zh-CN" sz="2400" b="1" i="0">
                            <a:solidFill>
                              <a:srgbClr val="FF0000"/>
                            </a:solidFill>
                            <a:latin typeface="Cambria Math"/>
                          </a:rPr>
                          <m:t>𝐠</m:t>
                        </m:r>
                        <m:r>
                          <a:rPr lang="en-US" altLang="zh-CN" sz="2400" b="1" i="0">
                            <a:solidFill>
                              <a:srgbClr val="FF0000"/>
                            </a:solidFill>
                            <a:latin typeface="Cambria Math"/>
                          </a:rPr>
                          <m:t>+</m:t>
                        </m:r>
                        <m:r>
                          <a:rPr lang="en-US" altLang="zh-CN" sz="2400" b="1" i="0">
                            <a:solidFill>
                              <a:srgbClr val="FF0000"/>
                            </a:solidFill>
                            <a:latin typeface="Cambria Math"/>
                          </a:rPr>
                          <m:t>𝟔𝟕</m:t>
                        </m:r>
                        <m:r>
                          <m:rPr>
                            <m:nor/>
                          </m:rPr>
                          <a:rPr lang="en-US" altLang="zh-CN" sz="2400" b="1">
                            <a:solidFill>
                              <a:srgbClr val="FF0000"/>
                            </a:solidFill>
                            <a:latin typeface="宋体" pitchFamily="2" charset="-122"/>
                            <a:ea typeface="宋体" pitchFamily="2" charset="-122"/>
                          </a:rPr>
                          <m:t>.</m:t>
                        </m:r>
                        <m:r>
                          <a:rPr lang="en-US" altLang="zh-CN" sz="2400" b="1" i="0">
                            <a:solidFill>
                              <a:srgbClr val="FF0000"/>
                            </a:solidFill>
                            <a:latin typeface="Cambria Math"/>
                          </a:rPr>
                          <m:t>𝟎𝟓</m:t>
                        </m:r>
                        <m:r>
                          <m:rPr>
                            <m:nor/>
                          </m:rPr>
                          <a:rPr lang="en-US" altLang="zh-CN" sz="2400" b="1" i="0" smtClean="0">
                            <a:solidFill>
                              <a:srgbClr val="FF0000"/>
                            </a:solidFill>
                          </a:rPr>
                          <m:t> </m:t>
                        </m:r>
                        <m:r>
                          <a:rPr lang="en-US" altLang="zh-CN" sz="2400" b="1" i="0">
                            <a:solidFill>
                              <a:srgbClr val="FF0000"/>
                            </a:solidFill>
                            <a:latin typeface="Cambria Math"/>
                          </a:rPr>
                          <m:t>𝐠</m:t>
                        </m:r>
                      </m:den>
                    </m:f>
                  </m:oMath>
                </a14:m>
                <a:r>
                  <a:rPr lang="en-US" altLang="zh-CN" sz="2400" b="1" dirty="0">
                    <a:solidFill>
                      <a:srgbClr val="FF0000"/>
                    </a:solidFill>
                    <a:latin typeface="宋体" pitchFamily="2" charset="-122"/>
                    <a:ea typeface="宋体" pitchFamily="2" charset="-122"/>
                  </a:rPr>
                  <a:t>×</a:t>
                </a:r>
                <a:r>
                  <a:rPr lang="en-US" altLang="zh-CN" sz="2400" b="1" dirty="0" smtClean="0">
                    <a:solidFill>
                      <a:srgbClr val="FF0000"/>
                    </a:solidFill>
                    <a:latin typeface="宋体" pitchFamily="2" charset="-122"/>
                    <a:ea typeface="宋体" pitchFamily="2" charset="-122"/>
                  </a:rPr>
                  <a:t>100%=10%</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a:p>
                <a:pPr>
                  <a:lnSpc>
                    <a:spcPts val="4600"/>
                  </a:lnSpc>
                </a:pPr>
                <a:r>
                  <a:rPr lang="zh-CN" altLang="zh-CN" sz="2400" b="1" dirty="0" smtClean="0">
                    <a:solidFill>
                      <a:srgbClr val="FF0000"/>
                    </a:solidFill>
                    <a:latin typeface="宋体" pitchFamily="2" charset="-122"/>
                    <a:ea typeface="宋体" pitchFamily="2" charset="-122"/>
                  </a:rPr>
                  <a:t>答</a:t>
                </a:r>
                <a:r>
                  <a:rPr lang="en-US" altLang="zh-CN" sz="2400" b="1" dirty="0">
                    <a:solidFill>
                      <a:srgbClr val="FF0000"/>
                    </a:solidFill>
                    <a:latin typeface="宋体" pitchFamily="2" charset="-122"/>
                    <a:ea typeface="宋体" pitchFamily="2" charset="-122"/>
                  </a:rPr>
                  <a:t>:</a:t>
                </a:r>
                <a:r>
                  <a:rPr lang="zh-CN" altLang="zh-CN" sz="2400" b="1" dirty="0" smtClean="0">
                    <a:solidFill>
                      <a:srgbClr val="FF0000"/>
                    </a:solidFill>
                    <a:latin typeface="宋体" pitchFamily="2" charset="-122"/>
                    <a:ea typeface="宋体" pitchFamily="2" charset="-122"/>
                  </a:rPr>
                  <a:t>所得</a:t>
                </a:r>
                <a:r>
                  <a:rPr lang="zh-CN" altLang="zh-CN" sz="2400" b="1" dirty="0">
                    <a:solidFill>
                      <a:srgbClr val="FF0000"/>
                    </a:solidFill>
                    <a:latin typeface="宋体" pitchFamily="2" charset="-122"/>
                    <a:ea typeface="宋体" pitchFamily="2" charset="-122"/>
                  </a:rPr>
                  <a:t>溶液溶质的质量分数为</a:t>
                </a:r>
                <a:r>
                  <a:rPr lang="en-US" altLang="zh-CN" sz="2400" b="1" dirty="0" smtClean="0">
                    <a:solidFill>
                      <a:srgbClr val="FF0000"/>
                    </a:solidFill>
                    <a:latin typeface="宋体" pitchFamily="2" charset="-122"/>
                    <a:ea typeface="宋体" pitchFamily="2" charset="-122"/>
                  </a:rPr>
                  <a:t>10%</a:t>
                </a:r>
                <a:r>
                  <a:rPr lang="zh-CN" altLang="zh-CN" sz="2400" b="1" dirty="0" smtClean="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p:txBody>
          </p:sp>
        </mc:Choice>
        <mc:Fallback>
          <p:sp>
            <p:nvSpPr>
              <p:cNvPr id="7" name="矩形 6"/>
              <p:cNvSpPr>
                <a:spLocks noRot="1" noChangeAspect="1" noMove="1" noResize="1" noEditPoints="1" noAdjustHandles="1" noChangeArrowheads="1" noChangeShapeType="1" noTextEdit="1"/>
              </p:cNvSpPr>
              <p:nvPr/>
            </p:nvSpPr>
            <p:spPr>
              <a:xfrm>
                <a:off x="1316979" y="1697343"/>
                <a:ext cx="7910911" cy="4811574"/>
              </a:xfrm>
              <a:prstGeom prst="rect">
                <a:avLst/>
              </a:prstGeom>
              <a:blipFill rotWithShape="1">
                <a:blip r:embed="rId2"/>
                <a:stretch>
                  <a:fillRect l="-1156"/>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639997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99"/>
          <p:cNvSpPr txBox="1">
            <a:spLocks noChangeArrowheads="1"/>
          </p:cNvSpPr>
          <p:nvPr/>
        </p:nvSpPr>
        <p:spPr bwMode="auto">
          <a:xfrm>
            <a:off x="371949" y="2201050"/>
            <a:ext cx="11490086" cy="41960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ts val="4000"/>
              </a:lnSpc>
            </a:pPr>
            <a:r>
              <a:rPr lang="zh-CN" altLang="zh-CN" sz="2400" b="1" dirty="0">
                <a:latin typeface="宋体" pitchFamily="2" charset="-122"/>
                <a:ea typeface="宋体" pitchFamily="2" charset="-122"/>
              </a:rPr>
              <a:t>结合坐标曲线图类计算应用题的特点是将反应过程中有关量的变化以坐标曲线图</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反应产生沉淀的质量和生成气体的质量、</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等随加入的物质质量的变化</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的形式呈现。解题时应分析坐标曲线图中横轴和纵轴所表示的意义</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结合题中所涉及的化学反应分析图象中的起点、拐点和终点所表示的意义。</a:t>
            </a:r>
          </a:p>
          <a:p>
            <a:pPr>
              <a:lnSpc>
                <a:spcPts val="4000"/>
              </a:lnSpc>
            </a:pPr>
            <a:r>
              <a:rPr lang="zh-CN" altLang="zh-CN" sz="2400" b="1" dirty="0" smtClean="0">
                <a:latin typeface="宋体" pitchFamily="2" charset="-122"/>
                <a:ea typeface="宋体" pitchFamily="2" charset="-122"/>
              </a:rPr>
              <a:t>例</a:t>
            </a: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·河北模拟卷决胜型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为测定某标签破损的稀硫酸</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的溶质质量分数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某小组取</a:t>
            </a:r>
            <a:r>
              <a:rPr lang="en-US" altLang="zh-CN" sz="2400" b="1" dirty="0">
                <a:latin typeface="宋体" pitchFamily="2" charset="-122"/>
                <a:ea typeface="宋体" pitchFamily="2" charset="-122"/>
              </a:rPr>
              <a:t>100 g</a:t>
            </a:r>
            <a:r>
              <a:rPr lang="zh-CN" altLang="zh-CN" sz="2400" b="1" dirty="0">
                <a:latin typeface="宋体" pitchFamily="2" charset="-122"/>
                <a:ea typeface="宋体" pitchFamily="2" charset="-122"/>
              </a:rPr>
              <a:t>稀硫酸于烧杯中并加入</a:t>
            </a:r>
            <a:r>
              <a:rPr lang="en-US" altLang="zh-CN" sz="2400" b="1" dirty="0">
                <a:latin typeface="宋体" pitchFamily="2" charset="-122"/>
                <a:ea typeface="宋体" pitchFamily="2" charset="-122"/>
              </a:rPr>
              <a:t>8.8 g</a:t>
            </a:r>
            <a:r>
              <a:rPr lang="zh-CN" altLang="zh-CN" sz="2400" b="1" dirty="0">
                <a:latin typeface="宋体" pitchFamily="2" charset="-122"/>
                <a:ea typeface="宋体" pitchFamily="2" charset="-122"/>
              </a:rPr>
              <a:t>打磨</a:t>
            </a:r>
            <a:r>
              <a:rPr lang="zh-CN" altLang="zh-CN" sz="2400" b="1" dirty="0" smtClean="0">
                <a:latin typeface="宋体" pitchFamily="2" charset="-122"/>
                <a:ea typeface="宋体" pitchFamily="2" charset="-122"/>
              </a:rPr>
              <a:t>过的</a:t>
            </a:r>
            <a:r>
              <a:rPr lang="zh-CN" altLang="zh-CN" sz="2400" b="1" dirty="0">
                <a:latin typeface="宋体" pitchFamily="2" charset="-122"/>
                <a:ea typeface="宋体" pitchFamily="2" charset="-122"/>
              </a:rPr>
              <a:t>镁条</a:t>
            </a:r>
            <a:r>
              <a:rPr lang="en-US" altLang="zh-CN" sz="2400" b="1" dirty="0" smtClean="0">
                <a:latin typeface="宋体" pitchFamily="2" charset="-122"/>
                <a:ea typeface="宋体" pitchFamily="2" charset="-122"/>
              </a:rPr>
              <a:t>,</a:t>
            </a:r>
          </a:p>
          <a:p>
            <a:pPr>
              <a:lnSpc>
                <a:spcPts val="4000"/>
              </a:lnSpc>
            </a:pPr>
            <a:r>
              <a:rPr lang="zh-CN" altLang="zh-CN" sz="2400" b="1" dirty="0" smtClean="0">
                <a:latin typeface="宋体" pitchFamily="2" charset="-122"/>
                <a:ea typeface="宋体" pitchFamily="2" charset="-122"/>
              </a:rPr>
              <a:t>测</a:t>
            </a:r>
            <a:r>
              <a:rPr lang="zh-CN" altLang="zh-CN" sz="2400" b="1" dirty="0">
                <a:latin typeface="宋体" pitchFamily="2" charset="-122"/>
                <a:ea typeface="宋体" pitchFamily="2" charset="-122"/>
              </a:rPr>
              <a:t>得烧杯内镁条质量随时间变化关系如图</a:t>
            </a: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所示。请计算</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4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参加反应的镁条的质量为</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g</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sp>
        <p:nvSpPr>
          <p:cNvPr id="5" name="矩形 4"/>
          <p:cNvSpPr/>
          <p:nvPr/>
        </p:nvSpPr>
        <p:spPr>
          <a:xfrm>
            <a:off x="4580296" y="5773012"/>
            <a:ext cx="729935"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3.6</a:t>
            </a:r>
            <a:endParaRPr lang="zh-CN" altLang="zh-CN" sz="2400" b="1" dirty="0">
              <a:solidFill>
                <a:srgbClr val="FF0000"/>
              </a:solidFill>
              <a:latin typeface="宋体" pitchFamily="2" charset="-122"/>
              <a:ea typeface="宋体" pitchFamily="2" charset="-122"/>
            </a:endParaRPr>
          </a:p>
        </p:txBody>
      </p:sp>
      <p:pic>
        <p:nvPicPr>
          <p:cNvPr id="4" name="HX+7LX02A.eps" descr="id:2147510493;FounderCES"/>
          <p:cNvPicPr/>
          <p:nvPr/>
        </p:nvPicPr>
        <p:blipFill>
          <a:blip r:embed="rId2"/>
          <a:stretch>
            <a:fillRect/>
          </a:stretch>
        </p:blipFill>
        <p:spPr>
          <a:xfrm>
            <a:off x="8665782" y="5296179"/>
            <a:ext cx="1350629" cy="1252896"/>
          </a:xfrm>
          <a:prstGeom prst="rect">
            <a:avLst/>
          </a:prstGeom>
        </p:spPr>
      </p:pic>
      <p:pic>
        <p:nvPicPr>
          <p:cNvPr id="6" name="HX+7LX02B.eps" descr="id:2147510500;FounderCES"/>
          <p:cNvPicPr/>
          <p:nvPr/>
        </p:nvPicPr>
        <p:blipFill>
          <a:blip r:embed="rId3"/>
          <a:stretch>
            <a:fillRect/>
          </a:stretch>
        </p:blipFill>
        <p:spPr>
          <a:xfrm>
            <a:off x="10284878" y="4985788"/>
            <a:ext cx="1249983" cy="1563287"/>
          </a:xfrm>
          <a:prstGeom prst="rect">
            <a:avLst/>
          </a:prstGeom>
        </p:spPr>
      </p:pic>
    </p:spTree>
    <p:extLst>
      <p:ext uri="{BB962C8B-B14F-4D97-AF65-F5344CB8AC3E}">
        <p14:creationId xmlns:p14="http://schemas.microsoft.com/office/powerpoint/2010/main" xmlns="" val="1041083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5616</TotalTime>
  <Words>1582</Words>
  <Application>Microsoft Office PowerPoint</Application>
  <PresentationFormat>自定义</PresentationFormat>
  <Paragraphs>252</Paragraphs>
  <Slides>35</Slides>
  <Notes>0</Notes>
  <HiddenSlides>0</HiddenSlides>
  <MMClips>0</MMClips>
  <ScaleCrop>false</ScaleCrop>
  <HeadingPairs>
    <vt:vector size="4" baseType="variant">
      <vt:variant>
        <vt:lpstr>主题</vt:lpstr>
      </vt:variant>
      <vt:variant>
        <vt:i4>3</vt:i4>
      </vt:variant>
      <vt:variant>
        <vt:lpstr>幻灯片标题</vt:lpstr>
      </vt:variant>
      <vt:variant>
        <vt:i4>35</vt:i4>
      </vt:variant>
    </vt:vector>
  </HeadingPairs>
  <TitlesOfParts>
    <vt:vector size="38" baseType="lpstr">
      <vt:lpstr>Office 主题</vt:lpstr>
      <vt:lpstr>1_Office 主题</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dell</cp:lastModifiedBy>
  <cp:revision>986</cp:revision>
  <dcterms:created xsi:type="dcterms:W3CDTF">2021-10-26T10:56:00Z</dcterms:created>
  <dcterms:modified xsi:type="dcterms:W3CDTF">2022-02-25T15:08:27Z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5BD583E6F73145C78A4F5BF45C4A3CC1</vt:lpwstr>
  </property>
  <property fmtid="{D5CDD505-2E9C-101B-9397-08002B2CF9AE}" pid="3" name="KSOProductBuildVer">
    <vt:lpwstr>2052-11.1.0.10938</vt:lpwstr>
  </property>
</Properties>
</file>