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7" r:id="rId1"/>
  </p:sldMasterIdLst>
  <p:sldIdLst>
    <p:sldId id="339" r:id="rId2"/>
    <p:sldId id="263" r:id="rId3"/>
    <p:sldId id="275" r:id="rId4"/>
    <p:sldId id="276" r:id="rId5"/>
    <p:sldId id="277" r:id="rId6"/>
    <p:sldId id="278" r:id="rId7"/>
    <p:sldId id="279" r:id="rId8"/>
    <p:sldId id="280" r:id="rId9"/>
    <p:sldId id="321" r:id="rId10"/>
    <p:sldId id="322" r:id="rId11"/>
    <p:sldId id="323" r:id="rId12"/>
    <p:sldId id="324" r:id="rId13"/>
    <p:sldId id="325" r:id="rId14"/>
    <p:sldId id="326" r:id="rId15"/>
    <p:sldId id="327" r:id="rId16"/>
    <p:sldId id="328" r:id="rId17"/>
    <p:sldId id="329" r:id="rId18"/>
    <p:sldId id="271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330" r:id="rId28"/>
    <p:sldId id="331" r:id="rId29"/>
    <p:sldId id="332" r:id="rId30"/>
    <p:sldId id="333" r:id="rId31"/>
    <p:sldId id="334" r:id="rId32"/>
    <p:sldId id="335" r:id="rId33"/>
    <p:sldId id="336" r:id="rId34"/>
    <p:sldId id="340" r:id="rId35"/>
    <p:sldId id="269" r:id="rId36"/>
    <p:sldId id="289" r:id="rId37"/>
    <p:sldId id="290" r:id="rId38"/>
    <p:sldId id="291" r:id="rId39"/>
    <p:sldId id="264" r:id="rId40"/>
    <p:sldId id="293" r:id="rId41"/>
    <p:sldId id="266" r:id="rId42"/>
    <p:sldId id="299" r:id="rId43"/>
    <p:sldId id="300" r:id="rId44"/>
    <p:sldId id="341" r:id="rId4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82" userDrawn="1">
          <p15:clr>
            <a:srgbClr val="A4A3A4"/>
          </p15:clr>
        </p15:guide>
        <p15:guide id="2" pos="483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F4E9"/>
    <a:srgbClr val="CC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4" autoAdjust="0"/>
    <p:restoredTop sz="94660"/>
  </p:normalViewPr>
  <p:slideViewPr>
    <p:cSldViewPr snapToGrid="0">
      <p:cViewPr varScale="1">
        <p:scale>
          <a:sx n="66" d="100"/>
          <a:sy n="66" d="100"/>
        </p:scale>
        <p:origin x="-668" y="-76"/>
      </p:cViewPr>
      <p:guideLst>
        <p:guide orient="horz" pos="482"/>
        <p:guide orient="horz" pos="391"/>
        <p:guide pos="48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9.xml"/><Relationship Id="rId2" Type="http://schemas.openxmlformats.org/officeDocument/2006/relationships/slide" Target="../slides/slide35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4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9559270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考点梳理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 userDrawn="1"/>
        </p:nvSpPr>
        <p:spPr>
          <a:xfrm>
            <a:off x="10872194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自主测试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7696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>
            <a:hlinkClick r:id="rId2" action="ppaction://hlinksldjump"/>
          </p:cNvPr>
          <p:cNvSpPr/>
          <p:nvPr userDrawn="1"/>
        </p:nvSpPr>
        <p:spPr>
          <a:xfrm>
            <a:off x="8246346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归类示例一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 userDrawn="1"/>
        </p:nvSpPr>
        <p:spPr>
          <a:xfrm>
            <a:off x="9559270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归类示例二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 userDrawn="1"/>
        </p:nvSpPr>
        <p:spPr>
          <a:xfrm>
            <a:off x="10872194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归类示例三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4880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76542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167531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gConfetti">
          <a:fgClr>
            <a:srgbClr val="E8F4E9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33161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180083" y="2636520"/>
            <a:ext cx="1105802" cy="815646"/>
            <a:chOff x="-1604504" y="2147667"/>
            <a:chExt cx="3687215" cy="2719712"/>
          </a:xfrm>
        </p:grpSpPr>
        <p:cxnSp>
          <p:nvCxnSpPr>
            <p:cNvPr id="7" name="直接连接符 6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9" name="组合 8"/>
          <p:cNvGrpSpPr/>
          <p:nvPr/>
        </p:nvGrpSpPr>
        <p:grpSpPr>
          <a:xfrm flipH="1" flipV="1">
            <a:off x="8735898" y="2665586"/>
            <a:ext cx="1105803" cy="815646"/>
            <a:chOff x="-1604504" y="2147667"/>
            <a:chExt cx="3687215" cy="2719712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2" name="文本框 11"/>
          <p:cNvSpPr txBox="1"/>
          <p:nvPr/>
        </p:nvSpPr>
        <p:spPr>
          <a:xfrm>
            <a:off x="2969260" y="2585720"/>
            <a:ext cx="62528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4D4D4D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基础自主导学</a:t>
            </a:r>
          </a:p>
        </p:txBody>
      </p:sp>
    </p:spTree>
    <p:extLst>
      <p:ext uri="{BB962C8B-B14F-4D97-AF65-F5344CB8AC3E}">
        <p14:creationId xmlns:p14="http://schemas.microsoft.com/office/powerpoint/2010/main" xmlns="" val="43901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23543"/>
            <a:ext cx="515525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常量元素、微量元素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76580602"/>
              </p:ext>
            </p:extLst>
          </p:nvPr>
        </p:nvGraphicFramePr>
        <p:xfrm>
          <a:off x="692150" y="1197262"/>
          <a:ext cx="10807700" cy="5019841"/>
        </p:xfrm>
        <a:graphic>
          <a:graphicData uri="http://schemas.openxmlformats.org/presentationml/2006/ole">
            <p:oleObj spid="_x0000_s3093" name="文档" r:id="rId3" imgW="3826154" imgH="1777130" progId="Word.Document.12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949133" y="1912525"/>
            <a:ext cx="1043526" cy="402436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282142" y="1912525"/>
            <a:ext cx="1043526" cy="402436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2466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7435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必需元素和有害元素。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必需元素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Zn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等元素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虽需要量较少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但适量摄入有利于人体健康。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有害元素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Hg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等元素人体不需要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在一定程度上毒害人体。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其主要来源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食物、水、空气的污染。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进入人体的途径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由环境污染造成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在重金属的环境中工作造成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口服重金属药物造成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由消化道进入人体等。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2042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5566"/>
            <a:ext cx="499656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元素与人体健康的</a:t>
            </a:r>
            <a:r>
              <a:rPr lang="zh-CN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关系</a:t>
            </a:r>
            <a:r>
              <a:rPr lang="zh-CN" altLang="en-US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67231643"/>
              </p:ext>
            </p:extLst>
          </p:nvPr>
        </p:nvGraphicFramePr>
        <p:xfrm>
          <a:off x="692150" y="1568638"/>
          <a:ext cx="10807700" cy="4398579"/>
        </p:xfrm>
        <a:graphic>
          <a:graphicData uri="http://schemas.openxmlformats.org/presentationml/2006/ole">
            <p:oleObj spid="_x0000_s4117" name="文档" r:id="rId3" imgW="3826154" imgH="1557190" progId="Word.Document.12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501179" y="2293710"/>
            <a:ext cx="758063" cy="406460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633789" y="2293710"/>
            <a:ext cx="758063" cy="406460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860838" y="2875601"/>
            <a:ext cx="1144685" cy="406460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351335" y="2875601"/>
            <a:ext cx="1523350" cy="406460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990268" y="4070555"/>
            <a:ext cx="1483967" cy="406460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599643" y="4664381"/>
            <a:ext cx="758063" cy="406460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242757" y="4336131"/>
            <a:ext cx="1483967" cy="447106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5593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89969019"/>
              </p:ext>
            </p:extLst>
          </p:nvPr>
        </p:nvGraphicFramePr>
        <p:xfrm>
          <a:off x="692150" y="851669"/>
          <a:ext cx="10807700" cy="5055373"/>
        </p:xfrm>
        <a:graphic>
          <a:graphicData uri="http://schemas.openxmlformats.org/presentationml/2006/ole">
            <p:oleObj spid="_x0000_s5141" name="文档" r:id="rId3" imgW="3826154" imgH="1789709" progId="Word.Document.12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297462" y="1568358"/>
            <a:ext cx="1505705" cy="402436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436384" y="2781002"/>
            <a:ext cx="733564" cy="402436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933262" y="2781002"/>
            <a:ext cx="367811" cy="402436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007176" y="3400137"/>
            <a:ext cx="1865003" cy="402436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319403" y="3400137"/>
            <a:ext cx="1865003" cy="402436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734187" y="4599411"/>
            <a:ext cx="806920" cy="402436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301575" y="4599411"/>
            <a:ext cx="806920" cy="402436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44953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5566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三、有机合成材料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有机化合物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简称有机物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组成。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一定含有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碳元素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可能含有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氢、氧、氯、氮和磷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等元素。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分类。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64778996"/>
              </p:ext>
            </p:extLst>
          </p:nvPr>
        </p:nvGraphicFramePr>
        <p:xfrm>
          <a:off x="229942" y="3797173"/>
          <a:ext cx="11669770" cy="1660603"/>
        </p:xfrm>
        <a:graphic>
          <a:graphicData uri="http://schemas.openxmlformats.org/presentationml/2006/ole">
            <p:oleObj spid="_x0000_s6165" name="文档" r:id="rId3" imgW="3826154" imgH="544460" progId="Word.Document.12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684399" y="2598546"/>
            <a:ext cx="1213759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684399" y="3076280"/>
            <a:ext cx="12137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633270" y="2598546"/>
            <a:ext cx="3679131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33270" y="3076280"/>
            <a:ext cx="36791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274902" y="3925125"/>
            <a:ext cx="1282302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733596" y="3925125"/>
            <a:ext cx="1282302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308962" y="4669038"/>
            <a:ext cx="2063138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554478" y="4669038"/>
            <a:ext cx="1282302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5105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1445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合成材料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生活中用的较多的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塑料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合成纤维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合成橡胶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属于合成材料。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有机合成材料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11216321"/>
              </p:ext>
            </p:extLst>
          </p:nvPr>
        </p:nvGraphicFramePr>
        <p:xfrm>
          <a:off x="692150" y="2671813"/>
          <a:ext cx="10807700" cy="3849391"/>
        </p:xfrm>
        <a:graphic>
          <a:graphicData uri="http://schemas.openxmlformats.org/presentationml/2006/ole">
            <p:oleObj spid="_x0000_s7189" name="文档" r:id="rId3" imgW="3826154" imgH="1362766" progId="Word.Document.12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317338" y="881865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17338" y="1349208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441297" y="881865"/>
            <a:ext cx="1747472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41297" y="1349208"/>
            <a:ext cx="17474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457134" y="881865"/>
            <a:ext cx="1747472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57134" y="1349208"/>
            <a:ext cx="17474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616585" y="3395669"/>
            <a:ext cx="740015" cy="402436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120964" y="3395669"/>
            <a:ext cx="740015" cy="402436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2135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2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099353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白色污染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危害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破坏土壤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污染地下水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危害海洋生物的生存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污染空气。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防治措施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减少使用不必要的塑料制品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重复使用某些塑料制品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新型的可降解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塑料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回收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废弃塑料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为了解决合成材料带来的环境问题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新型合成材料逐渐向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对环境友好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的方向发展。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178862" y="3510765"/>
            <a:ext cx="2453932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78862" y="3978108"/>
            <a:ext cx="245393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813707" y="3510765"/>
            <a:ext cx="1651115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813708" y="3978108"/>
            <a:ext cx="165111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187050" y="4674547"/>
            <a:ext cx="2044252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87051" y="5152281"/>
            <a:ext cx="20442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01954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414"/>
            <a:ext cx="221695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</a:t>
            </a:r>
            <a:r>
              <a:rPr lang="zh-CN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02426915"/>
              </p:ext>
            </p:extLst>
          </p:nvPr>
        </p:nvGraphicFramePr>
        <p:xfrm>
          <a:off x="692150" y="940024"/>
          <a:ext cx="10807700" cy="5641104"/>
        </p:xfrm>
        <a:graphic>
          <a:graphicData uri="http://schemas.openxmlformats.org/presentationml/2006/ole">
            <p:oleObj spid="_x0000_s8213" name="文档" r:id="rId3" imgW="3826154" imgH="199707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4341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85403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下列有关营养物质的说法正确的是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葡萄糖、纤维素都是有机高分子化合物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维生素在人体内需要量虽然很少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但却具有重要作用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常温下油脂都呈固态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青菜、黄瓜中含有大量的蛋白质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21743"/>
            <a:ext cx="2863284" cy="640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【</a:t>
            </a:r>
            <a:r>
              <a:rPr lang="zh-CN" altLang="en-US" sz="3200" b="1" dirty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自主测试</a:t>
            </a:r>
            <a:r>
              <a:rPr lang="zh-CN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】</a:t>
            </a:r>
            <a:r>
              <a:rPr lang="en-US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 </a:t>
            </a:r>
            <a:endParaRPr lang="zh-CN" altLang="zh-CN" sz="3200" b="1" dirty="0">
              <a:solidFill>
                <a:srgbClr val="E88651">
                  <a:lumMod val="75000"/>
                </a:srgbClr>
              </a:solidFill>
              <a:latin typeface="黑体" panose="02010609060101010101" pitchFamily="49" charset="-122"/>
              <a:ea typeface="方正姚体" panose="02010601030101010101"/>
              <a:cs typeface="方正姚体" panose="02010601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6519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70940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葡萄糖的相对分子质量较小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不属于有机高分子化合物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蔬菜和水果中含有大量的维生素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维生素在人体内需要量虽然很少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但可以起到调节新陈代谢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预防疾病、维持身体健康的重要作用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油脂包括动物油和植物油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植物油一般都是液态的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蔬菜和水果中含有大量的维生素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而不是蛋白质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9682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92826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一、人类重要的营养物质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营养素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食物中的成分主要有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蛋白质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糖类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油脂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维生素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、无机盐和水六大类。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743365" y="3354901"/>
            <a:ext cx="1189844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743365" y="3811853"/>
            <a:ext cx="118984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307282" y="3354901"/>
            <a:ext cx="867726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307282" y="3811853"/>
            <a:ext cx="8677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559472" y="3354901"/>
            <a:ext cx="867726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59472" y="3811853"/>
            <a:ext cx="8677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724280" y="3354901"/>
            <a:ext cx="1322489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724281" y="3811853"/>
            <a:ext cx="132248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121743"/>
            <a:ext cx="2863284" cy="640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【</a:t>
            </a:r>
            <a:r>
              <a:rPr lang="zh-CN" altLang="en-US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考点梳理</a:t>
            </a:r>
            <a:r>
              <a:rPr lang="zh-CN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】</a:t>
            </a:r>
            <a:r>
              <a:rPr lang="en-US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 </a:t>
            </a:r>
            <a:endParaRPr lang="zh-CN" altLang="zh-CN" sz="3200" b="1" dirty="0">
              <a:solidFill>
                <a:srgbClr val="E88651">
                  <a:lumMod val="75000"/>
                </a:srgbClr>
              </a:solidFill>
              <a:latin typeface="黑体" panose="02010609060101010101" pitchFamily="49" charset="-122"/>
              <a:ea typeface="方正姚体" panose="02010601030101010101"/>
              <a:cs typeface="方正姚体" panose="02010601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6060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84618"/>
            <a:ext cx="999985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临近中考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家长为了给学生增加营养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制订了如下食谱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4291869"/>
              </p:ext>
            </p:extLst>
          </p:nvPr>
        </p:nvGraphicFramePr>
        <p:xfrm>
          <a:off x="692150" y="1167882"/>
          <a:ext cx="10807700" cy="2643413"/>
        </p:xfrm>
        <a:graphic>
          <a:graphicData uri="http://schemas.openxmlformats.org/presentationml/2006/ole">
            <p:oleObj spid="_x0000_s9236" name="文档" r:id="rId3" imgW="3826154" imgH="935824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692150" y="3233325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根据你所学的知识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从合理膳食的角度建议家长增加的食物是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炒鸡蛋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烧排骨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炖豆腐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炒青菜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3058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708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馒头、米饭中富含淀粉属于糖类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红烧肉中主要含有蛋白质和油脂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清蒸鱼中主要含有蛋白质、水、无机盐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酸牛奶中主要含有蛋白质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缺乏维生素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2933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5566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人体缺乏必需的元素易患疾病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下列说法正确的是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缺铁易引起贫血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缺氟会引起甲状腺肿大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青少年预防佝偻病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应适量补锌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碘元素摄入量不足易患骨质疏松症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缺铁会患缺铁性贫血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缺乏氟易患龋齿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缺锌会引起食欲不振、生长迟缓、发育不良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缺乏碘会患甲状腺肿大。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4735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50144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群众利益无小事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食品安全是大事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。下列做法不会导致食品对人体产生危害的是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在牛奶中添加三聚氰胺以增加含氮量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在麦片中加入少量乳酸亚铁以给人体补充铁元素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用甲醛水溶液浸泡水产品以达到杀菌和保鲜作用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用工业酒精勾兑食用酒以降低生产成本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3372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91708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添加三聚氰胺能提高牛奶中的含氮量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但危害人体健康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人体缺铁会引起缺铁性贫血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在麦片中添加乳酸亚铁能够补充铁元素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甲醛有毒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能破坏人体蛋白质的结构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使蛋白质变性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故该做法会危害人体健康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工业酒精中含有甲醇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对人体有害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9986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98189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材料科学的发展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大大方便了人类的生活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下列有关材料问题的说法正确的是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聚乙烯塑料具有热固性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电木插座破裂后可热修补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区别羊毛和合成纤维可用灼烧的方法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合成材料的使用有百利而无一害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涤纶、腈纶属于天然纤维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6104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70926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聚乙烯塑料具有热塑性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电木具有热固性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区别羊毛和合成纤维可用灼烧的方法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羊毛的成分是蛋白质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灼烧后会有烧焦羽毛的气味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合成材料的使用是有限制的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如聚氯乙烯塑料有毒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不能用于盛放食品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涤纶、腈纶属于合成纤维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9342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266412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下列物品所使用的主要材料属于有机合成材料的是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属于金属材料的是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青花瓷盘属于无机硅酸盐材料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纯棉毛巾属于天然纤维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涤纶运动衣是合成纤维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属于有机合成材料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青铜古剑属于金属材料。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Z106.eps" descr="id:214750721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8189" y="1513460"/>
            <a:ext cx="7455623" cy="223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24464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5566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人体缺碘会影响正常生命活动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为提高人体素质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食物补碘已引起人们的高度重视。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碘是人和动物体内合成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的原料。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生长激素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B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甲状腺激素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胰岛素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	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性激素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成年人体内缺碘易产生的病症是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甲状腺功能亢进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地方性呆小症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侏儒症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	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地方性甲状腺肿大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5799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66412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为了防止上述现象产生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我国政府以国家标准的方式规定在食盐中添加碘酸钾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(KIO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来补充碘摄入的不足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碘酸钾属于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碱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氧化物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加碘盐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外包装文字说明上都有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含碘量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的字样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这里的碘是指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碘酸钾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碘元素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碘分子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碘离子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9877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30192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蛋白质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蛋白质是由多种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氨基酸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构成的极为复杂的化合物。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38511516"/>
              </p:ext>
            </p:extLst>
          </p:nvPr>
        </p:nvGraphicFramePr>
        <p:xfrm>
          <a:off x="659679" y="2693123"/>
          <a:ext cx="10829925" cy="2466975"/>
        </p:xfrm>
        <a:graphic>
          <a:graphicData uri="http://schemas.openxmlformats.org/presentationml/2006/ole">
            <p:oleObj spid="_x0000_s1046" name="文档" r:id="rId3" imgW="3826154" imgH="872573" progId="Word.Document.12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324396" y="2108930"/>
            <a:ext cx="1233129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24396" y="2565882"/>
            <a:ext cx="12331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691911" y="2824964"/>
            <a:ext cx="919680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91911" y="3292307"/>
            <a:ext cx="9196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47031" y="3988746"/>
            <a:ext cx="1223333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7031" y="4456089"/>
            <a:ext cx="122333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629723" y="3703708"/>
            <a:ext cx="651832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448755" y="3703708"/>
            <a:ext cx="1359472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9228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3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91103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酸奶是日常生活中常见的一种食品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下表是某酸奶外包装上的营养成分表。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64646779"/>
              </p:ext>
            </p:extLst>
          </p:nvPr>
        </p:nvGraphicFramePr>
        <p:xfrm>
          <a:off x="692150" y="1644668"/>
          <a:ext cx="10807700" cy="2022148"/>
        </p:xfrm>
        <a:graphic>
          <a:graphicData uri="http://schemas.openxmlformats.org/presentationml/2006/ole">
            <p:oleObj spid="_x0000_s10257" name="文档" r:id="rId3" imgW="3826154" imgH="715883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692150" y="308016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请填写下列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空格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酸奶中的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在消化道内会逐渐被分解成可被人体吸收的多种氨基酸。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脂肪在人体内分解、氧化释放出能量的过程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能转化为热能。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5964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99512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蔗糖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是酸奶中的一种糖类物质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蔗糖的组成中碳、氢元素的质量比为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最简整数比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在选择制作酸奶包装盒的材料时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从化学性质的角度分析该材料应具备的特点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填写一条即可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6457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23417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蛋白质是在胃中被初步消化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在小肠内被最终消化成氨基酸后才能够被人体吸收。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脂肪在人体内分解、氧化释放出能量的过程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是将化学能转化为热能供人体活动之需。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蔗糖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分子中碳、氢元素的质量比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=(12×12)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(1×22)=72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2474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18972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食品包装的物理指标和元素含量必须符合标准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可能危害健康的材料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绝对不允许用来包装食品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牛奶、酸奶等一般使用纸盒来装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因为纸包装的化学性能比较稳定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食品纸包装具有良好的防湿性、保鲜性、避光性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能够有效防止细菌侵入和延缓食品变质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还有耐水、耐油、耐酸、除臭等特性。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蛋白质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(3)72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耐酸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合理即可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574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180083" y="2636520"/>
            <a:ext cx="1105802" cy="815646"/>
            <a:chOff x="-1604504" y="2147667"/>
            <a:chExt cx="3687215" cy="2719712"/>
          </a:xfrm>
        </p:grpSpPr>
        <p:cxnSp>
          <p:nvCxnSpPr>
            <p:cNvPr id="7" name="直接连接符 6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9" name="组合 8"/>
          <p:cNvGrpSpPr/>
          <p:nvPr/>
        </p:nvGrpSpPr>
        <p:grpSpPr>
          <a:xfrm flipH="1" flipV="1">
            <a:off x="8735898" y="2665586"/>
            <a:ext cx="1105803" cy="815646"/>
            <a:chOff x="-1604504" y="2147667"/>
            <a:chExt cx="3687215" cy="2719712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2" name="文本框 11"/>
          <p:cNvSpPr txBox="1"/>
          <p:nvPr/>
        </p:nvSpPr>
        <p:spPr>
          <a:xfrm>
            <a:off x="2969260" y="2585720"/>
            <a:ext cx="62528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4D4D4D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规律方法探究</a:t>
            </a:r>
          </a:p>
        </p:txBody>
      </p:sp>
    </p:spTree>
    <p:extLst>
      <p:ext uri="{BB962C8B-B14F-4D97-AF65-F5344CB8AC3E}">
        <p14:creationId xmlns:p14="http://schemas.microsoft.com/office/powerpoint/2010/main" xmlns="" val="2155594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3146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豆腐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是生活中常见的食品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主要成分如右图所示。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如图所列成分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从营养角度看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共分为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Z108.eps" descr="id:214750723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01984" y="1970231"/>
            <a:ext cx="3788033" cy="450063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" y="151371"/>
            <a:ext cx="11731332" cy="433754"/>
            <a:chOff x="381000" y="205656"/>
            <a:chExt cx="11731332" cy="433754"/>
          </a:xfrm>
        </p:grpSpPr>
        <p:sp>
          <p:nvSpPr>
            <p:cNvPr id="8" name="矩形 7"/>
            <p:cNvSpPr/>
            <p:nvPr/>
          </p:nvSpPr>
          <p:spPr>
            <a:xfrm>
              <a:off x="1999940" y="230648"/>
              <a:ext cx="192275" cy="401795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81000" y="205656"/>
              <a:ext cx="11731332" cy="433754"/>
              <a:chOff x="3048000" y="2286000"/>
              <a:chExt cx="4981307" cy="457200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3048000" y="2286000"/>
                <a:ext cx="953021" cy="457200"/>
              </a:xfrm>
              <a:prstGeom prst="rect">
                <a:avLst/>
              </a:prstGeom>
              <a:solidFill>
                <a:srgbClr val="7487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</a:rPr>
                  <a:t>归类</a:t>
                </a:r>
                <a:r>
                  <a:rPr lang="zh-CN" altLang="en-US" sz="2800" b="1" dirty="0" smtClean="0">
                    <a:solidFill>
                      <a:schemeClr val="bg1"/>
                    </a:solidFill>
                  </a:rPr>
                  <a:t>示例一</a:t>
                </a: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076665" y="2286000"/>
                <a:ext cx="3952642" cy="457200"/>
              </a:xfrm>
              <a:prstGeom prst="rect">
                <a:avLst/>
              </a:prstGeom>
              <a:gradFill flip="none" rotWithShape="1">
                <a:gsLst>
                  <a:gs pos="0">
                    <a:srgbClr val="DCDCDC">
                      <a:shade val="30000"/>
                      <a:satMod val="115000"/>
                    </a:srgbClr>
                  </a:gs>
                  <a:gs pos="51000">
                    <a:srgbClr val="DCDCDC">
                      <a:shade val="67500"/>
                      <a:satMod val="115000"/>
                    </a:srgbClr>
                  </a:gs>
                  <a:gs pos="73000">
                    <a:srgbClr val="DCDCDC">
                      <a:shade val="100000"/>
                      <a:satMod val="115000"/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</a:rPr>
                  <a:t>常见营养素及其作用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385817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8486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除豆腐外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很多食物也能提供丰富的蛋白质。下列能提供丰富蛋白质的食品是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Z107.eps" descr="id:214750723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0634" y="1654465"/>
            <a:ext cx="6710732" cy="222184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92150" y="3928264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豆腐可以补充人体每天所需的钙元素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缺钙会导致的疾病是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贫血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龋齿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骨质疏松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5305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35889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家庭制作豆腐主要有以下的过程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打豆浆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将豆浆与豆渣分离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将豆腐花与水分离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压制成块。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中的两次分离采取的操作是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由豆腐中含有的成分可知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豆腐中含有的营养素有水、无机盐、蛋白质、油脂、维生素和糖类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共六类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苹果中富含维生素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鱼中富含蛋白质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馒头中富含糖类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少年儿童缺钙得佝偻病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中老年人缺钙得骨质疏松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;(4)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中的两次分离都是将固体与液体分离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故可以采取过滤的方法。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六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过滤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3425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50" y="781807"/>
            <a:ext cx="10807700" cy="477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56641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3748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在下列物质中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选择正确答案的序号填在相应的空格里。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活性炭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食盐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葡萄糖酸钙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面包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食醋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小苏打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维生素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生活中可用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防止得佝偻病或骨质疏松。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制糕点所用的发酵粉可使食品松软可口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发酵粉的成分之一是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" y="151371"/>
            <a:ext cx="11731332" cy="433754"/>
            <a:chOff x="381000" y="205656"/>
            <a:chExt cx="11731332" cy="433754"/>
          </a:xfrm>
        </p:grpSpPr>
        <p:sp>
          <p:nvSpPr>
            <p:cNvPr id="8" name="矩形 7"/>
            <p:cNvSpPr/>
            <p:nvPr/>
          </p:nvSpPr>
          <p:spPr>
            <a:xfrm>
              <a:off x="1999940" y="230648"/>
              <a:ext cx="192275" cy="401795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81000" y="205656"/>
              <a:ext cx="11731332" cy="433754"/>
              <a:chOff x="3048000" y="2286000"/>
              <a:chExt cx="4981307" cy="45720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048000" y="2286000"/>
                <a:ext cx="953021" cy="457200"/>
              </a:xfrm>
              <a:prstGeom prst="rect">
                <a:avLst/>
              </a:prstGeom>
              <a:solidFill>
                <a:srgbClr val="7487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</a:rPr>
                  <a:t>归类</a:t>
                </a:r>
                <a:r>
                  <a:rPr lang="zh-CN" altLang="en-US" sz="2800" b="1" dirty="0" smtClean="0">
                    <a:solidFill>
                      <a:schemeClr val="bg1"/>
                    </a:solidFill>
                  </a:rPr>
                  <a:t>示例二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076665" y="2286000"/>
                <a:ext cx="3952642" cy="457200"/>
              </a:xfrm>
              <a:prstGeom prst="rect">
                <a:avLst/>
              </a:prstGeom>
              <a:gradFill flip="none" rotWithShape="1">
                <a:gsLst>
                  <a:gs pos="0">
                    <a:srgbClr val="DCDCDC">
                      <a:shade val="30000"/>
                      <a:satMod val="115000"/>
                    </a:srgbClr>
                  </a:gs>
                  <a:gs pos="51000">
                    <a:srgbClr val="DCDCDC">
                      <a:shade val="67500"/>
                      <a:satMod val="115000"/>
                    </a:srgbClr>
                  </a:gs>
                  <a:gs pos="73000">
                    <a:srgbClr val="DCDCDC">
                      <a:shade val="100000"/>
                      <a:satMod val="115000"/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</a:rPr>
                  <a:t>化学元素与人体健康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757587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97580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几种蛋白质的功能。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血红蛋白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在吸入氧气和呼出二氧化碳的过程中起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载体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作用。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是生物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催化剂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具有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专一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而且是在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体温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接近中性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的条件下进行催化的。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有些物质如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甲醛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等会与蛋白质反应破坏蛋白质的结构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使其变质。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生理功能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构成细胞的基本物质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是机体生长及修补受损组织的主要原料。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动物蛋白主要来自肉类、蛋、乳类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大豆、花生富含植物蛋白。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177811" y="954597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177811" y="1421940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781401" y="1546879"/>
            <a:ext cx="1212236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81401" y="2014222"/>
            <a:ext cx="121223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917537" y="1546879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917537" y="201422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882976" y="1546879"/>
            <a:ext cx="80595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882976" y="2014222"/>
            <a:ext cx="8059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105074" y="1546879"/>
            <a:ext cx="1293753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105074" y="2014222"/>
            <a:ext cx="12937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02542" y="2128770"/>
            <a:ext cx="492414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0279" y="2596113"/>
            <a:ext cx="45928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525157" y="2713050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25157" y="318039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04809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13" grpId="0" animBg="1"/>
      <p:bldP spid="16" grpId="0" animBg="1"/>
      <p:bldP spid="1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67016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中学生要特别注意保护视力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缺乏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会引起夜盲症。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低血糖患者每天都应注意摄入一定量的含淀粉的食物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以使血液中维持一定浓度的葡萄糖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富含淀粉的食物是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(2)F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(3)G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(4)D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7743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31467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小玲星期天到商场买了一套裙子。下图是这件衣服的标签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请你回答下列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面料中的合成纤维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天然纤维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含量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如何鉴别面料的成分主要是羊毛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根据面料的主要成分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熨烫时应注意什么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注意事项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。原因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01145" y="1371221"/>
            <a:ext cx="5647619" cy="325714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" y="151371"/>
            <a:ext cx="11731332" cy="433754"/>
            <a:chOff x="381000" y="205656"/>
            <a:chExt cx="11731332" cy="433754"/>
          </a:xfrm>
        </p:grpSpPr>
        <p:sp>
          <p:nvSpPr>
            <p:cNvPr id="10" name="矩形 9"/>
            <p:cNvSpPr/>
            <p:nvPr/>
          </p:nvSpPr>
          <p:spPr>
            <a:xfrm>
              <a:off x="1999940" y="230648"/>
              <a:ext cx="192275" cy="401795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81000" y="205656"/>
              <a:ext cx="11731332" cy="433754"/>
              <a:chOff x="3048000" y="2286000"/>
              <a:chExt cx="4981307" cy="457200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048000" y="2286000"/>
                <a:ext cx="953021" cy="457200"/>
              </a:xfrm>
              <a:prstGeom prst="rect">
                <a:avLst/>
              </a:prstGeom>
              <a:solidFill>
                <a:srgbClr val="7487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</a:rPr>
                  <a:t>归类</a:t>
                </a:r>
                <a:r>
                  <a:rPr lang="zh-CN" altLang="en-US" sz="2800" b="1" dirty="0" smtClean="0">
                    <a:solidFill>
                      <a:schemeClr val="bg1"/>
                    </a:solidFill>
                  </a:rPr>
                  <a:t>示例三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4076665" y="2286000"/>
                <a:ext cx="3952642" cy="457200"/>
              </a:xfrm>
              <a:prstGeom prst="rect">
                <a:avLst/>
              </a:prstGeom>
              <a:gradFill flip="none" rotWithShape="1">
                <a:gsLst>
                  <a:gs pos="0">
                    <a:srgbClr val="DCDCDC">
                      <a:shade val="30000"/>
                      <a:satMod val="115000"/>
                    </a:srgbClr>
                  </a:gs>
                  <a:gs pos="51000">
                    <a:srgbClr val="DCDCDC">
                      <a:shade val="67500"/>
                      <a:satMod val="115000"/>
                    </a:srgbClr>
                  </a:gs>
                  <a:gs pos="73000">
                    <a:srgbClr val="DCDCDC">
                      <a:shade val="100000"/>
                      <a:satMod val="115000"/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</a:rPr>
                  <a:t>化学与材料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605784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30092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从标签中判断面料和里料的主要成分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羊毛属天然纤维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锦纶、氨纶、涤纶都属合成纤维。鉴别的主要方法是灼烧法。由于面料的主要成分是羊毛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怕高温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熨烫时应避免温度过高。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锦纶　氨纶　羊毛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92%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用灼烧的方法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灼烧时若闻到有烧焦羽毛的气味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生成的小球用手捻易碎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则说明面料的成分主要是羊毛。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温度不能过高　高温时面料易被烧焦而变形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7984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50" y="1771488"/>
            <a:ext cx="10807700" cy="2820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8480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阴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5712" y="1511279"/>
            <a:ext cx="7280625" cy="33961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ECECEE"/>
              </a:clrFrom>
              <a:clrTo>
                <a:srgbClr val="ECECE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290" y="4517181"/>
            <a:ext cx="2325712" cy="225348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451123" y="2222090"/>
            <a:ext cx="49947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55463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本  课  结  束</a:t>
            </a:r>
          </a:p>
        </p:txBody>
      </p:sp>
    </p:spTree>
    <p:extLst>
      <p:ext uri="{BB962C8B-B14F-4D97-AF65-F5344CB8AC3E}">
        <p14:creationId xmlns:p14="http://schemas.microsoft.com/office/powerpoint/2010/main" xmlns="" val="3217170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4067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糖类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三种元素组成的化合物。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几种重要的糖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14327323"/>
              </p:ext>
            </p:extLst>
          </p:nvPr>
        </p:nvGraphicFramePr>
        <p:xfrm>
          <a:off x="692150" y="2074985"/>
          <a:ext cx="10807700" cy="4605668"/>
        </p:xfrm>
        <a:graphic>
          <a:graphicData uri="http://schemas.openxmlformats.org/presentationml/2006/ole">
            <p:oleObj spid="_x0000_s2070" name="文档" r:id="rId3" imgW="3826154" imgH="1630504" progId="Word.Document.12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873003" y="861084"/>
            <a:ext cx="306616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73002" y="1318036"/>
            <a:ext cx="30661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574645" y="861084"/>
            <a:ext cx="337278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74644" y="1318036"/>
            <a:ext cx="33727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286166" y="861084"/>
            <a:ext cx="337278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86165" y="1318036"/>
            <a:ext cx="33727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981851" y="5134286"/>
            <a:ext cx="5081494" cy="64812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8716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36049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生理功能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人类食物的重要成分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在人体内经氧化放出能量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为机体活动和维持恒定体温提供能量。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主要来自米、麦、薯类及某些植物和水果。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3535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24042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油脂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常温下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植物油脂呈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称为油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动物油脂呈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固态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称为脂肪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两者合称油脂。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生理功能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的供能物质。在人体内经氧化放出热量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为机体活动和维持恒定体温提供能量。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常见的油脂有花生油、豆油、菜子油、牛油和奶油等。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844802" y="1879393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844802" y="234673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167420" y="1879393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167420" y="234673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288638" y="3043174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88638" y="3520908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60631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82450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维生素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调节新陈代谢、预防疾病、维持人体健康。缺乏维生素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会引起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夜盲症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缺乏维生素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会引起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坏血病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多数在人体内不能合成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水果、蔬菜、动物肝脏、鱼类、蛋类、牛奶等均富含维生素。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649647" y="3032784"/>
            <a:ext cx="1195191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49647" y="3489736"/>
            <a:ext cx="119519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658064" y="3032784"/>
            <a:ext cx="1195191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58064" y="3489736"/>
            <a:ext cx="119519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70538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205011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二、化学元素与人体健康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人体的组成元素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组成人体的元素约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较多的常量元素有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种。其中位于前四位的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氧、碳、氢、氮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元素约占人体质量的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96%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922553" y="3292556"/>
            <a:ext cx="344099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22552" y="3759899"/>
            <a:ext cx="34409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808889" y="3874447"/>
            <a:ext cx="286835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08888" y="4352181"/>
            <a:ext cx="28683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57049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模块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721B1EAD-A6C0-47A7-B782-D5918D0D228F}" vid="{2963E896-880A-42B6-99FF-93DBD5586BD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406</TotalTime>
  <Words>1755</Words>
  <Application>Microsoft Office PowerPoint</Application>
  <PresentationFormat>自定义</PresentationFormat>
  <Paragraphs>149</Paragraphs>
  <Slides>44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6" baseType="lpstr">
      <vt:lpstr>1_Office 主题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dell</cp:lastModifiedBy>
  <cp:revision>59</cp:revision>
  <dcterms:created xsi:type="dcterms:W3CDTF">2020-12-05T02:41:23Z</dcterms:created>
  <dcterms:modified xsi:type="dcterms:W3CDTF">2022-04-27T09:04:52Z</dcterms:modified>
</cp:coreProperties>
</file>